
<file path=[Content_Types].xml><?xml version="1.0" encoding="utf-8"?>
<Types xmlns="http://schemas.openxmlformats.org/package/2006/content-types">
  <Override PartName="/_rels/.rels" ContentType="application/vnd.openxmlformats-package.relationships+xml"/>
  <Override PartName="/ppt/slides/_rels/slide16.xml.rels" ContentType="application/vnd.openxmlformats-package.relationships+xml"/>
  <Override PartName="/ppt/slides/_rels/slide15.xml.rels" ContentType="application/vnd.openxmlformats-package.relationships+xml"/>
  <Override PartName="/ppt/slides/_rels/slide14.xml.rels" ContentType="application/vnd.openxmlformats-package.relationships+xml"/>
  <Override PartName="/ppt/slides/_rels/slide13.xml.rels" ContentType="application/vnd.openxmlformats-package.relationships+xml"/>
  <Override PartName="/ppt/slides/_rels/slide12.xml.rels" ContentType="application/vnd.openxmlformats-package.relationships+xml"/>
  <Override PartName="/ppt/slides/_rels/slide18.xml.rels" ContentType="application/vnd.openxmlformats-package.relationships+xml"/>
  <Override PartName="/ppt/slides/_rels/slide11.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1.xml.rels" ContentType="application/vnd.openxmlformats-package.relationships+xml"/>
  <Override PartName="/ppt/slides/_rels/slide8.xml.rels" ContentType="application/vnd.openxmlformats-package.relationships+xml"/>
  <Override PartName="/ppt/slides/_rels/slide2.xml.rels" ContentType="application/vnd.openxmlformats-package.relationships+xml"/>
  <Override PartName="/ppt/slides/_rels/slide9.xml.rels" ContentType="application/vnd.openxmlformats-package.relationships+xml"/>
  <Override PartName="/ppt/slides/_rels/slide17.xml.rels" ContentType="application/vnd.openxmlformats-package.relationships+xml"/>
  <Override PartName="/ppt/slides/_rels/slide10.xml.rels" ContentType="application/vnd.openxmlformats-package.relationships+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_rels/presentation.xml.rels" ContentType="application/vnd.openxmlformats-package.relationships+xml"/>
  <Override PartName="/ppt/media/image55.jpeg" ContentType="image/jpeg"/>
  <Override PartName="/ppt/media/image50.png" ContentType="image/png"/>
  <Override PartName="/ppt/media/image49.png" ContentType="image/png"/>
  <Override PartName="/ppt/media/image48.png" ContentType="image/png"/>
  <Override PartName="/ppt/media/image47.png" ContentType="image/png"/>
  <Override PartName="/ppt/media/image20.png" ContentType="image/png"/>
  <Override PartName="/ppt/media/image5.png" ContentType="image/png"/>
  <Override PartName="/ppt/media/image19.png" ContentType="image/png"/>
  <Override PartName="/ppt/media/image18.png" ContentType="image/png"/>
  <Override PartName="/ppt/media/image17.png" ContentType="image/png"/>
  <Override PartName="/ppt/media/image16.png" ContentType="image/png"/>
  <Override PartName="/ppt/media/image15.png" ContentType="image/png"/>
  <Override PartName="/ppt/media/image14.png" ContentType="image/png"/>
  <Override PartName="/ppt/media/image13.png" ContentType="image/png"/>
  <Override PartName="/ppt/media/image12.png" ContentType="image/png"/>
  <Override PartName="/ppt/media/image11.png" ContentType="image/png"/>
  <Override PartName="/ppt/media/image21.png" ContentType="image/png"/>
  <Override PartName="/ppt/media/image56.png" ContentType="image/png"/>
  <Override PartName="/ppt/media/image6.png" ContentType="image/png"/>
  <Override PartName="/ppt/media/image44.jpeg" ContentType="image/jpeg"/>
  <Override PartName="/ppt/media/image51.png" ContentType="image/png"/>
  <Override PartName="/ppt/media/image1.png" ContentType="image/png"/>
  <Override PartName="/ppt/media/image36.png" ContentType="image/png"/>
  <Override PartName="/ppt/media/image22.png" ContentType="image/png"/>
  <Override PartName="/ppt/media/image57.png" ContentType="image/png"/>
  <Override PartName="/ppt/media/image7.png" ContentType="image/png"/>
  <Override PartName="/ppt/media/image52.png" ContentType="image/png"/>
  <Override PartName="/ppt/media/image2.png" ContentType="image/png"/>
  <Override PartName="/ppt/media/image37.png" ContentType="image/png"/>
  <Override PartName="/ppt/media/image53.png" ContentType="image/png"/>
  <Override PartName="/ppt/media/image3.png" ContentType="image/png"/>
  <Override PartName="/ppt/media/image38.png" ContentType="image/png"/>
  <Override PartName="/ppt/media/image54.png" ContentType="image/png"/>
  <Override PartName="/ppt/media/image4.png" ContentType="image/png"/>
  <Override PartName="/ppt/media/image39.png" ContentType="image/png"/>
  <Override PartName="/ppt/media/image58.png" ContentType="image/png"/>
  <Override PartName="/ppt/media/image8.png" ContentType="image/png"/>
  <Override PartName="/ppt/media/image23.png" ContentType="image/png"/>
  <Override PartName="/ppt/media/image10.png" ContentType="image/png"/>
  <Override PartName="/ppt/media/image59.png" ContentType="image/png"/>
  <Override PartName="/ppt/media/image9.png" ContentType="image/png"/>
  <Override PartName="/ppt/media/image24.png" ContentType="image/png"/>
  <Override PartName="/ppt/media/image25.png" ContentType="image/png"/>
  <Override PartName="/ppt/media/image26.png" ContentType="image/png"/>
  <Override PartName="/ppt/media/image27.png" ContentType="image/png"/>
  <Override PartName="/ppt/media/image28.png" ContentType="image/png"/>
  <Override PartName="/ppt/media/image29.png" ContentType="image/png"/>
  <Override PartName="/ppt/media/image30.png" ContentType="image/png"/>
  <Override PartName="/ppt/media/image31.png" ContentType="image/png"/>
  <Override PartName="/ppt/media/image32.png" ContentType="image/png"/>
  <Override PartName="/ppt/media/image33.png" ContentType="image/png"/>
  <Override PartName="/ppt/media/image34.png" ContentType="image/png"/>
  <Override PartName="/ppt/media/image35.png" ContentType="image/png"/>
  <Override PartName="/ppt/media/image40.png" ContentType="image/png"/>
  <Override PartName="/ppt/media/image41.png" ContentType="image/png"/>
  <Override PartName="/ppt/media/image42.png" ContentType="image/png"/>
  <Override PartName="/ppt/media/image43.png" ContentType="image/png"/>
  <Override PartName="/ppt/media/image45.png" ContentType="image/png"/>
  <Override PartName="/ppt/media/image46.png" ContentType="image/png"/>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1.xml.rels" ContentType="application/vnd.openxmlformats-package.relationships+xml"/>
  <Override PartName="/ppt/slideLayouts/_rels/slideLayout8.xml.rels" ContentType="application/vnd.openxmlformats-package.relationships+xml"/>
  <Override PartName="/ppt/slideLayouts/_rels/slideLayout2.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1.xml" ContentType="application/vnd.openxmlformats-officedocument.theme+xml"/>
  <Override PartName="/ppt/slideMasters/_rels/slideMaster1.xml.rels" ContentType="application/vnd.openxmlformats-package.relationships+xml"/>
  <Override PartName="/ppt/slideMasters/slideMaster1.xml" ContentType="application/vnd.openxmlformats-officedocument.presentationml.slideMaster+xml"/>
  <Override PartName="/ppt/presentation.xml" ContentType="application/vnd.openxmlformats-officedocument.presentationml.presentation.main+xml"/>
  <Override PartName="/docProps/custom.xml" ContentType="application/vnd.openxmlformats-officedocument.custom-properties+xml"/>
  <Override PartName="/docProps/app.xml" ContentType="application/vnd.openxmlformats-officedocument.extended-properties+xml"/>
  <Override PartName="/docProps/core.xml" ContentType="application/vnd.openxmlformats-package.core-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685800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20" Type="http://schemas.openxmlformats.org/officeDocument/2006/relationships/slide" Target="slides/slide18.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27" name="PlaceHolder 2"/>
          <p:cNvSpPr>
            <a:spLocks noGrp="1"/>
          </p:cNvSpPr>
          <p:nvPr>
            <p:ph type="body"/>
          </p:nvPr>
        </p:nvSpPr>
        <p:spPr>
          <a:xfrm>
            <a:off x="457200" y="1604520"/>
            <a:ext cx="8229240" cy="189684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28" name="PlaceHolder 3"/>
          <p:cNvSpPr>
            <a:spLocks noGrp="1"/>
          </p:cNvSpPr>
          <p:nvPr>
            <p:ph type="body"/>
          </p:nvPr>
        </p:nvSpPr>
        <p:spPr>
          <a:xfrm>
            <a:off x="457200" y="3682080"/>
            <a:ext cx="8229240" cy="189684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3600"/>
            <a:ext cx="8229240" cy="114480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30" name="PlaceHolder 2"/>
          <p:cNvSpPr>
            <a:spLocks noGrp="1"/>
          </p:cNvSpPr>
          <p:nvPr>
            <p:ph type="body"/>
          </p:nvPr>
        </p:nvSpPr>
        <p:spPr>
          <a:xfrm>
            <a:off x="457200" y="1604520"/>
            <a:ext cx="4015800" cy="189684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31" name="PlaceHolder 3"/>
          <p:cNvSpPr>
            <a:spLocks noGrp="1"/>
          </p:cNvSpPr>
          <p:nvPr>
            <p:ph type="body"/>
          </p:nvPr>
        </p:nvSpPr>
        <p:spPr>
          <a:xfrm>
            <a:off x="4674240" y="1604520"/>
            <a:ext cx="4015800" cy="189684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32" name="PlaceHolder 4"/>
          <p:cNvSpPr>
            <a:spLocks noGrp="1"/>
          </p:cNvSpPr>
          <p:nvPr>
            <p:ph type="body"/>
          </p:nvPr>
        </p:nvSpPr>
        <p:spPr>
          <a:xfrm>
            <a:off x="4674240" y="3682080"/>
            <a:ext cx="4015800" cy="189684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33" name="PlaceHolder 5"/>
          <p:cNvSpPr>
            <a:spLocks noGrp="1"/>
          </p:cNvSpPr>
          <p:nvPr>
            <p:ph type="body"/>
          </p:nvPr>
        </p:nvSpPr>
        <p:spPr>
          <a:xfrm>
            <a:off x="457200" y="3682080"/>
            <a:ext cx="4015800" cy="189684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73600"/>
            <a:ext cx="8229240" cy="114480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35" name="PlaceHolder 2"/>
          <p:cNvSpPr>
            <a:spLocks noGrp="1"/>
          </p:cNvSpPr>
          <p:nvPr>
            <p:ph type="body"/>
          </p:nvPr>
        </p:nvSpPr>
        <p:spPr>
          <a:xfrm>
            <a:off x="457200" y="1604520"/>
            <a:ext cx="8229240" cy="397728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36" name="PlaceHolder 3"/>
          <p:cNvSpPr>
            <a:spLocks noGrp="1"/>
          </p:cNvSpPr>
          <p:nvPr>
            <p:ph type="body"/>
          </p:nvPr>
        </p:nvSpPr>
        <p:spPr>
          <a:xfrm>
            <a:off x="457200" y="1604520"/>
            <a:ext cx="8229240" cy="397728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pic>
        <p:nvPicPr>
          <p:cNvPr id="37" name="" descr=""/>
          <p:cNvPicPr/>
          <p:nvPr/>
        </p:nvPicPr>
        <p:blipFill>
          <a:blip r:embed="rId2"/>
          <a:stretch/>
        </p:blipFill>
        <p:spPr>
          <a:xfrm>
            <a:off x="2079000" y="1604520"/>
            <a:ext cx="4984920" cy="3977280"/>
          </a:xfrm>
          <a:prstGeom prst="rect">
            <a:avLst/>
          </a:prstGeom>
          <a:ln>
            <a:noFill/>
          </a:ln>
        </p:spPr>
      </p:pic>
      <p:pic>
        <p:nvPicPr>
          <p:cNvPr id="38" name="" descr=""/>
          <p:cNvPicPr/>
          <p:nvPr/>
        </p:nvPicPr>
        <p:blipFill>
          <a:blip r:embed="rId3"/>
          <a:stretch/>
        </p:blipFill>
        <p:spPr>
          <a:xfrm>
            <a:off x="2079000" y="1604520"/>
            <a:ext cx="4984920" cy="3977280"/>
          </a:xfrm>
          <a:prstGeom prst="rect">
            <a:avLst/>
          </a:prstGeom>
          <a:ln>
            <a:noFill/>
          </a:ln>
        </p:spPr>
      </p:pic>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3600"/>
            <a:ext cx="8229240" cy="114480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6" name="PlaceHolder 2"/>
          <p:cNvSpPr>
            <a:spLocks noGrp="1"/>
          </p:cNvSpPr>
          <p:nvPr>
            <p:ph type="subTitle"/>
          </p:nvPr>
        </p:nvSpPr>
        <p:spPr>
          <a:xfrm>
            <a:off x="457200" y="1604520"/>
            <a:ext cx="8229240" cy="3977280"/>
          </a:xfrm>
          <a:prstGeom prst="rect">
            <a:avLst/>
          </a:prstGeom>
        </p:spPr>
        <p:txBody>
          <a:bodyPr lIns="0" rIns="0" tIns="0" bIns="0" anchor="ctr"/>
          <a:p>
            <a:pPr algn="ctr"/>
            <a:endParaRPr b="0" lang="en-US" sz="3200" spc="-1" strike="noStrike">
              <a:solidFill>
                <a:srgbClr val="000000"/>
              </a:solidFill>
              <a:uFill>
                <a:solidFill>
                  <a:srgbClr val="ffffff"/>
                </a:solidFill>
              </a:u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3600"/>
            <a:ext cx="8229240" cy="114480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8" name="PlaceHolder 2"/>
          <p:cNvSpPr>
            <a:spLocks noGrp="1"/>
          </p:cNvSpPr>
          <p:nvPr>
            <p:ph type="body"/>
          </p:nvPr>
        </p:nvSpPr>
        <p:spPr>
          <a:xfrm>
            <a:off x="457200" y="1604520"/>
            <a:ext cx="8229240" cy="397728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10" name="PlaceHolder 2"/>
          <p:cNvSpPr>
            <a:spLocks noGrp="1"/>
          </p:cNvSpPr>
          <p:nvPr>
            <p:ph type="body"/>
          </p:nvPr>
        </p:nvSpPr>
        <p:spPr>
          <a:xfrm>
            <a:off x="457200" y="1604520"/>
            <a:ext cx="4015800" cy="397728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11" name="PlaceHolder 3"/>
          <p:cNvSpPr>
            <a:spLocks noGrp="1"/>
          </p:cNvSpPr>
          <p:nvPr>
            <p:ph type="body"/>
          </p:nvPr>
        </p:nvSpPr>
        <p:spPr>
          <a:xfrm>
            <a:off x="4674240" y="1604520"/>
            <a:ext cx="4015800" cy="397728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3600"/>
            <a:ext cx="8229240" cy="114480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73600"/>
            <a:ext cx="8229240" cy="5307840"/>
          </a:xfrm>
          <a:prstGeom prst="rect">
            <a:avLst/>
          </a:prstGeom>
        </p:spPr>
        <p:txBody>
          <a:bodyPr lIns="0" rIns="0" tIns="0" bIns="0" anchor="ctr"/>
          <a:p>
            <a:pPr algn="ctr"/>
            <a:endParaRPr b="0" lang="en-US" sz="3200" spc="-1" strike="noStrike">
              <a:solidFill>
                <a:srgbClr val="000000"/>
              </a:solidFill>
              <a:uFill>
                <a:solidFill>
                  <a:srgbClr val="ffffff"/>
                </a:solidFill>
              </a:u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3600"/>
            <a:ext cx="8229240" cy="114480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15" name="PlaceHolder 2"/>
          <p:cNvSpPr>
            <a:spLocks noGrp="1"/>
          </p:cNvSpPr>
          <p:nvPr>
            <p:ph type="body"/>
          </p:nvPr>
        </p:nvSpPr>
        <p:spPr>
          <a:xfrm>
            <a:off x="457200" y="1604520"/>
            <a:ext cx="4015800" cy="189684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16" name="PlaceHolder 3"/>
          <p:cNvSpPr>
            <a:spLocks noGrp="1"/>
          </p:cNvSpPr>
          <p:nvPr>
            <p:ph type="body"/>
          </p:nvPr>
        </p:nvSpPr>
        <p:spPr>
          <a:xfrm>
            <a:off x="457200" y="3682080"/>
            <a:ext cx="4015800" cy="189684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17" name="PlaceHolder 4"/>
          <p:cNvSpPr>
            <a:spLocks noGrp="1"/>
          </p:cNvSpPr>
          <p:nvPr>
            <p:ph type="body"/>
          </p:nvPr>
        </p:nvSpPr>
        <p:spPr>
          <a:xfrm>
            <a:off x="4674240" y="1604520"/>
            <a:ext cx="4015800" cy="397728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73600"/>
            <a:ext cx="8229240" cy="114480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19" name="PlaceHolder 2"/>
          <p:cNvSpPr>
            <a:spLocks noGrp="1"/>
          </p:cNvSpPr>
          <p:nvPr>
            <p:ph type="body"/>
          </p:nvPr>
        </p:nvSpPr>
        <p:spPr>
          <a:xfrm>
            <a:off x="457200" y="1604520"/>
            <a:ext cx="4015800" cy="397728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20" name="PlaceHolder 3"/>
          <p:cNvSpPr>
            <a:spLocks noGrp="1"/>
          </p:cNvSpPr>
          <p:nvPr>
            <p:ph type="body"/>
          </p:nvPr>
        </p:nvSpPr>
        <p:spPr>
          <a:xfrm>
            <a:off x="4674240" y="1604520"/>
            <a:ext cx="4015800" cy="189684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21" name="PlaceHolder 4"/>
          <p:cNvSpPr>
            <a:spLocks noGrp="1"/>
          </p:cNvSpPr>
          <p:nvPr>
            <p:ph type="body"/>
          </p:nvPr>
        </p:nvSpPr>
        <p:spPr>
          <a:xfrm>
            <a:off x="4674240" y="3682080"/>
            <a:ext cx="4015800" cy="189684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73600"/>
            <a:ext cx="8229240" cy="114480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23" name="PlaceHolder 2"/>
          <p:cNvSpPr>
            <a:spLocks noGrp="1"/>
          </p:cNvSpPr>
          <p:nvPr>
            <p:ph type="body"/>
          </p:nvPr>
        </p:nvSpPr>
        <p:spPr>
          <a:xfrm>
            <a:off x="457200" y="1604520"/>
            <a:ext cx="4015800" cy="189684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24" name="PlaceHolder 3"/>
          <p:cNvSpPr>
            <a:spLocks noGrp="1"/>
          </p:cNvSpPr>
          <p:nvPr>
            <p:ph type="body"/>
          </p:nvPr>
        </p:nvSpPr>
        <p:spPr>
          <a:xfrm>
            <a:off x="4674240" y="1604520"/>
            <a:ext cx="4015800" cy="189684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
        <p:nvSpPr>
          <p:cNvPr id="25" name="PlaceHolder 4"/>
          <p:cNvSpPr>
            <a:spLocks noGrp="1"/>
          </p:cNvSpPr>
          <p:nvPr>
            <p:ph type="body"/>
          </p:nvPr>
        </p:nvSpPr>
        <p:spPr>
          <a:xfrm>
            <a:off x="457200" y="3682080"/>
            <a:ext cx="8229240" cy="1896840"/>
          </a:xfrm>
          <a:prstGeom prst="rect">
            <a:avLst/>
          </a:prstGeom>
        </p:spPr>
        <p:txBody>
          <a:bodyPr lIns="0" rIns="0" tIns="0" bIns="0"/>
          <a:p>
            <a:endParaRPr b="0" lang="en-US" sz="3200" spc="-1" strike="noStrike">
              <a:solidFill>
                <a:srgbClr val="000000"/>
              </a:solidFill>
              <a:uFill>
                <a:solidFill>
                  <a:srgbClr val="ffffff"/>
                </a:solidFill>
              </a:uFill>
              <a:latin typeface="Calibri"/>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dt"/>
          </p:nvPr>
        </p:nvSpPr>
        <p:spPr>
          <a:xfrm>
            <a:off x="457200" y="6356520"/>
            <a:ext cx="2133360" cy="364680"/>
          </a:xfrm>
          <a:prstGeom prst="rect">
            <a:avLst/>
          </a:prstGeom>
        </p:spPr>
        <p:txBody>
          <a:bodyPr anchor="ctr"/>
          <a:p>
            <a:pPr>
              <a:lnSpc>
                <a:spcPct val="100000"/>
              </a:lnSpc>
            </a:pPr>
            <a:fld id="{7CC87423-119B-4F4D-AB6F-F306F6DA51B9}" type="datetime">
              <a:rPr b="0" lang="en-US" sz="1200" spc="-1" strike="noStrike">
                <a:solidFill>
                  <a:srgbClr val="8b8b8b"/>
                </a:solidFill>
                <a:uFill>
                  <a:solidFill>
                    <a:srgbClr val="ffffff"/>
                  </a:solidFill>
                </a:uFill>
                <a:latin typeface="Calibri"/>
              </a:rPr>
              <a:t>9/25/17</a:t>
            </a:fld>
            <a:endParaRPr b="0" lang="en-US" sz="1400" spc="-1" strike="noStrike">
              <a:solidFill>
                <a:srgbClr val="000000"/>
              </a:solidFill>
              <a:uFill>
                <a:solidFill>
                  <a:srgbClr val="ffffff"/>
                </a:solidFill>
              </a:uFill>
              <a:latin typeface="Times New Roman"/>
            </a:endParaRPr>
          </a:p>
        </p:txBody>
      </p:sp>
      <p:sp>
        <p:nvSpPr>
          <p:cNvPr id="1" name="PlaceHolder 2"/>
          <p:cNvSpPr>
            <a:spLocks noGrp="1"/>
          </p:cNvSpPr>
          <p:nvPr>
            <p:ph type="ftr"/>
          </p:nvPr>
        </p:nvSpPr>
        <p:spPr>
          <a:xfrm>
            <a:off x="3124080" y="6356520"/>
            <a:ext cx="2895120" cy="364680"/>
          </a:xfrm>
          <a:prstGeom prst="rect">
            <a:avLst/>
          </a:prstGeom>
        </p:spPr>
        <p:txBody>
          <a:bodyPr anchor="ctr"/>
          <a:p>
            <a:endParaRPr b="0" lang="en-US" sz="2400" spc="-1" strike="noStrike">
              <a:solidFill>
                <a:srgbClr val="000000"/>
              </a:solidFill>
              <a:uFill>
                <a:solidFill>
                  <a:srgbClr val="ffffff"/>
                </a:solidFill>
              </a:uFill>
              <a:latin typeface="Times New Roman"/>
            </a:endParaRPr>
          </a:p>
        </p:txBody>
      </p:sp>
      <p:sp>
        <p:nvSpPr>
          <p:cNvPr id="2" name="PlaceHolder 3"/>
          <p:cNvSpPr>
            <a:spLocks noGrp="1"/>
          </p:cNvSpPr>
          <p:nvPr>
            <p:ph type="sldNum"/>
          </p:nvPr>
        </p:nvSpPr>
        <p:spPr>
          <a:xfrm>
            <a:off x="6553080" y="6356520"/>
            <a:ext cx="2133360" cy="364680"/>
          </a:xfrm>
          <a:prstGeom prst="rect">
            <a:avLst/>
          </a:prstGeom>
        </p:spPr>
        <p:txBody>
          <a:bodyPr anchor="ctr"/>
          <a:p>
            <a:pPr algn="r">
              <a:lnSpc>
                <a:spcPct val="100000"/>
              </a:lnSpc>
            </a:pPr>
            <a:fld id="{4C105519-28FF-47DA-9BE2-C5894B334A9A}" type="slidenum">
              <a:rPr b="0" lang="en-US" sz="1200" spc="-1" strike="noStrike">
                <a:solidFill>
                  <a:srgbClr val="8b8b8b"/>
                </a:solidFill>
                <a:uFill>
                  <a:solidFill>
                    <a:srgbClr val="ffffff"/>
                  </a:solidFill>
                </a:uFill>
                <a:latin typeface="Calibri"/>
              </a:rPr>
              <a:t>&lt;number&gt;</a:t>
            </a:fld>
            <a:endParaRPr b="0" lang="en-US" sz="1400" spc="-1" strike="noStrike">
              <a:solidFill>
                <a:srgbClr val="000000"/>
              </a:solidFill>
              <a:uFill>
                <a:solidFill>
                  <a:srgbClr val="ffffff"/>
                </a:solidFill>
              </a:uFill>
              <a:latin typeface="Times New Roman"/>
            </a:endParaRPr>
          </a:p>
        </p:txBody>
      </p:sp>
      <p:sp>
        <p:nvSpPr>
          <p:cNvPr id="3" name="PlaceHolder 4"/>
          <p:cNvSpPr>
            <a:spLocks noGrp="1"/>
          </p:cNvSpPr>
          <p:nvPr>
            <p:ph type="title"/>
          </p:nvPr>
        </p:nvSpPr>
        <p:spPr>
          <a:xfrm>
            <a:off x="457200" y="273600"/>
            <a:ext cx="8229240" cy="1144800"/>
          </a:xfrm>
          <a:prstGeom prst="rect">
            <a:avLst/>
          </a:prstGeom>
        </p:spPr>
        <p:txBody>
          <a:bodyPr lIns="0" rIns="0" tIns="0" bIns="0" anchor="ctr"/>
          <a:p>
            <a:r>
              <a:rPr b="0" lang="en-US" sz="1800" spc="-1" strike="noStrike">
                <a:solidFill>
                  <a:srgbClr val="000000"/>
                </a:solidFill>
                <a:uFill>
                  <a:solidFill>
                    <a:srgbClr val="ffffff"/>
                  </a:solidFill>
                </a:uFill>
                <a:latin typeface="Calibri"/>
              </a:rPr>
              <a:t>Click to edit the title text format</a:t>
            </a:r>
            <a:endParaRPr b="0" lang="en-US" sz="1800" spc="-1" strike="noStrike">
              <a:solidFill>
                <a:srgbClr val="000000"/>
              </a:solidFill>
              <a:uFill>
                <a:solidFill>
                  <a:srgbClr val="ffffff"/>
                </a:solidFill>
              </a:uFill>
              <a:latin typeface="Calibri"/>
            </a:endParaRPr>
          </a:p>
        </p:txBody>
      </p:sp>
      <p:sp>
        <p:nvSpPr>
          <p:cNvPr id="4" name="PlaceHolder 5"/>
          <p:cNvSpPr>
            <a:spLocks noGrp="1"/>
          </p:cNvSpPr>
          <p:nvPr>
            <p:ph type="body"/>
          </p:nvPr>
        </p:nvSpPr>
        <p:spPr>
          <a:xfrm>
            <a:off x="457200" y="1604520"/>
            <a:ext cx="8229240" cy="3977280"/>
          </a:xfrm>
          <a:prstGeom prst="rect">
            <a:avLst/>
          </a:prstGeom>
        </p:spPr>
        <p:txBody>
          <a:bodyPr lIns="0" rIns="0" tIns="0" bIns="0"/>
          <a:p>
            <a:pPr marL="432000" indent="-324000">
              <a:buClr>
                <a:srgbClr val="000000"/>
              </a:buClr>
              <a:buSzPct val="45000"/>
              <a:buFont typeface="Wingdings" charset="2"/>
              <a:buChar char=""/>
            </a:pPr>
            <a:r>
              <a:rPr b="0" lang="en-US" sz="3200" spc="-1" strike="noStrike">
                <a:solidFill>
                  <a:srgbClr val="000000"/>
                </a:solidFill>
                <a:uFill>
                  <a:solidFill>
                    <a:srgbClr val="ffffff"/>
                  </a:solidFill>
                </a:uFill>
                <a:latin typeface="Calibri"/>
              </a:rPr>
              <a:t>Click to edit the outline text format</a:t>
            </a:r>
            <a:endParaRPr b="0" lang="en-US" sz="3200" spc="-1" strike="noStrike">
              <a:solidFill>
                <a:srgbClr val="000000"/>
              </a:solidFill>
              <a:uFill>
                <a:solidFill>
                  <a:srgbClr val="ffffff"/>
                </a:solidFill>
              </a:uFill>
              <a:latin typeface="Calibri"/>
            </a:endParaRPr>
          </a:p>
          <a:p>
            <a:pPr lvl="1" marL="864000" indent="-324000">
              <a:buClr>
                <a:srgbClr val="000000"/>
              </a:buClr>
              <a:buSzPct val="75000"/>
              <a:buFont typeface="Symbol" charset="2"/>
              <a:buChar char=""/>
            </a:pPr>
            <a:r>
              <a:rPr b="0" lang="en-US" sz="2400" spc="-1" strike="noStrike">
                <a:solidFill>
                  <a:srgbClr val="000000"/>
                </a:solidFill>
                <a:uFill>
                  <a:solidFill>
                    <a:srgbClr val="ffffff"/>
                  </a:solidFill>
                </a:uFill>
                <a:latin typeface="Calibri"/>
              </a:rPr>
              <a:t>Second Outline Level</a:t>
            </a:r>
            <a:endParaRPr b="0" lang="en-US" sz="2400" spc="-1" strike="noStrike">
              <a:solidFill>
                <a:srgbClr val="000000"/>
              </a:solidFill>
              <a:uFill>
                <a:solidFill>
                  <a:srgbClr val="ffffff"/>
                </a:solidFill>
              </a:uFill>
              <a:latin typeface="Calibri"/>
            </a:endParaRPr>
          </a:p>
          <a:p>
            <a:pPr lvl="2" marL="1296000" indent="-288000">
              <a:buClr>
                <a:srgbClr val="000000"/>
              </a:buClr>
              <a:buSzPct val="45000"/>
              <a:buFont typeface="Wingdings" charset="2"/>
              <a:buChar char=""/>
            </a:pPr>
            <a:r>
              <a:rPr b="0" lang="en-US" sz="2000" spc="-1" strike="noStrike">
                <a:solidFill>
                  <a:srgbClr val="000000"/>
                </a:solidFill>
                <a:uFill>
                  <a:solidFill>
                    <a:srgbClr val="ffffff"/>
                  </a:solidFill>
                </a:uFill>
                <a:latin typeface="Calibri"/>
              </a:rPr>
              <a:t>Third Outline Level</a:t>
            </a:r>
            <a:endParaRPr b="0" lang="en-US" sz="2000" spc="-1" strike="noStrike">
              <a:solidFill>
                <a:srgbClr val="000000"/>
              </a:solidFill>
              <a:uFill>
                <a:solidFill>
                  <a:srgbClr val="ffffff"/>
                </a:solidFill>
              </a:uFill>
              <a:latin typeface="Calibri"/>
            </a:endParaRPr>
          </a:p>
          <a:p>
            <a:pPr lvl="3" marL="1728000" indent="-216000">
              <a:buClr>
                <a:srgbClr val="000000"/>
              </a:buClr>
              <a:buSzPct val="75000"/>
              <a:buFont typeface="Symbol" charset="2"/>
              <a:buChar char=""/>
            </a:pPr>
            <a:r>
              <a:rPr b="0" lang="en-US" sz="2000" spc="-1" strike="noStrike">
                <a:solidFill>
                  <a:srgbClr val="000000"/>
                </a:solidFill>
                <a:uFill>
                  <a:solidFill>
                    <a:srgbClr val="ffffff"/>
                  </a:solidFill>
                </a:uFill>
                <a:latin typeface="Calibri"/>
              </a:rPr>
              <a:t>Fourth Outline Level</a:t>
            </a:r>
            <a:endParaRPr b="0" lang="en-US"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en-US" sz="2000" spc="-1" strike="noStrike">
                <a:solidFill>
                  <a:srgbClr val="000000"/>
                </a:solidFill>
                <a:uFill>
                  <a:solidFill>
                    <a:srgbClr val="ffffff"/>
                  </a:solidFill>
                </a:uFill>
                <a:latin typeface="Calibri"/>
              </a:rPr>
              <a:t>Fifth Outline Level</a:t>
            </a:r>
            <a:endParaRPr b="0" lang="en-US"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en-US" sz="2000" spc="-1" strike="noStrike">
                <a:solidFill>
                  <a:srgbClr val="000000"/>
                </a:solidFill>
                <a:uFill>
                  <a:solidFill>
                    <a:srgbClr val="ffffff"/>
                  </a:solidFill>
                </a:uFill>
                <a:latin typeface="Calibri"/>
              </a:rPr>
              <a:t>Sixth Outline Level</a:t>
            </a:r>
            <a:endParaRPr b="0" lang="en-US"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0" lang="en-US" sz="2000" spc="-1" strike="noStrike">
                <a:solidFill>
                  <a:srgbClr val="000000"/>
                </a:solidFill>
                <a:uFill>
                  <a:solidFill>
                    <a:srgbClr val="ffffff"/>
                  </a:solidFill>
                </a:uFill>
                <a:latin typeface="Calibri"/>
              </a:rPr>
              <a:t>Seventh Outline Level</a:t>
            </a:r>
            <a:endParaRPr b="0" lang="en-US" sz="2000" spc="-1" strike="noStrike">
              <a:solidFill>
                <a:srgbClr val="000000"/>
              </a:solidFill>
              <a:uFill>
                <a:solidFill>
                  <a:srgbClr val="ffffff"/>
                </a:solidFill>
              </a:uFill>
              <a:latin typeface="Calibri"/>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Relationships xmlns="http://schemas.openxmlformats.org/package/2006/relationships"><Relationship Id="rId1" Type="http://schemas.openxmlformats.org/officeDocument/2006/relationships/image" Target="../media/image31.png"/><Relationship Id="rId2" Type="http://schemas.openxmlformats.org/officeDocument/2006/relationships/image" Target="../media/image32.png"/><Relationship Id="rId3" Type="http://schemas.openxmlformats.org/officeDocument/2006/relationships/image" Target="../media/image33.png"/><Relationship Id="rId4" Type="http://schemas.openxmlformats.org/officeDocument/2006/relationships/image" Target="../media/image34.png"/><Relationship Id="rId5" Type="http://schemas.openxmlformats.org/officeDocument/2006/relationships/image" Target="../media/image35.png"/><Relationship Id="rId6" Type="http://schemas.openxmlformats.org/officeDocument/2006/relationships/slideLayout" Target="../slideLayouts/slideLayout1.xml"/>
</Relationships>
</file>

<file path=ppt/slides/_rels/slide11.xml.rels><?xml version="1.0" encoding="UTF-8"?>
<Relationships xmlns="http://schemas.openxmlformats.org/package/2006/relationships"><Relationship Id="rId1" Type="http://schemas.openxmlformats.org/officeDocument/2006/relationships/image" Target="../media/image36.png"/><Relationship Id="rId2" Type="http://schemas.openxmlformats.org/officeDocument/2006/relationships/image" Target="../media/image37.png"/><Relationship Id="rId3" Type="http://schemas.openxmlformats.org/officeDocument/2006/relationships/image" Target="../media/image38.png"/><Relationship Id="rId4" Type="http://schemas.openxmlformats.org/officeDocument/2006/relationships/image" Target="../media/image39.png"/><Relationship Id="rId5" Type="http://schemas.openxmlformats.org/officeDocument/2006/relationships/slideLayout" Target="../slideLayouts/slideLayout1.xml"/>
</Relationships>
</file>

<file path=ppt/slides/_rels/slide12.xml.rels><?xml version="1.0" encoding="UTF-8"?>
<Relationships xmlns="http://schemas.openxmlformats.org/package/2006/relationships"><Relationship Id="rId1" Type="http://schemas.openxmlformats.org/officeDocument/2006/relationships/image" Target="../media/image40.png"/><Relationship Id="rId2" Type="http://schemas.openxmlformats.org/officeDocument/2006/relationships/image" Target="../media/image41.png"/><Relationship Id="rId3" Type="http://schemas.openxmlformats.org/officeDocument/2006/relationships/image" Target="../media/image42.png"/><Relationship Id="rId4" Type="http://schemas.openxmlformats.org/officeDocument/2006/relationships/image" Target="../media/image43.png"/><Relationship Id="rId5" Type="http://schemas.openxmlformats.org/officeDocument/2006/relationships/image" Target="../media/image44.jpeg"/><Relationship Id="rId6" Type="http://schemas.openxmlformats.org/officeDocument/2006/relationships/slideLayout" Target="../slideLayouts/slideLayout1.xml"/>
</Relationships>
</file>

<file path=ppt/slides/_rels/slide13.xml.rels><?xml version="1.0" encoding="UTF-8"?>
<Relationships xmlns="http://schemas.openxmlformats.org/package/2006/relationships"><Relationship Id="rId1" Type="http://schemas.openxmlformats.org/officeDocument/2006/relationships/image" Target="../media/image45.png"/><Relationship Id="rId2" Type="http://schemas.openxmlformats.org/officeDocument/2006/relationships/image" Target="../media/image46.png"/><Relationship Id="rId3" Type="http://schemas.openxmlformats.org/officeDocument/2006/relationships/image" Target="../media/image47.png"/><Relationship Id="rId4" Type="http://schemas.openxmlformats.org/officeDocument/2006/relationships/image" Target="../media/image48.png"/><Relationship Id="rId5" Type="http://schemas.openxmlformats.org/officeDocument/2006/relationships/image" Target="../media/image49.png"/><Relationship Id="rId6" Type="http://schemas.openxmlformats.org/officeDocument/2006/relationships/image" Target="../media/image50.png"/><Relationship Id="rId7" Type="http://schemas.openxmlformats.org/officeDocument/2006/relationships/image" Target="../media/image51.png"/><Relationship Id="rId8" Type="http://schemas.openxmlformats.org/officeDocument/2006/relationships/image" Target="../media/image52.png"/><Relationship Id="rId9" Type="http://schemas.openxmlformats.org/officeDocument/2006/relationships/slideLayout" Target="../slideLayouts/slideLayout1.xml"/>
</Relationships>
</file>

<file path=ppt/slides/_rels/slide14.xml.rels><?xml version="1.0" encoding="UTF-8"?>
<Relationships xmlns="http://schemas.openxmlformats.org/package/2006/relationships"><Relationship Id="rId1" Type="http://schemas.openxmlformats.org/officeDocument/2006/relationships/image" Target="../media/image53.png"/><Relationship Id="rId2" Type="http://schemas.openxmlformats.org/officeDocument/2006/relationships/slideLayout" Target="../slideLayouts/slideLayout1.xml"/>
</Relationships>
</file>

<file path=ppt/slides/_rels/slide15.xml.rels><?xml version="1.0" encoding="UTF-8"?>
<Relationships xmlns="http://schemas.openxmlformats.org/package/2006/relationships"><Relationship Id="rId1" Type="http://schemas.openxmlformats.org/officeDocument/2006/relationships/image" Target="../media/image54.png"/><Relationship Id="rId2" Type="http://schemas.openxmlformats.org/officeDocument/2006/relationships/image" Target="../media/image55.jpeg"/><Relationship Id="rId3" Type="http://schemas.openxmlformats.org/officeDocument/2006/relationships/image" Target="../media/image56.png"/><Relationship Id="rId4" Type="http://schemas.openxmlformats.org/officeDocument/2006/relationships/slideLayout" Target="../slideLayouts/slideLayout1.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7.xml.rels><?xml version="1.0" encoding="UTF-8"?>
<Relationships xmlns="http://schemas.openxmlformats.org/package/2006/relationships"><Relationship Id="rId1" Type="http://schemas.openxmlformats.org/officeDocument/2006/relationships/image" Target="../media/image57.png"/><Relationship Id="rId2" Type="http://schemas.openxmlformats.org/officeDocument/2006/relationships/image" Target="../media/image58.png"/><Relationship Id="rId3" Type="http://schemas.openxmlformats.org/officeDocument/2006/relationships/image" Target="../media/image59.png"/><Relationship Id="rId4" Type="http://schemas.openxmlformats.org/officeDocument/2006/relationships/slideLayout" Target="../slideLayouts/slideLayout1.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2.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image" Target="../media/image4.png"/><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slideLayout" Target="../slideLayouts/slideLayout1.xml"/>
</Relationships>
</file>

<file path=ppt/slides/_rels/slide3.xml.rels><?xml version="1.0" encoding="UTF-8"?>
<Relationships xmlns="http://schemas.openxmlformats.org/package/2006/relationships"><Relationship Id="rId1" Type="http://schemas.openxmlformats.org/officeDocument/2006/relationships/image" Target="../media/image9.png"/><Relationship Id="rId2" Type="http://schemas.openxmlformats.org/officeDocument/2006/relationships/image" Target="../media/image10.png"/><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slideLayout" Target="../slideLayouts/slideLayout1.xml"/>
</Relationships>
</file>

<file path=ppt/slides/_rels/slide4.xml.rels><?xml version="1.0" encoding="UTF-8"?>
<Relationships xmlns="http://schemas.openxmlformats.org/package/2006/relationships"><Relationship Id="rId1" Type="http://schemas.openxmlformats.org/officeDocument/2006/relationships/image" Target="../media/image13.png"/><Relationship Id="rId2" Type="http://schemas.openxmlformats.org/officeDocument/2006/relationships/image" Target="../media/image14.png"/><Relationship Id="rId3" Type="http://schemas.openxmlformats.org/officeDocument/2006/relationships/slideLayout" Target="../slideLayouts/slideLayout1.xml"/>
</Relationships>
</file>

<file path=ppt/slides/_rels/slide5.xml.rels><?xml version="1.0" encoding="UTF-8"?>
<Relationships xmlns="http://schemas.openxmlformats.org/package/2006/relationships"><Relationship Id="rId1" Type="http://schemas.openxmlformats.org/officeDocument/2006/relationships/image" Target="../media/image15.png"/><Relationship Id="rId2" Type="http://schemas.openxmlformats.org/officeDocument/2006/relationships/slideLayout" Target="../slideLayouts/slideLayout1.xml"/>
</Relationships>
</file>

<file path=ppt/slides/_rels/slide6.xml.rels><?xml version="1.0" encoding="UTF-8"?>
<Relationships xmlns="http://schemas.openxmlformats.org/package/2006/relationships"><Relationship Id="rId1" Type="http://schemas.openxmlformats.org/officeDocument/2006/relationships/image" Target="../media/image16.png"/><Relationship Id="rId2" Type="http://schemas.openxmlformats.org/officeDocument/2006/relationships/image" Target="../media/image17.png"/><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6" Type="http://schemas.openxmlformats.org/officeDocument/2006/relationships/image" Target="../media/image21.png"/><Relationship Id="rId7" Type="http://schemas.openxmlformats.org/officeDocument/2006/relationships/slideLayout" Target="../slideLayouts/slideLayout1.xml"/>
</Relationships>
</file>

<file path=ppt/slides/_rels/slide7.xml.rels><?xml version="1.0" encoding="UTF-8"?>
<Relationships xmlns="http://schemas.openxmlformats.org/package/2006/relationships"><Relationship Id="rId1" Type="http://schemas.openxmlformats.org/officeDocument/2006/relationships/image" Target="../media/image22.png"/><Relationship Id="rId2" Type="http://schemas.openxmlformats.org/officeDocument/2006/relationships/image" Target="../media/image23.png"/><Relationship Id="rId3" Type="http://schemas.openxmlformats.org/officeDocument/2006/relationships/image" Target="../media/image24.png"/><Relationship Id="rId4" Type="http://schemas.openxmlformats.org/officeDocument/2006/relationships/slideLayout" Target="../slideLayouts/slideLayout1.xml"/>
</Relationships>
</file>

<file path=ppt/slides/_rels/slide8.xml.rels><?xml version="1.0" encoding="UTF-8"?>
<Relationships xmlns="http://schemas.openxmlformats.org/package/2006/relationships"><Relationship Id="rId1" Type="http://schemas.openxmlformats.org/officeDocument/2006/relationships/image" Target="../media/image25.png"/><Relationship Id="rId2" Type="http://schemas.openxmlformats.org/officeDocument/2006/relationships/image" Target="../media/image26.png"/><Relationship Id="rId3" Type="http://schemas.openxmlformats.org/officeDocument/2006/relationships/image" Target="../media/image27.png"/><Relationship Id="rId4" Type="http://schemas.openxmlformats.org/officeDocument/2006/relationships/image" Target="../media/image28.png"/><Relationship Id="rId5" Type="http://schemas.openxmlformats.org/officeDocument/2006/relationships/slideLayout" Target="../slideLayouts/slideLayout1.xml"/>
</Relationships>
</file>

<file path=ppt/slides/_rels/slide9.xml.rels><?xml version="1.0" encoding="UTF-8"?>
<Relationships xmlns="http://schemas.openxmlformats.org/package/2006/relationships"><Relationship Id="rId1" Type="http://schemas.openxmlformats.org/officeDocument/2006/relationships/image" Target="../media/image29.png"/><Relationship Id="rId2" Type="http://schemas.openxmlformats.org/officeDocument/2006/relationships/image" Target="../media/image30.png"/><Relationship Id="rId3" Type="http://schemas.openxmlformats.org/officeDocument/2006/relationships/slideLayout" Target="../slideLayouts/slideLayout1.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 name="CustomShape 1"/>
          <p:cNvSpPr/>
          <p:nvPr/>
        </p:nvSpPr>
        <p:spPr>
          <a:xfrm>
            <a:off x="86400" y="5027040"/>
            <a:ext cx="8962560" cy="124344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uFill>
                  <a:solidFill>
                    <a:srgbClr val="ffffff"/>
                  </a:solidFill>
                </a:uFill>
                <a:latin typeface="Times New Roman"/>
              </a:rPr>
              <a:t>Study the response of a PICOSEC-MICROMEGAS to single photoelectrons, for different anode and drift fields and the chamber filled with </a:t>
            </a:r>
            <a:endParaRPr b="0" lang="en-US" sz="1800" spc="-1" strike="noStrike">
              <a:solidFill>
                <a:srgbClr val="000000"/>
              </a:solidFill>
              <a:uFill>
                <a:solidFill>
                  <a:srgbClr val="ffffff"/>
                </a:solidFill>
              </a:uFill>
              <a:latin typeface="Times New Roman"/>
            </a:endParaRPr>
          </a:p>
          <a:p>
            <a:pPr>
              <a:lnSpc>
                <a:spcPct val="100000"/>
              </a:lnSpc>
            </a:pPr>
            <a:r>
              <a:rPr b="0" lang="en-US" sz="1800" spc="-1" strike="noStrike">
                <a:solidFill>
                  <a:srgbClr val="000000"/>
                </a:solidFill>
                <a:uFill>
                  <a:solidFill>
                    <a:srgbClr val="ffffff"/>
                  </a:solidFill>
                </a:uFill>
                <a:latin typeface="Times New Roman"/>
              </a:rPr>
              <a:t>COMPASS (80% Ne + 10% CF</a:t>
            </a:r>
            <a:r>
              <a:rPr b="1" lang="en-US" sz="1800" spc="-1" strike="noStrike" baseline="-33000">
                <a:solidFill>
                  <a:srgbClr val="000000"/>
                </a:solidFill>
                <a:uFill>
                  <a:solidFill>
                    <a:srgbClr val="ffffff"/>
                  </a:solidFill>
                </a:uFill>
                <a:latin typeface="Times New Roman"/>
              </a:rPr>
              <a:t>4</a:t>
            </a:r>
            <a:r>
              <a:rPr b="0" lang="en-US" sz="1800" spc="-1" strike="noStrike">
                <a:solidFill>
                  <a:srgbClr val="000000"/>
                </a:solidFill>
                <a:uFill>
                  <a:solidFill>
                    <a:srgbClr val="ffffff"/>
                  </a:solidFill>
                </a:uFill>
                <a:latin typeface="Times New Roman"/>
              </a:rPr>
              <a:t> + 10% C</a:t>
            </a:r>
            <a:r>
              <a:rPr b="1" lang="en-US" sz="1800" spc="-1" strike="noStrike" baseline="-33000">
                <a:solidFill>
                  <a:srgbClr val="000000"/>
                </a:solidFill>
                <a:uFill>
                  <a:solidFill>
                    <a:srgbClr val="ffffff"/>
                  </a:solidFill>
                </a:uFill>
                <a:latin typeface="Times New Roman"/>
              </a:rPr>
              <a:t>2</a:t>
            </a:r>
            <a:r>
              <a:rPr b="0" lang="en-US" sz="1800" spc="-1" strike="noStrike">
                <a:solidFill>
                  <a:srgbClr val="000000"/>
                </a:solidFill>
                <a:uFill>
                  <a:solidFill>
                    <a:srgbClr val="ffffff"/>
                  </a:solidFill>
                </a:uFill>
                <a:latin typeface="Times New Roman"/>
              </a:rPr>
              <a:t>H</a:t>
            </a:r>
            <a:r>
              <a:rPr b="1" lang="en-US" sz="1800" spc="-1" strike="noStrike" baseline="-33000">
                <a:solidFill>
                  <a:srgbClr val="000000"/>
                </a:solidFill>
                <a:uFill>
                  <a:solidFill>
                    <a:srgbClr val="ffffff"/>
                  </a:solidFill>
                </a:uFill>
                <a:latin typeface="Times New Roman"/>
              </a:rPr>
              <a:t>6</a:t>
            </a:r>
            <a:r>
              <a:rPr b="0" lang="en-US" sz="1800" spc="-1" strike="noStrike">
                <a:solidFill>
                  <a:srgbClr val="000000"/>
                </a:solidFill>
                <a:uFill>
                  <a:solidFill>
                    <a:srgbClr val="ffffff"/>
                  </a:solidFill>
                </a:uFill>
                <a:latin typeface="Times New Roman"/>
              </a:rPr>
              <a:t>) or CF4 (80% CF</a:t>
            </a:r>
            <a:r>
              <a:rPr b="1" lang="en-US" sz="1800" spc="-1" strike="noStrike" baseline="-33000">
                <a:solidFill>
                  <a:srgbClr val="000000"/>
                </a:solidFill>
                <a:uFill>
                  <a:solidFill>
                    <a:srgbClr val="ffffff"/>
                  </a:solidFill>
                </a:uFill>
                <a:latin typeface="Times New Roman"/>
              </a:rPr>
              <a:t>4</a:t>
            </a:r>
            <a:r>
              <a:rPr b="0" lang="en-US" sz="1800" spc="-1" strike="noStrike">
                <a:solidFill>
                  <a:srgbClr val="000000"/>
                </a:solidFill>
                <a:uFill>
                  <a:solidFill>
                    <a:srgbClr val="ffffff"/>
                  </a:solidFill>
                </a:uFill>
                <a:latin typeface="Times New Roman"/>
              </a:rPr>
              <a:t> + 20% iC</a:t>
            </a:r>
            <a:r>
              <a:rPr b="1" lang="en-US" sz="1800" spc="-1" strike="noStrike" baseline="-33000">
                <a:solidFill>
                  <a:srgbClr val="000000"/>
                </a:solidFill>
                <a:uFill>
                  <a:solidFill>
                    <a:srgbClr val="ffffff"/>
                  </a:solidFill>
                </a:uFill>
                <a:latin typeface="Times New Roman"/>
              </a:rPr>
              <a:t>4</a:t>
            </a:r>
            <a:r>
              <a:rPr b="0" lang="en-US" sz="1800" spc="-1" strike="noStrike">
                <a:solidFill>
                  <a:srgbClr val="000000"/>
                </a:solidFill>
                <a:uFill>
                  <a:solidFill>
                    <a:srgbClr val="ffffff"/>
                  </a:solidFill>
                </a:uFill>
                <a:latin typeface="Times New Roman"/>
              </a:rPr>
              <a:t>H</a:t>
            </a:r>
            <a:r>
              <a:rPr b="1" lang="en-US" sz="1800" spc="-1" strike="noStrike" baseline="-33000">
                <a:solidFill>
                  <a:srgbClr val="000000"/>
                </a:solidFill>
                <a:uFill>
                  <a:solidFill>
                    <a:srgbClr val="ffffff"/>
                  </a:solidFill>
                </a:uFill>
                <a:latin typeface="Times New Roman"/>
              </a:rPr>
              <a:t>10</a:t>
            </a:r>
            <a:r>
              <a:rPr b="0" lang="en-US" sz="1800" spc="-1" strike="noStrike">
                <a:solidFill>
                  <a:srgbClr val="000000"/>
                </a:solidFill>
                <a:uFill>
                  <a:solidFill>
                    <a:srgbClr val="ffffff"/>
                  </a:solidFill>
                </a:uFill>
                <a:latin typeface="Times New Roman"/>
              </a:rPr>
              <a:t>)</a:t>
            </a:r>
            <a:r>
              <a:rPr b="0" lang="en-US" sz="1800" spc="-1" strike="noStrike">
                <a:solidFill>
                  <a:srgbClr val="000000"/>
                </a:solidFill>
                <a:uFill>
                  <a:solidFill>
                    <a:srgbClr val="ffffff"/>
                  </a:solidFill>
                </a:uFill>
                <a:latin typeface="Times New Roman"/>
              </a:rPr>
              <a:t> gas</a:t>
            </a:r>
            <a:endParaRPr b="0" lang="en-US" sz="1800" spc="-1" strike="noStrike">
              <a:solidFill>
                <a:srgbClr val="000000"/>
              </a:solidFill>
              <a:uFill>
                <a:solidFill>
                  <a:srgbClr val="ffffff"/>
                </a:solidFill>
              </a:uFill>
              <a:latin typeface="Times New Roman"/>
            </a:endParaRPr>
          </a:p>
          <a:p>
            <a:pPr>
              <a:lnSpc>
                <a:spcPct val="100000"/>
              </a:lnSpc>
            </a:pPr>
            <a:r>
              <a:rPr b="0" lang="en-US" sz="1800" spc="-1" strike="noStrike">
                <a:solidFill>
                  <a:srgbClr val="000000"/>
                </a:solidFill>
                <a:uFill>
                  <a:solidFill>
                    <a:srgbClr val="ffffff"/>
                  </a:solidFill>
                </a:uFill>
                <a:latin typeface="Times New Roman"/>
              </a:rPr>
              <a:t>(This talk focuses on simulation results assuming COMPASS gas filling)</a:t>
            </a:r>
            <a:endParaRPr b="0" lang="en-US" sz="1800" spc="-1" strike="noStrike">
              <a:solidFill>
                <a:srgbClr val="000000"/>
              </a:solidFill>
              <a:uFill>
                <a:solidFill>
                  <a:srgbClr val="ffffff"/>
                </a:solidFill>
              </a:uFill>
              <a:latin typeface="Times New Roman"/>
            </a:endParaRPr>
          </a:p>
        </p:txBody>
      </p:sp>
      <p:sp>
        <p:nvSpPr>
          <p:cNvPr id="40" name="CustomShape 2"/>
          <p:cNvSpPr/>
          <p:nvPr/>
        </p:nvSpPr>
        <p:spPr>
          <a:xfrm>
            <a:off x="296640" y="1090440"/>
            <a:ext cx="8550360" cy="3656520"/>
          </a:xfrm>
          <a:prstGeom prst="rect">
            <a:avLst/>
          </a:prstGeom>
          <a:noFill/>
          <a:ln>
            <a:noFill/>
          </a:ln>
        </p:spPr>
        <p:style>
          <a:lnRef idx="0"/>
          <a:fillRef idx="0"/>
          <a:effectRef idx="0"/>
          <a:fontRef idx="minor"/>
        </p:style>
        <p:txBody>
          <a:bodyPr lIns="90000" rIns="90000" tIns="45000" bIns="45000"/>
          <a:p>
            <a:pPr>
              <a:lnSpc>
                <a:spcPct val="100000"/>
              </a:lnSpc>
            </a:pPr>
            <a:endParaRPr b="0" lang="en-US" sz="1800" spc="-1" strike="noStrike">
              <a:solidFill>
                <a:srgbClr val="000000"/>
              </a:solidFill>
              <a:uFill>
                <a:solidFill>
                  <a:srgbClr val="ffffff"/>
                </a:solidFill>
              </a:uFill>
              <a:latin typeface="Arial"/>
            </a:endParaRPr>
          </a:p>
          <a:p>
            <a:pPr algn="ctr">
              <a:lnSpc>
                <a:spcPct val="100000"/>
              </a:lnSpc>
            </a:pPr>
            <a:r>
              <a:rPr b="1" lang="en-US" sz="2400" spc="-1" strike="noStrike">
                <a:solidFill>
                  <a:srgbClr val="0000ff"/>
                </a:solidFill>
                <a:uFill>
                  <a:solidFill>
                    <a:srgbClr val="ffffff"/>
                  </a:solidFill>
                </a:uFill>
                <a:latin typeface="Times New Roman"/>
              </a:rPr>
              <a:t>Progress report on the modelling of slewing and timing resolution effects in the PICOSEC-MicroMegas detector</a:t>
            </a:r>
            <a:endParaRPr b="0" lang="en-US" sz="1800" spc="-1" strike="noStrike">
              <a:solidFill>
                <a:srgbClr val="000000"/>
              </a:solidFill>
              <a:uFill>
                <a:solidFill>
                  <a:srgbClr val="ffffff"/>
                </a:solidFill>
              </a:uFill>
              <a:latin typeface="Arial"/>
            </a:endParaRPr>
          </a:p>
          <a:p>
            <a:pPr algn="ctr">
              <a:lnSpc>
                <a:spcPct val="100000"/>
              </a:lnSpc>
            </a:pPr>
            <a:endParaRPr b="0" lang="en-US" sz="1800" spc="-1" strike="noStrike">
              <a:solidFill>
                <a:srgbClr val="000000"/>
              </a:solidFill>
              <a:uFill>
                <a:solidFill>
                  <a:srgbClr val="ffffff"/>
                </a:solidFill>
              </a:uFill>
              <a:latin typeface="Arial"/>
            </a:endParaRPr>
          </a:p>
          <a:p>
            <a:pPr algn="ctr">
              <a:lnSpc>
                <a:spcPct val="100000"/>
              </a:lnSpc>
            </a:pPr>
            <a:r>
              <a:rPr b="0" lang="en-US" sz="1800" spc="-1" strike="noStrike">
                <a:solidFill>
                  <a:srgbClr val="000000"/>
                </a:solidFill>
                <a:uFill>
                  <a:solidFill>
                    <a:srgbClr val="ffffff"/>
                  </a:solidFill>
                </a:uFill>
                <a:latin typeface="Times New Roman"/>
              </a:rPr>
              <a:t>Konstantinos Paraschou &amp; Spyros Eust. Tzamarias</a:t>
            </a:r>
            <a:endParaRPr b="0" lang="en-US" sz="1800" spc="-1" strike="noStrike">
              <a:solidFill>
                <a:srgbClr val="000000"/>
              </a:solidFill>
              <a:uFill>
                <a:solidFill>
                  <a:srgbClr val="ffffff"/>
                </a:solidFill>
              </a:uFill>
              <a:latin typeface="Arial"/>
            </a:endParaRPr>
          </a:p>
          <a:p>
            <a:pPr algn="ctr">
              <a:lnSpc>
                <a:spcPct val="100000"/>
              </a:lnSpc>
            </a:pPr>
            <a:r>
              <a:rPr b="0" lang="en-US" sz="1800" spc="-1" strike="noStrike">
                <a:solidFill>
                  <a:srgbClr val="000000"/>
                </a:solidFill>
                <a:uFill>
                  <a:solidFill>
                    <a:srgbClr val="ffffff"/>
                  </a:solidFill>
                </a:uFill>
                <a:latin typeface="Times New Roman"/>
              </a:rPr>
              <a:t>Laboratory of Nuclear and Particle Physics</a:t>
            </a:r>
            <a:endParaRPr b="0" lang="en-US" sz="1800" spc="-1" strike="noStrike">
              <a:solidFill>
                <a:srgbClr val="000000"/>
              </a:solidFill>
              <a:uFill>
                <a:solidFill>
                  <a:srgbClr val="ffffff"/>
                </a:solidFill>
              </a:uFill>
              <a:latin typeface="Arial"/>
            </a:endParaRPr>
          </a:p>
          <a:p>
            <a:pPr algn="ctr">
              <a:lnSpc>
                <a:spcPct val="100000"/>
              </a:lnSpc>
            </a:pPr>
            <a:r>
              <a:rPr b="0" lang="en-US" sz="1800" spc="-1" strike="noStrike">
                <a:solidFill>
                  <a:srgbClr val="000000"/>
                </a:solidFill>
                <a:uFill>
                  <a:solidFill>
                    <a:srgbClr val="ffffff"/>
                  </a:solidFill>
                </a:uFill>
                <a:latin typeface="Times New Roman"/>
              </a:rPr>
              <a:t>Aristotle University of Thessaloniki</a:t>
            </a:r>
            <a:endParaRPr b="0" lang="en-US" sz="1800" spc="-1" strike="noStrike">
              <a:solidFill>
                <a:srgbClr val="000000"/>
              </a:solidFill>
              <a:uFill>
                <a:solidFill>
                  <a:srgbClr val="ffffff"/>
                </a:solidFill>
              </a:uFill>
              <a:latin typeface="Arial"/>
            </a:endParaRPr>
          </a:p>
          <a:p>
            <a:pPr algn="ctr">
              <a:lnSpc>
                <a:spcPct val="100000"/>
              </a:lnSpc>
            </a:pPr>
            <a:endParaRPr b="0" lang="en-US" sz="1800" spc="-1" strike="noStrike">
              <a:solidFill>
                <a:srgbClr val="000000"/>
              </a:solidFill>
              <a:uFill>
                <a:solidFill>
                  <a:srgbClr val="ffffff"/>
                </a:solidFill>
              </a:uFill>
              <a:latin typeface="Arial"/>
            </a:endParaRPr>
          </a:p>
          <a:p>
            <a:pPr algn="ctr">
              <a:lnSpc>
                <a:spcPct val="100000"/>
              </a:lnSpc>
            </a:pPr>
            <a:endParaRPr b="0" lang="en-US" sz="1800" spc="-1" strike="noStrike">
              <a:solidFill>
                <a:srgbClr val="000000"/>
              </a:solidFill>
              <a:uFill>
                <a:solidFill>
                  <a:srgbClr val="ffffff"/>
                </a:solidFill>
              </a:uFill>
              <a:latin typeface="Arial"/>
            </a:endParaRPr>
          </a:p>
          <a:p>
            <a:pPr algn="ctr">
              <a:lnSpc>
                <a:spcPct val="100000"/>
              </a:lnSpc>
            </a:pPr>
            <a:endParaRPr b="0" lang="en-US" sz="1800" spc="-1" strike="noStrike">
              <a:solidFill>
                <a:srgbClr val="000000"/>
              </a:solidFill>
              <a:uFill>
                <a:solidFill>
                  <a:srgbClr val="ffffff"/>
                </a:solidFill>
              </a:uFill>
              <a:latin typeface="Arial"/>
            </a:endParaRPr>
          </a:p>
          <a:p>
            <a:pPr algn="ctr">
              <a:lnSpc>
                <a:spcPct val="100000"/>
              </a:lnSpc>
            </a:pPr>
            <a:endParaRPr b="0" lang="en-US" sz="1800" spc="-1" strike="noStrike">
              <a:solidFill>
                <a:srgbClr val="000000"/>
              </a:solidFill>
              <a:uFill>
                <a:solidFill>
                  <a:srgbClr val="ffffff"/>
                </a:solidFill>
              </a:uFill>
              <a:latin typeface="Arial"/>
            </a:endParaRPr>
          </a:p>
          <a:p>
            <a:pPr algn="ctr">
              <a:lnSpc>
                <a:spcPct val="100000"/>
              </a:lnSpc>
            </a:pPr>
            <a:r>
              <a:rPr b="1" lang="en-US" sz="1800" spc="-1" strike="noStrike">
                <a:solidFill>
                  <a:srgbClr val="000000"/>
                </a:solidFill>
                <a:uFill>
                  <a:solidFill>
                    <a:srgbClr val="ffffff"/>
                  </a:solidFill>
                </a:uFill>
                <a:latin typeface="Times New Roman"/>
              </a:rPr>
              <a:t>Many thanks to Rob Veenhof for his help and collaboration</a:t>
            </a:r>
            <a:endParaRPr b="0" lang="en-US" sz="1800" spc="-1" strike="noStrike">
              <a:solidFill>
                <a:srgbClr val="000000"/>
              </a:solidFill>
              <a:uFill>
                <a:solidFill>
                  <a:srgbClr val="ffffff"/>
                </a:solidFill>
              </a:uFill>
              <a:latin typeface="Arial"/>
            </a:endParaRPr>
          </a:p>
        </p:txBody>
      </p:sp>
    </p:spTree>
  </p:cSld>
  <p:timing>
    <p:tnLst>
      <p:par>
        <p:cTn id="1" dur="indefinite" restart="never" nodeType="tmRoot">
          <p:childTnLst>
            <p:seq>
              <p:cTn id="2" nodeType="mainSeq"/>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3" name="Picture 1" descr=""/>
          <p:cNvPicPr/>
          <p:nvPr/>
        </p:nvPicPr>
        <p:blipFill>
          <a:blip r:embed="rId1"/>
          <a:stretch/>
        </p:blipFill>
        <p:spPr>
          <a:xfrm>
            <a:off x="1092240" y="0"/>
            <a:ext cx="7385040" cy="2743560"/>
          </a:xfrm>
          <a:prstGeom prst="rect">
            <a:avLst/>
          </a:prstGeom>
          <a:ln>
            <a:noFill/>
          </a:ln>
        </p:spPr>
      </p:pic>
      <p:sp>
        <p:nvSpPr>
          <p:cNvPr id="104" name="CustomShape 1"/>
          <p:cNvSpPr/>
          <p:nvPr/>
        </p:nvSpPr>
        <p:spPr>
          <a:xfrm>
            <a:off x="3667680" y="268920"/>
            <a:ext cx="903960" cy="455400"/>
          </a:xfrm>
          <a:prstGeom prst="rect">
            <a:avLst/>
          </a:prstGeom>
          <a:noFill/>
          <a:ln>
            <a:noFill/>
          </a:ln>
        </p:spPr>
        <p:style>
          <a:lnRef idx="0"/>
          <a:fillRef idx="0"/>
          <a:effectRef idx="0"/>
          <a:fontRef idx="minor"/>
        </p:style>
        <p:txBody>
          <a:bodyPr lIns="90000" rIns="90000" tIns="45000" bIns="45000"/>
          <a:p>
            <a:pPr>
              <a:lnSpc>
                <a:spcPct val="100000"/>
              </a:lnSpc>
            </a:pPr>
            <a:r>
              <a:rPr b="1" lang="en-US" sz="1200" spc="-1" strike="noStrike">
                <a:solidFill>
                  <a:srgbClr val="000000"/>
                </a:solidFill>
                <a:uFill>
                  <a:solidFill>
                    <a:srgbClr val="ffffff"/>
                  </a:solidFill>
                </a:uFill>
                <a:latin typeface="Times New Roman"/>
              </a:rPr>
              <a:t>Timing at 20% CFD</a:t>
            </a:r>
            <a:endParaRPr b="0" lang="en-US" sz="1800" spc="-1" strike="noStrike">
              <a:solidFill>
                <a:srgbClr val="000000"/>
              </a:solidFill>
              <a:uFill>
                <a:solidFill>
                  <a:srgbClr val="ffffff"/>
                </a:solidFill>
              </a:uFill>
              <a:latin typeface="Arial"/>
            </a:endParaRPr>
          </a:p>
        </p:txBody>
      </p:sp>
      <p:sp>
        <p:nvSpPr>
          <p:cNvPr id="105" name="CustomShape 2"/>
          <p:cNvSpPr/>
          <p:nvPr/>
        </p:nvSpPr>
        <p:spPr>
          <a:xfrm>
            <a:off x="7260120" y="421560"/>
            <a:ext cx="903960" cy="455400"/>
          </a:xfrm>
          <a:prstGeom prst="rect">
            <a:avLst/>
          </a:prstGeom>
          <a:noFill/>
          <a:ln>
            <a:noFill/>
          </a:ln>
        </p:spPr>
        <p:style>
          <a:lnRef idx="0"/>
          <a:fillRef idx="0"/>
          <a:effectRef idx="0"/>
          <a:fontRef idx="minor"/>
        </p:style>
        <p:txBody>
          <a:bodyPr lIns="90000" rIns="90000" tIns="45000" bIns="45000"/>
          <a:p>
            <a:pPr>
              <a:lnSpc>
                <a:spcPct val="100000"/>
              </a:lnSpc>
            </a:pPr>
            <a:r>
              <a:rPr b="1" lang="en-US" sz="1200" spc="-1" strike="noStrike">
                <a:solidFill>
                  <a:srgbClr val="000000"/>
                </a:solidFill>
                <a:uFill>
                  <a:solidFill>
                    <a:srgbClr val="ffffff"/>
                  </a:solidFill>
                </a:uFill>
                <a:latin typeface="Times New Roman"/>
              </a:rPr>
              <a:t>Timing at 40% CFD</a:t>
            </a:r>
            <a:endParaRPr b="0" lang="en-US" sz="1800" spc="-1" strike="noStrike">
              <a:solidFill>
                <a:srgbClr val="000000"/>
              </a:solidFill>
              <a:uFill>
                <a:solidFill>
                  <a:srgbClr val="ffffff"/>
                </a:solidFill>
              </a:uFill>
              <a:latin typeface="Arial"/>
            </a:endParaRPr>
          </a:p>
        </p:txBody>
      </p:sp>
      <p:sp>
        <p:nvSpPr>
          <p:cNvPr id="106" name="CustomShape 3"/>
          <p:cNvSpPr/>
          <p:nvPr/>
        </p:nvSpPr>
        <p:spPr>
          <a:xfrm>
            <a:off x="187920" y="1031040"/>
            <a:ext cx="903960" cy="272880"/>
          </a:xfrm>
          <a:prstGeom prst="rect">
            <a:avLst/>
          </a:prstGeom>
          <a:noFill/>
          <a:ln>
            <a:noFill/>
          </a:ln>
        </p:spPr>
        <p:style>
          <a:lnRef idx="0"/>
          <a:fillRef idx="0"/>
          <a:effectRef idx="0"/>
          <a:fontRef idx="minor"/>
        </p:style>
        <p:txBody>
          <a:bodyPr lIns="90000" rIns="90000" tIns="45000" bIns="45000"/>
          <a:p>
            <a:pPr>
              <a:lnSpc>
                <a:spcPct val="100000"/>
              </a:lnSpc>
            </a:pPr>
            <a:r>
              <a:rPr b="1" lang="en-US" sz="1200" spc="-1" strike="noStrike">
                <a:solidFill>
                  <a:srgbClr val="000000"/>
                </a:solidFill>
                <a:uFill>
                  <a:solidFill>
                    <a:srgbClr val="ffffff"/>
                  </a:solidFill>
                </a:uFill>
                <a:latin typeface="Times New Roman"/>
              </a:rPr>
              <a:t>DATA</a:t>
            </a:r>
            <a:endParaRPr b="0" lang="en-US" sz="1800" spc="-1" strike="noStrike">
              <a:solidFill>
                <a:srgbClr val="000000"/>
              </a:solidFill>
              <a:uFill>
                <a:solidFill>
                  <a:srgbClr val="ffffff"/>
                </a:solidFill>
              </a:uFill>
              <a:latin typeface="Arial"/>
            </a:endParaRPr>
          </a:p>
        </p:txBody>
      </p:sp>
      <p:pic>
        <p:nvPicPr>
          <p:cNvPr id="107" name="Picture 5" descr=""/>
          <p:cNvPicPr/>
          <p:nvPr/>
        </p:nvPicPr>
        <p:blipFill>
          <a:blip r:embed="rId2"/>
          <a:stretch/>
        </p:blipFill>
        <p:spPr>
          <a:xfrm>
            <a:off x="1406160" y="2892600"/>
            <a:ext cx="3364920" cy="2278800"/>
          </a:xfrm>
          <a:prstGeom prst="rect">
            <a:avLst/>
          </a:prstGeom>
          <a:ln>
            <a:noFill/>
          </a:ln>
        </p:spPr>
      </p:pic>
      <p:pic>
        <p:nvPicPr>
          <p:cNvPr id="108" name="Picture 6" descr=""/>
          <p:cNvPicPr/>
          <p:nvPr/>
        </p:nvPicPr>
        <p:blipFill>
          <a:blip r:embed="rId3"/>
          <a:stretch/>
        </p:blipFill>
        <p:spPr>
          <a:xfrm>
            <a:off x="4799160" y="2892600"/>
            <a:ext cx="3364920" cy="2278800"/>
          </a:xfrm>
          <a:prstGeom prst="rect">
            <a:avLst/>
          </a:prstGeom>
          <a:ln>
            <a:noFill/>
          </a:ln>
        </p:spPr>
      </p:pic>
      <p:sp>
        <p:nvSpPr>
          <p:cNvPr id="109" name="CustomShape 4"/>
          <p:cNvSpPr/>
          <p:nvPr/>
        </p:nvSpPr>
        <p:spPr>
          <a:xfrm>
            <a:off x="3449880" y="2958840"/>
            <a:ext cx="903960" cy="455400"/>
          </a:xfrm>
          <a:prstGeom prst="rect">
            <a:avLst/>
          </a:prstGeom>
          <a:noFill/>
          <a:ln>
            <a:noFill/>
          </a:ln>
        </p:spPr>
        <p:style>
          <a:lnRef idx="0"/>
          <a:fillRef idx="0"/>
          <a:effectRef idx="0"/>
          <a:fontRef idx="minor"/>
        </p:style>
        <p:txBody>
          <a:bodyPr lIns="90000" rIns="90000" tIns="45000" bIns="45000"/>
          <a:p>
            <a:pPr>
              <a:lnSpc>
                <a:spcPct val="100000"/>
              </a:lnSpc>
            </a:pPr>
            <a:r>
              <a:rPr b="1" lang="en-US" sz="1200" spc="-1" strike="noStrike">
                <a:solidFill>
                  <a:srgbClr val="000000"/>
                </a:solidFill>
                <a:uFill>
                  <a:solidFill>
                    <a:srgbClr val="ffffff"/>
                  </a:solidFill>
                </a:uFill>
                <a:latin typeface="Times New Roman"/>
              </a:rPr>
              <a:t>Timing at 40% CFD</a:t>
            </a:r>
            <a:endParaRPr b="0" lang="en-US" sz="1800" spc="-1" strike="noStrike">
              <a:solidFill>
                <a:srgbClr val="000000"/>
              </a:solidFill>
              <a:uFill>
                <a:solidFill>
                  <a:srgbClr val="ffffff"/>
                </a:solidFill>
              </a:uFill>
              <a:latin typeface="Arial"/>
            </a:endParaRPr>
          </a:p>
        </p:txBody>
      </p:sp>
      <p:sp>
        <p:nvSpPr>
          <p:cNvPr id="110" name="CustomShape 5"/>
          <p:cNvSpPr/>
          <p:nvPr/>
        </p:nvSpPr>
        <p:spPr>
          <a:xfrm>
            <a:off x="7412400" y="2958840"/>
            <a:ext cx="903960" cy="455400"/>
          </a:xfrm>
          <a:prstGeom prst="rect">
            <a:avLst/>
          </a:prstGeom>
          <a:noFill/>
          <a:ln>
            <a:noFill/>
          </a:ln>
        </p:spPr>
        <p:style>
          <a:lnRef idx="0"/>
          <a:fillRef idx="0"/>
          <a:effectRef idx="0"/>
          <a:fontRef idx="minor"/>
        </p:style>
        <p:txBody>
          <a:bodyPr lIns="90000" rIns="90000" tIns="45000" bIns="45000"/>
          <a:p>
            <a:pPr>
              <a:lnSpc>
                <a:spcPct val="100000"/>
              </a:lnSpc>
            </a:pPr>
            <a:r>
              <a:rPr b="1" lang="en-US" sz="1200" spc="-1" strike="noStrike">
                <a:solidFill>
                  <a:srgbClr val="000000"/>
                </a:solidFill>
                <a:uFill>
                  <a:solidFill>
                    <a:srgbClr val="ffffff"/>
                  </a:solidFill>
                </a:uFill>
                <a:latin typeface="Times New Roman"/>
              </a:rPr>
              <a:t>Timing at 40% CFD</a:t>
            </a:r>
            <a:endParaRPr b="0" lang="en-US" sz="1800" spc="-1" strike="noStrike">
              <a:solidFill>
                <a:srgbClr val="000000"/>
              </a:solidFill>
              <a:uFill>
                <a:solidFill>
                  <a:srgbClr val="ffffff"/>
                </a:solidFill>
              </a:uFill>
              <a:latin typeface="Arial"/>
            </a:endParaRPr>
          </a:p>
        </p:txBody>
      </p:sp>
      <p:sp>
        <p:nvSpPr>
          <p:cNvPr id="111" name="CustomShape 6"/>
          <p:cNvSpPr/>
          <p:nvPr/>
        </p:nvSpPr>
        <p:spPr>
          <a:xfrm>
            <a:off x="187920" y="3664800"/>
            <a:ext cx="1746720" cy="272880"/>
          </a:xfrm>
          <a:prstGeom prst="rect">
            <a:avLst/>
          </a:prstGeom>
          <a:noFill/>
          <a:ln>
            <a:noFill/>
          </a:ln>
        </p:spPr>
        <p:style>
          <a:lnRef idx="0"/>
          <a:fillRef idx="0"/>
          <a:effectRef idx="0"/>
          <a:fontRef idx="minor"/>
        </p:style>
        <p:txBody>
          <a:bodyPr lIns="90000" rIns="90000" tIns="45000" bIns="45000"/>
          <a:p>
            <a:pPr>
              <a:lnSpc>
                <a:spcPct val="100000"/>
              </a:lnSpc>
            </a:pPr>
            <a:r>
              <a:rPr b="1" lang="en-US" sz="1200" spc="-1" strike="noStrike">
                <a:solidFill>
                  <a:srgbClr val="000000"/>
                </a:solidFill>
                <a:uFill>
                  <a:solidFill>
                    <a:srgbClr val="ffffff"/>
                  </a:solidFill>
                </a:uFill>
                <a:latin typeface="Times New Roman"/>
              </a:rPr>
              <a:t>SIMULATION</a:t>
            </a:r>
            <a:endParaRPr b="0" lang="en-US" sz="1800" spc="-1" strike="noStrike">
              <a:solidFill>
                <a:srgbClr val="000000"/>
              </a:solidFill>
              <a:uFill>
                <a:solidFill>
                  <a:srgbClr val="ffffff"/>
                </a:solidFill>
              </a:uFill>
              <a:latin typeface="Arial"/>
            </a:endParaRPr>
          </a:p>
        </p:txBody>
      </p:sp>
      <p:sp>
        <p:nvSpPr>
          <p:cNvPr id="112" name="CustomShape 7"/>
          <p:cNvSpPr/>
          <p:nvPr/>
        </p:nvSpPr>
        <p:spPr>
          <a:xfrm>
            <a:off x="1196640" y="2762640"/>
            <a:ext cx="7119720" cy="303480"/>
          </a:xfrm>
          <a:prstGeom prst="rect">
            <a:avLst/>
          </a:prstGeom>
          <a:noFill/>
          <a:ln>
            <a:noFill/>
          </a:ln>
        </p:spPr>
        <p:style>
          <a:lnRef idx="0"/>
          <a:fillRef idx="0"/>
          <a:effectRef idx="0"/>
          <a:fontRef idx="minor"/>
        </p:style>
        <p:txBody>
          <a:bodyPr lIns="90000" rIns="90000" tIns="45000" bIns="45000"/>
          <a:p>
            <a:pPr>
              <a:lnSpc>
                <a:spcPct val="100000"/>
              </a:lnSpc>
            </a:pPr>
            <a:r>
              <a:rPr b="0" lang="en-US" sz="1400" spc="-1" strike="noStrike">
                <a:solidFill>
                  <a:srgbClr val="ff0000"/>
                </a:solidFill>
                <a:uFill>
                  <a:solidFill>
                    <a:srgbClr val="ffffff"/>
                  </a:solidFill>
                </a:uFill>
                <a:latin typeface="Times New Roman"/>
              </a:rPr>
              <a:t>T</a:t>
            </a:r>
            <a:r>
              <a:rPr b="1" lang="en-US" sz="1400" spc="-1" strike="noStrike">
                <a:solidFill>
                  <a:srgbClr val="ff0000"/>
                </a:solidFill>
                <a:uFill>
                  <a:solidFill>
                    <a:srgbClr val="ffffff"/>
                  </a:solidFill>
                </a:uFill>
                <a:latin typeface="Times New Roman"/>
              </a:rPr>
              <a:t>he solid lines, in both data and MC plots, represent fits to the timing results at 20% CFD</a:t>
            </a:r>
            <a:endParaRPr b="0" lang="en-US" sz="1800" spc="-1" strike="noStrike">
              <a:solidFill>
                <a:srgbClr val="000000"/>
              </a:solidFill>
              <a:uFill>
                <a:solidFill>
                  <a:srgbClr val="ffffff"/>
                </a:solidFill>
              </a:uFill>
              <a:latin typeface="Arial"/>
            </a:endParaRPr>
          </a:p>
        </p:txBody>
      </p:sp>
      <p:pic>
        <p:nvPicPr>
          <p:cNvPr id="113" name="Picture 13" descr=""/>
          <p:cNvPicPr/>
          <p:nvPr/>
        </p:nvPicPr>
        <p:blipFill>
          <a:blip r:embed="rId4"/>
          <a:stretch/>
        </p:blipFill>
        <p:spPr>
          <a:xfrm>
            <a:off x="3667680" y="5414760"/>
            <a:ext cx="1998000" cy="1352880"/>
          </a:xfrm>
          <a:prstGeom prst="rect">
            <a:avLst/>
          </a:prstGeom>
          <a:ln>
            <a:noFill/>
          </a:ln>
        </p:spPr>
      </p:pic>
      <p:pic>
        <p:nvPicPr>
          <p:cNvPr id="114" name="Picture 14" descr=""/>
          <p:cNvPicPr/>
          <p:nvPr/>
        </p:nvPicPr>
        <p:blipFill>
          <a:blip r:embed="rId5"/>
          <a:stretch/>
        </p:blipFill>
        <p:spPr>
          <a:xfrm>
            <a:off x="5834880" y="5414760"/>
            <a:ext cx="1998000" cy="1352880"/>
          </a:xfrm>
          <a:prstGeom prst="rect">
            <a:avLst/>
          </a:prstGeom>
          <a:ln>
            <a:noFill/>
          </a:ln>
        </p:spPr>
      </p:pic>
      <p:sp>
        <p:nvSpPr>
          <p:cNvPr id="115" name="CustomShape 8"/>
          <p:cNvSpPr/>
          <p:nvPr/>
        </p:nvSpPr>
        <p:spPr>
          <a:xfrm>
            <a:off x="0" y="5565960"/>
            <a:ext cx="3296160" cy="516600"/>
          </a:xfrm>
          <a:prstGeom prst="rect">
            <a:avLst/>
          </a:prstGeom>
          <a:noFill/>
          <a:ln>
            <a:noFill/>
          </a:ln>
        </p:spPr>
        <p:style>
          <a:lnRef idx="0"/>
          <a:fillRef idx="0"/>
          <a:effectRef idx="0"/>
          <a:fontRef idx="minor"/>
        </p:style>
        <p:txBody>
          <a:bodyPr lIns="90000" rIns="90000" tIns="45000" bIns="45000"/>
          <a:p>
            <a:pPr algn="just">
              <a:lnSpc>
                <a:spcPct val="100000"/>
              </a:lnSpc>
            </a:pPr>
            <a:r>
              <a:rPr b="1" lang="en-US" sz="1400" spc="-1" strike="noStrike">
                <a:solidFill>
                  <a:srgbClr val="ff0000"/>
                </a:solidFill>
                <a:uFill>
                  <a:solidFill>
                    <a:srgbClr val="ffffff"/>
                  </a:solidFill>
                </a:uFill>
                <a:latin typeface="Times New Roman"/>
              </a:rPr>
              <a:t>The simulation predicts that slewing id due to a parallel time shift of the e-peaks</a:t>
            </a:r>
            <a:endParaRPr b="0" lang="en-US" sz="1800" spc="-1" strike="noStrike">
              <a:solidFill>
                <a:srgbClr val="000000"/>
              </a:solidFill>
              <a:uFill>
                <a:solidFill>
                  <a:srgbClr val="ffffff"/>
                </a:solidFill>
              </a:uFill>
              <a:latin typeface="Arial"/>
            </a:endParaRPr>
          </a:p>
        </p:txBody>
      </p:sp>
    </p:spTree>
  </p:cSld>
  <p:timing>
    <p:tnLst>
      <p:par>
        <p:cTn id="19" dur="indefinite" restart="never" nodeType="tmRoot">
          <p:childTnLst>
            <p:seq>
              <p:cTn id="20" nodeType="mainSeq"/>
              <p:prevCondLst>
                <p:cond delay="0" evt="onPrev">
                  <p:tgtEl>
                    <p:sldTgt/>
                  </p:tgtEl>
                </p:cond>
              </p:prevCondLst>
              <p:nextCondLst>
                <p:cond delay="0" evt="onNext">
                  <p:tgtEl>
                    <p:sldTgt/>
                  </p:tgtEl>
                </p:cond>
              </p:nextCondLst>
            </p:seq>
          </p:childTnLst>
        </p:cTn>
      </p:par>
    </p:tnLst>
  </p:timing>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6" name="CustomShape 1"/>
          <p:cNvSpPr/>
          <p:nvPr/>
        </p:nvSpPr>
        <p:spPr>
          <a:xfrm>
            <a:off x="266040" y="0"/>
            <a:ext cx="8623440" cy="913320"/>
          </a:xfrm>
          <a:prstGeom prst="rect">
            <a:avLst/>
          </a:prstGeom>
          <a:noFill/>
          <a:ln>
            <a:noFill/>
          </a:ln>
        </p:spPr>
        <p:style>
          <a:lnRef idx="0"/>
          <a:fillRef idx="0"/>
          <a:effectRef idx="0"/>
          <a:fontRef idx="minor"/>
        </p:style>
        <p:txBody>
          <a:bodyPr lIns="90000" rIns="90000" tIns="45000" bIns="45000"/>
          <a:p>
            <a:pPr algn="just">
              <a:lnSpc>
                <a:spcPct val="100000"/>
              </a:lnSpc>
            </a:pPr>
            <a:r>
              <a:rPr b="0" lang="en-US" sz="1800" spc="-1" strike="noStrike">
                <a:solidFill>
                  <a:srgbClr val="000000"/>
                </a:solidFill>
                <a:uFill>
                  <a:solidFill>
                    <a:srgbClr val="ffffff"/>
                  </a:solidFill>
                </a:uFill>
                <a:latin typeface="Times New Roman"/>
              </a:rPr>
              <a:t>Having a simulation package that describes, at least qualitatively, the timing resolution and the slewing dependence on the pulse height we can search for the physical mechanism which produces this dependence.</a:t>
            </a:r>
            <a:endParaRPr b="0" lang="en-US" sz="1800" spc="-1" strike="noStrike">
              <a:solidFill>
                <a:srgbClr val="000000"/>
              </a:solidFill>
              <a:uFill>
                <a:solidFill>
                  <a:srgbClr val="ffffff"/>
                </a:solidFill>
              </a:uFill>
              <a:latin typeface="Arial"/>
            </a:endParaRPr>
          </a:p>
        </p:txBody>
      </p:sp>
      <p:sp>
        <p:nvSpPr>
          <p:cNvPr id="117" name="CustomShape 2"/>
          <p:cNvSpPr/>
          <p:nvPr/>
        </p:nvSpPr>
        <p:spPr>
          <a:xfrm>
            <a:off x="217080" y="931320"/>
            <a:ext cx="8709840" cy="638280"/>
          </a:xfrm>
          <a:prstGeom prst="rect">
            <a:avLst/>
          </a:prstGeom>
          <a:noFill/>
          <a:ln>
            <a:noFill/>
          </a:ln>
        </p:spPr>
        <p:style>
          <a:lnRef idx="0"/>
          <a:fillRef idx="0"/>
          <a:effectRef idx="0"/>
          <a:fontRef idx="minor"/>
        </p:style>
        <p:txBody>
          <a:bodyPr lIns="90000" rIns="90000" tIns="45000" bIns="45000"/>
          <a:p>
            <a:pPr>
              <a:lnSpc>
                <a:spcPct val="100000"/>
              </a:lnSpc>
            </a:pPr>
            <a:r>
              <a:rPr b="0" i="1" lang="en-US" sz="1800" spc="-1" strike="noStrike">
                <a:solidFill>
                  <a:srgbClr val="008000"/>
                </a:solidFill>
                <a:uFill>
                  <a:solidFill>
                    <a:srgbClr val="ffffff"/>
                  </a:solidFill>
                </a:uFill>
                <a:latin typeface="Calibri"/>
              </a:rPr>
              <a:t>“ </a:t>
            </a:r>
            <a:r>
              <a:rPr b="0" i="1" lang="en-US" sz="1800" spc="-1" strike="noStrike">
                <a:solidFill>
                  <a:srgbClr val="008000"/>
                </a:solidFill>
                <a:uFill>
                  <a:solidFill>
                    <a:srgbClr val="ffffff"/>
                  </a:solidFill>
                </a:uFill>
                <a:latin typeface="Calibri"/>
              </a:rPr>
              <a:t>We should write a book on how to develop models, which we later-on falsify” S.E. T</a:t>
            </a:r>
            <a:endParaRPr b="0" lang="en-US" sz="1800" spc="-1" strike="noStrike">
              <a:solidFill>
                <a:srgbClr val="000000"/>
              </a:solidFill>
              <a:uFill>
                <a:solidFill>
                  <a:srgbClr val="ffffff"/>
                </a:solidFill>
              </a:uFill>
              <a:latin typeface="Arial"/>
            </a:endParaRPr>
          </a:p>
        </p:txBody>
      </p:sp>
      <p:sp>
        <p:nvSpPr>
          <p:cNvPr id="118" name="CustomShape 3"/>
          <p:cNvSpPr/>
          <p:nvPr/>
        </p:nvSpPr>
        <p:spPr>
          <a:xfrm>
            <a:off x="83880" y="1261080"/>
            <a:ext cx="8975880" cy="91260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uFill>
                  <a:solidFill>
                    <a:srgbClr val="ffffff"/>
                  </a:solidFill>
                </a:uFill>
                <a:latin typeface="Calibri"/>
              </a:rPr>
              <a:t>Let us take as an example the “first arriving electron model”, i.e. the timing properties of the PICOSEC-MICROMEGAS signal are inherited from the first electron passing through the mesh.</a:t>
            </a:r>
            <a:endParaRPr b="0" lang="en-US" sz="1800" spc="-1" strike="noStrike">
              <a:solidFill>
                <a:srgbClr val="000000"/>
              </a:solidFill>
              <a:uFill>
                <a:solidFill>
                  <a:srgbClr val="ffffff"/>
                </a:solidFill>
              </a:uFill>
              <a:latin typeface="Arial"/>
            </a:endParaRPr>
          </a:p>
        </p:txBody>
      </p:sp>
      <p:pic>
        <p:nvPicPr>
          <p:cNvPr id="119" name="Picture 4" descr=""/>
          <p:cNvPicPr/>
          <p:nvPr/>
        </p:nvPicPr>
        <p:blipFill>
          <a:blip r:embed="rId1"/>
          <a:stretch/>
        </p:blipFill>
        <p:spPr>
          <a:xfrm>
            <a:off x="968760" y="1852560"/>
            <a:ext cx="3378960" cy="2288160"/>
          </a:xfrm>
          <a:prstGeom prst="rect">
            <a:avLst/>
          </a:prstGeom>
          <a:ln>
            <a:noFill/>
          </a:ln>
        </p:spPr>
      </p:pic>
      <p:pic>
        <p:nvPicPr>
          <p:cNvPr id="120" name="Picture 5" descr=""/>
          <p:cNvPicPr/>
          <p:nvPr/>
        </p:nvPicPr>
        <p:blipFill>
          <a:blip r:embed="rId2"/>
          <a:stretch/>
        </p:blipFill>
        <p:spPr>
          <a:xfrm>
            <a:off x="4572000" y="1907280"/>
            <a:ext cx="3218040" cy="2179080"/>
          </a:xfrm>
          <a:prstGeom prst="rect">
            <a:avLst/>
          </a:prstGeom>
          <a:ln>
            <a:noFill/>
          </a:ln>
        </p:spPr>
      </p:pic>
      <p:sp>
        <p:nvSpPr>
          <p:cNvPr id="121" name="CustomShape 4"/>
          <p:cNvSpPr/>
          <p:nvPr/>
        </p:nvSpPr>
        <p:spPr>
          <a:xfrm>
            <a:off x="1932120" y="2195640"/>
            <a:ext cx="1830240" cy="516600"/>
          </a:xfrm>
          <a:prstGeom prst="rect">
            <a:avLst/>
          </a:prstGeom>
          <a:noFill/>
          <a:ln>
            <a:noFill/>
          </a:ln>
        </p:spPr>
        <p:style>
          <a:lnRef idx="0"/>
          <a:fillRef idx="0"/>
          <a:effectRef idx="0"/>
          <a:fontRef idx="minor"/>
        </p:style>
        <p:txBody>
          <a:bodyPr lIns="90000" rIns="90000" tIns="45000" bIns="45000"/>
          <a:p>
            <a:pPr algn="just">
              <a:lnSpc>
                <a:spcPct val="100000"/>
              </a:lnSpc>
            </a:pPr>
            <a:r>
              <a:rPr b="1" lang="en-US" sz="1400" spc="-1" strike="noStrike">
                <a:solidFill>
                  <a:srgbClr val="000000"/>
                </a:solidFill>
                <a:uFill>
                  <a:solidFill>
                    <a:srgbClr val="ffffff"/>
                  </a:solidFill>
                </a:uFill>
                <a:latin typeface="Times New Roman"/>
              </a:rPr>
              <a:t>Slewing properties of the first electron</a:t>
            </a:r>
            <a:endParaRPr b="0" lang="en-US" sz="1800" spc="-1" strike="noStrike">
              <a:solidFill>
                <a:srgbClr val="000000"/>
              </a:solidFill>
              <a:uFill>
                <a:solidFill>
                  <a:srgbClr val="ffffff"/>
                </a:solidFill>
              </a:uFill>
              <a:latin typeface="Arial"/>
            </a:endParaRPr>
          </a:p>
        </p:txBody>
      </p:sp>
      <p:sp>
        <p:nvSpPr>
          <p:cNvPr id="122" name="CustomShape 5"/>
          <p:cNvSpPr/>
          <p:nvPr/>
        </p:nvSpPr>
        <p:spPr>
          <a:xfrm>
            <a:off x="5482080" y="2195640"/>
            <a:ext cx="1830240" cy="516600"/>
          </a:xfrm>
          <a:prstGeom prst="rect">
            <a:avLst/>
          </a:prstGeom>
          <a:noFill/>
          <a:ln>
            <a:noFill/>
          </a:ln>
        </p:spPr>
        <p:style>
          <a:lnRef idx="0"/>
          <a:fillRef idx="0"/>
          <a:effectRef idx="0"/>
          <a:fontRef idx="minor"/>
        </p:style>
        <p:txBody>
          <a:bodyPr lIns="90000" rIns="90000" tIns="45000" bIns="45000"/>
          <a:p>
            <a:pPr algn="just">
              <a:lnSpc>
                <a:spcPct val="100000"/>
              </a:lnSpc>
            </a:pPr>
            <a:r>
              <a:rPr b="1" lang="en-US" sz="1400" spc="-1" strike="noStrike">
                <a:solidFill>
                  <a:srgbClr val="000000"/>
                </a:solidFill>
                <a:uFill>
                  <a:solidFill>
                    <a:srgbClr val="ffffff"/>
                  </a:solidFill>
                </a:uFill>
                <a:latin typeface="Times New Roman"/>
              </a:rPr>
              <a:t>Resolution properties of the first electron</a:t>
            </a:r>
            <a:endParaRPr b="0" lang="en-US" sz="1800" spc="-1" strike="noStrike">
              <a:solidFill>
                <a:srgbClr val="000000"/>
              </a:solidFill>
              <a:uFill>
                <a:solidFill>
                  <a:srgbClr val="ffffff"/>
                </a:solidFill>
              </a:uFill>
              <a:latin typeface="Arial"/>
            </a:endParaRPr>
          </a:p>
        </p:txBody>
      </p:sp>
      <p:pic>
        <p:nvPicPr>
          <p:cNvPr id="123" name="Picture 8" descr=""/>
          <p:cNvPicPr/>
          <p:nvPr/>
        </p:nvPicPr>
        <p:blipFill>
          <a:blip r:embed="rId3"/>
          <a:stretch/>
        </p:blipFill>
        <p:spPr>
          <a:xfrm>
            <a:off x="4032720" y="4233960"/>
            <a:ext cx="2163600" cy="2072520"/>
          </a:xfrm>
          <a:prstGeom prst="rect">
            <a:avLst/>
          </a:prstGeom>
          <a:ln>
            <a:noFill/>
          </a:ln>
        </p:spPr>
      </p:pic>
      <p:pic>
        <p:nvPicPr>
          <p:cNvPr id="124" name="Picture 10" descr=""/>
          <p:cNvPicPr/>
          <p:nvPr/>
        </p:nvPicPr>
        <p:blipFill>
          <a:blip r:embed="rId4"/>
          <a:stretch/>
        </p:blipFill>
        <p:spPr>
          <a:xfrm>
            <a:off x="1771920" y="4233960"/>
            <a:ext cx="2260440" cy="2165040"/>
          </a:xfrm>
          <a:prstGeom prst="rect">
            <a:avLst/>
          </a:prstGeom>
          <a:ln>
            <a:noFill/>
          </a:ln>
        </p:spPr>
      </p:pic>
      <p:sp>
        <p:nvSpPr>
          <p:cNvPr id="125" name="CustomShape 6"/>
          <p:cNvSpPr/>
          <p:nvPr/>
        </p:nvSpPr>
        <p:spPr>
          <a:xfrm rot="16200000">
            <a:off x="3934800" y="4231080"/>
            <a:ext cx="195480" cy="4347720"/>
          </a:xfrm>
          <a:prstGeom prst="leftBrace">
            <a:avLst>
              <a:gd name="adj1" fmla="val 8333"/>
              <a:gd name="adj2" fmla="val 50000"/>
            </a:avLst>
          </a:prstGeom>
          <a:noFill/>
          <a:ln>
            <a:round/>
          </a:ln>
          <a:effectLst>
            <a:outerShdw blurRad="40000" dir="5400000" dist="2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126" name="CustomShape 7"/>
          <p:cNvSpPr/>
          <p:nvPr/>
        </p:nvSpPr>
        <p:spPr>
          <a:xfrm>
            <a:off x="83880" y="6502680"/>
            <a:ext cx="8975880" cy="303480"/>
          </a:xfrm>
          <a:prstGeom prst="rect">
            <a:avLst/>
          </a:prstGeom>
          <a:noFill/>
          <a:ln>
            <a:noFill/>
          </a:ln>
        </p:spPr>
        <p:style>
          <a:lnRef idx="0"/>
          <a:fillRef idx="0"/>
          <a:effectRef idx="0"/>
          <a:fontRef idx="minor"/>
        </p:style>
        <p:txBody>
          <a:bodyPr lIns="90000" rIns="90000" tIns="45000" bIns="45000"/>
          <a:p>
            <a:pPr>
              <a:lnSpc>
                <a:spcPct val="100000"/>
              </a:lnSpc>
            </a:pPr>
            <a:r>
              <a:rPr b="1" lang="en-US" sz="1400" spc="-1" strike="noStrike">
                <a:solidFill>
                  <a:srgbClr val="0000ff"/>
                </a:solidFill>
                <a:uFill>
                  <a:solidFill>
                    <a:srgbClr val="ffffff"/>
                  </a:solidFill>
                </a:uFill>
                <a:latin typeface="Times New Roman"/>
              </a:rPr>
              <a:t>Correlation of the first arriving electron slewing and time resolution with the e-peak slewing and timing resolution</a:t>
            </a:r>
            <a:endParaRPr b="0" lang="en-US" sz="1800" spc="-1" strike="noStrike">
              <a:solidFill>
                <a:srgbClr val="000000"/>
              </a:solidFill>
              <a:uFill>
                <a:solidFill>
                  <a:srgbClr val="ffffff"/>
                </a:solidFill>
              </a:uFill>
              <a:latin typeface="Arial"/>
            </a:endParaRPr>
          </a:p>
        </p:txBody>
      </p:sp>
      <p:sp>
        <p:nvSpPr>
          <p:cNvPr id="127" name="CustomShape 8"/>
          <p:cNvSpPr/>
          <p:nvPr/>
        </p:nvSpPr>
        <p:spPr>
          <a:xfrm>
            <a:off x="6498360" y="4337640"/>
            <a:ext cx="2296440" cy="2280600"/>
          </a:xfrm>
          <a:prstGeom prst="rect">
            <a:avLst/>
          </a:prstGeom>
          <a:noFill/>
          <a:ln>
            <a:noFill/>
          </a:ln>
        </p:spPr>
        <p:style>
          <a:lnRef idx="0"/>
          <a:fillRef idx="0"/>
          <a:effectRef idx="0"/>
          <a:fontRef idx="minor"/>
        </p:style>
        <p:txBody>
          <a:bodyPr lIns="90000" rIns="90000" tIns="45000" bIns="45000"/>
          <a:p>
            <a:pPr algn="just">
              <a:lnSpc>
                <a:spcPct val="100000"/>
              </a:lnSpc>
            </a:pPr>
            <a:r>
              <a:rPr b="1" lang="en-US" sz="1600" spc="-1" strike="noStrike">
                <a:solidFill>
                  <a:srgbClr val="ff0000"/>
                </a:solidFill>
                <a:uFill>
                  <a:solidFill>
                    <a:srgbClr val="ffffff"/>
                  </a:solidFill>
                </a:uFill>
                <a:latin typeface="Times New Roman"/>
              </a:rPr>
              <a:t>However, this model does not explain why the e-peak shifts parallel in time. It is also strange that the correlation (slope) is almost one for the resolution but 0.34 for the slewing.</a:t>
            </a:r>
            <a:endParaRPr b="0" lang="en-US" sz="1800" spc="-1" strike="noStrike">
              <a:solidFill>
                <a:srgbClr val="000000"/>
              </a:solidFill>
              <a:uFill>
                <a:solidFill>
                  <a:srgbClr val="ffffff"/>
                </a:solidFill>
              </a:uFill>
              <a:latin typeface="Arial"/>
            </a:endParaRPr>
          </a:p>
        </p:txBody>
      </p:sp>
    </p:spTree>
  </p:cSld>
  <p:timing>
    <p:tnLst>
      <p:par>
        <p:cTn id="21" dur="indefinite" restart="never" nodeType="tmRoot">
          <p:childTnLst>
            <p:seq>
              <p:cTn id="22" nodeType="mainSeq"/>
              <p:prevCondLst>
                <p:cond delay="0" evt="onPrev">
                  <p:tgtEl>
                    <p:sldTgt/>
                  </p:tgtEl>
                </p:cond>
              </p:prevCondLst>
              <p:nextCondLst>
                <p:cond delay="0" evt="onNext">
                  <p:tgtEl>
                    <p:sldTgt/>
                  </p:tgtEl>
                </p:cond>
              </p:nextCondLst>
            </p:seq>
          </p:childTnLst>
        </p:cTn>
      </p:par>
    </p:tnLst>
  </p:timing>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8" name="CustomShape 1"/>
          <p:cNvSpPr/>
          <p:nvPr/>
        </p:nvSpPr>
        <p:spPr>
          <a:xfrm>
            <a:off x="611640" y="96120"/>
            <a:ext cx="761940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uFill>
                  <a:solidFill>
                    <a:srgbClr val="ffffff"/>
                  </a:solidFill>
                </a:uFill>
                <a:latin typeface="Times New Roman"/>
              </a:rPr>
              <a:t>An observation using the simulation….</a:t>
            </a:r>
            <a:endParaRPr b="0" lang="en-US" sz="1800" spc="-1" strike="noStrike">
              <a:solidFill>
                <a:srgbClr val="000000"/>
              </a:solidFill>
              <a:uFill>
                <a:solidFill>
                  <a:srgbClr val="ffffff"/>
                </a:solidFill>
              </a:uFill>
              <a:latin typeface="Arial"/>
            </a:endParaRPr>
          </a:p>
        </p:txBody>
      </p:sp>
      <p:sp>
        <p:nvSpPr>
          <p:cNvPr id="129" name="CustomShape 2"/>
          <p:cNvSpPr/>
          <p:nvPr/>
        </p:nvSpPr>
        <p:spPr>
          <a:xfrm>
            <a:off x="0" y="1114200"/>
            <a:ext cx="4671360" cy="1155960"/>
          </a:xfrm>
          <a:prstGeom prst="rect">
            <a:avLst/>
          </a:prstGeom>
          <a:noFill/>
          <a:ln>
            <a:noFill/>
          </a:ln>
        </p:spPr>
        <p:style>
          <a:lnRef idx="0"/>
          <a:fillRef idx="0"/>
          <a:effectRef idx="0"/>
          <a:fontRef idx="minor"/>
        </p:style>
        <p:txBody>
          <a:bodyPr lIns="90000" rIns="90000" tIns="45000" bIns="45000"/>
          <a:p>
            <a:pPr algn="just">
              <a:lnSpc>
                <a:spcPct val="100000"/>
              </a:lnSpc>
            </a:pPr>
            <a:r>
              <a:rPr b="1" lang="en-US" sz="1400" spc="-1" strike="noStrike">
                <a:solidFill>
                  <a:srgbClr val="3366ff"/>
                </a:solidFill>
                <a:uFill>
                  <a:solidFill>
                    <a:srgbClr val="ffffff"/>
                  </a:solidFill>
                </a:uFill>
                <a:latin typeface="Times New Roman"/>
              </a:rPr>
              <a:t>The distribution of times when the electrons produced in the pre-amplification region pass through the mesh, are almost Gaussians BUT with mean and sigma values which are depended on the number of electrons produced in the pre-amplification stage</a:t>
            </a:r>
            <a:endParaRPr b="0" lang="en-US" sz="1800" spc="-1" strike="noStrike">
              <a:solidFill>
                <a:srgbClr val="000000"/>
              </a:solidFill>
              <a:uFill>
                <a:solidFill>
                  <a:srgbClr val="ffffff"/>
                </a:solidFill>
              </a:uFill>
              <a:latin typeface="Arial"/>
            </a:endParaRPr>
          </a:p>
        </p:txBody>
      </p:sp>
      <p:sp>
        <p:nvSpPr>
          <p:cNvPr id="130" name="CustomShape 3"/>
          <p:cNvSpPr/>
          <p:nvPr/>
        </p:nvSpPr>
        <p:spPr>
          <a:xfrm>
            <a:off x="0" y="5904000"/>
            <a:ext cx="9143640" cy="942840"/>
          </a:xfrm>
          <a:prstGeom prst="rect">
            <a:avLst/>
          </a:prstGeom>
          <a:noFill/>
          <a:ln>
            <a:noFill/>
          </a:ln>
        </p:spPr>
        <p:style>
          <a:lnRef idx="0"/>
          <a:fillRef idx="0"/>
          <a:effectRef idx="0"/>
          <a:fontRef idx="minor"/>
        </p:style>
        <p:txBody>
          <a:bodyPr lIns="90000" rIns="90000" tIns="45000" bIns="45000"/>
          <a:p>
            <a:pPr>
              <a:lnSpc>
                <a:spcPct val="100000"/>
              </a:lnSpc>
            </a:pPr>
            <a:r>
              <a:rPr b="1" lang="en-US" sz="1400" spc="-1" strike="noStrike">
                <a:solidFill>
                  <a:srgbClr val="ff0000"/>
                </a:solidFill>
                <a:uFill>
                  <a:solidFill>
                    <a:srgbClr val="ffffff"/>
                  </a:solidFill>
                </a:uFill>
                <a:latin typeface="Times New Roman"/>
              </a:rPr>
              <a:t>The shorter the time it takes the photoelectron to ionize for the first time, naturally,  the more the electrons produced in the pre-amplification. The shorter the time it takes the photoelectron to ionize for the first time, the longer the time it takes to the avalanche to reach the mesh. The sum of the above times are not constant, the time of the first ionization dictates the result. Why?</a:t>
            </a:r>
            <a:endParaRPr b="0" lang="en-US" sz="1800" spc="-1" strike="noStrike">
              <a:solidFill>
                <a:srgbClr val="000000"/>
              </a:solidFill>
              <a:uFill>
                <a:solidFill>
                  <a:srgbClr val="ffffff"/>
                </a:solidFill>
              </a:uFill>
              <a:latin typeface="Arial"/>
            </a:endParaRPr>
          </a:p>
        </p:txBody>
      </p:sp>
      <p:pic>
        <p:nvPicPr>
          <p:cNvPr id="131" name="Picture 5" descr=""/>
          <p:cNvPicPr/>
          <p:nvPr/>
        </p:nvPicPr>
        <p:blipFill>
          <a:blip r:embed="rId1"/>
          <a:stretch/>
        </p:blipFill>
        <p:spPr>
          <a:xfrm>
            <a:off x="4781160" y="333720"/>
            <a:ext cx="3920760" cy="2655000"/>
          </a:xfrm>
          <a:prstGeom prst="rect">
            <a:avLst/>
          </a:prstGeom>
          <a:ln>
            <a:noFill/>
          </a:ln>
        </p:spPr>
      </p:pic>
      <p:pic>
        <p:nvPicPr>
          <p:cNvPr id="132" name="Picture 6" descr=""/>
          <p:cNvPicPr/>
          <p:nvPr/>
        </p:nvPicPr>
        <p:blipFill>
          <a:blip r:embed="rId2"/>
          <a:stretch/>
        </p:blipFill>
        <p:spPr>
          <a:xfrm>
            <a:off x="118440" y="2662920"/>
            <a:ext cx="2248560" cy="1531800"/>
          </a:xfrm>
          <a:prstGeom prst="rect">
            <a:avLst/>
          </a:prstGeom>
          <a:ln>
            <a:noFill/>
          </a:ln>
        </p:spPr>
      </p:pic>
      <p:pic>
        <p:nvPicPr>
          <p:cNvPr id="133" name="Picture 7" descr=""/>
          <p:cNvPicPr/>
          <p:nvPr/>
        </p:nvPicPr>
        <p:blipFill>
          <a:blip r:embed="rId3"/>
          <a:stretch/>
        </p:blipFill>
        <p:spPr>
          <a:xfrm>
            <a:off x="176760" y="4281480"/>
            <a:ext cx="2190240" cy="1532160"/>
          </a:xfrm>
          <a:prstGeom prst="rect">
            <a:avLst/>
          </a:prstGeom>
          <a:ln>
            <a:noFill/>
          </a:ln>
        </p:spPr>
      </p:pic>
      <p:pic>
        <p:nvPicPr>
          <p:cNvPr id="134" name="Picture 8" descr=""/>
          <p:cNvPicPr/>
          <p:nvPr/>
        </p:nvPicPr>
        <p:blipFill>
          <a:blip r:embed="rId4"/>
          <a:stretch/>
        </p:blipFill>
        <p:spPr>
          <a:xfrm>
            <a:off x="2367000" y="2989080"/>
            <a:ext cx="3712680" cy="2584440"/>
          </a:xfrm>
          <a:prstGeom prst="rect">
            <a:avLst/>
          </a:prstGeom>
          <a:ln>
            <a:noFill/>
          </a:ln>
        </p:spPr>
      </p:pic>
      <p:pic>
        <p:nvPicPr>
          <p:cNvPr id="135" name="Picture 10" descr=""/>
          <p:cNvPicPr/>
          <p:nvPr/>
        </p:nvPicPr>
        <p:blipFill>
          <a:blip r:embed="rId5"/>
          <a:stretch/>
        </p:blipFill>
        <p:spPr>
          <a:xfrm>
            <a:off x="6080040" y="3285720"/>
            <a:ext cx="2964240" cy="1991520"/>
          </a:xfrm>
          <a:prstGeom prst="rect">
            <a:avLst/>
          </a:prstGeom>
          <a:ln>
            <a:noFill/>
          </a:ln>
        </p:spPr>
      </p:pic>
      <p:sp>
        <p:nvSpPr>
          <p:cNvPr id="136" name="CustomShape 4"/>
          <p:cNvSpPr/>
          <p:nvPr/>
        </p:nvSpPr>
        <p:spPr>
          <a:xfrm>
            <a:off x="5242320" y="96120"/>
            <a:ext cx="1020240" cy="1550520"/>
          </a:xfrm>
          <a:prstGeom prst="rect">
            <a:avLst/>
          </a:prstGeom>
          <a:noFill/>
          <a:ln>
            <a:noFill/>
          </a:ln>
        </p:spPr>
        <p:style>
          <a:lnRef idx="0"/>
          <a:fillRef idx="0"/>
          <a:effectRef idx="0"/>
          <a:fontRef idx="minor"/>
        </p:style>
        <p:txBody>
          <a:bodyPr lIns="90000" rIns="90000" tIns="45000" bIns="45000"/>
          <a:p>
            <a:pPr>
              <a:lnSpc>
                <a:spcPct val="100000"/>
              </a:lnSpc>
            </a:pPr>
            <a:r>
              <a:rPr b="0" lang="en-US" sz="1200" spc="-1" strike="noStrike">
                <a:solidFill>
                  <a:srgbClr val="000000"/>
                </a:solidFill>
                <a:uFill>
                  <a:solidFill>
                    <a:srgbClr val="ffffff"/>
                  </a:solidFill>
                </a:uFill>
                <a:latin typeface="Times New Roman"/>
              </a:rPr>
              <a:t>Number of electrons passing through the mesh</a:t>
            </a:r>
            <a:endParaRPr b="0" lang="en-US" sz="1800" spc="-1" strike="noStrike">
              <a:solidFill>
                <a:srgbClr val="000000"/>
              </a:solidFill>
              <a:uFill>
                <a:solidFill>
                  <a:srgbClr val="ffffff"/>
                </a:solidFill>
              </a:uFill>
              <a:latin typeface="Arial"/>
            </a:endParaRPr>
          </a:p>
          <a:p>
            <a:pPr>
              <a:lnSpc>
                <a:spcPct val="100000"/>
              </a:lnSpc>
            </a:pPr>
            <a:r>
              <a:rPr b="0" lang="en-US" sz="1200" spc="-1" strike="noStrike">
                <a:solidFill>
                  <a:srgbClr val="0000ff"/>
                </a:solidFill>
                <a:uFill>
                  <a:solidFill>
                    <a:srgbClr val="ffffff"/>
                  </a:solidFill>
                </a:uFill>
                <a:latin typeface="Times New Roman"/>
              </a:rPr>
              <a:t>5-10</a:t>
            </a:r>
            <a:endParaRPr b="0" lang="en-US" sz="1800" spc="-1" strike="noStrike">
              <a:solidFill>
                <a:srgbClr val="000000"/>
              </a:solidFill>
              <a:uFill>
                <a:solidFill>
                  <a:srgbClr val="ffffff"/>
                </a:solidFill>
              </a:uFill>
              <a:latin typeface="Arial"/>
            </a:endParaRPr>
          </a:p>
          <a:p>
            <a:pPr>
              <a:lnSpc>
                <a:spcPct val="100000"/>
              </a:lnSpc>
            </a:pPr>
            <a:r>
              <a:rPr b="0" lang="en-US" sz="1200" spc="-1" strike="noStrike">
                <a:solidFill>
                  <a:srgbClr val="ff0000"/>
                </a:solidFill>
                <a:uFill>
                  <a:solidFill>
                    <a:srgbClr val="ffffff"/>
                  </a:solidFill>
                </a:uFill>
                <a:latin typeface="Times New Roman"/>
              </a:rPr>
              <a:t>10-15</a:t>
            </a:r>
            <a:endParaRPr b="0" lang="en-US" sz="1800" spc="-1" strike="noStrike">
              <a:solidFill>
                <a:srgbClr val="000000"/>
              </a:solidFill>
              <a:uFill>
                <a:solidFill>
                  <a:srgbClr val="ffffff"/>
                </a:solidFill>
              </a:uFill>
              <a:latin typeface="Arial"/>
            </a:endParaRPr>
          </a:p>
          <a:p>
            <a:pPr>
              <a:lnSpc>
                <a:spcPct val="100000"/>
              </a:lnSpc>
            </a:pPr>
            <a:r>
              <a:rPr b="0" lang="en-US" sz="1200" spc="-1" strike="noStrike">
                <a:solidFill>
                  <a:srgbClr val="c3d69b"/>
                </a:solidFill>
                <a:uFill>
                  <a:solidFill>
                    <a:srgbClr val="ffffff"/>
                  </a:solidFill>
                </a:uFill>
                <a:latin typeface="Times New Roman"/>
              </a:rPr>
              <a:t>30-35</a:t>
            </a:r>
            <a:endParaRPr b="0" lang="en-US" sz="1800" spc="-1" strike="noStrike">
              <a:solidFill>
                <a:srgbClr val="000000"/>
              </a:solidFill>
              <a:uFill>
                <a:solidFill>
                  <a:srgbClr val="ffffff"/>
                </a:solidFill>
              </a:uFill>
              <a:latin typeface="Arial"/>
            </a:endParaRPr>
          </a:p>
        </p:txBody>
      </p:sp>
    </p:spTree>
  </p:cSld>
  <p:timing>
    <p:tnLst>
      <p:par>
        <p:cTn id="23" dur="indefinite" restart="never" nodeType="tmRoot">
          <p:childTnLst>
            <p:seq>
              <p:cTn id="24" nodeType="mainSeq"/>
              <p:prevCondLst>
                <p:cond delay="0" evt="onPrev">
                  <p:tgtEl>
                    <p:sldTgt/>
                  </p:tgtEl>
                </p:cond>
              </p:prevCondLst>
              <p:nextCondLst>
                <p:cond delay="0" evt="onNext">
                  <p:tgtEl>
                    <p:sldTgt/>
                  </p:tgtEl>
                </p:cond>
              </p:nextCondLst>
            </p:seq>
          </p:childTnLst>
        </p:cTn>
      </p:par>
    </p:tnLst>
  </p:timing>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7" name="CustomShape 1"/>
          <p:cNvSpPr/>
          <p:nvPr/>
        </p:nvSpPr>
        <p:spPr>
          <a:xfrm>
            <a:off x="135000" y="147240"/>
            <a:ext cx="9008640" cy="63900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uFill>
                  <a:solidFill>
                    <a:srgbClr val="ffffff"/>
                  </a:solidFill>
                </a:uFill>
                <a:latin typeface="Calibri"/>
              </a:rPr>
              <a:t>Try to see if the distribution of the times, when the electrons pass the mesh can explain slewing and time resolution dependence on the e-peak size</a:t>
            </a:r>
            <a:endParaRPr b="0" lang="en-US" sz="1800" spc="-1" strike="noStrike">
              <a:solidFill>
                <a:srgbClr val="000000"/>
              </a:solidFill>
              <a:uFill>
                <a:solidFill>
                  <a:srgbClr val="ffffff"/>
                </a:solidFill>
              </a:uFill>
              <a:latin typeface="Arial"/>
            </a:endParaRPr>
          </a:p>
        </p:txBody>
      </p:sp>
      <p:pic>
        <p:nvPicPr>
          <p:cNvPr id="138" name="Picture 2" descr=""/>
          <p:cNvPicPr/>
          <p:nvPr/>
        </p:nvPicPr>
        <p:blipFill>
          <a:blip r:embed="rId1"/>
          <a:stretch/>
        </p:blipFill>
        <p:spPr>
          <a:xfrm>
            <a:off x="135000" y="1005840"/>
            <a:ext cx="2160000" cy="1462680"/>
          </a:xfrm>
          <a:prstGeom prst="rect">
            <a:avLst/>
          </a:prstGeom>
          <a:ln>
            <a:noFill/>
          </a:ln>
        </p:spPr>
      </p:pic>
      <p:pic>
        <p:nvPicPr>
          <p:cNvPr id="139" name="Picture 3" descr=""/>
          <p:cNvPicPr/>
          <p:nvPr/>
        </p:nvPicPr>
        <p:blipFill>
          <a:blip r:embed="rId2"/>
          <a:stretch/>
        </p:blipFill>
        <p:spPr>
          <a:xfrm>
            <a:off x="2295360" y="1005840"/>
            <a:ext cx="2160000" cy="1462680"/>
          </a:xfrm>
          <a:prstGeom prst="rect">
            <a:avLst/>
          </a:prstGeom>
          <a:ln>
            <a:noFill/>
          </a:ln>
        </p:spPr>
      </p:pic>
      <p:pic>
        <p:nvPicPr>
          <p:cNvPr id="140" name="Picture 4" descr=""/>
          <p:cNvPicPr/>
          <p:nvPr/>
        </p:nvPicPr>
        <p:blipFill>
          <a:blip r:embed="rId3"/>
          <a:stretch/>
        </p:blipFill>
        <p:spPr>
          <a:xfrm>
            <a:off x="135000" y="2565360"/>
            <a:ext cx="2160000" cy="2068560"/>
          </a:xfrm>
          <a:prstGeom prst="rect">
            <a:avLst/>
          </a:prstGeom>
          <a:ln>
            <a:noFill/>
          </a:ln>
        </p:spPr>
      </p:pic>
      <p:pic>
        <p:nvPicPr>
          <p:cNvPr id="141" name="Picture 5" descr=""/>
          <p:cNvPicPr/>
          <p:nvPr/>
        </p:nvPicPr>
        <p:blipFill>
          <a:blip r:embed="rId4"/>
          <a:stretch/>
        </p:blipFill>
        <p:spPr>
          <a:xfrm>
            <a:off x="2295360" y="2565360"/>
            <a:ext cx="2160000" cy="2068560"/>
          </a:xfrm>
          <a:prstGeom prst="rect">
            <a:avLst/>
          </a:prstGeom>
          <a:ln>
            <a:noFill/>
          </a:ln>
        </p:spPr>
      </p:pic>
      <p:pic>
        <p:nvPicPr>
          <p:cNvPr id="142" name="Picture 6" descr=""/>
          <p:cNvPicPr/>
          <p:nvPr/>
        </p:nvPicPr>
        <p:blipFill>
          <a:blip r:embed="rId5"/>
          <a:stretch/>
        </p:blipFill>
        <p:spPr>
          <a:xfrm>
            <a:off x="4748040" y="1005840"/>
            <a:ext cx="2160000" cy="1462680"/>
          </a:xfrm>
          <a:prstGeom prst="rect">
            <a:avLst/>
          </a:prstGeom>
          <a:ln>
            <a:noFill/>
          </a:ln>
        </p:spPr>
      </p:pic>
      <p:pic>
        <p:nvPicPr>
          <p:cNvPr id="143" name="Picture 7" descr=""/>
          <p:cNvPicPr/>
          <p:nvPr/>
        </p:nvPicPr>
        <p:blipFill>
          <a:blip r:embed="rId6"/>
          <a:stretch/>
        </p:blipFill>
        <p:spPr>
          <a:xfrm>
            <a:off x="6815520" y="1005840"/>
            <a:ext cx="2160000" cy="1462680"/>
          </a:xfrm>
          <a:prstGeom prst="rect">
            <a:avLst/>
          </a:prstGeom>
          <a:ln>
            <a:noFill/>
          </a:ln>
        </p:spPr>
      </p:pic>
      <p:pic>
        <p:nvPicPr>
          <p:cNvPr id="144" name="Picture 8" descr=""/>
          <p:cNvPicPr/>
          <p:nvPr/>
        </p:nvPicPr>
        <p:blipFill>
          <a:blip r:embed="rId7"/>
          <a:stretch/>
        </p:blipFill>
        <p:spPr>
          <a:xfrm>
            <a:off x="4831200" y="2565360"/>
            <a:ext cx="2160000" cy="2068560"/>
          </a:xfrm>
          <a:prstGeom prst="rect">
            <a:avLst/>
          </a:prstGeom>
          <a:ln>
            <a:noFill/>
          </a:ln>
        </p:spPr>
      </p:pic>
      <p:pic>
        <p:nvPicPr>
          <p:cNvPr id="145" name="Picture 9" descr=""/>
          <p:cNvPicPr/>
          <p:nvPr/>
        </p:nvPicPr>
        <p:blipFill>
          <a:blip r:embed="rId8"/>
          <a:stretch/>
        </p:blipFill>
        <p:spPr>
          <a:xfrm>
            <a:off x="6908400" y="2565360"/>
            <a:ext cx="2160000" cy="2068560"/>
          </a:xfrm>
          <a:prstGeom prst="rect">
            <a:avLst/>
          </a:prstGeom>
          <a:ln>
            <a:noFill/>
          </a:ln>
        </p:spPr>
      </p:pic>
      <p:sp>
        <p:nvSpPr>
          <p:cNvPr id="146" name="CustomShape 2"/>
          <p:cNvSpPr/>
          <p:nvPr/>
        </p:nvSpPr>
        <p:spPr>
          <a:xfrm>
            <a:off x="135000" y="5515560"/>
            <a:ext cx="8711280" cy="1187640"/>
          </a:xfrm>
          <a:prstGeom prst="rect">
            <a:avLst/>
          </a:prstGeom>
          <a:noFill/>
          <a:ln>
            <a:noFill/>
          </a:ln>
        </p:spPr>
        <p:style>
          <a:lnRef idx="0"/>
          <a:fillRef idx="0"/>
          <a:effectRef idx="0"/>
          <a:fontRef idx="minor"/>
        </p:style>
        <p:txBody>
          <a:bodyPr lIns="90000" rIns="90000" tIns="45000" bIns="45000"/>
          <a:p>
            <a:pPr algn="just">
              <a:lnSpc>
                <a:spcPct val="100000"/>
              </a:lnSpc>
            </a:pPr>
            <a:r>
              <a:rPr b="1" lang="en-US" sz="1800" spc="-1" strike="noStrike">
                <a:solidFill>
                  <a:srgbClr val="008000"/>
                </a:solidFill>
                <a:uFill>
                  <a:solidFill>
                    <a:srgbClr val="ffffff"/>
                  </a:solidFill>
                </a:uFill>
                <a:latin typeface="Times New Roman"/>
              </a:rPr>
              <a:t>The mean value shift and the variation of the time distribution of all the electrons passing the mesh are 100% correlated (slope equal to unity) with the slewing and time dependence on the e-peak size measured by timing the e-peak pulses. </a:t>
            </a:r>
            <a:endParaRPr b="0" lang="en-US" sz="1800" spc="-1" strike="noStrike">
              <a:solidFill>
                <a:srgbClr val="000000"/>
              </a:solidFill>
              <a:uFill>
                <a:solidFill>
                  <a:srgbClr val="ffffff"/>
                </a:solidFill>
              </a:uFill>
              <a:latin typeface="Arial"/>
            </a:endParaRPr>
          </a:p>
          <a:p>
            <a:pPr algn="just">
              <a:lnSpc>
                <a:spcPct val="100000"/>
              </a:lnSpc>
            </a:pPr>
            <a:r>
              <a:rPr b="1" lang="en-US" sz="1800" spc="-1" strike="noStrike">
                <a:solidFill>
                  <a:srgbClr val="008000"/>
                </a:solidFill>
                <a:uFill>
                  <a:solidFill>
                    <a:srgbClr val="ffffff"/>
                  </a:solidFill>
                </a:uFill>
                <a:latin typeface="Times New Roman"/>
              </a:rPr>
              <a:t>This is true for all the drift voltage settings.</a:t>
            </a:r>
            <a:endParaRPr b="0" lang="en-US" sz="1800" spc="-1" strike="noStrike">
              <a:solidFill>
                <a:srgbClr val="000000"/>
              </a:solidFill>
              <a:uFill>
                <a:solidFill>
                  <a:srgbClr val="ffffff"/>
                </a:solidFill>
              </a:uFill>
              <a:latin typeface="Arial"/>
            </a:endParaRPr>
          </a:p>
        </p:txBody>
      </p:sp>
    </p:spTree>
  </p:cSld>
  <p:timing>
    <p:tnLst>
      <p:par>
        <p:cTn id="25" dur="indefinite" restart="never" nodeType="tmRoot">
          <p:childTnLst>
            <p:seq>
              <p:cTn id="26" nodeType="mainSeq"/>
              <p:prevCondLst>
                <p:cond delay="0" evt="onPrev">
                  <p:tgtEl>
                    <p:sldTgt/>
                  </p:tgtEl>
                </p:cond>
              </p:prevCondLst>
              <p:nextCondLst>
                <p:cond delay="0" evt="onNext">
                  <p:tgtEl>
                    <p:sldTgt/>
                  </p:tgtEl>
                </p:cond>
              </p:nextCondLst>
            </p:seq>
          </p:childTnLst>
        </p:cTn>
      </p:par>
    </p:tnLst>
  </p:timing>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7" name="CustomShape 1"/>
          <p:cNvSpPr/>
          <p:nvPr/>
        </p:nvSpPr>
        <p:spPr>
          <a:xfrm>
            <a:off x="93960" y="104400"/>
            <a:ext cx="8956080" cy="91332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8000"/>
                </a:solidFill>
                <a:uFill>
                  <a:solidFill>
                    <a:srgbClr val="ffffff"/>
                  </a:solidFill>
                </a:uFill>
                <a:latin typeface="Times New Roman"/>
              </a:rPr>
              <a:t>The only remaining question: </a:t>
            </a:r>
            <a:r>
              <a:rPr b="0" lang="en-US" sz="1800" spc="-1" strike="noStrike">
                <a:solidFill>
                  <a:srgbClr val="ff0000"/>
                </a:solidFill>
                <a:uFill>
                  <a:solidFill>
                    <a:srgbClr val="ffffff"/>
                  </a:solidFill>
                </a:uFill>
                <a:latin typeface="Times New Roman"/>
              </a:rPr>
              <a:t>Why at small number of electrons produced during the pre-amplification (i.e. at small pulses) the delay of the first ionization is not compensated by the shorter drift distance of the avalanche?</a:t>
            </a:r>
            <a:endParaRPr b="0" lang="en-US" sz="1800" spc="-1" strike="noStrike">
              <a:solidFill>
                <a:srgbClr val="000000"/>
              </a:solidFill>
              <a:uFill>
                <a:solidFill>
                  <a:srgbClr val="ffffff"/>
                </a:solidFill>
              </a:uFill>
              <a:latin typeface="Arial"/>
            </a:endParaRPr>
          </a:p>
        </p:txBody>
      </p:sp>
      <p:sp>
        <p:nvSpPr>
          <p:cNvPr id="148" name="Line 2"/>
          <p:cNvSpPr/>
          <p:nvPr/>
        </p:nvSpPr>
        <p:spPr>
          <a:xfrm flipV="1">
            <a:off x="4096800" y="1190880"/>
            <a:ext cx="3231360" cy="6480"/>
          </a:xfrm>
          <a:prstGeom prst="line">
            <a:avLst/>
          </a:prstGeom>
          <a:ln>
            <a:round/>
          </a:ln>
        </p:spPr>
        <p:style>
          <a:lnRef idx="2">
            <a:schemeClr val="accent1"/>
          </a:lnRef>
          <a:fillRef idx="0">
            <a:schemeClr val="accent1"/>
          </a:fillRef>
          <a:effectRef idx="1">
            <a:schemeClr val="accent1"/>
          </a:effectRef>
          <a:fontRef idx="minor"/>
        </p:style>
      </p:sp>
      <p:sp>
        <p:nvSpPr>
          <p:cNvPr id="149" name="Line 3"/>
          <p:cNvSpPr/>
          <p:nvPr/>
        </p:nvSpPr>
        <p:spPr>
          <a:xfrm flipV="1">
            <a:off x="4096800" y="3478320"/>
            <a:ext cx="3231360" cy="6480"/>
          </a:xfrm>
          <a:prstGeom prst="line">
            <a:avLst/>
          </a:prstGeom>
          <a:ln>
            <a:custDash>
              <a:ds d="300000" sp="100000"/>
            </a:custDash>
            <a:round/>
          </a:ln>
        </p:spPr>
        <p:style>
          <a:lnRef idx="2">
            <a:schemeClr val="accent1"/>
          </a:lnRef>
          <a:fillRef idx="0">
            <a:schemeClr val="accent1"/>
          </a:fillRef>
          <a:effectRef idx="1">
            <a:schemeClr val="accent1"/>
          </a:effectRef>
          <a:fontRef idx="minor"/>
        </p:style>
      </p:sp>
      <p:sp>
        <p:nvSpPr>
          <p:cNvPr id="150" name="Line 4"/>
          <p:cNvSpPr/>
          <p:nvPr/>
        </p:nvSpPr>
        <p:spPr>
          <a:xfrm flipV="1">
            <a:off x="4096800" y="4262760"/>
            <a:ext cx="3231360" cy="6840"/>
          </a:xfrm>
          <a:prstGeom prst="line">
            <a:avLst/>
          </a:prstGeom>
          <a:ln>
            <a:round/>
          </a:ln>
        </p:spPr>
        <p:style>
          <a:lnRef idx="2">
            <a:schemeClr val="accent1"/>
          </a:lnRef>
          <a:fillRef idx="0">
            <a:schemeClr val="accent1"/>
          </a:fillRef>
          <a:effectRef idx="1">
            <a:schemeClr val="accent1"/>
          </a:effectRef>
          <a:fontRef idx="minor"/>
        </p:style>
      </p:sp>
      <p:sp>
        <p:nvSpPr>
          <p:cNvPr id="151" name="CustomShape 5"/>
          <p:cNvSpPr/>
          <p:nvPr/>
        </p:nvSpPr>
        <p:spPr>
          <a:xfrm>
            <a:off x="4456080" y="1224360"/>
            <a:ext cx="1096560" cy="2266920"/>
          </a:xfrm>
          <a:custGeom>
            <a:avLst/>
            <a:gdLst/>
            <a:ahLst/>
            <a:rect l="l" t="t" r="r" b="b"/>
            <a:pathLst>
              <a:path w="1097081" h="2267437">
                <a:moveTo>
                  <a:pt x="1097081" y="0"/>
                </a:moveTo>
                <a:lnTo>
                  <a:pt x="1003995" y="139636"/>
                </a:lnTo>
                <a:lnTo>
                  <a:pt x="1017293" y="212780"/>
                </a:lnTo>
                <a:lnTo>
                  <a:pt x="871016" y="219429"/>
                </a:lnTo>
                <a:lnTo>
                  <a:pt x="851069" y="325819"/>
                </a:lnTo>
                <a:lnTo>
                  <a:pt x="658249" y="299221"/>
                </a:lnTo>
                <a:lnTo>
                  <a:pt x="598408" y="418910"/>
                </a:lnTo>
                <a:lnTo>
                  <a:pt x="485375" y="418910"/>
                </a:lnTo>
                <a:lnTo>
                  <a:pt x="339098" y="505352"/>
                </a:lnTo>
                <a:lnTo>
                  <a:pt x="319151" y="565197"/>
                </a:lnTo>
                <a:lnTo>
                  <a:pt x="206118" y="844470"/>
                </a:lnTo>
                <a:lnTo>
                  <a:pt x="299204" y="1156991"/>
                </a:lnTo>
                <a:lnTo>
                  <a:pt x="119682" y="1309927"/>
                </a:lnTo>
                <a:lnTo>
                  <a:pt x="119682" y="1609149"/>
                </a:lnTo>
                <a:lnTo>
                  <a:pt x="226065" y="1788682"/>
                </a:lnTo>
                <a:lnTo>
                  <a:pt x="0" y="1974864"/>
                </a:lnTo>
                <a:lnTo>
                  <a:pt x="33245" y="2267437"/>
                </a:lnTo>
                <a:lnTo>
                  <a:pt x="33245" y="2267437"/>
                </a:lnTo>
              </a:path>
            </a:pathLst>
          </a:custGeom>
          <a:noFill/>
          <a:ln>
            <a:solidFill>
              <a:srgbClr val="008000"/>
            </a:solidFill>
            <a:round/>
          </a:ln>
          <a:effectLst>
            <a:outerShdw blurRad="40000" dir="5400000" dist="2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152" name="Line 6"/>
          <p:cNvSpPr/>
          <p:nvPr/>
        </p:nvSpPr>
        <p:spPr>
          <a:xfrm flipV="1">
            <a:off x="3771000" y="1702800"/>
            <a:ext cx="4188960" cy="46440"/>
          </a:xfrm>
          <a:prstGeom prst="line">
            <a:avLst/>
          </a:prstGeom>
          <a:ln w="9360">
            <a:solidFill>
              <a:srgbClr val="ff0000"/>
            </a:solidFill>
            <a:custDash>
              <a:ds d="1000000" sp="400000"/>
            </a:custDash>
            <a:round/>
          </a:ln>
        </p:spPr>
        <p:style>
          <a:lnRef idx="2">
            <a:schemeClr val="accent1"/>
          </a:lnRef>
          <a:fillRef idx="0">
            <a:schemeClr val="accent1"/>
          </a:fillRef>
          <a:effectRef idx="1">
            <a:schemeClr val="accent1"/>
          </a:effectRef>
          <a:fontRef idx="minor"/>
        </p:style>
      </p:sp>
      <p:sp>
        <p:nvSpPr>
          <p:cNvPr id="153" name="CustomShape 7"/>
          <p:cNvSpPr/>
          <p:nvPr/>
        </p:nvSpPr>
        <p:spPr>
          <a:xfrm>
            <a:off x="4469400" y="1756080"/>
            <a:ext cx="544680" cy="1728360"/>
          </a:xfrm>
          <a:custGeom>
            <a:avLst/>
            <a:gdLst/>
            <a:ahLst/>
            <a:rect l="l" t="t" r="r" b="b"/>
            <a:pathLst>
              <a:path w="545216" h="1728837">
                <a:moveTo>
                  <a:pt x="299204" y="0"/>
                </a:moveTo>
                <a:lnTo>
                  <a:pt x="0" y="252676"/>
                </a:lnTo>
                <a:lnTo>
                  <a:pt x="113033" y="538599"/>
                </a:lnTo>
                <a:lnTo>
                  <a:pt x="545216" y="731431"/>
                </a:lnTo>
                <a:lnTo>
                  <a:pt x="365694" y="997406"/>
                </a:lnTo>
                <a:lnTo>
                  <a:pt x="438832" y="1296628"/>
                </a:lnTo>
                <a:lnTo>
                  <a:pt x="345747" y="1516057"/>
                </a:lnTo>
                <a:lnTo>
                  <a:pt x="478726" y="1728837"/>
                </a:lnTo>
              </a:path>
            </a:pathLst>
          </a:custGeom>
          <a:noFill/>
          <a:ln>
            <a:round/>
          </a:ln>
          <a:effectLst>
            <a:outerShdw blurRad="40000" dir="5400000" dist="2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154" name="CustomShape 8"/>
          <p:cNvSpPr/>
          <p:nvPr/>
        </p:nvSpPr>
        <p:spPr>
          <a:xfrm>
            <a:off x="4615560" y="2075400"/>
            <a:ext cx="258840" cy="1429200"/>
          </a:xfrm>
          <a:custGeom>
            <a:avLst/>
            <a:gdLst/>
            <a:ahLst/>
            <a:rect l="l" t="t" r="r" b="b"/>
            <a:pathLst>
              <a:path w="259309" h="1429615">
                <a:moveTo>
                  <a:pt x="73138" y="0"/>
                </a:moveTo>
                <a:lnTo>
                  <a:pt x="259309" y="212780"/>
                </a:lnTo>
                <a:lnTo>
                  <a:pt x="119681" y="525300"/>
                </a:lnTo>
                <a:lnTo>
                  <a:pt x="199469" y="930912"/>
                </a:lnTo>
                <a:lnTo>
                  <a:pt x="0" y="1210186"/>
                </a:lnTo>
                <a:lnTo>
                  <a:pt x="79787" y="1429615"/>
                </a:lnTo>
                <a:lnTo>
                  <a:pt x="79787" y="1429615"/>
                </a:lnTo>
              </a:path>
            </a:pathLst>
          </a:custGeom>
          <a:noFill/>
          <a:ln>
            <a:round/>
          </a:ln>
          <a:effectLst>
            <a:outerShdw blurRad="40000" dir="5400000" dist="2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155" name="CustomShape 9"/>
          <p:cNvSpPr/>
          <p:nvPr/>
        </p:nvSpPr>
        <p:spPr>
          <a:xfrm>
            <a:off x="4269960" y="2042280"/>
            <a:ext cx="212400" cy="1469160"/>
          </a:xfrm>
          <a:custGeom>
            <a:avLst/>
            <a:gdLst/>
            <a:ahLst/>
            <a:rect l="l" t="t" r="r" b="b"/>
            <a:pathLst>
              <a:path w="212767" h="1469512">
                <a:moveTo>
                  <a:pt x="206118" y="0"/>
                </a:moveTo>
                <a:lnTo>
                  <a:pt x="86437" y="272624"/>
                </a:lnTo>
                <a:lnTo>
                  <a:pt x="212767" y="771327"/>
                </a:lnTo>
                <a:lnTo>
                  <a:pt x="0" y="1083848"/>
                </a:lnTo>
                <a:lnTo>
                  <a:pt x="6649" y="1469512"/>
                </a:lnTo>
                <a:lnTo>
                  <a:pt x="6649" y="1469512"/>
                </a:lnTo>
                <a:lnTo>
                  <a:pt x="6649" y="1469512"/>
                </a:lnTo>
              </a:path>
            </a:pathLst>
          </a:custGeom>
          <a:noFill/>
          <a:ln>
            <a:round/>
          </a:ln>
          <a:effectLst>
            <a:outerShdw blurRad="40000" dir="5400000" dist="2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156" name="CustomShape 10"/>
          <p:cNvSpPr/>
          <p:nvPr/>
        </p:nvSpPr>
        <p:spPr>
          <a:xfrm>
            <a:off x="4356360" y="2328120"/>
            <a:ext cx="258840" cy="1149840"/>
          </a:xfrm>
          <a:custGeom>
            <a:avLst/>
            <a:gdLst/>
            <a:ahLst/>
            <a:rect l="l" t="t" r="r" b="b"/>
            <a:pathLst>
              <a:path w="259310" h="1150342">
                <a:moveTo>
                  <a:pt x="0" y="0"/>
                </a:moveTo>
                <a:lnTo>
                  <a:pt x="259310" y="319170"/>
                </a:lnTo>
                <a:lnTo>
                  <a:pt x="119681" y="698184"/>
                </a:lnTo>
                <a:lnTo>
                  <a:pt x="212767" y="1150342"/>
                </a:lnTo>
              </a:path>
            </a:pathLst>
          </a:custGeom>
          <a:noFill/>
          <a:ln>
            <a:round/>
          </a:ln>
          <a:effectLst>
            <a:outerShdw blurRad="40000" dir="5400000" dist="2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157" name="CustomShape 11"/>
          <p:cNvSpPr/>
          <p:nvPr/>
        </p:nvSpPr>
        <p:spPr>
          <a:xfrm>
            <a:off x="4010760" y="3511440"/>
            <a:ext cx="518400" cy="757800"/>
          </a:xfrm>
          <a:prstGeom prst="triangle">
            <a:avLst>
              <a:gd name="adj" fmla="val 50000"/>
            </a:avLst>
          </a:prstGeom>
          <a:solidFill>
            <a:schemeClr val="accent6">
              <a:lumMod val="75000"/>
            </a:schemeClr>
          </a:solidFill>
          <a:ln>
            <a:solidFill>
              <a:srgbClr val="ffff00"/>
            </a:solidFill>
            <a:round/>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58" name="CustomShape 12"/>
          <p:cNvSpPr/>
          <p:nvPr/>
        </p:nvSpPr>
        <p:spPr>
          <a:xfrm>
            <a:off x="4210200" y="3478320"/>
            <a:ext cx="518400" cy="757800"/>
          </a:xfrm>
          <a:prstGeom prst="triangle">
            <a:avLst>
              <a:gd name="adj" fmla="val 50000"/>
            </a:avLst>
          </a:prstGeom>
          <a:solidFill>
            <a:schemeClr val="accent6">
              <a:lumMod val="75000"/>
            </a:schemeClr>
          </a:solidFill>
          <a:ln>
            <a:solidFill>
              <a:srgbClr val="ffff00"/>
            </a:solidFill>
            <a:round/>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59" name="CustomShape 13"/>
          <p:cNvSpPr/>
          <p:nvPr/>
        </p:nvSpPr>
        <p:spPr>
          <a:xfrm>
            <a:off x="4316400" y="3504960"/>
            <a:ext cx="518400" cy="757800"/>
          </a:xfrm>
          <a:prstGeom prst="triangle">
            <a:avLst>
              <a:gd name="adj" fmla="val 50000"/>
            </a:avLst>
          </a:prstGeom>
          <a:solidFill>
            <a:schemeClr val="accent6">
              <a:lumMod val="75000"/>
            </a:schemeClr>
          </a:solidFill>
          <a:ln>
            <a:solidFill>
              <a:srgbClr val="ffff00"/>
            </a:solidFill>
            <a:round/>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60" name="CustomShape 14"/>
          <p:cNvSpPr/>
          <p:nvPr/>
        </p:nvSpPr>
        <p:spPr>
          <a:xfrm>
            <a:off x="4456080" y="3491640"/>
            <a:ext cx="518400" cy="757800"/>
          </a:xfrm>
          <a:prstGeom prst="triangle">
            <a:avLst>
              <a:gd name="adj" fmla="val 50000"/>
            </a:avLst>
          </a:prstGeom>
          <a:solidFill>
            <a:schemeClr val="accent6">
              <a:lumMod val="75000"/>
            </a:schemeClr>
          </a:solidFill>
          <a:ln>
            <a:solidFill>
              <a:srgbClr val="ffff00"/>
            </a:solidFill>
            <a:round/>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61" name="CustomShape 15"/>
          <p:cNvSpPr/>
          <p:nvPr/>
        </p:nvSpPr>
        <p:spPr>
          <a:xfrm>
            <a:off x="4715280" y="3498480"/>
            <a:ext cx="518400" cy="757800"/>
          </a:xfrm>
          <a:prstGeom prst="triangle">
            <a:avLst>
              <a:gd name="adj" fmla="val 50000"/>
            </a:avLst>
          </a:prstGeom>
          <a:solidFill>
            <a:schemeClr val="accent6">
              <a:lumMod val="75000"/>
            </a:schemeClr>
          </a:solidFill>
          <a:ln>
            <a:solidFill>
              <a:srgbClr val="ffff00"/>
            </a:solidFill>
            <a:round/>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62" name="CustomShape 16"/>
          <p:cNvSpPr/>
          <p:nvPr/>
        </p:nvSpPr>
        <p:spPr>
          <a:xfrm>
            <a:off x="5672880" y="1333800"/>
            <a:ext cx="1562040" cy="369000"/>
          </a:xfrm>
          <a:prstGeom prst="rect">
            <a:avLst/>
          </a:prstGeom>
          <a:noFill/>
          <a:ln>
            <a:noFill/>
          </a:ln>
        </p:spPr>
        <p:style>
          <a:lnRef idx="0"/>
          <a:fillRef idx="0"/>
          <a:effectRef idx="0"/>
          <a:fontRef idx="minor"/>
        </p:style>
      </p:sp>
      <p:sp>
        <p:nvSpPr>
          <p:cNvPr id="163" name="CustomShape 17"/>
          <p:cNvSpPr/>
          <p:nvPr/>
        </p:nvSpPr>
        <p:spPr>
          <a:xfrm>
            <a:off x="5672880" y="1333800"/>
            <a:ext cx="278748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uFill>
                  <a:solidFill>
                    <a:srgbClr val="ffffff"/>
                  </a:solidFill>
                </a:uFill>
                <a:latin typeface="Times New Roman"/>
              </a:rPr>
              <a:t>Pre-ionization track</a:t>
            </a:r>
            <a:endParaRPr b="0" lang="en-US" sz="1800" spc="-1" strike="noStrike">
              <a:solidFill>
                <a:srgbClr val="000000"/>
              </a:solidFill>
              <a:uFill>
                <a:solidFill>
                  <a:srgbClr val="ffffff"/>
                </a:solidFill>
              </a:uFill>
              <a:latin typeface="Arial"/>
            </a:endParaRPr>
          </a:p>
        </p:txBody>
      </p:sp>
      <p:sp>
        <p:nvSpPr>
          <p:cNvPr id="164" name="CustomShape 18"/>
          <p:cNvSpPr/>
          <p:nvPr/>
        </p:nvSpPr>
        <p:spPr>
          <a:xfrm>
            <a:off x="4835160" y="1197720"/>
            <a:ext cx="2818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8000"/>
                </a:solidFill>
                <a:uFill>
                  <a:solidFill>
                    <a:srgbClr val="ffffff"/>
                  </a:solidFill>
                </a:uFill>
                <a:latin typeface="Times New Roman"/>
              </a:rPr>
              <a:t>L</a:t>
            </a:r>
            <a:endParaRPr b="0" lang="en-US" sz="1800" spc="-1" strike="noStrike">
              <a:solidFill>
                <a:srgbClr val="000000"/>
              </a:solidFill>
              <a:uFill>
                <a:solidFill>
                  <a:srgbClr val="ffffff"/>
                </a:solidFill>
              </a:uFill>
              <a:latin typeface="Arial"/>
            </a:endParaRPr>
          </a:p>
        </p:txBody>
      </p:sp>
      <p:sp>
        <p:nvSpPr>
          <p:cNvPr id="165" name="CustomShape 19"/>
          <p:cNvSpPr/>
          <p:nvPr/>
        </p:nvSpPr>
        <p:spPr>
          <a:xfrm rot="5400000">
            <a:off x="3971160" y="1463760"/>
            <a:ext cx="478440" cy="1080"/>
          </a:xfrm>
          <a:custGeom>
            <a:avLst/>
            <a:gdLst/>
            <a:ahLst/>
            <a:rect l="l" t="t" r="r" b="b"/>
            <a:pathLst>
              <a:path w="21600" h="21600">
                <a:moveTo>
                  <a:pt x="0" y="0"/>
                </a:moveTo>
                <a:lnTo>
                  <a:pt x="21600" y="21600"/>
                </a:lnTo>
              </a:path>
            </a:pathLst>
          </a:custGeom>
          <a:noFill/>
          <a:ln>
            <a:solidFill>
              <a:srgbClr val="ff0000"/>
            </a:solidFill>
            <a:round/>
            <a:headEnd len="med" type="arrow" w="med"/>
            <a:tailEnd len="med" type="arrow" w="med"/>
          </a:ln>
          <a:effectLst>
            <a:outerShdw blurRad="40000" dir="5400000" dist="2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166" name="CustomShape 20"/>
          <p:cNvSpPr/>
          <p:nvPr/>
        </p:nvSpPr>
        <p:spPr>
          <a:xfrm rot="5400000">
            <a:off x="3344760" y="2613240"/>
            <a:ext cx="1728360" cy="1080"/>
          </a:xfrm>
          <a:custGeom>
            <a:avLst/>
            <a:gdLst/>
            <a:ahLst/>
            <a:rect l="l" t="t" r="r" b="b"/>
            <a:pathLst>
              <a:path w="21600" h="21600">
                <a:moveTo>
                  <a:pt x="0" y="0"/>
                </a:moveTo>
                <a:lnTo>
                  <a:pt x="21600" y="21600"/>
                </a:lnTo>
              </a:path>
            </a:pathLst>
          </a:custGeom>
          <a:noFill/>
          <a:ln>
            <a:solidFill>
              <a:srgbClr val="ff0000"/>
            </a:solidFill>
            <a:round/>
            <a:headEnd len="med" type="arrow" w="med"/>
            <a:tailEnd len="med" type="arrow" w="med"/>
          </a:ln>
          <a:effectLst>
            <a:outerShdw blurRad="40000" dir="5400000" dist="2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167" name="CustomShape 21"/>
          <p:cNvSpPr/>
          <p:nvPr/>
        </p:nvSpPr>
        <p:spPr>
          <a:xfrm>
            <a:off x="3728520" y="2328120"/>
            <a:ext cx="2818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ff0000"/>
                </a:solidFill>
                <a:uFill>
                  <a:solidFill>
                    <a:srgbClr val="ffffff"/>
                  </a:solidFill>
                </a:uFill>
                <a:latin typeface="Times New Roman"/>
              </a:rPr>
              <a:t>D</a:t>
            </a:r>
            <a:endParaRPr b="0" lang="en-US" sz="1800" spc="-1" strike="noStrike">
              <a:solidFill>
                <a:srgbClr val="000000"/>
              </a:solidFill>
              <a:uFill>
                <a:solidFill>
                  <a:srgbClr val="ffffff"/>
                </a:solidFill>
              </a:uFill>
              <a:latin typeface="Arial"/>
            </a:endParaRPr>
          </a:p>
        </p:txBody>
      </p:sp>
      <p:sp>
        <p:nvSpPr>
          <p:cNvPr id="168" name="CustomShape 22"/>
          <p:cNvSpPr/>
          <p:nvPr/>
        </p:nvSpPr>
        <p:spPr>
          <a:xfrm>
            <a:off x="3741120" y="1197720"/>
            <a:ext cx="2818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ff0000"/>
                </a:solidFill>
                <a:uFill>
                  <a:solidFill>
                    <a:srgbClr val="ffffff"/>
                  </a:solidFill>
                </a:uFill>
                <a:latin typeface="Times New Roman"/>
              </a:rPr>
              <a:t>d</a:t>
            </a:r>
            <a:endParaRPr b="0" lang="en-US" sz="1800" spc="-1" strike="noStrike">
              <a:solidFill>
                <a:srgbClr val="000000"/>
              </a:solidFill>
              <a:uFill>
                <a:solidFill>
                  <a:srgbClr val="ffffff"/>
                </a:solidFill>
              </a:uFill>
              <a:latin typeface="Arial"/>
            </a:endParaRPr>
          </a:p>
        </p:txBody>
      </p:sp>
      <p:sp>
        <p:nvSpPr>
          <p:cNvPr id="169" name="CustomShape 23"/>
          <p:cNvSpPr/>
          <p:nvPr/>
        </p:nvSpPr>
        <p:spPr>
          <a:xfrm>
            <a:off x="5117400" y="1756080"/>
            <a:ext cx="116280" cy="1721880"/>
          </a:xfrm>
          <a:prstGeom prst="rightBrace">
            <a:avLst>
              <a:gd name="adj1" fmla="val 8333"/>
              <a:gd name="adj2" fmla="val 50000"/>
            </a:avLst>
          </a:prstGeom>
          <a:noFill/>
          <a:ln w="9360">
            <a:round/>
          </a:ln>
          <a:effectLst>
            <a:outerShdw blurRad="40000" dir="5400000" dist="2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170" name="CustomShape 24"/>
          <p:cNvSpPr/>
          <p:nvPr/>
        </p:nvSpPr>
        <p:spPr>
          <a:xfrm>
            <a:off x="5319360" y="2405160"/>
            <a:ext cx="325764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uFill>
                  <a:solidFill>
                    <a:srgbClr val="ffffff"/>
                  </a:solidFill>
                </a:uFill>
                <a:latin typeface="Times New Roman"/>
              </a:rPr>
              <a:t>Pre-amplification avalanche</a:t>
            </a:r>
            <a:endParaRPr b="0" lang="en-US" sz="1800" spc="-1" strike="noStrike">
              <a:solidFill>
                <a:srgbClr val="000000"/>
              </a:solidFill>
              <a:uFill>
                <a:solidFill>
                  <a:srgbClr val="ffffff"/>
                </a:solidFill>
              </a:uFill>
              <a:latin typeface="Arial"/>
            </a:endParaRPr>
          </a:p>
        </p:txBody>
      </p:sp>
      <p:sp>
        <p:nvSpPr>
          <p:cNvPr id="171" name="CustomShape 25"/>
          <p:cNvSpPr/>
          <p:nvPr/>
        </p:nvSpPr>
        <p:spPr>
          <a:xfrm>
            <a:off x="93960" y="1497240"/>
            <a:ext cx="3249720" cy="1795320"/>
          </a:xfrm>
          <a:prstGeom prst="rect">
            <a:avLst/>
          </a:prstGeom>
          <a:noFill/>
          <a:ln>
            <a:noFill/>
          </a:ln>
        </p:spPr>
        <p:style>
          <a:lnRef idx="0"/>
          <a:fillRef idx="0"/>
          <a:effectRef idx="0"/>
          <a:fontRef idx="minor"/>
        </p:style>
        <p:txBody>
          <a:bodyPr lIns="90000" rIns="90000" tIns="45000" bIns="45000"/>
          <a:p>
            <a:pPr algn="just">
              <a:lnSpc>
                <a:spcPct val="100000"/>
              </a:lnSpc>
            </a:pPr>
            <a:r>
              <a:rPr b="1" lang="en-US" sz="1400" spc="-1" strike="noStrike">
                <a:solidFill>
                  <a:srgbClr val="000000"/>
                </a:solidFill>
                <a:uFill>
                  <a:solidFill>
                    <a:srgbClr val="ffffff"/>
                  </a:solidFill>
                </a:uFill>
                <a:latin typeface="Times New Roman"/>
              </a:rPr>
              <a:t>The arrival time of an electron produced in the  pre-amplification avalanche follows a distribution with a mean D/V and a sigma  smaller, due to correlation, by the one given by the longitudinal diffusion for length D. This is independent of the actual track of each of avalanche’s electrons. </a:t>
            </a:r>
            <a:endParaRPr b="0" lang="en-US" sz="1800" spc="-1" strike="noStrike">
              <a:solidFill>
                <a:srgbClr val="000000"/>
              </a:solidFill>
              <a:uFill>
                <a:solidFill>
                  <a:srgbClr val="ffffff"/>
                </a:solidFill>
              </a:uFill>
              <a:latin typeface="Arial"/>
            </a:endParaRPr>
          </a:p>
        </p:txBody>
      </p:sp>
      <p:sp>
        <p:nvSpPr>
          <p:cNvPr id="172" name="CustomShape 26"/>
          <p:cNvSpPr/>
          <p:nvPr/>
        </p:nvSpPr>
        <p:spPr>
          <a:xfrm>
            <a:off x="46800" y="5552640"/>
            <a:ext cx="9049680" cy="1063800"/>
          </a:xfrm>
          <a:prstGeom prst="rect">
            <a:avLst/>
          </a:prstGeom>
          <a:noFill/>
          <a:ln>
            <a:noFill/>
          </a:ln>
        </p:spPr>
        <p:style>
          <a:lnRef idx="0"/>
          <a:fillRef idx="0"/>
          <a:effectRef idx="0"/>
          <a:fontRef idx="minor"/>
        </p:style>
        <p:txBody>
          <a:bodyPr lIns="90000" rIns="90000" tIns="45000" bIns="45000"/>
          <a:p>
            <a:pPr algn="just">
              <a:lnSpc>
                <a:spcPct val="100000"/>
              </a:lnSpc>
            </a:pPr>
            <a:r>
              <a:rPr b="0" lang="en-US" sz="1600" spc="-1" strike="noStrike">
                <a:solidFill>
                  <a:srgbClr val="000000"/>
                </a:solidFill>
                <a:uFill>
                  <a:solidFill>
                    <a:srgbClr val="ffffff"/>
                  </a:solidFill>
                </a:uFill>
                <a:latin typeface="Times New Roman"/>
              </a:rPr>
              <a:t>On the contrary, the time before the first ionization is not a “mean value” but is related to the track of the photoelectron. The smaller the D, the larger the d, the smaller the number of produced electrons. Furthermore, the time before the first ionization is proportional to L=d/cosθ, where the angle θ is distributed according to the shown above distribution</a:t>
            </a:r>
            <a:endParaRPr b="0" lang="en-US" sz="1800" spc="-1" strike="noStrike">
              <a:solidFill>
                <a:srgbClr val="000000"/>
              </a:solidFill>
              <a:uFill>
                <a:solidFill>
                  <a:srgbClr val="ffffff"/>
                </a:solidFill>
              </a:uFill>
              <a:latin typeface="Arial"/>
            </a:endParaRPr>
          </a:p>
        </p:txBody>
      </p:sp>
      <p:sp>
        <p:nvSpPr>
          <p:cNvPr id="173" name="Line 27"/>
          <p:cNvSpPr/>
          <p:nvPr/>
        </p:nvSpPr>
        <p:spPr>
          <a:xfrm flipH="1">
            <a:off x="4795200" y="1224000"/>
            <a:ext cx="757800" cy="505440"/>
          </a:xfrm>
          <a:prstGeom prst="line">
            <a:avLst/>
          </a:prstGeom>
          <a:ln w="12600">
            <a:solidFill>
              <a:schemeClr val="tx1"/>
            </a:solidFill>
            <a:round/>
          </a:ln>
        </p:spPr>
        <p:style>
          <a:lnRef idx="2">
            <a:schemeClr val="accent1"/>
          </a:lnRef>
          <a:fillRef idx="0">
            <a:schemeClr val="accent1"/>
          </a:fillRef>
          <a:effectRef idx="1">
            <a:schemeClr val="accent1"/>
          </a:effectRef>
          <a:fontRef idx="minor"/>
        </p:style>
      </p:sp>
      <p:sp>
        <p:nvSpPr>
          <p:cNvPr id="174" name="Line 28"/>
          <p:cNvSpPr/>
          <p:nvPr/>
        </p:nvSpPr>
        <p:spPr>
          <a:xfrm>
            <a:off x="5553000" y="1224000"/>
            <a:ext cx="1800" cy="817920"/>
          </a:xfrm>
          <a:prstGeom prst="line">
            <a:avLst/>
          </a:prstGeom>
          <a:ln w="12600">
            <a:solidFill>
              <a:schemeClr val="tx1"/>
            </a:solidFill>
            <a:custDash>
              <a:ds d="400000" sp="300000"/>
            </a:custDash>
            <a:round/>
          </a:ln>
        </p:spPr>
        <p:style>
          <a:lnRef idx="2">
            <a:schemeClr val="accent1"/>
          </a:lnRef>
          <a:fillRef idx="0">
            <a:schemeClr val="accent1"/>
          </a:fillRef>
          <a:effectRef idx="1">
            <a:schemeClr val="accent1"/>
          </a:effectRef>
          <a:fontRef idx="minor"/>
        </p:style>
      </p:sp>
      <p:sp>
        <p:nvSpPr>
          <p:cNvPr id="175" name="CustomShape 29"/>
          <p:cNvSpPr/>
          <p:nvPr/>
        </p:nvSpPr>
        <p:spPr>
          <a:xfrm>
            <a:off x="5159880" y="1466280"/>
            <a:ext cx="386280" cy="284040"/>
          </a:xfrm>
          <a:custGeom>
            <a:avLst/>
            <a:gdLst/>
            <a:ahLst/>
            <a:rect l="l" t="t" r="r" b="b"/>
            <a:pathLst>
              <a:path w="386528" h="284280">
                <a:moveTo>
                  <a:pt x="0" y="0"/>
                </a:moveTo>
                <a:cubicBezTo>
                  <a:pt x="26075" y="109417"/>
                  <a:pt x="52151" y="218834"/>
                  <a:pt x="116572" y="251557"/>
                </a:cubicBezTo>
                <a:cubicBezTo>
                  <a:pt x="180993" y="284280"/>
                  <a:pt x="386528" y="196337"/>
                  <a:pt x="386528" y="196337"/>
                </a:cubicBezTo>
              </a:path>
            </a:pathLst>
          </a:custGeom>
          <a:noFill/>
          <a:ln w="12600">
            <a:solidFill>
              <a:srgbClr val="ff0000"/>
            </a:solidFill>
            <a:round/>
          </a:ln>
          <a:effectLst>
            <a:outerShdw blurRad="40000" dir="5400000" dist="2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176" name="CustomShape 30"/>
          <p:cNvSpPr/>
          <p:nvPr/>
        </p:nvSpPr>
        <p:spPr>
          <a:xfrm>
            <a:off x="5234040" y="1379880"/>
            <a:ext cx="25128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ff0000"/>
                </a:solidFill>
                <a:uFill>
                  <a:solidFill>
                    <a:srgbClr val="ffffff"/>
                  </a:solidFill>
                </a:uFill>
                <a:latin typeface="Times New Roman"/>
              </a:rPr>
              <a:t>θ</a:t>
            </a:r>
            <a:endParaRPr b="0" lang="en-US" sz="1800" spc="-1" strike="noStrike">
              <a:solidFill>
                <a:srgbClr val="000000"/>
              </a:solidFill>
              <a:uFill>
                <a:solidFill>
                  <a:srgbClr val="ffffff"/>
                </a:solidFill>
              </a:uFill>
              <a:latin typeface="Arial"/>
            </a:endParaRPr>
          </a:p>
        </p:txBody>
      </p:sp>
      <p:pic>
        <p:nvPicPr>
          <p:cNvPr id="177" name="Picture 34" descr=""/>
          <p:cNvPicPr/>
          <p:nvPr/>
        </p:nvPicPr>
        <p:blipFill>
          <a:blip r:embed="rId1"/>
          <a:stretch/>
        </p:blipFill>
        <p:spPr>
          <a:xfrm>
            <a:off x="407160" y="3511440"/>
            <a:ext cx="2701440" cy="1829520"/>
          </a:xfrm>
          <a:prstGeom prst="rect">
            <a:avLst/>
          </a:prstGeom>
          <a:ln>
            <a:noFill/>
          </a:ln>
        </p:spPr>
      </p:pic>
    </p:spTree>
  </p:cSld>
  <p:timing>
    <p:tnLst>
      <p:par>
        <p:cTn id="27" dur="indefinite" restart="never" nodeType="tmRoot">
          <p:childTnLst>
            <p:seq>
              <p:cTn id="28" nodeType="mainSeq"/>
              <p:prevCondLst>
                <p:cond delay="0" evt="onPrev">
                  <p:tgtEl>
                    <p:sldTgt/>
                  </p:tgtEl>
                </p:cond>
              </p:prevCondLst>
              <p:nextCondLst>
                <p:cond delay="0" evt="onNext">
                  <p:tgtEl>
                    <p:sldTgt/>
                  </p:tgtEl>
                </p:cond>
              </p:nextCondLst>
            </p:seq>
          </p:childTnLst>
        </p:cTn>
      </p:par>
    </p:tnLst>
  </p:timing>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8" name="CustomShape 1"/>
          <p:cNvSpPr/>
          <p:nvPr/>
        </p:nvSpPr>
        <p:spPr>
          <a:xfrm>
            <a:off x="98280" y="153360"/>
            <a:ext cx="8374320" cy="1155960"/>
          </a:xfrm>
          <a:prstGeom prst="rect">
            <a:avLst/>
          </a:prstGeom>
          <a:noFill/>
          <a:ln>
            <a:noFill/>
          </a:ln>
        </p:spPr>
        <p:style>
          <a:lnRef idx="0"/>
          <a:fillRef idx="0"/>
          <a:effectRef idx="0"/>
          <a:fontRef idx="minor"/>
        </p:style>
        <p:txBody>
          <a:bodyPr lIns="90000" rIns="90000" tIns="45000" bIns="45000"/>
          <a:p>
            <a:pPr algn="just">
              <a:lnSpc>
                <a:spcPct val="100000"/>
              </a:lnSpc>
            </a:pPr>
            <a:r>
              <a:rPr b="0" lang="en-US" sz="1400" spc="-1" strike="noStrike">
                <a:solidFill>
                  <a:srgbClr val="3366ff"/>
                </a:solidFill>
                <a:uFill>
                  <a:solidFill>
                    <a:srgbClr val="ffffff"/>
                  </a:solidFill>
                </a:uFill>
                <a:latin typeface="Times New Roman"/>
              </a:rPr>
              <a:t>We use a toy MC to model the intuitive arguments claimed before. It simulates a simplified chain multiplication, with a constant longitudinal step for the next interaction . </a:t>
            </a:r>
            <a:endParaRPr b="0" lang="en-US" sz="1800" spc="-1" strike="noStrike">
              <a:solidFill>
                <a:srgbClr val="000000"/>
              </a:solidFill>
              <a:uFill>
                <a:solidFill>
                  <a:srgbClr val="ffffff"/>
                </a:solidFill>
              </a:uFill>
              <a:latin typeface="Arial"/>
            </a:endParaRPr>
          </a:p>
          <a:p>
            <a:pPr algn="just">
              <a:lnSpc>
                <a:spcPct val="100000"/>
              </a:lnSpc>
            </a:pPr>
            <a:r>
              <a:rPr b="0" lang="en-US" sz="1400" spc="-1" strike="noStrike">
                <a:solidFill>
                  <a:srgbClr val="3366ff"/>
                </a:solidFill>
                <a:uFill>
                  <a:solidFill>
                    <a:srgbClr val="ffffff"/>
                  </a:solidFill>
                </a:uFill>
                <a:latin typeface="Times New Roman"/>
              </a:rPr>
              <a:t>We varied the longitudinal step (d) for the first interaction.</a:t>
            </a:r>
            <a:endParaRPr b="0" lang="en-US" sz="1800" spc="-1" strike="noStrike">
              <a:solidFill>
                <a:srgbClr val="000000"/>
              </a:solidFill>
              <a:uFill>
                <a:solidFill>
                  <a:srgbClr val="ffffff"/>
                </a:solidFill>
              </a:uFill>
              <a:latin typeface="Arial"/>
            </a:endParaRPr>
          </a:p>
          <a:p>
            <a:pPr algn="just">
              <a:lnSpc>
                <a:spcPct val="100000"/>
              </a:lnSpc>
            </a:pPr>
            <a:r>
              <a:rPr b="0" lang="en-US" sz="1400" spc="-1" strike="noStrike">
                <a:solidFill>
                  <a:srgbClr val="3366ff"/>
                </a:solidFill>
                <a:uFill>
                  <a:solidFill>
                    <a:srgbClr val="ffffff"/>
                  </a:solidFill>
                </a:uFill>
                <a:latin typeface="Times New Roman"/>
              </a:rPr>
              <a:t> </a:t>
            </a:r>
            <a:r>
              <a:rPr b="0" lang="en-US" sz="1400" spc="-1" strike="noStrike">
                <a:solidFill>
                  <a:srgbClr val="3366ff"/>
                </a:solidFill>
                <a:uFill>
                  <a:solidFill>
                    <a:srgbClr val="ffffff"/>
                  </a:solidFill>
                </a:uFill>
                <a:latin typeface="Times New Roman"/>
              </a:rPr>
              <a:t>We  constrained the photoelectron, before the first ionization, to move on a straight line with directional angle θ following the distribution observed in the simulation</a:t>
            </a:r>
            <a:endParaRPr b="0" lang="en-US" sz="1800" spc="-1" strike="noStrike">
              <a:solidFill>
                <a:srgbClr val="000000"/>
              </a:solidFill>
              <a:uFill>
                <a:solidFill>
                  <a:srgbClr val="ffffff"/>
                </a:solidFill>
              </a:uFill>
              <a:latin typeface="Arial"/>
            </a:endParaRPr>
          </a:p>
        </p:txBody>
      </p:sp>
      <p:pic>
        <p:nvPicPr>
          <p:cNvPr id="179" name="Picture 2" descr=""/>
          <p:cNvPicPr/>
          <p:nvPr/>
        </p:nvPicPr>
        <p:blipFill>
          <a:blip r:embed="rId1"/>
          <a:stretch/>
        </p:blipFill>
        <p:spPr>
          <a:xfrm>
            <a:off x="5124960" y="1599120"/>
            <a:ext cx="2701440" cy="1829520"/>
          </a:xfrm>
          <a:prstGeom prst="rect">
            <a:avLst/>
          </a:prstGeom>
          <a:ln>
            <a:noFill/>
          </a:ln>
        </p:spPr>
      </p:pic>
      <p:pic>
        <p:nvPicPr>
          <p:cNvPr id="180" name="Picture 3" descr=""/>
          <p:cNvPicPr/>
          <p:nvPr/>
        </p:nvPicPr>
        <p:blipFill>
          <a:blip r:embed="rId2"/>
          <a:stretch/>
        </p:blipFill>
        <p:spPr>
          <a:xfrm>
            <a:off x="1803600" y="1437120"/>
            <a:ext cx="2964240" cy="1991520"/>
          </a:xfrm>
          <a:prstGeom prst="rect">
            <a:avLst/>
          </a:prstGeom>
          <a:ln>
            <a:noFill/>
          </a:ln>
        </p:spPr>
      </p:pic>
      <p:pic>
        <p:nvPicPr>
          <p:cNvPr id="181" name="Picture 4" descr=""/>
          <p:cNvPicPr/>
          <p:nvPr/>
        </p:nvPicPr>
        <p:blipFill>
          <a:blip r:embed="rId3"/>
          <a:stretch/>
        </p:blipFill>
        <p:spPr>
          <a:xfrm>
            <a:off x="4190760" y="3675600"/>
            <a:ext cx="4281840" cy="2899800"/>
          </a:xfrm>
          <a:prstGeom prst="rect">
            <a:avLst/>
          </a:prstGeom>
          <a:ln>
            <a:noFill/>
          </a:ln>
        </p:spPr>
      </p:pic>
      <p:sp>
        <p:nvSpPr>
          <p:cNvPr id="182" name="CustomShape 2"/>
          <p:cNvSpPr/>
          <p:nvPr/>
        </p:nvSpPr>
        <p:spPr>
          <a:xfrm>
            <a:off x="98280" y="4264200"/>
            <a:ext cx="3944520" cy="1736280"/>
          </a:xfrm>
          <a:prstGeom prst="rect">
            <a:avLst/>
          </a:prstGeom>
          <a:noFill/>
          <a:ln>
            <a:noFill/>
          </a:ln>
        </p:spPr>
        <p:style>
          <a:lnRef idx="0"/>
          <a:fillRef idx="0"/>
          <a:effectRef idx="0"/>
          <a:fontRef idx="minor"/>
        </p:style>
        <p:txBody>
          <a:bodyPr lIns="90000" rIns="90000" tIns="45000" bIns="45000"/>
          <a:p>
            <a:pPr algn="just">
              <a:lnSpc>
                <a:spcPct val="100000"/>
              </a:lnSpc>
            </a:pPr>
            <a:r>
              <a:rPr b="0" lang="en-US" sz="1800" spc="-1" strike="noStrike">
                <a:solidFill>
                  <a:srgbClr val="800000"/>
                </a:solidFill>
                <a:uFill>
                  <a:solidFill>
                    <a:srgbClr val="ffffff"/>
                  </a:solidFill>
                </a:uFill>
                <a:latin typeface="Times New Roman"/>
              </a:rPr>
              <a:t>This simple study concludes that indeed the extra delay due to longer photoelectron “walk” before the first interaction is not compensated by the related  shortening of the pre-amplification avalanche drift distance.</a:t>
            </a:r>
            <a:endParaRPr b="0" lang="en-US" sz="1800" spc="-1" strike="noStrike">
              <a:solidFill>
                <a:srgbClr val="000000"/>
              </a:solidFill>
              <a:uFill>
                <a:solidFill>
                  <a:srgbClr val="ffffff"/>
                </a:solidFill>
              </a:uFill>
              <a:latin typeface="Arial"/>
            </a:endParaRPr>
          </a:p>
        </p:txBody>
      </p:sp>
      <p:sp>
        <p:nvSpPr>
          <p:cNvPr id="183" name="CustomShape 3"/>
          <p:cNvSpPr/>
          <p:nvPr/>
        </p:nvSpPr>
        <p:spPr>
          <a:xfrm>
            <a:off x="4768560" y="4368600"/>
            <a:ext cx="1287000" cy="927360"/>
          </a:xfrm>
          <a:prstGeom prst="rect">
            <a:avLst/>
          </a:prstGeom>
          <a:noFill/>
          <a:ln>
            <a:noFill/>
          </a:ln>
        </p:spPr>
        <p:style>
          <a:lnRef idx="0"/>
          <a:fillRef idx="0"/>
          <a:effectRef idx="0"/>
          <a:fontRef idx="minor"/>
        </p:style>
        <p:txBody>
          <a:bodyPr lIns="90000" rIns="90000" tIns="45000" bIns="45000"/>
          <a:p>
            <a:pPr>
              <a:lnSpc>
                <a:spcPct val="100000"/>
              </a:lnSpc>
            </a:pPr>
            <a:r>
              <a:rPr b="1" lang="en-US" sz="1100" spc="-1" strike="noStrike">
                <a:solidFill>
                  <a:srgbClr val="000000"/>
                </a:solidFill>
                <a:uFill>
                  <a:solidFill>
                    <a:srgbClr val="ffffff"/>
                  </a:solidFill>
                </a:uFill>
                <a:latin typeface="Times New Roman"/>
              </a:rPr>
              <a:t>d=20 μm</a:t>
            </a:r>
            <a:endParaRPr b="0" lang="en-US" sz="1800" spc="-1" strike="noStrike">
              <a:solidFill>
                <a:srgbClr val="000000"/>
              </a:solidFill>
              <a:uFill>
                <a:solidFill>
                  <a:srgbClr val="ffffff"/>
                </a:solidFill>
              </a:uFill>
              <a:latin typeface="Arial"/>
            </a:endParaRPr>
          </a:p>
          <a:p>
            <a:pPr>
              <a:lnSpc>
                <a:spcPct val="100000"/>
              </a:lnSpc>
            </a:pPr>
            <a:r>
              <a:rPr b="1" lang="en-US" sz="1100" spc="-1" strike="noStrike">
                <a:solidFill>
                  <a:srgbClr val="ff0000"/>
                </a:solidFill>
                <a:uFill>
                  <a:solidFill>
                    <a:srgbClr val="ffffff"/>
                  </a:solidFill>
                </a:uFill>
                <a:latin typeface="Times New Roman"/>
              </a:rPr>
              <a:t>d=40 μm</a:t>
            </a:r>
            <a:endParaRPr b="0" lang="en-US" sz="1800" spc="-1" strike="noStrike">
              <a:solidFill>
                <a:srgbClr val="000000"/>
              </a:solidFill>
              <a:uFill>
                <a:solidFill>
                  <a:srgbClr val="ffffff"/>
                </a:solidFill>
              </a:uFill>
              <a:latin typeface="Arial"/>
            </a:endParaRPr>
          </a:p>
          <a:p>
            <a:pPr>
              <a:lnSpc>
                <a:spcPct val="100000"/>
              </a:lnSpc>
            </a:pPr>
            <a:r>
              <a:rPr b="1" lang="en-US" sz="1100" spc="-1" strike="noStrike">
                <a:solidFill>
                  <a:srgbClr val="008000"/>
                </a:solidFill>
                <a:uFill>
                  <a:solidFill>
                    <a:srgbClr val="ffffff"/>
                  </a:solidFill>
                </a:uFill>
                <a:latin typeface="Times New Roman"/>
              </a:rPr>
              <a:t>d=60 μm</a:t>
            </a:r>
            <a:endParaRPr b="0" lang="en-US" sz="1800" spc="-1" strike="noStrike">
              <a:solidFill>
                <a:srgbClr val="000000"/>
              </a:solidFill>
              <a:uFill>
                <a:solidFill>
                  <a:srgbClr val="ffffff"/>
                </a:solidFill>
              </a:uFill>
              <a:latin typeface="Arial"/>
            </a:endParaRPr>
          </a:p>
          <a:p>
            <a:pPr>
              <a:lnSpc>
                <a:spcPct val="100000"/>
              </a:lnSpc>
            </a:pPr>
            <a:r>
              <a:rPr b="1" lang="en-US" sz="1100" spc="-1" strike="noStrike">
                <a:solidFill>
                  <a:srgbClr val="3366ff"/>
                </a:solidFill>
                <a:uFill>
                  <a:solidFill>
                    <a:srgbClr val="ffffff"/>
                  </a:solidFill>
                </a:uFill>
                <a:latin typeface="Times New Roman"/>
              </a:rPr>
              <a:t>d=80 μm</a:t>
            </a:r>
            <a:endParaRPr b="0" lang="en-US" sz="1800" spc="-1" strike="noStrike">
              <a:solidFill>
                <a:srgbClr val="000000"/>
              </a:solidFill>
              <a:uFill>
                <a:solidFill>
                  <a:srgbClr val="ffffff"/>
                </a:solidFill>
              </a:uFill>
              <a:latin typeface="Arial"/>
            </a:endParaRPr>
          </a:p>
          <a:p>
            <a:pPr>
              <a:lnSpc>
                <a:spcPct val="100000"/>
              </a:lnSpc>
            </a:pPr>
            <a:r>
              <a:rPr b="1" lang="en-US" sz="1100" spc="-1" strike="noStrike">
                <a:solidFill>
                  <a:srgbClr val="604a7b"/>
                </a:solidFill>
                <a:uFill>
                  <a:solidFill>
                    <a:srgbClr val="ffffff"/>
                  </a:solidFill>
                </a:uFill>
                <a:latin typeface="Times New Roman"/>
              </a:rPr>
              <a:t>d=100 μm</a:t>
            </a:r>
            <a:endParaRPr b="0" lang="en-US" sz="1800" spc="-1" strike="noStrike">
              <a:solidFill>
                <a:srgbClr val="000000"/>
              </a:solidFill>
              <a:uFill>
                <a:solidFill>
                  <a:srgbClr val="ffffff"/>
                </a:solidFill>
              </a:uFill>
              <a:latin typeface="Arial"/>
            </a:endParaRPr>
          </a:p>
        </p:txBody>
      </p:sp>
    </p:spTree>
  </p:cSld>
  <p:timing>
    <p:tnLst>
      <p:par>
        <p:cTn id="29" dur="indefinite" restart="never" nodeType="tmRoot">
          <p:childTnLst>
            <p:seq>
              <p:cTn id="30" nodeType="mainSeq"/>
              <p:prevCondLst>
                <p:cond delay="0" evt="onPrev">
                  <p:tgtEl>
                    <p:sldTgt/>
                  </p:tgtEl>
                </p:cond>
              </p:prevCondLst>
              <p:nextCondLst>
                <p:cond delay="0" evt="onNext">
                  <p:tgtEl>
                    <p:sldTgt/>
                  </p:tgtEl>
                </p:cond>
              </p:nextCondLst>
            </p:seq>
          </p:childTnLst>
        </p:cTn>
      </p:par>
    </p:tnLst>
  </p:timing>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4" name="CustomShape 1"/>
          <p:cNvSpPr/>
          <p:nvPr/>
        </p:nvSpPr>
        <p:spPr>
          <a:xfrm flipH="1">
            <a:off x="208440" y="509400"/>
            <a:ext cx="7570800" cy="4205160"/>
          </a:xfrm>
          <a:prstGeom prst="rect">
            <a:avLst/>
          </a:prstGeom>
          <a:noFill/>
          <a:ln>
            <a:noFill/>
          </a:ln>
        </p:spPr>
        <p:style>
          <a:lnRef idx="0"/>
          <a:fillRef idx="0"/>
          <a:effectRef idx="0"/>
          <a:fontRef idx="minor"/>
        </p:style>
        <p:txBody>
          <a:bodyPr lIns="90000" rIns="90000" tIns="45000" bIns="45000"/>
          <a:p>
            <a:pPr algn="ctr">
              <a:lnSpc>
                <a:spcPct val="100000"/>
              </a:lnSpc>
            </a:pPr>
            <a:r>
              <a:rPr b="1" lang="en-US" sz="1800" spc="-1" strike="noStrike">
                <a:solidFill>
                  <a:srgbClr val="0000ff"/>
                </a:solidFill>
                <a:uFill>
                  <a:solidFill>
                    <a:srgbClr val="ffffff"/>
                  </a:solidFill>
                </a:uFill>
                <a:latin typeface="Times New Roman"/>
              </a:rPr>
              <a:t>Conclusions</a:t>
            </a:r>
            <a:endParaRPr b="0" lang="en-US" sz="1800" spc="-1" strike="noStrike">
              <a:solidFill>
                <a:srgbClr val="000000"/>
              </a:solidFill>
              <a:uFill>
                <a:solidFill>
                  <a:srgbClr val="ffffff"/>
                </a:solidFill>
              </a:uFill>
              <a:latin typeface="Arial"/>
            </a:endParaRPr>
          </a:p>
          <a:p>
            <a:pPr indent="-216000" algn="just">
              <a:lnSpc>
                <a:spcPct val="100000"/>
              </a:lnSpc>
              <a:buClr>
                <a:srgbClr val="000000"/>
              </a:buClr>
              <a:buFont typeface="Arial"/>
              <a:buChar char="•"/>
            </a:pPr>
            <a:r>
              <a:rPr b="0" lang="en-US" sz="1800" spc="-1" strike="noStrike">
                <a:solidFill>
                  <a:srgbClr val="000000"/>
                </a:solidFill>
                <a:uFill>
                  <a:solidFill>
                    <a:srgbClr val="ffffff"/>
                  </a:solidFill>
                </a:uFill>
                <a:latin typeface="Times New Roman"/>
              </a:rPr>
              <a:t> </a:t>
            </a:r>
            <a:r>
              <a:rPr b="0" lang="en-US" sz="1800" spc="-1" strike="noStrike">
                <a:solidFill>
                  <a:srgbClr val="000000"/>
                </a:solidFill>
                <a:uFill>
                  <a:solidFill>
                    <a:srgbClr val="ffffff"/>
                  </a:solidFill>
                </a:uFill>
                <a:latin typeface="Times New Roman"/>
              </a:rPr>
              <a:t>We developed a simulation tool to study the slewing and timing resolution dependence on the e-peak size, observed  by studying the PICOSEC-MICROMEGAS response to single photoelectrons.</a:t>
            </a:r>
            <a:endParaRPr b="0" lang="en-US" sz="1800" spc="-1" strike="noStrike">
              <a:solidFill>
                <a:srgbClr val="000000"/>
              </a:solidFill>
              <a:uFill>
                <a:solidFill>
                  <a:srgbClr val="ffffff"/>
                </a:solidFill>
              </a:uFill>
              <a:latin typeface="Arial"/>
            </a:endParaRPr>
          </a:p>
          <a:p>
            <a:pPr indent="-216000" algn="just">
              <a:lnSpc>
                <a:spcPct val="100000"/>
              </a:lnSpc>
              <a:buClr>
                <a:srgbClr val="000000"/>
              </a:buClr>
              <a:buFont typeface="Arial"/>
              <a:buChar char="•"/>
            </a:pPr>
            <a:r>
              <a:rPr b="0" lang="en-US" sz="1800" spc="-1" strike="noStrike">
                <a:solidFill>
                  <a:srgbClr val="000000"/>
                </a:solidFill>
                <a:uFill>
                  <a:solidFill>
                    <a:srgbClr val="ffffff"/>
                  </a:solidFill>
                </a:uFill>
                <a:latin typeface="Times New Roman"/>
              </a:rPr>
              <a:t> </a:t>
            </a:r>
            <a:r>
              <a:rPr b="0" lang="en-US" sz="1800" spc="-1" strike="noStrike">
                <a:solidFill>
                  <a:srgbClr val="000000"/>
                </a:solidFill>
                <a:uFill>
                  <a:solidFill>
                    <a:srgbClr val="ffffff"/>
                  </a:solidFill>
                </a:uFill>
                <a:latin typeface="Times New Roman"/>
              </a:rPr>
              <a:t>We have indication that we should tune better the simulation parameters</a:t>
            </a:r>
            <a:endParaRPr b="0" lang="en-US" sz="1800" spc="-1" strike="noStrike">
              <a:solidFill>
                <a:srgbClr val="000000"/>
              </a:solidFill>
              <a:uFill>
                <a:solidFill>
                  <a:srgbClr val="ffffff"/>
                </a:solidFill>
              </a:uFill>
              <a:latin typeface="Arial"/>
            </a:endParaRPr>
          </a:p>
          <a:p>
            <a:pPr indent="-216000" algn="just">
              <a:lnSpc>
                <a:spcPct val="100000"/>
              </a:lnSpc>
              <a:buClr>
                <a:srgbClr val="000000"/>
              </a:buClr>
              <a:buFont typeface="Arial"/>
              <a:buChar char="•"/>
            </a:pPr>
            <a:r>
              <a:rPr b="0" lang="en-US" sz="1800" spc="-1" strike="noStrike">
                <a:solidFill>
                  <a:srgbClr val="000000"/>
                </a:solidFill>
                <a:uFill>
                  <a:solidFill>
                    <a:srgbClr val="ffffff"/>
                  </a:solidFill>
                </a:uFill>
                <a:latin typeface="Times New Roman"/>
              </a:rPr>
              <a:t> </a:t>
            </a:r>
            <a:r>
              <a:rPr b="0" lang="en-US" sz="1800" spc="-1" strike="noStrike">
                <a:solidFill>
                  <a:srgbClr val="000000"/>
                </a:solidFill>
                <a:uFill>
                  <a:solidFill>
                    <a:srgbClr val="ffffff"/>
                  </a:solidFill>
                </a:uFill>
                <a:latin typeface="Times New Roman"/>
              </a:rPr>
              <a:t>The simulation describes, at least, qualitatively the observed experimental effects.</a:t>
            </a:r>
            <a:endParaRPr b="0" lang="en-US" sz="1800" spc="-1" strike="noStrike">
              <a:solidFill>
                <a:srgbClr val="000000"/>
              </a:solidFill>
              <a:uFill>
                <a:solidFill>
                  <a:srgbClr val="ffffff"/>
                </a:solidFill>
              </a:uFill>
              <a:latin typeface="Arial"/>
            </a:endParaRPr>
          </a:p>
          <a:p>
            <a:pPr indent="-216000" algn="just">
              <a:lnSpc>
                <a:spcPct val="100000"/>
              </a:lnSpc>
              <a:buClr>
                <a:srgbClr val="000000"/>
              </a:buClr>
              <a:buFont typeface="Arial"/>
              <a:buChar char="•"/>
            </a:pPr>
            <a:r>
              <a:rPr b="0" lang="en-US" sz="1800" spc="-1" strike="noStrike">
                <a:solidFill>
                  <a:srgbClr val="000000"/>
                </a:solidFill>
                <a:uFill>
                  <a:solidFill>
                    <a:srgbClr val="ffffff"/>
                  </a:solidFill>
                </a:uFill>
                <a:latin typeface="Times New Roman"/>
              </a:rPr>
              <a:t>We have used this simulation to pinpoint the origin of the observed effects. By using an extra toy-MC we concluded that the observed  effects are due to the  non compensation of the delay induced by the time-walk of the photoelectron, before the first ionization,  by the shortening of the pre-amplification avalanche drift time.</a:t>
            </a:r>
            <a:endParaRPr b="0" lang="en-US" sz="1800" spc="-1" strike="noStrike">
              <a:solidFill>
                <a:srgbClr val="000000"/>
              </a:solidFill>
              <a:uFill>
                <a:solidFill>
                  <a:srgbClr val="ffffff"/>
                </a:solidFill>
              </a:uFill>
              <a:latin typeface="Arial"/>
            </a:endParaRPr>
          </a:p>
          <a:p>
            <a:pPr indent="-216000" algn="just">
              <a:lnSpc>
                <a:spcPct val="100000"/>
              </a:lnSpc>
              <a:buClr>
                <a:srgbClr val="000000"/>
              </a:buClr>
              <a:buFont typeface="Arial"/>
              <a:buChar char="•"/>
            </a:pPr>
            <a:r>
              <a:rPr b="0" lang="en-US" sz="1800" spc="-1" strike="noStrike">
                <a:solidFill>
                  <a:srgbClr val="000000"/>
                </a:solidFill>
                <a:uFill>
                  <a:solidFill>
                    <a:srgbClr val="ffffff"/>
                  </a:solidFill>
                </a:uFill>
                <a:latin typeface="Times New Roman"/>
              </a:rPr>
              <a:t>We have not yet studied the reason that the timing resolution vs e-peak size does not seem to depend on the drift voltage, even if we expect different longitudinal diffusion.</a:t>
            </a:r>
            <a:endParaRPr b="0" lang="en-US" sz="1800" spc="-1" strike="noStrike">
              <a:solidFill>
                <a:srgbClr val="000000"/>
              </a:solidFill>
              <a:uFill>
                <a:solidFill>
                  <a:srgbClr val="ffffff"/>
                </a:solidFill>
              </a:uFill>
              <a:latin typeface="Arial"/>
            </a:endParaRPr>
          </a:p>
        </p:txBody>
      </p:sp>
    </p:spTree>
  </p:cSld>
  <p:timing>
    <p:tnLst>
      <p:par>
        <p:cTn id="31" dur="indefinite" restart="never" nodeType="tmRoot">
          <p:childTnLst>
            <p:seq>
              <p:cTn id="32" nodeType="mainSeq"/>
              <p:prevCondLst>
                <p:cond delay="0" evt="onPrev">
                  <p:tgtEl>
                    <p:sldTgt/>
                  </p:tgtEl>
                </p:cond>
              </p:prevCondLst>
              <p:nextCondLst>
                <p:cond delay="0" evt="onNext">
                  <p:tgtEl>
                    <p:sldTgt/>
                  </p:tgtEl>
                </p:cond>
              </p:nextCondLst>
            </p:seq>
          </p:childTnLst>
        </p:cTn>
      </p:par>
    </p:tnLst>
  </p:timing>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85" name="Picture 1" descr=""/>
          <p:cNvPicPr/>
          <p:nvPr/>
        </p:nvPicPr>
        <p:blipFill>
          <a:blip r:embed="rId1"/>
          <a:srcRect l="56279" t="6585" r="4544" b="2821"/>
          <a:stretch/>
        </p:blipFill>
        <p:spPr>
          <a:xfrm>
            <a:off x="341280" y="1601640"/>
            <a:ext cx="3989880" cy="3428640"/>
          </a:xfrm>
          <a:prstGeom prst="rect">
            <a:avLst/>
          </a:prstGeom>
          <a:ln>
            <a:noFill/>
          </a:ln>
        </p:spPr>
      </p:pic>
      <p:pic>
        <p:nvPicPr>
          <p:cNvPr id="186" name="Picture 2" descr=""/>
          <p:cNvPicPr/>
          <p:nvPr/>
        </p:nvPicPr>
        <p:blipFill>
          <a:blip r:embed="rId2"/>
          <a:stretch/>
        </p:blipFill>
        <p:spPr>
          <a:xfrm>
            <a:off x="4672080" y="3841560"/>
            <a:ext cx="4296600" cy="2909880"/>
          </a:xfrm>
          <a:prstGeom prst="rect">
            <a:avLst/>
          </a:prstGeom>
          <a:ln>
            <a:noFill/>
          </a:ln>
        </p:spPr>
      </p:pic>
      <p:sp>
        <p:nvSpPr>
          <p:cNvPr id="187" name="CustomShape 1"/>
          <p:cNvSpPr/>
          <p:nvPr/>
        </p:nvSpPr>
        <p:spPr>
          <a:xfrm>
            <a:off x="601200" y="533520"/>
            <a:ext cx="450540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uFill>
                  <a:solidFill>
                    <a:srgbClr val="ffffff"/>
                  </a:solidFill>
                </a:uFill>
                <a:latin typeface="Calibri"/>
              </a:rPr>
              <a:t>A detail….</a:t>
            </a:r>
            <a:endParaRPr b="0" lang="en-US" sz="1800" spc="-1" strike="noStrike">
              <a:solidFill>
                <a:srgbClr val="000000"/>
              </a:solidFill>
              <a:uFill>
                <a:solidFill>
                  <a:srgbClr val="ffffff"/>
                </a:solidFill>
              </a:uFill>
              <a:latin typeface="Arial"/>
            </a:endParaRPr>
          </a:p>
        </p:txBody>
      </p:sp>
      <p:sp>
        <p:nvSpPr>
          <p:cNvPr id="188" name="CustomShape 2"/>
          <p:cNvSpPr/>
          <p:nvPr/>
        </p:nvSpPr>
        <p:spPr>
          <a:xfrm>
            <a:off x="1391400" y="1324440"/>
            <a:ext cx="903960" cy="272880"/>
          </a:xfrm>
          <a:prstGeom prst="rect">
            <a:avLst/>
          </a:prstGeom>
          <a:noFill/>
          <a:ln>
            <a:noFill/>
          </a:ln>
        </p:spPr>
        <p:style>
          <a:lnRef idx="0"/>
          <a:fillRef idx="0"/>
          <a:effectRef idx="0"/>
          <a:fontRef idx="minor"/>
        </p:style>
        <p:txBody>
          <a:bodyPr lIns="90000" rIns="90000" tIns="45000" bIns="45000"/>
          <a:p>
            <a:pPr>
              <a:lnSpc>
                <a:spcPct val="100000"/>
              </a:lnSpc>
            </a:pPr>
            <a:r>
              <a:rPr b="1" lang="en-US" sz="1200" spc="-1" strike="noStrike">
                <a:solidFill>
                  <a:srgbClr val="000000"/>
                </a:solidFill>
                <a:uFill>
                  <a:solidFill>
                    <a:srgbClr val="ffffff"/>
                  </a:solidFill>
                </a:uFill>
                <a:latin typeface="Times New Roman"/>
              </a:rPr>
              <a:t>DATA</a:t>
            </a:r>
            <a:endParaRPr b="0" lang="en-US" sz="1800" spc="-1" strike="noStrike">
              <a:solidFill>
                <a:srgbClr val="000000"/>
              </a:solidFill>
              <a:uFill>
                <a:solidFill>
                  <a:srgbClr val="ffffff"/>
                </a:solidFill>
              </a:uFill>
              <a:latin typeface="Arial"/>
            </a:endParaRPr>
          </a:p>
        </p:txBody>
      </p:sp>
      <p:sp>
        <p:nvSpPr>
          <p:cNvPr id="189" name="CustomShape 3"/>
          <p:cNvSpPr/>
          <p:nvPr/>
        </p:nvSpPr>
        <p:spPr>
          <a:xfrm>
            <a:off x="5282280" y="764640"/>
            <a:ext cx="1746720" cy="272880"/>
          </a:xfrm>
          <a:prstGeom prst="rect">
            <a:avLst/>
          </a:prstGeom>
          <a:noFill/>
          <a:ln>
            <a:noFill/>
          </a:ln>
        </p:spPr>
        <p:style>
          <a:lnRef idx="0"/>
          <a:fillRef idx="0"/>
          <a:effectRef idx="0"/>
          <a:fontRef idx="minor"/>
        </p:style>
        <p:txBody>
          <a:bodyPr lIns="90000" rIns="90000" tIns="45000" bIns="45000"/>
          <a:p>
            <a:pPr>
              <a:lnSpc>
                <a:spcPct val="100000"/>
              </a:lnSpc>
            </a:pPr>
            <a:r>
              <a:rPr b="1" lang="en-US" sz="1200" spc="-1" strike="noStrike">
                <a:solidFill>
                  <a:srgbClr val="000000"/>
                </a:solidFill>
                <a:uFill>
                  <a:solidFill>
                    <a:srgbClr val="ffffff"/>
                  </a:solidFill>
                </a:uFill>
                <a:latin typeface="Times New Roman"/>
              </a:rPr>
              <a:t>SIMULATION</a:t>
            </a:r>
            <a:endParaRPr b="0" lang="en-US" sz="1800" spc="-1" strike="noStrike">
              <a:solidFill>
                <a:srgbClr val="000000"/>
              </a:solidFill>
              <a:uFill>
                <a:solidFill>
                  <a:srgbClr val="ffffff"/>
                </a:solidFill>
              </a:uFill>
              <a:latin typeface="Arial"/>
            </a:endParaRPr>
          </a:p>
        </p:txBody>
      </p:sp>
      <p:sp>
        <p:nvSpPr>
          <p:cNvPr id="190" name="CustomShape 4"/>
          <p:cNvSpPr/>
          <p:nvPr/>
        </p:nvSpPr>
        <p:spPr>
          <a:xfrm>
            <a:off x="699840" y="2088000"/>
            <a:ext cx="903960" cy="455400"/>
          </a:xfrm>
          <a:prstGeom prst="rect">
            <a:avLst/>
          </a:prstGeom>
          <a:noFill/>
          <a:ln>
            <a:noFill/>
          </a:ln>
        </p:spPr>
        <p:style>
          <a:lnRef idx="0"/>
          <a:fillRef idx="0"/>
          <a:effectRef idx="0"/>
          <a:fontRef idx="minor"/>
        </p:style>
        <p:txBody>
          <a:bodyPr lIns="90000" rIns="90000" tIns="45000" bIns="45000"/>
          <a:p>
            <a:pPr>
              <a:lnSpc>
                <a:spcPct val="100000"/>
              </a:lnSpc>
            </a:pPr>
            <a:r>
              <a:rPr b="1" lang="en-US" sz="1200" spc="-1" strike="noStrike">
                <a:solidFill>
                  <a:srgbClr val="000000"/>
                </a:solidFill>
                <a:uFill>
                  <a:solidFill>
                    <a:srgbClr val="ffffff"/>
                  </a:solidFill>
                </a:uFill>
                <a:latin typeface="Times New Roman"/>
              </a:rPr>
              <a:t>Timing at 40% CFD</a:t>
            </a:r>
            <a:endParaRPr b="0" lang="en-US" sz="1800" spc="-1" strike="noStrike">
              <a:solidFill>
                <a:srgbClr val="000000"/>
              </a:solidFill>
              <a:uFill>
                <a:solidFill>
                  <a:srgbClr val="ffffff"/>
                </a:solidFill>
              </a:uFill>
              <a:latin typeface="Arial"/>
            </a:endParaRPr>
          </a:p>
        </p:txBody>
      </p:sp>
      <p:sp>
        <p:nvSpPr>
          <p:cNvPr id="191" name="CustomShape 5"/>
          <p:cNvSpPr/>
          <p:nvPr/>
        </p:nvSpPr>
        <p:spPr>
          <a:xfrm>
            <a:off x="7394040" y="5150160"/>
            <a:ext cx="903960" cy="455400"/>
          </a:xfrm>
          <a:prstGeom prst="rect">
            <a:avLst/>
          </a:prstGeom>
          <a:noFill/>
          <a:ln>
            <a:noFill/>
          </a:ln>
        </p:spPr>
        <p:style>
          <a:lnRef idx="0"/>
          <a:fillRef idx="0"/>
          <a:effectRef idx="0"/>
          <a:fontRef idx="minor"/>
        </p:style>
        <p:txBody>
          <a:bodyPr lIns="90000" rIns="90000" tIns="45000" bIns="45000"/>
          <a:p>
            <a:pPr>
              <a:lnSpc>
                <a:spcPct val="100000"/>
              </a:lnSpc>
            </a:pPr>
            <a:r>
              <a:rPr b="1" lang="en-US" sz="1200" spc="-1" strike="noStrike">
                <a:solidFill>
                  <a:srgbClr val="000000"/>
                </a:solidFill>
                <a:uFill>
                  <a:solidFill>
                    <a:srgbClr val="ffffff"/>
                  </a:solidFill>
                </a:uFill>
                <a:latin typeface="Times New Roman"/>
              </a:rPr>
              <a:t>Timing at 40% CFD</a:t>
            </a:r>
            <a:endParaRPr b="0" lang="en-US" sz="1800" spc="-1" strike="noStrike">
              <a:solidFill>
                <a:srgbClr val="000000"/>
              </a:solidFill>
              <a:uFill>
                <a:solidFill>
                  <a:srgbClr val="ffffff"/>
                </a:solidFill>
              </a:uFill>
              <a:latin typeface="Arial"/>
            </a:endParaRPr>
          </a:p>
        </p:txBody>
      </p:sp>
      <p:pic>
        <p:nvPicPr>
          <p:cNvPr id="192" name="Picture 8" descr=""/>
          <p:cNvPicPr/>
          <p:nvPr/>
        </p:nvPicPr>
        <p:blipFill>
          <a:blip r:embed="rId3"/>
          <a:stretch/>
        </p:blipFill>
        <p:spPr>
          <a:xfrm>
            <a:off x="4484160" y="1200240"/>
            <a:ext cx="4370760" cy="2959920"/>
          </a:xfrm>
          <a:prstGeom prst="rect">
            <a:avLst/>
          </a:prstGeom>
          <a:ln>
            <a:noFill/>
          </a:ln>
        </p:spPr>
      </p:pic>
      <p:sp>
        <p:nvSpPr>
          <p:cNvPr id="193" name="CustomShape 6"/>
          <p:cNvSpPr/>
          <p:nvPr/>
        </p:nvSpPr>
        <p:spPr>
          <a:xfrm>
            <a:off x="7094160" y="2318760"/>
            <a:ext cx="903960" cy="455400"/>
          </a:xfrm>
          <a:prstGeom prst="rect">
            <a:avLst/>
          </a:prstGeom>
          <a:noFill/>
          <a:ln>
            <a:noFill/>
          </a:ln>
        </p:spPr>
        <p:style>
          <a:lnRef idx="0"/>
          <a:fillRef idx="0"/>
          <a:effectRef idx="0"/>
          <a:fontRef idx="minor"/>
        </p:style>
        <p:txBody>
          <a:bodyPr lIns="90000" rIns="90000" tIns="45000" bIns="45000"/>
          <a:p>
            <a:pPr>
              <a:lnSpc>
                <a:spcPct val="100000"/>
              </a:lnSpc>
            </a:pPr>
            <a:r>
              <a:rPr b="1" lang="en-US" sz="1200" spc="-1" strike="noStrike">
                <a:solidFill>
                  <a:srgbClr val="000000"/>
                </a:solidFill>
                <a:uFill>
                  <a:solidFill>
                    <a:srgbClr val="ffffff"/>
                  </a:solidFill>
                </a:uFill>
                <a:latin typeface="Times New Roman"/>
              </a:rPr>
              <a:t>Timing at 20% CFD</a:t>
            </a:r>
            <a:endParaRPr b="0" lang="en-US" sz="1800" spc="-1" strike="noStrike">
              <a:solidFill>
                <a:srgbClr val="000000"/>
              </a:solidFill>
              <a:uFill>
                <a:solidFill>
                  <a:srgbClr val="ffffff"/>
                </a:solidFill>
              </a:uFill>
              <a:latin typeface="Arial"/>
            </a:endParaRPr>
          </a:p>
        </p:txBody>
      </p:sp>
    </p:spTree>
  </p:cSld>
  <p:timing>
    <p:tnLst>
      <p:par>
        <p:cTn id="33" dur="indefinite" restart="never" nodeType="tmRoot">
          <p:childTnLst>
            <p:seq>
              <p:cTn id="34" nodeType="mainSeq"/>
              <p:prevCondLst>
                <p:cond delay="0" evt="onPrev">
                  <p:tgtEl>
                    <p:sldTgt/>
                  </p:tgtEl>
                </p:cond>
              </p:prevCondLst>
              <p:nextCondLst>
                <p:cond delay="0" evt="onNext">
                  <p:tgtEl>
                    <p:sldTgt/>
                  </p:tgtEl>
                </p:cond>
              </p:nextCondLst>
            </p:seq>
          </p:childTnLst>
        </p:cTn>
      </p:par>
    </p:tnLst>
  </p:timing>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4" name="Line 1"/>
          <p:cNvSpPr/>
          <p:nvPr/>
        </p:nvSpPr>
        <p:spPr>
          <a:xfrm flipV="1">
            <a:off x="2047680" y="1515960"/>
            <a:ext cx="3231360" cy="6480"/>
          </a:xfrm>
          <a:prstGeom prst="line">
            <a:avLst/>
          </a:prstGeom>
          <a:ln>
            <a:round/>
          </a:ln>
        </p:spPr>
        <p:style>
          <a:lnRef idx="2">
            <a:schemeClr val="accent1"/>
          </a:lnRef>
          <a:fillRef idx="0">
            <a:schemeClr val="accent1"/>
          </a:fillRef>
          <a:effectRef idx="1">
            <a:schemeClr val="accent1"/>
          </a:effectRef>
          <a:fontRef idx="minor"/>
        </p:style>
      </p:sp>
      <p:sp>
        <p:nvSpPr>
          <p:cNvPr id="195" name="Line 2"/>
          <p:cNvSpPr/>
          <p:nvPr/>
        </p:nvSpPr>
        <p:spPr>
          <a:xfrm flipV="1">
            <a:off x="2047680" y="3803400"/>
            <a:ext cx="3231360" cy="6480"/>
          </a:xfrm>
          <a:prstGeom prst="line">
            <a:avLst/>
          </a:prstGeom>
          <a:ln>
            <a:custDash>
              <a:ds d="300000" sp="100000"/>
            </a:custDash>
            <a:round/>
          </a:ln>
        </p:spPr>
        <p:style>
          <a:lnRef idx="2">
            <a:schemeClr val="accent1"/>
          </a:lnRef>
          <a:fillRef idx="0">
            <a:schemeClr val="accent1"/>
          </a:fillRef>
          <a:effectRef idx="1">
            <a:schemeClr val="accent1"/>
          </a:effectRef>
          <a:fontRef idx="minor"/>
        </p:style>
      </p:sp>
      <p:sp>
        <p:nvSpPr>
          <p:cNvPr id="196" name="Line 3"/>
          <p:cNvSpPr/>
          <p:nvPr/>
        </p:nvSpPr>
        <p:spPr>
          <a:xfrm flipV="1">
            <a:off x="2047680" y="4587840"/>
            <a:ext cx="3231360" cy="6840"/>
          </a:xfrm>
          <a:prstGeom prst="line">
            <a:avLst/>
          </a:prstGeom>
          <a:ln>
            <a:round/>
          </a:ln>
        </p:spPr>
        <p:style>
          <a:lnRef idx="2">
            <a:schemeClr val="accent1"/>
          </a:lnRef>
          <a:fillRef idx="0">
            <a:schemeClr val="accent1"/>
          </a:fillRef>
          <a:effectRef idx="1">
            <a:schemeClr val="accent1"/>
          </a:effectRef>
          <a:fontRef idx="minor"/>
        </p:style>
      </p:sp>
      <p:sp>
        <p:nvSpPr>
          <p:cNvPr id="197" name="CustomShape 4"/>
          <p:cNvSpPr/>
          <p:nvPr/>
        </p:nvSpPr>
        <p:spPr>
          <a:xfrm>
            <a:off x="2406960" y="1549440"/>
            <a:ext cx="1096560" cy="2266920"/>
          </a:xfrm>
          <a:custGeom>
            <a:avLst/>
            <a:gdLst/>
            <a:ahLst/>
            <a:rect l="l" t="t" r="r" b="b"/>
            <a:pathLst>
              <a:path w="1097081" h="2267437">
                <a:moveTo>
                  <a:pt x="1097081" y="0"/>
                </a:moveTo>
                <a:lnTo>
                  <a:pt x="1003995" y="139636"/>
                </a:lnTo>
                <a:lnTo>
                  <a:pt x="1017293" y="212780"/>
                </a:lnTo>
                <a:lnTo>
                  <a:pt x="871016" y="219429"/>
                </a:lnTo>
                <a:lnTo>
                  <a:pt x="851069" y="325819"/>
                </a:lnTo>
                <a:lnTo>
                  <a:pt x="658249" y="299221"/>
                </a:lnTo>
                <a:lnTo>
                  <a:pt x="598408" y="418910"/>
                </a:lnTo>
                <a:lnTo>
                  <a:pt x="485375" y="418910"/>
                </a:lnTo>
                <a:lnTo>
                  <a:pt x="339098" y="505352"/>
                </a:lnTo>
                <a:lnTo>
                  <a:pt x="319151" y="565197"/>
                </a:lnTo>
                <a:lnTo>
                  <a:pt x="206118" y="844470"/>
                </a:lnTo>
                <a:lnTo>
                  <a:pt x="299204" y="1156991"/>
                </a:lnTo>
                <a:lnTo>
                  <a:pt x="119682" y="1309927"/>
                </a:lnTo>
                <a:lnTo>
                  <a:pt x="119682" y="1609149"/>
                </a:lnTo>
                <a:lnTo>
                  <a:pt x="226065" y="1788682"/>
                </a:lnTo>
                <a:lnTo>
                  <a:pt x="0" y="1974864"/>
                </a:lnTo>
                <a:lnTo>
                  <a:pt x="33245" y="2267437"/>
                </a:lnTo>
                <a:lnTo>
                  <a:pt x="33245" y="2267437"/>
                </a:lnTo>
              </a:path>
            </a:pathLst>
          </a:custGeom>
          <a:noFill/>
          <a:ln>
            <a:solidFill>
              <a:srgbClr val="008000"/>
            </a:solidFill>
            <a:round/>
          </a:ln>
          <a:effectLst>
            <a:outerShdw blurRad="40000" dir="5400000" dist="2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198" name="Line 5"/>
          <p:cNvSpPr/>
          <p:nvPr/>
        </p:nvSpPr>
        <p:spPr>
          <a:xfrm flipV="1">
            <a:off x="1721880" y="2027880"/>
            <a:ext cx="4188960" cy="46440"/>
          </a:xfrm>
          <a:prstGeom prst="line">
            <a:avLst/>
          </a:prstGeom>
          <a:ln w="9360">
            <a:solidFill>
              <a:srgbClr val="ff0000"/>
            </a:solidFill>
            <a:custDash>
              <a:ds d="1000000" sp="400000"/>
            </a:custDash>
            <a:round/>
          </a:ln>
        </p:spPr>
        <p:style>
          <a:lnRef idx="2">
            <a:schemeClr val="accent1"/>
          </a:lnRef>
          <a:fillRef idx="0">
            <a:schemeClr val="accent1"/>
          </a:fillRef>
          <a:effectRef idx="1">
            <a:schemeClr val="accent1"/>
          </a:effectRef>
          <a:fontRef idx="minor"/>
        </p:style>
      </p:sp>
      <p:sp>
        <p:nvSpPr>
          <p:cNvPr id="199" name="CustomShape 6"/>
          <p:cNvSpPr/>
          <p:nvPr/>
        </p:nvSpPr>
        <p:spPr>
          <a:xfrm>
            <a:off x="2420280" y="2081160"/>
            <a:ext cx="544680" cy="1728360"/>
          </a:xfrm>
          <a:custGeom>
            <a:avLst/>
            <a:gdLst/>
            <a:ahLst/>
            <a:rect l="l" t="t" r="r" b="b"/>
            <a:pathLst>
              <a:path w="545216" h="1728837">
                <a:moveTo>
                  <a:pt x="299204" y="0"/>
                </a:moveTo>
                <a:lnTo>
                  <a:pt x="0" y="252676"/>
                </a:lnTo>
                <a:lnTo>
                  <a:pt x="113033" y="538599"/>
                </a:lnTo>
                <a:lnTo>
                  <a:pt x="545216" y="731431"/>
                </a:lnTo>
                <a:lnTo>
                  <a:pt x="365694" y="997406"/>
                </a:lnTo>
                <a:lnTo>
                  <a:pt x="438832" y="1296628"/>
                </a:lnTo>
                <a:lnTo>
                  <a:pt x="345747" y="1516057"/>
                </a:lnTo>
                <a:lnTo>
                  <a:pt x="478726" y="1728837"/>
                </a:lnTo>
              </a:path>
            </a:pathLst>
          </a:custGeom>
          <a:noFill/>
          <a:ln>
            <a:round/>
          </a:ln>
          <a:effectLst>
            <a:outerShdw blurRad="40000" dir="5400000" dist="2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200" name="CustomShape 7"/>
          <p:cNvSpPr/>
          <p:nvPr/>
        </p:nvSpPr>
        <p:spPr>
          <a:xfrm>
            <a:off x="2566440" y="2400480"/>
            <a:ext cx="258840" cy="1429200"/>
          </a:xfrm>
          <a:custGeom>
            <a:avLst/>
            <a:gdLst/>
            <a:ahLst/>
            <a:rect l="l" t="t" r="r" b="b"/>
            <a:pathLst>
              <a:path w="259309" h="1429615">
                <a:moveTo>
                  <a:pt x="73138" y="0"/>
                </a:moveTo>
                <a:lnTo>
                  <a:pt x="259309" y="212780"/>
                </a:lnTo>
                <a:lnTo>
                  <a:pt x="119681" y="525300"/>
                </a:lnTo>
                <a:lnTo>
                  <a:pt x="199469" y="930912"/>
                </a:lnTo>
                <a:lnTo>
                  <a:pt x="0" y="1210186"/>
                </a:lnTo>
                <a:lnTo>
                  <a:pt x="79787" y="1429615"/>
                </a:lnTo>
                <a:lnTo>
                  <a:pt x="79787" y="1429615"/>
                </a:lnTo>
              </a:path>
            </a:pathLst>
          </a:custGeom>
          <a:noFill/>
          <a:ln>
            <a:round/>
          </a:ln>
          <a:effectLst>
            <a:outerShdw blurRad="40000" dir="5400000" dist="2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201" name="CustomShape 8"/>
          <p:cNvSpPr/>
          <p:nvPr/>
        </p:nvSpPr>
        <p:spPr>
          <a:xfrm>
            <a:off x="2220840" y="2367000"/>
            <a:ext cx="212400" cy="1469160"/>
          </a:xfrm>
          <a:custGeom>
            <a:avLst/>
            <a:gdLst/>
            <a:ahLst/>
            <a:rect l="l" t="t" r="r" b="b"/>
            <a:pathLst>
              <a:path w="212767" h="1469512">
                <a:moveTo>
                  <a:pt x="206118" y="0"/>
                </a:moveTo>
                <a:lnTo>
                  <a:pt x="86437" y="272624"/>
                </a:lnTo>
                <a:lnTo>
                  <a:pt x="212767" y="771327"/>
                </a:lnTo>
                <a:lnTo>
                  <a:pt x="0" y="1083848"/>
                </a:lnTo>
                <a:lnTo>
                  <a:pt x="6649" y="1469512"/>
                </a:lnTo>
                <a:lnTo>
                  <a:pt x="6649" y="1469512"/>
                </a:lnTo>
                <a:lnTo>
                  <a:pt x="6649" y="1469512"/>
                </a:lnTo>
              </a:path>
            </a:pathLst>
          </a:custGeom>
          <a:noFill/>
          <a:ln>
            <a:round/>
          </a:ln>
          <a:effectLst>
            <a:outerShdw blurRad="40000" dir="5400000" dist="2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202" name="CustomShape 9"/>
          <p:cNvSpPr/>
          <p:nvPr/>
        </p:nvSpPr>
        <p:spPr>
          <a:xfrm>
            <a:off x="2307240" y="2653200"/>
            <a:ext cx="258840" cy="1149840"/>
          </a:xfrm>
          <a:custGeom>
            <a:avLst/>
            <a:gdLst/>
            <a:ahLst/>
            <a:rect l="l" t="t" r="r" b="b"/>
            <a:pathLst>
              <a:path w="259310" h="1150342">
                <a:moveTo>
                  <a:pt x="0" y="0"/>
                </a:moveTo>
                <a:lnTo>
                  <a:pt x="259310" y="319170"/>
                </a:lnTo>
                <a:lnTo>
                  <a:pt x="119681" y="698184"/>
                </a:lnTo>
                <a:lnTo>
                  <a:pt x="212767" y="1150342"/>
                </a:lnTo>
              </a:path>
            </a:pathLst>
          </a:custGeom>
          <a:noFill/>
          <a:ln>
            <a:round/>
          </a:ln>
          <a:effectLst>
            <a:outerShdw blurRad="40000" dir="5400000" dist="2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203" name="CustomShape 10"/>
          <p:cNvSpPr/>
          <p:nvPr/>
        </p:nvSpPr>
        <p:spPr>
          <a:xfrm>
            <a:off x="1961280" y="3836520"/>
            <a:ext cx="518400" cy="757800"/>
          </a:xfrm>
          <a:prstGeom prst="triangle">
            <a:avLst>
              <a:gd name="adj" fmla="val 50000"/>
            </a:avLst>
          </a:prstGeom>
          <a:solidFill>
            <a:schemeClr val="accent6">
              <a:lumMod val="75000"/>
            </a:schemeClr>
          </a:solidFill>
          <a:ln>
            <a:solidFill>
              <a:srgbClr val="ffff00"/>
            </a:solidFill>
            <a:round/>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204" name="CustomShape 11"/>
          <p:cNvSpPr/>
          <p:nvPr/>
        </p:nvSpPr>
        <p:spPr>
          <a:xfrm>
            <a:off x="2161080" y="3803400"/>
            <a:ext cx="518400" cy="757800"/>
          </a:xfrm>
          <a:prstGeom prst="triangle">
            <a:avLst>
              <a:gd name="adj" fmla="val 50000"/>
            </a:avLst>
          </a:prstGeom>
          <a:solidFill>
            <a:schemeClr val="accent6">
              <a:lumMod val="75000"/>
            </a:schemeClr>
          </a:solidFill>
          <a:ln>
            <a:solidFill>
              <a:srgbClr val="ffff00"/>
            </a:solidFill>
            <a:round/>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205" name="CustomShape 12"/>
          <p:cNvSpPr/>
          <p:nvPr/>
        </p:nvSpPr>
        <p:spPr>
          <a:xfrm>
            <a:off x="2267280" y="3830040"/>
            <a:ext cx="518400" cy="757800"/>
          </a:xfrm>
          <a:prstGeom prst="triangle">
            <a:avLst>
              <a:gd name="adj" fmla="val 50000"/>
            </a:avLst>
          </a:prstGeom>
          <a:solidFill>
            <a:schemeClr val="accent6">
              <a:lumMod val="75000"/>
            </a:schemeClr>
          </a:solidFill>
          <a:ln>
            <a:solidFill>
              <a:srgbClr val="ffff00"/>
            </a:solidFill>
            <a:round/>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206" name="CustomShape 13"/>
          <p:cNvSpPr/>
          <p:nvPr/>
        </p:nvSpPr>
        <p:spPr>
          <a:xfrm>
            <a:off x="2406960" y="3816720"/>
            <a:ext cx="518400" cy="757800"/>
          </a:xfrm>
          <a:prstGeom prst="triangle">
            <a:avLst>
              <a:gd name="adj" fmla="val 50000"/>
            </a:avLst>
          </a:prstGeom>
          <a:solidFill>
            <a:schemeClr val="accent6">
              <a:lumMod val="75000"/>
            </a:schemeClr>
          </a:solidFill>
          <a:ln>
            <a:solidFill>
              <a:srgbClr val="ffff00"/>
            </a:solidFill>
            <a:round/>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207" name="CustomShape 14"/>
          <p:cNvSpPr/>
          <p:nvPr/>
        </p:nvSpPr>
        <p:spPr>
          <a:xfrm>
            <a:off x="2666160" y="3823560"/>
            <a:ext cx="518400" cy="757800"/>
          </a:xfrm>
          <a:prstGeom prst="triangle">
            <a:avLst>
              <a:gd name="adj" fmla="val 50000"/>
            </a:avLst>
          </a:prstGeom>
          <a:solidFill>
            <a:schemeClr val="accent6">
              <a:lumMod val="75000"/>
            </a:schemeClr>
          </a:solidFill>
          <a:ln>
            <a:solidFill>
              <a:srgbClr val="ffff00"/>
            </a:solidFill>
            <a:round/>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208" name="CustomShape 15"/>
          <p:cNvSpPr/>
          <p:nvPr/>
        </p:nvSpPr>
        <p:spPr>
          <a:xfrm>
            <a:off x="3623760" y="1658880"/>
            <a:ext cx="1562040" cy="369000"/>
          </a:xfrm>
          <a:prstGeom prst="rect">
            <a:avLst/>
          </a:prstGeom>
          <a:noFill/>
          <a:ln>
            <a:noFill/>
          </a:ln>
        </p:spPr>
        <p:style>
          <a:lnRef idx="0"/>
          <a:fillRef idx="0"/>
          <a:effectRef idx="0"/>
          <a:fontRef idx="minor"/>
        </p:style>
      </p:sp>
      <p:sp>
        <p:nvSpPr>
          <p:cNvPr id="209" name="CustomShape 16"/>
          <p:cNvSpPr/>
          <p:nvPr/>
        </p:nvSpPr>
        <p:spPr>
          <a:xfrm>
            <a:off x="3623760" y="1658880"/>
            <a:ext cx="278748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uFill>
                  <a:solidFill>
                    <a:srgbClr val="ffffff"/>
                  </a:solidFill>
                </a:uFill>
                <a:latin typeface="Times New Roman"/>
              </a:rPr>
              <a:t>Pre-ionization track</a:t>
            </a:r>
            <a:endParaRPr b="0" lang="en-US" sz="1800" spc="-1" strike="noStrike">
              <a:solidFill>
                <a:srgbClr val="000000"/>
              </a:solidFill>
              <a:uFill>
                <a:solidFill>
                  <a:srgbClr val="ffffff"/>
                </a:solidFill>
              </a:uFill>
              <a:latin typeface="Arial"/>
            </a:endParaRPr>
          </a:p>
        </p:txBody>
      </p:sp>
      <p:sp>
        <p:nvSpPr>
          <p:cNvPr id="210" name="CustomShape 17"/>
          <p:cNvSpPr/>
          <p:nvPr/>
        </p:nvSpPr>
        <p:spPr>
          <a:xfrm>
            <a:off x="2786040" y="1522800"/>
            <a:ext cx="2818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8000"/>
                </a:solidFill>
                <a:uFill>
                  <a:solidFill>
                    <a:srgbClr val="ffffff"/>
                  </a:solidFill>
                </a:uFill>
                <a:latin typeface="Times New Roman"/>
              </a:rPr>
              <a:t>L</a:t>
            </a:r>
            <a:endParaRPr b="0" lang="en-US" sz="1800" spc="-1" strike="noStrike">
              <a:solidFill>
                <a:srgbClr val="000000"/>
              </a:solidFill>
              <a:uFill>
                <a:solidFill>
                  <a:srgbClr val="ffffff"/>
                </a:solidFill>
              </a:uFill>
              <a:latin typeface="Arial"/>
            </a:endParaRPr>
          </a:p>
        </p:txBody>
      </p:sp>
      <p:sp>
        <p:nvSpPr>
          <p:cNvPr id="211" name="CustomShape 18"/>
          <p:cNvSpPr/>
          <p:nvPr/>
        </p:nvSpPr>
        <p:spPr>
          <a:xfrm rot="5400000">
            <a:off x="1922040" y="1788840"/>
            <a:ext cx="478440" cy="1080"/>
          </a:xfrm>
          <a:custGeom>
            <a:avLst/>
            <a:gdLst/>
            <a:ahLst/>
            <a:rect l="l" t="t" r="r" b="b"/>
            <a:pathLst>
              <a:path w="21600" h="21600">
                <a:moveTo>
                  <a:pt x="0" y="0"/>
                </a:moveTo>
                <a:lnTo>
                  <a:pt x="21600" y="21600"/>
                </a:lnTo>
              </a:path>
            </a:pathLst>
          </a:custGeom>
          <a:noFill/>
          <a:ln>
            <a:solidFill>
              <a:srgbClr val="ff0000"/>
            </a:solidFill>
            <a:round/>
            <a:headEnd len="med" type="arrow" w="med"/>
            <a:tailEnd len="med" type="arrow" w="med"/>
          </a:ln>
          <a:effectLst>
            <a:outerShdw blurRad="40000" dir="5400000" dist="2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212" name="CustomShape 19"/>
          <p:cNvSpPr/>
          <p:nvPr/>
        </p:nvSpPr>
        <p:spPr>
          <a:xfrm rot="5400000">
            <a:off x="1294920" y="2938320"/>
            <a:ext cx="1728360" cy="1080"/>
          </a:xfrm>
          <a:custGeom>
            <a:avLst/>
            <a:gdLst/>
            <a:ahLst/>
            <a:rect l="l" t="t" r="r" b="b"/>
            <a:pathLst>
              <a:path w="21600" h="21600">
                <a:moveTo>
                  <a:pt x="0" y="0"/>
                </a:moveTo>
                <a:lnTo>
                  <a:pt x="21600" y="21600"/>
                </a:lnTo>
              </a:path>
            </a:pathLst>
          </a:custGeom>
          <a:noFill/>
          <a:ln>
            <a:solidFill>
              <a:srgbClr val="ff0000"/>
            </a:solidFill>
            <a:round/>
            <a:headEnd len="med" type="arrow" w="med"/>
            <a:tailEnd len="med" type="arrow" w="med"/>
          </a:ln>
          <a:effectLst>
            <a:outerShdw blurRad="40000" dir="5400000" dist="2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213" name="CustomShape 20"/>
          <p:cNvSpPr/>
          <p:nvPr/>
        </p:nvSpPr>
        <p:spPr>
          <a:xfrm>
            <a:off x="1679040" y="2653200"/>
            <a:ext cx="2818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ff0000"/>
                </a:solidFill>
                <a:uFill>
                  <a:solidFill>
                    <a:srgbClr val="ffffff"/>
                  </a:solidFill>
                </a:uFill>
                <a:latin typeface="Times New Roman"/>
              </a:rPr>
              <a:t>D</a:t>
            </a:r>
            <a:endParaRPr b="0" lang="en-US" sz="1800" spc="-1" strike="noStrike">
              <a:solidFill>
                <a:srgbClr val="000000"/>
              </a:solidFill>
              <a:uFill>
                <a:solidFill>
                  <a:srgbClr val="ffffff"/>
                </a:solidFill>
              </a:uFill>
              <a:latin typeface="Arial"/>
            </a:endParaRPr>
          </a:p>
        </p:txBody>
      </p:sp>
      <p:sp>
        <p:nvSpPr>
          <p:cNvPr id="214" name="CustomShape 21"/>
          <p:cNvSpPr/>
          <p:nvPr/>
        </p:nvSpPr>
        <p:spPr>
          <a:xfrm>
            <a:off x="1692000" y="1522800"/>
            <a:ext cx="2818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ff0000"/>
                </a:solidFill>
                <a:uFill>
                  <a:solidFill>
                    <a:srgbClr val="ffffff"/>
                  </a:solidFill>
                </a:uFill>
                <a:latin typeface="Times New Roman"/>
              </a:rPr>
              <a:t>d</a:t>
            </a:r>
            <a:endParaRPr b="0" lang="en-US" sz="1800" spc="-1" strike="noStrike">
              <a:solidFill>
                <a:srgbClr val="000000"/>
              </a:solidFill>
              <a:uFill>
                <a:solidFill>
                  <a:srgbClr val="ffffff"/>
                </a:solidFill>
              </a:uFill>
              <a:latin typeface="Arial"/>
            </a:endParaRPr>
          </a:p>
        </p:txBody>
      </p:sp>
      <p:sp>
        <p:nvSpPr>
          <p:cNvPr id="215" name="CustomShape 22"/>
          <p:cNvSpPr/>
          <p:nvPr/>
        </p:nvSpPr>
        <p:spPr>
          <a:xfrm>
            <a:off x="3068280" y="2081160"/>
            <a:ext cx="116280" cy="1721880"/>
          </a:xfrm>
          <a:prstGeom prst="rightBrace">
            <a:avLst>
              <a:gd name="adj1" fmla="val 8333"/>
              <a:gd name="adj2" fmla="val 50000"/>
            </a:avLst>
          </a:prstGeom>
          <a:noFill/>
          <a:ln w="9360">
            <a:round/>
          </a:ln>
          <a:effectLst>
            <a:outerShdw blurRad="40000" dir="5400000" dist="2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216" name="CustomShape 23"/>
          <p:cNvSpPr/>
          <p:nvPr/>
        </p:nvSpPr>
        <p:spPr>
          <a:xfrm>
            <a:off x="3270240" y="2730240"/>
            <a:ext cx="325764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uFill>
                  <a:solidFill>
                    <a:srgbClr val="ffffff"/>
                  </a:solidFill>
                </a:uFill>
                <a:latin typeface="Times New Roman"/>
              </a:rPr>
              <a:t>Pre-amplification avalanche</a:t>
            </a:r>
            <a:endParaRPr b="0" lang="en-US" sz="1800" spc="-1" strike="noStrike">
              <a:solidFill>
                <a:srgbClr val="000000"/>
              </a:solidFill>
              <a:uFill>
                <a:solidFill>
                  <a:srgbClr val="ffffff"/>
                </a:solidFill>
              </a:uFill>
              <a:latin typeface="Arial"/>
            </a:endParaRPr>
          </a:p>
        </p:txBody>
      </p:sp>
    </p:spTree>
  </p:cSld>
  <p:timing>
    <p:tnLst>
      <p:par>
        <p:cTn id="35" dur="indefinite" restart="never" nodeType="tmRoot">
          <p:childTnLst>
            <p:seq>
              <p:cTn id="36"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 name="CustomShape 1"/>
          <p:cNvSpPr/>
          <p:nvPr/>
        </p:nvSpPr>
        <p:spPr>
          <a:xfrm>
            <a:off x="1298880" y="0"/>
            <a:ext cx="6243120" cy="639000"/>
          </a:xfrm>
          <a:prstGeom prst="rect">
            <a:avLst/>
          </a:prstGeom>
          <a:noFill/>
          <a:ln>
            <a:noFill/>
          </a:ln>
        </p:spPr>
        <p:style>
          <a:lnRef idx="0"/>
          <a:fillRef idx="0"/>
          <a:effectRef idx="0"/>
          <a:fontRef idx="minor"/>
        </p:style>
        <p:txBody>
          <a:bodyPr lIns="90000" rIns="90000" tIns="45000" bIns="45000"/>
          <a:p>
            <a:pPr algn="ctr">
              <a:lnSpc>
                <a:spcPct val="100000"/>
              </a:lnSpc>
            </a:pPr>
            <a:r>
              <a:rPr b="1" lang="en-US" sz="1800" spc="-1" strike="noStrike">
                <a:solidFill>
                  <a:srgbClr val="ff0000"/>
                </a:solidFill>
                <a:uFill>
                  <a:solidFill>
                    <a:srgbClr val="ffffff"/>
                  </a:solidFill>
                </a:uFill>
                <a:latin typeface="Times New Roman"/>
              </a:rPr>
              <a:t>Experimental Observations</a:t>
            </a:r>
            <a:endParaRPr b="0" lang="en-US" sz="1800" spc="-1" strike="noStrike">
              <a:solidFill>
                <a:srgbClr val="000000"/>
              </a:solidFill>
              <a:uFill>
                <a:solidFill>
                  <a:srgbClr val="ffffff"/>
                </a:solidFill>
              </a:uFill>
              <a:latin typeface="Arial"/>
            </a:endParaRPr>
          </a:p>
          <a:p>
            <a:pPr algn="ctr">
              <a:lnSpc>
                <a:spcPct val="100000"/>
              </a:lnSpc>
            </a:pPr>
            <a:r>
              <a:rPr b="0" lang="en-US" sz="1800" spc="-1" strike="noStrike">
                <a:solidFill>
                  <a:srgbClr val="000000"/>
                </a:solidFill>
                <a:uFill>
                  <a:solidFill>
                    <a:srgbClr val="ffffff"/>
                  </a:solidFill>
                </a:uFill>
                <a:latin typeface="Times New Roman"/>
              </a:rPr>
              <a:t>(Paco, Lukas and Ioannis talks)</a:t>
            </a:r>
            <a:endParaRPr b="0" lang="en-US" sz="1800" spc="-1" strike="noStrike">
              <a:solidFill>
                <a:srgbClr val="000000"/>
              </a:solidFill>
              <a:uFill>
                <a:solidFill>
                  <a:srgbClr val="ffffff"/>
                </a:solidFill>
              </a:uFill>
              <a:latin typeface="Arial"/>
            </a:endParaRPr>
          </a:p>
        </p:txBody>
      </p:sp>
      <p:pic>
        <p:nvPicPr>
          <p:cNvPr id="42" name="Picture 2" descr=""/>
          <p:cNvPicPr/>
          <p:nvPr/>
        </p:nvPicPr>
        <p:blipFill>
          <a:blip r:embed="rId1"/>
          <a:stretch/>
        </p:blipFill>
        <p:spPr>
          <a:xfrm>
            <a:off x="144000" y="2358720"/>
            <a:ext cx="2066400" cy="2077920"/>
          </a:xfrm>
          <a:prstGeom prst="rect">
            <a:avLst/>
          </a:prstGeom>
          <a:ln>
            <a:noFill/>
          </a:ln>
        </p:spPr>
      </p:pic>
      <p:pic>
        <p:nvPicPr>
          <p:cNvPr id="43" name="Picture 3" descr=""/>
          <p:cNvPicPr/>
          <p:nvPr/>
        </p:nvPicPr>
        <p:blipFill>
          <a:blip r:embed="rId2"/>
          <a:stretch/>
        </p:blipFill>
        <p:spPr>
          <a:xfrm>
            <a:off x="2210760" y="2358720"/>
            <a:ext cx="2112480" cy="2165760"/>
          </a:xfrm>
          <a:prstGeom prst="rect">
            <a:avLst/>
          </a:prstGeom>
          <a:ln>
            <a:noFill/>
          </a:ln>
        </p:spPr>
      </p:pic>
      <p:sp>
        <p:nvSpPr>
          <p:cNvPr id="44" name="CustomShape 2"/>
          <p:cNvSpPr/>
          <p:nvPr/>
        </p:nvSpPr>
        <p:spPr>
          <a:xfrm>
            <a:off x="4694760" y="2952000"/>
            <a:ext cx="3917520" cy="1187640"/>
          </a:xfrm>
          <a:prstGeom prst="rect">
            <a:avLst/>
          </a:prstGeom>
          <a:noFill/>
          <a:ln>
            <a:noFill/>
          </a:ln>
        </p:spPr>
        <p:style>
          <a:lnRef idx="0"/>
          <a:fillRef idx="0"/>
          <a:effectRef idx="0"/>
          <a:fontRef idx="minor"/>
        </p:style>
        <p:txBody>
          <a:bodyPr lIns="90000" rIns="90000" tIns="45000" bIns="45000"/>
          <a:p>
            <a:pPr algn="just">
              <a:lnSpc>
                <a:spcPct val="100000"/>
              </a:lnSpc>
            </a:pPr>
            <a:r>
              <a:rPr b="0" lang="en-US" sz="1800" spc="-1" strike="noStrike">
                <a:solidFill>
                  <a:srgbClr val="000000"/>
                </a:solidFill>
                <a:uFill>
                  <a:solidFill>
                    <a:srgbClr val="ffffff"/>
                  </a:solidFill>
                </a:uFill>
                <a:latin typeface="Times New Roman"/>
              </a:rPr>
              <a:t>The e-peak amplitude and e-peak charge distributions, corresponding to single or to many photoelectrons, can be parameterized using the Polya function.</a:t>
            </a:r>
            <a:endParaRPr b="0" lang="en-US" sz="1800" spc="-1" strike="noStrike">
              <a:solidFill>
                <a:srgbClr val="000000"/>
              </a:solidFill>
              <a:uFill>
                <a:solidFill>
                  <a:srgbClr val="ffffff"/>
                </a:solidFill>
              </a:uFill>
              <a:latin typeface="Arial"/>
            </a:endParaRPr>
          </a:p>
        </p:txBody>
      </p:sp>
      <p:pic>
        <p:nvPicPr>
          <p:cNvPr id="45" name="Picture 5" descr=""/>
          <p:cNvPicPr/>
          <p:nvPr/>
        </p:nvPicPr>
        <p:blipFill>
          <a:blip r:embed="rId3"/>
          <a:stretch/>
        </p:blipFill>
        <p:spPr>
          <a:xfrm>
            <a:off x="637560" y="653400"/>
            <a:ext cx="5317920" cy="1356840"/>
          </a:xfrm>
          <a:prstGeom prst="rect">
            <a:avLst/>
          </a:prstGeom>
          <a:ln>
            <a:noFill/>
          </a:ln>
        </p:spPr>
      </p:pic>
      <p:sp>
        <p:nvSpPr>
          <p:cNvPr id="46" name="CustomShape 3"/>
          <p:cNvSpPr/>
          <p:nvPr/>
        </p:nvSpPr>
        <p:spPr>
          <a:xfrm>
            <a:off x="5955840" y="997560"/>
            <a:ext cx="3188160" cy="639000"/>
          </a:xfrm>
          <a:prstGeom prst="rect">
            <a:avLst/>
          </a:prstGeom>
          <a:noFill/>
          <a:ln>
            <a:noFill/>
          </a:ln>
        </p:spPr>
        <p:style>
          <a:lnRef idx="0"/>
          <a:fillRef idx="0"/>
          <a:effectRef idx="0"/>
          <a:fontRef idx="minor"/>
        </p:style>
        <p:txBody>
          <a:bodyPr lIns="90000" rIns="90000" tIns="45000" bIns="45000"/>
          <a:p>
            <a:pPr algn="ctr">
              <a:lnSpc>
                <a:spcPct val="100000"/>
              </a:lnSpc>
            </a:pPr>
            <a:r>
              <a:rPr b="0" lang="en-US" sz="1800" spc="-1" strike="noStrike">
                <a:solidFill>
                  <a:srgbClr val="000000"/>
                </a:solidFill>
                <a:uFill>
                  <a:solidFill>
                    <a:srgbClr val="ffffff"/>
                  </a:solidFill>
                </a:uFill>
                <a:latin typeface="Times New Roman"/>
              </a:rPr>
              <a:t>Typical PICOSEC-MICROMEGAS Waveform</a:t>
            </a:r>
            <a:endParaRPr b="0" lang="en-US" sz="1800" spc="-1" strike="noStrike">
              <a:solidFill>
                <a:srgbClr val="000000"/>
              </a:solidFill>
              <a:uFill>
                <a:solidFill>
                  <a:srgbClr val="ffffff"/>
                </a:solidFill>
              </a:uFill>
              <a:latin typeface="Arial"/>
            </a:endParaRPr>
          </a:p>
        </p:txBody>
      </p:sp>
      <p:pic>
        <p:nvPicPr>
          <p:cNvPr id="47" name="Picture 7" descr=""/>
          <p:cNvPicPr/>
          <p:nvPr/>
        </p:nvPicPr>
        <p:blipFill>
          <a:blip r:embed="rId4"/>
          <a:stretch/>
        </p:blipFill>
        <p:spPr>
          <a:xfrm>
            <a:off x="326520" y="4524840"/>
            <a:ext cx="4367880" cy="1893960"/>
          </a:xfrm>
          <a:prstGeom prst="rect">
            <a:avLst/>
          </a:prstGeom>
          <a:ln>
            <a:noFill/>
          </a:ln>
        </p:spPr>
      </p:pic>
      <p:pic>
        <p:nvPicPr>
          <p:cNvPr id="48" name="Picture 8" descr=""/>
          <p:cNvPicPr/>
          <p:nvPr/>
        </p:nvPicPr>
        <p:blipFill>
          <a:blip r:embed="rId5"/>
          <a:stretch/>
        </p:blipFill>
        <p:spPr>
          <a:xfrm>
            <a:off x="144000" y="4735080"/>
            <a:ext cx="1289880" cy="159480"/>
          </a:xfrm>
          <a:prstGeom prst="rect">
            <a:avLst/>
          </a:prstGeom>
          <a:ln>
            <a:noFill/>
          </a:ln>
        </p:spPr>
      </p:pic>
      <p:sp>
        <p:nvSpPr>
          <p:cNvPr id="49" name="CustomShape 4"/>
          <p:cNvSpPr/>
          <p:nvPr/>
        </p:nvSpPr>
        <p:spPr>
          <a:xfrm>
            <a:off x="4958280" y="4735080"/>
            <a:ext cx="3904200" cy="1461960"/>
          </a:xfrm>
          <a:prstGeom prst="rect">
            <a:avLst/>
          </a:prstGeom>
          <a:noFill/>
          <a:ln>
            <a:noFill/>
          </a:ln>
        </p:spPr>
        <p:style>
          <a:lnRef idx="0"/>
          <a:fillRef idx="0"/>
          <a:effectRef idx="0"/>
          <a:fontRef idx="minor"/>
        </p:style>
        <p:txBody>
          <a:bodyPr lIns="90000" rIns="90000" tIns="45000" bIns="45000"/>
          <a:p>
            <a:pPr algn="just">
              <a:lnSpc>
                <a:spcPct val="100000"/>
              </a:lnSpc>
            </a:pPr>
            <a:r>
              <a:rPr b="0" lang="en-US" sz="1800" spc="-1" strike="noStrike">
                <a:solidFill>
                  <a:srgbClr val="000000"/>
                </a:solidFill>
                <a:uFill>
                  <a:solidFill>
                    <a:srgbClr val="ffffff"/>
                  </a:solidFill>
                </a:uFill>
                <a:latin typeface="Times New Roman"/>
              </a:rPr>
              <a:t>The timing distributions, in narrow bins of e-peak charge (or  amplitude) are Gaussians. However the mean and sigma values of the timing distributions are dependent on the size of the e-peak</a:t>
            </a:r>
            <a:r>
              <a:rPr b="0" lang="en-US" sz="1800" spc="-1" strike="noStrike">
                <a:solidFill>
                  <a:srgbClr val="000000"/>
                </a:solidFill>
                <a:uFill>
                  <a:solidFill>
                    <a:srgbClr val="ffffff"/>
                  </a:solidFill>
                </a:uFill>
                <a:latin typeface="Calibri"/>
              </a:rPr>
              <a:t>.</a:t>
            </a:r>
            <a:endParaRPr b="0" lang="en-US" sz="1800" spc="-1" strike="noStrike">
              <a:solidFill>
                <a:srgbClr val="000000"/>
              </a:solidFill>
              <a:uFill>
                <a:solidFill>
                  <a:srgbClr val="ffffff"/>
                </a:solidFill>
              </a:uFill>
              <a:latin typeface="Arial"/>
            </a:endParaRPr>
          </a:p>
        </p:txBody>
      </p:sp>
      <p:pic>
        <p:nvPicPr>
          <p:cNvPr id="50" name="" descr=""/>
          <p:cNvPicPr/>
          <p:nvPr/>
        </p:nvPicPr>
        <p:blipFill>
          <a:blip r:embed="rId6"/>
          <a:stretch/>
        </p:blipFill>
        <p:spPr>
          <a:xfrm>
            <a:off x="3474720" y="5486400"/>
            <a:ext cx="1485720" cy="158760"/>
          </a:xfrm>
          <a:prstGeom prst="rect">
            <a:avLst/>
          </a:prstGeom>
          <a:ln>
            <a:noFill/>
          </a:ln>
        </p:spPr>
      </p:pic>
    </p:spTree>
  </p:cSld>
  <p:timing>
    <p:tnLst>
      <p:par>
        <p:cTn id="3" dur="indefinite" restart="never" nodeType="tmRoot">
          <p:childTnLst>
            <p:seq>
              <p:cTn id="4"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 name="CustomShape 1"/>
          <p:cNvSpPr/>
          <p:nvPr/>
        </p:nvSpPr>
        <p:spPr>
          <a:xfrm>
            <a:off x="1298880" y="0"/>
            <a:ext cx="6243120" cy="639000"/>
          </a:xfrm>
          <a:prstGeom prst="rect">
            <a:avLst/>
          </a:prstGeom>
          <a:noFill/>
          <a:ln>
            <a:noFill/>
          </a:ln>
        </p:spPr>
        <p:style>
          <a:lnRef idx="0"/>
          <a:fillRef idx="0"/>
          <a:effectRef idx="0"/>
          <a:fontRef idx="minor"/>
        </p:style>
        <p:txBody>
          <a:bodyPr lIns="90000" rIns="90000" tIns="45000" bIns="45000"/>
          <a:p>
            <a:pPr algn="ctr">
              <a:lnSpc>
                <a:spcPct val="100000"/>
              </a:lnSpc>
            </a:pPr>
            <a:r>
              <a:rPr b="1" lang="en-US" sz="1800" spc="-1" strike="noStrike">
                <a:solidFill>
                  <a:srgbClr val="ff0000"/>
                </a:solidFill>
                <a:uFill>
                  <a:solidFill>
                    <a:srgbClr val="ffffff"/>
                  </a:solidFill>
                </a:uFill>
                <a:latin typeface="Times New Roman"/>
              </a:rPr>
              <a:t>Experimental Observations (cont.)</a:t>
            </a:r>
            <a:endParaRPr b="0" lang="en-US" sz="1800" spc="-1" strike="noStrike">
              <a:solidFill>
                <a:srgbClr val="000000"/>
              </a:solidFill>
              <a:uFill>
                <a:solidFill>
                  <a:srgbClr val="ffffff"/>
                </a:solidFill>
              </a:uFill>
              <a:latin typeface="Arial"/>
            </a:endParaRPr>
          </a:p>
          <a:p>
            <a:pPr algn="ctr">
              <a:lnSpc>
                <a:spcPct val="100000"/>
              </a:lnSpc>
            </a:pPr>
            <a:r>
              <a:rPr b="0" lang="en-US" sz="1800" spc="-1" strike="noStrike">
                <a:solidFill>
                  <a:srgbClr val="000000"/>
                </a:solidFill>
                <a:uFill>
                  <a:solidFill>
                    <a:srgbClr val="ffffff"/>
                  </a:solidFill>
                </a:uFill>
                <a:latin typeface="Times New Roman"/>
              </a:rPr>
              <a:t>(Paco, Lukas and Ioannis talks)</a:t>
            </a:r>
            <a:endParaRPr b="0" lang="en-US" sz="1800" spc="-1" strike="noStrike">
              <a:solidFill>
                <a:srgbClr val="000000"/>
              </a:solidFill>
              <a:uFill>
                <a:solidFill>
                  <a:srgbClr val="ffffff"/>
                </a:solidFill>
              </a:uFill>
              <a:latin typeface="Arial"/>
            </a:endParaRPr>
          </a:p>
        </p:txBody>
      </p:sp>
      <p:pic>
        <p:nvPicPr>
          <p:cNvPr id="52" name="Picture 2" descr=""/>
          <p:cNvPicPr/>
          <p:nvPr/>
        </p:nvPicPr>
        <p:blipFill>
          <a:blip r:embed="rId1"/>
          <a:stretch/>
        </p:blipFill>
        <p:spPr>
          <a:xfrm>
            <a:off x="122400" y="777960"/>
            <a:ext cx="5409720" cy="1998360"/>
          </a:xfrm>
          <a:prstGeom prst="rect">
            <a:avLst/>
          </a:prstGeom>
          <a:ln>
            <a:noFill/>
          </a:ln>
        </p:spPr>
      </p:pic>
      <p:pic>
        <p:nvPicPr>
          <p:cNvPr id="53" name="Picture 3" descr=""/>
          <p:cNvPicPr/>
          <p:nvPr/>
        </p:nvPicPr>
        <p:blipFill>
          <a:blip r:embed="rId2"/>
          <a:stretch/>
        </p:blipFill>
        <p:spPr>
          <a:xfrm>
            <a:off x="122400" y="2776680"/>
            <a:ext cx="5409720" cy="1989000"/>
          </a:xfrm>
          <a:prstGeom prst="rect">
            <a:avLst/>
          </a:prstGeom>
          <a:ln>
            <a:noFill/>
          </a:ln>
        </p:spPr>
      </p:pic>
      <p:pic>
        <p:nvPicPr>
          <p:cNvPr id="54" name="Picture 4" descr=""/>
          <p:cNvPicPr/>
          <p:nvPr/>
        </p:nvPicPr>
        <p:blipFill>
          <a:blip r:embed="rId3"/>
          <a:stretch/>
        </p:blipFill>
        <p:spPr>
          <a:xfrm>
            <a:off x="122400" y="4766040"/>
            <a:ext cx="5562720" cy="2081880"/>
          </a:xfrm>
          <a:prstGeom prst="rect">
            <a:avLst/>
          </a:prstGeom>
          <a:ln>
            <a:noFill/>
          </a:ln>
        </p:spPr>
      </p:pic>
      <p:sp>
        <p:nvSpPr>
          <p:cNvPr id="55" name="CustomShape 2"/>
          <p:cNvSpPr/>
          <p:nvPr/>
        </p:nvSpPr>
        <p:spPr>
          <a:xfrm>
            <a:off x="5532480" y="777960"/>
            <a:ext cx="479160" cy="3987720"/>
          </a:xfrm>
          <a:prstGeom prst="rightBrace">
            <a:avLst>
              <a:gd name="adj1" fmla="val 8333"/>
              <a:gd name="adj2" fmla="val 50000"/>
            </a:avLst>
          </a:prstGeom>
          <a:noFill/>
          <a:ln>
            <a:round/>
          </a:ln>
          <a:effectLst>
            <a:outerShdw blurRad="40000" dir="5400000" dist="2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56" name="CustomShape 3"/>
          <p:cNvSpPr/>
          <p:nvPr/>
        </p:nvSpPr>
        <p:spPr>
          <a:xfrm>
            <a:off x="5943600" y="457200"/>
            <a:ext cx="3141720" cy="4204440"/>
          </a:xfrm>
          <a:prstGeom prst="rect">
            <a:avLst/>
          </a:prstGeom>
          <a:noFill/>
          <a:ln>
            <a:noFill/>
          </a:ln>
        </p:spPr>
        <p:style>
          <a:lnRef idx="0"/>
          <a:fillRef idx="0"/>
          <a:effectRef idx="0"/>
          <a:fontRef idx="minor"/>
        </p:style>
        <p:txBody>
          <a:bodyPr lIns="90000" rIns="90000" tIns="45000" bIns="45000"/>
          <a:p>
            <a:pPr algn="just">
              <a:lnSpc>
                <a:spcPct val="100000"/>
              </a:lnSpc>
            </a:pPr>
            <a:r>
              <a:rPr b="0" lang="en-US" sz="1800" spc="-1" strike="noStrike">
                <a:solidFill>
                  <a:srgbClr val="000000"/>
                </a:solidFill>
                <a:uFill>
                  <a:solidFill>
                    <a:srgbClr val="ffffff"/>
                  </a:solidFill>
                </a:uFill>
                <a:latin typeface="Times New Roman"/>
              </a:rPr>
              <a:t>The dependence of the mean value of ΔΤ on the e-peak size (slewing or time walk) is well described by the simple function:</a:t>
            </a:r>
            <a:endParaRPr b="0" lang="en-US" sz="1800" spc="-1" strike="noStrike">
              <a:solidFill>
                <a:srgbClr val="000000"/>
              </a:solidFill>
              <a:uFill>
                <a:solidFill>
                  <a:srgbClr val="ffffff"/>
                </a:solidFill>
              </a:uFill>
              <a:latin typeface="Arial"/>
            </a:endParaRPr>
          </a:p>
          <a:p>
            <a:pPr algn="just">
              <a:lnSpc>
                <a:spcPct val="100000"/>
              </a:lnSpc>
            </a:pPr>
            <a:endParaRPr b="0" lang="en-US" sz="1800" spc="-1" strike="noStrike">
              <a:solidFill>
                <a:srgbClr val="000000"/>
              </a:solidFill>
              <a:uFill>
                <a:solidFill>
                  <a:srgbClr val="ffffff"/>
                </a:solidFill>
              </a:uFill>
              <a:latin typeface="Arial"/>
            </a:endParaRPr>
          </a:p>
          <a:p>
            <a:pPr algn="just">
              <a:lnSpc>
                <a:spcPct val="100000"/>
              </a:lnSpc>
            </a:pPr>
            <a:endParaRPr b="0" lang="en-US" sz="1800" spc="-1" strike="noStrike">
              <a:solidFill>
                <a:srgbClr val="000000"/>
              </a:solidFill>
              <a:uFill>
                <a:solidFill>
                  <a:srgbClr val="ffffff"/>
                </a:solidFill>
              </a:uFill>
              <a:latin typeface="Arial"/>
            </a:endParaRPr>
          </a:p>
          <a:p>
            <a:pPr algn="just">
              <a:lnSpc>
                <a:spcPct val="100000"/>
              </a:lnSpc>
            </a:pPr>
            <a:r>
              <a:rPr b="0" lang="en-US" sz="1800" spc="-1" strike="noStrike">
                <a:solidFill>
                  <a:srgbClr val="000000"/>
                </a:solidFill>
                <a:uFill>
                  <a:solidFill>
                    <a:srgbClr val="ffffff"/>
                  </a:solidFill>
                </a:uFill>
                <a:latin typeface="Times New Roman"/>
              </a:rPr>
              <a:t>For data sets collected with the same anode field,  the power law terms (b and w) are independent of the applied drift voltage, whilst the constant term, a, is related to the drift velocity and depends on the drift voltage.</a:t>
            </a:r>
            <a:endParaRPr b="0" lang="en-US" sz="1800" spc="-1" strike="noStrike">
              <a:solidFill>
                <a:srgbClr val="000000"/>
              </a:solidFill>
              <a:uFill>
                <a:solidFill>
                  <a:srgbClr val="ffffff"/>
                </a:solidFill>
              </a:uFill>
              <a:latin typeface="Arial"/>
            </a:endParaRPr>
          </a:p>
        </p:txBody>
      </p:sp>
      <p:pic>
        <p:nvPicPr>
          <p:cNvPr id="57" name="Picture 7" descr=""/>
          <p:cNvPicPr/>
          <p:nvPr/>
        </p:nvPicPr>
        <p:blipFill>
          <a:blip r:embed="rId4"/>
          <a:stretch/>
        </p:blipFill>
        <p:spPr>
          <a:xfrm>
            <a:off x="6622200" y="1932840"/>
            <a:ext cx="1387440" cy="612720"/>
          </a:xfrm>
          <a:prstGeom prst="rect">
            <a:avLst/>
          </a:prstGeom>
          <a:ln>
            <a:noFill/>
          </a:ln>
        </p:spPr>
      </p:pic>
      <p:sp>
        <p:nvSpPr>
          <p:cNvPr id="58" name="CustomShape 4"/>
          <p:cNvSpPr/>
          <p:nvPr/>
        </p:nvSpPr>
        <p:spPr>
          <a:xfrm>
            <a:off x="5685120" y="4573800"/>
            <a:ext cx="3458160" cy="2284200"/>
          </a:xfrm>
          <a:prstGeom prst="rect">
            <a:avLst/>
          </a:prstGeom>
          <a:noFill/>
          <a:ln>
            <a:noFill/>
          </a:ln>
        </p:spPr>
        <p:style>
          <a:lnRef idx="0"/>
          <a:fillRef idx="0"/>
          <a:effectRef idx="0"/>
          <a:fontRef idx="minor"/>
        </p:style>
        <p:txBody>
          <a:bodyPr lIns="90000" rIns="90000" tIns="45000" bIns="45000"/>
          <a:p>
            <a:pPr algn="just">
              <a:lnSpc>
                <a:spcPct val="100000"/>
              </a:lnSpc>
            </a:pPr>
            <a:r>
              <a:rPr b="0" lang="en-US" sz="1800" spc="-1" strike="noStrike">
                <a:solidFill>
                  <a:srgbClr val="000000"/>
                </a:solidFill>
                <a:uFill>
                  <a:solidFill>
                    <a:srgbClr val="ffffff"/>
                  </a:solidFill>
                </a:uFill>
                <a:latin typeface="Calibri"/>
              </a:rPr>
              <a:t>The dependence of the timing resolution on the e-peak size, </a:t>
            </a:r>
            <a:r>
              <a:rPr b="0" lang="en-US" sz="1800" spc="-1" strike="noStrike">
                <a:solidFill>
                  <a:srgbClr val="000000"/>
                </a:solidFill>
                <a:uFill>
                  <a:solidFill>
                    <a:srgbClr val="ffffff"/>
                  </a:solidFill>
                </a:uFill>
                <a:latin typeface="Times New Roman"/>
              </a:rPr>
              <a:t>for data collected with the same anode field, follows the same function as the slewing dependence, whilst all the parameters are independent of the drift field.</a:t>
            </a:r>
            <a:endParaRPr b="0" lang="en-US" sz="1800" spc="-1" strike="noStrike">
              <a:solidFill>
                <a:srgbClr val="000000"/>
              </a:solidFill>
              <a:uFill>
                <a:solidFill>
                  <a:srgbClr val="ffffff"/>
                </a:solidFill>
              </a:uFill>
              <a:latin typeface="Arial"/>
            </a:endParaRPr>
          </a:p>
        </p:txBody>
      </p:sp>
    </p:spTree>
  </p:cSld>
  <p:timing>
    <p:tnLst>
      <p:par>
        <p:cTn id="5" dur="indefinite" restart="never" nodeType="tmRoot">
          <p:childTnLst>
            <p:seq>
              <p:cTn id="6"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9" name="CustomShape 1"/>
          <p:cNvSpPr/>
          <p:nvPr/>
        </p:nvSpPr>
        <p:spPr>
          <a:xfrm>
            <a:off x="1298880" y="0"/>
            <a:ext cx="6243120" cy="639000"/>
          </a:xfrm>
          <a:prstGeom prst="rect">
            <a:avLst/>
          </a:prstGeom>
          <a:noFill/>
          <a:ln>
            <a:noFill/>
          </a:ln>
        </p:spPr>
        <p:style>
          <a:lnRef idx="0"/>
          <a:fillRef idx="0"/>
          <a:effectRef idx="0"/>
          <a:fontRef idx="minor"/>
        </p:style>
        <p:txBody>
          <a:bodyPr lIns="90000" rIns="90000" tIns="45000" bIns="45000"/>
          <a:p>
            <a:pPr algn="ctr">
              <a:lnSpc>
                <a:spcPct val="100000"/>
              </a:lnSpc>
            </a:pPr>
            <a:r>
              <a:rPr b="1" lang="en-US" sz="1800" spc="-1" strike="noStrike">
                <a:solidFill>
                  <a:srgbClr val="ff0000"/>
                </a:solidFill>
                <a:uFill>
                  <a:solidFill>
                    <a:srgbClr val="ffffff"/>
                  </a:solidFill>
                </a:uFill>
                <a:latin typeface="Times New Roman"/>
              </a:rPr>
              <a:t>Experimental Observations (cont.)</a:t>
            </a:r>
            <a:endParaRPr b="0" lang="en-US" sz="1800" spc="-1" strike="noStrike">
              <a:solidFill>
                <a:srgbClr val="000000"/>
              </a:solidFill>
              <a:uFill>
                <a:solidFill>
                  <a:srgbClr val="ffffff"/>
                </a:solidFill>
              </a:uFill>
              <a:latin typeface="Arial"/>
            </a:endParaRPr>
          </a:p>
          <a:p>
            <a:pPr algn="ctr">
              <a:lnSpc>
                <a:spcPct val="100000"/>
              </a:lnSpc>
            </a:pPr>
            <a:r>
              <a:rPr b="0" lang="en-US" sz="1800" spc="-1" strike="noStrike">
                <a:solidFill>
                  <a:srgbClr val="000000"/>
                </a:solidFill>
                <a:uFill>
                  <a:solidFill>
                    <a:srgbClr val="ffffff"/>
                  </a:solidFill>
                </a:uFill>
                <a:latin typeface="Times New Roman"/>
              </a:rPr>
              <a:t>(Paco, Lukas and Ioannis talks)</a:t>
            </a:r>
            <a:endParaRPr b="0" lang="en-US" sz="1800" spc="-1" strike="noStrike">
              <a:solidFill>
                <a:srgbClr val="000000"/>
              </a:solidFill>
              <a:uFill>
                <a:solidFill>
                  <a:srgbClr val="ffffff"/>
                </a:solidFill>
              </a:uFill>
              <a:latin typeface="Arial"/>
            </a:endParaRPr>
          </a:p>
        </p:txBody>
      </p:sp>
      <p:pic>
        <p:nvPicPr>
          <p:cNvPr id="60" name="Picture 2" descr=""/>
          <p:cNvPicPr/>
          <p:nvPr/>
        </p:nvPicPr>
        <p:blipFill>
          <a:blip r:embed="rId1"/>
          <a:stretch/>
        </p:blipFill>
        <p:spPr>
          <a:xfrm>
            <a:off x="282600" y="836640"/>
            <a:ext cx="3878280" cy="2964240"/>
          </a:xfrm>
          <a:prstGeom prst="rect">
            <a:avLst/>
          </a:prstGeom>
          <a:ln>
            <a:noFill/>
          </a:ln>
        </p:spPr>
      </p:pic>
      <p:pic>
        <p:nvPicPr>
          <p:cNvPr id="61" name="Picture 5" descr=""/>
          <p:cNvPicPr/>
          <p:nvPr/>
        </p:nvPicPr>
        <p:blipFill>
          <a:blip r:embed="rId2"/>
          <a:stretch/>
        </p:blipFill>
        <p:spPr>
          <a:xfrm>
            <a:off x="4572000" y="836640"/>
            <a:ext cx="3920760" cy="3022200"/>
          </a:xfrm>
          <a:prstGeom prst="rect">
            <a:avLst/>
          </a:prstGeom>
          <a:ln>
            <a:noFill/>
          </a:ln>
        </p:spPr>
      </p:pic>
      <p:sp>
        <p:nvSpPr>
          <p:cNvPr id="62" name="CustomShape 2"/>
          <p:cNvSpPr/>
          <p:nvPr/>
        </p:nvSpPr>
        <p:spPr>
          <a:xfrm>
            <a:off x="94680" y="4498920"/>
            <a:ext cx="8774640" cy="1187640"/>
          </a:xfrm>
          <a:prstGeom prst="rect">
            <a:avLst/>
          </a:prstGeom>
          <a:noFill/>
          <a:ln>
            <a:noFill/>
          </a:ln>
        </p:spPr>
        <p:style>
          <a:lnRef idx="0"/>
          <a:fillRef idx="0"/>
          <a:effectRef idx="0"/>
          <a:fontRef idx="minor"/>
        </p:style>
        <p:txBody>
          <a:bodyPr lIns="90000" rIns="90000" tIns="45000" bIns="45000"/>
          <a:p>
            <a:pPr algn="just">
              <a:lnSpc>
                <a:spcPct val="100000"/>
              </a:lnSpc>
            </a:pPr>
            <a:r>
              <a:rPr b="0" lang="en-US" sz="1800" spc="-1" strike="noStrike">
                <a:solidFill>
                  <a:srgbClr val="000000"/>
                </a:solidFill>
                <a:uFill>
                  <a:solidFill>
                    <a:srgbClr val="ffffff"/>
                  </a:solidFill>
                </a:uFill>
                <a:latin typeface="Times New Roman"/>
              </a:rPr>
              <a:t>The slewing (constant term subtracted) and the timing resolution dependence on the e-peak charge and amplitude for all the analyzed calibration data. The different colors signify different anode fields, whilst data collected with different drift fields are presented collectively</a:t>
            </a:r>
            <a:endParaRPr b="0" lang="en-US" sz="1800" spc="-1" strike="noStrike">
              <a:solidFill>
                <a:srgbClr val="000000"/>
              </a:solidFill>
              <a:uFill>
                <a:solidFill>
                  <a:srgbClr val="ffffff"/>
                </a:solidFill>
              </a:uFill>
              <a:latin typeface="Arial"/>
            </a:endParaRPr>
          </a:p>
        </p:txBody>
      </p:sp>
    </p:spTree>
  </p:cSld>
  <p:timing>
    <p:tnLst>
      <p:par>
        <p:cTn id="7" dur="indefinite" restart="never" nodeType="tmRoot">
          <p:childTnLst>
            <p:seq>
              <p:cTn id="8" nodeType="mainSeq"/>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3" name="CustomShape 1"/>
          <p:cNvSpPr/>
          <p:nvPr/>
        </p:nvSpPr>
        <p:spPr>
          <a:xfrm>
            <a:off x="293400" y="485280"/>
            <a:ext cx="8556840" cy="5028120"/>
          </a:xfrm>
          <a:prstGeom prst="rect">
            <a:avLst/>
          </a:prstGeom>
          <a:noFill/>
          <a:ln>
            <a:noFill/>
          </a:ln>
        </p:spPr>
        <p:style>
          <a:lnRef idx="0"/>
          <a:fillRef idx="0"/>
          <a:effectRef idx="0"/>
          <a:fontRef idx="minor"/>
        </p:style>
        <p:txBody>
          <a:bodyPr lIns="90000" rIns="90000" tIns="45000" bIns="45000"/>
          <a:p>
            <a:pPr algn="just">
              <a:lnSpc>
                <a:spcPct val="100000"/>
              </a:lnSpc>
            </a:pPr>
            <a:r>
              <a:rPr b="0" lang="en-US" sz="1800" spc="-1" strike="noStrike">
                <a:solidFill>
                  <a:srgbClr val="000000"/>
                </a:solidFill>
                <a:uFill>
                  <a:solidFill>
                    <a:srgbClr val="ffffff"/>
                  </a:solidFill>
                </a:uFill>
                <a:latin typeface="Times New Roman"/>
              </a:rPr>
              <a:t>An attempt to use GARFIELD++ package convoluted with a parameterization of the MICROMEGAS and electronics response in order to study the timing resolution and the slewing dependence on the voltage settings.</a:t>
            </a:r>
            <a:endParaRPr b="0" lang="en-US" sz="1800" spc="-1" strike="noStrike">
              <a:solidFill>
                <a:srgbClr val="000000"/>
              </a:solidFill>
              <a:uFill>
                <a:solidFill>
                  <a:srgbClr val="ffffff"/>
                </a:solidFill>
              </a:uFill>
              <a:latin typeface="Arial"/>
            </a:endParaRPr>
          </a:p>
          <a:p>
            <a:pPr algn="just">
              <a:lnSpc>
                <a:spcPct val="100000"/>
              </a:lnSpc>
            </a:pPr>
            <a:endParaRPr b="0" lang="en-US" sz="1800" spc="-1" strike="noStrike">
              <a:solidFill>
                <a:srgbClr val="000000"/>
              </a:solidFill>
              <a:uFill>
                <a:solidFill>
                  <a:srgbClr val="ffffff"/>
                </a:solidFill>
              </a:uFill>
              <a:latin typeface="Arial"/>
            </a:endParaRPr>
          </a:p>
          <a:p>
            <a:pPr indent="-216000" algn="just">
              <a:lnSpc>
                <a:spcPct val="100000"/>
              </a:lnSpc>
              <a:buClr>
                <a:srgbClr val="000000"/>
              </a:buClr>
              <a:buFont typeface="Arial"/>
              <a:buChar char="•"/>
            </a:pPr>
            <a:r>
              <a:rPr b="0" lang="en-US" sz="1800" spc="-1" strike="noStrike">
                <a:solidFill>
                  <a:srgbClr val="000000"/>
                </a:solidFill>
                <a:uFill>
                  <a:solidFill>
                    <a:srgbClr val="ffffff"/>
                  </a:solidFill>
                </a:uFill>
                <a:latin typeface="Times New Roman"/>
              </a:rPr>
              <a:t> </a:t>
            </a:r>
            <a:r>
              <a:rPr b="0" lang="en-US" sz="1800" spc="-1" strike="noStrike">
                <a:solidFill>
                  <a:srgbClr val="000000"/>
                </a:solidFill>
                <a:uFill>
                  <a:solidFill>
                    <a:srgbClr val="ffffff"/>
                  </a:solidFill>
                </a:uFill>
                <a:latin typeface="Times New Roman"/>
              </a:rPr>
              <a:t>GARFIELD++ parameters: No penning, Microscopic tracking, No ions</a:t>
            </a:r>
            <a:endParaRPr b="0" lang="en-US" sz="1800" spc="-1" strike="noStrike">
              <a:solidFill>
                <a:srgbClr val="000000"/>
              </a:solidFill>
              <a:uFill>
                <a:solidFill>
                  <a:srgbClr val="ffffff"/>
                </a:solidFill>
              </a:uFill>
              <a:latin typeface="Arial"/>
            </a:endParaRPr>
          </a:p>
          <a:p>
            <a:pPr indent="-216000" algn="just">
              <a:lnSpc>
                <a:spcPct val="100000"/>
              </a:lnSpc>
              <a:buClr>
                <a:srgbClr val="000000"/>
              </a:buClr>
              <a:buFont typeface="Arial"/>
              <a:buChar char="•"/>
            </a:pPr>
            <a:r>
              <a:rPr b="0" lang="en-US" sz="1800" spc="-1" strike="noStrike">
                <a:solidFill>
                  <a:srgbClr val="000000"/>
                </a:solidFill>
                <a:uFill>
                  <a:solidFill>
                    <a:srgbClr val="ffffff"/>
                  </a:solidFill>
                </a:uFill>
                <a:latin typeface="Times New Roman"/>
              </a:rPr>
              <a:t> </a:t>
            </a:r>
            <a:r>
              <a:rPr b="0" lang="en-US" sz="1800" spc="-1" strike="noStrike">
                <a:solidFill>
                  <a:srgbClr val="000000"/>
                </a:solidFill>
                <a:uFill>
                  <a:solidFill>
                    <a:srgbClr val="ffffff"/>
                  </a:solidFill>
                </a:uFill>
                <a:latin typeface="Times New Roman"/>
              </a:rPr>
              <a:t>Factorize the simulation chain to: a) simulation of a single photoelectron drift and pre-amplification,  b) single e avalanche formation, c) estimation of the single e avalance pulse shape, and d) convolution of (a), (b) and (c) to simulate the MICROMEGAS response to a single photoelectron</a:t>
            </a:r>
            <a:endParaRPr b="0" lang="en-US" sz="1800" spc="-1" strike="noStrike">
              <a:solidFill>
                <a:srgbClr val="000000"/>
              </a:solidFill>
              <a:uFill>
                <a:solidFill>
                  <a:srgbClr val="ffffff"/>
                </a:solidFill>
              </a:uFill>
              <a:latin typeface="Arial"/>
            </a:endParaRPr>
          </a:p>
          <a:p>
            <a:pPr marL="343080" indent="-342720" algn="just">
              <a:lnSpc>
                <a:spcPct val="100000"/>
              </a:lnSpc>
              <a:buClr>
                <a:srgbClr val="000000"/>
              </a:buClr>
              <a:buFont typeface="Calibri"/>
              <a:buAutoNum type="alphaLcParenR"/>
            </a:pPr>
            <a:r>
              <a:rPr b="0" lang="en-US" sz="1800" spc="-1" strike="noStrike">
                <a:solidFill>
                  <a:srgbClr val="000000"/>
                </a:solidFill>
                <a:uFill>
                  <a:solidFill>
                    <a:srgbClr val="ffffff"/>
                  </a:solidFill>
                </a:uFill>
                <a:latin typeface="Times New Roman"/>
              </a:rPr>
              <a:t> </a:t>
            </a:r>
            <a:r>
              <a:rPr b="0" lang="en-US" sz="1800" spc="-1" strike="noStrike">
                <a:solidFill>
                  <a:srgbClr val="000000"/>
                </a:solidFill>
                <a:uFill>
                  <a:solidFill>
                    <a:srgbClr val="ffffff"/>
                  </a:solidFill>
                </a:uFill>
                <a:latin typeface="Times New Roman"/>
              </a:rPr>
              <a:t>Full simulation, microscopic tracking (AvalancheMicrosopic). </a:t>
            </a:r>
            <a:r>
              <a:rPr b="0" lang="en-US" sz="1800" spc="-1" strike="noStrike">
                <a:solidFill>
                  <a:srgbClr val="0000ff"/>
                </a:solidFill>
                <a:uFill>
                  <a:solidFill>
                    <a:srgbClr val="ffffff"/>
                  </a:solidFill>
                </a:uFill>
                <a:latin typeface="Times New Roman"/>
              </a:rPr>
              <a:t>The passing through the mesh is microscopically simulated, mesh modeling: woven but not calendered</a:t>
            </a:r>
            <a:r>
              <a:rPr b="0" lang="en-US" sz="1800" spc="-1" strike="noStrike">
                <a:solidFill>
                  <a:srgbClr val="000000"/>
                </a:solidFill>
                <a:uFill>
                  <a:solidFill>
                    <a:srgbClr val="ffffff"/>
                  </a:solidFill>
                </a:uFill>
                <a:latin typeface="Times New Roman"/>
              </a:rPr>
              <a:t>. </a:t>
            </a:r>
            <a:r>
              <a:rPr b="0" lang="en-US" sz="1800" spc="-1" strike="noStrike">
                <a:solidFill>
                  <a:srgbClr val="ff0000"/>
                </a:solidFill>
                <a:uFill>
                  <a:solidFill>
                    <a:srgbClr val="ffffff"/>
                  </a:solidFill>
                </a:uFill>
                <a:latin typeface="Times New Roman"/>
              </a:rPr>
              <a:t>Output: the arrival time of each produced electron before and after passing through the mesh.  </a:t>
            </a:r>
            <a:r>
              <a:rPr b="0" lang="en-US" sz="1800" spc="-1" strike="noStrike">
                <a:solidFill>
                  <a:srgbClr val="800000"/>
                </a:solidFill>
                <a:uFill>
                  <a:solidFill>
                    <a:srgbClr val="ffffff"/>
                  </a:solidFill>
                </a:uFill>
                <a:latin typeface="Times New Roman"/>
              </a:rPr>
              <a:t>Estimation on event-by-event basis of the mesh transparency and timing distortions due to the transmission through the mesh (negligible).</a:t>
            </a:r>
            <a:endParaRPr b="0" lang="en-US" sz="1800" spc="-1" strike="noStrike">
              <a:solidFill>
                <a:srgbClr val="000000"/>
              </a:solidFill>
              <a:uFill>
                <a:solidFill>
                  <a:srgbClr val="ffffff"/>
                </a:solidFill>
              </a:uFill>
              <a:latin typeface="Arial"/>
            </a:endParaRPr>
          </a:p>
          <a:p>
            <a:pPr marL="343080" indent="-342720" algn="just">
              <a:lnSpc>
                <a:spcPct val="100000"/>
              </a:lnSpc>
              <a:buClr>
                <a:srgbClr val="000000"/>
              </a:buClr>
              <a:buFont typeface="Calibri"/>
              <a:buAutoNum type="alphaLcParenR"/>
            </a:pPr>
            <a:r>
              <a:rPr b="0" lang="en-US" sz="1800" spc="-1" strike="noStrike">
                <a:solidFill>
                  <a:srgbClr val="000000"/>
                </a:solidFill>
                <a:uFill>
                  <a:solidFill>
                    <a:srgbClr val="ffffff"/>
                  </a:solidFill>
                </a:uFill>
                <a:latin typeface="Times New Roman"/>
              </a:rPr>
              <a:t>Full simulation of single electron avalanches, full simulation of the produced MICROMEGAS signal’s charge, evaluation of the single electron avalanche charge distribution.</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p:txBody>
      </p:sp>
      <p:pic>
        <p:nvPicPr>
          <p:cNvPr id="64" name="Picture 2" descr=""/>
          <p:cNvPicPr/>
          <p:nvPr/>
        </p:nvPicPr>
        <p:blipFill>
          <a:blip r:embed="rId1"/>
          <a:stretch/>
        </p:blipFill>
        <p:spPr>
          <a:xfrm>
            <a:off x="2877840" y="4982400"/>
            <a:ext cx="2769120" cy="1875240"/>
          </a:xfrm>
          <a:prstGeom prst="rect">
            <a:avLst/>
          </a:prstGeom>
          <a:ln>
            <a:noFill/>
          </a:ln>
        </p:spPr>
      </p:pic>
    </p:spTree>
  </p:cSld>
  <p:timing>
    <p:tnLst>
      <p:par>
        <p:cTn id="9" dur="indefinite" restart="never" nodeType="tmRoot">
          <p:childTnLst>
            <p:seq>
              <p:cTn id="10" nodeType="mainSeq"/>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5" name="CustomShape 1"/>
          <p:cNvSpPr/>
          <p:nvPr/>
        </p:nvSpPr>
        <p:spPr>
          <a:xfrm>
            <a:off x="153720" y="0"/>
            <a:ext cx="8836200" cy="639000"/>
          </a:xfrm>
          <a:prstGeom prst="rect">
            <a:avLst/>
          </a:prstGeom>
          <a:noFill/>
          <a:ln>
            <a:noFill/>
          </a:ln>
        </p:spPr>
        <p:style>
          <a:lnRef idx="0"/>
          <a:fillRef idx="0"/>
          <a:effectRef idx="0"/>
          <a:fontRef idx="minor"/>
        </p:style>
        <p:txBody>
          <a:bodyPr lIns="90000" rIns="90000" tIns="45000" bIns="45000"/>
          <a:p>
            <a:pPr marL="343080" indent="-342720">
              <a:lnSpc>
                <a:spcPct val="100000"/>
              </a:lnSpc>
            </a:pPr>
            <a:r>
              <a:rPr b="0" lang="en-US" sz="1800" spc="-1" strike="noStrike">
                <a:solidFill>
                  <a:srgbClr val="000000"/>
                </a:solidFill>
                <a:uFill>
                  <a:solidFill>
                    <a:srgbClr val="ffffff"/>
                  </a:solidFill>
                </a:uFill>
                <a:latin typeface="Calibri"/>
              </a:rPr>
              <a:t>c)  Use the data to define the average e-peak pulse shapes, in a region where the slewing and timing resolution do not vary significantly with the e-peak size.</a:t>
            </a:r>
            <a:endParaRPr b="0" lang="en-US" sz="1800" spc="-1" strike="noStrike">
              <a:solidFill>
                <a:srgbClr val="000000"/>
              </a:solidFill>
              <a:uFill>
                <a:solidFill>
                  <a:srgbClr val="ffffff"/>
                </a:solidFill>
              </a:uFill>
              <a:latin typeface="Arial"/>
            </a:endParaRPr>
          </a:p>
        </p:txBody>
      </p:sp>
      <p:pic>
        <p:nvPicPr>
          <p:cNvPr id="66" name="Picture 3" descr=""/>
          <p:cNvPicPr/>
          <p:nvPr/>
        </p:nvPicPr>
        <p:blipFill>
          <a:blip r:embed="rId1"/>
          <a:stretch/>
        </p:blipFill>
        <p:spPr>
          <a:xfrm>
            <a:off x="2739600" y="603720"/>
            <a:ext cx="2431800" cy="2414880"/>
          </a:xfrm>
          <a:prstGeom prst="rect">
            <a:avLst/>
          </a:prstGeom>
          <a:ln>
            <a:noFill/>
          </a:ln>
        </p:spPr>
      </p:pic>
      <p:pic>
        <p:nvPicPr>
          <p:cNvPr id="67" name="Picture 4" descr=""/>
          <p:cNvPicPr/>
          <p:nvPr/>
        </p:nvPicPr>
        <p:blipFill>
          <a:blip r:embed="rId2"/>
          <a:stretch/>
        </p:blipFill>
        <p:spPr>
          <a:xfrm>
            <a:off x="276120" y="551880"/>
            <a:ext cx="2346840" cy="2414880"/>
          </a:xfrm>
          <a:prstGeom prst="rect">
            <a:avLst/>
          </a:prstGeom>
          <a:ln>
            <a:noFill/>
          </a:ln>
        </p:spPr>
      </p:pic>
      <p:pic>
        <p:nvPicPr>
          <p:cNvPr id="68" name="Picture 5" descr=""/>
          <p:cNvPicPr/>
          <p:nvPr/>
        </p:nvPicPr>
        <p:blipFill>
          <a:blip r:embed="rId3"/>
          <a:stretch/>
        </p:blipFill>
        <p:spPr>
          <a:xfrm>
            <a:off x="5216760" y="603720"/>
            <a:ext cx="3254400" cy="2203920"/>
          </a:xfrm>
          <a:prstGeom prst="rect">
            <a:avLst/>
          </a:prstGeom>
          <a:ln>
            <a:noFill/>
          </a:ln>
        </p:spPr>
      </p:pic>
      <p:sp>
        <p:nvSpPr>
          <p:cNvPr id="69" name="CustomShape 2"/>
          <p:cNvSpPr/>
          <p:nvPr/>
        </p:nvSpPr>
        <p:spPr>
          <a:xfrm>
            <a:off x="5519160" y="2695680"/>
            <a:ext cx="3510000" cy="455400"/>
          </a:xfrm>
          <a:prstGeom prst="rect">
            <a:avLst/>
          </a:prstGeom>
          <a:noFill/>
          <a:ln>
            <a:noFill/>
          </a:ln>
        </p:spPr>
        <p:style>
          <a:lnRef idx="0"/>
          <a:fillRef idx="0"/>
          <a:effectRef idx="0"/>
          <a:fontRef idx="minor"/>
        </p:style>
        <p:txBody>
          <a:bodyPr lIns="90000" rIns="90000" tIns="45000" bIns="45000"/>
          <a:p>
            <a:pPr>
              <a:lnSpc>
                <a:spcPct val="100000"/>
              </a:lnSpc>
            </a:pPr>
            <a:r>
              <a:rPr b="0" lang="en-US" sz="1200" spc="-1" strike="noStrike">
                <a:solidFill>
                  <a:srgbClr val="000000"/>
                </a:solidFill>
                <a:uFill>
                  <a:solidFill>
                    <a:srgbClr val="ffffff"/>
                  </a:solidFill>
                </a:uFill>
                <a:latin typeface="Times New Roman"/>
              </a:rPr>
              <a:t>Average e-peak pulse for 450V, 425V anode and drift voltages, for e-peaks with charge &gt;15pc</a:t>
            </a:r>
            <a:endParaRPr b="0" lang="en-US" sz="1800" spc="-1" strike="noStrike">
              <a:solidFill>
                <a:srgbClr val="000000"/>
              </a:solidFill>
              <a:uFill>
                <a:solidFill>
                  <a:srgbClr val="ffffff"/>
                </a:solidFill>
              </a:uFill>
              <a:latin typeface="Arial"/>
            </a:endParaRPr>
          </a:p>
        </p:txBody>
      </p:sp>
      <p:sp>
        <p:nvSpPr>
          <p:cNvPr id="70" name="CustomShape 3"/>
          <p:cNvSpPr/>
          <p:nvPr/>
        </p:nvSpPr>
        <p:spPr>
          <a:xfrm>
            <a:off x="7309080" y="1769760"/>
            <a:ext cx="1269720" cy="272880"/>
          </a:xfrm>
          <a:prstGeom prst="rect">
            <a:avLst/>
          </a:prstGeom>
          <a:noFill/>
          <a:ln>
            <a:noFill/>
          </a:ln>
        </p:spPr>
        <p:style>
          <a:lnRef idx="0"/>
          <a:fillRef idx="0"/>
          <a:effectRef idx="0"/>
          <a:fontRef idx="minor"/>
        </p:style>
        <p:txBody>
          <a:bodyPr lIns="90000" rIns="90000" tIns="45000" bIns="45000"/>
          <a:p>
            <a:pPr>
              <a:lnSpc>
                <a:spcPct val="100000"/>
              </a:lnSpc>
            </a:pPr>
            <a:r>
              <a:rPr b="0" lang="en-US" sz="1200" spc="-1" strike="noStrike">
                <a:solidFill>
                  <a:srgbClr val="ff0000"/>
                </a:solidFill>
                <a:uFill>
                  <a:solidFill>
                    <a:srgbClr val="ffffff"/>
                  </a:solidFill>
                </a:uFill>
                <a:latin typeface="Times New Roman"/>
              </a:rPr>
              <a:t>Fit result</a:t>
            </a:r>
            <a:endParaRPr b="0" lang="en-US" sz="1800" spc="-1" strike="noStrike">
              <a:solidFill>
                <a:srgbClr val="000000"/>
              </a:solidFill>
              <a:uFill>
                <a:solidFill>
                  <a:srgbClr val="ffffff"/>
                </a:solidFill>
              </a:uFill>
              <a:latin typeface="Arial"/>
            </a:endParaRPr>
          </a:p>
        </p:txBody>
      </p:sp>
      <p:sp>
        <p:nvSpPr>
          <p:cNvPr id="71" name="CustomShape 4"/>
          <p:cNvSpPr/>
          <p:nvPr/>
        </p:nvSpPr>
        <p:spPr>
          <a:xfrm>
            <a:off x="276120" y="3157200"/>
            <a:ext cx="8950680" cy="118692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uFill>
                  <a:solidFill>
                    <a:srgbClr val="ffffff"/>
                  </a:solidFill>
                </a:uFill>
                <a:latin typeface="Calibri"/>
              </a:rPr>
              <a:t>From the preamplification-stage simulation </a:t>
            </a:r>
            <a:r>
              <a:rPr b="0" lang="en-US" sz="1800" spc="-1" strike="noStrike">
                <a:solidFill>
                  <a:srgbClr val="558ed5"/>
                </a:solidFill>
                <a:uFill>
                  <a:solidFill>
                    <a:srgbClr val="ffffff"/>
                  </a:solidFill>
                </a:uFill>
                <a:latin typeface="Calibri"/>
              </a:rPr>
              <a:t>use the distribution of the number, N, of es passing through the mesh. Select a region of N that corresponds to the above charge region (e.g. use scaling).</a:t>
            </a:r>
            <a:r>
              <a:rPr b="0" lang="en-US" sz="1800" spc="-1" strike="noStrike">
                <a:solidFill>
                  <a:srgbClr val="000000"/>
                </a:solidFill>
                <a:uFill>
                  <a:solidFill>
                    <a:srgbClr val="ffffff"/>
                  </a:solidFill>
                </a:uFill>
                <a:latin typeface="Calibri"/>
              </a:rPr>
              <a:t> </a:t>
            </a:r>
            <a:r>
              <a:rPr b="0" lang="en-US" sz="1800" spc="-1" strike="noStrike">
                <a:solidFill>
                  <a:srgbClr val="0000ff"/>
                </a:solidFill>
                <a:uFill>
                  <a:solidFill>
                    <a:srgbClr val="ffffff"/>
                  </a:solidFill>
                </a:uFill>
                <a:latin typeface="Calibri"/>
              </a:rPr>
              <a:t>Use the time distribution, when these es passed through the mesh</a:t>
            </a:r>
            <a:r>
              <a:rPr b="0" lang="en-US" sz="1800" spc="-1" strike="noStrike">
                <a:solidFill>
                  <a:srgbClr val="000000"/>
                </a:solidFill>
                <a:uFill>
                  <a:solidFill>
                    <a:srgbClr val="ffffff"/>
                  </a:solidFill>
                </a:uFill>
                <a:latin typeface="Calibri"/>
              </a:rPr>
              <a:t>. </a:t>
            </a:r>
            <a:endParaRPr b="0" lang="en-US" sz="1800" spc="-1" strike="noStrike">
              <a:solidFill>
                <a:srgbClr val="000000"/>
              </a:solidFill>
              <a:uFill>
                <a:solidFill>
                  <a:srgbClr val="ffffff"/>
                </a:solidFill>
              </a:uFill>
              <a:latin typeface="Arial"/>
            </a:endParaRPr>
          </a:p>
        </p:txBody>
      </p:sp>
      <p:pic>
        <p:nvPicPr>
          <p:cNvPr id="72" name="Picture 9" descr=""/>
          <p:cNvPicPr/>
          <p:nvPr/>
        </p:nvPicPr>
        <p:blipFill>
          <a:blip r:embed="rId4"/>
          <a:stretch/>
        </p:blipFill>
        <p:spPr>
          <a:xfrm>
            <a:off x="94320" y="4080600"/>
            <a:ext cx="2984760" cy="2021400"/>
          </a:xfrm>
          <a:prstGeom prst="rect">
            <a:avLst/>
          </a:prstGeom>
          <a:ln>
            <a:noFill/>
          </a:ln>
        </p:spPr>
      </p:pic>
      <p:pic>
        <p:nvPicPr>
          <p:cNvPr id="73" name="Picture 10" descr=""/>
          <p:cNvPicPr/>
          <p:nvPr/>
        </p:nvPicPr>
        <p:blipFill>
          <a:blip r:embed="rId5"/>
          <a:stretch/>
        </p:blipFill>
        <p:spPr>
          <a:xfrm>
            <a:off x="3197160" y="4080600"/>
            <a:ext cx="2748960" cy="1861560"/>
          </a:xfrm>
          <a:prstGeom prst="rect">
            <a:avLst/>
          </a:prstGeom>
          <a:ln>
            <a:noFill/>
          </a:ln>
        </p:spPr>
      </p:pic>
      <p:pic>
        <p:nvPicPr>
          <p:cNvPr id="74" name="Picture 11" descr=""/>
          <p:cNvPicPr/>
          <p:nvPr/>
        </p:nvPicPr>
        <p:blipFill>
          <a:blip r:embed="rId6"/>
          <a:stretch/>
        </p:blipFill>
        <p:spPr>
          <a:xfrm>
            <a:off x="3723120" y="6102360"/>
            <a:ext cx="5420520" cy="570960"/>
          </a:xfrm>
          <a:prstGeom prst="rect">
            <a:avLst/>
          </a:prstGeom>
          <a:ln>
            <a:noFill/>
          </a:ln>
        </p:spPr>
      </p:pic>
      <p:sp>
        <p:nvSpPr>
          <p:cNvPr id="75" name="CustomShape 5"/>
          <p:cNvSpPr/>
          <p:nvPr/>
        </p:nvSpPr>
        <p:spPr>
          <a:xfrm rot="5400000">
            <a:off x="1383480" y="4008960"/>
            <a:ext cx="2001240" cy="1390320"/>
          </a:xfrm>
          <a:custGeom>
            <a:avLst/>
            <a:gdLst/>
            <a:ahLst/>
            <a:rect l="l" t="t" r="r" b="b"/>
            <a:pathLst>
              <a:path w="21600" h="21600">
                <a:moveTo>
                  <a:pt x="0" y="0"/>
                </a:moveTo>
                <a:lnTo>
                  <a:pt x="21600" y="21600"/>
                </a:lnTo>
              </a:path>
            </a:pathLst>
          </a:custGeom>
          <a:noFill/>
          <a:ln>
            <a:round/>
            <a:tailEnd len="med" type="arrow" w="med"/>
          </a:ln>
          <a:effectLst>
            <a:outerShdw blurRad="40000" dir="5400000" dist="2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76" name="CustomShape 6"/>
          <p:cNvSpPr/>
          <p:nvPr/>
        </p:nvSpPr>
        <p:spPr>
          <a:xfrm flipV="1" rot="10800000">
            <a:off x="6482880" y="4927320"/>
            <a:ext cx="1265400" cy="846000"/>
          </a:xfrm>
          <a:custGeom>
            <a:avLst/>
            <a:gdLst/>
            <a:ahLst/>
            <a:rect l="l" t="t" r="r" b="b"/>
            <a:pathLst>
              <a:path w="21600" h="21600">
                <a:moveTo>
                  <a:pt x="0" y="0"/>
                </a:moveTo>
                <a:lnTo>
                  <a:pt x="21600" y="21600"/>
                </a:lnTo>
              </a:path>
            </a:pathLst>
          </a:custGeom>
          <a:noFill/>
          <a:ln>
            <a:solidFill>
              <a:srgbClr val="3366ff"/>
            </a:solidFill>
            <a:round/>
            <a:tailEnd len="med" type="arrow" w="med"/>
          </a:ln>
          <a:effectLst>
            <a:outerShdw blurRad="40000" dir="5400000" dist="2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77" name="CustomShape 7"/>
          <p:cNvSpPr/>
          <p:nvPr/>
        </p:nvSpPr>
        <p:spPr>
          <a:xfrm>
            <a:off x="6053760" y="4475160"/>
            <a:ext cx="2936160" cy="1369080"/>
          </a:xfrm>
          <a:prstGeom prst="rect">
            <a:avLst/>
          </a:prstGeom>
          <a:noFill/>
          <a:ln>
            <a:noFill/>
          </a:ln>
        </p:spPr>
        <p:style>
          <a:lnRef idx="0"/>
          <a:fillRef idx="0"/>
          <a:effectRef idx="0"/>
          <a:fontRef idx="minor"/>
        </p:style>
        <p:txBody>
          <a:bodyPr lIns="90000" rIns="90000" tIns="45000" bIns="45000"/>
          <a:p>
            <a:pPr algn="just">
              <a:lnSpc>
                <a:spcPct val="100000"/>
              </a:lnSpc>
            </a:pPr>
            <a:r>
              <a:rPr b="0" lang="en-US" sz="1400" spc="-1" strike="noStrike">
                <a:solidFill>
                  <a:srgbClr val="000000"/>
                </a:solidFill>
                <a:uFill>
                  <a:solidFill>
                    <a:srgbClr val="ffffff"/>
                  </a:solidFill>
                </a:uFill>
                <a:latin typeface="Times New Roman"/>
              </a:rPr>
              <a:t>Combine </a:t>
            </a:r>
            <a:r>
              <a:rPr b="0" lang="en-US" sz="1400" spc="-1" strike="noStrike">
                <a:solidFill>
                  <a:srgbClr val="558ed5"/>
                </a:solidFill>
                <a:uFill>
                  <a:solidFill>
                    <a:srgbClr val="ffffff"/>
                  </a:solidFill>
                </a:uFill>
                <a:latin typeface="Times New Roman"/>
              </a:rPr>
              <a:t>the electrons  time distribution</a:t>
            </a:r>
            <a:r>
              <a:rPr b="0" lang="en-US" sz="1400" spc="-1" strike="noStrike">
                <a:solidFill>
                  <a:srgbClr val="000000"/>
                </a:solidFill>
                <a:uFill>
                  <a:solidFill>
                    <a:srgbClr val="ffffff"/>
                  </a:solidFill>
                </a:uFill>
                <a:latin typeface="Times New Roman"/>
              </a:rPr>
              <a:t> with the single e avalanche charge distribution and </a:t>
            </a:r>
            <a:r>
              <a:rPr b="0" lang="en-US" sz="1400" spc="-1" strike="noStrike">
                <a:solidFill>
                  <a:srgbClr val="ff0000"/>
                </a:solidFill>
                <a:uFill>
                  <a:solidFill>
                    <a:srgbClr val="ffffff"/>
                  </a:solidFill>
                </a:uFill>
                <a:latin typeface="Times New Roman"/>
              </a:rPr>
              <a:t>its normalized shape</a:t>
            </a:r>
            <a:r>
              <a:rPr b="0" lang="en-US" sz="1400" spc="-1" strike="noStrike">
                <a:solidFill>
                  <a:srgbClr val="000000"/>
                </a:solidFill>
                <a:uFill>
                  <a:solidFill>
                    <a:srgbClr val="ffffff"/>
                  </a:solidFill>
                </a:uFill>
                <a:latin typeface="Times New Roman"/>
              </a:rPr>
              <a:t> in order to  fit the experimental e-peak shape. </a:t>
            </a:r>
            <a:r>
              <a:rPr b="0" lang="en-US" sz="1400" spc="-1" strike="noStrike">
                <a:solidFill>
                  <a:srgbClr val="ff0000"/>
                </a:solidFill>
                <a:uFill>
                  <a:solidFill>
                    <a:srgbClr val="ffffff"/>
                  </a:solidFill>
                </a:uFill>
                <a:latin typeface="Times New Roman"/>
              </a:rPr>
              <a:t>Evaluate the single e- avalanche pulse shape</a:t>
            </a:r>
            <a:endParaRPr b="0" lang="en-US" sz="1800" spc="-1" strike="noStrike">
              <a:solidFill>
                <a:srgbClr val="000000"/>
              </a:solidFill>
              <a:uFill>
                <a:solidFill>
                  <a:srgbClr val="ffffff"/>
                </a:solidFill>
              </a:uFill>
              <a:latin typeface="Arial"/>
            </a:endParaRPr>
          </a:p>
        </p:txBody>
      </p:sp>
      <p:sp>
        <p:nvSpPr>
          <p:cNvPr id="78" name="CustomShape 8"/>
          <p:cNvSpPr/>
          <p:nvPr/>
        </p:nvSpPr>
        <p:spPr>
          <a:xfrm>
            <a:off x="276120" y="6102360"/>
            <a:ext cx="3446640" cy="729720"/>
          </a:xfrm>
          <a:prstGeom prst="rect">
            <a:avLst/>
          </a:prstGeom>
          <a:noFill/>
          <a:ln>
            <a:noFill/>
          </a:ln>
        </p:spPr>
        <p:style>
          <a:lnRef idx="0"/>
          <a:fillRef idx="0"/>
          <a:effectRef idx="0"/>
          <a:fontRef idx="minor"/>
        </p:style>
        <p:txBody>
          <a:bodyPr lIns="90000" rIns="90000" tIns="45000" bIns="45000"/>
          <a:p>
            <a:pPr>
              <a:lnSpc>
                <a:spcPct val="100000"/>
              </a:lnSpc>
            </a:pPr>
            <a:r>
              <a:rPr b="0" lang="en-US" sz="1400" spc="-1" strike="noStrike">
                <a:solidFill>
                  <a:srgbClr val="ff0000"/>
                </a:solidFill>
                <a:uFill>
                  <a:solidFill>
                    <a:srgbClr val="ffffff"/>
                  </a:solidFill>
                </a:uFill>
                <a:latin typeface="Times New Roman"/>
              </a:rPr>
              <a:t>Parameterization of the e-peak corresponding to only one e passing through the mesh and produce an avalanche</a:t>
            </a:r>
            <a:endParaRPr b="0" lang="en-US" sz="1800" spc="-1" strike="noStrike">
              <a:solidFill>
                <a:srgbClr val="000000"/>
              </a:solidFill>
              <a:uFill>
                <a:solidFill>
                  <a:srgbClr val="ffffff"/>
                </a:solidFill>
              </a:uFill>
              <a:latin typeface="Arial"/>
            </a:endParaRPr>
          </a:p>
        </p:txBody>
      </p:sp>
      <p:sp>
        <p:nvSpPr>
          <p:cNvPr id="79" name="CustomShape 9"/>
          <p:cNvSpPr/>
          <p:nvPr/>
        </p:nvSpPr>
        <p:spPr>
          <a:xfrm flipV="1" rot="10800000">
            <a:off x="6249960" y="5086800"/>
            <a:ext cx="1032840" cy="159120"/>
          </a:xfrm>
          <a:custGeom>
            <a:avLst/>
            <a:gdLst/>
            <a:ahLst/>
            <a:rect l="l" t="t" r="r" b="b"/>
            <a:pathLst>
              <a:path w="21600" h="21600">
                <a:moveTo>
                  <a:pt x="0" y="0"/>
                </a:moveTo>
                <a:lnTo>
                  <a:pt x="21600" y="21600"/>
                </a:lnTo>
              </a:path>
            </a:pathLst>
          </a:custGeom>
          <a:noFill/>
          <a:ln>
            <a:round/>
            <a:tailEnd len="med" type="arrow" w="med"/>
          </a:ln>
          <a:effectLst>
            <a:outerShdw blurRad="40000" dir="5400000" dist="2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80" name="CustomShape 10"/>
          <p:cNvSpPr/>
          <p:nvPr/>
        </p:nvSpPr>
        <p:spPr>
          <a:xfrm rot="5400000">
            <a:off x="6625800" y="5754960"/>
            <a:ext cx="618120" cy="518400"/>
          </a:xfrm>
          <a:custGeom>
            <a:avLst/>
            <a:gdLst/>
            <a:ahLst/>
            <a:rect l="l" t="t" r="r" b="b"/>
            <a:pathLst>
              <a:path w="21600" h="21600">
                <a:moveTo>
                  <a:pt x="0" y="0"/>
                </a:moveTo>
                <a:lnTo>
                  <a:pt x="21600" y="21600"/>
                </a:lnTo>
              </a:path>
            </a:pathLst>
          </a:custGeom>
          <a:noFill/>
          <a:ln>
            <a:solidFill>
              <a:srgbClr val="ff0000"/>
            </a:solidFill>
            <a:round/>
            <a:tailEnd len="med" type="arrow" w="med"/>
          </a:ln>
          <a:effectLst>
            <a:outerShdw blurRad="40000" dir="5400000" dist="20000" rotWithShape="0">
              <a:srgbClr val="000000">
                <a:alpha val="38000"/>
              </a:srgbClr>
            </a:outerShdw>
          </a:effectLst>
        </p:spPr>
        <p:style>
          <a:lnRef idx="2">
            <a:schemeClr val="accent1"/>
          </a:lnRef>
          <a:fillRef idx="0">
            <a:schemeClr val="accent1"/>
          </a:fillRef>
          <a:effectRef idx="1">
            <a:schemeClr val="accent1"/>
          </a:effectRef>
          <a:fontRef idx="minor"/>
        </p:style>
      </p:sp>
    </p:spTree>
  </p:cSld>
  <p:timing>
    <p:tnLst>
      <p:par>
        <p:cTn id="11" dur="indefinite" restart="never" nodeType="tmRoot">
          <p:childTnLst>
            <p:seq>
              <p:cTn id="12" nodeType="mainSeq"/>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1" name="CustomShape 1"/>
          <p:cNvSpPr/>
          <p:nvPr/>
        </p:nvSpPr>
        <p:spPr>
          <a:xfrm>
            <a:off x="851040" y="381600"/>
            <a:ext cx="7280280" cy="63900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ff0000"/>
                </a:solidFill>
                <a:uFill>
                  <a:solidFill>
                    <a:srgbClr val="ffffff"/>
                  </a:solidFill>
                </a:uFill>
                <a:latin typeface="Times New Roman"/>
              </a:rPr>
              <a:t>Known Problems with unknown solutions…</a:t>
            </a:r>
            <a:endParaRPr b="0" lang="en-US" sz="1800" spc="-1" strike="noStrike">
              <a:solidFill>
                <a:srgbClr val="000000"/>
              </a:solidFill>
              <a:uFill>
                <a:solidFill>
                  <a:srgbClr val="ffffff"/>
                </a:solidFill>
              </a:uFill>
              <a:latin typeface="Arial"/>
            </a:endParaRPr>
          </a:p>
          <a:p>
            <a:pPr>
              <a:lnSpc>
                <a:spcPct val="100000"/>
              </a:lnSpc>
            </a:pPr>
            <a:r>
              <a:rPr b="1" lang="en-US" sz="1800" spc="-1" strike="noStrike">
                <a:solidFill>
                  <a:srgbClr val="ff0000"/>
                </a:solidFill>
                <a:uFill>
                  <a:solidFill>
                    <a:srgbClr val="ffffff"/>
                  </a:solidFill>
                </a:uFill>
                <a:latin typeface="Times New Roman"/>
              </a:rPr>
              <a:t>The MC needs trimming….</a:t>
            </a:r>
            <a:endParaRPr b="0" lang="en-US" sz="1800" spc="-1" strike="noStrike">
              <a:solidFill>
                <a:srgbClr val="000000"/>
              </a:solidFill>
              <a:uFill>
                <a:solidFill>
                  <a:srgbClr val="ffffff"/>
                </a:solidFill>
              </a:uFill>
              <a:latin typeface="Arial"/>
            </a:endParaRPr>
          </a:p>
        </p:txBody>
      </p:sp>
      <p:sp>
        <p:nvSpPr>
          <p:cNvPr id="82" name="CustomShape 2"/>
          <p:cNvSpPr/>
          <p:nvPr/>
        </p:nvSpPr>
        <p:spPr>
          <a:xfrm>
            <a:off x="0" y="1350000"/>
            <a:ext cx="8749800" cy="1461960"/>
          </a:xfrm>
          <a:prstGeom prst="rect">
            <a:avLst/>
          </a:prstGeom>
          <a:noFill/>
          <a:ln>
            <a:noFill/>
          </a:ln>
        </p:spPr>
        <p:style>
          <a:lnRef idx="0"/>
          <a:fillRef idx="0"/>
          <a:effectRef idx="0"/>
          <a:fontRef idx="minor"/>
        </p:style>
        <p:txBody>
          <a:bodyPr lIns="90000" rIns="90000" tIns="45000" bIns="45000"/>
          <a:p>
            <a:pPr algn="just">
              <a:lnSpc>
                <a:spcPct val="100000"/>
              </a:lnSpc>
            </a:pPr>
            <a:r>
              <a:rPr b="0" lang="en-US" sz="1800" spc="-1" strike="noStrike">
                <a:solidFill>
                  <a:srgbClr val="0000ff"/>
                </a:solidFill>
                <a:uFill>
                  <a:solidFill>
                    <a:srgbClr val="ffffff"/>
                  </a:solidFill>
                </a:uFill>
                <a:latin typeface="Times New Roman"/>
              </a:rPr>
              <a:t>We have to scale the MC charge (or amplitude) predicted distributions in order to take into account the electronics' gains.  We expected that by adjusting the scale factor at some drift operating voltage we should predict all the other distributions of events collected with the same anode but different drift voltages, WITHOUT any extra fine tuning</a:t>
            </a:r>
            <a:endParaRPr b="0" lang="en-US" sz="1800" spc="-1" strike="noStrike">
              <a:solidFill>
                <a:srgbClr val="000000"/>
              </a:solidFill>
              <a:uFill>
                <a:solidFill>
                  <a:srgbClr val="ffffff"/>
                </a:solidFill>
              </a:uFill>
              <a:latin typeface="Arial"/>
            </a:endParaRPr>
          </a:p>
          <a:p>
            <a:pPr algn="just">
              <a:lnSpc>
                <a:spcPct val="100000"/>
              </a:lnSpc>
            </a:pPr>
            <a:r>
              <a:rPr b="0" lang="en-US" sz="1800" spc="-1" strike="noStrike">
                <a:solidFill>
                  <a:srgbClr val="0000ff"/>
                </a:solidFill>
                <a:uFill>
                  <a:solidFill>
                    <a:srgbClr val="ffffff"/>
                  </a:solidFill>
                </a:uFill>
                <a:latin typeface="Times New Roman"/>
              </a:rPr>
              <a:t>However… </a:t>
            </a:r>
            <a:endParaRPr b="0" lang="en-US" sz="1800" spc="-1" strike="noStrike">
              <a:solidFill>
                <a:srgbClr val="000000"/>
              </a:solidFill>
              <a:uFill>
                <a:solidFill>
                  <a:srgbClr val="ffffff"/>
                </a:solidFill>
              </a:uFill>
              <a:latin typeface="Arial"/>
            </a:endParaRPr>
          </a:p>
        </p:txBody>
      </p:sp>
      <p:sp>
        <p:nvSpPr>
          <p:cNvPr id="83" name="CustomShape 3"/>
          <p:cNvSpPr/>
          <p:nvPr/>
        </p:nvSpPr>
        <p:spPr>
          <a:xfrm>
            <a:off x="0" y="5632200"/>
            <a:ext cx="8989200" cy="63900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uFill>
                  <a:solidFill>
                    <a:srgbClr val="ffffff"/>
                  </a:solidFill>
                </a:uFill>
                <a:latin typeface="Calibri"/>
              </a:rPr>
              <a:t>In general, this simulation describes qualitatively the observed timing effects but fails to describe with accuracy the exact functional dependencies</a:t>
            </a:r>
            <a:endParaRPr b="0" lang="en-US" sz="1800" spc="-1" strike="noStrike">
              <a:solidFill>
                <a:srgbClr val="000000"/>
              </a:solidFill>
              <a:uFill>
                <a:solidFill>
                  <a:srgbClr val="ffffff"/>
                </a:solidFill>
              </a:uFill>
              <a:latin typeface="Arial"/>
            </a:endParaRPr>
          </a:p>
        </p:txBody>
      </p:sp>
      <p:pic>
        <p:nvPicPr>
          <p:cNvPr id="84" name="Picture 4" descr=""/>
          <p:cNvPicPr/>
          <p:nvPr/>
        </p:nvPicPr>
        <p:blipFill>
          <a:blip r:embed="rId1"/>
          <a:stretch/>
        </p:blipFill>
        <p:spPr>
          <a:xfrm>
            <a:off x="172800" y="2725920"/>
            <a:ext cx="3025080" cy="2048760"/>
          </a:xfrm>
          <a:prstGeom prst="rect">
            <a:avLst/>
          </a:prstGeom>
          <a:ln>
            <a:noFill/>
          </a:ln>
        </p:spPr>
      </p:pic>
      <p:pic>
        <p:nvPicPr>
          <p:cNvPr id="85" name="Picture 5" descr=""/>
          <p:cNvPicPr/>
          <p:nvPr/>
        </p:nvPicPr>
        <p:blipFill>
          <a:blip r:embed="rId2"/>
          <a:stretch/>
        </p:blipFill>
        <p:spPr>
          <a:xfrm>
            <a:off x="3100680" y="2725920"/>
            <a:ext cx="3025080" cy="2048760"/>
          </a:xfrm>
          <a:prstGeom prst="rect">
            <a:avLst/>
          </a:prstGeom>
          <a:ln>
            <a:noFill/>
          </a:ln>
        </p:spPr>
      </p:pic>
      <p:pic>
        <p:nvPicPr>
          <p:cNvPr id="86" name="Picture 6" descr=""/>
          <p:cNvPicPr/>
          <p:nvPr/>
        </p:nvPicPr>
        <p:blipFill>
          <a:blip r:embed="rId3"/>
          <a:stretch/>
        </p:blipFill>
        <p:spPr>
          <a:xfrm>
            <a:off x="6126120" y="2725920"/>
            <a:ext cx="3025080" cy="2048760"/>
          </a:xfrm>
          <a:prstGeom prst="rect">
            <a:avLst/>
          </a:prstGeom>
          <a:ln>
            <a:noFill/>
          </a:ln>
        </p:spPr>
      </p:pic>
      <p:sp>
        <p:nvSpPr>
          <p:cNvPr id="87" name="CustomShape 4"/>
          <p:cNvSpPr/>
          <p:nvPr/>
        </p:nvSpPr>
        <p:spPr>
          <a:xfrm>
            <a:off x="1432080" y="3269520"/>
            <a:ext cx="1154880" cy="516600"/>
          </a:xfrm>
          <a:prstGeom prst="rect">
            <a:avLst/>
          </a:prstGeom>
          <a:noFill/>
          <a:ln>
            <a:noFill/>
          </a:ln>
        </p:spPr>
        <p:style>
          <a:lnRef idx="0"/>
          <a:fillRef idx="0"/>
          <a:effectRef idx="0"/>
          <a:fontRef idx="minor"/>
        </p:style>
        <p:txBody>
          <a:bodyPr lIns="90000" rIns="90000" tIns="45000" bIns="45000"/>
          <a:p>
            <a:pPr>
              <a:lnSpc>
                <a:spcPct val="100000"/>
              </a:lnSpc>
            </a:pPr>
            <a:r>
              <a:rPr b="1" lang="en-US" sz="1400" spc="-1" strike="noStrike">
                <a:solidFill>
                  <a:srgbClr val="000000"/>
                </a:solidFill>
                <a:uFill>
                  <a:solidFill>
                    <a:srgbClr val="ffffff"/>
                  </a:solidFill>
                </a:uFill>
                <a:latin typeface="Times New Roman"/>
              </a:rPr>
              <a:t>450-400</a:t>
            </a:r>
            <a:endParaRPr b="0" lang="en-US" sz="1800" spc="-1" strike="noStrike">
              <a:solidFill>
                <a:srgbClr val="000000"/>
              </a:solidFill>
              <a:uFill>
                <a:solidFill>
                  <a:srgbClr val="ffffff"/>
                </a:solidFill>
              </a:uFill>
              <a:latin typeface="Arial"/>
            </a:endParaRPr>
          </a:p>
          <a:p>
            <a:pPr>
              <a:lnSpc>
                <a:spcPct val="100000"/>
              </a:lnSpc>
            </a:pPr>
            <a:r>
              <a:rPr b="1" lang="en-US" sz="1400" spc="-1" strike="noStrike">
                <a:solidFill>
                  <a:srgbClr val="000000"/>
                </a:solidFill>
                <a:uFill>
                  <a:solidFill>
                    <a:srgbClr val="ffffff"/>
                  </a:solidFill>
                </a:uFill>
                <a:latin typeface="Times New Roman"/>
              </a:rPr>
              <a:t>G=27.8</a:t>
            </a:r>
            <a:endParaRPr b="0" lang="en-US" sz="1800" spc="-1" strike="noStrike">
              <a:solidFill>
                <a:srgbClr val="000000"/>
              </a:solidFill>
              <a:uFill>
                <a:solidFill>
                  <a:srgbClr val="ffffff"/>
                </a:solidFill>
              </a:uFill>
              <a:latin typeface="Arial"/>
            </a:endParaRPr>
          </a:p>
        </p:txBody>
      </p:sp>
      <p:sp>
        <p:nvSpPr>
          <p:cNvPr id="88" name="CustomShape 5"/>
          <p:cNvSpPr/>
          <p:nvPr/>
        </p:nvSpPr>
        <p:spPr>
          <a:xfrm>
            <a:off x="4273200" y="3167280"/>
            <a:ext cx="1154880" cy="516600"/>
          </a:xfrm>
          <a:prstGeom prst="rect">
            <a:avLst/>
          </a:prstGeom>
          <a:noFill/>
          <a:ln>
            <a:noFill/>
          </a:ln>
        </p:spPr>
        <p:style>
          <a:lnRef idx="0"/>
          <a:fillRef idx="0"/>
          <a:effectRef idx="0"/>
          <a:fontRef idx="minor"/>
        </p:style>
        <p:txBody>
          <a:bodyPr lIns="90000" rIns="90000" tIns="45000" bIns="45000"/>
          <a:p>
            <a:pPr>
              <a:lnSpc>
                <a:spcPct val="100000"/>
              </a:lnSpc>
            </a:pPr>
            <a:r>
              <a:rPr b="1" lang="en-US" sz="1400" spc="-1" strike="noStrike">
                <a:solidFill>
                  <a:srgbClr val="000000"/>
                </a:solidFill>
                <a:uFill>
                  <a:solidFill>
                    <a:srgbClr val="ffffff"/>
                  </a:solidFill>
                </a:uFill>
                <a:latin typeface="Times New Roman"/>
              </a:rPr>
              <a:t>450-375</a:t>
            </a:r>
            <a:endParaRPr b="0" lang="en-US" sz="1800" spc="-1" strike="noStrike">
              <a:solidFill>
                <a:srgbClr val="000000"/>
              </a:solidFill>
              <a:uFill>
                <a:solidFill>
                  <a:srgbClr val="ffffff"/>
                </a:solidFill>
              </a:uFill>
              <a:latin typeface="Arial"/>
            </a:endParaRPr>
          </a:p>
          <a:p>
            <a:pPr>
              <a:lnSpc>
                <a:spcPct val="100000"/>
              </a:lnSpc>
            </a:pPr>
            <a:r>
              <a:rPr b="1" lang="en-US" sz="1400" spc="-1" strike="noStrike">
                <a:solidFill>
                  <a:srgbClr val="000000"/>
                </a:solidFill>
                <a:uFill>
                  <a:solidFill>
                    <a:srgbClr val="ffffff"/>
                  </a:solidFill>
                </a:uFill>
                <a:latin typeface="Times New Roman"/>
              </a:rPr>
              <a:t>G=30.2</a:t>
            </a:r>
            <a:endParaRPr b="0" lang="en-US" sz="1800" spc="-1" strike="noStrike">
              <a:solidFill>
                <a:srgbClr val="000000"/>
              </a:solidFill>
              <a:uFill>
                <a:solidFill>
                  <a:srgbClr val="ffffff"/>
                </a:solidFill>
              </a:uFill>
              <a:latin typeface="Arial"/>
            </a:endParaRPr>
          </a:p>
        </p:txBody>
      </p:sp>
      <p:sp>
        <p:nvSpPr>
          <p:cNvPr id="89" name="CustomShape 6"/>
          <p:cNvSpPr/>
          <p:nvPr/>
        </p:nvSpPr>
        <p:spPr>
          <a:xfrm>
            <a:off x="7367040" y="3269520"/>
            <a:ext cx="1154880" cy="516600"/>
          </a:xfrm>
          <a:prstGeom prst="rect">
            <a:avLst/>
          </a:prstGeom>
          <a:noFill/>
          <a:ln>
            <a:noFill/>
          </a:ln>
        </p:spPr>
        <p:style>
          <a:lnRef idx="0"/>
          <a:fillRef idx="0"/>
          <a:effectRef idx="0"/>
          <a:fontRef idx="minor"/>
        </p:style>
        <p:txBody>
          <a:bodyPr lIns="90000" rIns="90000" tIns="45000" bIns="45000"/>
          <a:p>
            <a:pPr>
              <a:lnSpc>
                <a:spcPct val="100000"/>
              </a:lnSpc>
            </a:pPr>
            <a:r>
              <a:rPr b="1" lang="en-US" sz="1400" spc="-1" strike="noStrike">
                <a:solidFill>
                  <a:srgbClr val="000000"/>
                </a:solidFill>
                <a:uFill>
                  <a:solidFill>
                    <a:srgbClr val="ffffff"/>
                  </a:solidFill>
                </a:uFill>
                <a:latin typeface="Times New Roman"/>
              </a:rPr>
              <a:t>450-425</a:t>
            </a:r>
            <a:endParaRPr b="0" lang="en-US" sz="1800" spc="-1" strike="noStrike">
              <a:solidFill>
                <a:srgbClr val="000000"/>
              </a:solidFill>
              <a:uFill>
                <a:solidFill>
                  <a:srgbClr val="ffffff"/>
                </a:solidFill>
              </a:uFill>
              <a:latin typeface="Arial"/>
            </a:endParaRPr>
          </a:p>
          <a:p>
            <a:pPr>
              <a:lnSpc>
                <a:spcPct val="100000"/>
              </a:lnSpc>
            </a:pPr>
            <a:r>
              <a:rPr b="1" lang="en-US" sz="1400" spc="-1" strike="noStrike">
                <a:solidFill>
                  <a:srgbClr val="000000"/>
                </a:solidFill>
                <a:uFill>
                  <a:solidFill>
                    <a:srgbClr val="ffffff"/>
                  </a:solidFill>
                </a:uFill>
                <a:latin typeface="Times New Roman"/>
              </a:rPr>
              <a:t>G=21.9</a:t>
            </a:r>
            <a:endParaRPr b="0" lang="en-US" sz="1800" spc="-1" strike="noStrike">
              <a:solidFill>
                <a:srgbClr val="000000"/>
              </a:solidFill>
              <a:uFill>
                <a:solidFill>
                  <a:srgbClr val="ffffff"/>
                </a:solidFill>
              </a:uFill>
              <a:latin typeface="Arial"/>
            </a:endParaRPr>
          </a:p>
        </p:txBody>
      </p:sp>
    </p:spTree>
  </p:cSld>
  <p:timing>
    <p:tnLst>
      <p:par>
        <p:cTn id="13" dur="indefinite" restart="never" nodeType="tmRoot">
          <p:childTnLst>
            <p:seq>
              <p:cTn id="14" nodeType="mainSeq"/>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0" name="CustomShape 1"/>
          <p:cNvSpPr/>
          <p:nvPr/>
        </p:nvSpPr>
        <p:spPr>
          <a:xfrm>
            <a:off x="0" y="81360"/>
            <a:ext cx="9143640" cy="639000"/>
          </a:xfrm>
          <a:prstGeom prst="rect">
            <a:avLst/>
          </a:prstGeom>
          <a:noFill/>
          <a:ln>
            <a:noFill/>
          </a:ln>
        </p:spPr>
        <p:style>
          <a:lnRef idx="0"/>
          <a:fillRef idx="0"/>
          <a:effectRef idx="0"/>
          <a:fontRef idx="minor"/>
        </p:style>
        <p:txBody>
          <a:bodyPr lIns="90000" rIns="90000" tIns="45000" bIns="45000"/>
          <a:p>
            <a:pPr algn="ctr">
              <a:lnSpc>
                <a:spcPct val="100000"/>
              </a:lnSpc>
            </a:pPr>
            <a:r>
              <a:rPr b="0" lang="en-US" sz="1800" spc="-1" strike="noStrike">
                <a:solidFill>
                  <a:srgbClr val="ff0000"/>
                </a:solidFill>
                <a:uFill>
                  <a:solidFill>
                    <a:srgbClr val="ffffff"/>
                  </a:solidFill>
                </a:uFill>
                <a:latin typeface="Times New Roman"/>
              </a:rPr>
              <a:t>Simulation Prediction of the timing resolution and slewing dependence on the e-peak size</a:t>
            </a:r>
            <a:endParaRPr b="0" lang="en-US" sz="1800" spc="-1" strike="noStrike">
              <a:solidFill>
                <a:srgbClr val="000000"/>
              </a:solidFill>
              <a:uFill>
                <a:solidFill>
                  <a:srgbClr val="ffffff"/>
                </a:solidFill>
              </a:uFill>
              <a:latin typeface="Arial"/>
            </a:endParaRPr>
          </a:p>
          <a:p>
            <a:pPr algn="ctr">
              <a:lnSpc>
                <a:spcPct val="100000"/>
              </a:lnSpc>
            </a:pPr>
            <a:r>
              <a:rPr b="0" lang="en-US" sz="1800" spc="-1" strike="noStrike">
                <a:solidFill>
                  <a:srgbClr val="ff0000"/>
                </a:solidFill>
                <a:uFill>
                  <a:solidFill>
                    <a:srgbClr val="ffffff"/>
                  </a:solidFill>
                </a:uFill>
                <a:latin typeface="Times New Roman"/>
              </a:rPr>
              <a:t>(the simulated waveforms have been treated as the experimental data)</a:t>
            </a:r>
            <a:endParaRPr b="0" lang="en-US" sz="1800" spc="-1" strike="noStrike">
              <a:solidFill>
                <a:srgbClr val="000000"/>
              </a:solidFill>
              <a:uFill>
                <a:solidFill>
                  <a:srgbClr val="ffffff"/>
                </a:solidFill>
              </a:uFill>
              <a:latin typeface="Arial"/>
            </a:endParaRPr>
          </a:p>
        </p:txBody>
      </p:sp>
      <p:pic>
        <p:nvPicPr>
          <p:cNvPr id="91" name="Picture 2" descr=""/>
          <p:cNvPicPr/>
          <p:nvPr/>
        </p:nvPicPr>
        <p:blipFill>
          <a:blip r:embed="rId1"/>
          <a:stretch/>
        </p:blipFill>
        <p:spPr>
          <a:xfrm>
            <a:off x="515520" y="3337560"/>
            <a:ext cx="2431800" cy="2414880"/>
          </a:xfrm>
          <a:prstGeom prst="rect">
            <a:avLst/>
          </a:prstGeom>
          <a:ln>
            <a:noFill/>
          </a:ln>
        </p:spPr>
      </p:pic>
      <p:pic>
        <p:nvPicPr>
          <p:cNvPr id="92" name="Picture 3" descr=""/>
          <p:cNvPicPr/>
          <p:nvPr/>
        </p:nvPicPr>
        <p:blipFill>
          <a:blip r:embed="rId2"/>
          <a:stretch/>
        </p:blipFill>
        <p:spPr>
          <a:xfrm>
            <a:off x="515520" y="1013760"/>
            <a:ext cx="2346840" cy="2414880"/>
          </a:xfrm>
          <a:prstGeom prst="rect">
            <a:avLst/>
          </a:prstGeom>
          <a:ln>
            <a:noFill/>
          </a:ln>
        </p:spPr>
      </p:pic>
      <p:sp>
        <p:nvSpPr>
          <p:cNvPr id="93" name="Line 2"/>
          <p:cNvSpPr/>
          <p:nvPr/>
        </p:nvSpPr>
        <p:spPr>
          <a:xfrm>
            <a:off x="3630240" y="891000"/>
            <a:ext cx="0" cy="4614120"/>
          </a:xfrm>
          <a:prstGeom prst="line">
            <a:avLst/>
          </a:prstGeom>
          <a:ln>
            <a:round/>
          </a:ln>
        </p:spPr>
        <p:style>
          <a:lnRef idx="2">
            <a:schemeClr val="accent1"/>
          </a:lnRef>
          <a:fillRef idx="0">
            <a:schemeClr val="accent1"/>
          </a:fillRef>
          <a:effectRef idx="1">
            <a:schemeClr val="accent1"/>
          </a:effectRef>
          <a:fontRef idx="minor"/>
        </p:style>
      </p:sp>
      <p:sp>
        <p:nvSpPr>
          <p:cNvPr id="94" name="CustomShape 3"/>
          <p:cNvSpPr/>
          <p:nvPr/>
        </p:nvSpPr>
        <p:spPr>
          <a:xfrm>
            <a:off x="515520" y="727560"/>
            <a:ext cx="2256480" cy="364680"/>
          </a:xfrm>
          <a:prstGeom prst="rect">
            <a:avLst/>
          </a:prstGeom>
          <a:noFill/>
          <a:ln>
            <a:noFill/>
          </a:ln>
        </p:spPr>
        <p:style>
          <a:lnRef idx="0"/>
          <a:fillRef idx="0"/>
          <a:effectRef idx="0"/>
          <a:fontRef idx="minor"/>
        </p:style>
        <p:txBody>
          <a:bodyPr lIns="90000" rIns="90000" tIns="45000" bIns="45000"/>
          <a:p>
            <a:pPr algn="ctr">
              <a:lnSpc>
                <a:spcPct val="100000"/>
              </a:lnSpc>
            </a:pPr>
            <a:r>
              <a:rPr b="0" lang="en-US" sz="1800" spc="-1" strike="noStrike">
                <a:solidFill>
                  <a:srgbClr val="000000"/>
                </a:solidFill>
                <a:uFill>
                  <a:solidFill>
                    <a:srgbClr val="ffffff"/>
                  </a:solidFill>
                </a:uFill>
                <a:latin typeface="Times New Roman"/>
              </a:rPr>
              <a:t>Data</a:t>
            </a:r>
            <a:endParaRPr b="0" lang="en-US" sz="1800" spc="-1" strike="noStrike">
              <a:solidFill>
                <a:srgbClr val="000000"/>
              </a:solidFill>
              <a:uFill>
                <a:solidFill>
                  <a:srgbClr val="ffffff"/>
                </a:solidFill>
              </a:uFill>
              <a:latin typeface="Arial"/>
            </a:endParaRPr>
          </a:p>
        </p:txBody>
      </p:sp>
      <p:sp>
        <p:nvSpPr>
          <p:cNvPr id="95" name="CustomShape 4"/>
          <p:cNvSpPr/>
          <p:nvPr/>
        </p:nvSpPr>
        <p:spPr>
          <a:xfrm>
            <a:off x="4836960" y="791280"/>
            <a:ext cx="2256480" cy="364680"/>
          </a:xfrm>
          <a:prstGeom prst="rect">
            <a:avLst/>
          </a:prstGeom>
          <a:noFill/>
          <a:ln>
            <a:noFill/>
          </a:ln>
        </p:spPr>
        <p:style>
          <a:lnRef idx="0"/>
          <a:fillRef idx="0"/>
          <a:effectRef idx="0"/>
          <a:fontRef idx="minor"/>
        </p:style>
        <p:txBody>
          <a:bodyPr lIns="90000" rIns="90000" tIns="45000" bIns="45000"/>
          <a:p>
            <a:pPr algn="ctr">
              <a:lnSpc>
                <a:spcPct val="100000"/>
              </a:lnSpc>
            </a:pPr>
            <a:r>
              <a:rPr b="0" lang="en-US" sz="1800" spc="-1" strike="noStrike">
                <a:solidFill>
                  <a:srgbClr val="000000"/>
                </a:solidFill>
                <a:uFill>
                  <a:solidFill>
                    <a:srgbClr val="ffffff"/>
                  </a:solidFill>
                </a:uFill>
                <a:latin typeface="Times New Roman"/>
              </a:rPr>
              <a:t>Simulation</a:t>
            </a:r>
            <a:endParaRPr b="0" lang="en-US" sz="1800" spc="-1" strike="noStrike">
              <a:solidFill>
                <a:srgbClr val="000000"/>
              </a:solidFill>
              <a:uFill>
                <a:solidFill>
                  <a:srgbClr val="ffffff"/>
                </a:solidFill>
              </a:uFill>
              <a:latin typeface="Arial"/>
            </a:endParaRPr>
          </a:p>
        </p:txBody>
      </p:sp>
      <p:pic>
        <p:nvPicPr>
          <p:cNvPr id="96" name="Picture 8" descr=""/>
          <p:cNvPicPr/>
          <p:nvPr/>
        </p:nvPicPr>
        <p:blipFill>
          <a:blip r:embed="rId3"/>
          <a:stretch/>
        </p:blipFill>
        <p:spPr>
          <a:xfrm>
            <a:off x="4776840" y="1160640"/>
            <a:ext cx="2453400" cy="2453400"/>
          </a:xfrm>
          <a:prstGeom prst="rect">
            <a:avLst/>
          </a:prstGeom>
          <a:ln>
            <a:noFill/>
          </a:ln>
        </p:spPr>
      </p:pic>
      <p:pic>
        <p:nvPicPr>
          <p:cNvPr id="97" name="Picture 9" descr=""/>
          <p:cNvPicPr/>
          <p:nvPr/>
        </p:nvPicPr>
        <p:blipFill>
          <a:blip r:embed="rId4"/>
          <a:stretch/>
        </p:blipFill>
        <p:spPr>
          <a:xfrm>
            <a:off x="4572000" y="3560400"/>
            <a:ext cx="2880000" cy="1950480"/>
          </a:xfrm>
          <a:prstGeom prst="rect">
            <a:avLst/>
          </a:prstGeom>
          <a:ln>
            <a:noFill/>
          </a:ln>
        </p:spPr>
      </p:pic>
      <p:sp>
        <p:nvSpPr>
          <p:cNvPr id="98" name="CustomShape 5"/>
          <p:cNvSpPr/>
          <p:nvPr/>
        </p:nvSpPr>
        <p:spPr>
          <a:xfrm>
            <a:off x="0" y="5752800"/>
            <a:ext cx="8970480" cy="942840"/>
          </a:xfrm>
          <a:prstGeom prst="rect">
            <a:avLst/>
          </a:prstGeom>
          <a:noFill/>
          <a:ln>
            <a:noFill/>
          </a:ln>
        </p:spPr>
        <p:style>
          <a:lnRef idx="0"/>
          <a:fillRef idx="0"/>
          <a:effectRef idx="0"/>
          <a:fontRef idx="minor"/>
        </p:style>
        <p:txBody>
          <a:bodyPr lIns="90000" rIns="90000" tIns="45000" bIns="45000"/>
          <a:p>
            <a:pPr algn="just">
              <a:lnSpc>
                <a:spcPct val="100000"/>
              </a:lnSpc>
            </a:pPr>
            <a:r>
              <a:rPr b="0" lang="en-US" sz="1400" spc="-1" strike="noStrike">
                <a:solidFill>
                  <a:srgbClr val="000000"/>
                </a:solidFill>
                <a:uFill>
                  <a:solidFill>
                    <a:srgbClr val="ffffff"/>
                  </a:solidFill>
                </a:uFill>
                <a:latin typeface="Times New Roman"/>
              </a:rPr>
              <a:t>The simulation predicts the independence on the drift voltage of the timing resolution and slewing variation as functions of the e-peak size. The variation predictions  are less steep than the the observed dependencies in the data</a:t>
            </a:r>
            <a:endParaRPr b="0" lang="en-US" sz="1800" spc="-1" strike="noStrike">
              <a:solidFill>
                <a:srgbClr val="000000"/>
              </a:solidFill>
              <a:uFill>
                <a:solidFill>
                  <a:srgbClr val="ffffff"/>
                </a:solidFill>
              </a:uFill>
              <a:latin typeface="Arial"/>
            </a:endParaRPr>
          </a:p>
          <a:p>
            <a:pPr algn="just">
              <a:lnSpc>
                <a:spcPct val="100000"/>
              </a:lnSpc>
            </a:pPr>
            <a:r>
              <a:rPr b="0" lang="en-US" sz="1400" spc="-1" strike="noStrike">
                <a:solidFill>
                  <a:srgbClr val="000000"/>
                </a:solidFill>
                <a:uFill>
                  <a:solidFill>
                    <a:srgbClr val="ffffff"/>
                  </a:solidFill>
                </a:uFill>
                <a:latin typeface="Times New Roman"/>
              </a:rPr>
              <a:t>There are not noise effects in the simulation that distort the waveform shape (we expect that this is a small effect but we should check). Do we simulate accurately the response of the electronics ?</a:t>
            </a:r>
            <a:endParaRPr b="0" lang="en-US" sz="1800" spc="-1" strike="noStrike">
              <a:solidFill>
                <a:srgbClr val="000000"/>
              </a:solidFill>
              <a:uFill>
                <a:solidFill>
                  <a:srgbClr val="ffffff"/>
                </a:solidFill>
              </a:uFill>
              <a:latin typeface="Arial"/>
            </a:endParaRPr>
          </a:p>
        </p:txBody>
      </p:sp>
    </p:spTree>
  </p:cSld>
  <p:timing>
    <p:tnLst>
      <p:par>
        <p:cTn id="15" dur="indefinite" restart="never" nodeType="tmRoot">
          <p:childTnLst>
            <p:seq>
              <p:cTn id="16" nodeType="mainSeq"/>
              <p:prevCondLst>
                <p:cond delay="0" evt="onPrev">
                  <p:tgtEl>
                    <p:sldTgt/>
                  </p:tgtEl>
                </p:cond>
              </p:prevCondLst>
              <p:nextCondLst>
                <p:cond delay="0"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99" name="Picture 1" descr=""/>
          <p:cNvPicPr/>
          <p:nvPr/>
        </p:nvPicPr>
        <p:blipFill>
          <a:blip r:embed="rId1"/>
          <a:stretch/>
        </p:blipFill>
        <p:spPr>
          <a:xfrm>
            <a:off x="159480" y="910080"/>
            <a:ext cx="8474400" cy="2518560"/>
          </a:xfrm>
          <a:prstGeom prst="rect">
            <a:avLst/>
          </a:prstGeom>
          <a:ln>
            <a:noFill/>
          </a:ln>
        </p:spPr>
      </p:pic>
      <p:pic>
        <p:nvPicPr>
          <p:cNvPr id="100" name="Picture 2" descr=""/>
          <p:cNvPicPr/>
          <p:nvPr/>
        </p:nvPicPr>
        <p:blipFill>
          <a:blip r:embed="rId2"/>
          <a:stretch/>
        </p:blipFill>
        <p:spPr>
          <a:xfrm>
            <a:off x="932760" y="3515400"/>
            <a:ext cx="7278120" cy="2640600"/>
          </a:xfrm>
          <a:prstGeom prst="rect">
            <a:avLst/>
          </a:prstGeom>
          <a:ln>
            <a:noFill/>
          </a:ln>
        </p:spPr>
      </p:pic>
      <p:sp>
        <p:nvSpPr>
          <p:cNvPr id="101" name="CustomShape 1"/>
          <p:cNvSpPr/>
          <p:nvPr/>
        </p:nvSpPr>
        <p:spPr>
          <a:xfrm>
            <a:off x="159480" y="199440"/>
            <a:ext cx="8709840" cy="63900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uFill>
                  <a:solidFill>
                    <a:srgbClr val="ffffff"/>
                  </a:solidFill>
                </a:uFill>
                <a:latin typeface="Times New Roman"/>
              </a:rPr>
              <a:t>The data indicate that the slewing effect is not due to a waveform-shape change. On the contrary, they indicate a parallel walk in time of an almost constant pulse shape</a:t>
            </a:r>
            <a:endParaRPr b="0" lang="en-US" sz="1800" spc="-1" strike="noStrike">
              <a:solidFill>
                <a:srgbClr val="000000"/>
              </a:solidFill>
              <a:uFill>
                <a:solidFill>
                  <a:srgbClr val="ffffff"/>
                </a:solidFill>
              </a:uFill>
              <a:latin typeface="Arial"/>
            </a:endParaRPr>
          </a:p>
        </p:txBody>
      </p:sp>
      <p:sp>
        <p:nvSpPr>
          <p:cNvPr id="102" name="CustomShape 2"/>
          <p:cNvSpPr/>
          <p:nvPr/>
        </p:nvSpPr>
        <p:spPr>
          <a:xfrm>
            <a:off x="159480" y="6443280"/>
            <a:ext cx="880956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uFill>
                  <a:solidFill>
                    <a:srgbClr val="ffffff"/>
                  </a:solidFill>
                </a:uFill>
                <a:latin typeface="Times New Roman"/>
              </a:rPr>
              <a:t>The simulation supports the experimental observation</a:t>
            </a:r>
            <a:endParaRPr b="0" lang="en-US" sz="1800" spc="-1" strike="noStrike">
              <a:solidFill>
                <a:srgbClr val="000000"/>
              </a:solidFill>
              <a:uFill>
                <a:solidFill>
                  <a:srgbClr val="ffffff"/>
                </a:solidFill>
              </a:uFill>
              <a:latin typeface="Arial"/>
            </a:endParaRPr>
          </a:p>
        </p:txBody>
      </p:sp>
    </p:spTree>
  </p:cSld>
  <p:timing>
    <p:tnLst>
      <p:par>
        <p:cTn id="17" dur="indefinite" restart="never" nodeType="tmRoot">
          <p:childTnLst>
            <p:seq>
              <p:cTn id="18"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397</TotalTime>
  <Application>LibreOffice/5.2.3.3$Linux_X86_64 LibreOffice_project/20m0$Build-3</Application>
  <Words>1937</Words>
  <Paragraphs>119</Paragraphs>
  <Company>Ελληνικό Ανοικτό Πανεπιστήμιο</Company>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2017-09-25T10:34:50Z</dcterms:created>
  <dc:creator>Σπύρος Τζαμαρίας</dc:creator>
  <dc:description/>
  <dc:language>en-US</dc:language>
  <cp:lastModifiedBy/>
  <dcterms:modified xsi:type="dcterms:W3CDTF">2017-09-25T17:02:32Z</dcterms:modified>
  <cp:revision>21</cp:revision>
  <dc:subject/>
  <dc:title>Slide 1</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12.0000</vt:lpwstr>
  </property>
  <property fmtid="{D5CDD505-2E9C-101B-9397-08002B2CF9AE}" pid="3" name="Company">
    <vt:lpwstr>Ελληνικό Ανοικτό Πανεπιστήμιο</vt:lpwstr>
  </property>
  <property fmtid="{D5CDD505-2E9C-101B-9397-08002B2CF9AE}" pid="4" name="HiddenSlides">
    <vt:i4>0</vt:i4>
  </property>
  <property fmtid="{D5CDD505-2E9C-101B-9397-08002B2CF9AE}" pid="5" name="HyperlinksChanged">
    <vt:bool>0</vt:bool>
  </property>
  <property fmtid="{D5CDD505-2E9C-101B-9397-08002B2CF9AE}" pid="6" name="LinksUpToDate">
    <vt:bool>0</vt:bool>
  </property>
  <property fmtid="{D5CDD505-2E9C-101B-9397-08002B2CF9AE}" pid="7" name="MMClips">
    <vt:i4>0</vt:i4>
  </property>
  <property fmtid="{D5CDD505-2E9C-101B-9397-08002B2CF9AE}" pid="8" name="Notes">
    <vt:i4>0</vt:i4>
  </property>
  <property fmtid="{D5CDD505-2E9C-101B-9397-08002B2CF9AE}" pid="9" name="PresentationFormat">
    <vt:lpwstr>On-screen Show (4:3)</vt:lpwstr>
  </property>
  <property fmtid="{D5CDD505-2E9C-101B-9397-08002B2CF9AE}" pid="10" name="ScaleCrop">
    <vt:bool>0</vt:bool>
  </property>
  <property fmtid="{D5CDD505-2E9C-101B-9397-08002B2CF9AE}" pid="11" name="ShareDoc">
    <vt:bool>0</vt:bool>
  </property>
  <property fmtid="{D5CDD505-2E9C-101B-9397-08002B2CF9AE}" pid="12" name="Slides">
    <vt:i4>18</vt:i4>
  </property>
</Properties>
</file>