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3" r:id="rId17"/>
    <p:sldId id="275" r:id="rId18"/>
    <p:sldId id="271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07E6-12C5-4E40-AB76-608A56689CF5}" type="datetimeFigureOut">
              <a:rPr lang="en-US" smtClean="0"/>
              <a:pPr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8E513-2FAB-8D47-879C-BBDAA1AEE1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07E6-12C5-4E40-AB76-608A56689CF5}" type="datetimeFigureOut">
              <a:rPr lang="en-US" smtClean="0"/>
              <a:pPr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8E513-2FAB-8D47-879C-BBDAA1AEE1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07E6-12C5-4E40-AB76-608A56689CF5}" type="datetimeFigureOut">
              <a:rPr lang="en-US" smtClean="0"/>
              <a:pPr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8E513-2FAB-8D47-879C-BBDAA1AEE1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07E6-12C5-4E40-AB76-608A56689CF5}" type="datetimeFigureOut">
              <a:rPr lang="en-US" smtClean="0"/>
              <a:pPr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8E513-2FAB-8D47-879C-BBDAA1AEE1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07E6-12C5-4E40-AB76-608A56689CF5}" type="datetimeFigureOut">
              <a:rPr lang="en-US" smtClean="0"/>
              <a:pPr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8E513-2FAB-8D47-879C-BBDAA1AEE1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07E6-12C5-4E40-AB76-608A56689CF5}" type="datetimeFigureOut">
              <a:rPr lang="en-US" smtClean="0"/>
              <a:pPr/>
              <a:t>9/27/2017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8E513-2FAB-8D47-879C-BBDAA1AEE1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07E6-12C5-4E40-AB76-608A56689CF5}" type="datetimeFigureOut">
              <a:rPr lang="en-US" smtClean="0"/>
              <a:pPr/>
              <a:t>9/27/2017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8E513-2FAB-8D47-879C-BBDAA1AEE1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07E6-12C5-4E40-AB76-608A56689CF5}" type="datetimeFigureOut">
              <a:rPr lang="en-US" smtClean="0"/>
              <a:pPr/>
              <a:t>9/27/2017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8E513-2FAB-8D47-879C-BBDAA1AEE1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07E6-12C5-4E40-AB76-608A56689CF5}" type="datetimeFigureOut">
              <a:rPr lang="en-US" smtClean="0"/>
              <a:pPr/>
              <a:t>9/27/2017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8E513-2FAB-8D47-879C-BBDAA1AEE1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07E6-12C5-4E40-AB76-608A56689CF5}" type="datetimeFigureOut">
              <a:rPr lang="en-US" smtClean="0"/>
              <a:pPr/>
              <a:t>9/27/2017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8E513-2FAB-8D47-879C-BBDAA1AEE1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07E6-12C5-4E40-AB76-608A56689CF5}" type="datetimeFigureOut">
              <a:rPr lang="en-US" smtClean="0"/>
              <a:pPr/>
              <a:t>9/27/2017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8E513-2FAB-8D47-879C-BBDAA1AEE1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907E6-12C5-4E40-AB76-608A56689CF5}" type="datetimeFigureOut">
              <a:rPr lang="en-US" smtClean="0"/>
              <a:pPr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8E513-2FAB-8D47-879C-BBDAA1AEE1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image" Target="../media/image4.pn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30857" y="1722188"/>
            <a:ext cx="7320518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90"/>
                </a:solidFill>
                <a:latin typeface="Times New Roman"/>
                <a:cs typeface="Times New Roman"/>
              </a:rPr>
              <a:t>Signal Processing and Statistical Analysis Techniques for the PICOSEC-MICROMEGAS</a:t>
            </a:r>
          </a:p>
          <a:p>
            <a:pPr algn="ctr"/>
            <a:r>
              <a:rPr lang="en-US" sz="1400" b="1" dirty="0" err="1">
                <a:solidFill>
                  <a:srgbClr val="3366FF"/>
                </a:solidFill>
                <a:latin typeface="Times New Roman"/>
                <a:cs typeface="Times New Roman"/>
              </a:rPr>
              <a:t>Ioannis</a:t>
            </a:r>
            <a:r>
              <a:rPr lang="en-US" sz="1400" b="1" dirty="0">
                <a:solidFill>
                  <a:srgbClr val="3366FF"/>
                </a:solidFill>
                <a:latin typeface="Times New Roman"/>
                <a:cs typeface="Times New Roman"/>
              </a:rPr>
              <a:t> </a:t>
            </a:r>
            <a:r>
              <a:rPr lang="en-US" sz="1400" b="1" dirty="0" err="1">
                <a:solidFill>
                  <a:srgbClr val="3366FF"/>
                </a:solidFill>
                <a:latin typeface="Times New Roman"/>
                <a:cs typeface="Times New Roman"/>
              </a:rPr>
              <a:t>Manthos</a:t>
            </a:r>
            <a:endParaRPr lang="en-US" sz="1400" b="1" dirty="0">
              <a:solidFill>
                <a:srgbClr val="3366FF"/>
              </a:solidFill>
              <a:latin typeface="Times New Roman"/>
              <a:cs typeface="Times New Roman"/>
            </a:endParaRPr>
          </a:p>
          <a:p>
            <a:pPr algn="ctr"/>
            <a:r>
              <a:rPr lang="en-US" sz="1400" b="1" dirty="0">
                <a:solidFill>
                  <a:srgbClr val="3366FF"/>
                </a:solidFill>
                <a:latin typeface="Times New Roman"/>
                <a:cs typeface="Times New Roman"/>
              </a:rPr>
              <a:t>Laboratory of Nuclear &amp; Particle Physics </a:t>
            </a:r>
          </a:p>
          <a:p>
            <a:pPr algn="ctr"/>
            <a:r>
              <a:rPr lang="en-US" sz="1400" b="1" dirty="0">
                <a:solidFill>
                  <a:srgbClr val="3366FF"/>
                </a:solidFill>
                <a:latin typeface="Times New Roman"/>
                <a:cs typeface="Times New Roman"/>
              </a:rPr>
              <a:t>Physics Department</a:t>
            </a:r>
          </a:p>
          <a:p>
            <a:pPr algn="ctr"/>
            <a:r>
              <a:rPr lang="en-US" sz="1400" b="1" dirty="0">
                <a:solidFill>
                  <a:srgbClr val="3366FF"/>
                </a:solidFill>
                <a:latin typeface="Times New Roman"/>
                <a:cs typeface="Times New Roman"/>
              </a:rPr>
              <a:t>Aristotle University of Thessaloniki</a:t>
            </a:r>
          </a:p>
          <a:p>
            <a:pPr algn="ctr"/>
            <a:endParaRPr lang="en-US" sz="1400" b="1" dirty="0">
              <a:latin typeface="Times New Roman"/>
              <a:cs typeface="Times New Roman"/>
            </a:endParaRPr>
          </a:p>
          <a:p>
            <a:pPr algn="ctr"/>
            <a:r>
              <a:rPr lang="en-US" sz="1400" b="1" dirty="0">
                <a:solidFill>
                  <a:srgbClr val="000090"/>
                </a:solidFill>
                <a:latin typeface="Times New Roman"/>
                <a:cs typeface="Times New Roman"/>
              </a:rPr>
              <a:t>many thanks to F. J. </a:t>
            </a:r>
            <a:r>
              <a:rPr lang="en-US" sz="1400" b="1" dirty="0" err="1">
                <a:solidFill>
                  <a:srgbClr val="000090"/>
                </a:solidFill>
                <a:latin typeface="Times New Roman"/>
                <a:cs typeface="Times New Roman"/>
              </a:rPr>
              <a:t>Iguaz</a:t>
            </a:r>
            <a:r>
              <a:rPr lang="en-US" sz="1400" b="1" dirty="0">
                <a:solidFill>
                  <a:srgbClr val="000090"/>
                </a:solidFill>
                <a:latin typeface="Times New Roman"/>
                <a:cs typeface="Times New Roman"/>
              </a:rPr>
              <a:t>, </a:t>
            </a:r>
            <a:r>
              <a:rPr lang="en-US" sz="1400" b="1" dirty="0" err="1">
                <a:solidFill>
                  <a:srgbClr val="000090"/>
                </a:solidFill>
                <a:latin typeface="Times New Roman"/>
                <a:cs typeface="Times New Roman"/>
              </a:rPr>
              <a:t>Jona</a:t>
            </a:r>
            <a:r>
              <a:rPr lang="en-US" sz="1400" b="1" dirty="0">
                <a:solidFill>
                  <a:srgbClr val="000090"/>
                </a:solidFill>
                <a:latin typeface="Times New Roman"/>
                <a:cs typeface="Times New Roman"/>
              </a:rPr>
              <a:t> </a:t>
            </a:r>
            <a:r>
              <a:rPr lang="en-US" sz="1400" b="1" dirty="0" err="1">
                <a:solidFill>
                  <a:srgbClr val="000090"/>
                </a:solidFill>
                <a:latin typeface="Times New Roman"/>
                <a:cs typeface="Times New Roman"/>
              </a:rPr>
              <a:t>Bortfeldt</a:t>
            </a:r>
            <a:r>
              <a:rPr lang="en-US" sz="1400" b="1" dirty="0">
                <a:solidFill>
                  <a:srgbClr val="000090"/>
                </a:solidFill>
                <a:latin typeface="Times New Roman"/>
                <a:cs typeface="Times New Roman"/>
              </a:rPr>
              <a:t>, G.K. </a:t>
            </a:r>
            <a:r>
              <a:rPr lang="en-US" sz="1400" b="1" dirty="0" err="1">
                <a:solidFill>
                  <a:srgbClr val="000090"/>
                </a:solidFill>
                <a:latin typeface="Times New Roman"/>
                <a:cs typeface="Times New Roman"/>
              </a:rPr>
              <a:t>Fanourakis</a:t>
            </a:r>
            <a:r>
              <a:rPr lang="en-US" sz="1400" b="1" dirty="0">
                <a:solidFill>
                  <a:srgbClr val="000090"/>
                </a:solidFill>
                <a:latin typeface="Times New Roman"/>
                <a:cs typeface="Times New Roman"/>
              </a:rPr>
              <a:t> and the AUTH team</a:t>
            </a:r>
          </a:p>
          <a:p>
            <a:pPr algn="ctr"/>
            <a:endParaRPr lang="en-US" sz="1400" b="1" dirty="0">
              <a:latin typeface="Times New Roman"/>
              <a:cs typeface="Times New Roman"/>
            </a:endParaRPr>
          </a:p>
          <a:p>
            <a:pPr algn="ctr"/>
            <a:endParaRPr lang="en-US" sz="1400" b="1" dirty="0">
              <a:latin typeface="Times New Roman"/>
              <a:cs typeface="Times New Roman"/>
            </a:endParaRPr>
          </a:p>
          <a:p>
            <a:pPr algn="ctr"/>
            <a:endParaRPr lang="en-US" sz="1400" b="1" dirty="0">
              <a:latin typeface="Times New Roman"/>
              <a:cs typeface="Times New Roman"/>
            </a:endParaRPr>
          </a:p>
          <a:p>
            <a:pPr algn="ctr"/>
            <a:r>
              <a:rPr lang="en-US" sz="1400" b="1" dirty="0">
                <a:latin typeface="Times New Roman"/>
                <a:cs typeface="Times New Roman"/>
              </a:rPr>
              <a:t>A sort review on the methods used to analyze calibration data, in order to evaluate the timing performance of the PICOSEC-MICROMEGAS  detector</a:t>
            </a:r>
          </a:p>
          <a:p>
            <a:pPr>
              <a:lnSpc>
                <a:spcPct val="100000"/>
              </a:lnSpc>
            </a:pPr>
            <a:endParaRPr lang="en-US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>
              <a:lnSpc>
                <a:spcPct val="100000"/>
              </a:lnSpc>
            </a:pP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>
              <a:lnSpc>
                <a:spcPct val="100000"/>
              </a:lnSpc>
            </a:pPr>
            <a:endParaRPr lang="en-US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 algn="ctr"/>
            <a:endParaRPr lang="en-US" sz="1400" b="1" dirty="0">
              <a:latin typeface="Times New Roman"/>
              <a:cs typeface="Times New Roman"/>
            </a:endParaRPr>
          </a:p>
          <a:p>
            <a:pPr algn="ctr"/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2236" y="5811554"/>
            <a:ext cx="8484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6600"/>
                </a:solidFill>
                <a:latin typeface="Times New Roman"/>
                <a:cs typeface="Times New Roman"/>
              </a:rPr>
              <a:t>All the shown results are PRELIMINARY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09-26 at 8.03.20 μ.μ.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418910"/>
            <a:ext cx="9144001" cy="45815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87248" y="4398270"/>
            <a:ext cx="718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CF4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30619" y="4276503"/>
            <a:ext cx="1097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COMPASS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22" y="252676"/>
            <a:ext cx="8550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/>
                <a:cs typeface="Times New Roman"/>
              </a:rPr>
              <a:t>The stability of the </a:t>
            </a:r>
            <a:r>
              <a:rPr lang="en-US" b="1" dirty="0" err="1">
                <a:latin typeface="Times New Roman"/>
                <a:cs typeface="Times New Roman"/>
              </a:rPr>
              <a:t>e</a:t>
            </a:r>
            <a:r>
              <a:rPr lang="en-US" b="1" dirty="0">
                <a:latin typeface="Times New Roman"/>
                <a:cs typeface="Times New Roman"/>
              </a:rPr>
              <a:t>-peak pulse shape</a:t>
            </a:r>
          </a:p>
        </p:txBody>
      </p:sp>
      <p:pic>
        <p:nvPicPr>
          <p:cNvPr id="3" name="Picture 2" descr="Screen Shot 2017-09-26 at 8.14.31 μ.μ.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757" y="707781"/>
            <a:ext cx="6986486" cy="3510224"/>
          </a:xfrm>
          <a:prstGeom prst="rect">
            <a:avLst/>
          </a:prstGeom>
        </p:spPr>
      </p:pic>
      <p:pic>
        <p:nvPicPr>
          <p:cNvPr id="4" name="Picture 3" descr="Screen Shot 2017-09-26 at 8.14.43 μ.μ.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5" y="4041775"/>
            <a:ext cx="9144000" cy="15049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6437" y="4041775"/>
            <a:ext cx="1083782" cy="3800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682" y="126338"/>
            <a:ext cx="3244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However…</a:t>
            </a:r>
          </a:p>
        </p:txBody>
      </p:sp>
      <p:pic>
        <p:nvPicPr>
          <p:cNvPr id="3" name="Picture 2" descr="Screen Shot 2017-09-26 at 8.23.51 μ.μ.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834" y="630612"/>
            <a:ext cx="3101546" cy="2798388"/>
          </a:xfrm>
          <a:prstGeom prst="rect">
            <a:avLst/>
          </a:prstGeom>
        </p:spPr>
      </p:pic>
      <p:pic>
        <p:nvPicPr>
          <p:cNvPr id="4" name="Picture 3" descr="Screen Shot 2017-09-26 at 8.24.18 μ.μ..png"/>
          <p:cNvPicPr>
            <a:picLocks noChangeAspect="1"/>
          </p:cNvPicPr>
          <p:nvPr/>
        </p:nvPicPr>
        <p:blipFill>
          <a:blip r:embed="rId3"/>
          <a:srcRect t="18171"/>
          <a:stretch>
            <a:fillRect/>
          </a:stretch>
        </p:blipFill>
        <p:spPr>
          <a:xfrm>
            <a:off x="4235800" y="1087224"/>
            <a:ext cx="3061288" cy="437117"/>
          </a:xfrm>
          <a:prstGeom prst="rect">
            <a:avLst/>
          </a:prstGeom>
        </p:spPr>
      </p:pic>
      <p:pic>
        <p:nvPicPr>
          <p:cNvPr id="5" name="Picture 4" descr="Screen Shot 2017-09-26 at 8.25.17 μ.μ.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5531" y="1646615"/>
            <a:ext cx="5328469" cy="22960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1971" y="4949668"/>
            <a:ext cx="79588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amplitude to charge ratio is almost independent of the e-peak size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error of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0.3mV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error of C equals to 0.002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error of A is almost 0.1·10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-4  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estimated parameter are mildly correlated (about 20%)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08-18 at 5.35.16 π.μ.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685" y="1486988"/>
            <a:ext cx="2635763" cy="2649255"/>
          </a:xfrm>
          <a:prstGeom prst="rect">
            <a:avLst/>
          </a:prstGeom>
        </p:spPr>
      </p:pic>
      <p:pic>
        <p:nvPicPr>
          <p:cNvPr id="3" name="Picture 2" descr="Screen Shot 2017-09-26 at 8.34.11 μ.μ.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7308" y="1486988"/>
            <a:ext cx="2970192" cy="2468560"/>
          </a:xfrm>
          <a:prstGeom prst="rect">
            <a:avLst/>
          </a:prstGeom>
        </p:spPr>
      </p:pic>
      <p:pic>
        <p:nvPicPr>
          <p:cNvPr id="4" name="Picture 3" descr="Screen Shot 2017-09-26 at 8.34.40 μ.μ.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4866" y="1648734"/>
            <a:ext cx="2601301" cy="23068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3757" y="132988"/>
            <a:ext cx="883648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>
                <a:solidFill>
                  <a:srgbClr val="008000"/>
                </a:solidFill>
                <a:latin typeface="Times New Roman"/>
                <a:cs typeface="Times New Roman"/>
              </a:rPr>
              <a:t>In order to study the dependence of the  timing resolution on the anode and drift voltages we should “extrapolate” to the unobserved part of the </a:t>
            </a:r>
            <a:r>
              <a:rPr lang="en-US" sz="1400" b="1" dirty="0" err="1">
                <a:solidFill>
                  <a:srgbClr val="008000"/>
                </a:solidFill>
                <a:latin typeface="Times New Roman"/>
                <a:cs typeface="Times New Roman"/>
              </a:rPr>
              <a:t>e</a:t>
            </a:r>
            <a:r>
              <a:rPr lang="en-US" sz="1400" b="1" dirty="0">
                <a:solidFill>
                  <a:srgbClr val="008000"/>
                </a:solidFill>
                <a:latin typeface="Times New Roman"/>
                <a:cs typeface="Times New Roman"/>
              </a:rPr>
              <a:t>-peak spectrum. </a:t>
            </a:r>
          </a:p>
          <a:p>
            <a:pPr algn="just"/>
            <a:r>
              <a:rPr lang="en-US" sz="1400" dirty="0">
                <a:solidFill>
                  <a:srgbClr val="800000"/>
                </a:solidFill>
                <a:latin typeface="Times New Roman"/>
                <a:cs typeface="Times New Roman"/>
              </a:rPr>
              <a:t>As shown, the </a:t>
            </a:r>
            <a:r>
              <a:rPr lang="en-US" sz="1400" dirty="0" err="1">
                <a:solidFill>
                  <a:srgbClr val="800000"/>
                </a:solidFill>
                <a:latin typeface="Times New Roman"/>
                <a:cs typeface="Times New Roman"/>
              </a:rPr>
              <a:t>e</a:t>
            </a:r>
            <a:r>
              <a:rPr lang="en-US" sz="1400" dirty="0">
                <a:solidFill>
                  <a:srgbClr val="800000"/>
                </a:solidFill>
                <a:latin typeface="Times New Roman"/>
                <a:cs typeface="Times New Roman"/>
              </a:rPr>
              <a:t>-peak charge distributions have been fitted to </a:t>
            </a:r>
            <a:r>
              <a:rPr lang="en-US" sz="1400" dirty="0" err="1">
                <a:solidFill>
                  <a:srgbClr val="800000"/>
                </a:solidFill>
                <a:latin typeface="Times New Roman"/>
                <a:cs typeface="Times New Roman"/>
              </a:rPr>
              <a:t>Polya</a:t>
            </a:r>
            <a:r>
              <a:rPr lang="en-US" sz="1400" dirty="0">
                <a:solidFill>
                  <a:srgbClr val="800000"/>
                </a:solidFill>
                <a:latin typeface="Times New Roman"/>
                <a:cs typeface="Times New Roman"/>
              </a:rPr>
              <a:t> functions.</a:t>
            </a:r>
          </a:p>
          <a:p>
            <a:pPr algn="just"/>
            <a:r>
              <a:rPr lang="en-US" sz="1400" dirty="0">
                <a:solidFill>
                  <a:srgbClr val="800000"/>
                </a:solidFill>
                <a:latin typeface="Times New Roman"/>
                <a:cs typeface="Times New Roman"/>
              </a:rPr>
              <a:t>As presented by F. J. </a:t>
            </a:r>
            <a:r>
              <a:rPr lang="en-US" sz="1400" dirty="0" err="1">
                <a:solidFill>
                  <a:srgbClr val="800000"/>
                </a:solidFill>
                <a:latin typeface="Times New Roman"/>
                <a:cs typeface="Times New Roman"/>
              </a:rPr>
              <a:t>Iguaz</a:t>
            </a:r>
            <a:r>
              <a:rPr lang="en-US" sz="1400" dirty="0">
                <a:solidFill>
                  <a:srgbClr val="800000"/>
                </a:solidFill>
                <a:latin typeface="Times New Roman"/>
                <a:cs typeface="Times New Roman"/>
              </a:rPr>
              <a:t> and K. </a:t>
            </a:r>
            <a:r>
              <a:rPr lang="en-US" sz="1400" dirty="0" err="1">
                <a:solidFill>
                  <a:srgbClr val="800000"/>
                </a:solidFill>
                <a:latin typeface="Times New Roman"/>
                <a:cs typeface="Times New Roman"/>
              </a:rPr>
              <a:t>Paraschou</a:t>
            </a:r>
            <a:r>
              <a:rPr lang="en-US" sz="1400" dirty="0">
                <a:solidFill>
                  <a:srgbClr val="800000"/>
                </a:solidFill>
                <a:latin typeface="Times New Roman"/>
                <a:cs typeface="Times New Roman"/>
              </a:rPr>
              <a:t>, the slewing and timing resolution vary as functions of the </a:t>
            </a:r>
            <a:r>
              <a:rPr lang="en-US" sz="1400" dirty="0" err="1">
                <a:solidFill>
                  <a:srgbClr val="800000"/>
                </a:solidFill>
                <a:latin typeface="Times New Roman"/>
                <a:cs typeface="Times New Roman"/>
              </a:rPr>
              <a:t>e</a:t>
            </a:r>
            <a:r>
              <a:rPr lang="en-US" sz="1400" dirty="0">
                <a:solidFill>
                  <a:srgbClr val="800000"/>
                </a:solidFill>
                <a:latin typeface="Times New Roman"/>
                <a:cs typeface="Times New Roman"/>
              </a:rPr>
              <a:t>-peak size but this dependences have been parameterized for all the data sets.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3756" y="4137428"/>
            <a:ext cx="854974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>
                <a:latin typeface="Times New Roman"/>
                <a:cs typeface="Times New Roman"/>
              </a:rPr>
              <a:t>We have developed an accurate, numerical method to perform this extrapolation (for details see the PICOSEC-MM Note  </a:t>
            </a:r>
            <a:r>
              <a:rPr lang="en-US" sz="1400" b="1" i="1" dirty="0">
                <a:latin typeface="Times New Roman"/>
                <a:cs typeface="Times New Roman"/>
              </a:rPr>
              <a:t>“Analysis Methods and Results of the </a:t>
            </a:r>
            <a:r>
              <a:rPr lang="en-US" sz="1400" b="1" i="1" dirty="0" err="1">
                <a:latin typeface="Times New Roman"/>
                <a:cs typeface="Times New Roman"/>
              </a:rPr>
              <a:t>Picosecond-MicroMegas</a:t>
            </a:r>
            <a:r>
              <a:rPr lang="en-US" sz="1400" b="1" i="1" dirty="0">
                <a:latin typeface="Times New Roman"/>
                <a:cs typeface="Times New Roman"/>
              </a:rPr>
              <a:t> laser beam data”</a:t>
            </a:r>
            <a:r>
              <a:rPr lang="en-US" sz="1400" b="1" dirty="0">
                <a:latin typeface="Times New Roman"/>
                <a:cs typeface="Times New Roman"/>
              </a:rPr>
              <a:t>, Part B )</a:t>
            </a:r>
          </a:p>
          <a:p>
            <a:endParaRPr lang="en-US" dirty="0"/>
          </a:p>
        </p:txBody>
      </p:sp>
      <p:pic>
        <p:nvPicPr>
          <p:cNvPr id="7" name="Picture 6" descr="Screen Shot 2017-09-26 at 8.52.00 μ.μ.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3756" y="4930947"/>
            <a:ext cx="3020650" cy="593037"/>
          </a:xfrm>
          <a:prstGeom prst="rect">
            <a:avLst/>
          </a:prstGeom>
        </p:spPr>
      </p:pic>
      <p:pic>
        <p:nvPicPr>
          <p:cNvPr id="8" name="Picture 7" descr="Screen Shot 2017-09-26 at 8.52.10 μ.μ.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0616" y="5655890"/>
            <a:ext cx="2723956" cy="639931"/>
          </a:xfrm>
          <a:prstGeom prst="rect">
            <a:avLst/>
          </a:prstGeom>
        </p:spPr>
      </p:pic>
      <p:pic>
        <p:nvPicPr>
          <p:cNvPr id="9" name="Picture 8" descr="Screen Shot 2017-09-26 at 8.52.32 μ.μ.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23100" y="4998632"/>
            <a:ext cx="2897800" cy="1314516"/>
          </a:xfrm>
          <a:prstGeom prst="rect">
            <a:avLst/>
          </a:prstGeom>
        </p:spPr>
      </p:pic>
      <p:pic>
        <p:nvPicPr>
          <p:cNvPr id="10" name="Picture 9" descr="Screen Shot 2017-09-26 at 8.52.49 μ.μ.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73794" y="5375969"/>
            <a:ext cx="2766821" cy="559842"/>
          </a:xfrm>
          <a:prstGeom prst="rect">
            <a:avLst/>
          </a:prstGeom>
          <a:ln w="38100" cmpd="sng">
            <a:solidFill>
              <a:srgbClr val="FF0000"/>
            </a:solidFill>
          </a:ln>
        </p:spPr>
      </p:pic>
      <p:cxnSp>
        <p:nvCxnSpPr>
          <p:cNvPr id="12" name="Straight Connector 11"/>
          <p:cNvCxnSpPr/>
          <p:nvPr/>
        </p:nvCxnSpPr>
        <p:spPr>
          <a:xfrm rot="5400000">
            <a:off x="2347714" y="5661796"/>
            <a:ext cx="165497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5102781" y="5757639"/>
            <a:ext cx="165497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06131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800000"/>
                </a:solidFill>
                <a:latin typeface="Times New Roman"/>
                <a:cs typeface="Times New Roman"/>
              </a:rPr>
              <a:t>Before the end  try a test…</a:t>
            </a:r>
          </a:p>
          <a:p>
            <a:r>
              <a:rPr lang="en-US" sz="1400" b="1" dirty="0">
                <a:latin typeface="Times New Roman"/>
                <a:cs typeface="Times New Roman"/>
              </a:rPr>
              <a:t>Use the parameterized slewing and timing resolution dependence on the </a:t>
            </a:r>
            <a:r>
              <a:rPr lang="en-US" sz="1400" b="1" dirty="0" err="1">
                <a:latin typeface="Times New Roman"/>
                <a:cs typeface="Times New Roman"/>
              </a:rPr>
              <a:t>e</a:t>
            </a:r>
            <a:r>
              <a:rPr lang="en-US" sz="1400" b="1" dirty="0">
                <a:latin typeface="Times New Roman"/>
                <a:cs typeface="Times New Roman"/>
              </a:rPr>
              <a:t>-peak size, as well as  the numerical convolution  formula to predict the timing resolution for the observed </a:t>
            </a:r>
            <a:r>
              <a:rPr lang="en-US" sz="1400" b="1" dirty="0" err="1">
                <a:latin typeface="Times New Roman"/>
                <a:cs typeface="Times New Roman"/>
              </a:rPr>
              <a:t>e</a:t>
            </a:r>
            <a:r>
              <a:rPr lang="en-US" sz="1400" b="1" dirty="0">
                <a:latin typeface="Times New Roman"/>
                <a:cs typeface="Times New Roman"/>
              </a:rPr>
              <a:t>-peak charge spectrum.</a:t>
            </a:r>
          </a:p>
          <a:p>
            <a:r>
              <a:rPr lang="en-US" sz="1400" b="1" dirty="0">
                <a:latin typeface="Times New Roman"/>
                <a:cs typeface="Times New Roman"/>
              </a:rPr>
              <a:t>Then compare with the direct measurements of the time resolution</a:t>
            </a:r>
          </a:p>
        </p:txBody>
      </p:sp>
      <p:pic>
        <p:nvPicPr>
          <p:cNvPr id="3" name="Picture 2" descr="Screen Shot 2017-09-26 at 9.18.08 μ.μ.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102" y="2097210"/>
            <a:ext cx="2982120" cy="288016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1727878"/>
            <a:ext cx="4897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Direct measurements of the timing resolution</a:t>
            </a:r>
          </a:p>
        </p:txBody>
      </p:sp>
      <p:pic>
        <p:nvPicPr>
          <p:cNvPr id="5" name="Picture 4" descr="Screen Shot 2017-09-26 at 9.18.23 μ.μ.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8216" y="1520858"/>
            <a:ext cx="4995784" cy="4806634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09-26 at 9.22.29 μ.μ.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771" y="1214156"/>
            <a:ext cx="7968458" cy="44296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8365" y="246027"/>
            <a:ext cx="90556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800000"/>
                </a:solidFill>
                <a:latin typeface="Times New Roman"/>
                <a:cs typeface="Times New Roman"/>
              </a:rPr>
              <a:t>The timing resolution of PICOSEC-MICROMEGAS responding to a single photoelectron as a function of the drift voltage for different anode voltage settings. Corresponds to </a:t>
            </a:r>
            <a:r>
              <a:rPr lang="en-US" b="1" dirty="0" err="1">
                <a:solidFill>
                  <a:srgbClr val="800000"/>
                </a:solidFill>
                <a:latin typeface="Times New Roman"/>
                <a:cs typeface="Times New Roman"/>
              </a:rPr>
              <a:t>e</a:t>
            </a:r>
            <a:r>
              <a:rPr lang="en-US" b="1" dirty="0">
                <a:solidFill>
                  <a:srgbClr val="800000"/>
                </a:solidFill>
                <a:latin typeface="Times New Roman"/>
                <a:cs typeface="Times New Roman"/>
              </a:rPr>
              <a:t>-peaks with amplitude greater than 10 mV or, equivalently, with charge greater than 0.333 </a:t>
            </a:r>
            <a:r>
              <a:rPr lang="en-US" b="1" dirty="0" err="1">
                <a:solidFill>
                  <a:srgbClr val="800000"/>
                </a:solidFill>
                <a:latin typeface="Times New Roman"/>
                <a:cs typeface="Times New Roman"/>
              </a:rPr>
              <a:t>pC</a:t>
            </a:r>
            <a:r>
              <a:rPr lang="en-US" b="1" dirty="0">
                <a:solidFill>
                  <a:srgbClr val="800000"/>
                </a:solidFill>
                <a:latin typeface="Times New Roman"/>
                <a:cs typeface="Times New Roman"/>
              </a:rPr>
              <a:t>.</a:t>
            </a:r>
          </a:p>
        </p:txBody>
      </p:sp>
      <p:pic>
        <p:nvPicPr>
          <p:cNvPr id="4" name="Picture 3" descr="Screen Shot 2017-09-26 at 9.35.02 μ.μ.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516" y="5139758"/>
            <a:ext cx="6624547" cy="17182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14517" y="5044718"/>
            <a:ext cx="1079962" cy="369332"/>
          </a:xfrm>
          <a:prstGeom prst="rect">
            <a:avLst/>
          </a:prstGeom>
          <a:solidFill>
            <a:schemeClr val="bg1">
              <a:alpha val="98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4859" y="27217"/>
            <a:ext cx="8794282" cy="2769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A data analysis procedure has been developed for the Muon Test Beam Calibration, which: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 Aligns the detector (remember only one channel) by comparing the charge of the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e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-peak signal to the expected charge, combining the tracking information with the single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pe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e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-peak spectrum, on an event-by-event basis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 Estimates the mean number of photoelectrons produced my the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muon’s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 Cherenkov photons, assuming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Poissonian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 statistics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 Combines the alignment results with the estimation of the number of photoelectrons to predict the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e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-peak charge and amplitude distributions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 descr="Screen Shot 2017-06-13 at 7.37.14 μ.μ.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229" y="2045391"/>
            <a:ext cx="2436947" cy="2125073"/>
          </a:xfrm>
          <a:prstGeom prst="rect">
            <a:avLst/>
          </a:prstGeom>
        </p:spPr>
      </p:pic>
      <p:pic>
        <p:nvPicPr>
          <p:cNvPr id="6" name="Picture 5" descr="Screen Shot 2017-06-13 at 7.44.06 μ.μ.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580176" y="2135163"/>
            <a:ext cx="2024792" cy="1945530"/>
          </a:xfrm>
          <a:prstGeom prst="rect">
            <a:avLst/>
          </a:prstGeom>
        </p:spPr>
      </p:pic>
      <p:pic>
        <p:nvPicPr>
          <p:cNvPr id="7" name="Picture 6" descr="Screen Shot 2017-06-13 at 7.57.59 μ.μ.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4878365" y="2045391"/>
            <a:ext cx="2008579" cy="1945530"/>
          </a:xfrm>
          <a:prstGeom prst="rect">
            <a:avLst/>
          </a:prstGeom>
        </p:spPr>
      </p:pic>
      <p:pic>
        <p:nvPicPr>
          <p:cNvPr id="8" name="Picture 7" descr="Screen Shot 2017-06-14 at 1.56.31 μ.μ.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6886944" y="2135163"/>
            <a:ext cx="1866756" cy="1865030"/>
          </a:xfrm>
          <a:prstGeom prst="rect">
            <a:avLst/>
          </a:prstGeom>
        </p:spPr>
      </p:pic>
      <p:pic>
        <p:nvPicPr>
          <p:cNvPr id="10" name="Picture 9" descr="Screen Shot 2017-06-14 at 10.00.20 μ.μ.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20519" y="4208875"/>
            <a:ext cx="2633181" cy="2649125"/>
          </a:xfrm>
          <a:prstGeom prst="rect">
            <a:avLst/>
          </a:prstGeom>
        </p:spPr>
      </p:pic>
      <p:pic>
        <p:nvPicPr>
          <p:cNvPr id="11" name="Picture 10" descr="Screen Shot 2017-06-14 at 9.54.43 μ.μ.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88794" y="4119104"/>
            <a:ext cx="2674880" cy="264912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" y="4898230"/>
            <a:ext cx="28645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Prediction of the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e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-peak charge distribution (histograms) with the experimental distribution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028597" y="4713564"/>
            <a:ext cx="9376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All tracks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206983" y="5021341"/>
            <a:ext cx="12965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Central tracks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97258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06-15 at 2.32.48 μ.μ.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4164" y="2134604"/>
            <a:ext cx="3827080" cy="3791969"/>
          </a:xfrm>
          <a:prstGeom prst="rect">
            <a:avLst/>
          </a:prstGeom>
        </p:spPr>
      </p:pic>
      <p:pic>
        <p:nvPicPr>
          <p:cNvPr id="3" name="Picture 2" descr="Screen Shot 2017-06-15 at 12.25.14 μ.μ.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639" y="2134604"/>
            <a:ext cx="3623884" cy="369749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890598" y="697019"/>
            <a:ext cx="30572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Muon Test Beam Calibration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41345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3933" y="414867"/>
            <a:ext cx="88476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</a:p>
          <a:p>
            <a:pPr algn="ctr"/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960C3B3-FD09-457F-88E7-A755C040B9F2}"/>
              </a:ext>
            </a:extLst>
          </p:cNvPr>
          <p:cNvSpPr txBox="1"/>
          <p:nvPr/>
        </p:nvSpPr>
        <p:spPr>
          <a:xfrm>
            <a:off x="143933" y="1368974"/>
            <a:ext cx="884766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picosec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-MicroMegas calibration data reveal interesting properties concerning the signal production dynamics, including the features of the e-peak amplitude and charge distributions as well as timing resolution and slewing properties.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have developed tools to analyze the data, perform consistent and unbiased estimations and conclude to results which are independent on the particular conditions applied during the selection of calibration data.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shown in K.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Paraschou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talk, the simulation tool has been developed as well, and the results  that I presented will be compared with the simulation.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accurate analysis technique to estimate the number of photoelectron per muon track, offering a tool to evaluate the yields of different radiators and photocathodes has been developed and is currently used to analyze data.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9788" y="2506815"/>
            <a:ext cx="9064211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400" b="1" spc="-1" dirty="0">
                <a:solidFill>
                  <a:srgbClr val="FF66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Study of the PICOSEC-MICROMEGAS Response to a laser Beam</a:t>
            </a:r>
          </a:p>
          <a:p>
            <a:pPr algn="ctr">
              <a:lnSpc>
                <a:spcPct val="100000"/>
              </a:lnSpc>
            </a:pPr>
            <a:r>
              <a:rPr lang="en-US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For the most of the data sets the MicroMegas detector was responding to a single photoelectron.</a:t>
            </a:r>
          </a:p>
          <a:p>
            <a:pPr algn="ctr">
              <a:lnSpc>
                <a:spcPct val="100000"/>
              </a:lnSpc>
            </a:pPr>
            <a:r>
              <a:rPr lang="en-US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Several anode and drift voltage settings</a:t>
            </a:r>
            <a:endParaRPr lang="en-US" b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>
              <a:lnSpc>
                <a:spcPct val="100000"/>
              </a:lnSpc>
            </a:pPr>
            <a:endParaRPr lang="en-US" b="1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>
              <a:lnSpc>
                <a:spcPct val="100000"/>
              </a:lnSpc>
            </a:pPr>
            <a:endParaRPr lang="en-US" b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>
              <a:lnSpc>
                <a:spcPct val="100000"/>
              </a:lnSpc>
            </a:pPr>
            <a:endParaRPr lang="en-US" b="1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  <a:p>
            <a:pPr algn="ctr">
              <a:lnSpc>
                <a:spcPct val="100000"/>
              </a:lnSpc>
            </a:pPr>
            <a:r>
              <a:rPr lang="en-US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COMPASS (80% Ne + 10% CF</a:t>
            </a:r>
            <a:r>
              <a:rPr lang="en-US" b="1" strike="noStrike" spc="-1" baseline="-3300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4</a:t>
            </a:r>
            <a:r>
              <a:rPr lang="en-US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+ 10% C</a:t>
            </a:r>
            <a:r>
              <a:rPr lang="en-US" b="1" strike="noStrike" spc="-1" baseline="-3300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2</a:t>
            </a:r>
            <a:r>
              <a:rPr lang="en-US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H</a:t>
            </a:r>
            <a:r>
              <a:rPr lang="en-US" b="1" strike="noStrike" spc="-1" baseline="-3300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6</a:t>
            </a:r>
            <a:r>
              <a:rPr lang="en-US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) or CF4 (80% CF</a:t>
            </a:r>
            <a:r>
              <a:rPr lang="en-US" b="1" strike="noStrike" spc="-1" baseline="-3300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4</a:t>
            </a:r>
            <a:r>
              <a:rPr lang="en-US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+ 20% C</a:t>
            </a:r>
            <a:r>
              <a:rPr lang="en-US" b="1" strike="noStrike" spc="-1" baseline="-3300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4</a:t>
            </a:r>
            <a:r>
              <a:rPr lang="en-US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H</a:t>
            </a:r>
            <a:r>
              <a:rPr lang="en-US" b="1" strike="noStrike" spc="-1" baseline="-3300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10</a:t>
            </a:r>
            <a:r>
              <a:rPr lang="en-US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) gas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7-09-26 at 4.59.26 μ.μ.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4467" y="801738"/>
            <a:ext cx="6795066" cy="4581951"/>
          </a:xfrm>
          <a:prstGeom prst="rect">
            <a:avLst/>
          </a:prstGeom>
        </p:spPr>
      </p:pic>
      <p:pic>
        <p:nvPicPr>
          <p:cNvPr id="5" name="Picture 4" descr="Screen Shot 2017-09-26 at 4.59.38 μ.μ.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3198" y="5464749"/>
            <a:ext cx="3863256" cy="1291776"/>
          </a:xfrm>
          <a:prstGeom prst="rect">
            <a:avLst/>
          </a:prstGeom>
        </p:spPr>
      </p:pic>
      <p:sp>
        <p:nvSpPr>
          <p:cNvPr id="6" name="Right Brace 5"/>
          <p:cNvSpPr/>
          <p:nvPr/>
        </p:nvSpPr>
        <p:spPr>
          <a:xfrm rot="5400000">
            <a:off x="2747685" y="4280915"/>
            <a:ext cx="567437" cy="2205550"/>
          </a:xfrm>
          <a:prstGeom prst="rightBrace">
            <a:avLst>
              <a:gd name="adj1" fmla="val 8333"/>
              <a:gd name="adj2" fmla="val 4938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DB20C00-2D92-4CD7-868E-AACD41F2FD55}"/>
              </a:ext>
            </a:extLst>
          </p:cNvPr>
          <p:cNvSpPr txBox="1"/>
          <p:nvPr/>
        </p:nvSpPr>
        <p:spPr>
          <a:xfrm>
            <a:off x="126609" y="196948"/>
            <a:ext cx="8876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presented already in F.J.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Iguaz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K.Paraschou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talks and it will presented by L.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Sohl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talks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0325" y="0"/>
            <a:ext cx="6110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/>
                <a:cs typeface="Times New Roman"/>
              </a:rPr>
              <a:t>Definition of the </a:t>
            </a:r>
            <a:r>
              <a:rPr lang="en-US" b="1" dirty="0" err="1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lang="en-US" b="1" dirty="0">
                <a:solidFill>
                  <a:srgbClr val="FF0000"/>
                </a:solidFill>
                <a:latin typeface="Times New Roman"/>
                <a:cs typeface="Times New Roman"/>
              </a:rPr>
              <a:t>-peak Arrival Time</a:t>
            </a:r>
          </a:p>
        </p:txBody>
      </p:sp>
      <p:pic>
        <p:nvPicPr>
          <p:cNvPr id="3" name="Picture 2" descr="Screen Shot 2017-09-26 at 5.14.34 μ.μ.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582" y="258685"/>
            <a:ext cx="2921520" cy="1949376"/>
          </a:xfrm>
          <a:prstGeom prst="rect">
            <a:avLst/>
          </a:prstGeom>
        </p:spPr>
      </p:pic>
      <p:pic>
        <p:nvPicPr>
          <p:cNvPr id="4" name="Picture 3" descr="Screen Shot 2017-09-26 at 5.14.54 μ.μ..png"/>
          <p:cNvPicPr>
            <a:picLocks noChangeAspect="1"/>
          </p:cNvPicPr>
          <p:nvPr/>
        </p:nvPicPr>
        <p:blipFill>
          <a:blip r:embed="rId4"/>
          <a:srcRect t="12325" b="6162"/>
          <a:stretch>
            <a:fillRect/>
          </a:stretch>
        </p:blipFill>
        <p:spPr>
          <a:xfrm>
            <a:off x="1130325" y="1436622"/>
            <a:ext cx="1223412" cy="371141"/>
          </a:xfrm>
          <a:prstGeom prst="rect">
            <a:avLst/>
          </a:prstGeom>
        </p:spPr>
      </p:pic>
      <p:pic>
        <p:nvPicPr>
          <p:cNvPr id="5" name="Picture 4" descr="Screen Shot 2017-09-26 at 5.15.04 μ.μ.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93099" y="1436622"/>
            <a:ext cx="1200175" cy="4240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0152" y="777977"/>
            <a:ext cx="4965894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>
                <a:latin typeface="Times New Roman"/>
                <a:cs typeface="Times New Roman"/>
              </a:rPr>
              <a:t>Fit the  </a:t>
            </a:r>
            <a:r>
              <a:rPr lang="en-US" sz="1400" dirty="0" err="1">
                <a:latin typeface="Times New Roman"/>
                <a:cs typeface="Times New Roman"/>
              </a:rPr>
              <a:t>e</a:t>
            </a:r>
            <a:r>
              <a:rPr lang="en-US" sz="1400" dirty="0">
                <a:latin typeface="Times New Roman"/>
                <a:cs typeface="Times New Roman"/>
              </a:rPr>
              <a:t>-peak leading edge in order to neutralize noise effects.</a:t>
            </a:r>
          </a:p>
          <a:p>
            <a:pPr algn="just"/>
            <a:r>
              <a:rPr lang="en-US" sz="1400" dirty="0">
                <a:latin typeface="Times New Roman"/>
                <a:cs typeface="Times New Roman"/>
              </a:rPr>
              <a:t>Several Functions have been used in the fits, including quadratic and cubic polynomials as well as logistic and generalized logistic functions</a:t>
            </a:r>
          </a:p>
          <a:p>
            <a:pPr algn="just"/>
            <a:endParaRPr lang="en-US" sz="1400" dirty="0">
              <a:latin typeface="Times New Roman"/>
              <a:cs typeface="Times New Roman"/>
            </a:endParaRPr>
          </a:p>
          <a:p>
            <a:pPr algn="just"/>
            <a:endParaRPr lang="en-US" sz="1400" dirty="0">
              <a:latin typeface="Times New Roman"/>
              <a:cs typeface="Times New Roman"/>
            </a:endParaRPr>
          </a:p>
          <a:p>
            <a:pPr algn="just"/>
            <a:endParaRPr lang="en-US" sz="1400" dirty="0">
              <a:latin typeface="Times New Roman"/>
              <a:cs typeface="Times New Roman"/>
            </a:endParaRPr>
          </a:p>
          <a:p>
            <a:pPr algn="just"/>
            <a:endParaRPr lang="en-US" sz="1400" dirty="0">
              <a:latin typeface="Times New Roman"/>
              <a:cs typeface="Times New Roman"/>
            </a:endParaRPr>
          </a:p>
          <a:p>
            <a:pPr algn="just"/>
            <a:endParaRPr lang="en-US" sz="1400" dirty="0">
              <a:latin typeface="Times New Roman"/>
              <a:cs typeface="Times New Roman"/>
            </a:endParaRPr>
          </a:p>
          <a:p>
            <a:pPr algn="just"/>
            <a:r>
              <a:rPr lang="en-US" sz="1400" dirty="0">
                <a:latin typeface="Times New Roman"/>
                <a:cs typeface="Times New Roman"/>
              </a:rPr>
              <a:t>A fit of the whole </a:t>
            </a:r>
            <a:r>
              <a:rPr lang="en-US" sz="1400" dirty="0" err="1">
                <a:latin typeface="Times New Roman"/>
                <a:cs typeface="Times New Roman"/>
              </a:rPr>
              <a:t>e</a:t>
            </a:r>
            <a:r>
              <a:rPr lang="en-US" sz="1400" dirty="0">
                <a:latin typeface="Times New Roman"/>
                <a:cs typeface="Times New Roman"/>
              </a:rPr>
              <a:t>-peak was also tried using the difference of two logistic functions</a:t>
            </a:r>
          </a:p>
          <a:p>
            <a:pPr algn="just"/>
            <a:endParaRPr lang="en-US" sz="1400" dirty="0">
              <a:latin typeface="Times New Roman"/>
              <a:cs typeface="Times New Roman"/>
            </a:endParaRPr>
          </a:p>
          <a:p>
            <a:pPr algn="just"/>
            <a:endParaRPr lang="en-US" sz="1400" dirty="0">
              <a:latin typeface="Times New Roman"/>
              <a:cs typeface="Times New Roman"/>
            </a:endParaRPr>
          </a:p>
          <a:p>
            <a:pPr algn="just"/>
            <a:endParaRPr lang="en-US" sz="1400" dirty="0">
              <a:latin typeface="Times New Roman"/>
              <a:cs typeface="Times New Roman"/>
            </a:endParaRPr>
          </a:p>
          <a:p>
            <a:pPr algn="just"/>
            <a:r>
              <a:rPr lang="en-US" sz="1400" dirty="0">
                <a:latin typeface="Times New Roman"/>
                <a:cs typeface="Times New Roman"/>
              </a:rPr>
              <a:t>(it is used by K. </a:t>
            </a:r>
            <a:r>
              <a:rPr lang="en-US" sz="1400" dirty="0" err="1">
                <a:latin typeface="Times New Roman"/>
                <a:cs typeface="Times New Roman"/>
              </a:rPr>
              <a:t>Paraschou</a:t>
            </a:r>
            <a:r>
              <a:rPr lang="en-US" sz="1400" dirty="0">
                <a:latin typeface="Times New Roman"/>
                <a:cs typeface="Times New Roman"/>
              </a:rPr>
              <a:t> to describe the signal in the simulation of the PICOSEC-MICROMEGAS response)</a:t>
            </a:r>
          </a:p>
          <a:p>
            <a:pPr algn="just"/>
            <a:endParaRPr lang="en-US" sz="1400" dirty="0">
              <a:latin typeface="Times New Roman"/>
              <a:cs typeface="Times New Roman"/>
            </a:endParaRPr>
          </a:p>
          <a:p>
            <a:pPr algn="just"/>
            <a:endParaRPr lang="en-US" sz="1400" dirty="0">
              <a:latin typeface="Times New Roman"/>
              <a:cs typeface="Times New Roman"/>
            </a:endParaRPr>
          </a:p>
          <a:p>
            <a:pPr algn="just"/>
            <a:endParaRPr lang="en-US" sz="1400" dirty="0">
              <a:latin typeface="Times New Roman"/>
              <a:cs typeface="Times New Roman"/>
            </a:endParaRPr>
          </a:p>
        </p:txBody>
      </p:sp>
      <p:pic>
        <p:nvPicPr>
          <p:cNvPr id="7" name="Picture 6" descr="Screen Shot 2017-05-18 at 4.06.01 μ.μ.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50565" y="2294503"/>
            <a:ext cx="1609051" cy="1660559"/>
          </a:xfrm>
          <a:prstGeom prst="rect">
            <a:avLst/>
          </a:prstGeom>
        </p:spPr>
      </p:pic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901767" y="3230165"/>
          <a:ext cx="2722563" cy="3976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2" name="Equation" r:id="rId7" imgW="3302000" imgH="482600" progId="Equation.DSMT4">
                  <p:embed/>
                </p:oleObj>
              </mc:Choice>
              <mc:Fallback>
                <p:oleObj name="Equation" r:id="rId7" imgW="3302000" imgH="4826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1767" y="3230165"/>
                        <a:ext cx="2722563" cy="39766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0" y="4521576"/>
            <a:ext cx="810395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800000"/>
                </a:solidFill>
                <a:latin typeface="Times New Roman"/>
                <a:cs typeface="Times New Roman"/>
              </a:rPr>
              <a:t>All the </a:t>
            </a:r>
            <a:r>
              <a:rPr lang="en-US" dirty="0" err="1">
                <a:solidFill>
                  <a:srgbClr val="800000"/>
                </a:solidFill>
                <a:latin typeface="Times New Roman"/>
                <a:cs typeface="Times New Roman"/>
              </a:rPr>
              <a:t>e</a:t>
            </a:r>
            <a:r>
              <a:rPr lang="en-US" dirty="0">
                <a:solidFill>
                  <a:srgbClr val="800000"/>
                </a:solidFill>
                <a:latin typeface="Times New Roman"/>
                <a:cs typeface="Times New Roman"/>
              </a:rPr>
              <a:t>-peak fitting methods give almost the same results. </a:t>
            </a:r>
          </a:p>
          <a:p>
            <a:r>
              <a:rPr lang="en-US" dirty="0">
                <a:solidFill>
                  <a:srgbClr val="800000"/>
                </a:solidFill>
                <a:latin typeface="Times New Roman"/>
                <a:cs typeface="Times New Roman"/>
              </a:rPr>
              <a:t>For the results shown in this talk, fits of the leading edge with a logistic function were used and the </a:t>
            </a:r>
            <a:r>
              <a:rPr lang="en-US" dirty="0" err="1">
                <a:solidFill>
                  <a:srgbClr val="800000"/>
                </a:solidFill>
                <a:latin typeface="Times New Roman"/>
                <a:cs typeface="Times New Roman"/>
              </a:rPr>
              <a:t>e</a:t>
            </a:r>
            <a:r>
              <a:rPr lang="en-US" dirty="0">
                <a:solidFill>
                  <a:srgbClr val="800000"/>
                </a:solidFill>
                <a:latin typeface="Times New Roman"/>
                <a:cs typeface="Times New Roman"/>
              </a:rPr>
              <a:t>-peak arrival time was defined at 20%CFD.</a:t>
            </a:r>
          </a:p>
          <a:p>
            <a:endParaRPr lang="en-US" dirty="0">
              <a:solidFill>
                <a:srgbClr val="800000"/>
              </a:solidFill>
              <a:latin typeface="Times New Roman"/>
              <a:cs typeface="Times New Roman"/>
            </a:endParaRPr>
          </a:p>
          <a:p>
            <a:endParaRPr lang="en-US" dirty="0">
              <a:solidFill>
                <a:srgbClr val="800000"/>
              </a:solidFill>
              <a:latin typeface="Times New Roman"/>
              <a:cs typeface="Times New Roman"/>
            </a:endParaRPr>
          </a:p>
          <a:p>
            <a:r>
              <a:rPr lang="en-US" b="1" dirty="0">
                <a:solidFill>
                  <a:srgbClr val="FF0000"/>
                </a:solidFill>
                <a:latin typeface="Times New Roman"/>
                <a:cs typeface="Times New Roman"/>
              </a:rPr>
              <a:t>Why not reject the noise using filters 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09-26 at 5.45.01 μ.μ.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67308"/>
            <a:ext cx="9144000" cy="3184525"/>
          </a:xfrm>
          <a:prstGeom prst="rect">
            <a:avLst/>
          </a:prstGeom>
        </p:spPr>
      </p:pic>
      <p:pic>
        <p:nvPicPr>
          <p:cNvPr id="3" name="Picture 2" descr="Screen Shot 2017-09-26 at 5.46.04 μ.μ.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6516" y="3958377"/>
            <a:ext cx="3706246" cy="1068549"/>
          </a:xfrm>
          <a:prstGeom prst="rect">
            <a:avLst/>
          </a:prstGeom>
          <a:ln w="57150" cmpd="sng">
            <a:solidFill>
              <a:srgbClr val="3366FF"/>
            </a:solidFill>
          </a:ln>
        </p:spPr>
      </p:pic>
      <p:cxnSp>
        <p:nvCxnSpPr>
          <p:cNvPr id="5" name="Straight Arrow Connector 4"/>
          <p:cNvCxnSpPr/>
          <p:nvPr/>
        </p:nvCxnSpPr>
        <p:spPr>
          <a:xfrm rot="16200000" flipV="1">
            <a:off x="5339458" y="3404141"/>
            <a:ext cx="1233976" cy="955384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0" y="132988"/>
            <a:ext cx="89827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solidFill>
                  <a:srgbClr val="008000"/>
                </a:solidFill>
                <a:latin typeface="Times New Roman"/>
                <a:cs typeface="Times New Roman"/>
              </a:rPr>
              <a:t>When a frequency cut was applied, or more sophisticated filters (e.g.  </a:t>
            </a:r>
            <a:r>
              <a:rPr lang="en-US" i="1" dirty="0">
                <a:solidFill>
                  <a:srgbClr val="008000"/>
                </a:solidFill>
                <a:latin typeface="Times New Roman"/>
                <a:cs typeface="Times New Roman"/>
              </a:rPr>
              <a:t>“PICOSECOND-MICROMEGAS Signal Processing with Kaiser-Bessel Filters”</a:t>
            </a:r>
            <a:r>
              <a:rPr lang="en-US" dirty="0">
                <a:solidFill>
                  <a:srgbClr val="008000"/>
                </a:solidFill>
                <a:latin typeface="Times New Roman"/>
                <a:cs typeface="Times New Roman"/>
              </a:rPr>
              <a:t>, V. </a:t>
            </a:r>
            <a:r>
              <a:rPr lang="en-US" dirty="0" err="1">
                <a:solidFill>
                  <a:srgbClr val="008000"/>
                </a:solidFill>
                <a:latin typeface="Times New Roman"/>
                <a:cs typeface="Times New Roman"/>
              </a:rPr>
              <a:t>Niaouris</a:t>
            </a:r>
            <a:r>
              <a:rPr lang="en-US" dirty="0">
                <a:solidFill>
                  <a:srgbClr val="008000"/>
                </a:solidFill>
                <a:latin typeface="Times New Roman"/>
                <a:cs typeface="Times New Roman"/>
              </a:rPr>
              <a:t>  Diploma Thesis) to reject the noise on the signal, it was also worsened the timing resolution.</a:t>
            </a:r>
          </a:p>
        </p:txBody>
      </p:sp>
      <p:pic>
        <p:nvPicPr>
          <p:cNvPr id="8" name="Picture 7" descr="Screen Shot 2017-09-26 at 5.56.16 μ.μ.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232" y="5216067"/>
            <a:ext cx="5815532" cy="155484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947764" y="5844801"/>
            <a:ext cx="27956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Times New Roman"/>
                <a:cs typeface="Times New Roman"/>
              </a:rPr>
              <a:t>An example of filtering out the noise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creen Shot 2017-07-31 at 9.04.56 μ.μ.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32488"/>
            <a:ext cx="2053100" cy="2031469"/>
          </a:xfrm>
          <a:prstGeom prst="rect">
            <a:avLst/>
          </a:prstGeom>
        </p:spPr>
      </p:pic>
      <p:pic>
        <p:nvPicPr>
          <p:cNvPr id="16" name="Picture 15" descr="Screen Shot 2017-09-26 at 6.20.53 μ.μ..png"/>
          <p:cNvPicPr>
            <a:picLocks noChangeAspect="1"/>
          </p:cNvPicPr>
          <p:nvPr/>
        </p:nvPicPr>
        <p:blipFill>
          <a:blip r:embed="rId3"/>
          <a:srcRect t="5639"/>
          <a:stretch>
            <a:fillRect/>
          </a:stretch>
        </p:blipFill>
        <p:spPr>
          <a:xfrm>
            <a:off x="107653" y="1499764"/>
            <a:ext cx="2456108" cy="2332724"/>
          </a:xfrm>
          <a:prstGeom prst="rect">
            <a:avLst/>
          </a:prstGeom>
        </p:spPr>
      </p:pic>
      <p:pic>
        <p:nvPicPr>
          <p:cNvPr id="17" name="Picture 16" descr="Screen Shot 2017-09-26 at 6.21.06 μ.μ.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3249" y="3860591"/>
            <a:ext cx="1875373" cy="2003366"/>
          </a:xfrm>
          <a:prstGeom prst="rect">
            <a:avLst/>
          </a:prstGeom>
        </p:spPr>
      </p:pic>
      <p:pic>
        <p:nvPicPr>
          <p:cNvPr id="2" name="Picture 1" descr="Screen Shot 2017-01-26 at 10.42.51 π.μ..png"/>
          <p:cNvPicPr>
            <a:picLocks noChangeAspect="1"/>
          </p:cNvPicPr>
          <p:nvPr/>
        </p:nvPicPr>
        <p:blipFill>
          <a:blip r:embed="rId5"/>
          <a:srcRect b="35731"/>
          <a:stretch>
            <a:fillRect/>
          </a:stretch>
        </p:blipFill>
        <p:spPr>
          <a:xfrm>
            <a:off x="4431408" y="1661277"/>
            <a:ext cx="4473718" cy="290754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16440" y="4430318"/>
            <a:ext cx="18417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Time (ns)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34253" y="4739624"/>
            <a:ext cx="332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T</a:t>
            </a:r>
            <a:r>
              <a:rPr lang="en-US" sz="1200" baseline="-25000" dirty="0">
                <a:latin typeface="Times New Roman"/>
                <a:cs typeface="Times New Roman"/>
              </a:rPr>
              <a:t>1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97292" y="4707317"/>
            <a:ext cx="332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T</a:t>
            </a:r>
            <a:r>
              <a:rPr lang="en-US" sz="1200" baseline="-25000" dirty="0">
                <a:latin typeface="Times New Roman"/>
                <a:cs typeface="Times New Roman"/>
              </a:rPr>
              <a:t>2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72302" y="3252242"/>
            <a:ext cx="332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T</a:t>
            </a:r>
            <a:r>
              <a:rPr lang="en-US" sz="1200" baseline="-25000" dirty="0">
                <a:latin typeface="Times New Roman"/>
                <a:cs typeface="Times New Roman"/>
              </a:rPr>
              <a:t>3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25747" y="3950830"/>
            <a:ext cx="332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Times New Roman"/>
                <a:cs typeface="Times New Roman"/>
              </a:rPr>
              <a:t>T</a:t>
            </a:r>
            <a:r>
              <a:rPr lang="en-US" sz="1200" baseline="-25000" dirty="0" err="1">
                <a:latin typeface="Times New Roman"/>
                <a:cs typeface="Times New Roman"/>
              </a:rPr>
              <a:t>p</a:t>
            </a:r>
            <a:endParaRPr lang="en-US" sz="1200" dirty="0">
              <a:latin typeface="Times New Roman"/>
              <a:cs typeface="Times New Roman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rot="5400000" flipH="1" flipV="1">
            <a:off x="4862242" y="4568818"/>
            <a:ext cx="276999" cy="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 flipH="1" flipV="1">
            <a:off x="6225281" y="4568817"/>
            <a:ext cx="276999" cy="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 flipH="1" flipV="1">
            <a:off x="5553735" y="3812330"/>
            <a:ext cx="276999" cy="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 flipH="1" flipV="1">
            <a:off x="8100291" y="3113742"/>
            <a:ext cx="276999" cy="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750412" y="976544"/>
            <a:ext cx="40606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Times New Roman"/>
                <a:cs typeface="Times New Roman"/>
              </a:rPr>
              <a:t>Recognize the “start” and “end” of the </a:t>
            </a:r>
            <a:r>
              <a:rPr lang="en-US" sz="1400" b="1" dirty="0" err="1">
                <a:latin typeface="Times New Roman"/>
                <a:cs typeface="Times New Roman"/>
              </a:rPr>
              <a:t>e</a:t>
            </a:r>
            <a:r>
              <a:rPr lang="en-US" sz="1400" b="1" dirty="0">
                <a:latin typeface="Times New Roman"/>
                <a:cs typeface="Times New Roman"/>
              </a:rPr>
              <a:t>-peak, as well as the “end” of the  ion tail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0" y="87815"/>
            <a:ext cx="443140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>
                <a:solidFill>
                  <a:srgbClr val="FF0000"/>
                </a:solidFill>
                <a:latin typeface="Times New Roman"/>
                <a:cs typeface="Times New Roman"/>
              </a:rPr>
              <a:t>Does the “</a:t>
            </a:r>
            <a:r>
              <a:rPr lang="en-US" sz="1400" dirty="0" err="1">
                <a:solidFill>
                  <a:srgbClr val="FF0000"/>
                </a:solidFill>
                <a:latin typeface="Times New Roman"/>
                <a:cs typeface="Times New Roman"/>
              </a:rPr>
              <a:t>Polya</a:t>
            </a:r>
            <a:r>
              <a:rPr lang="en-US" sz="1400" dirty="0">
                <a:solidFill>
                  <a:srgbClr val="FF0000"/>
                </a:solidFill>
                <a:latin typeface="Times New Roman"/>
                <a:cs typeface="Times New Roman"/>
              </a:rPr>
              <a:t>” shape describes the </a:t>
            </a:r>
            <a:r>
              <a:rPr lang="en-US" sz="1400" dirty="0" err="1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lang="en-US" sz="1400" dirty="0">
                <a:solidFill>
                  <a:srgbClr val="FF0000"/>
                </a:solidFill>
                <a:latin typeface="Times New Roman"/>
                <a:cs typeface="Times New Roman"/>
              </a:rPr>
              <a:t>-peak charge and amplitude distributions?</a:t>
            </a:r>
          </a:p>
          <a:p>
            <a:pPr algn="just"/>
            <a:endParaRPr lang="en-US" sz="140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sz="1400" b="1" dirty="0">
                <a:solidFill>
                  <a:srgbClr val="008000"/>
                </a:solidFill>
                <a:latin typeface="Times New Roman"/>
                <a:cs typeface="Times New Roman"/>
              </a:rPr>
              <a:t>Use data sets collected without any threshold on the </a:t>
            </a:r>
            <a:r>
              <a:rPr lang="en-US" sz="1400" b="1" dirty="0" err="1">
                <a:solidFill>
                  <a:srgbClr val="008000"/>
                </a:solidFill>
                <a:latin typeface="Times New Roman"/>
                <a:cs typeface="Times New Roman"/>
              </a:rPr>
              <a:t>picosec</a:t>
            </a:r>
            <a:r>
              <a:rPr lang="en-US" sz="1400" b="1" dirty="0">
                <a:solidFill>
                  <a:srgbClr val="008000"/>
                </a:solidFill>
                <a:latin typeface="Times New Roman"/>
                <a:cs typeface="Times New Roman"/>
              </a:rPr>
              <a:t>-MM signal cut to test the “</a:t>
            </a:r>
            <a:r>
              <a:rPr lang="en-US" sz="1400" b="1" dirty="0" err="1">
                <a:solidFill>
                  <a:srgbClr val="008000"/>
                </a:solidFill>
                <a:latin typeface="Times New Roman"/>
                <a:cs typeface="Times New Roman"/>
              </a:rPr>
              <a:t>Polya</a:t>
            </a:r>
            <a:r>
              <a:rPr lang="en-US" sz="1400" b="1" dirty="0">
                <a:solidFill>
                  <a:srgbClr val="008000"/>
                </a:solidFill>
                <a:latin typeface="Times New Roman"/>
                <a:cs typeface="Times New Roman"/>
              </a:rPr>
              <a:t> Hypothesis</a:t>
            </a:r>
            <a:r>
              <a:rPr lang="en-US" sz="1400" dirty="0">
                <a:latin typeface="Times New Roman"/>
                <a:cs typeface="Times New Roman"/>
              </a:rPr>
              <a:t>”</a:t>
            </a:r>
          </a:p>
        </p:txBody>
      </p:sp>
      <p:cxnSp>
        <p:nvCxnSpPr>
          <p:cNvPr id="22" name="Straight Connector 21"/>
          <p:cNvCxnSpPr/>
          <p:nvPr/>
        </p:nvCxnSpPr>
        <p:spPr>
          <a:xfrm rot="16200000" flipH="1">
            <a:off x="1952321" y="2695239"/>
            <a:ext cx="4917630" cy="2702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563761" y="1792151"/>
            <a:ext cx="175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/>
                <a:cs typeface="Times New Roman"/>
              </a:rPr>
              <a:t>Use out-of-time events to model the noise</a:t>
            </a:r>
          </a:p>
        </p:txBody>
      </p:sp>
      <p:cxnSp>
        <p:nvCxnSpPr>
          <p:cNvPr id="25" name="Straight Arrow Connector 24"/>
          <p:cNvCxnSpPr>
            <a:stCxn id="23" idx="1"/>
          </p:cNvCxnSpPr>
          <p:nvPr/>
        </p:nvCxnSpPr>
        <p:spPr>
          <a:xfrm rot="10800000">
            <a:off x="1931987" y="2022984"/>
            <a:ext cx="631775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" name="Picture 25" descr="Screen Shot 2017-09-26 at 6.38.24 μ.μ.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8981" y="6455423"/>
            <a:ext cx="1592825" cy="279297"/>
          </a:xfrm>
          <a:prstGeom prst="rect">
            <a:avLst/>
          </a:prstGeom>
        </p:spPr>
      </p:pic>
      <p:cxnSp>
        <p:nvCxnSpPr>
          <p:cNvPr id="28" name="Straight Connector 27"/>
          <p:cNvCxnSpPr/>
          <p:nvPr/>
        </p:nvCxnSpPr>
        <p:spPr>
          <a:xfrm>
            <a:off x="4431408" y="5167565"/>
            <a:ext cx="447371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07653" y="5809092"/>
            <a:ext cx="18243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008000"/>
                </a:solidFill>
                <a:latin typeface="Times New Roman"/>
                <a:cs typeface="Times New Roman"/>
              </a:rPr>
              <a:t>Fit the charge spectrum produced by a single photoelectron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194289" y="5863957"/>
            <a:ext cx="18243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008000"/>
                </a:solidFill>
                <a:latin typeface="Times New Roman"/>
                <a:cs typeface="Times New Roman"/>
              </a:rPr>
              <a:t>Fit the charge spectrum produced by up to three photoelectrons</a:t>
            </a:r>
          </a:p>
        </p:txBody>
      </p:sp>
      <p:pic>
        <p:nvPicPr>
          <p:cNvPr id="31" name="Picture 30" descr="Screen Shot 2017-09-26 at 6.38.58 μ.μ.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08143" y="6455423"/>
            <a:ext cx="3159086" cy="375141"/>
          </a:xfrm>
          <a:prstGeom prst="rect">
            <a:avLst/>
          </a:prstGeom>
        </p:spPr>
      </p:pic>
      <p:pic>
        <p:nvPicPr>
          <p:cNvPr id="32" name="Picture 31" descr="Screen Shot 2017-09-26 at 6.39.14 μ.μ.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61600" y="6455423"/>
            <a:ext cx="1071383" cy="29526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6223" y="186183"/>
            <a:ext cx="8889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Unfortunately at the most of the collected data an amplitude threshold has been applied </a:t>
            </a:r>
          </a:p>
        </p:txBody>
      </p:sp>
      <p:pic>
        <p:nvPicPr>
          <p:cNvPr id="3" name="Picture 2" descr="Screen Shot 2017-09-26 at 7.07.37 μ.μ.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527" y="1261560"/>
            <a:ext cx="7324472" cy="34358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12516" y="3550767"/>
            <a:ext cx="718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CF4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55887" y="3429000"/>
            <a:ext cx="1097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COMPASS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5100071"/>
            <a:ext cx="90558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In order to estimate the </a:t>
            </a:r>
            <a:r>
              <a:rPr lang="en-US" dirty="0" err="1">
                <a:latin typeface="Times New Roman"/>
                <a:cs typeface="Times New Roman"/>
              </a:rPr>
              <a:t>systematics</a:t>
            </a:r>
            <a:r>
              <a:rPr lang="en-US" dirty="0">
                <a:latin typeface="Times New Roman"/>
                <a:cs typeface="Times New Roman"/>
              </a:rPr>
              <a:t>, several fits have been performed on the same distribution, by varying the region to fit (first point) and the size of the bins . Notice that the fits always agree  at the observed region but their extrapolations, to low charge values, diverge.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09-26 at 7.16.22 μ.μ.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9450"/>
            <a:ext cx="4793771" cy="4014945"/>
          </a:xfrm>
          <a:prstGeom prst="rect">
            <a:avLst/>
          </a:prstGeom>
        </p:spPr>
      </p:pic>
      <p:pic>
        <p:nvPicPr>
          <p:cNvPr id="3" name="Picture 2" descr="Screen Shot 2017-09-26 at 7.16.40 μ.μ.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771" y="4354395"/>
            <a:ext cx="4572000" cy="87549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21771" y="4320620"/>
            <a:ext cx="453748" cy="2389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097081" y="664938"/>
            <a:ext cx="718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CF4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17292" y="2666400"/>
            <a:ext cx="1097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COMPASS</a:t>
            </a:r>
          </a:p>
        </p:txBody>
      </p:sp>
      <p:pic>
        <p:nvPicPr>
          <p:cNvPr id="7" name="Picture 6" descr="Screen Shot 2017-09-26 at 7.16.59 μ.μ.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8305" y="664938"/>
            <a:ext cx="3822059" cy="367571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09-26 at 7.26.51 μ.μ.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908" y="1335632"/>
            <a:ext cx="8356183" cy="34672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2555" y="265975"/>
            <a:ext cx="84575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/>
                <a:cs typeface="Times New Roman"/>
              </a:rPr>
              <a:t>An almost flat RMS/</a:t>
            </a:r>
            <a:r>
              <a:rPr lang="en-US" sz="1400" dirty="0" err="1">
                <a:latin typeface="Times New Roman"/>
                <a:cs typeface="Times New Roman"/>
              </a:rPr>
              <a:t>Qe</a:t>
            </a:r>
            <a:r>
              <a:rPr lang="en-US" sz="1400" dirty="0">
                <a:latin typeface="Times New Roman"/>
                <a:cs typeface="Times New Roman"/>
              </a:rPr>
              <a:t> </a:t>
            </a:r>
            <a:r>
              <a:rPr lang="en-US" sz="1400" dirty="0" err="1">
                <a:latin typeface="Times New Roman"/>
                <a:cs typeface="Times New Roman"/>
              </a:rPr>
              <a:t>vs</a:t>
            </a:r>
            <a:r>
              <a:rPr lang="en-US" sz="1400" dirty="0">
                <a:latin typeface="Times New Roman"/>
                <a:cs typeface="Times New Roman"/>
              </a:rPr>
              <a:t> drift voltage indicates that the </a:t>
            </a:r>
            <a:r>
              <a:rPr lang="en-US" sz="1400" dirty="0" err="1">
                <a:latin typeface="Times New Roman"/>
                <a:cs typeface="Times New Roman"/>
              </a:rPr>
              <a:t>e</a:t>
            </a:r>
            <a:r>
              <a:rPr lang="en-US" sz="1400" dirty="0">
                <a:latin typeface="Times New Roman"/>
                <a:cs typeface="Times New Roman"/>
              </a:rPr>
              <a:t>-peak charge distribution  shapes can be scaled.</a:t>
            </a:r>
          </a:p>
          <a:p>
            <a:r>
              <a:rPr lang="en-US" sz="1400" dirty="0">
                <a:latin typeface="Times New Roman"/>
                <a:cs typeface="Times New Roman"/>
              </a:rPr>
              <a:t>(for details see the PICOSEC-MM Note  </a:t>
            </a:r>
            <a:r>
              <a:rPr lang="en-US" sz="1400" i="1" dirty="0">
                <a:latin typeface="Times New Roman"/>
                <a:cs typeface="Times New Roman"/>
              </a:rPr>
              <a:t>“Analysis Methods and Results of the </a:t>
            </a:r>
            <a:r>
              <a:rPr lang="en-US" sz="1400" i="1" dirty="0" err="1">
                <a:latin typeface="Times New Roman"/>
                <a:cs typeface="Times New Roman"/>
              </a:rPr>
              <a:t>Picosecond-MicroMegas</a:t>
            </a:r>
            <a:r>
              <a:rPr lang="en-US" sz="1400" i="1" dirty="0">
                <a:latin typeface="Times New Roman"/>
                <a:cs typeface="Times New Roman"/>
              </a:rPr>
              <a:t> laser beam data”</a:t>
            </a:r>
            <a:r>
              <a:rPr lang="en-US" sz="1400" dirty="0">
                <a:latin typeface="Times New Roman"/>
                <a:cs typeface="Times New Roman"/>
              </a:rPr>
              <a:t>, Part A 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98248" y="5351522"/>
            <a:ext cx="29177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/>
                <a:cs typeface="Times New Roman"/>
              </a:rPr>
              <a:t>Reference (e.g. the </a:t>
            </a:r>
            <a:r>
              <a:rPr lang="en-US" sz="1400" dirty="0" err="1">
                <a:latin typeface="Times New Roman"/>
                <a:cs typeface="Times New Roman"/>
              </a:rPr>
              <a:t>Polya</a:t>
            </a:r>
            <a:r>
              <a:rPr lang="en-US" sz="1400" dirty="0">
                <a:latin typeface="Times New Roman"/>
                <a:cs typeface="Times New Roman"/>
              </a:rPr>
              <a:t> at 650-450)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015980" y="5662235"/>
            <a:ext cx="757983" cy="1588"/>
          </a:xfrm>
          <a:prstGeom prst="straightConnector1">
            <a:avLst/>
          </a:prstGeom>
          <a:ln w="762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Screen Shot 2017-09-26 at 7.55.54 μ.μ.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9640" y="5505411"/>
            <a:ext cx="3118367" cy="645634"/>
          </a:xfrm>
          <a:prstGeom prst="rect">
            <a:avLst/>
          </a:prstGeom>
        </p:spPr>
      </p:pic>
      <p:pic>
        <p:nvPicPr>
          <p:cNvPr id="9" name="Picture 8" descr="Screen Shot 2017-09-26 at 8.04.47 μ.μ.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4639" y="5661663"/>
            <a:ext cx="1548043" cy="48938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172901" y="5197634"/>
            <a:ext cx="30051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/>
                <a:cs typeface="Times New Roman"/>
              </a:rPr>
              <a:t>Distribution at 650-425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12516" y="3550767"/>
            <a:ext cx="718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CF4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55887" y="3429000"/>
            <a:ext cx="1097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COMPASS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627</TotalTime>
  <Words>1069</Words>
  <Application>Microsoft Office PowerPoint</Application>
  <PresentationFormat>Προβολή στην οθόνη (4:3)</PresentationFormat>
  <Paragraphs>106</Paragraphs>
  <Slides>18</Slides>
  <Notes>0</Notes>
  <HiddenSlides>0</HiddenSlides>
  <MMClips>0</MMClips>
  <ScaleCrop>false</ScaleCrop>
  <HeadingPairs>
    <vt:vector size="8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Ενσωματωμένοι διακομιστές OLE</vt:lpstr>
      </vt:variant>
      <vt:variant>
        <vt:i4>1</vt:i4>
      </vt:variant>
      <vt:variant>
        <vt:lpstr>Τίτλοι διαφανειών</vt:lpstr>
      </vt:variant>
      <vt:variant>
        <vt:i4>18</vt:i4>
      </vt:variant>
    </vt:vector>
  </HeadingPairs>
  <TitlesOfParts>
    <vt:vector size="23" baseType="lpstr">
      <vt:lpstr>Arial</vt:lpstr>
      <vt:lpstr>Calibri</vt:lpstr>
      <vt:lpstr>Times New Roman</vt:lpstr>
      <vt:lpstr>Office Theme</vt:lpstr>
      <vt:lpstr>Equation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Company>Ελληνικό Ανοικτό Πανεπιστήμιο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Σπύρος Τζαμαρίας</dc:creator>
  <cp:lastModifiedBy>ymanthos</cp:lastModifiedBy>
  <cp:revision>21</cp:revision>
  <dcterms:created xsi:type="dcterms:W3CDTF">2017-09-26T18:28:42Z</dcterms:created>
  <dcterms:modified xsi:type="dcterms:W3CDTF">2017-09-27T08:09:31Z</dcterms:modified>
</cp:coreProperties>
</file>