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7" r:id="rId2"/>
    <p:sldId id="292" r:id="rId3"/>
    <p:sldId id="293" r:id="rId4"/>
    <p:sldId id="334" r:id="rId5"/>
    <p:sldId id="258" r:id="rId6"/>
    <p:sldId id="314" r:id="rId7"/>
    <p:sldId id="259" r:id="rId8"/>
    <p:sldId id="281" r:id="rId9"/>
    <p:sldId id="301" r:id="rId10"/>
    <p:sldId id="269" r:id="rId11"/>
    <p:sldId id="336" r:id="rId12"/>
    <p:sldId id="312" r:id="rId13"/>
    <p:sldId id="329" r:id="rId14"/>
    <p:sldId id="270" r:id="rId15"/>
    <p:sldId id="299" r:id="rId16"/>
    <p:sldId id="300" r:id="rId17"/>
    <p:sldId id="337" r:id="rId18"/>
    <p:sldId id="313" r:id="rId19"/>
    <p:sldId id="330" r:id="rId20"/>
    <p:sldId id="304" r:id="rId21"/>
    <p:sldId id="309" r:id="rId22"/>
    <p:sldId id="271" r:id="rId23"/>
    <p:sldId id="338" r:id="rId24"/>
    <p:sldId id="318" r:id="rId25"/>
    <p:sldId id="331" r:id="rId26"/>
    <p:sldId id="272" r:id="rId27"/>
    <p:sldId id="339" r:id="rId28"/>
    <p:sldId id="320" r:id="rId29"/>
    <p:sldId id="332" r:id="rId30"/>
    <p:sldId id="308" r:id="rId31"/>
    <p:sldId id="305" r:id="rId32"/>
    <p:sldId id="273" r:id="rId33"/>
    <p:sldId id="340" r:id="rId34"/>
    <p:sldId id="322" r:id="rId35"/>
    <p:sldId id="333" r:id="rId36"/>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224" y="10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12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7BF14396-0F50-444F-A23B-6A6541ECD8D1}" type="datetimeFigureOut">
              <a:rPr lang="en-GB" smtClean="0"/>
              <a:t>29/09/2017</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A459BA96-2C0B-401D-9FD0-50A7E5E6BC67}" type="slidenum">
              <a:rPr lang="en-GB" smtClean="0"/>
              <a:t>‹#›</a:t>
            </a:fld>
            <a:endParaRPr lang="en-GB"/>
          </a:p>
        </p:txBody>
      </p:sp>
    </p:spTree>
    <p:extLst>
      <p:ext uri="{BB962C8B-B14F-4D97-AF65-F5344CB8AC3E}">
        <p14:creationId xmlns:p14="http://schemas.microsoft.com/office/powerpoint/2010/main" val="306388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5FAD328-2336-44E5-9C90-A7156F1B7628}" type="datetimeFigureOut">
              <a:rPr lang="en-GB" smtClean="0"/>
              <a:t>29/09/2017</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275694-668C-4B1B-9E79-CA7DDF9A57D0}" type="datetime1">
              <a:rPr lang="en-US" smtClean="0"/>
              <a:t>9/29/2017</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64FF4-675E-4853-95EE-39215F09B51B}" type="datetime1">
              <a:rPr lang="en-US" smtClean="0"/>
              <a:t>9/29/2017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B4D9C1-D595-4A11-9265-7229B5EB370A}" type="datetime1">
              <a:rPr lang="en-US" smtClean="0"/>
              <a:t>9/29/2017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4DFDC1-5EE8-4E6D-8D2C-BA3B796E995D}" type="datetime1">
              <a:rPr lang="en-US" smtClean="0"/>
              <a:t>9/29/2017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F8CF48-B92C-418A-83EE-513E7BB2F6D2}" type="datetime1">
              <a:rPr lang="en-US" smtClean="0"/>
              <a:t>9/29/2017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B3D1C7-87D1-4D0B-8850-21CB9C008C20}" type="datetime1">
              <a:rPr lang="en-US" smtClean="0"/>
              <a:t>9/29/2017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7F343-554C-4469-BD20-6DAF46DE45C5}" type="datetime1">
              <a:rPr lang="en-US" smtClean="0"/>
              <a:t>9/29/2017</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2FFD7A-C9EA-43BD-B188-29545A7E3FC4}" type="datetime1">
              <a:rPr lang="en-US" smtClean="0"/>
              <a:t>9/29/2017</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HR Department</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lunchcollider.ch/" TargetMode="Externa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lunchcollider.ch/" TargetMode="Externa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lunchcollider.ch/"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9110" y="4837822"/>
            <a:ext cx="6549246" cy="769441"/>
          </a:xfrm>
          <a:prstGeom prst="rect">
            <a:avLst/>
          </a:prstGeom>
          <a:noFill/>
        </p:spPr>
        <p:txBody>
          <a:bodyPr wrap="square" rtlCol="0">
            <a:spAutoFit/>
          </a:bodyPr>
          <a:lstStyle/>
          <a:p>
            <a:r>
              <a:rPr lang="en-GB" sz="4400" dirty="0" smtClean="0"/>
              <a:t>And </a:t>
            </a:r>
            <a:r>
              <a:rPr lang="en-GB" sz="4400" b="1" dirty="0" smtClean="0"/>
              <a:t>welcome</a:t>
            </a:r>
            <a:r>
              <a:rPr lang="en-GB" sz="4400" dirty="0" smtClean="0"/>
              <a:t> to CERN!</a:t>
            </a:r>
            <a:endParaRPr lang="en-GB" sz="4400" dirty="0"/>
          </a:p>
        </p:txBody>
      </p:sp>
      <p:pic>
        <p:nvPicPr>
          <p:cNvPr id="7" name="Picture 6"/>
          <p:cNvPicPr>
            <a:picLocks noChangeAspect="1"/>
          </p:cNvPicPr>
          <p:nvPr/>
        </p:nvPicPr>
        <p:blipFill>
          <a:blip r:embed="rId2"/>
          <a:stretch>
            <a:fillRect/>
          </a:stretch>
        </p:blipFill>
        <p:spPr>
          <a:xfrm>
            <a:off x="1407190" y="1333140"/>
            <a:ext cx="5831874" cy="3164046"/>
          </a:xfrm>
          <a:prstGeom prst="rect">
            <a:avLst/>
          </a:prstGeom>
        </p:spPr>
      </p:pic>
      <p:sp>
        <p:nvSpPr>
          <p:cNvPr id="8" name="TextBox 7"/>
          <p:cNvSpPr txBox="1"/>
          <p:nvPr/>
        </p:nvSpPr>
        <p:spPr>
          <a:xfrm>
            <a:off x="160280" y="563699"/>
            <a:ext cx="6549246" cy="769441"/>
          </a:xfrm>
          <a:prstGeom prst="rect">
            <a:avLst/>
          </a:prstGeom>
          <a:noFill/>
        </p:spPr>
        <p:txBody>
          <a:bodyPr wrap="square" rtlCol="0">
            <a:spAutoFit/>
          </a:bodyPr>
          <a:lstStyle/>
          <a:p>
            <a:r>
              <a:rPr lang="en-GB" sz="4400" dirty="0" smtClean="0"/>
              <a:t>Good morning </a:t>
            </a:r>
            <a:endParaRPr lang="en-GB" sz="4400" dirty="0"/>
          </a:p>
        </p:txBody>
      </p:sp>
    </p:spTree>
    <p:extLst>
      <p:ext uri="{BB962C8B-B14F-4D97-AF65-F5344CB8AC3E}">
        <p14:creationId xmlns:p14="http://schemas.microsoft.com/office/powerpoint/2010/main" val="382232347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Unravelling the mysteries of the universe: it’s a big task. And that’s one of the reasons that experts come to CERN – to test themselves, push their abilities and help create history with </a:t>
            </a:r>
            <a:r>
              <a:rPr lang="en-GB" sz="1900" i="1" dirty="0" err="1"/>
              <a:t>groundbreaking</a:t>
            </a:r>
            <a:r>
              <a:rPr lang="en-GB" sz="1900" i="1" dirty="0"/>
              <a:t> discoveries. </a:t>
            </a:r>
          </a:p>
          <a:p>
            <a:pPr marL="36576" indent="0" algn="ctr">
              <a:buNone/>
            </a:pPr>
            <a:endParaRPr lang="en-GB" sz="1900" i="1" dirty="0"/>
          </a:p>
          <a:p>
            <a:pPr marL="36576" indent="0" algn="ctr">
              <a:buNone/>
            </a:pPr>
            <a:r>
              <a:rPr lang="en-GB" sz="1900" i="1" dirty="0"/>
              <a:t>But this is not just about physics. The engineering and technical skills needed to make the experiments succeed are as world-class as the science behind them. If you want to help answer the world’s toughest questions, this is the place to do it.</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401555" y="110632"/>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Challenge</a:t>
            </a:r>
            <a:endParaRPr lang="en-GB" sz="3200" dirty="0">
              <a:solidFill>
                <a:srgbClr val="00B050"/>
              </a:solidFill>
            </a:endParaRPr>
          </a:p>
        </p:txBody>
      </p:sp>
      <p:pic>
        <p:nvPicPr>
          <p:cNvPr id="10" name="Picture 9" descr="1304108_05-A4-at-144-dpi.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3620" y="451606"/>
            <a:ext cx="4476714" cy="2979856"/>
          </a:xfrm>
          <a:prstGeom prst="rect">
            <a:avLst/>
          </a:prstGeom>
          <a:ln>
            <a:noFill/>
          </a:ln>
          <a:effectLst>
            <a:softEdge rad="112500"/>
          </a:effectLst>
        </p:spPr>
      </p:pic>
      <p:sp>
        <p:nvSpPr>
          <p:cNvPr id="8" name="TextBox 7"/>
          <p:cNvSpPr txBox="1"/>
          <p:nvPr/>
        </p:nvSpPr>
        <p:spPr>
          <a:xfrm>
            <a:off x="4721933" y="1748961"/>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err="1" smtClean="0">
                <a:solidFill>
                  <a:srgbClr val="00B050"/>
                </a:solidFill>
              </a:rPr>
              <a:t>Relever</a:t>
            </a:r>
            <a:r>
              <a:rPr lang="en-GB" sz="3200" dirty="0" smtClean="0">
                <a:solidFill>
                  <a:srgbClr val="00B050"/>
                </a:solidFill>
              </a:rPr>
              <a:t> les </a:t>
            </a:r>
            <a:r>
              <a:rPr lang="en-GB" sz="3200" dirty="0" err="1" smtClean="0">
                <a:solidFill>
                  <a:srgbClr val="00B050"/>
                </a:solidFill>
              </a:rPr>
              <a:t>défis</a:t>
            </a:r>
            <a:endParaRPr lang="en-GB" sz="3200" dirty="0">
              <a:solidFill>
                <a:srgbClr val="00B050"/>
              </a:solidFill>
            </a:endParaRPr>
          </a:p>
        </p:txBody>
      </p:sp>
    </p:spTree>
    <p:extLst>
      <p:ext uri="{BB962C8B-B14F-4D97-AF65-F5344CB8AC3E}">
        <p14:creationId xmlns:p14="http://schemas.microsoft.com/office/powerpoint/2010/main" val="1486126002"/>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a:effectLst/>
                        </a:rPr>
                        <a:t>08h15</a:t>
                      </a:r>
                      <a:endParaRPr lang="fr-CH" sz="800" dirty="0">
                        <a:effectLst/>
                      </a:endParaRPr>
                    </a:p>
                    <a:p>
                      <a:pPr algn="ctr">
                        <a:lnSpc>
                          <a:spcPct val="115000"/>
                        </a:lnSpc>
                        <a:spcAft>
                          <a:spcPts val="0"/>
                        </a:spcAft>
                      </a:pPr>
                      <a:r>
                        <a:rPr lang="fr-FR" sz="800" dirty="0">
                          <a:effectLst/>
                        </a:rPr>
                        <a:t>(1h15)</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Department’s welcome</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Nathalie Dumeaux</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Isabel Fernandez Gonzalez</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Gunnar Lindell</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3201107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201918950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a:t>
            </a:r>
            <a:r>
              <a:rPr lang="fr-CH" sz="2000" dirty="0" smtClean="0"/>
              <a:t>09</a:t>
            </a:r>
            <a:r>
              <a:rPr lang="fr-CH" sz="2000" dirty="0" smtClean="0"/>
              <a:t>:30 </a:t>
            </a:r>
            <a:r>
              <a:rPr lang="fr-CH" sz="2000" dirty="0" smtClean="0"/>
              <a:t>for the </a:t>
            </a:r>
            <a:r>
              <a:rPr lang="fr-CH" sz="2000" dirty="0" err="1" smtClean="0"/>
              <a:t>presentations</a:t>
            </a:r>
            <a:r>
              <a:rPr lang="fr-CH" sz="2000" dirty="0" smtClean="0"/>
              <a:t> </a:t>
            </a:r>
          </a:p>
          <a:p>
            <a:r>
              <a:rPr lang="fr-CH" sz="2000" dirty="0" smtClean="0"/>
              <a:t>Veuillez s’il vous plait être de retour à </a:t>
            </a:r>
            <a:r>
              <a:rPr lang="fr-CH" sz="2000" dirty="0" smtClean="0"/>
              <a:t>09</a:t>
            </a:r>
            <a:r>
              <a:rPr lang="fr-CH" sz="2000" dirty="0" smtClean="0"/>
              <a:t>h30 </a:t>
            </a:r>
            <a:r>
              <a:rPr lang="fr-CH" sz="2000" dirty="0" smtClean="0"/>
              <a:t>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199552017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This is a word that is included in the CERN values, but it’s something that can be claimed by any number of organisations, so what does it actually mean here? Respect isn’t handed out automatically at CERN – it’s earned. </a:t>
            </a:r>
          </a:p>
          <a:p>
            <a:pPr marL="36576" indent="0" algn="ctr">
              <a:buNone/>
            </a:pPr>
            <a:r>
              <a:rPr lang="en-GB" sz="1900" i="1" dirty="0"/>
              <a:t>But, because of the nature of the work, people act with integrity. People are driven by scientific discovery. Their motivations are pure. They trust and are trusted.</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319381" y="122093"/>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Integrity</a:t>
            </a:r>
            <a:endParaRPr lang="en-GB" sz="3200" dirty="0">
              <a:solidFill>
                <a:srgbClr val="00B050"/>
              </a:solidFill>
            </a:endParaRPr>
          </a:p>
        </p:txBody>
      </p:sp>
      <p:pic>
        <p:nvPicPr>
          <p:cNvPr id="8" name="Picture 7" descr="ATLAS-OSU-Run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55801" y="363119"/>
            <a:ext cx="4180287" cy="3135215"/>
          </a:xfrm>
          <a:prstGeom prst="rect">
            <a:avLst/>
          </a:prstGeom>
          <a:ln>
            <a:noFill/>
          </a:ln>
          <a:effectLst>
            <a:softEdge rad="112500"/>
          </a:effectLst>
        </p:spPr>
      </p:pic>
      <p:sp>
        <p:nvSpPr>
          <p:cNvPr id="10" name="TextBox 9"/>
          <p:cNvSpPr txBox="1"/>
          <p:nvPr/>
        </p:nvSpPr>
        <p:spPr>
          <a:xfrm>
            <a:off x="-256002" y="1930726"/>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err="1" smtClean="0">
                <a:solidFill>
                  <a:srgbClr val="00B050"/>
                </a:solidFill>
              </a:rPr>
              <a:t>L’intégrité</a:t>
            </a:r>
            <a:endParaRPr lang="en-GB" sz="3200" dirty="0">
              <a:solidFill>
                <a:srgbClr val="00B050"/>
              </a:solidFill>
            </a:endParaRPr>
          </a:p>
        </p:txBody>
      </p:sp>
    </p:spTree>
    <p:extLst>
      <p:ext uri="{BB962C8B-B14F-4D97-AF65-F5344CB8AC3E}">
        <p14:creationId xmlns:p14="http://schemas.microsoft.com/office/powerpoint/2010/main" val="1170379278"/>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26004" y="1741564"/>
            <a:ext cx="8260796" cy="1908213"/>
          </a:xfrm>
          <a:prstGeom prst="rect">
            <a:avLst/>
          </a:prstGeom>
        </p:spPr>
      </p:pic>
      <p:sp>
        <p:nvSpPr>
          <p:cNvPr id="6" name="Rectangle 4"/>
          <p:cNvSpPr>
            <a:spLocks noChangeArrowheads="1"/>
          </p:cNvSpPr>
          <p:nvPr/>
        </p:nvSpPr>
        <p:spPr bwMode="auto">
          <a:xfrm>
            <a:off x="2416914" y="3887129"/>
            <a:ext cx="212566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User :  </a:t>
            </a:r>
            <a:r>
              <a:rPr lang="en-US" altLang="fr-FR" sz="1800" b="1" dirty="0" err="1">
                <a:solidFill>
                  <a:srgbClr val="004084"/>
                </a:solidFill>
                <a:latin typeface="DIN-Medium"/>
                <a:ea typeface="DIN-Medium"/>
                <a:cs typeface="DIN-Medium"/>
              </a:rPr>
              <a:t>Cern_GUEST</a:t>
            </a:r>
            <a:endParaRPr lang="en-US" altLang="fr-FR" sz="1800" b="1" dirty="0">
              <a:solidFill>
                <a:srgbClr val="004084"/>
              </a:solidFill>
              <a:latin typeface="DIN-Medium"/>
              <a:ea typeface="DIN-Medium"/>
              <a:cs typeface="DIN-Medium"/>
            </a:endParaRPr>
          </a:p>
          <a:p>
            <a:pPr algn="ctr">
              <a:spcBef>
                <a:spcPct val="0"/>
              </a:spcBef>
              <a:buFontTx/>
              <a:buNone/>
            </a:pPr>
            <a:r>
              <a:rPr lang="en-US" altLang="fr-FR" sz="1400" dirty="0">
                <a:solidFill>
                  <a:srgbClr val="004084"/>
                </a:solidFill>
                <a:latin typeface="DIN-Medium"/>
                <a:ea typeface="DIN-Medium"/>
                <a:cs typeface="DIN-Medium"/>
              </a:rPr>
              <a:t>Code:  </a:t>
            </a:r>
            <a:r>
              <a:rPr lang="en-US" altLang="fr-FR" sz="1800" b="1" dirty="0">
                <a:solidFill>
                  <a:srgbClr val="004084"/>
                </a:solidFill>
                <a:latin typeface="DIN-Medium"/>
                <a:ea typeface="DIN-Medium"/>
                <a:cs typeface="DIN-Medium"/>
              </a:rPr>
              <a:t>Glob3FR33W1F1</a:t>
            </a:r>
          </a:p>
        </p:txBody>
      </p:sp>
      <p:sp>
        <p:nvSpPr>
          <p:cNvPr id="7" name="Rectangle 8"/>
          <p:cNvSpPr>
            <a:spLocks noChangeArrowheads="1"/>
          </p:cNvSpPr>
          <p:nvPr/>
        </p:nvSpPr>
        <p:spPr bwMode="auto">
          <a:xfrm>
            <a:off x="4656877" y="3887129"/>
            <a:ext cx="1870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Outside</a:t>
            </a:r>
          </a:p>
          <a:p>
            <a:pPr algn="ctr">
              <a:spcBef>
                <a:spcPct val="0"/>
              </a:spcBef>
              <a:buFontTx/>
              <a:buNone/>
            </a:pPr>
            <a:r>
              <a:rPr lang="en-US" altLang="fr-FR" sz="1400" dirty="0">
                <a:solidFill>
                  <a:srgbClr val="004084"/>
                </a:solidFill>
                <a:latin typeface="DIN-Medium"/>
                <a:ea typeface="DIN-Medium"/>
                <a:cs typeface="DIN-Medium"/>
              </a:rPr>
              <a:t>A </a:t>
            </a:r>
            <a:r>
              <a:rPr lang="en-US" altLang="fr-FR" sz="1400" dirty="0" err="1">
                <a:solidFill>
                  <a:srgbClr val="004084"/>
                </a:solidFill>
                <a:latin typeface="DIN-Medium"/>
                <a:ea typeface="DIN-Medium"/>
                <a:cs typeface="DIN-Medium"/>
              </a:rPr>
              <a:t>l’extérieur</a:t>
            </a:r>
            <a:endParaRPr lang="en-US" altLang="fr-FR" sz="1400" dirty="0">
              <a:solidFill>
                <a:srgbClr val="004084"/>
              </a:solidFill>
              <a:latin typeface="DIN-Medium"/>
              <a:ea typeface="DIN-Medium"/>
              <a:cs typeface="DIN-Medium"/>
            </a:endParaRPr>
          </a:p>
        </p:txBody>
      </p:sp>
      <p:sp>
        <p:nvSpPr>
          <p:cNvPr id="10" name="Rectangle 4"/>
          <p:cNvSpPr>
            <a:spLocks noChangeArrowheads="1"/>
          </p:cNvSpPr>
          <p:nvPr/>
        </p:nvSpPr>
        <p:spPr bwMode="auto">
          <a:xfrm>
            <a:off x="145280" y="3887127"/>
            <a:ext cx="2271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During presentations</a:t>
            </a:r>
          </a:p>
          <a:p>
            <a:pPr algn="ctr">
              <a:spcBef>
                <a:spcPct val="0"/>
              </a:spcBef>
              <a:buFontTx/>
              <a:buNone/>
            </a:pPr>
            <a:r>
              <a:rPr lang="en-US" altLang="fr-FR" sz="1400" dirty="0">
                <a:solidFill>
                  <a:srgbClr val="004084"/>
                </a:solidFill>
                <a:latin typeface="DIN-Medium"/>
                <a:ea typeface="DIN-Medium"/>
                <a:cs typeface="DIN-Medium"/>
              </a:rPr>
              <a:t>Pendant les presentations</a:t>
            </a:r>
            <a:endParaRPr lang="en-US" altLang="fr-FR" sz="1800" dirty="0">
              <a:solidFill>
                <a:srgbClr val="004084"/>
              </a:solidFill>
              <a:latin typeface="DIN-Medium"/>
              <a:ea typeface="DIN-Medium"/>
              <a:cs typeface="DIN-Medium"/>
            </a:endParaRPr>
          </a:p>
        </p:txBody>
      </p:sp>
      <p:sp>
        <p:nvSpPr>
          <p:cNvPr id="11" name="Rectangle 4"/>
          <p:cNvSpPr>
            <a:spLocks noChangeArrowheads="1"/>
          </p:cNvSpPr>
          <p:nvPr/>
        </p:nvSpPr>
        <p:spPr bwMode="auto">
          <a:xfrm>
            <a:off x="6561138" y="3887127"/>
            <a:ext cx="21256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CERN = </a:t>
            </a:r>
          </a:p>
          <a:p>
            <a:pPr algn="ctr">
              <a:spcBef>
                <a:spcPct val="0"/>
              </a:spcBef>
              <a:buFontTx/>
              <a:buNone/>
            </a:pPr>
            <a:r>
              <a:rPr lang="en-US" altLang="fr-FR" sz="1400" dirty="0">
                <a:solidFill>
                  <a:srgbClr val="004084"/>
                </a:solidFill>
                <a:latin typeface="DIN-Medium"/>
                <a:ea typeface="DIN-Medium"/>
                <a:cs typeface="DIN-Medium"/>
              </a:rPr>
              <a:t>non-smoking </a:t>
            </a:r>
          </a:p>
          <a:p>
            <a:pPr algn="ctr">
              <a:spcBef>
                <a:spcPct val="0"/>
              </a:spcBef>
              <a:buFontTx/>
              <a:buNone/>
            </a:pPr>
            <a:r>
              <a:rPr lang="en-US" altLang="fr-FR" sz="1400" dirty="0">
                <a:solidFill>
                  <a:srgbClr val="004084"/>
                </a:solidFill>
                <a:latin typeface="DIN-Medium"/>
                <a:ea typeface="DIN-Medium"/>
                <a:cs typeface="DIN-Medium"/>
              </a:rPr>
              <a:t>non-</a:t>
            </a:r>
            <a:r>
              <a:rPr lang="en-US" altLang="fr-FR" sz="1400" dirty="0" err="1">
                <a:solidFill>
                  <a:srgbClr val="004084"/>
                </a:solidFill>
                <a:latin typeface="DIN-Medium"/>
                <a:ea typeface="DIN-Medium"/>
                <a:cs typeface="DIN-Medium"/>
              </a:rPr>
              <a:t>fumeur</a:t>
            </a:r>
            <a:endParaRPr lang="en-US" altLang="fr-FR" sz="1800" dirty="0">
              <a:solidFill>
                <a:srgbClr val="004084"/>
              </a:solidFill>
              <a:latin typeface="DIN-Medium"/>
              <a:ea typeface="DIN-Medium"/>
              <a:cs typeface="DIN-Medium"/>
            </a:endParaRPr>
          </a:p>
        </p:txBody>
      </p:sp>
    </p:spTree>
    <p:extLst>
      <p:ext uri="{BB962C8B-B14F-4D97-AF65-F5344CB8AC3E}">
        <p14:creationId xmlns:p14="http://schemas.microsoft.com/office/powerpoint/2010/main" val="95454674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Emergency </a:t>
            </a:r>
            <a:r>
              <a:rPr lang="fr-FR" dirty="0" err="1"/>
              <a:t>P</a:t>
            </a:r>
            <a:r>
              <a:rPr lang="fr-FR" dirty="0" err="1" smtClean="0"/>
              <a:t>rocedure</a:t>
            </a:r>
            <a:r>
              <a:rPr lang="fr-FR" dirty="0" smtClean="0"/>
              <a:t> d’Urgence</a:t>
            </a:r>
            <a:endParaRPr lang="fr-FR" dirty="0"/>
          </a:p>
        </p:txBody>
      </p:sp>
      <p:sp>
        <p:nvSpPr>
          <p:cNvPr id="8" name="Rectangle 7"/>
          <p:cNvSpPr/>
          <p:nvPr/>
        </p:nvSpPr>
        <p:spPr>
          <a:xfrm>
            <a:off x="595417" y="1749733"/>
            <a:ext cx="3198311" cy="3459922"/>
          </a:xfrm>
          <a:prstGeom prst="rect">
            <a:avLst/>
          </a:prstGeom>
        </p:spPr>
        <p:txBody>
          <a:bodyPr wrap="none">
            <a:spAutoFit/>
          </a:bodyPr>
          <a:lstStyle/>
          <a:p>
            <a:pPr defTabSz="342892">
              <a:lnSpc>
                <a:spcPct val="110000"/>
              </a:lnSpc>
              <a:defRPr/>
            </a:pPr>
            <a:endParaRPr lang="en-US" sz="1200" dirty="0">
              <a:solidFill>
                <a:prstClr val="black"/>
              </a:solidFill>
              <a:latin typeface="Optima"/>
              <a:cs typeface="DIN-Medium"/>
            </a:endParaRPr>
          </a:p>
          <a:p>
            <a:pPr defTabSz="342892">
              <a:lnSpc>
                <a:spcPct val="110000"/>
              </a:lnSpc>
              <a:defRPr/>
            </a:pPr>
            <a:endParaRPr lang="en-US" sz="1200" dirty="0">
              <a:solidFill>
                <a:prstClr val="black"/>
              </a:solidFill>
              <a:latin typeface="Optima"/>
              <a:cs typeface="DIN-Medium"/>
            </a:endParaRPr>
          </a:p>
          <a:p>
            <a:pPr marL="215995" algn="dist" defTabSz="342892">
              <a:lnSpc>
                <a:spcPts val="743"/>
              </a:lnSpc>
              <a:defRPr/>
            </a:pPr>
            <a:r>
              <a:rPr lang="en-US" sz="1200" dirty="0">
                <a:solidFill>
                  <a:srgbClr val="404040"/>
                </a:solidFill>
                <a:latin typeface="Optima"/>
                <a:cs typeface="DIN-Medium"/>
              </a:rPr>
              <a:t>When the alarm sounds</a:t>
            </a:r>
          </a:p>
          <a:p>
            <a:pPr marL="215995" algn="dist" defTabSz="342892">
              <a:lnSpc>
                <a:spcPts val="743"/>
              </a:lnSpc>
              <a:defRPr/>
            </a:pPr>
            <a:endParaRPr lang="en-US" sz="1200" dirty="0">
              <a:solidFill>
                <a:srgbClr val="7F7F7F"/>
              </a:solidFill>
              <a:latin typeface="Optima"/>
              <a:cs typeface="DIN-Medium"/>
            </a:endParaRPr>
          </a:p>
          <a:p>
            <a:pPr marL="215995" algn="dist" defTabSz="342892">
              <a:lnSpc>
                <a:spcPts val="743"/>
              </a:lnSpc>
              <a:defRPr/>
            </a:pPr>
            <a:r>
              <a:rPr lang="en-US" sz="1200" dirty="0" err="1">
                <a:solidFill>
                  <a:srgbClr val="7F7F7F"/>
                </a:solidFill>
                <a:latin typeface="Optima"/>
                <a:cs typeface="DIN-Medium"/>
              </a:rPr>
              <a:t>Lorsque</a:t>
            </a:r>
            <a:r>
              <a:rPr lang="en-US" sz="1200" dirty="0">
                <a:solidFill>
                  <a:srgbClr val="7F7F7F"/>
                </a:solidFill>
                <a:latin typeface="Optima"/>
                <a:cs typeface="DIN-Medium"/>
              </a:rPr>
              <a:t> le signal </a:t>
            </a:r>
            <a:r>
              <a:rPr lang="en-US" sz="1200" dirty="0" err="1">
                <a:solidFill>
                  <a:srgbClr val="7F7F7F"/>
                </a:solidFill>
                <a:latin typeface="Optima"/>
                <a:cs typeface="DIN-Medium"/>
              </a:rPr>
              <a:t>d’évacuation</a:t>
            </a:r>
            <a:r>
              <a:rPr lang="en-US" sz="1200" dirty="0">
                <a:solidFill>
                  <a:srgbClr val="7F7F7F"/>
                </a:solidFill>
                <a:latin typeface="Optima"/>
                <a:cs typeface="DIN-Medium"/>
              </a:rPr>
              <a:t> </a:t>
            </a:r>
            <a:r>
              <a:rPr lang="en-US" sz="1200" dirty="0" err="1">
                <a:solidFill>
                  <a:srgbClr val="7F7F7F"/>
                </a:solidFill>
                <a:latin typeface="Optima"/>
                <a:cs typeface="DIN-Medium"/>
              </a:rPr>
              <a:t>retentit</a:t>
            </a:r>
            <a:endParaRPr lang="en-US" sz="1200" dirty="0">
              <a:solidFill>
                <a:srgbClr val="7F7F7F"/>
              </a:solidFill>
              <a:latin typeface="Optima"/>
              <a:cs typeface="DIN-Medium"/>
            </a:endParaRPr>
          </a:p>
          <a:p>
            <a:pPr marL="215995" algn="dist" defTabSz="342892">
              <a:lnSpc>
                <a:spcPts val="743"/>
              </a:lnSpc>
              <a:defRPr/>
            </a:pPr>
            <a:endParaRPr lang="en-US" sz="1200" dirty="0">
              <a:solidFill>
                <a:prstClr val="black"/>
              </a:solidFill>
              <a:latin typeface="Optima"/>
              <a:cs typeface="DIN-Medium"/>
            </a:endParaRPr>
          </a:p>
          <a:p>
            <a:pPr marL="215995" defTabSz="342892">
              <a:lnSpc>
                <a:spcPct val="110000"/>
              </a:lnSpc>
              <a:defRPr/>
            </a:pPr>
            <a:endParaRPr lang="en-US" sz="1200" dirty="0">
              <a:solidFill>
                <a:srgbClr val="404040"/>
              </a:solidFill>
              <a:latin typeface="Optima"/>
              <a:cs typeface="DIN-Medium"/>
            </a:endParaRPr>
          </a:p>
          <a:p>
            <a:pPr marL="215995" defTabSz="342892">
              <a:lnSpc>
                <a:spcPct val="110000"/>
              </a:lnSpc>
              <a:defRPr/>
            </a:pPr>
            <a:r>
              <a:rPr lang="en-US" sz="1200" dirty="0">
                <a:solidFill>
                  <a:srgbClr val="404040"/>
                </a:solidFill>
                <a:latin typeface="Optima"/>
                <a:cs typeface="DIN-Medium"/>
              </a:rPr>
              <a:t>Evacuate immediately</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Évacuez</a:t>
            </a:r>
            <a:r>
              <a:rPr lang="en-US" sz="1200" dirty="0">
                <a:solidFill>
                  <a:srgbClr val="7F7F7F"/>
                </a:solidFill>
                <a:latin typeface="Optima"/>
                <a:cs typeface="DIN-Medium"/>
              </a:rPr>
              <a:t> </a:t>
            </a:r>
            <a:r>
              <a:rPr lang="en-US" sz="1200" dirty="0" err="1">
                <a:solidFill>
                  <a:srgbClr val="7F7F7F"/>
                </a:solidFill>
                <a:latin typeface="Optima"/>
                <a:cs typeface="DIN-Medium"/>
              </a:rPr>
              <a:t>immédiatement</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endParaRPr lang="en-US" sz="800" dirty="0">
              <a:solidFill>
                <a:srgbClr val="404040"/>
              </a:solidFill>
              <a:latin typeface="Optima"/>
              <a:cs typeface="DIN-Medium"/>
            </a:endParaRPr>
          </a:p>
          <a:p>
            <a:pPr marL="215995" defTabSz="342892">
              <a:lnSpc>
                <a:spcPct val="120000"/>
              </a:lnSpc>
              <a:defRPr/>
            </a:pPr>
            <a:r>
              <a:rPr lang="en-US" sz="1200" dirty="0">
                <a:solidFill>
                  <a:srgbClr val="404040"/>
                </a:solidFill>
                <a:latin typeface="Optima"/>
                <a:cs typeface="DIN-Medium"/>
              </a:rPr>
              <a:t>Don’t use the lift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N’utilisez</a:t>
            </a:r>
            <a:r>
              <a:rPr lang="en-US" sz="1200" dirty="0">
                <a:solidFill>
                  <a:srgbClr val="7F7F7F"/>
                </a:solidFill>
                <a:latin typeface="Optima"/>
                <a:cs typeface="DIN-Medium"/>
              </a:rPr>
              <a:t> pas </a:t>
            </a:r>
            <a:r>
              <a:rPr lang="en-US" sz="1200" dirty="0" err="1">
                <a:solidFill>
                  <a:srgbClr val="7F7F7F"/>
                </a:solidFill>
                <a:latin typeface="Optima"/>
                <a:cs typeface="DIN-Medium"/>
              </a:rPr>
              <a:t>l’ascenseur</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40000"/>
              </a:lnSpc>
              <a:defRPr/>
            </a:pPr>
            <a:r>
              <a:rPr lang="en-US" sz="1200" dirty="0">
                <a:solidFill>
                  <a:srgbClr val="404040"/>
                </a:solidFill>
                <a:latin typeface="Optima"/>
                <a:cs typeface="DIN-Medium"/>
              </a:rPr>
              <a:t>Follow the signs</a:t>
            </a:r>
            <a:endParaRPr lang="en-US" sz="8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Suivez</a:t>
            </a:r>
            <a:r>
              <a:rPr lang="en-US" sz="1200" dirty="0">
                <a:solidFill>
                  <a:srgbClr val="7F7F7F"/>
                </a:solidFill>
                <a:latin typeface="Optima"/>
                <a:cs typeface="DIN-Medium"/>
              </a:rPr>
              <a:t> le balisage</a:t>
            </a: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r>
              <a:rPr lang="en-US" sz="1200" dirty="0">
                <a:solidFill>
                  <a:srgbClr val="404040"/>
                </a:solidFill>
                <a:latin typeface="Optima"/>
                <a:cs typeface="DIN-Medium"/>
              </a:rPr>
              <a:t>Go to assembly point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Rendez-vous</a:t>
            </a:r>
            <a:r>
              <a:rPr lang="en-US" sz="1200" dirty="0">
                <a:solidFill>
                  <a:srgbClr val="7F7F7F"/>
                </a:solidFill>
                <a:latin typeface="Optima"/>
                <a:cs typeface="DIN-Medium"/>
              </a:rPr>
              <a:t> au point de </a:t>
            </a:r>
            <a:r>
              <a:rPr lang="en-US" sz="1200" dirty="0" err="1">
                <a:solidFill>
                  <a:srgbClr val="7F7F7F"/>
                </a:solidFill>
                <a:latin typeface="Optima"/>
                <a:cs typeface="DIN-Medium"/>
              </a:rPr>
              <a:t>rassemblement</a:t>
            </a: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p:txBody>
      </p:sp>
      <p:sp>
        <p:nvSpPr>
          <p:cNvPr id="9" name="Rectangle 8"/>
          <p:cNvSpPr/>
          <p:nvPr/>
        </p:nvSpPr>
        <p:spPr>
          <a:xfrm>
            <a:off x="7158873" y="1977064"/>
            <a:ext cx="1838965" cy="3042884"/>
          </a:xfrm>
          <a:prstGeom prst="rect">
            <a:avLst/>
          </a:prstGeom>
        </p:spPr>
        <p:txBody>
          <a:bodyPr wrap="none">
            <a:spAutoFit/>
          </a:bodyPr>
          <a:lstStyle/>
          <a:p>
            <a:pPr marL="215995" defTabSz="342892">
              <a:lnSpc>
                <a:spcPct val="60000"/>
              </a:lnSpc>
              <a:defRPr/>
            </a:pPr>
            <a:endParaRPr lang="en-US" sz="800" dirty="0">
              <a:solidFill>
                <a:srgbClr val="404040"/>
              </a:solidFill>
              <a:latin typeface="Optima"/>
              <a:cs typeface="DIN-Medium"/>
            </a:endParaRPr>
          </a:p>
          <a:p>
            <a:pPr defTabSz="342892">
              <a:lnSpc>
                <a:spcPct val="60000"/>
              </a:lnSpc>
              <a:defRPr/>
            </a:pPr>
            <a:endParaRPr lang="en-US" sz="1200" dirty="0">
              <a:solidFill>
                <a:srgbClr val="404040"/>
              </a:solidFill>
              <a:latin typeface="Optima"/>
              <a:cs typeface="DIN-Medium"/>
            </a:endParaRPr>
          </a:p>
          <a:p>
            <a:pPr defTabSz="342892">
              <a:lnSpc>
                <a:spcPct val="60000"/>
              </a:lnSpc>
              <a:defRPr/>
            </a:pPr>
            <a:r>
              <a:rPr lang="en-US" sz="1200" dirty="0">
                <a:solidFill>
                  <a:srgbClr val="404040"/>
                </a:solidFill>
                <a:latin typeface="Optima"/>
                <a:cs typeface="DIN-Medium"/>
              </a:rPr>
              <a:t>74444</a:t>
            </a:r>
          </a:p>
          <a:p>
            <a:pPr defTabSz="342892">
              <a:lnSpc>
                <a:spcPct val="210000"/>
              </a:lnSpc>
              <a:defRPr/>
            </a:pPr>
            <a:endParaRPr lang="en-US" sz="1200" dirty="0">
              <a:solidFill>
                <a:srgbClr val="404040"/>
              </a:solidFill>
              <a:latin typeface="Optima"/>
              <a:cs typeface="DIN-Medium"/>
            </a:endParaRPr>
          </a:p>
          <a:p>
            <a:pPr defTabSz="342892">
              <a:lnSpc>
                <a:spcPct val="150000"/>
              </a:lnSpc>
              <a:defRPr/>
            </a:pPr>
            <a:r>
              <a:rPr lang="en-US" sz="1200" kern="0" dirty="0">
                <a:solidFill>
                  <a:srgbClr val="404040"/>
                </a:solidFill>
                <a:latin typeface="Optima"/>
                <a:cs typeface="DIN-Medium"/>
              </a:rPr>
              <a:t>Escape routes</a:t>
            </a:r>
          </a:p>
          <a:p>
            <a:pPr defTabSz="342892">
              <a:lnSpc>
                <a:spcPts val="668"/>
              </a:lnSpc>
              <a:defRPr/>
            </a:pPr>
            <a:r>
              <a:rPr lang="en-US" sz="1200" kern="0" dirty="0">
                <a:solidFill>
                  <a:prstClr val="white">
                    <a:lumMod val="50000"/>
                  </a:prstClr>
                </a:solidFill>
                <a:latin typeface="Optima"/>
                <a:cs typeface="DIN-Medium"/>
              </a:rPr>
              <a:t/>
            </a:r>
            <a:br>
              <a:rPr lang="en-US" sz="1200" kern="0" dirty="0">
                <a:solidFill>
                  <a:prstClr val="white">
                    <a:lumMod val="50000"/>
                  </a:prstClr>
                </a:solidFill>
                <a:latin typeface="Optima"/>
                <a:cs typeface="DIN-Medium"/>
              </a:rPr>
            </a:br>
            <a:r>
              <a:rPr lang="en-US" sz="1200" kern="0" dirty="0" err="1">
                <a:solidFill>
                  <a:prstClr val="white">
                    <a:lumMod val="50000"/>
                  </a:prstClr>
                </a:solidFill>
                <a:latin typeface="Optima"/>
                <a:cs typeface="DIN-Medium"/>
              </a:rPr>
              <a:t>Voies</a:t>
            </a:r>
            <a:r>
              <a:rPr lang="en-US" sz="1200" kern="0" dirty="0">
                <a:solidFill>
                  <a:prstClr val="white">
                    <a:lumMod val="50000"/>
                  </a:prstClr>
                </a:solidFill>
                <a:latin typeface="Optima"/>
                <a:cs typeface="DIN-Medium"/>
              </a:rPr>
              <a:t> </a:t>
            </a:r>
            <a:r>
              <a:rPr lang="en-US" sz="1200" kern="0" dirty="0" err="1">
                <a:solidFill>
                  <a:prstClr val="white">
                    <a:lumMod val="50000"/>
                  </a:prstClr>
                </a:solidFill>
                <a:latin typeface="Optima"/>
                <a:cs typeface="DIN-Medium"/>
              </a:rPr>
              <a:t>d’évacuation</a:t>
            </a:r>
            <a:endParaRPr lang="en-US" sz="1200" kern="0" dirty="0">
              <a:solidFill>
                <a:prstClr val="white">
                  <a:lumMod val="50000"/>
                </a:prstClr>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404040"/>
                </a:solidFill>
                <a:latin typeface="Optima"/>
                <a:cs typeface="DIN-Medium"/>
              </a:rPr>
              <a:t>Fire hose</a:t>
            </a: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7F7F7F"/>
                </a:solidFill>
                <a:latin typeface="Optima"/>
                <a:cs typeface="DIN-Medium"/>
              </a:rPr>
              <a:t>Lance </a:t>
            </a:r>
            <a:r>
              <a:rPr lang="en-US" sz="1200" kern="0" dirty="0" err="1">
                <a:solidFill>
                  <a:srgbClr val="7F7F7F"/>
                </a:solidFill>
                <a:latin typeface="Optima"/>
                <a:cs typeface="DIN-Medium"/>
              </a:rPr>
              <a:t>d’incendie</a:t>
            </a:r>
            <a:endParaRPr lang="en-US" sz="1200" kern="0" dirty="0">
              <a:solidFill>
                <a:srgbClr val="7F7F7F"/>
              </a:solidFill>
              <a:latin typeface="Optima"/>
              <a:cs typeface="DIN-Medium"/>
            </a:endParaRPr>
          </a:p>
          <a:p>
            <a:pPr defTabSz="342892">
              <a:lnSpc>
                <a:spcPct val="50000"/>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ct val="130000"/>
              </a:lnSpc>
              <a:defRPr/>
            </a:pPr>
            <a:r>
              <a:rPr lang="en-US" sz="1200" kern="0" dirty="0">
                <a:solidFill>
                  <a:srgbClr val="404040"/>
                </a:solidFill>
                <a:latin typeface="Optima"/>
                <a:cs typeface="DIN-Medium"/>
              </a:rPr>
              <a:t>Extinguisher</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err="1">
                <a:solidFill>
                  <a:srgbClr val="7F7F7F"/>
                </a:solidFill>
                <a:latin typeface="Optima"/>
                <a:cs typeface="DIN-Medium"/>
              </a:rPr>
              <a:t>Extincteur</a:t>
            </a:r>
            <a:r>
              <a:rPr lang="en-US" sz="1200" kern="0" dirty="0">
                <a:solidFill>
                  <a:srgbClr val="7F7F7F"/>
                </a:solidFill>
                <a:latin typeface="Optima"/>
                <a:cs typeface="DIN-Medium"/>
              </a:rPr>
              <a:t/>
            </a:r>
            <a:br>
              <a:rPr lang="en-US" sz="1200" kern="0" dirty="0">
                <a:solidFill>
                  <a:srgbClr val="7F7F7F"/>
                </a:solidFill>
                <a:latin typeface="Optima"/>
                <a:cs typeface="DIN-Medium"/>
              </a:rPr>
            </a:br>
            <a:r>
              <a:rPr lang="en-US" sz="1200" kern="0" dirty="0">
                <a:solidFill>
                  <a:srgbClr val="7F7F7F"/>
                </a:solidFill>
                <a:latin typeface="Optima"/>
                <a:cs typeface="DIN-Medium"/>
              </a:rPr>
              <a:t/>
            </a:r>
            <a:br>
              <a:rPr lang="en-US" sz="1200" kern="0" dirty="0">
                <a:solidFill>
                  <a:srgbClr val="7F7F7F"/>
                </a:solidFill>
                <a:latin typeface="Optima"/>
                <a:cs typeface="DIN-Medium"/>
              </a:rPr>
            </a:br>
            <a:endParaRPr lang="en-US" sz="1200" kern="0" dirty="0">
              <a:solidFill>
                <a:prstClr val="black"/>
              </a:solidFill>
              <a:latin typeface="Optima"/>
              <a:cs typeface="DIN-Medium"/>
            </a:endParaRPr>
          </a:p>
          <a:p>
            <a:pPr defTabSz="342892">
              <a:lnSpc>
                <a:spcPct val="120000"/>
              </a:lnSpc>
              <a:defRPr/>
            </a:pPr>
            <a:r>
              <a:rPr lang="en-US" sz="1200" kern="0" dirty="0">
                <a:solidFill>
                  <a:srgbClr val="404040"/>
                </a:solidFill>
                <a:latin typeface="Optima"/>
                <a:cs typeface="DIN-Medium"/>
              </a:rPr>
              <a:t>Assembly point</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a:solidFill>
                  <a:srgbClr val="7F7F7F"/>
                </a:solidFill>
                <a:latin typeface="Optima"/>
                <a:cs typeface="DIN-Medium"/>
              </a:rPr>
              <a:t>Point de </a:t>
            </a:r>
            <a:r>
              <a:rPr lang="en-US" sz="1200" kern="0" dirty="0" err="1">
                <a:solidFill>
                  <a:srgbClr val="7F7F7F"/>
                </a:solidFill>
                <a:latin typeface="Optima"/>
                <a:cs typeface="DIN-Medium"/>
              </a:rPr>
              <a:t>rassemblement</a:t>
            </a:r>
            <a:endParaRPr lang="en-US" sz="1200" kern="0" dirty="0">
              <a:solidFill>
                <a:srgbClr val="7F7F7F"/>
              </a:solidFill>
              <a:latin typeface="Optima"/>
              <a:cs typeface="DIN-Medium"/>
            </a:endParaRPr>
          </a:p>
        </p:txBody>
      </p:sp>
      <p:pic>
        <p:nvPicPr>
          <p:cNvPr id="14" name="Picture 2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80598" y="2090048"/>
            <a:ext cx="382054"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5470" y="2157581"/>
            <a:ext cx="467030" cy="286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8811297"/>
      </p:ext>
    </p:extLst>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a:effectLst/>
                        </a:rPr>
                        <a:t>08h15</a:t>
                      </a:r>
                      <a:endParaRPr lang="fr-CH" sz="800" dirty="0">
                        <a:effectLst/>
                      </a:endParaRPr>
                    </a:p>
                    <a:p>
                      <a:pPr algn="ctr">
                        <a:lnSpc>
                          <a:spcPct val="115000"/>
                        </a:lnSpc>
                        <a:spcAft>
                          <a:spcPts val="0"/>
                        </a:spcAft>
                      </a:pPr>
                      <a:r>
                        <a:rPr lang="fr-FR" sz="800" dirty="0">
                          <a:effectLst/>
                        </a:rPr>
                        <a:t>(1h15)</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Department’s welcome</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Nathalie Dumeaux</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Isabel Fernandez Gonzalez</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Gunnar Lindell</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1805355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3556776377"/>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a:t>
            </a:r>
            <a:r>
              <a:rPr lang="fr-CH" sz="2000" dirty="0" smtClean="0"/>
              <a:t>09</a:t>
            </a:r>
            <a:r>
              <a:rPr lang="fr-CH" sz="2000" dirty="0" smtClean="0"/>
              <a:t>:30 </a:t>
            </a:r>
            <a:r>
              <a:rPr lang="fr-CH" sz="2000" dirty="0" smtClean="0"/>
              <a:t>for the </a:t>
            </a:r>
            <a:r>
              <a:rPr lang="fr-CH" sz="2000" dirty="0" err="1" smtClean="0"/>
              <a:t>presentations</a:t>
            </a:r>
            <a:r>
              <a:rPr lang="fr-CH" sz="2000" dirty="0" smtClean="0"/>
              <a:t> </a:t>
            </a:r>
          </a:p>
          <a:p>
            <a:r>
              <a:rPr lang="fr-CH" sz="2000" dirty="0" smtClean="0"/>
              <a:t>Veuillez s’il vous plait être de retour à </a:t>
            </a:r>
            <a:r>
              <a:rPr lang="fr-CH" sz="2000" dirty="0" smtClean="0"/>
              <a:t>09</a:t>
            </a:r>
            <a:r>
              <a:rPr lang="fr-CH" sz="2000" dirty="0" smtClean="0"/>
              <a:t>h30 </a:t>
            </a:r>
            <a:r>
              <a:rPr lang="fr-CH" sz="2000" dirty="0" smtClean="0"/>
              <a:t>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331111531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26004" y="1741564"/>
            <a:ext cx="8260796" cy="1908213"/>
          </a:xfrm>
          <a:prstGeom prst="rect">
            <a:avLst/>
          </a:prstGeom>
        </p:spPr>
      </p:pic>
      <p:sp>
        <p:nvSpPr>
          <p:cNvPr id="6" name="Rectangle 4"/>
          <p:cNvSpPr>
            <a:spLocks noChangeArrowheads="1"/>
          </p:cNvSpPr>
          <p:nvPr/>
        </p:nvSpPr>
        <p:spPr bwMode="auto">
          <a:xfrm>
            <a:off x="2416914" y="3887129"/>
            <a:ext cx="212566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User :  </a:t>
            </a:r>
            <a:r>
              <a:rPr lang="en-US" altLang="fr-FR" sz="1800" b="1" dirty="0" err="1">
                <a:solidFill>
                  <a:srgbClr val="004084"/>
                </a:solidFill>
                <a:latin typeface="DIN-Medium"/>
                <a:ea typeface="DIN-Medium"/>
                <a:cs typeface="DIN-Medium"/>
              </a:rPr>
              <a:t>Cern_GUEST</a:t>
            </a:r>
            <a:endParaRPr lang="en-US" altLang="fr-FR" sz="1800" b="1" dirty="0">
              <a:solidFill>
                <a:srgbClr val="004084"/>
              </a:solidFill>
              <a:latin typeface="DIN-Medium"/>
              <a:ea typeface="DIN-Medium"/>
              <a:cs typeface="DIN-Medium"/>
            </a:endParaRPr>
          </a:p>
          <a:p>
            <a:pPr algn="ctr">
              <a:spcBef>
                <a:spcPct val="0"/>
              </a:spcBef>
              <a:buFontTx/>
              <a:buNone/>
            </a:pPr>
            <a:r>
              <a:rPr lang="en-US" altLang="fr-FR" sz="1400" dirty="0">
                <a:solidFill>
                  <a:srgbClr val="004084"/>
                </a:solidFill>
                <a:latin typeface="DIN-Medium"/>
                <a:ea typeface="DIN-Medium"/>
                <a:cs typeface="DIN-Medium"/>
              </a:rPr>
              <a:t>Code:  </a:t>
            </a:r>
            <a:r>
              <a:rPr lang="en-US" altLang="fr-FR" sz="1800" b="1" dirty="0">
                <a:solidFill>
                  <a:srgbClr val="004084"/>
                </a:solidFill>
                <a:latin typeface="DIN-Medium"/>
                <a:ea typeface="DIN-Medium"/>
                <a:cs typeface="DIN-Medium"/>
              </a:rPr>
              <a:t>Glob3FR33W1F1</a:t>
            </a:r>
          </a:p>
        </p:txBody>
      </p:sp>
      <p:sp>
        <p:nvSpPr>
          <p:cNvPr id="7" name="Rectangle 8"/>
          <p:cNvSpPr>
            <a:spLocks noChangeArrowheads="1"/>
          </p:cNvSpPr>
          <p:nvPr/>
        </p:nvSpPr>
        <p:spPr bwMode="auto">
          <a:xfrm>
            <a:off x="4656877" y="3887129"/>
            <a:ext cx="1870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Outside</a:t>
            </a:r>
          </a:p>
          <a:p>
            <a:pPr algn="ctr">
              <a:spcBef>
                <a:spcPct val="0"/>
              </a:spcBef>
              <a:buFontTx/>
              <a:buNone/>
            </a:pPr>
            <a:r>
              <a:rPr lang="en-US" altLang="fr-FR" sz="1400" dirty="0">
                <a:solidFill>
                  <a:srgbClr val="004084"/>
                </a:solidFill>
                <a:latin typeface="DIN-Medium"/>
                <a:ea typeface="DIN-Medium"/>
                <a:cs typeface="DIN-Medium"/>
              </a:rPr>
              <a:t>A </a:t>
            </a:r>
            <a:r>
              <a:rPr lang="en-US" altLang="fr-FR" sz="1400" dirty="0" err="1">
                <a:solidFill>
                  <a:srgbClr val="004084"/>
                </a:solidFill>
                <a:latin typeface="DIN-Medium"/>
                <a:ea typeface="DIN-Medium"/>
                <a:cs typeface="DIN-Medium"/>
              </a:rPr>
              <a:t>l’extérieur</a:t>
            </a:r>
            <a:endParaRPr lang="en-US" altLang="fr-FR" sz="1400" dirty="0">
              <a:solidFill>
                <a:srgbClr val="004084"/>
              </a:solidFill>
              <a:latin typeface="DIN-Medium"/>
              <a:ea typeface="DIN-Medium"/>
              <a:cs typeface="DIN-Medium"/>
            </a:endParaRPr>
          </a:p>
        </p:txBody>
      </p:sp>
      <p:sp>
        <p:nvSpPr>
          <p:cNvPr id="10" name="Rectangle 4"/>
          <p:cNvSpPr>
            <a:spLocks noChangeArrowheads="1"/>
          </p:cNvSpPr>
          <p:nvPr/>
        </p:nvSpPr>
        <p:spPr bwMode="auto">
          <a:xfrm>
            <a:off x="145280" y="3887127"/>
            <a:ext cx="2271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During presentations</a:t>
            </a:r>
          </a:p>
          <a:p>
            <a:pPr algn="ctr">
              <a:spcBef>
                <a:spcPct val="0"/>
              </a:spcBef>
              <a:buFontTx/>
              <a:buNone/>
            </a:pPr>
            <a:r>
              <a:rPr lang="en-US" altLang="fr-FR" sz="1400" dirty="0">
                <a:solidFill>
                  <a:srgbClr val="004084"/>
                </a:solidFill>
                <a:latin typeface="DIN-Medium"/>
                <a:ea typeface="DIN-Medium"/>
                <a:cs typeface="DIN-Medium"/>
              </a:rPr>
              <a:t>Pendant les presentations</a:t>
            </a:r>
            <a:endParaRPr lang="en-US" altLang="fr-FR" sz="1800" dirty="0">
              <a:solidFill>
                <a:srgbClr val="004084"/>
              </a:solidFill>
              <a:latin typeface="DIN-Medium"/>
              <a:ea typeface="DIN-Medium"/>
              <a:cs typeface="DIN-Medium"/>
            </a:endParaRPr>
          </a:p>
        </p:txBody>
      </p:sp>
      <p:sp>
        <p:nvSpPr>
          <p:cNvPr id="11" name="Rectangle 4"/>
          <p:cNvSpPr>
            <a:spLocks noChangeArrowheads="1"/>
          </p:cNvSpPr>
          <p:nvPr/>
        </p:nvSpPr>
        <p:spPr bwMode="auto">
          <a:xfrm>
            <a:off x="6561138" y="3887127"/>
            <a:ext cx="21256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CERN = </a:t>
            </a:r>
          </a:p>
          <a:p>
            <a:pPr algn="ctr">
              <a:spcBef>
                <a:spcPct val="0"/>
              </a:spcBef>
              <a:buFontTx/>
              <a:buNone/>
            </a:pPr>
            <a:r>
              <a:rPr lang="en-US" altLang="fr-FR" sz="1400" dirty="0">
                <a:solidFill>
                  <a:srgbClr val="004084"/>
                </a:solidFill>
                <a:latin typeface="DIN-Medium"/>
                <a:ea typeface="DIN-Medium"/>
                <a:cs typeface="DIN-Medium"/>
              </a:rPr>
              <a:t>non-smoking </a:t>
            </a:r>
          </a:p>
          <a:p>
            <a:pPr algn="ctr">
              <a:spcBef>
                <a:spcPct val="0"/>
              </a:spcBef>
              <a:buFontTx/>
              <a:buNone/>
            </a:pPr>
            <a:r>
              <a:rPr lang="en-US" altLang="fr-FR" sz="1400" dirty="0">
                <a:solidFill>
                  <a:srgbClr val="004084"/>
                </a:solidFill>
                <a:latin typeface="DIN-Medium"/>
                <a:ea typeface="DIN-Medium"/>
                <a:cs typeface="DIN-Medium"/>
              </a:rPr>
              <a:t>non-</a:t>
            </a:r>
            <a:r>
              <a:rPr lang="en-US" altLang="fr-FR" sz="1400" dirty="0" err="1">
                <a:solidFill>
                  <a:srgbClr val="004084"/>
                </a:solidFill>
                <a:latin typeface="DIN-Medium"/>
                <a:ea typeface="DIN-Medium"/>
                <a:cs typeface="DIN-Medium"/>
              </a:rPr>
              <a:t>fumeur</a:t>
            </a:r>
            <a:endParaRPr lang="en-US" altLang="fr-FR" sz="1800" dirty="0">
              <a:solidFill>
                <a:srgbClr val="004084"/>
              </a:solidFill>
              <a:latin typeface="DIN-Medium"/>
              <a:ea typeface="DIN-Medium"/>
              <a:cs typeface="DIN-Medium"/>
            </a:endParaRPr>
          </a:p>
        </p:txBody>
      </p:sp>
    </p:spTree>
    <p:extLst>
      <p:ext uri="{BB962C8B-B14F-4D97-AF65-F5344CB8AC3E}">
        <p14:creationId xmlns:p14="http://schemas.microsoft.com/office/powerpoint/2010/main" val="337094635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3212" y="243091"/>
            <a:ext cx="8630404" cy="1077218"/>
          </a:xfrm>
          <a:prstGeom prst="rect">
            <a:avLst/>
          </a:prstGeom>
        </p:spPr>
        <p:txBody>
          <a:bodyPr wrap="square">
            <a:spAutoFit/>
          </a:bodyPr>
          <a:lstStyle/>
          <a:p>
            <a:pPr algn="ctr"/>
            <a:r>
              <a:rPr lang="en-GB" sz="3200" dirty="0" smtClean="0">
                <a:solidFill>
                  <a:srgbClr val="00B050"/>
                </a:solidFill>
              </a:rPr>
              <a:t>Find your way around CERN with ease – download the </a:t>
            </a:r>
            <a:r>
              <a:rPr lang="en-GB" sz="3200" dirty="0" err="1" smtClean="0">
                <a:solidFill>
                  <a:srgbClr val="00B050"/>
                </a:solidFill>
              </a:rPr>
              <a:t>MapCERN</a:t>
            </a:r>
            <a:r>
              <a:rPr lang="en-GB" sz="3200" dirty="0" smtClean="0">
                <a:solidFill>
                  <a:srgbClr val="00B050"/>
                </a:solidFill>
              </a:rPr>
              <a:t> app!</a:t>
            </a:r>
            <a:endParaRPr lang="fr-CH" sz="3200" dirty="0">
              <a:solidFill>
                <a:srgbClr val="00B050"/>
              </a:solidFill>
            </a:endParaRPr>
          </a:p>
        </p:txBody>
      </p:sp>
      <p:sp>
        <p:nvSpPr>
          <p:cNvPr id="15" name="Rectangle 14"/>
          <p:cNvSpPr/>
          <p:nvPr/>
        </p:nvSpPr>
        <p:spPr>
          <a:xfrm>
            <a:off x="0" y="1462657"/>
            <a:ext cx="8630404" cy="1077218"/>
          </a:xfrm>
          <a:prstGeom prst="rect">
            <a:avLst/>
          </a:prstGeom>
        </p:spPr>
        <p:txBody>
          <a:bodyPr wrap="square">
            <a:spAutoFit/>
          </a:bodyPr>
          <a:lstStyle/>
          <a:p>
            <a:pPr algn="ctr"/>
            <a:r>
              <a:rPr lang="en-GB" sz="3200" dirty="0" err="1" smtClean="0"/>
              <a:t>Trouvez</a:t>
            </a:r>
            <a:r>
              <a:rPr lang="en-GB" sz="3200" dirty="0" smtClean="0"/>
              <a:t> </a:t>
            </a:r>
            <a:r>
              <a:rPr lang="en-GB" sz="3200" dirty="0" err="1" smtClean="0"/>
              <a:t>votre</a:t>
            </a:r>
            <a:r>
              <a:rPr lang="en-GB" sz="3200" dirty="0" smtClean="0"/>
              <a:t> </a:t>
            </a:r>
            <a:r>
              <a:rPr lang="en-GB" sz="3200" dirty="0" err="1" smtClean="0"/>
              <a:t>chemin</a:t>
            </a:r>
            <a:r>
              <a:rPr lang="en-GB" sz="3200" dirty="0" smtClean="0"/>
              <a:t> </a:t>
            </a:r>
            <a:r>
              <a:rPr lang="en-GB" sz="3200" dirty="0"/>
              <a:t>avec </a:t>
            </a:r>
            <a:r>
              <a:rPr lang="en-GB" sz="3200" dirty="0" err="1"/>
              <a:t>facilité</a:t>
            </a:r>
            <a:r>
              <a:rPr lang="en-GB" sz="3200" dirty="0"/>
              <a:t> </a:t>
            </a:r>
            <a:r>
              <a:rPr lang="en-GB" sz="3200" dirty="0" smtClean="0"/>
              <a:t>avec </a:t>
            </a:r>
            <a:r>
              <a:rPr lang="en-GB" sz="3200" dirty="0" err="1" smtClean="0"/>
              <a:t>l’application</a:t>
            </a:r>
            <a:r>
              <a:rPr lang="en-GB" sz="3200" dirty="0" smtClean="0"/>
              <a:t> </a:t>
            </a:r>
            <a:r>
              <a:rPr lang="en-GB" sz="3200" dirty="0" err="1" smtClean="0"/>
              <a:t>MapCERN</a:t>
            </a:r>
            <a:endParaRPr lang="fr-CH" sz="3200" dirty="0"/>
          </a:p>
        </p:txBody>
      </p:sp>
      <p:pic>
        <p:nvPicPr>
          <p:cNvPr id="5" name="Picture 4"/>
          <p:cNvPicPr>
            <a:picLocks noChangeAspect="1"/>
          </p:cNvPicPr>
          <p:nvPr/>
        </p:nvPicPr>
        <p:blipFill>
          <a:blip r:embed="rId2"/>
          <a:stretch>
            <a:fillRect/>
          </a:stretch>
        </p:blipFill>
        <p:spPr>
          <a:xfrm>
            <a:off x="1077476" y="2870112"/>
            <a:ext cx="7107900" cy="2591235"/>
          </a:xfrm>
          <a:prstGeom prst="rect">
            <a:avLst/>
          </a:prstGeom>
        </p:spPr>
      </p:pic>
    </p:spTree>
    <p:extLst>
      <p:ext uri="{BB962C8B-B14F-4D97-AF65-F5344CB8AC3E}">
        <p14:creationId xmlns:p14="http://schemas.microsoft.com/office/powerpoint/2010/main" val="286717935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323093"/>
            <a:ext cx="8716697" cy="2554545"/>
          </a:xfrm>
          <a:prstGeom prst="rect">
            <a:avLst/>
          </a:prstGeom>
        </p:spPr>
        <p:txBody>
          <a:bodyPr wrap="square">
            <a:spAutoFit/>
          </a:bodyPr>
          <a:lstStyle/>
          <a:p>
            <a:pPr algn="ctr"/>
            <a:r>
              <a:rPr lang="en-GB" sz="3200" dirty="0" smtClean="0">
                <a:solidFill>
                  <a:srgbClr val="00B050"/>
                </a:solidFill>
              </a:rPr>
              <a:t>Meet colleagues for lunch! </a:t>
            </a:r>
          </a:p>
          <a:p>
            <a:pPr algn="ctr"/>
            <a:r>
              <a:rPr lang="en-GB" sz="3200" dirty="0" smtClean="0">
                <a:solidFill>
                  <a:srgbClr val="00B050"/>
                </a:solidFill>
              </a:rPr>
              <a:t>Join Lunch Collider</a:t>
            </a:r>
          </a:p>
          <a:p>
            <a:pPr algn="ctr"/>
            <a:r>
              <a:rPr lang="en-GB" sz="3200" dirty="0" err="1" smtClean="0"/>
              <a:t>Retrouvez</a:t>
            </a:r>
            <a:r>
              <a:rPr lang="en-GB" sz="3200" dirty="0" smtClean="0"/>
              <a:t> </a:t>
            </a:r>
            <a:r>
              <a:rPr lang="en-GB" sz="3200" dirty="0" err="1" smtClean="0"/>
              <a:t>vos</a:t>
            </a:r>
            <a:r>
              <a:rPr lang="en-GB" sz="3200" dirty="0" smtClean="0"/>
              <a:t> </a:t>
            </a:r>
            <a:r>
              <a:rPr lang="fr-CH" sz="3200" dirty="0" smtClean="0"/>
              <a:t>collègues</a:t>
            </a:r>
            <a:r>
              <a:rPr lang="en-GB" sz="3200" dirty="0" smtClean="0"/>
              <a:t> au </a:t>
            </a:r>
            <a:r>
              <a:rPr lang="en-GB" sz="3200" dirty="0" err="1" smtClean="0"/>
              <a:t>déjeuner</a:t>
            </a:r>
            <a:r>
              <a:rPr lang="en-GB" sz="3200" dirty="0" smtClean="0"/>
              <a:t>, </a:t>
            </a:r>
          </a:p>
          <a:p>
            <a:pPr algn="ctr"/>
            <a:r>
              <a:rPr lang="en-GB" sz="3200" dirty="0" err="1" smtClean="0"/>
              <a:t>Rejoignez</a:t>
            </a:r>
            <a:r>
              <a:rPr lang="en-GB" sz="3200" dirty="0" smtClean="0"/>
              <a:t> Lunch Collider</a:t>
            </a:r>
            <a:endParaRPr lang="fr-CH" sz="3200" dirty="0"/>
          </a:p>
          <a:p>
            <a:pPr algn="ctr"/>
            <a:r>
              <a:rPr lang="en-GB" sz="3200" u="sng" dirty="0" smtClean="0">
                <a:hlinkClick r:id="rId2"/>
              </a:rPr>
              <a:t>https</a:t>
            </a:r>
            <a:r>
              <a:rPr lang="en-GB" sz="3200" u="sng" dirty="0">
                <a:hlinkClick r:id="rId2"/>
              </a:rPr>
              <a:t>://lunchcollider.ch/</a:t>
            </a:r>
            <a:r>
              <a:rPr lang="en-GB" sz="3200" dirty="0"/>
              <a:t> </a:t>
            </a:r>
            <a:endParaRPr lang="fr-CH" sz="3200" dirty="0">
              <a:solidFill>
                <a:srgbClr val="00B050"/>
              </a:solidFill>
            </a:endParaRPr>
          </a:p>
        </p:txBody>
      </p:sp>
      <p:pic>
        <p:nvPicPr>
          <p:cNvPr id="6" name="Picture 5"/>
          <p:cNvPicPr>
            <a:picLocks noChangeAspect="1"/>
          </p:cNvPicPr>
          <p:nvPr/>
        </p:nvPicPr>
        <p:blipFill>
          <a:blip r:embed="rId3"/>
          <a:stretch>
            <a:fillRect/>
          </a:stretch>
        </p:blipFill>
        <p:spPr>
          <a:xfrm>
            <a:off x="1654640" y="2877638"/>
            <a:ext cx="6035136" cy="3252468"/>
          </a:xfrm>
          <a:prstGeom prst="rect">
            <a:avLst/>
          </a:prstGeom>
        </p:spPr>
      </p:pic>
    </p:spTree>
    <p:extLst>
      <p:ext uri="{BB962C8B-B14F-4D97-AF65-F5344CB8AC3E}">
        <p14:creationId xmlns:p14="http://schemas.microsoft.com/office/powerpoint/2010/main" val="345931262"/>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CERN is an employer, a university and a state: a whole community working towards a shared goal – scientific discovery. This creates a collaborative world. Seniors work with graduates. Physicists need engineers. Countries forget politics and collaborate to achieve. And knowledge – CERN’s main commodity – is shared throughout CERN, its member states and the rest of the world.</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401556" y="80904"/>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Collaboration</a:t>
            </a:r>
            <a:endParaRPr lang="en-GB" sz="3200" dirty="0">
              <a:solidFill>
                <a:srgbClr val="00B050"/>
              </a:solidFill>
            </a:endParaRPr>
          </a:p>
        </p:txBody>
      </p:sp>
      <p:pic>
        <p:nvPicPr>
          <p:cNvPr id="8" name="Picture 7"/>
          <p:cNvPicPr>
            <a:picLocks noChangeAspect="1"/>
          </p:cNvPicPr>
          <p:nvPr/>
        </p:nvPicPr>
        <p:blipFill>
          <a:blip r:embed="rId2"/>
          <a:stretch>
            <a:fillRect/>
          </a:stretch>
        </p:blipFill>
        <p:spPr>
          <a:xfrm>
            <a:off x="1028357" y="670378"/>
            <a:ext cx="4236440" cy="2814675"/>
          </a:xfrm>
          <a:prstGeom prst="rect">
            <a:avLst/>
          </a:prstGeom>
          <a:ln>
            <a:noFill/>
          </a:ln>
          <a:effectLst>
            <a:softEdge rad="112500"/>
          </a:effectLst>
        </p:spPr>
      </p:pic>
      <p:sp>
        <p:nvSpPr>
          <p:cNvPr id="10" name="TextBox 9"/>
          <p:cNvSpPr txBox="1"/>
          <p:nvPr/>
        </p:nvSpPr>
        <p:spPr>
          <a:xfrm>
            <a:off x="4798950" y="1764677"/>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smtClean="0">
                <a:solidFill>
                  <a:srgbClr val="00B050"/>
                </a:solidFill>
              </a:rPr>
              <a:t>La collaboration</a:t>
            </a:r>
            <a:endParaRPr lang="en-GB" sz="3200" dirty="0">
              <a:solidFill>
                <a:srgbClr val="00B050"/>
              </a:solidFill>
            </a:endParaRPr>
          </a:p>
        </p:txBody>
      </p:sp>
    </p:spTree>
    <p:extLst>
      <p:ext uri="{BB962C8B-B14F-4D97-AF65-F5344CB8AC3E}">
        <p14:creationId xmlns:p14="http://schemas.microsoft.com/office/powerpoint/2010/main" val="209760264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a:effectLst/>
                        </a:rPr>
                        <a:t>08h15</a:t>
                      </a:r>
                      <a:endParaRPr lang="fr-CH" sz="800" dirty="0">
                        <a:effectLst/>
                      </a:endParaRPr>
                    </a:p>
                    <a:p>
                      <a:pPr algn="ctr">
                        <a:lnSpc>
                          <a:spcPct val="115000"/>
                        </a:lnSpc>
                        <a:spcAft>
                          <a:spcPts val="0"/>
                        </a:spcAft>
                      </a:pPr>
                      <a:r>
                        <a:rPr lang="fr-FR" sz="800" dirty="0">
                          <a:effectLst/>
                        </a:rPr>
                        <a:t>(1h15)</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Department’s welcome</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Nathalie Dumeaux</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Isabel Fernandez Gonzalez</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Gunnar Lindell</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3192488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33611715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a:t>
            </a:r>
            <a:r>
              <a:rPr lang="fr-CH" sz="2000" dirty="0" smtClean="0"/>
              <a:t>09</a:t>
            </a:r>
            <a:r>
              <a:rPr lang="fr-CH" sz="2000" dirty="0" smtClean="0"/>
              <a:t>:30 </a:t>
            </a:r>
            <a:r>
              <a:rPr lang="fr-CH" sz="2000" dirty="0" smtClean="0"/>
              <a:t>for the </a:t>
            </a:r>
            <a:r>
              <a:rPr lang="fr-CH" sz="2000" dirty="0" err="1" smtClean="0"/>
              <a:t>presentations</a:t>
            </a:r>
            <a:r>
              <a:rPr lang="fr-CH" sz="2000" dirty="0" smtClean="0"/>
              <a:t> </a:t>
            </a:r>
          </a:p>
          <a:p>
            <a:r>
              <a:rPr lang="fr-CH" sz="2000" dirty="0" smtClean="0"/>
              <a:t>Veuillez s’il vous plait être de retour à </a:t>
            </a:r>
            <a:r>
              <a:rPr lang="fr-CH" sz="2000" dirty="0" smtClean="0"/>
              <a:t>09</a:t>
            </a:r>
            <a:r>
              <a:rPr lang="fr-CH" sz="2000" dirty="0" smtClean="0"/>
              <a:t>h30 </a:t>
            </a:r>
            <a:r>
              <a:rPr lang="fr-CH" sz="2000" dirty="0" smtClean="0"/>
              <a:t>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3548617975"/>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This is work without boundaries. </a:t>
            </a:r>
            <a:endParaRPr lang="en-GB" sz="1900" i="1" dirty="0" smtClean="0"/>
          </a:p>
          <a:p>
            <a:pPr marL="36576" indent="0" algn="ctr">
              <a:buNone/>
            </a:pPr>
            <a:r>
              <a:rPr lang="en-GB" sz="1900" i="1" dirty="0" smtClean="0"/>
              <a:t>People </a:t>
            </a:r>
            <a:r>
              <a:rPr lang="en-GB" sz="1900" i="1" dirty="0"/>
              <a:t>here are realising the impossible. Pushing what is known and accepted with the courage to ask, “what if?” They have the freedom to think differently, to imagine, and to find improbable solutions to problems that have never been asked before. </a:t>
            </a:r>
            <a:endParaRPr lang="en-GB" sz="1900" i="1" dirty="0" smtClean="0"/>
          </a:p>
          <a:p>
            <a:pPr marL="36576" indent="0" algn="ctr">
              <a:buNone/>
            </a:pPr>
            <a:r>
              <a:rPr lang="en-GB" sz="1900" i="1" dirty="0" smtClean="0"/>
              <a:t>They </a:t>
            </a:r>
            <a:r>
              <a:rPr lang="en-GB" sz="1900" i="1" dirty="0"/>
              <a:t>are free to take chances, to challenge ideas and to enjoy unrestrictive working practices.</a:t>
            </a:r>
          </a:p>
          <a:p>
            <a:pPr marL="36576" indent="0" algn="ctr">
              <a:buNone/>
            </a:pPr>
            <a:endParaRPr lang="en-GB" sz="1900" i="1" dirty="0"/>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30712" y="212709"/>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Imagination</a:t>
            </a:r>
            <a:endParaRPr lang="en-GB" sz="3200" dirty="0">
              <a:solidFill>
                <a:srgbClr val="00B050"/>
              </a:solidFill>
            </a:endParaRPr>
          </a:p>
        </p:txBody>
      </p:sp>
      <p:pic>
        <p:nvPicPr>
          <p:cNvPr id="10" name="Picture 9" descr="201401-013_2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20737" y="515014"/>
            <a:ext cx="4066063" cy="2713532"/>
          </a:xfrm>
          <a:prstGeom prst="rect">
            <a:avLst/>
          </a:prstGeom>
          <a:ln>
            <a:noFill/>
          </a:ln>
          <a:effectLst>
            <a:softEdge rad="112500"/>
          </a:effectLst>
        </p:spPr>
      </p:pic>
      <p:sp>
        <p:nvSpPr>
          <p:cNvPr id="8" name="TextBox 7"/>
          <p:cNvSpPr txBox="1"/>
          <p:nvPr/>
        </p:nvSpPr>
        <p:spPr>
          <a:xfrm>
            <a:off x="36726" y="1727786"/>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err="1" smtClean="0">
                <a:solidFill>
                  <a:srgbClr val="00B050"/>
                </a:solidFill>
              </a:rPr>
              <a:t>L’imagination</a:t>
            </a:r>
            <a:endParaRPr lang="en-GB" sz="3200" dirty="0">
              <a:solidFill>
                <a:srgbClr val="00B050"/>
              </a:solidFill>
            </a:endParaRPr>
          </a:p>
        </p:txBody>
      </p:sp>
    </p:spTree>
    <p:extLst>
      <p:ext uri="{BB962C8B-B14F-4D97-AF65-F5344CB8AC3E}">
        <p14:creationId xmlns:p14="http://schemas.microsoft.com/office/powerpoint/2010/main" val="1566651337"/>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a:effectLst/>
                        </a:rPr>
                        <a:t>08h15</a:t>
                      </a:r>
                      <a:endParaRPr lang="fr-CH" sz="800" dirty="0">
                        <a:effectLst/>
                      </a:endParaRPr>
                    </a:p>
                    <a:p>
                      <a:pPr algn="ctr">
                        <a:lnSpc>
                          <a:spcPct val="115000"/>
                        </a:lnSpc>
                        <a:spcAft>
                          <a:spcPts val="0"/>
                        </a:spcAft>
                      </a:pPr>
                      <a:r>
                        <a:rPr lang="fr-FR" sz="800" dirty="0">
                          <a:effectLst/>
                        </a:rPr>
                        <a:t>(1h15)</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Department’s welcome</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Nathalie Dumeaux</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Isabel Fernandez Gonzalez</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Gunnar Lindell</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33181522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2311354250"/>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a:t>
            </a:r>
            <a:r>
              <a:rPr lang="fr-CH" sz="2000" dirty="0" smtClean="0"/>
              <a:t>09</a:t>
            </a:r>
            <a:r>
              <a:rPr lang="fr-CH" sz="2000" dirty="0" smtClean="0"/>
              <a:t>:30 </a:t>
            </a:r>
            <a:r>
              <a:rPr lang="fr-CH" sz="2000" dirty="0" smtClean="0"/>
              <a:t>for the </a:t>
            </a:r>
            <a:r>
              <a:rPr lang="fr-CH" sz="2000" dirty="0" err="1" smtClean="0"/>
              <a:t>presentations</a:t>
            </a:r>
            <a:r>
              <a:rPr lang="fr-CH" sz="2000" dirty="0" smtClean="0"/>
              <a:t> </a:t>
            </a:r>
          </a:p>
          <a:p>
            <a:r>
              <a:rPr lang="fr-CH" sz="2000" dirty="0" smtClean="0"/>
              <a:t>Veuillez s’il vous plait être de retour à </a:t>
            </a:r>
            <a:r>
              <a:rPr lang="fr-CH" sz="2000" dirty="0" smtClean="0"/>
              <a:t>09</a:t>
            </a:r>
            <a:r>
              <a:rPr lang="fr-CH" sz="2000" dirty="0" smtClean="0"/>
              <a:t>h30 </a:t>
            </a:r>
            <a:r>
              <a:rPr lang="fr-CH" sz="2000" dirty="0" smtClean="0"/>
              <a:t>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306904998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Emergency </a:t>
            </a:r>
            <a:r>
              <a:rPr lang="fr-FR" dirty="0" err="1"/>
              <a:t>P</a:t>
            </a:r>
            <a:r>
              <a:rPr lang="fr-FR" dirty="0" err="1" smtClean="0"/>
              <a:t>rocedure</a:t>
            </a:r>
            <a:r>
              <a:rPr lang="fr-FR" dirty="0" smtClean="0"/>
              <a:t> d’Urgence</a:t>
            </a:r>
            <a:endParaRPr lang="fr-FR" dirty="0"/>
          </a:p>
        </p:txBody>
      </p:sp>
      <p:sp>
        <p:nvSpPr>
          <p:cNvPr id="8" name="Rectangle 7"/>
          <p:cNvSpPr/>
          <p:nvPr/>
        </p:nvSpPr>
        <p:spPr>
          <a:xfrm>
            <a:off x="595417" y="1749733"/>
            <a:ext cx="3198311" cy="3459922"/>
          </a:xfrm>
          <a:prstGeom prst="rect">
            <a:avLst/>
          </a:prstGeom>
        </p:spPr>
        <p:txBody>
          <a:bodyPr wrap="none">
            <a:spAutoFit/>
          </a:bodyPr>
          <a:lstStyle/>
          <a:p>
            <a:pPr defTabSz="342892">
              <a:lnSpc>
                <a:spcPct val="110000"/>
              </a:lnSpc>
              <a:defRPr/>
            </a:pPr>
            <a:endParaRPr lang="en-US" sz="1200" dirty="0">
              <a:solidFill>
                <a:prstClr val="black"/>
              </a:solidFill>
              <a:latin typeface="Optima"/>
              <a:cs typeface="DIN-Medium"/>
            </a:endParaRPr>
          </a:p>
          <a:p>
            <a:pPr defTabSz="342892">
              <a:lnSpc>
                <a:spcPct val="110000"/>
              </a:lnSpc>
              <a:defRPr/>
            </a:pPr>
            <a:endParaRPr lang="en-US" sz="1200" dirty="0">
              <a:solidFill>
                <a:prstClr val="black"/>
              </a:solidFill>
              <a:latin typeface="Optima"/>
              <a:cs typeface="DIN-Medium"/>
            </a:endParaRPr>
          </a:p>
          <a:p>
            <a:pPr marL="215995" algn="dist" defTabSz="342892">
              <a:lnSpc>
                <a:spcPts val="743"/>
              </a:lnSpc>
              <a:defRPr/>
            </a:pPr>
            <a:r>
              <a:rPr lang="en-US" sz="1200" dirty="0">
                <a:solidFill>
                  <a:srgbClr val="404040"/>
                </a:solidFill>
                <a:latin typeface="Optima"/>
                <a:cs typeface="DIN-Medium"/>
              </a:rPr>
              <a:t>When the alarm sounds</a:t>
            </a:r>
          </a:p>
          <a:p>
            <a:pPr marL="215995" algn="dist" defTabSz="342892">
              <a:lnSpc>
                <a:spcPts val="743"/>
              </a:lnSpc>
              <a:defRPr/>
            </a:pPr>
            <a:endParaRPr lang="en-US" sz="1200" dirty="0">
              <a:solidFill>
                <a:srgbClr val="7F7F7F"/>
              </a:solidFill>
              <a:latin typeface="Optima"/>
              <a:cs typeface="DIN-Medium"/>
            </a:endParaRPr>
          </a:p>
          <a:p>
            <a:pPr marL="215995" algn="dist" defTabSz="342892">
              <a:lnSpc>
                <a:spcPts val="743"/>
              </a:lnSpc>
              <a:defRPr/>
            </a:pPr>
            <a:r>
              <a:rPr lang="en-US" sz="1200" dirty="0" err="1">
                <a:solidFill>
                  <a:srgbClr val="7F7F7F"/>
                </a:solidFill>
                <a:latin typeface="Optima"/>
                <a:cs typeface="DIN-Medium"/>
              </a:rPr>
              <a:t>Lorsque</a:t>
            </a:r>
            <a:r>
              <a:rPr lang="en-US" sz="1200" dirty="0">
                <a:solidFill>
                  <a:srgbClr val="7F7F7F"/>
                </a:solidFill>
                <a:latin typeface="Optima"/>
                <a:cs typeface="DIN-Medium"/>
              </a:rPr>
              <a:t> le signal </a:t>
            </a:r>
            <a:r>
              <a:rPr lang="en-US" sz="1200" dirty="0" err="1">
                <a:solidFill>
                  <a:srgbClr val="7F7F7F"/>
                </a:solidFill>
                <a:latin typeface="Optima"/>
                <a:cs typeface="DIN-Medium"/>
              </a:rPr>
              <a:t>d’évacuation</a:t>
            </a:r>
            <a:r>
              <a:rPr lang="en-US" sz="1200" dirty="0">
                <a:solidFill>
                  <a:srgbClr val="7F7F7F"/>
                </a:solidFill>
                <a:latin typeface="Optima"/>
                <a:cs typeface="DIN-Medium"/>
              </a:rPr>
              <a:t> </a:t>
            </a:r>
            <a:r>
              <a:rPr lang="en-US" sz="1200" dirty="0" err="1">
                <a:solidFill>
                  <a:srgbClr val="7F7F7F"/>
                </a:solidFill>
                <a:latin typeface="Optima"/>
                <a:cs typeface="DIN-Medium"/>
              </a:rPr>
              <a:t>retentit</a:t>
            </a:r>
            <a:endParaRPr lang="en-US" sz="1200" dirty="0">
              <a:solidFill>
                <a:srgbClr val="7F7F7F"/>
              </a:solidFill>
              <a:latin typeface="Optima"/>
              <a:cs typeface="DIN-Medium"/>
            </a:endParaRPr>
          </a:p>
          <a:p>
            <a:pPr marL="215995" algn="dist" defTabSz="342892">
              <a:lnSpc>
                <a:spcPts val="743"/>
              </a:lnSpc>
              <a:defRPr/>
            </a:pPr>
            <a:endParaRPr lang="en-US" sz="1200" dirty="0">
              <a:solidFill>
                <a:prstClr val="black"/>
              </a:solidFill>
              <a:latin typeface="Optima"/>
              <a:cs typeface="DIN-Medium"/>
            </a:endParaRPr>
          </a:p>
          <a:p>
            <a:pPr marL="215995" defTabSz="342892">
              <a:lnSpc>
                <a:spcPct val="110000"/>
              </a:lnSpc>
              <a:defRPr/>
            </a:pPr>
            <a:endParaRPr lang="en-US" sz="1200" dirty="0">
              <a:solidFill>
                <a:srgbClr val="404040"/>
              </a:solidFill>
              <a:latin typeface="Optima"/>
              <a:cs typeface="DIN-Medium"/>
            </a:endParaRPr>
          </a:p>
          <a:p>
            <a:pPr marL="215995" defTabSz="342892">
              <a:lnSpc>
                <a:spcPct val="110000"/>
              </a:lnSpc>
              <a:defRPr/>
            </a:pPr>
            <a:r>
              <a:rPr lang="en-US" sz="1200" dirty="0">
                <a:solidFill>
                  <a:srgbClr val="404040"/>
                </a:solidFill>
                <a:latin typeface="Optima"/>
                <a:cs typeface="DIN-Medium"/>
              </a:rPr>
              <a:t>Evacuate immediately</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Évacuez</a:t>
            </a:r>
            <a:r>
              <a:rPr lang="en-US" sz="1200" dirty="0">
                <a:solidFill>
                  <a:srgbClr val="7F7F7F"/>
                </a:solidFill>
                <a:latin typeface="Optima"/>
                <a:cs typeface="DIN-Medium"/>
              </a:rPr>
              <a:t> </a:t>
            </a:r>
            <a:r>
              <a:rPr lang="en-US" sz="1200" dirty="0" err="1">
                <a:solidFill>
                  <a:srgbClr val="7F7F7F"/>
                </a:solidFill>
                <a:latin typeface="Optima"/>
                <a:cs typeface="DIN-Medium"/>
              </a:rPr>
              <a:t>immédiatement</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endParaRPr lang="en-US" sz="800" dirty="0">
              <a:solidFill>
                <a:srgbClr val="404040"/>
              </a:solidFill>
              <a:latin typeface="Optima"/>
              <a:cs typeface="DIN-Medium"/>
            </a:endParaRPr>
          </a:p>
          <a:p>
            <a:pPr marL="215995" defTabSz="342892">
              <a:lnSpc>
                <a:spcPct val="120000"/>
              </a:lnSpc>
              <a:defRPr/>
            </a:pPr>
            <a:r>
              <a:rPr lang="en-US" sz="1200" dirty="0">
                <a:solidFill>
                  <a:srgbClr val="404040"/>
                </a:solidFill>
                <a:latin typeface="Optima"/>
                <a:cs typeface="DIN-Medium"/>
              </a:rPr>
              <a:t>Don’t use the lift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N’utilisez</a:t>
            </a:r>
            <a:r>
              <a:rPr lang="en-US" sz="1200" dirty="0">
                <a:solidFill>
                  <a:srgbClr val="7F7F7F"/>
                </a:solidFill>
                <a:latin typeface="Optima"/>
                <a:cs typeface="DIN-Medium"/>
              </a:rPr>
              <a:t> pas </a:t>
            </a:r>
            <a:r>
              <a:rPr lang="en-US" sz="1200" dirty="0" err="1">
                <a:solidFill>
                  <a:srgbClr val="7F7F7F"/>
                </a:solidFill>
                <a:latin typeface="Optima"/>
                <a:cs typeface="DIN-Medium"/>
              </a:rPr>
              <a:t>l’ascenseur</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40000"/>
              </a:lnSpc>
              <a:defRPr/>
            </a:pPr>
            <a:r>
              <a:rPr lang="en-US" sz="1200" dirty="0">
                <a:solidFill>
                  <a:srgbClr val="404040"/>
                </a:solidFill>
                <a:latin typeface="Optima"/>
                <a:cs typeface="DIN-Medium"/>
              </a:rPr>
              <a:t>Follow the signs</a:t>
            </a:r>
            <a:endParaRPr lang="en-US" sz="8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Suivez</a:t>
            </a:r>
            <a:r>
              <a:rPr lang="en-US" sz="1200" dirty="0">
                <a:solidFill>
                  <a:srgbClr val="7F7F7F"/>
                </a:solidFill>
                <a:latin typeface="Optima"/>
                <a:cs typeface="DIN-Medium"/>
              </a:rPr>
              <a:t> le balisage</a:t>
            </a: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r>
              <a:rPr lang="en-US" sz="1200" dirty="0">
                <a:solidFill>
                  <a:srgbClr val="404040"/>
                </a:solidFill>
                <a:latin typeface="Optima"/>
                <a:cs typeface="DIN-Medium"/>
              </a:rPr>
              <a:t>Go to assembly point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Rendez-vous</a:t>
            </a:r>
            <a:r>
              <a:rPr lang="en-US" sz="1200" dirty="0">
                <a:solidFill>
                  <a:srgbClr val="7F7F7F"/>
                </a:solidFill>
                <a:latin typeface="Optima"/>
                <a:cs typeface="DIN-Medium"/>
              </a:rPr>
              <a:t> au point de </a:t>
            </a:r>
            <a:r>
              <a:rPr lang="en-US" sz="1200" dirty="0" err="1">
                <a:solidFill>
                  <a:srgbClr val="7F7F7F"/>
                </a:solidFill>
                <a:latin typeface="Optima"/>
                <a:cs typeface="DIN-Medium"/>
              </a:rPr>
              <a:t>rassemblement</a:t>
            </a: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p:txBody>
      </p:sp>
      <p:sp>
        <p:nvSpPr>
          <p:cNvPr id="9" name="Rectangle 8"/>
          <p:cNvSpPr/>
          <p:nvPr/>
        </p:nvSpPr>
        <p:spPr>
          <a:xfrm>
            <a:off x="7158873" y="1977064"/>
            <a:ext cx="1838965" cy="3042884"/>
          </a:xfrm>
          <a:prstGeom prst="rect">
            <a:avLst/>
          </a:prstGeom>
        </p:spPr>
        <p:txBody>
          <a:bodyPr wrap="none">
            <a:spAutoFit/>
          </a:bodyPr>
          <a:lstStyle/>
          <a:p>
            <a:pPr marL="215995" defTabSz="342892">
              <a:lnSpc>
                <a:spcPct val="60000"/>
              </a:lnSpc>
              <a:defRPr/>
            </a:pPr>
            <a:endParaRPr lang="en-US" sz="800" dirty="0">
              <a:solidFill>
                <a:srgbClr val="404040"/>
              </a:solidFill>
              <a:latin typeface="Optima"/>
              <a:cs typeface="DIN-Medium"/>
            </a:endParaRPr>
          </a:p>
          <a:p>
            <a:pPr defTabSz="342892">
              <a:lnSpc>
                <a:spcPct val="60000"/>
              </a:lnSpc>
              <a:defRPr/>
            </a:pPr>
            <a:endParaRPr lang="en-US" sz="1200" dirty="0">
              <a:solidFill>
                <a:srgbClr val="404040"/>
              </a:solidFill>
              <a:latin typeface="Optima"/>
              <a:cs typeface="DIN-Medium"/>
            </a:endParaRPr>
          </a:p>
          <a:p>
            <a:pPr defTabSz="342892">
              <a:lnSpc>
                <a:spcPct val="60000"/>
              </a:lnSpc>
              <a:defRPr/>
            </a:pPr>
            <a:r>
              <a:rPr lang="en-US" sz="1200" dirty="0">
                <a:solidFill>
                  <a:srgbClr val="404040"/>
                </a:solidFill>
                <a:latin typeface="Optima"/>
                <a:cs typeface="DIN-Medium"/>
              </a:rPr>
              <a:t>74444</a:t>
            </a:r>
          </a:p>
          <a:p>
            <a:pPr defTabSz="342892">
              <a:lnSpc>
                <a:spcPct val="210000"/>
              </a:lnSpc>
              <a:defRPr/>
            </a:pPr>
            <a:endParaRPr lang="en-US" sz="1200" dirty="0">
              <a:solidFill>
                <a:srgbClr val="404040"/>
              </a:solidFill>
              <a:latin typeface="Optima"/>
              <a:cs typeface="DIN-Medium"/>
            </a:endParaRPr>
          </a:p>
          <a:p>
            <a:pPr defTabSz="342892">
              <a:lnSpc>
                <a:spcPct val="150000"/>
              </a:lnSpc>
              <a:defRPr/>
            </a:pPr>
            <a:r>
              <a:rPr lang="en-US" sz="1200" kern="0" dirty="0">
                <a:solidFill>
                  <a:srgbClr val="404040"/>
                </a:solidFill>
                <a:latin typeface="Optima"/>
                <a:cs typeface="DIN-Medium"/>
              </a:rPr>
              <a:t>Escape routes</a:t>
            </a:r>
          </a:p>
          <a:p>
            <a:pPr defTabSz="342892">
              <a:lnSpc>
                <a:spcPts val="668"/>
              </a:lnSpc>
              <a:defRPr/>
            </a:pPr>
            <a:r>
              <a:rPr lang="en-US" sz="1200" kern="0" dirty="0">
                <a:solidFill>
                  <a:prstClr val="white">
                    <a:lumMod val="50000"/>
                  </a:prstClr>
                </a:solidFill>
                <a:latin typeface="Optima"/>
                <a:cs typeface="DIN-Medium"/>
              </a:rPr>
              <a:t/>
            </a:r>
            <a:br>
              <a:rPr lang="en-US" sz="1200" kern="0" dirty="0">
                <a:solidFill>
                  <a:prstClr val="white">
                    <a:lumMod val="50000"/>
                  </a:prstClr>
                </a:solidFill>
                <a:latin typeface="Optima"/>
                <a:cs typeface="DIN-Medium"/>
              </a:rPr>
            </a:br>
            <a:r>
              <a:rPr lang="en-US" sz="1200" kern="0" dirty="0" err="1">
                <a:solidFill>
                  <a:prstClr val="white">
                    <a:lumMod val="50000"/>
                  </a:prstClr>
                </a:solidFill>
                <a:latin typeface="Optima"/>
                <a:cs typeface="DIN-Medium"/>
              </a:rPr>
              <a:t>Voies</a:t>
            </a:r>
            <a:r>
              <a:rPr lang="en-US" sz="1200" kern="0" dirty="0">
                <a:solidFill>
                  <a:prstClr val="white">
                    <a:lumMod val="50000"/>
                  </a:prstClr>
                </a:solidFill>
                <a:latin typeface="Optima"/>
                <a:cs typeface="DIN-Medium"/>
              </a:rPr>
              <a:t> </a:t>
            </a:r>
            <a:r>
              <a:rPr lang="en-US" sz="1200" kern="0" dirty="0" err="1">
                <a:solidFill>
                  <a:prstClr val="white">
                    <a:lumMod val="50000"/>
                  </a:prstClr>
                </a:solidFill>
                <a:latin typeface="Optima"/>
                <a:cs typeface="DIN-Medium"/>
              </a:rPr>
              <a:t>d’évacuation</a:t>
            </a:r>
            <a:endParaRPr lang="en-US" sz="1200" kern="0" dirty="0">
              <a:solidFill>
                <a:prstClr val="white">
                  <a:lumMod val="50000"/>
                </a:prstClr>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404040"/>
                </a:solidFill>
                <a:latin typeface="Optima"/>
                <a:cs typeface="DIN-Medium"/>
              </a:rPr>
              <a:t>Fire hose</a:t>
            </a: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7F7F7F"/>
                </a:solidFill>
                <a:latin typeface="Optima"/>
                <a:cs typeface="DIN-Medium"/>
              </a:rPr>
              <a:t>Lance </a:t>
            </a:r>
            <a:r>
              <a:rPr lang="en-US" sz="1200" kern="0" dirty="0" err="1">
                <a:solidFill>
                  <a:srgbClr val="7F7F7F"/>
                </a:solidFill>
                <a:latin typeface="Optima"/>
                <a:cs typeface="DIN-Medium"/>
              </a:rPr>
              <a:t>d’incendie</a:t>
            </a:r>
            <a:endParaRPr lang="en-US" sz="1200" kern="0" dirty="0">
              <a:solidFill>
                <a:srgbClr val="7F7F7F"/>
              </a:solidFill>
              <a:latin typeface="Optima"/>
              <a:cs typeface="DIN-Medium"/>
            </a:endParaRPr>
          </a:p>
          <a:p>
            <a:pPr defTabSz="342892">
              <a:lnSpc>
                <a:spcPct val="50000"/>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ct val="130000"/>
              </a:lnSpc>
              <a:defRPr/>
            </a:pPr>
            <a:r>
              <a:rPr lang="en-US" sz="1200" kern="0" dirty="0">
                <a:solidFill>
                  <a:srgbClr val="404040"/>
                </a:solidFill>
                <a:latin typeface="Optima"/>
                <a:cs typeface="DIN-Medium"/>
              </a:rPr>
              <a:t>Extinguisher</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err="1">
                <a:solidFill>
                  <a:srgbClr val="7F7F7F"/>
                </a:solidFill>
                <a:latin typeface="Optima"/>
                <a:cs typeface="DIN-Medium"/>
              </a:rPr>
              <a:t>Extincteur</a:t>
            </a:r>
            <a:r>
              <a:rPr lang="en-US" sz="1200" kern="0" dirty="0">
                <a:solidFill>
                  <a:srgbClr val="7F7F7F"/>
                </a:solidFill>
                <a:latin typeface="Optima"/>
                <a:cs typeface="DIN-Medium"/>
              </a:rPr>
              <a:t/>
            </a:r>
            <a:br>
              <a:rPr lang="en-US" sz="1200" kern="0" dirty="0">
                <a:solidFill>
                  <a:srgbClr val="7F7F7F"/>
                </a:solidFill>
                <a:latin typeface="Optima"/>
                <a:cs typeface="DIN-Medium"/>
              </a:rPr>
            </a:br>
            <a:r>
              <a:rPr lang="en-US" sz="1200" kern="0" dirty="0">
                <a:solidFill>
                  <a:srgbClr val="7F7F7F"/>
                </a:solidFill>
                <a:latin typeface="Optima"/>
                <a:cs typeface="DIN-Medium"/>
              </a:rPr>
              <a:t/>
            </a:r>
            <a:br>
              <a:rPr lang="en-US" sz="1200" kern="0" dirty="0">
                <a:solidFill>
                  <a:srgbClr val="7F7F7F"/>
                </a:solidFill>
                <a:latin typeface="Optima"/>
                <a:cs typeface="DIN-Medium"/>
              </a:rPr>
            </a:br>
            <a:endParaRPr lang="en-US" sz="1200" kern="0" dirty="0">
              <a:solidFill>
                <a:prstClr val="black"/>
              </a:solidFill>
              <a:latin typeface="Optima"/>
              <a:cs typeface="DIN-Medium"/>
            </a:endParaRPr>
          </a:p>
          <a:p>
            <a:pPr defTabSz="342892">
              <a:lnSpc>
                <a:spcPct val="120000"/>
              </a:lnSpc>
              <a:defRPr/>
            </a:pPr>
            <a:r>
              <a:rPr lang="en-US" sz="1200" kern="0" dirty="0">
                <a:solidFill>
                  <a:srgbClr val="404040"/>
                </a:solidFill>
                <a:latin typeface="Optima"/>
                <a:cs typeface="DIN-Medium"/>
              </a:rPr>
              <a:t>Assembly point</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a:solidFill>
                  <a:srgbClr val="7F7F7F"/>
                </a:solidFill>
                <a:latin typeface="Optima"/>
                <a:cs typeface="DIN-Medium"/>
              </a:rPr>
              <a:t>Point de </a:t>
            </a:r>
            <a:r>
              <a:rPr lang="en-US" sz="1200" kern="0" dirty="0" err="1">
                <a:solidFill>
                  <a:srgbClr val="7F7F7F"/>
                </a:solidFill>
                <a:latin typeface="Optima"/>
                <a:cs typeface="DIN-Medium"/>
              </a:rPr>
              <a:t>rassemblement</a:t>
            </a:r>
            <a:endParaRPr lang="en-US" sz="1200" kern="0" dirty="0">
              <a:solidFill>
                <a:srgbClr val="7F7F7F"/>
              </a:solidFill>
              <a:latin typeface="Optima"/>
              <a:cs typeface="DIN-Medium"/>
            </a:endParaRPr>
          </a:p>
        </p:txBody>
      </p:sp>
      <p:pic>
        <p:nvPicPr>
          <p:cNvPr id="14" name="Picture 2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80598" y="2090048"/>
            <a:ext cx="382054"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5470" y="2157581"/>
            <a:ext cx="467030" cy="286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9630844"/>
      </p:ext>
    </p:extLst>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3212" y="243091"/>
            <a:ext cx="8630404" cy="1077218"/>
          </a:xfrm>
          <a:prstGeom prst="rect">
            <a:avLst/>
          </a:prstGeom>
        </p:spPr>
        <p:txBody>
          <a:bodyPr wrap="square">
            <a:spAutoFit/>
          </a:bodyPr>
          <a:lstStyle/>
          <a:p>
            <a:pPr algn="ctr"/>
            <a:r>
              <a:rPr lang="en-GB" sz="3200" dirty="0" smtClean="0">
                <a:solidFill>
                  <a:srgbClr val="00B050"/>
                </a:solidFill>
              </a:rPr>
              <a:t>Find your way around CERN with ease – download the </a:t>
            </a:r>
            <a:r>
              <a:rPr lang="en-GB" sz="3200" dirty="0" err="1" smtClean="0">
                <a:solidFill>
                  <a:srgbClr val="00B050"/>
                </a:solidFill>
              </a:rPr>
              <a:t>MapCERN</a:t>
            </a:r>
            <a:r>
              <a:rPr lang="en-GB" sz="3200" dirty="0" smtClean="0">
                <a:solidFill>
                  <a:srgbClr val="00B050"/>
                </a:solidFill>
              </a:rPr>
              <a:t> app!</a:t>
            </a:r>
            <a:endParaRPr lang="fr-CH" sz="3200" dirty="0">
              <a:solidFill>
                <a:srgbClr val="00B050"/>
              </a:solidFill>
            </a:endParaRPr>
          </a:p>
        </p:txBody>
      </p:sp>
      <p:sp>
        <p:nvSpPr>
          <p:cNvPr id="15" name="Rectangle 14"/>
          <p:cNvSpPr/>
          <p:nvPr/>
        </p:nvSpPr>
        <p:spPr>
          <a:xfrm>
            <a:off x="0" y="1462657"/>
            <a:ext cx="8630404" cy="1077218"/>
          </a:xfrm>
          <a:prstGeom prst="rect">
            <a:avLst/>
          </a:prstGeom>
        </p:spPr>
        <p:txBody>
          <a:bodyPr wrap="square">
            <a:spAutoFit/>
          </a:bodyPr>
          <a:lstStyle/>
          <a:p>
            <a:pPr algn="ctr"/>
            <a:r>
              <a:rPr lang="en-GB" sz="3200" dirty="0" err="1" smtClean="0"/>
              <a:t>Trouvez</a:t>
            </a:r>
            <a:r>
              <a:rPr lang="en-GB" sz="3200" dirty="0" smtClean="0"/>
              <a:t> </a:t>
            </a:r>
            <a:r>
              <a:rPr lang="en-GB" sz="3200" dirty="0" err="1" smtClean="0"/>
              <a:t>votre</a:t>
            </a:r>
            <a:r>
              <a:rPr lang="en-GB" sz="3200" dirty="0" smtClean="0"/>
              <a:t> </a:t>
            </a:r>
            <a:r>
              <a:rPr lang="en-GB" sz="3200" dirty="0" err="1" smtClean="0"/>
              <a:t>chemin</a:t>
            </a:r>
            <a:r>
              <a:rPr lang="en-GB" sz="3200" dirty="0" smtClean="0"/>
              <a:t> </a:t>
            </a:r>
            <a:r>
              <a:rPr lang="en-GB" sz="3200" dirty="0"/>
              <a:t>avec </a:t>
            </a:r>
            <a:r>
              <a:rPr lang="en-GB" sz="3200" dirty="0" err="1"/>
              <a:t>facilité</a:t>
            </a:r>
            <a:r>
              <a:rPr lang="en-GB" sz="3200" dirty="0"/>
              <a:t> </a:t>
            </a:r>
            <a:r>
              <a:rPr lang="en-GB" sz="3200" dirty="0" smtClean="0"/>
              <a:t>avec </a:t>
            </a:r>
            <a:r>
              <a:rPr lang="en-GB" sz="3200" dirty="0" err="1" smtClean="0"/>
              <a:t>l’application</a:t>
            </a:r>
            <a:r>
              <a:rPr lang="en-GB" sz="3200" dirty="0" smtClean="0"/>
              <a:t> </a:t>
            </a:r>
            <a:r>
              <a:rPr lang="en-GB" sz="3200" dirty="0" err="1" smtClean="0"/>
              <a:t>MapCERN</a:t>
            </a:r>
            <a:endParaRPr lang="fr-CH" sz="3200" dirty="0"/>
          </a:p>
        </p:txBody>
      </p:sp>
      <p:pic>
        <p:nvPicPr>
          <p:cNvPr id="5" name="Picture 4"/>
          <p:cNvPicPr>
            <a:picLocks noChangeAspect="1"/>
          </p:cNvPicPr>
          <p:nvPr/>
        </p:nvPicPr>
        <p:blipFill>
          <a:blip r:embed="rId2"/>
          <a:stretch>
            <a:fillRect/>
          </a:stretch>
        </p:blipFill>
        <p:spPr>
          <a:xfrm>
            <a:off x="1077476" y="2870112"/>
            <a:ext cx="7107900" cy="2591235"/>
          </a:xfrm>
          <a:prstGeom prst="rect">
            <a:avLst/>
          </a:prstGeom>
        </p:spPr>
      </p:pic>
    </p:spTree>
    <p:extLst>
      <p:ext uri="{BB962C8B-B14F-4D97-AF65-F5344CB8AC3E}">
        <p14:creationId xmlns:p14="http://schemas.microsoft.com/office/powerpoint/2010/main" val="565361892"/>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323093"/>
            <a:ext cx="8716697" cy="2554545"/>
          </a:xfrm>
          <a:prstGeom prst="rect">
            <a:avLst/>
          </a:prstGeom>
        </p:spPr>
        <p:txBody>
          <a:bodyPr wrap="square">
            <a:spAutoFit/>
          </a:bodyPr>
          <a:lstStyle/>
          <a:p>
            <a:pPr algn="ctr"/>
            <a:r>
              <a:rPr lang="en-GB" sz="3200" dirty="0" smtClean="0">
                <a:solidFill>
                  <a:srgbClr val="00B050"/>
                </a:solidFill>
              </a:rPr>
              <a:t>Meet colleagues for lunch! </a:t>
            </a:r>
          </a:p>
          <a:p>
            <a:pPr algn="ctr"/>
            <a:r>
              <a:rPr lang="en-GB" sz="3200" dirty="0" smtClean="0">
                <a:solidFill>
                  <a:srgbClr val="00B050"/>
                </a:solidFill>
              </a:rPr>
              <a:t>Join Lunch Collider</a:t>
            </a:r>
          </a:p>
          <a:p>
            <a:pPr algn="ctr"/>
            <a:r>
              <a:rPr lang="en-GB" sz="3200" dirty="0" err="1" smtClean="0"/>
              <a:t>Retrouvez</a:t>
            </a:r>
            <a:r>
              <a:rPr lang="en-GB" sz="3200" dirty="0" smtClean="0"/>
              <a:t> </a:t>
            </a:r>
            <a:r>
              <a:rPr lang="en-GB" sz="3200" dirty="0" err="1" smtClean="0"/>
              <a:t>vos</a:t>
            </a:r>
            <a:r>
              <a:rPr lang="en-GB" sz="3200" dirty="0" smtClean="0"/>
              <a:t> </a:t>
            </a:r>
            <a:r>
              <a:rPr lang="fr-CH" sz="3200" dirty="0" smtClean="0"/>
              <a:t>collègues</a:t>
            </a:r>
            <a:r>
              <a:rPr lang="en-GB" sz="3200" dirty="0" smtClean="0"/>
              <a:t> au </a:t>
            </a:r>
            <a:r>
              <a:rPr lang="en-GB" sz="3200" dirty="0" err="1" smtClean="0"/>
              <a:t>déjeuner</a:t>
            </a:r>
            <a:r>
              <a:rPr lang="en-GB" sz="3200" dirty="0" smtClean="0"/>
              <a:t>, </a:t>
            </a:r>
          </a:p>
          <a:p>
            <a:pPr algn="ctr"/>
            <a:r>
              <a:rPr lang="en-GB" sz="3200" dirty="0" err="1" smtClean="0"/>
              <a:t>Rejoignez</a:t>
            </a:r>
            <a:r>
              <a:rPr lang="en-GB" sz="3200" dirty="0" smtClean="0"/>
              <a:t> Lunch Collider</a:t>
            </a:r>
            <a:endParaRPr lang="fr-CH" sz="3200" dirty="0"/>
          </a:p>
          <a:p>
            <a:pPr algn="ctr"/>
            <a:r>
              <a:rPr lang="en-GB" sz="3200" u="sng" dirty="0" smtClean="0">
                <a:hlinkClick r:id="rId2"/>
              </a:rPr>
              <a:t>https</a:t>
            </a:r>
            <a:r>
              <a:rPr lang="en-GB" sz="3200" u="sng" dirty="0">
                <a:hlinkClick r:id="rId2"/>
              </a:rPr>
              <a:t>://lunchcollider.ch/</a:t>
            </a:r>
            <a:r>
              <a:rPr lang="en-GB" sz="3200" dirty="0"/>
              <a:t> </a:t>
            </a:r>
            <a:endParaRPr lang="fr-CH" sz="3200" dirty="0">
              <a:solidFill>
                <a:srgbClr val="00B050"/>
              </a:solidFill>
            </a:endParaRPr>
          </a:p>
        </p:txBody>
      </p:sp>
      <p:pic>
        <p:nvPicPr>
          <p:cNvPr id="6" name="Picture 5"/>
          <p:cNvPicPr>
            <a:picLocks noChangeAspect="1"/>
          </p:cNvPicPr>
          <p:nvPr/>
        </p:nvPicPr>
        <p:blipFill>
          <a:blip r:embed="rId3"/>
          <a:stretch>
            <a:fillRect/>
          </a:stretch>
        </p:blipFill>
        <p:spPr>
          <a:xfrm>
            <a:off x="1654640" y="2877638"/>
            <a:ext cx="6035136" cy="3252468"/>
          </a:xfrm>
          <a:prstGeom prst="rect">
            <a:avLst/>
          </a:prstGeom>
        </p:spPr>
      </p:pic>
    </p:spTree>
    <p:extLst>
      <p:ext uri="{BB962C8B-B14F-4D97-AF65-F5344CB8AC3E}">
        <p14:creationId xmlns:p14="http://schemas.microsoft.com/office/powerpoint/2010/main" val="3237983841"/>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People here enjoy living a truly cosmopolitan life, in the heart of Europe. </a:t>
            </a:r>
          </a:p>
          <a:p>
            <a:pPr marL="36576" indent="0" algn="ctr">
              <a:buNone/>
            </a:pPr>
            <a:r>
              <a:rPr lang="en-GB" sz="1900" i="1" dirty="0"/>
              <a:t>The environment offers a myriad of leisure activities, both on Lake Geneva and the surrounding mountains. </a:t>
            </a:r>
          </a:p>
          <a:p>
            <a:pPr marL="36576" indent="0" algn="ctr">
              <a:buNone/>
            </a:pPr>
            <a:r>
              <a:rPr lang="en-GB" sz="1900" i="1" dirty="0"/>
              <a:t>With excellent benefits, great remuneration and the freedom to work flexibly, it’s not just the work and atmosphere that makes people enjoy their jobs, it’s the tangible elements that they receive too.</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211718" y="117385"/>
            <a:ext cx="4401471"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Quality of life</a:t>
            </a:r>
            <a:endParaRPr lang="en-GB" sz="3200" dirty="0">
              <a:solidFill>
                <a:srgbClr val="00B050"/>
              </a:solidFill>
            </a:endParaRPr>
          </a:p>
        </p:txBody>
      </p:sp>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93658" y="1742430"/>
            <a:ext cx="6343060" cy="1820458"/>
          </a:xfrm>
          <a:prstGeom prst="rect">
            <a:avLst/>
          </a:prstGeom>
          <a:ln>
            <a:noFill/>
          </a:ln>
          <a:effectLst>
            <a:softEdge rad="112500"/>
          </a:effectLst>
        </p:spPr>
      </p:pic>
      <p:sp>
        <p:nvSpPr>
          <p:cNvPr id="8" name="TextBox 7"/>
          <p:cNvSpPr txBox="1"/>
          <p:nvPr/>
        </p:nvSpPr>
        <p:spPr>
          <a:xfrm>
            <a:off x="4333103" y="117385"/>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smtClean="0">
                <a:solidFill>
                  <a:srgbClr val="00B050"/>
                </a:solidFill>
              </a:rPr>
              <a:t>La </a:t>
            </a:r>
            <a:r>
              <a:rPr lang="en-GB" sz="3200" dirty="0" err="1" smtClean="0">
                <a:solidFill>
                  <a:srgbClr val="00B050"/>
                </a:solidFill>
              </a:rPr>
              <a:t>qualité</a:t>
            </a:r>
            <a:r>
              <a:rPr lang="en-GB" sz="3200" dirty="0" smtClean="0">
                <a:solidFill>
                  <a:srgbClr val="00B050"/>
                </a:solidFill>
              </a:rPr>
              <a:t> de vie</a:t>
            </a:r>
            <a:endParaRPr lang="en-GB" sz="3200" dirty="0">
              <a:solidFill>
                <a:srgbClr val="00B050"/>
              </a:solidFill>
            </a:endParaRPr>
          </a:p>
        </p:txBody>
      </p:sp>
    </p:spTree>
    <p:extLst>
      <p:ext uri="{BB962C8B-B14F-4D97-AF65-F5344CB8AC3E}">
        <p14:creationId xmlns:p14="http://schemas.microsoft.com/office/powerpoint/2010/main" val="829354096"/>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a:effectLst/>
                        </a:rPr>
                        <a:t>08h15</a:t>
                      </a:r>
                      <a:endParaRPr lang="fr-CH" sz="800" dirty="0">
                        <a:effectLst/>
                      </a:endParaRPr>
                    </a:p>
                    <a:p>
                      <a:pPr algn="ctr">
                        <a:lnSpc>
                          <a:spcPct val="115000"/>
                        </a:lnSpc>
                        <a:spcAft>
                          <a:spcPts val="0"/>
                        </a:spcAft>
                      </a:pPr>
                      <a:r>
                        <a:rPr lang="fr-FR" sz="800" dirty="0">
                          <a:effectLst/>
                        </a:rPr>
                        <a:t>(1h15)</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Department’s welcome</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Nathalie Dumeaux</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Isabel Fernandez Gonzalez</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Gunnar Lindell</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24145087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2383786760"/>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a:t>
            </a:r>
            <a:r>
              <a:rPr lang="fr-CH" sz="2000" dirty="0" smtClean="0"/>
              <a:t>09</a:t>
            </a:r>
            <a:r>
              <a:rPr lang="fr-CH" sz="2000" dirty="0" smtClean="0"/>
              <a:t>:30 </a:t>
            </a:r>
            <a:r>
              <a:rPr lang="fr-CH" sz="2000" dirty="0" smtClean="0"/>
              <a:t>for the </a:t>
            </a:r>
            <a:r>
              <a:rPr lang="fr-CH" sz="2000" dirty="0" err="1" smtClean="0"/>
              <a:t>presentations</a:t>
            </a:r>
            <a:r>
              <a:rPr lang="fr-CH" sz="2000" dirty="0" smtClean="0"/>
              <a:t> </a:t>
            </a:r>
          </a:p>
          <a:p>
            <a:r>
              <a:rPr lang="fr-CH" sz="2000" dirty="0" smtClean="0"/>
              <a:t>Veuillez s’il vous plait être de retour à </a:t>
            </a:r>
            <a:r>
              <a:rPr lang="fr-CH" sz="2000" dirty="0" smtClean="0"/>
              <a:t>09</a:t>
            </a:r>
            <a:r>
              <a:rPr lang="fr-CH" sz="2000" dirty="0" smtClean="0"/>
              <a:t>h30 </a:t>
            </a:r>
            <a:r>
              <a:rPr lang="fr-CH" sz="2000" dirty="0" smtClean="0"/>
              <a:t>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362009372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extLst>
              <p:ext uri="{D42A27DB-BD31-4B8C-83A1-F6EECF244321}">
                <p14:modId xmlns:p14="http://schemas.microsoft.com/office/powerpoint/2010/main" val="3049062729"/>
              </p:ext>
            </p:extLst>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a:effectLst/>
                        </a:rPr>
                        <a:t>08h15</a:t>
                      </a:r>
                      <a:endParaRPr lang="fr-CH" sz="800" dirty="0">
                        <a:effectLst/>
                      </a:endParaRPr>
                    </a:p>
                    <a:p>
                      <a:pPr algn="ctr">
                        <a:lnSpc>
                          <a:spcPct val="115000"/>
                        </a:lnSpc>
                        <a:spcAft>
                          <a:spcPts val="0"/>
                        </a:spcAft>
                      </a:pPr>
                      <a:r>
                        <a:rPr lang="fr-FR" sz="800" dirty="0">
                          <a:effectLst/>
                        </a:rPr>
                        <a:t>(1h15)</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Department’s welcome</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Nathalie Dumeaux</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Isabel Fernandez Gonzalez</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Gunnar Lindell</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432743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2465641417"/>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a:t>
            </a:r>
            <a:r>
              <a:rPr lang="fr-CH" sz="2000" dirty="0" smtClean="0"/>
              <a:t>09</a:t>
            </a:r>
            <a:r>
              <a:rPr lang="fr-CH" sz="2000" dirty="0" smtClean="0"/>
              <a:t>:30 </a:t>
            </a:r>
            <a:r>
              <a:rPr lang="fr-CH" sz="2000" dirty="0" smtClean="0"/>
              <a:t>for the </a:t>
            </a:r>
            <a:r>
              <a:rPr lang="fr-CH" sz="2000" dirty="0" err="1" smtClean="0"/>
              <a:t>presentations</a:t>
            </a:r>
            <a:r>
              <a:rPr lang="fr-CH" sz="2000" dirty="0" smtClean="0"/>
              <a:t> </a:t>
            </a:r>
          </a:p>
          <a:p>
            <a:r>
              <a:rPr lang="fr-CH" sz="2000" dirty="0" smtClean="0"/>
              <a:t>Veuillez s’il vous plait être de retour à </a:t>
            </a:r>
            <a:r>
              <a:rPr lang="fr-CH" sz="2000" dirty="0" smtClean="0"/>
              <a:t>09</a:t>
            </a:r>
            <a:r>
              <a:rPr lang="fr-CH" sz="2000" dirty="0" smtClean="0"/>
              <a:t>h30 </a:t>
            </a:r>
            <a:r>
              <a:rPr lang="fr-CH" sz="2000" dirty="0" smtClean="0"/>
              <a:t>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116636874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183783" y="3286211"/>
            <a:ext cx="6808573"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Font typeface="Arial"/>
              <a:buNone/>
            </a:pPr>
            <a:r>
              <a:rPr lang="en-GB" sz="1900" i="1" dirty="0" smtClean="0"/>
              <a:t>CERN's people are driven by a shared goal, a single purpose. </a:t>
            </a:r>
          </a:p>
          <a:p>
            <a:pPr marL="36576" indent="0" algn="ctr">
              <a:buFont typeface="Arial"/>
              <a:buNone/>
            </a:pPr>
            <a:r>
              <a:rPr lang="en-GB" sz="1900" i="1" dirty="0" smtClean="0"/>
              <a:t>They want to achieve the impossible, to do what’s never been done before.</a:t>
            </a:r>
          </a:p>
          <a:p>
            <a:pPr marL="36576" indent="0" algn="ctr">
              <a:buFont typeface="Arial"/>
              <a:buNone/>
            </a:pPr>
            <a:r>
              <a:rPr lang="en-GB" sz="1900" i="1" dirty="0" smtClean="0"/>
              <a:t>Everyone here strives to be the best they can be, true specialists and industry "firsts" are created regularly – not just in the world of physics.</a:t>
            </a:r>
          </a:p>
          <a:p>
            <a:pPr marL="36576" indent="0" algn="ctr">
              <a:buFont typeface="Arial"/>
              <a:buNone/>
            </a:pPr>
            <a:endParaRPr lang="en-GB" dirty="0" smtClean="0"/>
          </a:p>
          <a:p>
            <a:pPr algn="ctr"/>
            <a:endParaRPr lang="en-GB" dirty="0"/>
          </a:p>
        </p:txBody>
      </p:sp>
      <p:pic>
        <p:nvPicPr>
          <p:cNvPr id="8" name="Picture 7" descr="1101021_02-A4-at-144-dpi.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318061" y="324191"/>
            <a:ext cx="4624989" cy="3078553"/>
          </a:xfrm>
          <a:prstGeom prst="rect">
            <a:avLst/>
          </a:prstGeom>
          <a:ln>
            <a:noFill/>
          </a:ln>
          <a:effectLst>
            <a:softEdge rad="112500"/>
          </a:effectLst>
        </p:spPr>
      </p:pic>
      <p:sp>
        <p:nvSpPr>
          <p:cNvPr id="9" name="TextBox 8"/>
          <p:cNvSpPr txBox="1"/>
          <p:nvPr/>
        </p:nvSpPr>
        <p:spPr>
          <a:xfrm>
            <a:off x="458853" y="293807"/>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Purpose</a:t>
            </a:r>
            <a:endParaRPr lang="en-GB" sz="3200" dirty="0">
              <a:solidFill>
                <a:srgbClr val="00B050"/>
              </a:solidFill>
            </a:endParaRPr>
          </a:p>
        </p:txBody>
      </p:sp>
      <p:sp>
        <p:nvSpPr>
          <p:cNvPr id="10" name="TextBox 9"/>
          <p:cNvSpPr txBox="1"/>
          <p:nvPr/>
        </p:nvSpPr>
        <p:spPr>
          <a:xfrm>
            <a:off x="-132212" y="1884566"/>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smtClean="0">
                <a:solidFill>
                  <a:srgbClr val="00B050"/>
                </a:solidFill>
              </a:rPr>
              <a:t>Un but </a:t>
            </a:r>
            <a:r>
              <a:rPr lang="en-GB" sz="3200" dirty="0" err="1" smtClean="0">
                <a:solidFill>
                  <a:srgbClr val="00B050"/>
                </a:solidFill>
              </a:rPr>
              <a:t>commun</a:t>
            </a:r>
            <a:endParaRPr lang="en-GB" sz="3200" dirty="0">
              <a:solidFill>
                <a:srgbClr val="00B050"/>
              </a:solidFill>
            </a:endParaRPr>
          </a:p>
        </p:txBody>
      </p:sp>
    </p:spTree>
    <p:extLst>
      <p:ext uri="{BB962C8B-B14F-4D97-AF65-F5344CB8AC3E}">
        <p14:creationId xmlns:p14="http://schemas.microsoft.com/office/powerpoint/2010/main" val="73467938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3212" y="243091"/>
            <a:ext cx="8630404" cy="1077218"/>
          </a:xfrm>
          <a:prstGeom prst="rect">
            <a:avLst/>
          </a:prstGeom>
        </p:spPr>
        <p:txBody>
          <a:bodyPr wrap="square">
            <a:spAutoFit/>
          </a:bodyPr>
          <a:lstStyle/>
          <a:p>
            <a:pPr algn="ctr"/>
            <a:r>
              <a:rPr lang="en-GB" sz="3200" dirty="0" smtClean="0">
                <a:solidFill>
                  <a:srgbClr val="00B050"/>
                </a:solidFill>
              </a:rPr>
              <a:t>Find your way around CERN with ease – download the </a:t>
            </a:r>
            <a:r>
              <a:rPr lang="en-GB" sz="3200" dirty="0" err="1" smtClean="0">
                <a:solidFill>
                  <a:srgbClr val="00B050"/>
                </a:solidFill>
              </a:rPr>
              <a:t>MapCERN</a:t>
            </a:r>
            <a:r>
              <a:rPr lang="en-GB" sz="3200" dirty="0" smtClean="0">
                <a:solidFill>
                  <a:srgbClr val="00B050"/>
                </a:solidFill>
              </a:rPr>
              <a:t> app!</a:t>
            </a:r>
            <a:endParaRPr lang="fr-CH" sz="3200" dirty="0">
              <a:solidFill>
                <a:srgbClr val="00B050"/>
              </a:solidFill>
            </a:endParaRPr>
          </a:p>
        </p:txBody>
      </p:sp>
      <p:sp>
        <p:nvSpPr>
          <p:cNvPr id="15" name="Rectangle 14"/>
          <p:cNvSpPr/>
          <p:nvPr/>
        </p:nvSpPr>
        <p:spPr>
          <a:xfrm>
            <a:off x="0" y="1462657"/>
            <a:ext cx="8630404" cy="1077218"/>
          </a:xfrm>
          <a:prstGeom prst="rect">
            <a:avLst/>
          </a:prstGeom>
        </p:spPr>
        <p:txBody>
          <a:bodyPr wrap="square">
            <a:spAutoFit/>
          </a:bodyPr>
          <a:lstStyle/>
          <a:p>
            <a:pPr algn="ctr"/>
            <a:r>
              <a:rPr lang="en-GB" sz="3200" dirty="0" err="1" smtClean="0"/>
              <a:t>Trouvez</a:t>
            </a:r>
            <a:r>
              <a:rPr lang="en-GB" sz="3200" dirty="0" smtClean="0"/>
              <a:t> </a:t>
            </a:r>
            <a:r>
              <a:rPr lang="en-GB" sz="3200" dirty="0" err="1" smtClean="0"/>
              <a:t>votre</a:t>
            </a:r>
            <a:r>
              <a:rPr lang="en-GB" sz="3200" dirty="0" smtClean="0"/>
              <a:t> </a:t>
            </a:r>
            <a:r>
              <a:rPr lang="en-GB" sz="3200" dirty="0" err="1" smtClean="0"/>
              <a:t>chemin</a:t>
            </a:r>
            <a:r>
              <a:rPr lang="en-GB" sz="3200" dirty="0" smtClean="0"/>
              <a:t> </a:t>
            </a:r>
            <a:r>
              <a:rPr lang="en-GB" sz="3200" dirty="0"/>
              <a:t>avec </a:t>
            </a:r>
            <a:r>
              <a:rPr lang="en-GB" sz="3200" dirty="0" err="1"/>
              <a:t>facilité</a:t>
            </a:r>
            <a:r>
              <a:rPr lang="en-GB" sz="3200" dirty="0"/>
              <a:t> </a:t>
            </a:r>
            <a:r>
              <a:rPr lang="en-GB" sz="3200" dirty="0" smtClean="0"/>
              <a:t>avec </a:t>
            </a:r>
            <a:r>
              <a:rPr lang="en-GB" sz="3200" dirty="0" err="1" smtClean="0"/>
              <a:t>l’application</a:t>
            </a:r>
            <a:r>
              <a:rPr lang="en-GB" sz="3200" dirty="0" smtClean="0"/>
              <a:t> </a:t>
            </a:r>
            <a:r>
              <a:rPr lang="en-GB" sz="3200" dirty="0" err="1" smtClean="0"/>
              <a:t>MapCERN</a:t>
            </a:r>
            <a:endParaRPr lang="fr-CH" sz="3200" dirty="0"/>
          </a:p>
        </p:txBody>
      </p:sp>
      <p:pic>
        <p:nvPicPr>
          <p:cNvPr id="5" name="Picture 4"/>
          <p:cNvPicPr>
            <a:picLocks noChangeAspect="1"/>
          </p:cNvPicPr>
          <p:nvPr/>
        </p:nvPicPr>
        <p:blipFill>
          <a:blip r:embed="rId2"/>
          <a:stretch>
            <a:fillRect/>
          </a:stretch>
        </p:blipFill>
        <p:spPr>
          <a:xfrm>
            <a:off x="1077476" y="2870112"/>
            <a:ext cx="7107900" cy="2591235"/>
          </a:xfrm>
          <a:prstGeom prst="rect">
            <a:avLst/>
          </a:prstGeom>
        </p:spPr>
      </p:pic>
    </p:spTree>
    <p:extLst>
      <p:ext uri="{BB962C8B-B14F-4D97-AF65-F5344CB8AC3E}">
        <p14:creationId xmlns:p14="http://schemas.microsoft.com/office/powerpoint/2010/main" val="792065071"/>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323093"/>
            <a:ext cx="8716697" cy="2554545"/>
          </a:xfrm>
          <a:prstGeom prst="rect">
            <a:avLst/>
          </a:prstGeom>
        </p:spPr>
        <p:txBody>
          <a:bodyPr wrap="square">
            <a:spAutoFit/>
          </a:bodyPr>
          <a:lstStyle/>
          <a:p>
            <a:pPr algn="ctr"/>
            <a:r>
              <a:rPr lang="en-GB" sz="3200" dirty="0" smtClean="0">
                <a:solidFill>
                  <a:srgbClr val="00B050"/>
                </a:solidFill>
              </a:rPr>
              <a:t>Meet colleagues for lunch! </a:t>
            </a:r>
          </a:p>
          <a:p>
            <a:pPr algn="ctr"/>
            <a:r>
              <a:rPr lang="en-GB" sz="3200" dirty="0" smtClean="0">
                <a:solidFill>
                  <a:srgbClr val="00B050"/>
                </a:solidFill>
              </a:rPr>
              <a:t>Join Lunch Collider</a:t>
            </a:r>
          </a:p>
          <a:p>
            <a:pPr algn="ctr"/>
            <a:r>
              <a:rPr lang="en-GB" sz="3200" dirty="0" err="1" smtClean="0"/>
              <a:t>Retrouvez</a:t>
            </a:r>
            <a:r>
              <a:rPr lang="en-GB" sz="3200" dirty="0" smtClean="0"/>
              <a:t> </a:t>
            </a:r>
            <a:r>
              <a:rPr lang="en-GB" sz="3200" dirty="0" err="1" smtClean="0"/>
              <a:t>vos</a:t>
            </a:r>
            <a:r>
              <a:rPr lang="en-GB" sz="3200" dirty="0" smtClean="0"/>
              <a:t> </a:t>
            </a:r>
            <a:r>
              <a:rPr lang="fr-CH" sz="3200" dirty="0" smtClean="0"/>
              <a:t>collègues</a:t>
            </a:r>
            <a:r>
              <a:rPr lang="en-GB" sz="3200" dirty="0" smtClean="0"/>
              <a:t> au </a:t>
            </a:r>
            <a:r>
              <a:rPr lang="en-GB" sz="3200" dirty="0" err="1" smtClean="0"/>
              <a:t>déjeuner</a:t>
            </a:r>
            <a:r>
              <a:rPr lang="en-GB" sz="3200" dirty="0" smtClean="0"/>
              <a:t>, </a:t>
            </a:r>
          </a:p>
          <a:p>
            <a:pPr algn="ctr"/>
            <a:r>
              <a:rPr lang="en-GB" sz="3200" dirty="0" err="1" smtClean="0"/>
              <a:t>Rejoignez</a:t>
            </a:r>
            <a:r>
              <a:rPr lang="en-GB" sz="3200" dirty="0" smtClean="0"/>
              <a:t> Lunch Collider</a:t>
            </a:r>
            <a:endParaRPr lang="fr-CH" sz="3200" dirty="0"/>
          </a:p>
          <a:p>
            <a:pPr algn="ctr"/>
            <a:r>
              <a:rPr lang="en-GB" sz="3200" u="sng" dirty="0" smtClean="0">
                <a:hlinkClick r:id="rId2"/>
              </a:rPr>
              <a:t>https</a:t>
            </a:r>
            <a:r>
              <a:rPr lang="en-GB" sz="3200" u="sng" dirty="0">
                <a:hlinkClick r:id="rId2"/>
              </a:rPr>
              <a:t>://lunchcollider.ch/</a:t>
            </a:r>
            <a:r>
              <a:rPr lang="en-GB" sz="3200" dirty="0"/>
              <a:t> </a:t>
            </a:r>
            <a:endParaRPr lang="fr-CH" sz="3200" dirty="0">
              <a:solidFill>
                <a:srgbClr val="00B050"/>
              </a:solidFill>
            </a:endParaRPr>
          </a:p>
        </p:txBody>
      </p:sp>
      <p:pic>
        <p:nvPicPr>
          <p:cNvPr id="6" name="Picture 5"/>
          <p:cNvPicPr>
            <a:picLocks noChangeAspect="1"/>
          </p:cNvPicPr>
          <p:nvPr/>
        </p:nvPicPr>
        <p:blipFill>
          <a:blip r:embed="rId3"/>
          <a:stretch>
            <a:fillRect/>
          </a:stretch>
        </p:blipFill>
        <p:spPr>
          <a:xfrm>
            <a:off x="1654640" y="2877638"/>
            <a:ext cx="6035136" cy="3252468"/>
          </a:xfrm>
          <a:prstGeom prst="rect">
            <a:avLst/>
          </a:prstGeom>
        </p:spPr>
      </p:pic>
    </p:spTree>
    <p:extLst>
      <p:ext uri="{BB962C8B-B14F-4D97-AF65-F5344CB8AC3E}">
        <p14:creationId xmlns:p14="http://schemas.microsoft.com/office/powerpoint/2010/main" val="257677955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1417</TotalTime>
  <Words>2208</Words>
  <Application>Microsoft Office PowerPoint</Application>
  <PresentationFormat>On-screen Show (4:3)</PresentationFormat>
  <Paragraphs>576</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Cambria</vt:lpstr>
      <vt:lpstr>DIN-Medium</vt:lpstr>
      <vt:lpstr>Optima</vt:lpstr>
      <vt:lpstr>Times New Roman</vt:lpstr>
      <vt:lpstr>CERNCorporate4-3</vt:lpstr>
      <vt:lpstr>PowerPoint Presentation</vt:lpstr>
      <vt:lpstr>PowerPoint Presentation</vt:lpstr>
      <vt:lpstr>Emergency Procedure d’Urgence</vt:lpstr>
      <vt:lpstr> </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Emergency Procedure d’Urgence</vt:lpstr>
      <vt:lpstr> </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Marie Lahchimi</cp:lastModifiedBy>
  <cp:revision>54</cp:revision>
  <cp:lastPrinted>2017-06-22T05:16:34Z</cp:lastPrinted>
  <dcterms:created xsi:type="dcterms:W3CDTF">2012-11-30T11:04:26Z</dcterms:created>
  <dcterms:modified xsi:type="dcterms:W3CDTF">2017-09-29T16:45:21Z</dcterms:modified>
</cp:coreProperties>
</file>