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15"/>
  </p:notesMasterIdLst>
  <p:handoutMasterIdLst>
    <p:handoutMasterId r:id="rId16"/>
  </p:handoutMasterIdLst>
  <p:sldIdLst>
    <p:sldId id="764" r:id="rId2"/>
    <p:sldId id="736" r:id="rId3"/>
    <p:sldId id="752" r:id="rId4"/>
    <p:sldId id="762" r:id="rId5"/>
    <p:sldId id="768" r:id="rId6"/>
    <p:sldId id="754" r:id="rId7"/>
    <p:sldId id="755" r:id="rId8"/>
    <p:sldId id="771" r:id="rId9"/>
    <p:sldId id="770" r:id="rId10"/>
    <p:sldId id="758" r:id="rId11"/>
    <p:sldId id="760" r:id="rId12"/>
    <p:sldId id="761" r:id="rId13"/>
    <p:sldId id="746" r:id="rId14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7E1071-2147-4260-B9C5-12A8A8138706}">
          <p14:sldIdLst>
            <p14:sldId id="764"/>
            <p14:sldId id="736"/>
            <p14:sldId id="752"/>
            <p14:sldId id="762"/>
            <p14:sldId id="768"/>
            <p14:sldId id="754"/>
            <p14:sldId id="755"/>
            <p14:sldId id="771"/>
            <p14:sldId id="770"/>
            <p14:sldId id="758"/>
            <p14:sldId id="760"/>
            <p14:sldId id="761"/>
            <p14:sldId id="7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90">
          <p15:clr>
            <a:srgbClr val="A4A3A4"/>
          </p15:clr>
        </p15:guide>
        <p15:guide id="2" orient="horz" pos="824">
          <p15:clr>
            <a:srgbClr val="A4A3A4"/>
          </p15:clr>
        </p15:guide>
        <p15:guide id="3" pos="6604">
          <p15:clr>
            <a:srgbClr val="A4A3A4"/>
          </p15:clr>
        </p15:guide>
        <p15:guide id="4" pos="3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C839"/>
    <a:srgbClr val="1E5AAE"/>
    <a:srgbClr val="C50C21"/>
    <a:srgbClr val="D1232B"/>
    <a:srgbClr val="646464"/>
    <a:srgbClr val="515151"/>
    <a:srgbClr val="FFFFFF"/>
    <a:srgbClr val="A5A5A5"/>
    <a:srgbClr val="006DDA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60" autoAdjust="0"/>
    <p:restoredTop sz="96897" autoAdjust="0"/>
  </p:normalViewPr>
  <p:slideViewPr>
    <p:cSldViewPr snapToGrid="0">
      <p:cViewPr varScale="1">
        <p:scale>
          <a:sx n="89" d="100"/>
          <a:sy n="89" d="100"/>
        </p:scale>
        <p:origin x="480" y="66"/>
      </p:cViewPr>
      <p:guideLst>
        <p:guide orient="horz" pos="4090"/>
        <p:guide orient="horz" pos="824"/>
        <p:guide pos="6604"/>
        <p:guide pos="359"/>
      </p:guideLst>
    </p:cSldViewPr>
  </p:slideViewPr>
  <p:outlineViewPr>
    <p:cViewPr>
      <p:scale>
        <a:sx n="33" d="100"/>
        <a:sy n="33" d="100"/>
      </p:scale>
      <p:origin x="0" y="374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notesViewPr>
    <p:cSldViewPr snapToGrid="0" snapToObjects="1">
      <p:cViewPr varScale="1">
        <p:scale>
          <a:sx n="85" d="100"/>
          <a:sy n="85" d="100"/>
        </p:scale>
        <p:origin x="2814" y="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411"/>
          </a:xfrm>
          <a:prstGeom prst="rect">
            <a:avLst/>
          </a:prstGeom>
        </p:spPr>
        <p:txBody>
          <a:bodyPr vert="horz" lIns="97250" tIns="48626" rIns="97250" bIns="4862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6411"/>
          </a:xfrm>
          <a:prstGeom prst="rect">
            <a:avLst/>
          </a:prstGeom>
        </p:spPr>
        <p:txBody>
          <a:bodyPr vert="horz" lIns="97250" tIns="48626" rIns="97250" bIns="48626" rtlCol="0"/>
          <a:lstStyle>
            <a:lvl1pPr algn="r">
              <a:defRPr sz="1200"/>
            </a:lvl1pPr>
          </a:lstStyle>
          <a:p>
            <a:fld id="{E17B2DBE-960A-614B-B965-BE0EA04CC77A}" type="datetimeFigureOut">
              <a:rPr lang="en-US" smtClean="0"/>
              <a:pPr/>
              <a:t>9/28/2017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30091"/>
            <a:ext cx="2945659" cy="496411"/>
          </a:xfrm>
          <a:prstGeom prst="rect">
            <a:avLst/>
          </a:prstGeom>
        </p:spPr>
        <p:txBody>
          <a:bodyPr vert="horz" lIns="97250" tIns="48626" rIns="97250" bIns="4862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6" y="9430091"/>
            <a:ext cx="2945659" cy="496411"/>
          </a:xfrm>
          <a:prstGeom prst="rect">
            <a:avLst/>
          </a:prstGeom>
        </p:spPr>
        <p:txBody>
          <a:bodyPr vert="horz" lIns="97250" tIns="48626" rIns="97250" bIns="48626" rtlCol="0" anchor="b"/>
          <a:lstStyle>
            <a:lvl1pPr algn="r">
              <a:defRPr sz="1200"/>
            </a:lvl1pPr>
          </a:lstStyle>
          <a:p>
            <a:fld id="{1339C423-F22A-3B4E-A9CE-1A814546B4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4968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411"/>
          </a:xfrm>
          <a:prstGeom prst="rect">
            <a:avLst/>
          </a:prstGeom>
        </p:spPr>
        <p:txBody>
          <a:bodyPr vert="horz" lIns="97250" tIns="48626" rIns="97250" bIns="4862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411"/>
          </a:xfrm>
          <a:prstGeom prst="rect">
            <a:avLst/>
          </a:prstGeom>
        </p:spPr>
        <p:txBody>
          <a:bodyPr vert="horz" lIns="97250" tIns="48626" rIns="97250" bIns="48626" rtlCol="0"/>
          <a:lstStyle>
            <a:lvl1pPr algn="r">
              <a:defRPr sz="1200"/>
            </a:lvl1pPr>
          </a:lstStyle>
          <a:p>
            <a:fld id="{546148A2-A49E-4B44-80FB-1D231F249F30}" type="datetimeFigureOut">
              <a:rPr lang="en-US" smtClean="0"/>
              <a:pPr/>
              <a:t>9/28/2017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2950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50" tIns="48626" rIns="97250" bIns="4862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7250" tIns="48626" rIns="97250" bIns="48626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30091"/>
            <a:ext cx="2945659" cy="496411"/>
          </a:xfrm>
          <a:prstGeom prst="rect">
            <a:avLst/>
          </a:prstGeom>
        </p:spPr>
        <p:txBody>
          <a:bodyPr vert="horz" lIns="97250" tIns="48626" rIns="97250" bIns="4862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30091"/>
            <a:ext cx="2945659" cy="496411"/>
          </a:xfrm>
          <a:prstGeom prst="rect">
            <a:avLst/>
          </a:prstGeom>
        </p:spPr>
        <p:txBody>
          <a:bodyPr vert="horz" lIns="97250" tIns="48626" rIns="97250" bIns="48626" rtlCol="0" anchor="b"/>
          <a:lstStyle>
            <a:lvl1pPr algn="r">
              <a:defRPr sz="1200"/>
            </a:lvl1pPr>
          </a:lstStyle>
          <a:p>
            <a:fld id="{074299CD-3469-7241-AD37-C0E01E3A61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5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lnSpc>
        <a:spcPct val="95000"/>
      </a:lnSpc>
      <a:spcAft>
        <a:spcPts val="60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27013" indent="0" algn="l" defTabSz="457200" rtl="0" eaLnBrk="1" latinLnBrk="0" hangingPunct="1">
      <a:lnSpc>
        <a:spcPct val="95000"/>
      </a:lnSpc>
      <a:spcAft>
        <a:spcPts val="60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aseline="0" dirty="0" smtClean="0"/>
              <a:t>Good </a:t>
            </a:r>
            <a:r>
              <a:rPr lang="fr-CH" baseline="0" dirty="0" err="1" smtClean="0"/>
              <a:t>morning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everybody</a:t>
            </a:r>
            <a:r>
              <a:rPr lang="fr-CH" baseline="0" dirty="0" smtClean="0"/>
              <a:t>,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My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name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XXXX and I 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welcome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warmly</a:t>
            </a:r>
            <a:r>
              <a:rPr lang="fr-CH" baseline="0" dirty="0" smtClean="0"/>
              <a:t> on </a:t>
            </a:r>
            <a:r>
              <a:rPr lang="fr-CH" baseline="0" dirty="0" err="1" smtClean="0"/>
              <a:t>behalf</a:t>
            </a:r>
            <a:r>
              <a:rPr lang="fr-CH" baseline="0" dirty="0" smtClean="0"/>
              <a:t> of CERN Service Management team. 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aim</a:t>
            </a:r>
            <a:r>
              <a:rPr lang="fr-CH" baseline="0" dirty="0" smtClean="0"/>
              <a:t> of this presentation is to </a:t>
            </a:r>
            <a:r>
              <a:rPr lang="fr-CH" baseline="0" dirty="0" err="1" smtClean="0"/>
              <a:t>explain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easy</a:t>
            </a:r>
            <a:r>
              <a:rPr lang="fr-CH" baseline="0" dirty="0" smtClean="0"/>
              <a:t> access to services at CERN thanks to CERN Service Portal and CERN Service Desk.</a:t>
            </a:r>
            <a:endParaRPr lang="fr-CH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167491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If CERN Service Portal, did not provide answer to your issue, request…</a:t>
            </a:r>
          </a:p>
          <a:p>
            <a:r>
              <a:rPr lang="en-GB" dirty="0" smtClean="0"/>
              <a:t>In you</a:t>
            </a:r>
            <a:r>
              <a:rPr lang="en-GB" baseline="0" dirty="0" smtClean="0"/>
              <a:t> prefer, human contact, CERN Service Desk will be pleased to assist you</a:t>
            </a:r>
          </a:p>
          <a:p>
            <a:endParaRPr lang="en-GB" dirty="0" smtClean="0"/>
          </a:p>
          <a:p>
            <a:r>
              <a:rPr lang="en-GB" dirty="0" smtClean="0"/>
              <a:t>You can</a:t>
            </a:r>
            <a:r>
              <a:rPr lang="en-GB" baseline="0" dirty="0" smtClean="0"/>
              <a:t> </a:t>
            </a:r>
            <a:r>
              <a:rPr lang="en-GB" b="1" dirty="0" smtClean="0"/>
              <a:t>contact </a:t>
            </a:r>
            <a:r>
              <a:rPr lang="en-GB" b="0" dirty="0" smtClean="0"/>
              <a:t>the</a:t>
            </a:r>
            <a:r>
              <a:rPr lang="en-GB" dirty="0" smtClean="0"/>
              <a:t> Service desk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By email</a:t>
            </a:r>
            <a:r>
              <a:rPr lang="en-GB" baseline="0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By phone  77 7 77</a:t>
            </a:r>
            <a:endParaRPr lang="en-GB" dirty="0" smtClean="0"/>
          </a:p>
          <a:p>
            <a:r>
              <a:rPr lang="en-GB" dirty="0" smtClean="0"/>
              <a:t>You</a:t>
            </a:r>
            <a:r>
              <a:rPr lang="en-GB" baseline="0" dirty="0" smtClean="0"/>
              <a:t> can visit the Service Desk,  is located in  </a:t>
            </a:r>
            <a:r>
              <a:rPr lang="en-GB" b="1" baseline="0" dirty="0" smtClean="0"/>
              <a:t>building 55 next to Entrance B</a:t>
            </a:r>
            <a:r>
              <a:rPr lang="en-GB" baseline="0" dirty="0" smtClean="0"/>
              <a:t>, </a:t>
            </a:r>
          </a:p>
          <a:p>
            <a:r>
              <a:rPr lang="en-GB" baseline="0" dirty="0" smtClean="0"/>
              <a:t>	- the building where you are going to activate your computer access, and get your access card.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Service </a:t>
            </a:r>
            <a:r>
              <a:rPr lang="en-GB" b="0" baseline="0" dirty="0" smtClean="0"/>
              <a:t>Desk </a:t>
            </a:r>
            <a:r>
              <a:rPr lang="en-GB" b="1" baseline="0" dirty="0" smtClean="0"/>
              <a:t>is open from </a:t>
            </a:r>
            <a:r>
              <a:rPr lang="en-GB" baseline="0" dirty="0" smtClean="0"/>
              <a:t>07:30 to 18:30 on work days.</a:t>
            </a:r>
          </a:p>
          <a:p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Service Desk will do its best to help you with any question.</a:t>
            </a:r>
          </a:p>
          <a:p>
            <a:pPr marL="0" indent="0">
              <a:buFontTx/>
              <a:buNone/>
            </a:pPr>
            <a:endParaRPr lang="en-GB" baseline="0" dirty="0" smtClean="0"/>
          </a:p>
          <a:p>
            <a:pPr marL="0" indent="0">
              <a:buFontTx/>
              <a:buNone/>
            </a:pPr>
            <a:r>
              <a:rPr lang="en-GB" dirty="0" smtClean="0"/>
              <a:t>- Your</a:t>
            </a:r>
            <a:r>
              <a:rPr lang="en-GB" baseline="0" dirty="0" smtClean="0"/>
              <a:t> requests done:</a:t>
            </a:r>
          </a:p>
          <a:p>
            <a:pPr marL="0" indent="0">
              <a:buFontTx/>
              <a:buNone/>
            </a:pPr>
            <a:r>
              <a:rPr lang="en-GB" baseline="0" dirty="0" smtClean="0"/>
              <a:t>	 via email/telephone/visiting the Service Desk or via the portal are </a:t>
            </a:r>
            <a:r>
              <a:rPr lang="en-GB" b="1" baseline="0" dirty="0" smtClean="0"/>
              <a:t>registered and tracked in a ticket based system</a:t>
            </a:r>
            <a:r>
              <a:rPr lang="en-GB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466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All your issues are registered in a ticket,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can follow the status of your issue and update the information via: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 the portal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or by replying to the email notifications you have received.</a:t>
            </a:r>
          </a:p>
          <a:p>
            <a:endParaRPr lang="en-GB" baseline="0" dirty="0" smtClean="0"/>
          </a:p>
          <a:p>
            <a:r>
              <a:rPr lang="en-GB" baseline="0" dirty="0" smtClean="0"/>
              <a:t>From the portal: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you can see the list of your ‘on-going’ tickets and you can follow their status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Should you need to update the information, </a:t>
            </a:r>
          </a:p>
          <a:p>
            <a:pPr marL="398463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Click on the ticket , provide your comments and don</a:t>
            </a:r>
            <a:r>
              <a:rPr lang="fr-FR" baseline="0" dirty="0" smtClean="0"/>
              <a:t>’</a:t>
            </a:r>
            <a:r>
              <a:rPr lang="en-GB" baseline="0" dirty="0" smtClean="0"/>
              <a:t>t forget to save it!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940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Please note that all notifications comes from CERN Service desk even if the Service desk is not dealing with your issue.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When your issue is been resolved, you will be invited to provide your feedback on the way it was resolved.</a:t>
            </a:r>
          </a:p>
          <a:p>
            <a:r>
              <a:rPr lang="en-GB" baseline="0" dirty="0" smtClean="0"/>
              <a:t>Your feedback is sent to Service responsible.</a:t>
            </a:r>
          </a:p>
          <a:p>
            <a:endParaRPr lang="en-GB" baseline="0" dirty="0" smtClean="0"/>
          </a:p>
          <a:p>
            <a:r>
              <a:rPr lang="en-GB" b="1" baseline="0" dirty="0" smtClean="0"/>
              <a:t>Your ideas and feedback matters </a:t>
            </a:r>
          </a:p>
          <a:p>
            <a:endParaRPr lang="en-GB" baseline="0" dirty="0" smtClean="0"/>
          </a:p>
          <a:p>
            <a:r>
              <a:rPr lang="en-GB" baseline="0" dirty="0" smtClean="0"/>
              <a:t>We welcome your feedback, and every single comment you send us is read by service and by us!</a:t>
            </a:r>
          </a:p>
          <a:p>
            <a:r>
              <a:rPr lang="en-GB" baseline="0" dirty="0" smtClean="0"/>
              <a:t>It helps services continue to improve!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7692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have seen the main highlights of the CERN Service Portal and the</a:t>
            </a:r>
            <a:r>
              <a:rPr lang="en-GB" baseline="0" dirty="0" smtClean="0"/>
              <a:t> Service Desk to be on board.</a:t>
            </a:r>
          </a:p>
          <a:p>
            <a:endParaRPr lang="en-GB" baseline="0" dirty="0" smtClean="0"/>
          </a:p>
          <a:p>
            <a:r>
              <a:rPr lang="en-GB" baseline="0" dirty="0" smtClean="0"/>
              <a:t>We hope they will be helpful during your stay.</a:t>
            </a:r>
          </a:p>
          <a:p>
            <a:endParaRPr lang="en-GB" baseline="0" dirty="0" smtClean="0"/>
          </a:p>
          <a:p>
            <a:r>
              <a:rPr lang="en-GB" baseline="0" dirty="0" smtClean="0"/>
              <a:t>Do you have any questions?</a:t>
            </a:r>
          </a:p>
          <a:p>
            <a:endParaRPr lang="en-GB" baseline="0" dirty="0" smtClean="0"/>
          </a:p>
          <a:p>
            <a:r>
              <a:rPr lang="en-GB" baseline="0" dirty="0" smtClean="0"/>
              <a:t>If not, I wish you a pleasant and fulfilling stay at CERN!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Thanks et </a:t>
            </a:r>
            <a:r>
              <a:rPr lang="en-GB" baseline="0" smtClean="0"/>
              <a:t>bon voyage!!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299CD-3469-7241-AD37-C0E01E3A61D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224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aseline="0" dirty="0" smtClean="0"/>
              <a:t>As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all </a:t>
            </a:r>
            <a:r>
              <a:rPr lang="fr-CH" baseline="0" dirty="0" err="1" smtClean="0"/>
              <a:t>probably</a:t>
            </a:r>
            <a:r>
              <a:rPr lang="fr-CH" baseline="0" dirty="0" smtClean="0"/>
              <a:t> know,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big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laboraty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hosting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thousands</a:t>
            </a:r>
            <a:r>
              <a:rPr lang="fr-CH" baseline="0" dirty="0" smtClean="0"/>
              <a:t> of people and </a:t>
            </a:r>
            <a:r>
              <a:rPr lang="fr-CH" baseline="0" dirty="0" err="1" smtClean="0"/>
              <a:t>offering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different</a:t>
            </a:r>
            <a:r>
              <a:rPr lang="fr-CH" baseline="0" dirty="0" smtClean="0"/>
              <a:t> services.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are all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supporting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, 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CERN </a:t>
            </a:r>
            <a:r>
              <a:rPr lang="fr-CH" baseline="0" dirty="0" err="1" smtClean="0"/>
              <a:t>unique’s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purpose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And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taking</a:t>
            </a:r>
            <a:r>
              <a:rPr lang="fr-CH" baseline="0" dirty="0" smtClean="0"/>
              <a:t> part of </a:t>
            </a:r>
            <a:r>
              <a:rPr lang="fr-CH" baseline="0" dirty="0" err="1" smtClean="0"/>
              <a:t>it!</a:t>
            </a:r>
            <a:endParaRPr lang="fr-CH" baseline="0" dirty="0" smtClean="0"/>
          </a:p>
          <a:p>
            <a:endParaRPr lang="fr-CH" baseline="0" dirty="0" smtClean="0"/>
          </a:p>
          <a:p>
            <a:r>
              <a:rPr lang="fr-CH" baseline="0" dirty="0" smtClean="0"/>
              <a:t>(to gain </a:t>
            </a:r>
            <a:r>
              <a:rPr lang="fr-CH" baseline="0" dirty="0" err="1" smtClean="0"/>
              <a:t>understading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fundatemntal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laws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)</a:t>
            </a:r>
            <a:endParaRPr lang="fr-CH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66591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During your time at CERN you will need most probably to get in contact with those services…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may encounter </a:t>
            </a:r>
            <a:r>
              <a:rPr lang="en-GB" baseline="0" dirty="0" err="1" smtClean="0"/>
              <a:t>informatiques</a:t>
            </a:r>
            <a:r>
              <a:rPr lang="en-GB" baseline="0" dirty="0" smtClean="0"/>
              <a:t> issues like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Computer problems,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Network connection 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Printer blocked</a:t>
            </a:r>
          </a:p>
          <a:p>
            <a:pPr marL="0" indent="0">
              <a:buFontTx/>
              <a:buNone/>
            </a:pPr>
            <a:r>
              <a:rPr lang="en-GB" baseline="0" dirty="0" smtClean="0"/>
              <a:t>Y</a:t>
            </a:r>
          </a:p>
          <a:p>
            <a:pPr marL="0" indent="0">
              <a:buFontTx/>
              <a:buNone/>
            </a:pPr>
            <a:r>
              <a:rPr lang="en-GB" baseline="0" dirty="0" err="1" smtClean="0"/>
              <a:t>ou</a:t>
            </a:r>
            <a:r>
              <a:rPr lang="en-GB" baseline="0" dirty="0" smtClean="0"/>
              <a:t> may need to submit requests to services, as example:</a:t>
            </a:r>
          </a:p>
          <a:p>
            <a:pPr marL="398463" lvl="1" indent="-171450">
              <a:buFontTx/>
              <a:buChar char="-"/>
            </a:pPr>
            <a:r>
              <a:rPr lang="en-GB" baseline="0" dirty="0" smtClean="0"/>
              <a:t>Need to reserve a car from the car sharing pool</a:t>
            </a:r>
          </a:p>
          <a:p>
            <a:pPr marL="398463" lvl="1" indent="-171450">
              <a:buFontTx/>
              <a:buChar char="-"/>
            </a:pPr>
            <a:r>
              <a:rPr lang="en-GB" baseline="0" dirty="0" smtClean="0"/>
              <a:t>Order material for your</a:t>
            </a:r>
          </a:p>
          <a:p>
            <a:pPr marL="398463" lvl="1" indent="-171450">
              <a:buFontTx/>
              <a:buChar char="-"/>
            </a:pPr>
            <a:endParaRPr lang="en-GB" baseline="0" dirty="0" smtClean="0"/>
          </a:p>
          <a:p>
            <a:r>
              <a:rPr lang="en-GB" baseline="0" dirty="0" smtClean="0"/>
              <a:t>Or you may simply ask for information, find how to do something..</a:t>
            </a:r>
          </a:p>
          <a:p>
            <a:r>
              <a:rPr lang="en-GB" baseline="0" dirty="0" smtClean="0"/>
              <a:t>Who should you contact?</a:t>
            </a:r>
          </a:p>
          <a:p>
            <a:endParaRPr lang="fr-CH" baseline="0" dirty="0" smtClean="0"/>
          </a:p>
          <a:p>
            <a:r>
              <a:rPr lang="fr-CH" baseline="0" dirty="0" smtClean="0"/>
              <a:t>You have 2 options: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The 1</a:t>
            </a:r>
            <a:r>
              <a:rPr lang="fr-CH" sz="1200" baseline="30000" dirty="0" smtClean="0"/>
              <a:t>st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human</a:t>
            </a:r>
            <a:r>
              <a:rPr lang="fr-CH" baseline="0" dirty="0" smtClean="0"/>
              <a:t> interface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the CERN Service desk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The 2</a:t>
            </a:r>
            <a:r>
              <a:rPr lang="fr-CH" baseline="30000" dirty="0" smtClean="0"/>
              <a:t>nd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web interface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the CERN Service Portal</a:t>
            </a:r>
          </a:p>
          <a:p>
            <a:pPr marL="171450" indent="-171450">
              <a:buFontTx/>
              <a:buChar char="-"/>
            </a:pPr>
            <a:endParaRPr lang="fr-CH" baseline="0" dirty="0" smtClean="0"/>
          </a:p>
          <a:p>
            <a:pPr marL="0" indent="0">
              <a:buFontTx/>
              <a:buNone/>
            </a:pPr>
            <a:r>
              <a:rPr lang="fr-CH" baseline="0" dirty="0" err="1" smtClean="0"/>
              <a:t>Both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channel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request</a:t>
            </a:r>
            <a:r>
              <a:rPr lang="fr-CH" baseline="0" dirty="0" smtClean="0"/>
              <a:t> to the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appropriate</a:t>
            </a:r>
            <a:r>
              <a:rPr lang="fr-CH" baseline="0" dirty="0" smtClean="0"/>
              <a:t> service</a:t>
            </a:r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56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the </a:t>
            </a:r>
            <a:r>
              <a:rPr lang="en-GB" b="1" dirty="0" smtClean="0"/>
              <a:t>CERN</a:t>
            </a:r>
            <a:r>
              <a:rPr lang="en-GB" b="1" baseline="0" dirty="0" smtClean="0"/>
              <a:t> Service Portal main page.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will find </a:t>
            </a:r>
            <a:r>
              <a:rPr lang="en-GB" b="1" baseline="0" dirty="0" smtClean="0"/>
              <a:t>the Key contacts </a:t>
            </a:r>
            <a:r>
              <a:rPr lang="en-GB" baseline="0" dirty="0" smtClean="0"/>
              <a:t>on the </a:t>
            </a:r>
            <a:r>
              <a:rPr lang="en-GB" baseline="0" dirty="0" err="1" smtClean="0"/>
              <a:t>botton</a:t>
            </a:r>
            <a:r>
              <a:rPr lang="en-GB" baseline="0" dirty="0" smtClean="0"/>
              <a:t> right corner</a:t>
            </a:r>
          </a:p>
          <a:p>
            <a:endParaRPr lang="en-GB" baseline="0" dirty="0" smtClean="0"/>
          </a:p>
          <a:p>
            <a:r>
              <a:rPr lang="en-GB" baseline="0" dirty="0" smtClean="0"/>
              <a:t>Please, remember that in case of fire or an accident call </a:t>
            </a:r>
            <a:r>
              <a:rPr lang="en-GB" b="1" baseline="0" dirty="0" smtClean="0"/>
              <a:t>the Emergency number 74444 and not the Service desk, otherwise for any other kind of issue you can contact the Service Desk</a:t>
            </a:r>
          </a:p>
          <a:p>
            <a:endParaRPr lang="en-GB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303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CERN Service Portal proposes you a search tool based on keywords,</a:t>
            </a:r>
          </a:p>
          <a:p>
            <a:r>
              <a:rPr lang="en-GB" baseline="0" dirty="0" smtClean="0"/>
              <a:t>You can search in English and in French.</a:t>
            </a:r>
          </a:p>
          <a:p>
            <a:endParaRPr lang="en-GB" baseline="0" dirty="0" smtClean="0"/>
          </a:p>
          <a:p>
            <a:r>
              <a:rPr lang="en-GB" baseline="0" dirty="0" smtClean="0"/>
              <a:t>Search will give you access to CERN Service Catalogue</a:t>
            </a:r>
          </a:p>
          <a:p>
            <a:endParaRPr lang="en-GB" baseline="0" dirty="0" smtClean="0"/>
          </a:p>
          <a:p>
            <a:r>
              <a:rPr lang="en-GB" baseline="0" dirty="0" smtClean="0"/>
              <a:t>If you search ‘Print’: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 it proposes you Printing and Copying Service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Click on 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You access to Service description, its contact information, actions proposing web-form to report issues and submit requests, and other related information</a:t>
            </a:r>
          </a:p>
          <a:p>
            <a:endParaRPr lang="en-GB" baseline="0" dirty="0" smtClean="0"/>
          </a:p>
          <a:p>
            <a:r>
              <a:rPr lang="en-GB" baseline="0" dirty="0" smtClean="0"/>
              <a:t>All services in the catalogue appear in the same 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862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Should you have any question, need information?</a:t>
            </a:r>
          </a:p>
          <a:p>
            <a:endParaRPr lang="en-GB" baseline="0" dirty="0" smtClean="0"/>
          </a:p>
          <a:p>
            <a:r>
              <a:rPr lang="en-GB" baseline="0" dirty="0" smtClean="0"/>
              <a:t>Services are sharing their knowledge, they provide an up-to-date knowledge database with the most common questions and answers, recipes.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If your search “How to print”</a:t>
            </a:r>
          </a:p>
          <a:p>
            <a:r>
              <a:rPr lang="en-GB" baseline="0" dirty="0" smtClean="0"/>
              <a:t>Related knowledge articles will appear.</a:t>
            </a:r>
          </a:p>
          <a:p>
            <a:r>
              <a:rPr lang="en-GB" baseline="0" dirty="0" smtClean="0"/>
              <a:t>Knowledge articles are identified with question mark icon</a:t>
            </a:r>
          </a:p>
          <a:p>
            <a:endParaRPr lang="en-GB" baseline="0" dirty="0" smtClean="0"/>
          </a:p>
          <a:p>
            <a:r>
              <a:rPr lang="en-GB" baseline="0" dirty="0" smtClean="0"/>
              <a:t>Click on it, read it, </a:t>
            </a:r>
          </a:p>
          <a:p>
            <a:r>
              <a:rPr lang="en-GB" baseline="0" dirty="0" smtClean="0"/>
              <a:t>You can provide your feedback on the article, rate it..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349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If something does not work as you would expect,</a:t>
            </a:r>
          </a:p>
          <a:p>
            <a:r>
              <a:rPr lang="en-GB" baseline="0" dirty="0" smtClean="0"/>
              <a:t>You can report an incident from CERN Service Portal.</a:t>
            </a:r>
          </a:p>
          <a:p>
            <a:endParaRPr lang="en-GB" baseline="0" dirty="0" smtClean="0"/>
          </a:p>
          <a:p>
            <a:r>
              <a:rPr lang="en-GB" baseline="0" dirty="0" smtClean="0"/>
              <a:t>From the main page: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 once you are log 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Click on Report an incident, a simple form appears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Provide:</a:t>
            </a:r>
          </a:p>
          <a:p>
            <a:pPr marL="398463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A short description of the issue</a:t>
            </a:r>
          </a:p>
          <a:p>
            <a:pPr marL="398463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A more detailed explanation</a:t>
            </a:r>
          </a:p>
          <a:p>
            <a:pPr marL="398463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And you may add someone to </a:t>
            </a:r>
            <a:r>
              <a:rPr lang="en-GB" baseline="0" dirty="0" err="1" smtClean="0"/>
              <a:t>watchlist</a:t>
            </a:r>
            <a:r>
              <a:rPr lang="en-GB" baseline="0" dirty="0" smtClean="0"/>
              <a:t> to follow your issue as you would use the CC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Once submitted:</a:t>
            </a:r>
          </a:p>
          <a:p>
            <a:pPr marL="398463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 a ticket will be created with a reference number INC,</a:t>
            </a:r>
          </a:p>
          <a:p>
            <a:pPr marL="398463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It will be handled by the Service Desk who will send it to </a:t>
            </a:r>
            <a:r>
              <a:rPr lang="en-GB" baseline="0" dirty="0" err="1" smtClean="0"/>
              <a:t>appropiate</a:t>
            </a:r>
            <a:r>
              <a:rPr lang="en-GB" baseline="0" dirty="0" smtClean="0"/>
              <a:t> service if they can not solve it. Good to know Service desk has 10 minutes to either solve your request or to escalate it.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will receive a notification email confirming the creation of the </a:t>
            </a:r>
            <a:r>
              <a:rPr lang="en-GB" baseline="0" dirty="0" err="1" smtClean="0"/>
              <a:t>ticketand</a:t>
            </a:r>
            <a:r>
              <a:rPr lang="en-GB" baseline="0" dirty="0" smtClean="0"/>
              <a:t> resolution.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411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Services provide specific web-forms to report issues: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Providing the requested information will allow services to solve your issue more efficiently</a:t>
            </a:r>
          </a:p>
          <a:p>
            <a:r>
              <a:rPr lang="en-GB" baseline="0" dirty="0" smtClean="0"/>
              <a:t>                   It makes easier for others to help you!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portal search will also assist you to find web-form if any, just by typing in the search box keywords related to your problem. They appear with an magic light icon </a:t>
            </a:r>
            <a:r>
              <a:rPr lang="en-GB" baseline="0" dirty="0" smtClean="0">
                <a:sym typeface="Wingdings" panose="05000000000000000000" pitchFamily="2" charset="2"/>
              </a:rPr>
              <a:t>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For example: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If your printer does not work any more…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And you type “failure printer”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It proposes you the form that help you to describe your issue.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Once submitted, the ticket will be assigned to the service with the required information to take care of it!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7001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You will not only  have incidents! </a:t>
            </a:r>
          </a:p>
          <a:p>
            <a:r>
              <a:rPr lang="en-GB" baseline="0" dirty="0" smtClean="0"/>
              <a:t>You will need to contact services with requests…</a:t>
            </a:r>
          </a:p>
          <a:p>
            <a:endParaRPr lang="en-GB" baseline="0" dirty="0" smtClean="0"/>
          </a:p>
          <a:p>
            <a:r>
              <a:rPr lang="en-GB" baseline="0" dirty="0" smtClean="0"/>
              <a:t>For that you will be able to submit a request from the main page of the service portal.</a:t>
            </a:r>
          </a:p>
          <a:p>
            <a:r>
              <a:rPr lang="en-GB" baseline="0" dirty="0" smtClean="0"/>
              <a:t>Services are providing web-form to assist you to describe your request, and be able to take care of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1031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ltGray">
          <a:xfrm>
            <a:off x="0" y="1"/>
            <a:ext cx="12192000" cy="823716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36448" y="132735"/>
            <a:ext cx="10972800" cy="668692"/>
          </a:xfrm>
        </p:spPr>
        <p:txBody>
          <a:bodyPr tIns="45719" bIns="45719"/>
          <a:lstStyle>
            <a:lvl1pPr>
              <a:defRPr/>
            </a:lvl1pPr>
          </a:lstStyle>
          <a:p>
            <a:r>
              <a:rPr lang="en-US" dirty="0" smtClean="0"/>
              <a:t>Agenda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68400"/>
            <a:ext cx="12192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088856"/>
            <a:ext cx="12192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009312"/>
            <a:ext cx="12192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29768"/>
            <a:ext cx="12192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4850224"/>
            <a:ext cx="12192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</p:spTree>
    <p:extLst>
      <p:ext uri="{BB962C8B-B14F-4D97-AF65-F5344CB8AC3E}">
        <p14:creationId xmlns:p14="http://schemas.microsoft.com/office/powerpoint/2010/main" val="14092032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0" y="2667001"/>
            <a:ext cx="8534400" cy="1470025"/>
          </a:xfrm>
          <a:prstGeom prst="rect">
            <a:avLst/>
          </a:prstGeom>
        </p:spPr>
        <p:txBody>
          <a:bodyPr/>
          <a:lstStyle>
            <a:lvl1pPr algn="l">
              <a:defRPr sz="4800" b="1">
                <a:solidFill>
                  <a:srgbClr val="A5A5A5"/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716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5766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ltGray">
          <a:xfrm>
            <a:off x="0" y="1"/>
            <a:ext cx="12192000" cy="823716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30629" y="-1"/>
            <a:ext cx="10969139" cy="823716"/>
          </a:xfrm>
        </p:spPr>
        <p:txBody>
          <a:bodyPr vert="horz" lIns="91438" tIns="0" rIns="91438" bIns="0" rtlCol="0" anchor="b" anchorCtr="0">
            <a:noAutofit/>
          </a:bodyPr>
          <a:lstStyle>
            <a:lvl1pPr>
              <a:defRPr lang="en-US" sz="5900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110986" y="1090604"/>
            <a:ext cx="11928615" cy="4793729"/>
          </a:xfrm>
        </p:spPr>
        <p:txBody>
          <a:bodyPr vert="horz" lIns="91438" tIns="45719" rIns="91438" bIns="45719" rtlCol="0"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677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2928" y="1"/>
            <a:ext cx="12044405" cy="823716"/>
          </a:xfrm>
          <a:prstGeom prst="rect">
            <a:avLst/>
          </a:prstGeom>
        </p:spPr>
        <p:txBody>
          <a:bodyPr vert="horz" lIns="60958" tIns="60958" rIns="60958" bIns="60958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267" y="1139341"/>
            <a:ext cx="10972800" cy="4270860"/>
          </a:xfrm>
          <a:prstGeom prst="rect">
            <a:avLst/>
          </a:prstGeom>
        </p:spPr>
        <p:txBody>
          <a:bodyPr vert="horz" lIns="121917" tIns="60958" rIns="121917" bIns="60958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6" r:id="rId5"/>
    <p:sldLayoutId id="2147483778" r:id="rId6"/>
    <p:sldLayoutId id="2147483782" r:id="rId7"/>
    <p:sldLayoutId id="2147483783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rgbClr val="C00000"/>
        </a:buClr>
        <a:buSzPct val="80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rgbClr val="C00000"/>
        </a:buClr>
        <a:buSzPct val="90000"/>
        <a:buFont typeface="Arial"/>
        <a:buChar char="•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rgbClr val="C0000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rgbClr val="C00000"/>
        </a:buClr>
        <a:buSzPct val="90000"/>
        <a:buFont typeface="Arial"/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rgbClr val="C00000"/>
        </a:buClr>
        <a:buSzPct val="100000"/>
        <a:buFont typeface="Arial"/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7.png"/><Relationship Id="rId5" Type="http://schemas.openxmlformats.org/officeDocument/2006/relationships/hyperlink" Target="mailto:service-desk@cern.ch" TargetMode="External"/><Relationship Id="rId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jp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71.png"/><Relationship Id="rId5" Type="http://schemas.openxmlformats.org/officeDocument/2006/relationships/image" Target="../media/image66.png"/><Relationship Id="rId10" Type="http://schemas.openxmlformats.org/officeDocument/2006/relationships/image" Target="../media/image70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gif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6.jpe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jpeg"/><Relationship Id="rId23" Type="http://schemas.openxmlformats.org/officeDocument/2006/relationships/image" Target="../media/image33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jpeg"/><Relationship Id="rId22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5" Type="http://schemas.openxmlformats.org/officeDocument/2006/relationships/image" Target="../media/image38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GIF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9.GIF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8.png"/><Relationship Id="rId9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/>
          <p:cNvSpPr txBox="1">
            <a:spLocks/>
          </p:cNvSpPr>
          <p:nvPr/>
        </p:nvSpPr>
        <p:spPr>
          <a:xfrm>
            <a:off x="287078" y="421339"/>
            <a:ext cx="3997842" cy="917056"/>
          </a:xfrm>
          <a:prstGeom prst="rect">
            <a:avLst/>
          </a:prstGeom>
        </p:spPr>
        <p:txBody>
          <a:bodyPr anchor="t"/>
          <a:lstStyle/>
          <a:p>
            <a:pPr algn="r">
              <a:defRPr/>
            </a:pPr>
            <a:r>
              <a:rPr lang="en-GB" sz="4000" dirty="0" smtClean="0">
                <a:solidFill>
                  <a:schemeClr val="bg1"/>
                </a:solidFill>
              </a:rPr>
              <a:t>Like a town</a:t>
            </a:r>
            <a:endParaRPr lang="en-GB" sz="4000" i="1" dirty="0">
              <a:solidFill>
                <a:schemeClr val="bg1"/>
              </a:solidFill>
            </a:endParaRPr>
          </a:p>
        </p:txBody>
      </p:sp>
      <p:sp>
        <p:nvSpPr>
          <p:cNvPr id="41" name="Title"/>
          <p:cNvSpPr txBox="1">
            <a:spLocks/>
          </p:cNvSpPr>
          <p:nvPr/>
        </p:nvSpPr>
        <p:spPr>
          <a:xfrm>
            <a:off x="-903769" y="6042209"/>
            <a:ext cx="10377377" cy="610019"/>
          </a:xfrm>
          <a:prstGeom prst="rect">
            <a:avLst/>
          </a:prstGeom>
        </p:spPr>
        <p:txBody>
          <a:bodyPr anchor="t"/>
          <a:lstStyle/>
          <a:p>
            <a:pPr algn="r"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Easy access to services at CERN</a:t>
            </a:r>
            <a:endParaRPr lang="en-GB" sz="4000" i="1" dirty="0">
              <a:solidFill>
                <a:schemeClr val="bg1"/>
              </a:solidFill>
            </a:endParaRPr>
          </a:p>
        </p:txBody>
      </p:sp>
      <p:sp>
        <p:nvSpPr>
          <p:cNvPr id="33" name="Title"/>
          <p:cNvSpPr txBox="1">
            <a:spLocks/>
          </p:cNvSpPr>
          <p:nvPr/>
        </p:nvSpPr>
        <p:spPr>
          <a:xfrm>
            <a:off x="155454" y="34357"/>
            <a:ext cx="3421647" cy="610019"/>
          </a:xfrm>
          <a:prstGeom prst="rect">
            <a:avLst/>
          </a:prstGeom>
        </p:spPr>
        <p:txBody>
          <a:bodyPr anchor="t"/>
          <a:lstStyle/>
          <a:p>
            <a:pPr algn="r">
              <a:defRPr/>
            </a:pPr>
            <a:r>
              <a:rPr lang="en-GB" sz="4000" dirty="0" smtClean="0">
                <a:solidFill>
                  <a:schemeClr val="bg1"/>
                </a:solidFill>
              </a:rPr>
              <a:t>Like a town…</a:t>
            </a:r>
            <a:endParaRPr lang="en-GB" sz="4000" i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562" y="339366"/>
            <a:ext cx="8446961" cy="5320094"/>
          </a:xfrm>
          <a:prstGeom prst="rect">
            <a:avLst/>
          </a:prstGeom>
          <a:ln w="25400">
            <a:solidFill>
              <a:srgbClr val="92D05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6936" y="404177"/>
            <a:ext cx="2514600" cy="2514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0279" y="3085779"/>
            <a:ext cx="2335530" cy="2171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0789" y="4116559"/>
            <a:ext cx="2931211" cy="1828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46936" y="3639588"/>
            <a:ext cx="1704975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67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6183" y="1872457"/>
            <a:ext cx="252000" cy="261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Service Desk</a:t>
            </a:r>
            <a:endParaRPr lang="fr-FR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5195" y="1554108"/>
            <a:ext cx="386836" cy="229051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 bwMode="gray">
          <a:xfrm>
            <a:off x="2159966" y="1061770"/>
            <a:ext cx="8112498" cy="1522491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50"/>
              </a:buClr>
              <a:buNone/>
            </a:pPr>
            <a:r>
              <a:rPr lang="en-GB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possible ways to contact the Service Desk</a:t>
            </a:r>
            <a:r>
              <a:rPr lang="en-GB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Clr>
                <a:srgbClr val="00B050"/>
              </a:buClr>
              <a:buNone/>
            </a:pPr>
            <a:r>
              <a:rPr lang="en-GB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Email: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>
                <a:solidFill>
                  <a:srgbClr val="8F8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service-desk@cern.ch</a:t>
            </a:r>
            <a:endParaRPr lang="en-GB" sz="1800" dirty="0">
              <a:solidFill>
                <a:srgbClr val="8F8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Clr>
                <a:srgbClr val="00B050"/>
              </a:buClr>
              <a:buNone/>
            </a:pPr>
            <a:r>
              <a:rPr lang="en-GB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Phone: </a:t>
            </a:r>
            <a:r>
              <a:rPr lang="en-GB" sz="1800" u="sng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77777</a:t>
            </a: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(+41 22 76 77777 from outside CERN) </a:t>
            </a:r>
          </a:p>
          <a:p>
            <a:pPr marL="0" indent="0">
              <a:buClr>
                <a:srgbClr val="00B050"/>
              </a:buClr>
              <a:buNone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visiting: building 55 (entrance B)</a:t>
            </a:r>
          </a:p>
          <a:p>
            <a:pPr marL="0" indent="0">
              <a:buClr>
                <a:srgbClr val="00B050"/>
              </a:buClr>
              <a:buNone/>
            </a:pPr>
            <a:endParaRPr lang="fr-FR" sz="11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068" y="2515611"/>
            <a:ext cx="5204247" cy="3531595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 bwMode="gray">
          <a:xfrm rot="20860380">
            <a:off x="6990243" y="3484074"/>
            <a:ext cx="3593615" cy="1699508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00B050"/>
              </a:buClr>
              <a:buNone/>
            </a:pPr>
            <a:r>
              <a:rPr lang="fr-F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 </a:t>
            </a:r>
            <a:endParaRPr lang="fr-FR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Clr>
                <a:srgbClr val="00B050"/>
              </a:buClr>
              <a:buNone/>
            </a:pPr>
            <a:r>
              <a:rPr lang="fr-FR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fr-F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07:30 to 18:30</a:t>
            </a:r>
            <a:r>
              <a:rPr lang="fr-F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 algn="ctr">
              <a:buClr>
                <a:srgbClr val="00B050"/>
              </a:buClr>
              <a:buNone/>
            </a:pPr>
            <a:r>
              <a:rPr lang="fr-FR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</a:t>
            </a:r>
            <a:r>
              <a:rPr lang="fr-F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days</a:t>
            </a:r>
            <a:endParaRPr lang="fr-FR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Clr>
                <a:srgbClr val="00B050"/>
              </a:buClr>
              <a:buNone/>
            </a:pPr>
            <a:r>
              <a:rPr lang="fr-F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Geneva time</a:t>
            </a:r>
          </a:p>
        </p:txBody>
      </p:sp>
      <p:sp>
        <p:nvSpPr>
          <p:cNvPr id="24" name="Title"/>
          <p:cNvSpPr txBox="1">
            <a:spLocks/>
          </p:cNvSpPr>
          <p:nvPr/>
        </p:nvSpPr>
        <p:spPr>
          <a:xfrm>
            <a:off x="1016000" y="6083396"/>
            <a:ext cx="10628923" cy="818707"/>
          </a:xfrm>
          <a:prstGeom prst="rect">
            <a:avLst/>
          </a:prstGeom>
        </p:spPr>
        <p:txBody>
          <a:bodyPr anchor="t"/>
          <a:lstStyle/>
          <a:p>
            <a:pPr algn="ctr">
              <a:defRPr/>
            </a:pPr>
            <a:r>
              <a:rPr lang="en-GB" sz="2400" b="1" i="1" dirty="0" smtClean="0">
                <a:solidFill>
                  <a:schemeClr val="bg1"/>
                </a:solidFill>
              </a:rPr>
              <a:t>Assist you, resolve or escalate your issues to appropriate service</a:t>
            </a:r>
            <a:endParaRPr lang="en-GB" sz="2400" b="1" i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1269" y="2825444"/>
            <a:ext cx="413385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970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3517230" y="970997"/>
            <a:ext cx="93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  <a:p>
            <a:endParaRPr lang="fr-FR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63186" y="838962"/>
            <a:ext cx="10151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All your issues are registered in a ticket based system</a:t>
            </a:r>
          </a:p>
          <a:p>
            <a:r>
              <a:rPr lang="en-GB" sz="2400" dirty="0" smtClean="0"/>
              <a:t>Access your tickets from the portal</a:t>
            </a:r>
          </a:p>
          <a:p>
            <a:r>
              <a:rPr lang="en-GB" sz="2400" dirty="0" smtClean="0"/>
              <a:t>Check and update your tickets</a:t>
            </a:r>
            <a:endParaRPr lang="fr-FR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674" y="31897"/>
            <a:ext cx="773906" cy="7739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079" y="2039291"/>
            <a:ext cx="5107781" cy="3824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6837" y="2039291"/>
            <a:ext cx="6085999" cy="3559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2" name="Straight Arrow Connector 21"/>
          <p:cNvCxnSpPr/>
          <p:nvPr/>
        </p:nvCxnSpPr>
        <p:spPr>
          <a:xfrm flipV="1">
            <a:off x="3305908" y="2426677"/>
            <a:ext cx="2680929" cy="2543149"/>
          </a:xfrm>
          <a:prstGeom prst="straightConnector1">
            <a:avLst/>
          </a:prstGeom>
          <a:ln>
            <a:solidFill>
              <a:srgbClr val="A1C839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5"/>
          <p:cNvSpPr txBox="1">
            <a:spLocks/>
          </p:cNvSpPr>
          <p:nvPr/>
        </p:nvSpPr>
        <p:spPr bwMode="gray">
          <a:xfrm>
            <a:off x="231026" y="-41245"/>
            <a:ext cx="10969139" cy="823716"/>
          </a:xfrm>
          <a:prstGeom prst="rect">
            <a:avLst/>
          </a:prstGeom>
        </p:spPr>
        <p:txBody>
          <a:bodyPr vert="horz" lIns="91438" tIns="0" rIns="91438" bIns="0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9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sz="4400" dirty="0" smtClean="0"/>
              <a:t>Track your issues</a:t>
            </a:r>
            <a:endParaRPr lang="fr-FR" sz="4400" dirty="0"/>
          </a:p>
        </p:txBody>
      </p:sp>
      <p:sp>
        <p:nvSpPr>
          <p:cNvPr id="15" name="Content Placeholder 9"/>
          <p:cNvSpPr txBox="1">
            <a:spLocks/>
          </p:cNvSpPr>
          <p:nvPr/>
        </p:nvSpPr>
        <p:spPr bwMode="gray">
          <a:xfrm>
            <a:off x="1936277" y="6096211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b="1" dirty="0">
                <a:solidFill>
                  <a:srgbClr val="A1C8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sp>
        <p:nvSpPr>
          <p:cNvPr id="16" name="Right Arrow 15"/>
          <p:cNvSpPr/>
          <p:nvPr/>
        </p:nvSpPr>
        <p:spPr>
          <a:xfrm rot="20287361" flipV="1">
            <a:off x="6169336" y="3916862"/>
            <a:ext cx="545117" cy="535482"/>
          </a:xfrm>
          <a:prstGeom prst="rightArrow">
            <a:avLst/>
          </a:prstGeom>
          <a:gradFill rotWithShape="1">
            <a:gsLst>
              <a:gs pos="0">
                <a:srgbClr val="9BBB59">
                  <a:tint val="73000"/>
                  <a:satMod val="150000"/>
                </a:srgbClr>
              </a:gs>
              <a:gs pos="25000">
                <a:srgbClr val="9BBB59">
                  <a:tint val="96000"/>
                  <a:shade val="80000"/>
                  <a:satMod val="105000"/>
                </a:srgbClr>
              </a:gs>
              <a:gs pos="38000">
                <a:srgbClr val="9BBB59">
                  <a:tint val="96000"/>
                  <a:shade val="59000"/>
                  <a:satMod val="120000"/>
                </a:srgbClr>
              </a:gs>
              <a:gs pos="55000">
                <a:srgbClr val="9BBB59">
                  <a:shade val="57000"/>
                  <a:satMod val="120000"/>
                </a:srgbClr>
              </a:gs>
              <a:gs pos="80000">
                <a:srgbClr val="9BBB59">
                  <a:shade val="56000"/>
                  <a:satMod val="145000"/>
                </a:srgbClr>
              </a:gs>
              <a:gs pos="88000">
                <a:srgbClr val="9BBB59">
                  <a:shade val="63000"/>
                  <a:satMod val="160000"/>
                </a:srgbClr>
              </a:gs>
              <a:gs pos="100000">
                <a:srgbClr val="9BBB5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9BBB59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9BBB59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11724580" y="1887415"/>
            <a:ext cx="467420" cy="6330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70187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3517230" y="970997"/>
            <a:ext cx="93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  <a:p>
            <a:endParaRPr lang="fr-FR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 bwMode="gray">
          <a:xfrm>
            <a:off x="558037" y="-365974"/>
            <a:ext cx="9213576" cy="1171777"/>
          </a:xfrm>
          <a:prstGeom prst="rect">
            <a:avLst/>
          </a:prstGeom>
        </p:spPr>
        <p:txBody>
          <a:bodyPr vert="horz" lIns="91438" tIns="0" rIns="91438" bIns="0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9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fr-FR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5" y="970997"/>
            <a:ext cx="4962430" cy="2902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itle 1"/>
          <p:cNvSpPr txBox="1">
            <a:spLocks/>
          </p:cNvSpPr>
          <p:nvPr/>
        </p:nvSpPr>
        <p:spPr bwMode="gray">
          <a:xfrm>
            <a:off x="20645" y="-365974"/>
            <a:ext cx="10096370" cy="1171777"/>
          </a:xfrm>
          <a:prstGeom prst="rect">
            <a:avLst/>
          </a:prstGeom>
        </p:spPr>
        <p:txBody>
          <a:bodyPr vert="horz" lIns="91438" tIns="0" rIns="91438" bIns="0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9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sz="3600" dirty="0" smtClean="0"/>
              <a:t>Your feedback matters!</a:t>
            </a:r>
            <a:endParaRPr lang="fr-FR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081" y="1693957"/>
            <a:ext cx="8343900" cy="3952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4" name="Straight Arrow Connector 13"/>
          <p:cNvCxnSpPr/>
          <p:nvPr/>
        </p:nvCxnSpPr>
        <p:spPr>
          <a:xfrm>
            <a:off x="4455385" y="1232607"/>
            <a:ext cx="276103" cy="461350"/>
          </a:xfrm>
          <a:prstGeom prst="straightConnector1">
            <a:avLst/>
          </a:prstGeom>
          <a:ln>
            <a:solidFill>
              <a:schemeClr val="accent4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92388" y="229271"/>
            <a:ext cx="425768" cy="4257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169878" y="907745"/>
            <a:ext cx="6904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fr-FR" sz="2400" dirty="0" err="1"/>
              <a:t>Provide</a:t>
            </a:r>
            <a:r>
              <a:rPr lang="fr-FR" sz="2400" dirty="0"/>
              <a:t> feedback on the </a:t>
            </a:r>
            <a:r>
              <a:rPr lang="fr-FR" sz="2400" dirty="0" err="1"/>
              <a:t>resolution</a:t>
            </a:r>
            <a:r>
              <a:rPr lang="fr-FR" sz="2400" dirty="0"/>
              <a:t> of </a:t>
            </a:r>
            <a:r>
              <a:rPr lang="fr-FR" sz="2400" dirty="0" err="1"/>
              <a:t>your</a:t>
            </a:r>
            <a:r>
              <a:rPr lang="fr-FR" sz="2400" dirty="0"/>
              <a:t> ticket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674" y="31897"/>
            <a:ext cx="773906" cy="77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286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5331208"/>
            <a:ext cx="1828800" cy="9982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3971" t="11951" r="41188" b="75681"/>
          <a:stretch/>
        </p:blipFill>
        <p:spPr>
          <a:xfrm>
            <a:off x="1922683" y="10185"/>
            <a:ext cx="7757054" cy="10835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165" b="94304" l="2443" r="93648">
                        <a14:foregroundMark x1="39577" y1="14241" x2="39577" y2="14241"/>
                        <a14:foregroundMark x1="35831" y1="33228" x2="35831" y2="33228"/>
                        <a14:foregroundMark x1="12378" y1="20886" x2="12378" y2="20886"/>
                        <a14:foregroundMark x1="13029" y1="39873" x2="13029" y2="39873"/>
                        <a14:foregroundMark x1="13029" y1="67089" x2="13029" y2="67089"/>
                        <a14:foregroundMark x1="21173" y1="45253" x2="21173" y2="45253"/>
                        <a14:foregroundMark x1="22801" y1="66139" x2="22801" y2="66139"/>
                        <a14:foregroundMark x1="10098" y1="81962" x2="10098" y2="81962"/>
                        <a14:foregroundMark x1="9446" y1="68038" x2="9446" y2="68038"/>
                        <a14:foregroundMark x1="17427" y1="87658" x2="17427" y2="87658"/>
                        <a14:foregroundMark x1="22801" y1="90823" x2="22801" y2="90823"/>
                        <a14:foregroundMark x1="38111" y1="42722" x2="38111" y2="42722"/>
                        <a14:foregroundMark x1="59446" y1="39241" x2="59446" y2="39241"/>
                        <a14:foregroundMark x1="58795" y1="61076" x2="58795" y2="61076"/>
                        <a14:foregroundMark x1="61401" y1="79747" x2="61401" y2="79747"/>
                        <a14:foregroundMark x1="64658" y1="81646" x2="64658" y2="81646"/>
                        <a14:foregroundMark x1="80782" y1="34810" x2="80782" y2="34810"/>
                        <a14:foregroundMark x1="37622" y1="14241" x2="37622" y2="14241"/>
                        <a14:foregroundMark x1="18241" y1="18038" x2="18241" y2="18038"/>
                        <a14:foregroundMark x1="76221" y1="31962" x2="76221" y2="31962"/>
                        <a14:foregroundMark x1="77687" y1="40823" x2="77687" y2="40823"/>
                        <a14:foregroundMark x1="74919" y1="15506" x2="74919" y2="15506"/>
                        <a14:foregroundMark x1="80782" y1="69620" x2="80782" y2="69620"/>
                        <a14:foregroundMark x1="74756" y1="62658" x2="74756" y2="62658"/>
                        <a14:foregroundMark x1="85505" y1="74684" x2="85505" y2="74684"/>
                        <a14:foregroundMark x1="85831" y1="60127" x2="85831" y2="60127"/>
                        <a14:foregroundMark x1="83550" y1="54114" x2="83550" y2="54114"/>
                        <a14:foregroundMark x1="44625" y1="74684" x2="44625" y2="74684"/>
                        <a14:backgroundMark x1="5863" y1="6646" x2="5863" y2="664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5941" y="4615464"/>
            <a:ext cx="2445575" cy="125863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0034" y="1346475"/>
            <a:ext cx="2258013" cy="47846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0012" y="1341242"/>
            <a:ext cx="1962150" cy="5715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833395" y="1812402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A1C839"/>
                </a:solidFill>
              </a:rPr>
              <a:t>Find your answer!</a:t>
            </a:r>
            <a:endParaRPr lang="en-GB" dirty="0">
              <a:solidFill>
                <a:srgbClr val="A1C83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4098" y="1862368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A1C839"/>
                </a:solidFill>
              </a:rPr>
              <a:t>R</a:t>
            </a:r>
            <a:r>
              <a:rPr lang="en-GB" dirty="0" smtClean="0">
                <a:solidFill>
                  <a:srgbClr val="A1C839"/>
                </a:solidFill>
              </a:rPr>
              <a:t>eport an issue! </a:t>
            </a:r>
            <a:br>
              <a:rPr lang="en-GB" dirty="0" smtClean="0">
                <a:solidFill>
                  <a:srgbClr val="A1C839"/>
                </a:solidFill>
              </a:rPr>
            </a:br>
            <a:r>
              <a:rPr lang="en-GB" dirty="0" smtClean="0">
                <a:solidFill>
                  <a:srgbClr val="A1C839"/>
                </a:solidFill>
              </a:rPr>
              <a:t>Submit a request!</a:t>
            </a:r>
            <a:endParaRPr lang="en-GB" dirty="0">
              <a:solidFill>
                <a:srgbClr val="A1C83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51516" y="4144526"/>
            <a:ext cx="5219700" cy="1038225"/>
          </a:xfrm>
          <a:prstGeom prst="rect">
            <a:avLst/>
          </a:prstGeom>
        </p:spPr>
      </p:pic>
      <p:sp>
        <p:nvSpPr>
          <p:cNvPr id="23" name="Title"/>
          <p:cNvSpPr txBox="1">
            <a:spLocks/>
          </p:cNvSpPr>
          <p:nvPr/>
        </p:nvSpPr>
        <p:spPr>
          <a:xfrm>
            <a:off x="2651516" y="3410128"/>
            <a:ext cx="4788327" cy="610019"/>
          </a:xfrm>
          <a:prstGeom prst="rect">
            <a:avLst/>
          </a:prstGeom>
        </p:spPr>
        <p:txBody>
          <a:bodyPr anchor="t"/>
          <a:lstStyle/>
          <a:p>
            <a:pPr algn="r">
              <a:defRPr/>
            </a:pPr>
            <a:r>
              <a:rPr lang="en-GB" sz="4000" dirty="0" smtClean="0">
                <a:solidFill>
                  <a:schemeClr val="tx2"/>
                </a:solidFill>
              </a:rPr>
              <a:t>CERN Service Desk</a:t>
            </a:r>
            <a:endParaRPr lang="en-GB" sz="4000" i="1" dirty="0">
              <a:solidFill>
                <a:schemeClr val="tx2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52365" y="1324097"/>
            <a:ext cx="2407920" cy="60579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146356" y="1959906"/>
            <a:ext cx="248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A1C839"/>
                </a:solidFill>
              </a:rPr>
              <a:t>Your feedback maters!</a:t>
            </a:r>
            <a:endParaRPr lang="en-GB" dirty="0">
              <a:solidFill>
                <a:srgbClr val="A1C839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68788" y="4770538"/>
            <a:ext cx="1804856" cy="110356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8355" y="1423782"/>
            <a:ext cx="445770" cy="38862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351113" y="145560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Services</a:t>
            </a:r>
            <a:endParaRPr lang="fr-FR" dirty="0"/>
          </a:p>
        </p:txBody>
      </p:sp>
      <p:sp>
        <p:nvSpPr>
          <p:cNvPr id="31" name="TextBox 30"/>
          <p:cNvSpPr txBox="1"/>
          <p:nvPr/>
        </p:nvSpPr>
        <p:spPr>
          <a:xfrm>
            <a:off x="1040418" y="1773499"/>
            <a:ext cx="150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A1C839"/>
                </a:solidFill>
              </a:rPr>
              <a:t>Services info</a:t>
            </a:r>
          </a:p>
          <a:p>
            <a:pPr algn="ctr"/>
            <a:r>
              <a:rPr lang="en-GB" dirty="0" smtClean="0">
                <a:solidFill>
                  <a:srgbClr val="A1C839"/>
                </a:solidFill>
              </a:rPr>
              <a:t>in a glance!</a:t>
            </a:r>
            <a:endParaRPr lang="en-GB" dirty="0">
              <a:solidFill>
                <a:srgbClr val="A1C8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009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-0.10301 L 0.00274 -0.702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-2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/>
          <p:cNvSpPr txBox="1">
            <a:spLocks/>
          </p:cNvSpPr>
          <p:nvPr/>
        </p:nvSpPr>
        <p:spPr>
          <a:xfrm>
            <a:off x="287078" y="421339"/>
            <a:ext cx="3997842" cy="917056"/>
          </a:xfrm>
          <a:prstGeom prst="rect">
            <a:avLst/>
          </a:prstGeom>
        </p:spPr>
        <p:txBody>
          <a:bodyPr anchor="t"/>
          <a:lstStyle/>
          <a:p>
            <a:pPr algn="r">
              <a:defRPr/>
            </a:pPr>
            <a:r>
              <a:rPr lang="en-GB" sz="4000" dirty="0" smtClean="0">
                <a:solidFill>
                  <a:schemeClr val="bg1"/>
                </a:solidFill>
              </a:rPr>
              <a:t>Like a town</a:t>
            </a:r>
            <a:endParaRPr lang="en-GB" sz="4000" i="1" dirty="0">
              <a:solidFill>
                <a:schemeClr val="bg1"/>
              </a:solidFill>
            </a:endParaRPr>
          </a:p>
        </p:txBody>
      </p:sp>
      <p:sp>
        <p:nvSpPr>
          <p:cNvPr id="41" name="Title"/>
          <p:cNvSpPr txBox="1">
            <a:spLocks/>
          </p:cNvSpPr>
          <p:nvPr/>
        </p:nvSpPr>
        <p:spPr>
          <a:xfrm>
            <a:off x="0" y="539911"/>
            <a:ext cx="2498421" cy="4289997"/>
          </a:xfrm>
          <a:prstGeom prst="rect">
            <a:avLst/>
          </a:prstGeom>
        </p:spPr>
        <p:txBody>
          <a:bodyPr anchor="t"/>
          <a:lstStyle/>
          <a:p>
            <a:pPr>
              <a:defRPr/>
            </a:pPr>
            <a:r>
              <a:rPr lang="en-GB" sz="2800" dirty="0" smtClean="0"/>
              <a:t>Many different services working together </a:t>
            </a:r>
          </a:p>
          <a:p>
            <a:pPr>
              <a:defRPr/>
            </a:pPr>
            <a:r>
              <a:rPr lang="en-GB" sz="2800" dirty="0" smtClean="0"/>
              <a:t>for </a:t>
            </a:r>
          </a:p>
          <a:p>
            <a:pPr>
              <a:defRPr/>
            </a:pPr>
            <a:r>
              <a:rPr lang="en-GB" sz="2800" dirty="0" smtClean="0"/>
              <a:t>CERN’s</a:t>
            </a:r>
          </a:p>
          <a:p>
            <a:pPr>
              <a:defRPr/>
            </a:pPr>
            <a:r>
              <a:rPr lang="en-GB" sz="2800" dirty="0" smtClean="0"/>
              <a:t>unique purpose</a:t>
            </a:r>
          </a:p>
          <a:p>
            <a:pPr>
              <a:defRPr/>
            </a:pPr>
            <a:r>
              <a:rPr lang="en-GB" sz="2800" i="1" dirty="0" smtClean="0">
                <a:solidFill>
                  <a:srgbClr val="FFC000"/>
                </a:solidFill>
              </a:rPr>
              <a:t>And you take part of it !</a:t>
            </a:r>
            <a:endParaRPr lang="en-GB" sz="2800" i="1" dirty="0">
              <a:solidFill>
                <a:srgbClr val="FFC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21" y="0"/>
            <a:ext cx="9693579" cy="6858000"/>
          </a:xfrm>
          <a:prstGeom prst="rect">
            <a:avLst/>
          </a:prstGeom>
          <a:ln w="22225">
            <a:solidFill>
              <a:srgbClr val="9BBB59">
                <a:shade val="60000"/>
                <a:satMod val="300000"/>
              </a:srgb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4282" y="4645857"/>
            <a:ext cx="258127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8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788" y="-43943"/>
            <a:ext cx="10969139" cy="823716"/>
          </a:xfrm>
        </p:spPr>
        <p:txBody>
          <a:bodyPr/>
          <a:lstStyle/>
          <a:p>
            <a:r>
              <a:rPr lang="en-US" sz="4000" dirty="0"/>
              <a:t>CERN Service </a:t>
            </a:r>
            <a:r>
              <a:rPr lang="en-US" sz="4000" dirty="0" smtClean="0"/>
              <a:t>Portal / CERN Service Desk</a:t>
            </a:r>
            <a:endParaRPr lang="en-US" sz="4000" dirty="0"/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442362" y="3584435"/>
            <a:ext cx="2740010" cy="1924404"/>
          </a:xfrm>
        </p:spPr>
        <p:txBody>
          <a:bodyPr/>
          <a:lstStyle/>
          <a:p>
            <a:pPr marL="182563" lvl="1" indent="-182563">
              <a:buClr>
                <a:srgbClr val="00B050"/>
              </a:buClr>
              <a:buBlip>
                <a:blip r:embed="rId3"/>
              </a:buBlip>
            </a:pPr>
            <a:r>
              <a:rPr lang="en-GB" sz="1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Account is blocked</a:t>
            </a:r>
          </a:p>
          <a:p>
            <a:pPr marL="182563" lvl="1" indent="-182563">
              <a:buClr>
                <a:srgbClr val="00B050"/>
              </a:buClr>
              <a:buBlip>
                <a:blip r:embed="rId3"/>
              </a:buBlip>
            </a:pPr>
            <a:r>
              <a:rPr lang="en-GB" sz="1100" dirty="0" err="1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Wifi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connexion</a:t>
            </a:r>
          </a:p>
          <a:p>
            <a:pPr marL="182563" lvl="1" indent="-182563">
              <a:buClr>
                <a:srgbClr val="00B050"/>
              </a:buClr>
              <a:buBlip>
                <a:blip r:embed="rId3"/>
              </a:buBlip>
            </a:pPr>
            <a:r>
              <a:rPr lang="en-GB" sz="1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LXPLUS batch issue</a:t>
            </a:r>
          </a:p>
          <a:p>
            <a:pPr marL="182563" lvl="1" indent="-182563">
              <a:buClr>
                <a:srgbClr val="00B050"/>
              </a:buClr>
              <a:buBlip>
                <a:blip r:embed="rId3"/>
              </a:buBlip>
            </a:pPr>
            <a:r>
              <a:rPr lang="en-GB" sz="1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 with Car sharing</a:t>
            </a:r>
          </a:p>
          <a:p>
            <a:pPr marL="182563" lvl="1" indent="-182563">
              <a:buClr>
                <a:srgbClr val="00B050"/>
              </a:buClr>
              <a:buBlip>
                <a:blip r:embed="rId3"/>
              </a:buBlip>
            </a:pPr>
            <a:r>
              <a:rPr lang="en-GB" sz="1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 issue</a:t>
            </a:r>
          </a:p>
          <a:p>
            <a:pPr marL="182563" lvl="1" indent="-182563">
              <a:buClr>
                <a:srgbClr val="00B050"/>
              </a:buClr>
              <a:buBlip>
                <a:blip r:embed="rId3"/>
              </a:buBlip>
            </a:pPr>
            <a:r>
              <a:rPr lang="en-GB" sz="1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Door lock </a:t>
            </a:r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issues</a:t>
            </a:r>
          </a:p>
          <a:p>
            <a:pPr marL="182563" lvl="1" indent="-182563">
              <a:buClr>
                <a:srgbClr val="00B050"/>
              </a:buClr>
              <a:buBlip>
                <a:blip r:embed="rId3"/>
              </a:buBlip>
            </a:pPr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Printer blocked</a:t>
            </a:r>
          </a:p>
          <a:p>
            <a:pPr marL="182563" lvl="1" indent="-182563">
              <a:buClr>
                <a:srgbClr val="00B050"/>
              </a:buClr>
              <a:buBlip>
                <a:blip r:embed="rId3"/>
              </a:buBlip>
            </a:pPr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Order new material</a:t>
            </a:r>
            <a:endParaRPr lang="en-GB" sz="11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Blip>
                <a:blip r:embed="rId3"/>
              </a:buBlip>
            </a:pPr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Blip>
                <a:blip r:embed="rId3"/>
              </a:buBlip>
            </a:pPr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Blip>
                <a:blip r:embed="rId3"/>
              </a:buBlip>
            </a:pPr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17230" y="970997"/>
            <a:ext cx="93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  <a:p>
            <a:endParaRPr lang="fr-FR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28" y="2291610"/>
            <a:ext cx="1872208" cy="963547"/>
          </a:xfrm>
          <a:prstGeom prst="rect">
            <a:avLst/>
          </a:prstGeom>
        </p:spPr>
      </p:pic>
      <p:pic>
        <p:nvPicPr>
          <p:cNvPr id="1028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183">
            <a:off x="1951260" y="1735089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74634">
            <a:off x="1763155" y="1630716"/>
            <a:ext cx="124722" cy="182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183">
            <a:off x="1481547" y="1828709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1719">
            <a:off x="1443853" y="1479189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82735">
            <a:off x="1073427" y="1785403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183">
            <a:off x="937387" y="1600317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81881">
            <a:off x="765292" y="1805883"/>
            <a:ext cx="196883" cy="2966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8921">
            <a:off x="1298823" y="1847620"/>
            <a:ext cx="115745" cy="174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86269">
            <a:off x="1261554" y="1611026"/>
            <a:ext cx="107651" cy="1575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0050">
            <a:off x="816585" y="1637217"/>
            <a:ext cx="104020" cy="1522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8921">
            <a:off x="1792183" y="1939607"/>
            <a:ext cx="117424" cy="174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ontent Placeholder 2"/>
          <p:cNvSpPr txBox="1">
            <a:spLocks/>
          </p:cNvSpPr>
          <p:nvPr/>
        </p:nvSpPr>
        <p:spPr bwMode="gray">
          <a:xfrm>
            <a:off x="7757853" y="4157020"/>
            <a:ext cx="3339099" cy="2133303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-266700">
              <a:buClr>
                <a:srgbClr val="00B050"/>
              </a:buClr>
              <a:buBlip>
                <a:blip r:embed="rId11"/>
              </a:buBlip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Identity management</a:t>
            </a:r>
          </a:p>
          <a:p>
            <a:pPr marL="266700" lvl="1" indent="-266700">
              <a:buClr>
                <a:srgbClr val="00B050"/>
              </a:buClr>
              <a:buBlip>
                <a:blip r:embed="rId11"/>
              </a:buBlip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WIFI Service</a:t>
            </a:r>
          </a:p>
          <a:p>
            <a:pPr marL="266700" lvl="1" indent="-266700">
              <a:buClr>
                <a:srgbClr val="00B050"/>
              </a:buClr>
              <a:buBlip>
                <a:blip r:embed="rId11"/>
              </a:buBlip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LXPLUS Service</a:t>
            </a:r>
          </a:p>
          <a:p>
            <a:pPr marL="266700" lvl="1" indent="-266700">
              <a:buClr>
                <a:srgbClr val="00B050"/>
              </a:buClr>
              <a:buBlip>
                <a:blip r:embed="rId11"/>
              </a:buBlip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 pool and Rental Service</a:t>
            </a:r>
          </a:p>
          <a:p>
            <a:pPr marL="266700" lvl="1" indent="-266700">
              <a:buClr>
                <a:srgbClr val="00B050"/>
              </a:buClr>
              <a:buBlip>
                <a:blip r:embed="rId11"/>
              </a:buBlip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Heating, ventilation, Air Conditioning and Compressed Air Service</a:t>
            </a:r>
          </a:p>
          <a:p>
            <a:pPr marL="266700" lvl="1" indent="-266700">
              <a:buClr>
                <a:srgbClr val="00B050"/>
              </a:buClr>
              <a:buBlip>
                <a:blip r:embed="rId11"/>
              </a:buBlip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Locks and Keys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Service</a:t>
            </a:r>
          </a:p>
          <a:p>
            <a:pPr marL="266700" lvl="1" indent="-266700">
              <a:buClr>
                <a:srgbClr val="00B050"/>
              </a:buClr>
              <a:buBlip>
                <a:blip r:embed="rId11"/>
              </a:buBlip>
            </a:pP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Printing service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Font typeface="Arial"/>
              <a:buBlip>
                <a:blip r:embed="rId3"/>
              </a:buBlip>
            </a:pPr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Font typeface="Arial"/>
              <a:buBlip>
                <a:blip r:embed="rId3"/>
              </a:buBlip>
            </a:pPr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Font typeface="Arial"/>
              <a:buBlip>
                <a:blip r:embed="rId3"/>
              </a:buBlip>
            </a:pPr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94072" y="1354213"/>
            <a:ext cx="573074" cy="3901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730" y="1804155"/>
            <a:ext cx="609600" cy="6096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78" y="3232467"/>
            <a:ext cx="541533" cy="70238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146" y="3301039"/>
            <a:ext cx="1143000" cy="80867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878" y="2448551"/>
            <a:ext cx="975360" cy="76581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325" y="2007673"/>
            <a:ext cx="777143" cy="73904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755" y="2793912"/>
            <a:ext cx="358140" cy="35814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866" y="1175703"/>
            <a:ext cx="650159" cy="65015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609" y="2759380"/>
            <a:ext cx="511716" cy="511716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V="1">
            <a:off x="7340518" y="1685181"/>
            <a:ext cx="963846" cy="666725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7676746" y="2961121"/>
            <a:ext cx="490590" cy="237941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7373043" y="2145697"/>
            <a:ext cx="853915" cy="360267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7395619" y="2591810"/>
            <a:ext cx="886299" cy="154911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432" y="1008403"/>
            <a:ext cx="4372719" cy="40711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000324" y="1109051"/>
            <a:ext cx="4046220" cy="2825800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370" y="2176278"/>
            <a:ext cx="685800" cy="685800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 rot="20957511">
            <a:off x="6424987" y="2798807"/>
            <a:ext cx="1941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Service desk</a:t>
            </a:r>
            <a:endParaRPr lang="fr-FR" sz="1200" b="1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Title"/>
          <p:cNvSpPr txBox="1">
            <a:spLocks/>
          </p:cNvSpPr>
          <p:nvPr/>
        </p:nvSpPr>
        <p:spPr>
          <a:xfrm>
            <a:off x="1718814" y="6117171"/>
            <a:ext cx="7754795" cy="818707"/>
          </a:xfrm>
          <a:prstGeom prst="rect">
            <a:avLst/>
          </a:prstGeom>
        </p:spPr>
        <p:txBody>
          <a:bodyPr anchor="t"/>
          <a:lstStyle/>
          <a:p>
            <a:pPr algn="ctr">
              <a:defRPr/>
            </a:pPr>
            <a:r>
              <a:rPr lang="en-GB" sz="3200" b="1" i="1" dirty="0">
                <a:solidFill>
                  <a:schemeClr val="bg1"/>
                </a:solidFill>
              </a:rPr>
              <a:t>E</a:t>
            </a:r>
            <a:r>
              <a:rPr lang="en-GB" sz="3200" b="1" i="1" dirty="0" smtClean="0">
                <a:solidFill>
                  <a:schemeClr val="bg1"/>
                </a:solidFill>
              </a:rPr>
              <a:t>asy access to services at CERN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7544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9"/>
          <p:cNvSpPr txBox="1">
            <a:spLocks/>
          </p:cNvSpPr>
          <p:nvPr/>
        </p:nvSpPr>
        <p:spPr bwMode="gray">
          <a:xfrm>
            <a:off x="1936277" y="6096211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b="1" dirty="0">
                <a:solidFill>
                  <a:srgbClr val="A1C8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938"/>
            <a:ext cx="10969139" cy="823716"/>
          </a:xfrm>
        </p:spPr>
        <p:txBody>
          <a:bodyPr/>
          <a:lstStyle/>
          <a:p>
            <a:r>
              <a:rPr lang="en-GB" sz="4400" dirty="0" smtClean="0"/>
              <a:t>CERN Service Portal</a:t>
            </a:r>
            <a:endParaRPr lang="fr-FR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4614" y="955608"/>
            <a:ext cx="7033260" cy="4829175"/>
          </a:xfrm>
          <a:prstGeom prst="rect">
            <a:avLst/>
          </a:prstGeom>
          <a:ln w="22225">
            <a:solidFill>
              <a:srgbClr val="A1C839"/>
            </a:solidFill>
          </a:ln>
        </p:spPr>
      </p:pic>
      <p:sp>
        <p:nvSpPr>
          <p:cNvPr id="17" name="Right Arrow 16"/>
          <p:cNvSpPr/>
          <p:nvPr/>
        </p:nvSpPr>
        <p:spPr>
          <a:xfrm rot="20287361" flipV="1">
            <a:off x="6169336" y="3916862"/>
            <a:ext cx="545117" cy="535482"/>
          </a:xfrm>
          <a:prstGeom prst="rightArrow">
            <a:avLst/>
          </a:prstGeom>
          <a:gradFill rotWithShape="1">
            <a:gsLst>
              <a:gs pos="0">
                <a:srgbClr val="9BBB59">
                  <a:tint val="73000"/>
                  <a:satMod val="150000"/>
                </a:srgbClr>
              </a:gs>
              <a:gs pos="25000">
                <a:srgbClr val="9BBB59">
                  <a:tint val="96000"/>
                  <a:shade val="80000"/>
                  <a:satMod val="105000"/>
                </a:srgbClr>
              </a:gs>
              <a:gs pos="38000">
                <a:srgbClr val="9BBB59">
                  <a:tint val="96000"/>
                  <a:shade val="59000"/>
                  <a:satMod val="120000"/>
                </a:srgbClr>
              </a:gs>
              <a:gs pos="55000">
                <a:srgbClr val="9BBB59">
                  <a:shade val="57000"/>
                  <a:satMod val="120000"/>
                </a:srgbClr>
              </a:gs>
              <a:gs pos="80000">
                <a:srgbClr val="9BBB59">
                  <a:shade val="56000"/>
                  <a:satMod val="145000"/>
                </a:srgbClr>
              </a:gs>
              <a:gs pos="88000">
                <a:srgbClr val="9BBB59">
                  <a:shade val="63000"/>
                  <a:satMod val="160000"/>
                </a:srgbClr>
              </a:gs>
              <a:gs pos="100000">
                <a:srgbClr val="9BBB5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9BBB59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9BBB59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6891" y="3080826"/>
            <a:ext cx="1408298" cy="107298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027874" y="4165291"/>
            <a:ext cx="194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4F81BD">
                    <a:lumMod val="60000"/>
                    <a:lumOff val="4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Service desk</a:t>
            </a:r>
            <a:endParaRPr lang="fr-FR" b="1" dirty="0">
              <a:solidFill>
                <a:srgbClr val="4F81BD">
                  <a:lumMod val="60000"/>
                  <a:lumOff val="4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1086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gray">
          <a:xfrm>
            <a:off x="2588103" y="1083921"/>
            <a:ext cx="10969139" cy="823716"/>
          </a:xfrm>
          <a:prstGeom prst="rect">
            <a:avLst/>
          </a:prstGeom>
        </p:spPr>
        <p:txBody>
          <a:bodyPr vert="horz" lIns="91438" tIns="0" rIns="91438" bIns="0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9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en-GB" sz="2400" dirty="0" smtClean="0"/>
          </a:p>
          <a:p>
            <a:pPr defTabSz="914400"/>
            <a:endParaRPr lang="en-GB" sz="2400" dirty="0"/>
          </a:p>
          <a:p>
            <a:pPr defTabSz="914400"/>
            <a:r>
              <a:rPr lang="en-GB" sz="2400" dirty="0" smtClean="0"/>
              <a:t>Search base on English / French keywords</a:t>
            </a:r>
          </a:p>
          <a:p>
            <a:pPr defTabSz="914400"/>
            <a:endParaRPr lang="en-GB" sz="24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5186" y="2937"/>
            <a:ext cx="10969139" cy="823716"/>
          </a:xfrm>
        </p:spPr>
        <p:txBody>
          <a:bodyPr/>
          <a:lstStyle/>
          <a:p>
            <a:pPr defTabSz="914400"/>
            <a:r>
              <a:rPr lang="en-GB" sz="4400" dirty="0"/>
              <a:t>Easy access to CERN Services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19" y="1880945"/>
            <a:ext cx="4752975" cy="3986213"/>
          </a:xfrm>
          <a:prstGeom prst="rect">
            <a:avLst/>
          </a:prstGeom>
          <a:noFill/>
          <a:ln w="1016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2" name="Straight Arrow Connector 11"/>
          <p:cNvCxnSpPr/>
          <p:nvPr/>
        </p:nvCxnSpPr>
        <p:spPr>
          <a:xfrm>
            <a:off x="1663682" y="3797350"/>
            <a:ext cx="0" cy="1031373"/>
          </a:xfrm>
          <a:prstGeom prst="straightConnector1">
            <a:avLst/>
          </a:prstGeom>
          <a:ln>
            <a:solidFill>
              <a:srgbClr val="A1C839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7205" y="4876533"/>
            <a:ext cx="742950" cy="647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018" y="1139955"/>
            <a:ext cx="609601" cy="420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9756" y="1845178"/>
            <a:ext cx="5733095" cy="3985200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flipV="1">
            <a:off x="3054490" y="2861953"/>
            <a:ext cx="3536315" cy="2244437"/>
          </a:xfrm>
          <a:prstGeom prst="straightConnector1">
            <a:avLst/>
          </a:prstGeom>
          <a:ln>
            <a:solidFill>
              <a:srgbClr val="A1C839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9"/>
          <p:cNvSpPr txBox="1">
            <a:spLocks/>
          </p:cNvSpPr>
          <p:nvPr/>
        </p:nvSpPr>
        <p:spPr bwMode="gray">
          <a:xfrm>
            <a:off x="1936277" y="6096211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b="1" dirty="0">
                <a:solidFill>
                  <a:srgbClr val="A1C8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98" t="7347" r="8497" b="12400"/>
          <a:stretch/>
        </p:blipFill>
        <p:spPr>
          <a:xfrm>
            <a:off x="10820400" y="133350"/>
            <a:ext cx="546100" cy="51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0811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3517230" y="970997"/>
            <a:ext cx="93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  <a:p>
            <a:endParaRPr lang="fr-FR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15" y="1925031"/>
            <a:ext cx="4910138" cy="3890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61" y="2816122"/>
            <a:ext cx="842772" cy="842772"/>
          </a:xfrm>
          <a:prstGeom prst="rect">
            <a:avLst/>
          </a:prstGeom>
        </p:spPr>
      </p:pic>
      <p:cxnSp>
        <p:nvCxnSpPr>
          <p:cNvPr id="46" name="Straight Arrow Connector 45"/>
          <p:cNvCxnSpPr/>
          <p:nvPr/>
        </p:nvCxnSpPr>
        <p:spPr>
          <a:xfrm>
            <a:off x="1936277" y="3549650"/>
            <a:ext cx="0" cy="1537132"/>
          </a:xfrm>
          <a:prstGeom prst="straightConnector1">
            <a:avLst/>
          </a:prstGeom>
          <a:ln>
            <a:solidFill>
              <a:srgbClr val="7030A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6" name="Picture 6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831" y="1076838"/>
            <a:ext cx="609601" cy="420625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 bwMode="gray">
          <a:xfrm>
            <a:off x="3517230" y="1021545"/>
            <a:ext cx="9408251" cy="823716"/>
          </a:xfrm>
          <a:prstGeom prst="rect">
            <a:avLst/>
          </a:prstGeom>
        </p:spPr>
        <p:txBody>
          <a:bodyPr vert="horz" lIns="91438" tIns="0" rIns="91438" bIns="0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9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en-GB" sz="2400" dirty="0" smtClean="0"/>
          </a:p>
          <a:p>
            <a:pPr defTabSz="914400"/>
            <a:endParaRPr lang="en-GB" sz="2400" dirty="0"/>
          </a:p>
          <a:p>
            <a:pPr defTabSz="914400"/>
            <a:r>
              <a:rPr lang="en-GB" sz="2400" dirty="0" smtClean="0"/>
              <a:t>Ask your questions, get answer</a:t>
            </a:r>
            <a:endParaRPr lang="en-GB" sz="2400" dirty="0"/>
          </a:p>
          <a:p>
            <a:pPr defTabSz="914400"/>
            <a:endParaRPr lang="en-GB" sz="2400" dirty="0" smtClean="0"/>
          </a:p>
        </p:txBody>
      </p:sp>
      <p:sp>
        <p:nvSpPr>
          <p:cNvPr id="1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en-GB" sz="4400" dirty="0"/>
              <a:t>Services sharing knowledge</a:t>
            </a:r>
          </a:p>
        </p:txBody>
      </p:sp>
      <p:sp>
        <p:nvSpPr>
          <p:cNvPr id="22" name="Content Placeholder 9"/>
          <p:cNvSpPr txBox="1">
            <a:spLocks/>
          </p:cNvSpPr>
          <p:nvPr/>
        </p:nvSpPr>
        <p:spPr bwMode="gray">
          <a:xfrm>
            <a:off x="1936277" y="6096211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b="1" dirty="0">
                <a:solidFill>
                  <a:srgbClr val="A1C8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292" y="302981"/>
            <a:ext cx="380952" cy="380952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3560618" y="3845627"/>
            <a:ext cx="3229526" cy="1353786"/>
          </a:xfrm>
          <a:prstGeom prst="straightConnector1">
            <a:avLst/>
          </a:prstGeom>
          <a:ln>
            <a:solidFill>
              <a:srgbClr val="7030A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7616" y="1838106"/>
            <a:ext cx="4800600" cy="396716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821621" y="3411621"/>
            <a:ext cx="503567" cy="111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732745" y="3340265"/>
            <a:ext cx="933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7030A0"/>
                </a:solidFill>
              </a:rPr>
              <a:t>How to print</a:t>
            </a:r>
            <a:endParaRPr lang="fr-FR" sz="1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6590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9731" y="1687841"/>
            <a:ext cx="5574030" cy="35966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0" name="TextBox 49"/>
          <p:cNvSpPr txBox="1"/>
          <p:nvPr/>
        </p:nvSpPr>
        <p:spPr>
          <a:xfrm>
            <a:off x="3517230" y="970997"/>
            <a:ext cx="93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  <a:p>
            <a:endParaRPr lang="fr-FR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01" y="1811489"/>
            <a:ext cx="5314950" cy="2000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35" name="Group 34"/>
          <p:cNvGrpSpPr/>
          <p:nvPr/>
        </p:nvGrpSpPr>
        <p:grpSpPr>
          <a:xfrm>
            <a:off x="3947146" y="2125900"/>
            <a:ext cx="1228441" cy="1102014"/>
            <a:chOff x="4201738" y="1385662"/>
            <a:chExt cx="1228441" cy="110201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1738" y="1385662"/>
              <a:ext cx="1228441" cy="110201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2323" y="1494217"/>
              <a:ext cx="597570" cy="518130"/>
            </a:xfrm>
            <a:prstGeom prst="rect">
              <a:avLst/>
            </a:prstGeom>
          </p:spPr>
        </p:pic>
      </p:grpSp>
      <p:cxnSp>
        <p:nvCxnSpPr>
          <p:cNvPr id="46" name="Straight Arrow Connector 45"/>
          <p:cNvCxnSpPr/>
          <p:nvPr/>
        </p:nvCxnSpPr>
        <p:spPr>
          <a:xfrm flipV="1">
            <a:off x="4455385" y="2055060"/>
            <a:ext cx="1822772" cy="1359609"/>
          </a:xfrm>
          <a:prstGeom prst="straightConnector1">
            <a:avLst/>
          </a:prstGeom>
          <a:ln>
            <a:solidFill>
              <a:schemeClr val="accent4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594" y="-7594"/>
            <a:ext cx="858867" cy="813382"/>
          </a:xfrm>
          <a:prstGeom prst="rect">
            <a:avLst/>
          </a:prstGeom>
        </p:spPr>
      </p:pic>
      <p:sp>
        <p:nvSpPr>
          <p:cNvPr id="41" name="Oval 40"/>
          <p:cNvSpPr/>
          <p:nvPr/>
        </p:nvSpPr>
        <p:spPr>
          <a:xfrm>
            <a:off x="11506568" y="4989972"/>
            <a:ext cx="552893" cy="3997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TextBox 46"/>
          <p:cNvSpPr txBox="1"/>
          <p:nvPr/>
        </p:nvSpPr>
        <p:spPr>
          <a:xfrm>
            <a:off x="3176446" y="999502"/>
            <a:ext cx="8276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1E5AAE"/>
                </a:solidFill>
              </a:rPr>
              <a:t>Something does not work as expected</a:t>
            </a:r>
          </a:p>
        </p:txBody>
      </p:sp>
      <p:sp>
        <p:nvSpPr>
          <p:cNvPr id="17" name="Title 5"/>
          <p:cNvSpPr txBox="1">
            <a:spLocks/>
          </p:cNvSpPr>
          <p:nvPr/>
        </p:nvSpPr>
        <p:spPr bwMode="gray">
          <a:xfrm>
            <a:off x="483839" y="-86600"/>
            <a:ext cx="10969139" cy="823716"/>
          </a:xfrm>
          <a:prstGeom prst="rect">
            <a:avLst/>
          </a:prstGeom>
        </p:spPr>
        <p:txBody>
          <a:bodyPr vert="horz" lIns="91438" tIns="0" rIns="91438" bIns="0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9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sz="4400" dirty="0" smtClean="0"/>
              <a:t>Report an incident</a:t>
            </a:r>
            <a:endParaRPr lang="fr-FR" sz="4400" dirty="0"/>
          </a:p>
        </p:txBody>
      </p:sp>
      <p:sp>
        <p:nvSpPr>
          <p:cNvPr id="19" name="Content Placeholder 9"/>
          <p:cNvSpPr txBox="1">
            <a:spLocks/>
          </p:cNvSpPr>
          <p:nvPr/>
        </p:nvSpPr>
        <p:spPr bwMode="gray">
          <a:xfrm>
            <a:off x="1936277" y="6096211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b="1" dirty="0">
                <a:solidFill>
                  <a:srgbClr val="A1C8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576" y="892055"/>
            <a:ext cx="6096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6920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3517230" y="970997"/>
            <a:ext cx="93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  <a:p>
            <a:endParaRPr lang="fr-FR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64" y="927204"/>
            <a:ext cx="609600" cy="533400"/>
          </a:xfrm>
          <a:prstGeom prst="rect">
            <a:avLst/>
          </a:prstGeom>
        </p:spPr>
      </p:pic>
      <p:sp>
        <p:nvSpPr>
          <p:cNvPr id="17" name="Title 5"/>
          <p:cNvSpPr txBox="1">
            <a:spLocks/>
          </p:cNvSpPr>
          <p:nvPr/>
        </p:nvSpPr>
        <p:spPr bwMode="gray">
          <a:xfrm>
            <a:off x="155886" y="12285"/>
            <a:ext cx="10969139" cy="823716"/>
          </a:xfrm>
          <a:prstGeom prst="rect">
            <a:avLst/>
          </a:prstGeom>
        </p:spPr>
        <p:txBody>
          <a:bodyPr vert="horz" lIns="91438" tIns="0" rIns="91438" bIns="0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9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sz="3600" dirty="0" smtClean="0"/>
              <a:t>Report an incident with forms proposed by Service</a:t>
            </a:r>
            <a:endParaRPr lang="fr-FR" sz="3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739" y="12285"/>
            <a:ext cx="858867" cy="81338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9375940" y="65951"/>
            <a:ext cx="1298469" cy="451883"/>
            <a:chOff x="9375940" y="65951"/>
            <a:chExt cx="1298469" cy="45188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5940" y="65951"/>
              <a:ext cx="1298469" cy="451883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520869" y="91397"/>
              <a:ext cx="10086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accent6">
                      <a:lumMod val="50000"/>
                    </a:schemeClr>
                  </a:solidFill>
                </a:rPr>
                <a:t>f</a:t>
              </a:r>
              <a:r>
                <a:rPr lang="en-GB" sz="1000" b="1" dirty="0" smtClean="0">
                  <a:solidFill>
                    <a:schemeClr val="accent6">
                      <a:lumMod val="50000"/>
                    </a:schemeClr>
                  </a:solidFill>
                </a:rPr>
                <a:t>ailure printer</a:t>
              </a:r>
              <a:endParaRPr lang="fr-FR" sz="1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577464" y="1137994"/>
            <a:ext cx="10047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Specific actions asking for the relevant information needed, it makes easier for others to help you!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886" y="1669675"/>
            <a:ext cx="5683568" cy="367760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28" name="Group 27"/>
          <p:cNvGrpSpPr/>
          <p:nvPr/>
        </p:nvGrpSpPr>
        <p:grpSpPr>
          <a:xfrm>
            <a:off x="2472467" y="3616893"/>
            <a:ext cx="491376" cy="440806"/>
            <a:chOff x="4201738" y="1385662"/>
            <a:chExt cx="1228441" cy="1102014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1738" y="1385662"/>
              <a:ext cx="1228441" cy="1102014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2323" y="1494217"/>
              <a:ext cx="597570" cy="518130"/>
            </a:xfrm>
            <a:prstGeom prst="rect">
              <a:avLst/>
            </a:prstGeom>
          </p:spPr>
        </p:pic>
      </p:grpSp>
      <p:cxnSp>
        <p:nvCxnSpPr>
          <p:cNvPr id="31" name="Straight Arrow Connector 30"/>
          <p:cNvCxnSpPr/>
          <p:nvPr/>
        </p:nvCxnSpPr>
        <p:spPr>
          <a:xfrm>
            <a:off x="2098431" y="3134387"/>
            <a:ext cx="0" cy="803819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2696308" y="2332894"/>
            <a:ext cx="4008557" cy="1793629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9"/>
          <p:cNvSpPr txBox="1">
            <a:spLocks/>
          </p:cNvSpPr>
          <p:nvPr/>
        </p:nvSpPr>
        <p:spPr bwMode="gray">
          <a:xfrm>
            <a:off x="1936277" y="6096211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b="1" dirty="0">
                <a:solidFill>
                  <a:srgbClr val="A1C8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4865" y="1669675"/>
            <a:ext cx="4101941" cy="401621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452149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3517230" y="970997"/>
            <a:ext cx="93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  <a:p>
            <a:endParaRPr lang="fr-FR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696" y="927663"/>
            <a:ext cx="609600" cy="533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7" y="1684305"/>
            <a:ext cx="5314950" cy="2000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185" y="2202279"/>
            <a:ext cx="1228441" cy="1102014"/>
          </a:xfrm>
          <a:prstGeom prst="rect">
            <a:avLst/>
          </a:prstGeom>
        </p:spPr>
      </p:pic>
      <p:cxnSp>
        <p:nvCxnSpPr>
          <p:cNvPr id="46" name="Straight Arrow Connector 45"/>
          <p:cNvCxnSpPr/>
          <p:nvPr/>
        </p:nvCxnSpPr>
        <p:spPr>
          <a:xfrm flipV="1">
            <a:off x="2934626" y="2055061"/>
            <a:ext cx="3343531" cy="1249232"/>
          </a:xfrm>
          <a:prstGeom prst="straightConnector1">
            <a:avLst/>
          </a:prstGeom>
          <a:ln>
            <a:solidFill>
              <a:schemeClr val="accent4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466559" y="999501"/>
            <a:ext cx="570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1E5AAE"/>
                </a:solidFill>
              </a:rPr>
              <a:t>Ask for something, request access…</a:t>
            </a:r>
          </a:p>
        </p:txBody>
      </p:sp>
      <p:sp>
        <p:nvSpPr>
          <p:cNvPr id="17" name="Title 5"/>
          <p:cNvSpPr txBox="1">
            <a:spLocks/>
          </p:cNvSpPr>
          <p:nvPr/>
        </p:nvSpPr>
        <p:spPr bwMode="gray">
          <a:xfrm>
            <a:off x="483839" y="-86600"/>
            <a:ext cx="10969139" cy="823716"/>
          </a:xfrm>
          <a:prstGeom prst="rect">
            <a:avLst/>
          </a:prstGeom>
        </p:spPr>
        <p:txBody>
          <a:bodyPr vert="horz" lIns="91438" tIns="0" rIns="91438" bIns="0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9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rgbClr val="1E5AAE"/>
                </a:solidFill>
              </a:rPr>
              <a:t>Submit a request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569" y="170279"/>
            <a:ext cx="711199" cy="7111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9617" y="1501420"/>
            <a:ext cx="5640229" cy="367760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41" name="Oval 40"/>
          <p:cNvSpPr/>
          <p:nvPr/>
        </p:nvSpPr>
        <p:spPr>
          <a:xfrm>
            <a:off x="11428413" y="4822587"/>
            <a:ext cx="552893" cy="3997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Content Placeholder 9"/>
          <p:cNvSpPr txBox="1">
            <a:spLocks/>
          </p:cNvSpPr>
          <p:nvPr/>
        </p:nvSpPr>
        <p:spPr bwMode="gray">
          <a:xfrm>
            <a:off x="1936277" y="6096211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b="1" dirty="0">
                <a:solidFill>
                  <a:srgbClr val="A1C8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892" y="2296063"/>
            <a:ext cx="711199" cy="71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190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Wid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ServiceNow2014">
      <a:dk1>
        <a:srgbClr val="515151"/>
      </a:dk1>
      <a:lt1>
        <a:srgbClr val="FFFFFF"/>
      </a:lt1>
      <a:dk2>
        <a:srgbClr val="D1232B"/>
      </a:dk2>
      <a:lt2>
        <a:srgbClr val="A5A5A5"/>
      </a:lt2>
      <a:accent1>
        <a:srgbClr val="006DDA"/>
      </a:accent1>
      <a:accent2>
        <a:srgbClr val="003399"/>
      </a:accent2>
      <a:accent3>
        <a:srgbClr val="001642"/>
      </a:accent3>
      <a:accent4>
        <a:srgbClr val="55ADFD"/>
      </a:accent4>
      <a:accent5>
        <a:srgbClr val="A5A5A5"/>
      </a:accent5>
      <a:accent6>
        <a:srgbClr val="515151"/>
      </a:accent6>
      <a:hlink>
        <a:srgbClr val="55ADFD"/>
      </a:hlink>
      <a:folHlink>
        <a:srgbClr val="D25B1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ServiceNow2014">
      <a:dk1>
        <a:srgbClr val="515151"/>
      </a:dk1>
      <a:lt1>
        <a:srgbClr val="FFFFFF"/>
      </a:lt1>
      <a:dk2>
        <a:srgbClr val="D1232B"/>
      </a:dk2>
      <a:lt2>
        <a:srgbClr val="A5A5A5"/>
      </a:lt2>
      <a:accent1>
        <a:srgbClr val="006DDA"/>
      </a:accent1>
      <a:accent2>
        <a:srgbClr val="003399"/>
      </a:accent2>
      <a:accent3>
        <a:srgbClr val="001642"/>
      </a:accent3>
      <a:accent4>
        <a:srgbClr val="55ADFD"/>
      </a:accent4>
      <a:accent5>
        <a:srgbClr val="A5A5A5"/>
      </a:accent5>
      <a:accent6>
        <a:srgbClr val="515151"/>
      </a:accent6>
      <a:hlink>
        <a:srgbClr val="55ADFD"/>
      </a:hlink>
      <a:folHlink>
        <a:srgbClr val="D25B1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K14_Sessions_Presentation_Template_012414 (3)</Template>
  <TotalTime>7851</TotalTime>
  <Words>1351</Words>
  <Application>Microsoft Office PowerPoint</Application>
  <PresentationFormat>Widescreen</PresentationFormat>
  <Paragraphs>221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Bradley Hand ITC</vt:lpstr>
      <vt:lpstr>Calibri</vt:lpstr>
      <vt:lpstr>Verdana</vt:lpstr>
      <vt:lpstr>Wingdings</vt:lpstr>
      <vt:lpstr>CernWide</vt:lpstr>
      <vt:lpstr>PowerPoint Presentation</vt:lpstr>
      <vt:lpstr>PowerPoint Presentation</vt:lpstr>
      <vt:lpstr>CERN Service Portal / CERN Service Desk</vt:lpstr>
      <vt:lpstr>CERN Service Portal</vt:lpstr>
      <vt:lpstr>Easy access to CERN Services </vt:lpstr>
      <vt:lpstr>Services sharing knowledge</vt:lpstr>
      <vt:lpstr>PowerPoint Presentation</vt:lpstr>
      <vt:lpstr>PowerPoint Presentation</vt:lpstr>
      <vt:lpstr>PowerPoint Presentation</vt:lpstr>
      <vt:lpstr>CERN Service Desk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reinoud</dc:creator>
  <cp:lastModifiedBy>Isabel Fernandez Gonzalez</cp:lastModifiedBy>
  <cp:revision>211</cp:revision>
  <cp:lastPrinted>2017-08-22T12:24:42Z</cp:lastPrinted>
  <dcterms:created xsi:type="dcterms:W3CDTF">2014-04-02T07:54:41Z</dcterms:created>
  <dcterms:modified xsi:type="dcterms:W3CDTF">2017-09-28T09:50:20Z</dcterms:modified>
</cp:coreProperties>
</file>