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7" r:id="rId1"/>
    <p:sldMasterId id="2147483692" r:id="rId2"/>
  </p:sldMasterIdLst>
  <p:notesMasterIdLst>
    <p:notesMasterId r:id="rId29"/>
  </p:notesMasterIdLst>
  <p:handoutMasterIdLst>
    <p:handoutMasterId r:id="rId30"/>
  </p:handoutMasterIdLst>
  <p:sldIdLst>
    <p:sldId id="256" r:id="rId3"/>
    <p:sldId id="272" r:id="rId4"/>
    <p:sldId id="263" r:id="rId5"/>
    <p:sldId id="320" r:id="rId6"/>
    <p:sldId id="321" r:id="rId7"/>
    <p:sldId id="322" r:id="rId8"/>
    <p:sldId id="324" r:id="rId9"/>
    <p:sldId id="323" r:id="rId10"/>
    <p:sldId id="326" r:id="rId11"/>
    <p:sldId id="325" r:id="rId12"/>
    <p:sldId id="327" r:id="rId13"/>
    <p:sldId id="328" r:id="rId14"/>
    <p:sldId id="329" r:id="rId15"/>
    <p:sldId id="334" r:id="rId16"/>
    <p:sldId id="330" r:id="rId17"/>
    <p:sldId id="331" r:id="rId18"/>
    <p:sldId id="332" r:id="rId19"/>
    <p:sldId id="333" r:id="rId20"/>
    <p:sldId id="336" r:id="rId21"/>
    <p:sldId id="338" r:id="rId22"/>
    <p:sldId id="337" r:id="rId23"/>
    <p:sldId id="343" r:id="rId24"/>
    <p:sldId id="339" r:id="rId25"/>
    <p:sldId id="340" r:id="rId26"/>
    <p:sldId id="341" r:id="rId27"/>
    <p:sldId id="342" r:id="rId2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8004"/>
    <a:srgbClr val="000000"/>
    <a:srgbClr val="FE3734"/>
    <a:srgbClr val="FD6C50"/>
    <a:srgbClr val="C76413"/>
    <a:srgbClr val="0BC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35" autoAdjust="0"/>
    <p:restoredTop sz="88953" autoAdjust="0"/>
  </p:normalViewPr>
  <p:slideViewPr>
    <p:cSldViewPr snapToGrid="0" snapToObjects="1">
      <p:cViewPr varScale="1">
        <p:scale>
          <a:sx n="79" d="100"/>
          <a:sy n="79" d="100"/>
        </p:scale>
        <p:origin x="1080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0C2FF-A175-4008-8038-95F8364DC3C5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C68B5-5400-4E53-916A-16A59614EAC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5751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1F00A-5FF9-4A16-91F7-8FAEED522212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0138" y="1239838"/>
            <a:ext cx="4468812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3"/>
            <a:ext cx="5335270" cy="39086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FED88-695F-4074-AB1F-5C9CFFEAD38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12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FED88-695F-4074-AB1F-5C9CFFEAD38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55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Explain</a:t>
            </a:r>
            <a:r>
              <a:rPr lang="en-GB" baseline="0" smtClean="0"/>
              <a:t> quick summary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FED88-695F-4074-AB1F-5C9CFFEAD38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620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Braking system</a:t>
            </a:r>
          </a:p>
          <a:p>
            <a:r>
              <a:rPr lang="en-GB" dirty="0" smtClean="0"/>
              <a:t>Key-component made of CFC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3800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1FED88-695F-4074-AB1F-5C9CFFEAD38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781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485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216535" y="6624000"/>
            <a:ext cx="504133" cy="216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9" name="Espace réservé du numéro de diapositive 6"/>
          <p:cNvSpPr txBox="1">
            <a:spLocks/>
          </p:cNvSpPr>
          <p:nvPr userDrawn="1"/>
        </p:nvSpPr>
        <p:spPr>
          <a:xfrm>
            <a:off x="8576733" y="6624000"/>
            <a:ext cx="5588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i="0" kern="1200">
                <a:solidFill>
                  <a:schemeClr val="bg1"/>
                </a:solidFill>
                <a:latin typeface="Arial"/>
                <a:ea typeface="+mn-ea"/>
                <a:cs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GB" dirty="0" smtClean="0">
                <a:solidFill>
                  <a:prstClr val="white"/>
                </a:solidFill>
              </a:rPr>
              <a:t>of 21</a:t>
            </a:r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38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6296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15054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605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840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1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kumimoji="0" lang="en-GB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794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tiff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png"/><Relationship Id="rId4" Type="http://schemas.openxmlformats.org/officeDocument/2006/relationships/image" Target="../media/image6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texto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ES" dirty="0"/>
              <a:t>Jorge </a:t>
            </a:r>
            <a:r>
              <a:rPr lang="es-ES" dirty="0" smtClean="0"/>
              <a:t>Guardia-Valenzuela </a:t>
            </a:r>
          </a:p>
          <a:p>
            <a:r>
              <a:rPr lang="es-ES" dirty="0" smtClean="0"/>
              <a:t>CERN &amp; </a:t>
            </a:r>
            <a:r>
              <a:rPr lang="es-ES" dirty="0" err="1" smtClean="0"/>
              <a:t>University</a:t>
            </a:r>
            <a:r>
              <a:rPr lang="es-ES" dirty="0" smtClean="0"/>
              <a:t> of Zaragoza</a:t>
            </a:r>
            <a:endParaRPr lang="es-ES" dirty="0"/>
          </a:p>
        </p:txBody>
      </p:sp>
      <p:sp>
        <p:nvSpPr>
          <p:cNvPr id="10" name="Marcador de texto 9"/>
          <p:cNvSpPr>
            <a:spLocks noGrp="1"/>
          </p:cNvSpPr>
          <p:nvPr>
            <p:ph type="body" sz="quarter" idx="15"/>
          </p:nvPr>
        </p:nvSpPr>
        <p:spPr>
          <a:xfrm>
            <a:off x="759183" y="4299880"/>
            <a:ext cx="7924800" cy="533110"/>
          </a:xfrm>
        </p:spPr>
        <p:txBody>
          <a:bodyPr/>
          <a:lstStyle/>
          <a:p>
            <a:r>
              <a:rPr lang="en-US" sz="2000" dirty="0"/>
              <a:t>1st Workshop of ARIES WP17 </a:t>
            </a:r>
            <a:r>
              <a:rPr lang="en-US" sz="2000" dirty="0" err="1" smtClean="0"/>
              <a:t>PowerMat</a:t>
            </a:r>
            <a:endParaRPr lang="en-US" sz="2000" dirty="0" smtClean="0"/>
          </a:p>
          <a:p>
            <a:r>
              <a:rPr lang="it-IT" sz="2000" dirty="0" smtClean="0"/>
              <a:t>27-28 Nov 2017 | Politecnico </a:t>
            </a:r>
            <a:r>
              <a:rPr lang="it-IT" sz="2000" dirty="0"/>
              <a:t>di Torino, Turin, Italy</a:t>
            </a:r>
            <a:endParaRPr lang="es-ES" sz="2000" dirty="0"/>
          </a:p>
        </p:txBody>
      </p:sp>
      <p:sp>
        <p:nvSpPr>
          <p:cNvPr id="11" name="Marcador de texto 10"/>
          <p:cNvSpPr>
            <a:spLocks noGrp="1"/>
          </p:cNvSpPr>
          <p:nvPr>
            <p:ph type="body" sz="quarter" idx="13"/>
          </p:nvPr>
        </p:nvSpPr>
        <p:spPr>
          <a:xfrm>
            <a:off x="439947" y="2854665"/>
            <a:ext cx="8363352" cy="1772793"/>
          </a:xfrm>
        </p:spPr>
        <p:txBody>
          <a:bodyPr/>
          <a:lstStyle/>
          <a:p>
            <a:r>
              <a:rPr lang="en-US" sz="3600" dirty="0"/>
              <a:t>Status of C-based materials development and perspectives</a:t>
            </a:r>
          </a:p>
          <a:p>
            <a:endParaRPr lang="es-ES" sz="36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Mo-</a:t>
            </a:r>
            <a:r>
              <a:rPr lang="es-ES" dirty="0" err="1"/>
              <a:t>carbide</a:t>
            </a:r>
            <a:r>
              <a:rPr lang="es-ES" dirty="0"/>
              <a:t> </a:t>
            </a:r>
            <a:r>
              <a:rPr lang="es-ES" dirty="0" err="1"/>
              <a:t>cubic</a:t>
            </a:r>
            <a:r>
              <a:rPr lang="es-ES" dirty="0"/>
              <a:t> </a:t>
            </a:r>
            <a:r>
              <a:rPr lang="es-ES" dirty="0" err="1"/>
              <a:t>carbide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09576" y="1206427"/>
            <a:ext cx="8277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>
                <a:solidFill>
                  <a:srgbClr val="0C377B"/>
                </a:solidFill>
                <a:latin typeface="Arial"/>
              </a:rPr>
              <a:t>Thermal expansion shows more isotropic behaviour in grades showing the cubic </a:t>
            </a:r>
            <a:r>
              <a:rPr lang="el-GR" sz="1600" smtClean="0">
                <a:solidFill>
                  <a:srgbClr val="0C377B"/>
                </a:solidFill>
                <a:latin typeface="Arial"/>
              </a:rPr>
              <a:t>α</a:t>
            </a:r>
            <a:r>
              <a:rPr lang="es-ES" sz="1600" smtClean="0">
                <a:solidFill>
                  <a:srgbClr val="0C377B"/>
                </a:solidFill>
                <a:latin typeface="Arial"/>
              </a:rPr>
              <a:t>-MoC</a:t>
            </a:r>
            <a:r>
              <a:rPr lang="es-ES" sz="1600" baseline="-25000" smtClean="0">
                <a:solidFill>
                  <a:srgbClr val="0C377B"/>
                </a:solidFill>
                <a:latin typeface="Arial"/>
              </a:rPr>
              <a:t>1-x</a:t>
            </a:r>
            <a:r>
              <a:rPr lang="es-ES" sz="1600" smtClean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600" smtClean="0">
                <a:solidFill>
                  <a:srgbClr val="0C377B"/>
                </a:solidFill>
                <a:latin typeface="Arial"/>
              </a:rPr>
              <a:t>phase, stabilized down to RT by Ti.</a:t>
            </a: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TextBox 12"/>
          <p:cNvSpPr txBox="1"/>
          <p:nvPr/>
        </p:nvSpPr>
        <p:spPr>
          <a:xfrm>
            <a:off x="582723" y="5360869"/>
            <a:ext cx="793093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Proposal: Study CTE via X-ray diffraction (XRD) measurements with varying temperature</a:t>
            </a:r>
          </a:p>
          <a:p>
            <a:r>
              <a:rPr lang="en-GB" sz="1200" dirty="0" smtClean="0">
                <a:solidFill>
                  <a:srgbClr val="0C377B"/>
                </a:solidFill>
                <a:latin typeface="Arial"/>
              </a:rPr>
              <a:t>	Advantages</a:t>
            </a:r>
            <a:r>
              <a:rPr lang="en-GB" sz="1200" dirty="0" smtClean="0">
                <a:solidFill>
                  <a:srgbClr val="0C377B"/>
                </a:solidFill>
                <a:latin typeface="Arial"/>
              </a:rPr>
              <a:t>: it measures the changes in d-spacing between atomic planes, no matter the orientation </a:t>
            </a:r>
            <a:r>
              <a:rPr lang="en-GB" sz="1200" dirty="0" smtClean="0">
                <a:solidFill>
                  <a:srgbClr val="0C377B"/>
                </a:solidFill>
                <a:latin typeface="Arial"/>
              </a:rPr>
              <a:t>	in </a:t>
            </a:r>
            <a:r>
              <a:rPr lang="en-GB" sz="1200" dirty="0" smtClean="0">
                <a:solidFill>
                  <a:srgbClr val="0C377B"/>
                </a:solidFill>
                <a:latin typeface="Arial"/>
              </a:rPr>
              <a:t>the composite. It measures all directions in one test. Texture could be assessed</a:t>
            </a:r>
          </a:p>
        </p:txBody>
      </p:sp>
      <p:pic>
        <p:nvPicPr>
          <p:cNvPr id="8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6555" y="2488413"/>
            <a:ext cx="2088720" cy="1006245"/>
          </a:xfrm>
          <a:prstGeom prst="rect">
            <a:avLst/>
          </a:prstGeom>
        </p:spPr>
      </p:pic>
      <p:graphicFrame>
        <p:nvGraphicFramePr>
          <p:cNvPr id="9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290109"/>
              </p:ext>
            </p:extLst>
          </p:nvPr>
        </p:nvGraphicFramePr>
        <p:xfrm>
          <a:off x="406831" y="3333949"/>
          <a:ext cx="7962900" cy="2026920"/>
        </p:xfrm>
        <a:graphic>
          <a:graphicData uri="http://schemas.openxmlformats.org/drawingml/2006/table">
            <a:tbl>
              <a:tblPr firstRow="1" bandRow="1"/>
              <a:tblGrid>
                <a:gridCol w="1505629">
                  <a:extLst>
                    <a:ext uri="{9D8B030D-6E8A-4147-A177-3AD203B41FA5}">
                      <a16:colId xmlns:a16="http://schemas.microsoft.com/office/drawing/2014/main" xmlns="" val="2508987953"/>
                    </a:ext>
                  </a:extLst>
                </a:gridCol>
                <a:gridCol w="1007165">
                  <a:extLst>
                    <a:ext uri="{9D8B030D-6E8A-4147-A177-3AD203B41FA5}">
                      <a16:colId xmlns:a16="http://schemas.microsoft.com/office/drawing/2014/main" xmlns="" val="2979715119"/>
                    </a:ext>
                  </a:extLst>
                </a:gridCol>
                <a:gridCol w="1094643">
                  <a:extLst>
                    <a:ext uri="{9D8B030D-6E8A-4147-A177-3AD203B41FA5}">
                      <a16:colId xmlns:a16="http://schemas.microsoft.com/office/drawing/2014/main" xmlns="" val="3507433258"/>
                    </a:ext>
                  </a:extLst>
                </a:gridCol>
                <a:gridCol w="1094643">
                  <a:extLst>
                    <a:ext uri="{9D8B030D-6E8A-4147-A177-3AD203B41FA5}">
                      <a16:colId xmlns:a16="http://schemas.microsoft.com/office/drawing/2014/main" xmlns="" val="2894800314"/>
                    </a:ext>
                  </a:extLst>
                </a:gridCol>
                <a:gridCol w="1104546">
                  <a:extLst>
                    <a:ext uri="{9D8B030D-6E8A-4147-A177-3AD203B41FA5}">
                      <a16:colId xmlns:a16="http://schemas.microsoft.com/office/drawing/2014/main" xmlns="" val="4241887900"/>
                    </a:ext>
                  </a:extLst>
                </a:gridCol>
                <a:gridCol w="1078137">
                  <a:extLst>
                    <a:ext uri="{9D8B030D-6E8A-4147-A177-3AD203B41FA5}">
                      <a16:colId xmlns:a16="http://schemas.microsoft.com/office/drawing/2014/main" xmlns="" val="651259681"/>
                    </a:ext>
                  </a:extLst>
                </a:gridCol>
                <a:gridCol w="1078137">
                  <a:extLst>
                    <a:ext uri="{9D8B030D-6E8A-4147-A177-3AD203B41FA5}">
                      <a16:colId xmlns:a16="http://schemas.microsoft.com/office/drawing/2014/main" xmlns="" val="2760751673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MG-6400U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MG-6530Aa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MG-6541Aa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MG-6403Ga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MG-6403Fc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NB-8403Je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051678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Cubic phase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Partially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65687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ǁ CTE  20-1000°C [µm.K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baseline="0" dirty="0" smtClean="0"/>
                        <a:t>]</a:t>
                      </a:r>
                      <a:r>
                        <a:rPr lang="en-US" sz="1200" dirty="0" smtClean="0"/>
                        <a:t>  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1.72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1.74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2.27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2.24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2.95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1.77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103959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Ⱶ CTE 20-1000°C [µm.K</a:t>
                      </a:r>
                      <a:r>
                        <a:rPr lang="en-US" sz="1200" baseline="30000" dirty="0" smtClean="0"/>
                        <a:t>-1</a:t>
                      </a:r>
                      <a:r>
                        <a:rPr lang="en-US" sz="1200" baseline="0" dirty="0" smtClean="0"/>
                        <a:t>]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12.94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15.33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13.55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12.49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11.09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15.43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2523340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Ratio </a:t>
                      </a:r>
                      <a:r>
                        <a:rPr lang="en-US" sz="1200" b="1" dirty="0" smtClean="0"/>
                        <a:t>ǁ/Ⱶ</a:t>
                      </a:r>
                      <a:endParaRPr kumimoji="0"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fontAlgn="b" latinLnBrk="0" hangingPunct="1"/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fontAlgn="b" latinLnBrk="0" hangingPunct="1"/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fontAlgn="b" latinLnBrk="0" hangingPunct="1"/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fontAlgn="b" latinLnBrk="0" hangingPunct="1"/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fontAlgn="b" latinLnBrk="0" hangingPunct="1"/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fontAlgn="b" latinLnBrk="0" hangingPunct="1"/>
                      <a:r>
                        <a:rPr kumimoji="0" lang="en-GB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0.12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78824761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3993722" y="4986700"/>
            <a:ext cx="3271108" cy="405827"/>
          </a:xfrm>
          <a:prstGeom prst="rect">
            <a:avLst/>
          </a:prstGeom>
          <a:noFill/>
          <a:ln w="444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93722" y="3676363"/>
            <a:ext cx="3271108" cy="405827"/>
          </a:xfrm>
          <a:prstGeom prst="rect">
            <a:avLst/>
          </a:prstGeom>
          <a:noFill/>
          <a:ln w="444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angle 6"/>
          <p:cNvSpPr/>
          <p:nvPr/>
        </p:nvSpPr>
        <p:spPr>
          <a:xfrm>
            <a:off x="6139694" y="2835527"/>
            <a:ext cx="303320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100" dirty="0" smtClean="0">
                <a:solidFill>
                  <a:srgbClr val="0C377B"/>
                </a:solidFill>
                <a:latin typeface="Arial"/>
              </a:rPr>
              <a:t>* Acta </a:t>
            </a:r>
            <a:r>
              <a:rPr lang="pt-BR" sz="1100" dirty="0">
                <a:solidFill>
                  <a:srgbClr val="0C377B"/>
                </a:solidFill>
                <a:latin typeface="Arial"/>
              </a:rPr>
              <a:t>Metallurgica 36 (8) (1988) 1903 – </a:t>
            </a:r>
            <a:r>
              <a:rPr lang="pt-BR" sz="1100" dirty="0" smtClean="0">
                <a:solidFill>
                  <a:srgbClr val="0C377B"/>
                </a:solidFill>
                <a:latin typeface="Arial"/>
              </a:rPr>
              <a:t>1921</a:t>
            </a:r>
          </a:p>
          <a:p>
            <a:r>
              <a:rPr lang="en-US" sz="1100" dirty="0" err="1" smtClean="0">
                <a:solidFill>
                  <a:srgbClr val="0C377B"/>
                </a:solidFill>
                <a:latin typeface="Arial"/>
              </a:rPr>
              <a:t>doi</a:t>
            </a:r>
            <a:r>
              <a:rPr lang="en-US" sz="1100" dirty="0" smtClean="0">
                <a:solidFill>
                  <a:srgbClr val="0C377B"/>
                </a:solidFill>
                <a:latin typeface="Arial"/>
              </a:rPr>
              <a:t>: 10.1016/0001-6160(88)90293-3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.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06830" y="1687829"/>
            <a:ext cx="83138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lvl="0"/>
            <a:r>
              <a:rPr lang="en-GB" sz="1600" dirty="0">
                <a:solidFill>
                  <a:srgbClr val="0C377B"/>
                </a:solidFill>
                <a:latin typeface="Arial"/>
              </a:rPr>
              <a:t>Hexagonal carbides have anisotropic CTE. Cubic carbides are isotropic.</a:t>
            </a:r>
          </a:p>
          <a:p>
            <a:pPr lvl="0"/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lvl="0"/>
            <a:r>
              <a:rPr lang="en-GB" sz="1600" dirty="0">
                <a:solidFill>
                  <a:srgbClr val="0C377B"/>
                </a:solidFill>
                <a:latin typeface="Arial"/>
              </a:rPr>
              <a:t>CTE Example [10</a:t>
            </a:r>
            <a:r>
              <a:rPr lang="en-GB" sz="1600" baseline="30000" dirty="0">
                <a:solidFill>
                  <a:srgbClr val="0C377B"/>
                </a:solidFill>
                <a:latin typeface="Arial"/>
              </a:rPr>
              <a:t>-6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K</a:t>
            </a:r>
            <a:r>
              <a:rPr lang="en-GB" sz="1600" baseline="30000" dirty="0">
                <a:solidFill>
                  <a:srgbClr val="0C377B"/>
                </a:solidFill>
                <a:latin typeface="Arial"/>
              </a:rPr>
              <a:t>-1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]: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l-GR" sz="1600" dirty="0">
                <a:solidFill>
                  <a:srgbClr val="0C377B"/>
                </a:solidFill>
                <a:latin typeface="Arial"/>
              </a:rPr>
              <a:t>η</a:t>
            </a:r>
            <a:r>
              <a:rPr lang="es-ES" sz="1600" dirty="0">
                <a:solidFill>
                  <a:srgbClr val="0C377B"/>
                </a:solidFill>
                <a:latin typeface="Arial"/>
              </a:rPr>
              <a:t>-MoC</a:t>
            </a:r>
            <a:r>
              <a:rPr lang="es-ES" sz="1600" baseline="-25000" dirty="0">
                <a:solidFill>
                  <a:srgbClr val="0C377B"/>
                </a:solidFill>
                <a:latin typeface="Arial"/>
              </a:rPr>
              <a:t>1-x</a:t>
            </a:r>
            <a:r>
              <a:rPr lang="es-ES" sz="1600" dirty="0">
                <a:solidFill>
                  <a:srgbClr val="0C377B"/>
                </a:solidFill>
                <a:latin typeface="Arial"/>
              </a:rPr>
              <a:t> (</a:t>
            </a:r>
            <a:r>
              <a:rPr lang="es-ES" sz="1600" dirty="0" err="1">
                <a:solidFill>
                  <a:srgbClr val="0C377B"/>
                </a:solidFill>
                <a:latin typeface="Arial"/>
              </a:rPr>
              <a:t>hex</a:t>
            </a:r>
            <a:r>
              <a:rPr lang="es-ES" sz="1600" dirty="0">
                <a:solidFill>
                  <a:srgbClr val="0C377B"/>
                </a:solidFill>
                <a:latin typeface="Arial"/>
              </a:rPr>
              <a:t>): 4.7 (a), 19 (c), </a:t>
            </a:r>
            <a:r>
              <a:rPr lang="es-ES" sz="1600" dirty="0" err="1">
                <a:solidFill>
                  <a:srgbClr val="0C377B"/>
                </a:solidFill>
                <a:latin typeface="Arial"/>
              </a:rPr>
              <a:t>measured</a:t>
            </a:r>
            <a:r>
              <a:rPr lang="es-ES" sz="1600" dirty="0">
                <a:solidFill>
                  <a:srgbClr val="0C377B"/>
                </a:solidFill>
                <a:latin typeface="Arial"/>
              </a:rPr>
              <a:t> </a:t>
            </a:r>
            <a:r>
              <a:rPr lang="es-ES" sz="1600" dirty="0" err="1">
                <a:solidFill>
                  <a:srgbClr val="0C377B"/>
                </a:solidFill>
                <a:latin typeface="Arial"/>
              </a:rPr>
              <a:t>with</a:t>
            </a:r>
            <a:r>
              <a:rPr lang="es-ES" sz="1600" dirty="0">
                <a:solidFill>
                  <a:srgbClr val="0C377B"/>
                </a:solidFill>
                <a:latin typeface="Arial"/>
              </a:rPr>
              <a:t> XRD *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s-ES" sz="1600" dirty="0" err="1">
                <a:solidFill>
                  <a:srgbClr val="0C377B"/>
                </a:solidFill>
                <a:latin typeface="Arial"/>
              </a:rPr>
              <a:t>TiC</a:t>
            </a:r>
            <a:r>
              <a:rPr lang="es-ES" sz="1600" dirty="0">
                <a:solidFill>
                  <a:srgbClr val="0C377B"/>
                </a:solidFill>
                <a:latin typeface="Arial"/>
              </a:rPr>
              <a:t> (FCC):          7.4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1019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</a:t>
            </a:r>
            <a:r>
              <a:rPr lang="en-US" dirty="0"/>
              <a:t> addition: catalytic graphitization aid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32016" y="1264065"/>
            <a:ext cx="8277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Grades with </a:t>
            </a:r>
            <a:r>
              <a:rPr lang="en-GB" sz="1600" dirty="0" err="1" smtClean="0">
                <a:solidFill>
                  <a:srgbClr val="0C377B"/>
                </a:solidFill>
                <a:latin typeface="Arial"/>
              </a:rPr>
              <a:t>Ti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 have a boost in thermo-mechanical performance.</a:t>
            </a: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Specially noticeable in electrical conductivity:</a:t>
            </a: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7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451798"/>
              </p:ext>
            </p:extLst>
          </p:nvPr>
        </p:nvGraphicFramePr>
        <p:xfrm>
          <a:off x="457201" y="2182110"/>
          <a:ext cx="7581899" cy="1130466"/>
        </p:xfrm>
        <a:graphic>
          <a:graphicData uri="http://schemas.openxmlformats.org/drawingml/2006/table">
            <a:tbl>
              <a:tblPr firstRow="1" bandRow="1"/>
              <a:tblGrid>
                <a:gridCol w="1433589">
                  <a:extLst>
                    <a:ext uri="{9D8B030D-6E8A-4147-A177-3AD203B41FA5}">
                      <a16:colId xmlns:a16="http://schemas.microsoft.com/office/drawing/2014/main" xmlns="" val="2508987953"/>
                    </a:ext>
                  </a:extLst>
                </a:gridCol>
                <a:gridCol w="958975">
                  <a:extLst>
                    <a:ext uri="{9D8B030D-6E8A-4147-A177-3AD203B41FA5}">
                      <a16:colId xmlns:a16="http://schemas.microsoft.com/office/drawing/2014/main" xmlns="" val="2979715119"/>
                    </a:ext>
                  </a:extLst>
                </a:gridCol>
                <a:gridCol w="1042267">
                  <a:extLst>
                    <a:ext uri="{9D8B030D-6E8A-4147-A177-3AD203B41FA5}">
                      <a16:colId xmlns:a16="http://schemas.microsoft.com/office/drawing/2014/main" xmlns="" val="3507433258"/>
                    </a:ext>
                  </a:extLst>
                </a:gridCol>
                <a:gridCol w="1042267">
                  <a:extLst>
                    <a:ext uri="{9D8B030D-6E8A-4147-A177-3AD203B41FA5}">
                      <a16:colId xmlns:a16="http://schemas.microsoft.com/office/drawing/2014/main" xmlns="" val="2894800314"/>
                    </a:ext>
                  </a:extLst>
                </a:gridCol>
                <a:gridCol w="1051697">
                  <a:extLst>
                    <a:ext uri="{9D8B030D-6E8A-4147-A177-3AD203B41FA5}">
                      <a16:colId xmlns:a16="http://schemas.microsoft.com/office/drawing/2014/main" xmlns="" val="4241887900"/>
                    </a:ext>
                  </a:extLst>
                </a:gridCol>
                <a:gridCol w="1026552">
                  <a:extLst>
                    <a:ext uri="{9D8B030D-6E8A-4147-A177-3AD203B41FA5}">
                      <a16:colId xmlns:a16="http://schemas.microsoft.com/office/drawing/2014/main" xmlns="" val="651259681"/>
                    </a:ext>
                  </a:extLst>
                </a:gridCol>
                <a:gridCol w="1026552">
                  <a:extLst>
                    <a:ext uri="{9D8B030D-6E8A-4147-A177-3AD203B41FA5}">
                      <a16:colId xmlns:a16="http://schemas.microsoft.com/office/drawing/2014/main" xmlns="" val="3229180711"/>
                    </a:ext>
                  </a:extLst>
                </a:gridCol>
              </a:tblGrid>
              <a:tr h="388786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MG-6400U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MG-6530Aa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MG-6541Aa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MG-6403Ga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MG-6403Fc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NB-8403Je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051678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/>
                        <a:t>Ti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No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Yes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65687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l-GR" sz="1200" dirty="0" smtClean="0"/>
                        <a:t>σ</a:t>
                      </a:r>
                      <a:r>
                        <a:rPr lang="es-ES" sz="1200" dirty="0" smtClean="0"/>
                        <a:t> MS/m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0.86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0.83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0.93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1.01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0.96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1039598"/>
                  </a:ext>
                </a:extLst>
              </a:tr>
            </a:tbl>
          </a:graphicData>
        </a:graphic>
      </p:graphicFrame>
      <p:sp>
        <p:nvSpPr>
          <p:cNvPr id="8" name="TextBox 8"/>
          <p:cNvSpPr txBox="1"/>
          <p:nvPr/>
        </p:nvSpPr>
        <p:spPr>
          <a:xfrm>
            <a:off x="432016" y="3657702"/>
            <a:ext cx="82772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Probably due to higher carbon solubility in the molten phase Mo-</a:t>
            </a:r>
            <a:r>
              <a:rPr lang="en-GB" sz="1600" dirty="0" err="1" smtClean="0">
                <a:solidFill>
                  <a:srgbClr val="0C377B"/>
                </a:solidFill>
                <a:latin typeface="Arial"/>
              </a:rPr>
              <a:t>Ti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-C vs Mo-C.</a:t>
            </a: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Also higher carbon affinity of </a:t>
            </a:r>
            <a:r>
              <a:rPr lang="en-GB" sz="1600" dirty="0" err="1" smtClean="0">
                <a:solidFill>
                  <a:srgbClr val="0C377B"/>
                </a:solidFill>
                <a:latin typeface="Arial"/>
              </a:rPr>
              <a:t>Ti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 vs Mo</a:t>
            </a: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9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041314"/>
              </p:ext>
            </p:extLst>
          </p:nvPr>
        </p:nvGraphicFramePr>
        <p:xfrm>
          <a:off x="457201" y="4480606"/>
          <a:ext cx="5830618" cy="1198880"/>
        </p:xfrm>
        <a:graphic>
          <a:graphicData uri="http://schemas.openxmlformats.org/drawingml/2006/table">
            <a:tbl>
              <a:tblPr firstRow="1" bandRow="1"/>
              <a:tblGrid>
                <a:gridCol w="1092562">
                  <a:extLst>
                    <a:ext uri="{9D8B030D-6E8A-4147-A177-3AD203B41FA5}">
                      <a16:colId xmlns:a16="http://schemas.microsoft.com/office/drawing/2014/main" xmlns="" val="2508987953"/>
                    </a:ext>
                  </a:extLst>
                </a:gridCol>
                <a:gridCol w="1080316">
                  <a:extLst>
                    <a:ext uri="{9D8B030D-6E8A-4147-A177-3AD203B41FA5}">
                      <a16:colId xmlns:a16="http://schemas.microsoft.com/office/drawing/2014/main" xmlns="" val="3473194335"/>
                    </a:ext>
                  </a:extLst>
                </a:gridCol>
                <a:gridCol w="952107">
                  <a:extLst>
                    <a:ext uri="{9D8B030D-6E8A-4147-A177-3AD203B41FA5}">
                      <a16:colId xmlns:a16="http://schemas.microsoft.com/office/drawing/2014/main" xmlns="" val="2979715119"/>
                    </a:ext>
                  </a:extLst>
                </a:gridCol>
                <a:gridCol w="1461154">
                  <a:extLst>
                    <a:ext uri="{9D8B030D-6E8A-4147-A177-3AD203B41FA5}">
                      <a16:colId xmlns:a16="http://schemas.microsoft.com/office/drawing/2014/main" xmlns="" val="3256157452"/>
                    </a:ext>
                  </a:extLst>
                </a:gridCol>
                <a:gridCol w="1244479">
                  <a:extLst>
                    <a:ext uri="{9D8B030D-6E8A-4147-A177-3AD203B41FA5}">
                      <a16:colId xmlns:a16="http://schemas.microsoft.com/office/drawing/2014/main" xmlns="" val="3507433258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Eutectic Temp [°C]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Eutectic at% C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Eutectic Vol% C (Vol. at RT) 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Carbide </a:t>
                      </a:r>
                      <a:r>
                        <a:rPr lang="en-US" sz="1200" dirty="0" smtClean="0"/>
                        <a:t>MP [°C]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051678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Mo-C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~2584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45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31.7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2600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65687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err="1" smtClean="0"/>
                        <a:t>Ti</a:t>
                      </a:r>
                      <a:r>
                        <a:rPr lang="en-US" sz="1200" dirty="0" smtClean="0"/>
                        <a:t>-C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~2740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65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48.1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200" dirty="0" smtClean="0"/>
                        <a:t>3084</a:t>
                      </a:r>
                      <a:endParaRPr lang="en-US" sz="12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81039598"/>
                  </a:ext>
                </a:extLst>
              </a:tr>
            </a:tbl>
          </a:graphicData>
        </a:graphic>
      </p:graphicFrame>
      <p:sp>
        <p:nvSpPr>
          <p:cNvPr id="10" name="Rectangle 10"/>
          <p:cNvSpPr/>
          <p:nvPr/>
        </p:nvSpPr>
        <p:spPr>
          <a:xfrm rot="21378843">
            <a:off x="6416050" y="4552773"/>
            <a:ext cx="2667403" cy="1301483"/>
          </a:xfrm>
          <a:prstGeom prst="rect">
            <a:avLst/>
          </a:prstGeom>
          <a:solidFill>
            <a:srgbClr val="A63212"/>
          </a:solidFill>
          <a:ln w="25400" cap="flat" cmpd="sng" algn="ctr">
            <a:noFill/>
            <a:prstDash val="solid"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txBody>
          <a:bodyPr wrap="square" lIns="54000" tIns="108000" rIns="54000" bIns="108000" anchor="ctr" anchorCtr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600" b="1" kern="0" dirty="0" smtClean="0">
                <a:solidFill>
                  <a:prstClr val="white"/>
                </a:solidFill>
                <a:latin typeface="Cambria"/>
              </a:rPr>
              <a:t>100% </a:t>
            </a:r>
            <a:r>
              <a:rPr lang="en-GB" sz="1600" b="1" kern="0" dirty="0" err="1" smtClean="0">
                <a:solidFill>
                  <a:prstClr val="white"/>
                </a:solidFill>
                <a:latin typeface="Cambria"/>
              </a:rPr>
              <a:t>Ti</a:t>
            </a:r>
            <a:r>
              <a:rPr lang="en-GB" sz="1600" b="1" kern="0" dirty="0" smtClean="0">
                <a:solidFill>
                  <a:prstClr val="white"/>
                </a:solidFill>
                <a:latin typeface="Cambria"/>
              </a:rPr>
              <a:t> is probably better, but the eutectic </a:t>
            </a:r>
            <a:r>
              <a:rPr lang="en-GB" sz="1600" b="1" kern="0" dirty="0" err="1" smtClean="0">
                <a:solidFill>
                  <a:prstClr val="white"/>
                </a:solidFill>
                <a:latin typeface="Cambria"/>
              </a:rPr>
              <a:t>Ti</a:t>
            </a:r>
            <a:r>
              <a:rPr lang="en-GB" sz="1600" b="1" kern="0" dirty="0" smtClean="0">
                <a:solidFill>
                  <a:prstClr val="white"/>
                </a:solidFill>
                <a:latin typeface="Cambria"/>
              </a:rPr>
              <a:t>-C is even more difficult to reach than Mo-C</a:t>
            </a:r>
            <a:endParaRPr lang="en-GB" sz="1600" b="1" kern="0" dirty="0">
              <a:solidFill>
                <a:prstClr val="white"/>
              </a:solidFill>
              <a:latin typeface="Cambria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906172" y="2587504"/>
            <a:ext cx="4031597" cy="725072"/>
          </a:xfrm>
          <a:prstGeom prst="rect">
            <a:avLst/>
          </a:prstGeom>
          <a:noFill/>
          <a:ln w="4445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655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g</a:t>
            </a:r>
            <a:r>
              <a:rPr lang="en-US" dirty="0" smtClean="0"/>
              <a:t>raphite </a:t>
            </a:r>
            <a:r>
              <a:rPr lang="en-US" dirty="0"/>
              <a:t>grain size &amp; cohesion </a:t>
            </a:r>
            <a:r>
              <a:rPr lang="en-US" dirty="0" smtClean="0"/>
              <a:t>&amp; </a:t>
            </a:r>
            <a:r>
              <a:rPr lang="en-US" dirty="0" err="1" smtClean="0"/>
              <a:t>minimise</a:t>
            </a:r>
            <a:r>
              <a:rPr lang="en-US" dirty="0" smtClean="0"/>
              <a:t> defects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11"/>
          <p:cNvSpPr txBox="1"/>
          <p:nvPr/>
        </p:nvSpPr>
        <p:spPr>
          <a:xfrm>
            <a:off x="457200" y="1294605"/>
            <a:ext cx="86105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Will Improve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in-plane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properties, HOPG as reference:</a:t>
            </a:r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Measured (CERN) electrical conductivity of HOPG (</a:t>
            </a:r>
            <a:r>
              <a:rPr lang="en-GB" sz="1600" dirty="0" err="1" smtClean="0">
                <a:solidFill>
                  <a:srgbClr val="0C377B"/>
                </a:solidFill>
                <a:latin typeface="Arial"/>
              </a:rPr>
              <a:t>Momentive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 “TPG”) is 2.5 MS/m. Single layer perfect graphene 100 MS/m, quasi-single crystalline graphite 38.5 MS/m *</a:t>
            </a:r>
          </a:p>
          <a:p>
            <a:endParaRPr lang="en-GB" sz="1600" dirty="0">
              <a:solidFill>
                <a:srgbClr val="0C377B"/>
              </a:solidFill>
              <a:latin typeface="Arial"/>
            </a:endParaRP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Thermal conductivity of HOPG is &gt;1600 W/m/K. 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Single layer perfect graphene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~5000 W/</a:t>
            </a:r>
            <a:r>
              <a:rPr lang="en-GB" sz="1600" dirty="0" err="1" smtClean="0">
                <a:solidFill>
                  <a:srgbClr val="0C377B"/>
                </a:solidFill>
                <a:latin typeface="Arial"/>
              </a:rPr>
              <a:t>mK</a:t>
            </a:r>
            <a:endParaRPr lang="en-GB" sz="1600" dirty="0" smtClean="0">
              <a:solidFill>
                <a:srgbClr val="0C377B"/>
              </a:solidFill>
              <a:latin typeface="Arial"/>
            </a:endParaRPr>
          </a:p>
          <a:p>
            <a:endParaRPr lang="en-GB" sz="1600" dirty="0">
              <a:solidFill>
                <a:srgbClr val="0C377B"/>
              </a:solidFill>
              <a:latin typeface="Arial"/>
            </a:endParaRP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In-plane CTE RT-1000°C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of HOPG is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~0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endParaRPr lang="en-GB" sz="1600" dirty="0" smtClean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" name="Rectangle 2"/>
          <p:cNvSpPr/>
          <p:nvPr/>
        </p:nvSpPr>
        <p:spPr>
          <a:xfrm>
            <a:off x="3541168" y="5929073"/>
            <a:ext cx="395454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 smtClean="0">
                <a:solidFill>
                  <a:srgbClr val="0C377B"/>
                </a:solidFill>
                <a:latin typeface="Arial"/>
              </a:rPr>
              <a:t>* </a:t>
            </a:r>
            <a:r>
              <a:rPr lang="en-GB" sz="1050" dirty="0">
                <a:solidFill>
                  <a:srgbClr val="0C377B"/>
                </a:solidFill>
                <a:latin typeface="Arial"/>
              </a:rPr>
              <a:t>Igor L. </a:t>
            </a:r>
            <a:r>
              <a:rPr lang="en-GB" sz="1050" dirty="0" err="1">
                <a:solidFill>
                  <a:srgbClr val="0C377B"/>
                </a:solidFill>
                <a:latin typeface="Arial"/>
              </a:rPr>
              <a:t>Shabalin</a:t>
            </a:r>
            <a:r>
              <a:rPr lang="en-GB" sz="1050" dirty="0">
                <a:solidFill>
                  <a:srgbClr val="0C377B"/>
                </a:solidFill>
                <a:latin typeface="Arial"/>
              </a:rPr>
              <a:t>. Ultra-High Temperature Materials I. Carbon (</a:t>
            </a:r>
            <a:r>
              <a:rPr lang="en-GB" sz="1050" dirty="0" smtClean="0">
                <a:solidFill>
                  <a:srgbClr val="0C377B"/>
                </a:solidFill>
                <a:latin typeface="Arial"/>
              </a:rPr>
              <a:t>Graphene/Graphite) and </a:t>
            </a:r>
            <a:r>
              <a:rPr lang="en-GB" sz="1050" dirty="0">
                <a:solidFill>
                  <a:srgbClr val="0C377B"/>
                </a:solidFill>
                <a:latin typeface="Arial"/>
              </a:rPr>
              <a:t>Refractory Metals. Springer, 2014.</a:t>
            </a:r>
            <a:endParaRPr lang="en-US" sz="10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57199" y="3429000"/>
            <a:ext cx="86105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Will worsen 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through-plane 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properties, HOPG as reference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: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lvl="0"/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lvl="0"/>
            <a:r>
              <a:rPr lang="en-GB" sz="1600" dirty="0">
                <a:solidFill>
                  <a:srgbClr val="0C377B"/>
                </a:solidFill>
                <a:latin typeface="Arial"/>
              </a:rPr>
              <a:t>Measured (CERN) electrical conductivity of HOPG (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Momentive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“TPG”) is ~0.0009 MS/m.</a:t>
            </a:r>
          </a:p>
          <a:p>
            <a:pPr lvl="0"/>
            <a:r>
              <a:rPr lang="en-GB" sz="1600" dirty="0">
                <a:solidFill>
                  <a:srgbClr val="0C377B"/>
                </a:solidFill>
                <a:latin typeface="Arial"/>
              </a:rPr>
              <a:t>Measured (CERN) thermal conductivity of HOPG (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Momentive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“TPG”) is ~8 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W/m/K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466928" y="4336941"/>
            <a:ext cx="851170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Will affect the stiffness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lvl="0"/>
            <a:r>
              <a:rPr lang="en-GB" sz="1600" dirty="0">
                <a:solidFill>
                  <a:srgbClr val="0C377B"/>
                </a:solidFill>
                <a:latin typeface="Arial"/>
              </a:rPr>
              <a:t>Ideal graphite stiffness: In-plane ~1 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TPa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, Through-plane 36 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GPa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. Could be problematic for strain-imposed loads (such as thermal loads, while low CTE could improve the situation).</a:t>
            </a:r>
          </a:p>
        </p:txBody>
      </p:sp>
    </p:spTree>
    <p:extLst>
      <p:ext uri="{BB962C8B-B14F-4D97-AF65-F5344CB8AC3E}">
        <p14:creationId xmlns:p14="http://schemas.microsoft.com/office/powerpoint/2010/main" val="2490811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5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Role of the structural features in the final use of the material</a:t>
            </a:r>
            <a:br>
              <a:rPr lang="en-US" dirty="0"/>
            </a:b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6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8341909"/>
              </p:ext>
            </p:extLst>
          </p:nvPr>
        </p:nvGraphicFramePr>
        <p:xfrm>
          <a:off x="246251" y="1269689"/>
          <a:ext cx="8790744" cy="52155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7099">
                  <a:extLst>
                    <a:ext uri="{9D8B030D-6E8A-4147-A177-3AD203B41FA5}">
                      <a16:colId xmlns:a16="http://schemas.microsoft.com/office/drawing/2014/main" xmlns="" val="3893589811"/>
                    </a:ext>
                  </a:extLst>
                </a:gridCol>
                <a:gridCol w="2304039">
                  <a:extLst>
                    <a:ext uri="{9D8B030D-6E8A-4147-A177-3AD203B41FA5}">
                      <a16:colId xmlns:a16="http://schemas.microsoft.com/office/drawing/2014/main" xmlns="" val="3463544713"/>
                    </a:ext>
                  </a:extLst>
                </a:gridCol>
                <a:gridCol w="2768117">
                  <a:extLst>
                    <a:ext uri="{9D8B030D-6E8A-4147-A177-3AD203B41FA5}">
                      <a16:colId xmlns:a16="http://schemas.microsoft.com/office/drawing/2014/main" xmlns="" val="3410627273"/>
                    </a:ext>
                  </a:extLst>
                </a:gridCol>
                <a:gridCol w="1605063">
                  <a:extLst>
                    <a:ext uri="{9D8B030D-6E8A-4147-A177-3AD203B41FA5}">
                      <a16:colId xmlns:a16="http://schemas.microsoft.com/office/drawing/2014/main" xmlns="" val="1143358859"/>
                    </a:ext>
                  </a:extLst>
                </a:gridCol>
                <a:gridCol w="1556426">
                  <a:extLst>
                    <a:ext uri="{9D8B030D-6E8A-4147-A177-3AD203B41FA5}">
                      <a16:colId xmlns:a16="http://schemas.microsoft.com/office/drawing/2014/main" xmlns="" val="36378141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Act on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Good for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Bad for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Comments</a:t>
                      </a:r>
                      <a:endParaRPr lang="en-US" sz="2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79061903"/>
                  </a:ext>
                </a:extLst>
              </a:tr>
              <a:tr h="370840">
                <a:tc rowSpan="6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Initial Constituents</a:t>
                      </a:r>
                      <a:endParaRPr lang="en-US" sz="1400" dirty="0"/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Increase graphite grain size, less defects</a:t>
                      </a:r>
                      <a:r>
                        <a:rPr lang="en-US" sz="1200" baseline="0" dirty="0" smtClean="0"/>
                        <a:t> in carbon lattice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+ Thermal</a:t>
                      </a:r>
                      <a:r>
                        <a:rPr lang="en-US" sz="1200" baseline="0" dirty="0" smtClean="0"/>
                        <a:t> and elec. conductivity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 Strength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Foreseen test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6335088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Reduce carbide grain size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+ Strength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Probably easier</a:t>
                      </a:r>
                      <a:r>
                        <a:rPr lang="en-US" sz="1200" baseline="0" dirty="0" smtClean="0"/>
                        <a:t> to machine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 Through</a:t>
                      </a:r>
                      <a:r>
                        <a:rPr lang="en-US" sz="1200" baseline="0" dirty="0" smtClean="0"/>
                        <a:t>-plane properties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Current</a:t>
                      </a:r>
                      <a:r>
                        <a:rPr lang="en-US" sz="1200" baseline="0" dirty="0" smtClean="0"/>
                        <a:t> size ~5µm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890060205"/>
                  </a:ext>
                </a:extLst>
              </a:tr>
              <a:tr h="594883">
                <a:tc vMerge="1">
                  <a:txBody>
                    <a:bodyPr/>
                    <a:lstStyle/>
                    <a:p>
                      <a:endParaRPr lang="en-US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Metal content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+ Electrical and thermal conductivities</a:t>
                      </a:r>
                    </a:p>
                    <a:p>
                      <a:pPr algn="l"/>
                      <a:r>
                        <a:rPr lang="en-US" sz="1200" baseline="0" dirty="0" smtClean="0"/>
                        <a:t>- Through-plane CTE</a:t>
                      </a:r>
                    </a:p>
                    <a:p>
                      <a:pPr algn="l"/>
                      <a:r>
                        <a:rPr lang="en-US" sz="1200" baseline="0" dirty="0" smtClean="0"/>
                        <a:t>+ Strength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 algn="l">
                        <a:buFontTx/>
                        <a:buChar char="-"/>
                      </a:pPr>
                      <a:r>
                        <a:rPr lang="en-US" sz="1200" dirty="0" smtClean="0"/>
                        <a:t>Specific heat.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1200" dirty="0" smtClean="0"/>
                        <a:t>+ Density </a:t>
                      </a:r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en-US" sz="1200" dirty="0" smtClean="0"/>
                        <a:t>+ In-plane CTE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Already</a:t>
                      </a:r>
                      <a:r>
                        <a:rPr lang="en-US" sz="1200" baseline="0" dirty="0" smtClean="0"/>
                        <a:t> optimized:</a:t>
                      </a:r>
                    </a:p>
                    <a:p>
                      <a:pPr algn="l"/>
                      <a:r>
                        <a:rPr lang="en-US" sz="1200" baseline="0" dirty="0" smtClean="0"/>
                        <a:t>+Performance</a:t>
                      </a:r>
                    </a:p>
                    <a:p>
                      <a:pPr algn="l"/>
                      <a:r>
                        <a:rPr lang="en-US" sz="1200" baseline="0" dirty="0" smtClean="0"/>
                        <a:t>-Energy deposition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288852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Phase stability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Avoid</a:t>
                      </a:r>
                      <a:r>
                        <a:rPr lang="en-US" sz="1200" baseline="0" dirty="0" smtClean="0"/>
                        <a:t> changes of volume due to phase changes (cracks)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</a:t>
                      </a:r>
                      <a:endParaRPr lang="en-US" sz="12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Ti</a:t>
                      </a:r>
                      <a:r>
                        <a:rPr lang="en-US" sz="1200" dirty="0" smtClean="0"/>
                        <a:t> addition provides  </a:t>
                      </a:r>
                      <a:r>
                        <a:rPr lang="en-US" sz="1200" baseline="0" dirty="0" smtClean="0"/>
                        <a:t>stabilized</a:t>
                      </a:r>
                      <a:r>
                        <a:rPr lang="en-US" sz="1200" dirty="0" smtClean="0"/>
                        <a:t> </a:t>
                      </a:r>
                    </a:p>
                    <a:p>
                      <a:pPr algn="l"/>
                      <a:r>
                        <a:rPr lang="en-US" sz="1200" dirty="0" smtClean="0"/>
                        <a:t>cubic carbide (both).</a:t>
                      </a:r>
                    </a:p>
                    <a:p>
                      <a:pPr algn="l"/>
                      <a:r>
                        <a:rPr lang="en-US" sz="1200" dirty="0" smtClean="0"/>
                        <a:t>Content to be studied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73877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Cubic carbide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+</a:t>
                      </a:r>
                      <a:r>
                        <a:rPr lang="en-US" sz="1200" baseline="0" dirty="0" smtClean="0"/>
                        <a:t> Isotropic</a:t>
                      </a:r>
                      <a:r>
                        <a:rPr lang="en-US" sz="1200" dirty="0" smtClean="0"/>
                        <a:t> CTE.</a:t>
                      </a:r>
                    </a:p>
                    <a:p>
                      <a:pPr algn="l"/>
                      <a:r>
                        <a:rPr lang="en-US" sz="1200" dirty="0" smtClean="0"/>
                        <a:t>(Easier</a:t>
                      </a:r>
                      <a:r>
                        <a:rPr lang="en-US" sz="1200" baseline="0" dirty="0" smtClean="0"/>
                        <a:t> XRD analyses)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 Harder (machining)</a:t>
                      </a:r>
                      <a:endParaRPr lang="en-US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956841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Carbon </a:t>
                      </a:r>
                      <a:r>
                        <a:rPr lang="en-US" sz="1200" dirty="0" err="1" smtClean="0"/>
                        <a:t>fibres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+</a:t>
                      </a:r>
                      <a:r>
                        <a:rPr lang="en-US" sz="1200" baseline="0" dirty="0" smtClean="0"/>
                        <a:t> mechanical properties</a:t>
                      </a:r>
                    </a:p>
                    <a:p>
                      <a:pPr algn="l"/>
                      <a:r>
                        <a:rPr lang="en-US" sz="1200" baseline="0" dirty="0" smtClean="0"/>
                        <a:t>- Radiation swelling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GSI</a:t>
                      </a:r>
                      <a:r>
                        <a:rPr lang="en-US" sz="1200" baseline="0" dirty="0" smtClean="0"/>
                        <a:t> irradiation tests</a:t>
                      </a:r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19349993"/>
                  </a:ext>
                </a:extLst>
              </a:tr>
              <a:tr h="122123">
                <a:tc gridSpan="5">
                  <a:txBody>
                    <a:bodyPr/>
                    <a:lstStyle/>
                    <a:p>
                      <a:pPr algn="ctr"/>
                      <a:endParaRPr lang="en-US" sz="4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2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5049376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Processing (sintering)</a:t>
                      </a:r>
                    </a:p>
                  </a:txBody>
                  <a:tcPr vert="vert27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Increase graphite texture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+ In-plane properties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 Through</a:t>
                      </a:r>
                      <a:r>
                        <a:rPr lang="en-US" sz="1200" baseline="0" dirty="0" smtClean="0"/>
                        <a:t>-plane properties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Foreseen test</a:t>
                      </a:r>
                      <a:endParaRPr lang="en-US" sz="12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09109989"/>
                  </a:ext>
                </a:extLst>
              </a:tr>
              <a:tr h="826417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Porosity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+ Accommodation</a:t>
                      </a:r>
                      <a:r>
                        <a:rPr lang="en-US" sz="1200" baseline="0" dirty="0" smtClean="0"/>
                        <a:t> of internal stresses? 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n-US" sz="1200" baseline="0" dirty="0" smtClean="0"/>
                        <a:t>Radiation swelling?</a:t>
                      </a:r>
                    </a:p>
                    <a:p>
                      <a:pPr marL="171450" indent="-171450" algn="l">
                        <a:buFontTx/>
                        <a:buChar char="-"/>
                      </a:pPr>
                      <a:r>
                        <a:rPr lang="en-US" sz="1200" baseline="0" dirty="0" smtClean="0"/>
                        <a:t>Outgassing?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- Thermo-mechanical properties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078453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Improve graphite grains cohesion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+ Strength</a:t>
                      </a:r>
                    </a:p>
                    <a:p>
                      <a:pPr algn="l"/>
                      <a:r>
                        <a:rPr lang="en-US" sz="1200" dirty="0" smtClean="0"/>
                        <a:t>+ Thermal</a:t>
                      </a:r>
                      <a:r>
                        <a:rPr lang="en-US" sz="1200" baseline="0" dirty="0" smtClean="0"/>
                        <a:t> and elec. conductivity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/>
                        <a:t>+</a:t>
                      </a:r>
                      <a:r>
                        <a:rPr lang="en-US" sz="1200" baseline="0" dirty="0" smtClean="0"/>
                        <a:t> Stiffness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Foreseen test</a:t>
                      </a:r>
                    </a:p>
                    <a:p>
                      <a:pPr algn="l"/>
                      <a:endParaRPr 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85972761"/>
                  </a:ext>
                </a:extLst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380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Graphite-carbide composites perspectives</a:t>
            </a:r>
            <a:endParaRPr lang="es-ES" dirty="0"/>
          </a:p>
        </p:txBody>
      </p:sp>
      <p:sp>
        <p:nvSpPr>
          <p:cNvPr id="8" name="Marcador de contenido 7"/>
          <p:cNvSpPr>
            <a:spLocks noGrp="1"/>
          </p:cNvSpPr>
          <p:nvPr>
            <p:ph sz="half" idx="1"/>
          </p:nvPr>
        </p:nvSpPr>
        <p:spPr>
          <a:xfrm>
            <a:off x="457200" y="1720175"/>
            <a:ext cx="6619200" cy="4525963"/>
          </a:xfrm>
        </p:spPr>
        <p:txBody>
          <a:bodyPr/>
          <a:lstStyle/>
          <a:p>
            <a:r>
              <a:rPr lang="es-ES" dirty="0" err="1" smtClean="0"/>
              <a:t>Tests</a:t>
            </a:r>
            <a:r>
              <a:rPr lang="es-ES" dirty="0" smtClean="0"/>
              <a:t> of new </a:t>
            </a:r>
            <a:r>
              <a:rPr lang="es-ES" dirty="0" err="1" smtClean="0"/>
              <a:t>carbide-graphite</a:t>
            </a:r>
            <a:r>
              <a:rPr lang="es-ES" dirty="0" smtClean="0"/>
              <a:t> material grades</a:t>
            </a:r>
            <a:endParaRPr lang="es-ES" dirty="0" smtClean="0"/>
          </a:p>
          <a:p>
            <a:pPr lvl="1"/>
            <a:r>
              <a:rPr lang="es-ES" dirty="0" err="1" smtClean="0"/>
              <a:t>Binder</a:t>
            </a:r>
            <a:r>
              <a:rPr lang="es-ES" dirty="0" smtClean="0"/>
              <a:t> pitch</a:t>
            </a:r>
          </a:p>
          <a:p>
            <a:pPr lvl="1"/>
            <a:r>
              <a:rPr lang="es-ES" dirty="0" smtClean="0"/>
              <a:t>Big </a:t>
            </a:r>
            <a:r>
              <a:rPr lang="es-ES" dirty="0" err="1" smtClean="0"/>
              <a:t>graphite</a:t>
            </a:r>
            <a:r>
              <a:rPr lang="es-ES" dirty="0" smtClean="0"/>
              <a:t> </a:t>
            </a:r>
            <a:r>
              <a:rPr lang="es-ES" dirty="0" err="1" smtClean="0"/>
              <a:t>flakes</a:t>
            </a:r>
            <a:endParaRPr lang="es-ES" dirty="0" smtClean="0"/>
          </a:p>
          <a:p>
            <a:pPr lvl="1"/>
            <a:r>
              <a:rPr lang="es-ES" dirty="0" err="1" smtClean="0"/>
              <a:t>Carbon</a:t>
            </a:r>
            <a:r>
              <a:rPr lang="es-ES" dirty="0" smtClean="0"/>
              <a:t> </a:t>
            </a:r>
            <a:r>
              <a:rPr lang="es-ES" dirty="0" err="1" smtClean="0"/>
              <a:t>black</a:t>
            </a:r>
            <a:endParaRPr lang="es-ES" dirty="0" smtClean="0"/>
          </a:p>
          <a:p>
            <a:r>
              <a:rPr lang="es-ES" dirty="0" smtClean="0"/>
              <a:t>HOPG</a:t>
            </a:r>
          </a:p>
          <a:p>
            <a:r>
              <a:rPr lang="es-ES" dirty="0" smtClean="0"/>
              <a:t>C-</a:t>
            </a:r>
            <a:r>
              <a:rPr lang="es-ES" dirty="0" err="1" smtClean="0"/>
              <a:t>Foam</a:t>
            </a:r>
            <a:endParaRPr lang="es-ES" dirty="0"/>
          </a:p>
        </p:txBody>
      </p:sp>
      <p:sp>
        <p:nvSpPr>
          <p:cNvPr id="10" name="Marcador de pie de pá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Marcador de número de diapositiva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3572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with binder pitch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2"/>
          <p:cNvSpPr txBox="1"/>
          <p:nvPr/>
        </p:nvSpPr>
        <p:spPr>
          <a:xfrm>
            <a:off x="408560" y="1264853"/>
            <a:ext cx="619802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Used in graphite/CFC industry as binder.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It 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will help to bond graphite crystals together</a:t>
            </a:r>
          </a:p>
          <a:p>
            <a:endParaRPr lang="en-GB" sz="14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It decomposes 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volatile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compounds and those in hydrogen. 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	Use small volumes</a:t>
            </a:r>
          </a:p>
          <a:p>
            <a:endParaRPr lang="en-GB" sz="14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The decomposition produces gas and volume reduction. 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For graphite manufacturing, the bodies are heat-treated to carbonise the pitch (no pressure) in order to degas slowly (hours-days). The final product is porous, then is densified. Different approach.</a:t>
            </a:r>
          </a:p>
          <a:p>
            <a:endParaRPr lang="en-GB" sz="14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092" y="2776441"/>
            <a:ext cx="819264" cy="1033586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9487" y="4074539"/>
            <a:ext cx="1955055" cy="127857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630" y="642684"/>
            <a:ext cx="2327403" cy="1745553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693" y="3777199"/>
            <a:ext cx="1713124" cy="13839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445178" y="3811675"/>
            <a:ext cx="58427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For a plate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150x100x30 mm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, if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20 </a:t>
            </a:r>
            <a:r>
              <a:rPr lang="en-GB" sz="1400" dirty="0" err="1" smtClean="0">
                <a:solidFill>
                  <a:srgbClr val="0C377B"/>
                </a:solidFill>
                <a:latin typeface="Arial"/>
              </a:rPr>
              <a:t>vol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% pitch is used: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Carbon yield 70%, initial density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1.2 g/cm</a:t>
            </a:r>
            <a:r>
              <a:rPr lang="en-GB" sz="1400" baseline="30000" dirty="0" smtClean="0">
                <a:solidFill>
                  <a:srgbClr val="0C377B"/>
                </a:solidFill>
                <a:latin typeface="Arial"/>
              </a:rPr>
              <a:t>3</a:t>
            </a:r>
            <a:endParaRPr lang="en-GB" sz="1400" baseline="300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Final density carbonised pitch ~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2 g/cm</a:t>
            </a:r>
            <a:r>
              <a:rPr lang="en-GB" sz="1400" baseline="30000" dirty="0" smtClean="0">
                <a:solidFill>
                  <a:srgbClr val="0C377B"/>
                </a:solidFill>
                <a:latin typeface="Arial"/>
              </a:rPr>
              <a:t>3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.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Volatiles average at. Mass~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60 g/</a:t>
            </a:r>
            <a:r>
              <a:rPr lang="en-GB" sz="1400" dirty="0" err="1" smtClean="0">
                <a:solidFill>
                  <a:srgbClr val="0C377B"/>
                </a:solidFill>
                <a:latin typeface="Arial"/>
              </a:rPr>
              <a:t>mol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 </a:t>
            </a:r>
            <a:endParaRPr lang="en-GB" sz="14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(anthracene C</a:t>
            </a:r>
            <a:r>
              <a:rPr lang="en-GB" sz="1400" baseline="-25000" dirty="0" smtClean="0">
                <a:solidFill>
                  <a:srgbClr val="0C377B"/>
                </a:solidFill>
                <a:latin typeface="Arial"/>
              </a:rPr>
              <a:t>14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H</a:t>
            </a:r>
            <a:r>
              <a:rPr lang="en-GB" sz="1400" baseline="-25000" dirty="0" smtClean="0">
                <a:solidFill>
                  <a:srgbClr val="0C377B"/>
                </a:solidFill>
                <a:latin typeface="Arial"/>
              </a:rPr>
              <a:t>10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, pyrene C</a:t>
            </a:r>
            <a:r>
              <a:rPr lang="en-GB" sz="1400" baseline="-25000" dirty="0" smtClean="0">
                <a:solidFill>
                  <a:srgbClr val="0C377B"/>
                </a:solidFill>
                <a:latin typeface="Arial"/>
              </a:rPr>
              <a:t>16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H</a:t>
            </a:r>
            <a:r>
              <a:rPr lang="en-GB" sz="1400" baseline="-25000" dirty="0" smtClean="0">
                <a:solidFill>
                  <a:srgbClr val="0C377B"/>
                </a:solidFill>
                <a:latin typeface="Arial"/>
              </a:rPr>
              <a:t>10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, methane CH</a:t>
            </a:r>
            <a:r>
              <a:rPr lang="en-GB" sz="1400" baseline="-25000" dirty="0" smtClean="0">
                <a:solidFill>
                  <a:srgbClr val="0C377B"/>
                </a:solidFill>
                <a:latin typeface="Arial"/>
              </a:rPr>
              <a:t>4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…)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 </a:t>
            </a:r>
          </a:p>
          <a:p>
            <a:r>
              <a:rPr lang="en-GB" sz="1400" b="1" dirty="0" smtClean="0">
                <a:solidFill>
                  <a:srgbClr val="0C377B"/>
                </a:solidFill>
                <a:latin typeface="Arial"/>
              </a:rPr>
              <a:t>Volatiles produced: 0.1 L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Average increase of pressure on the plate: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6.5 MPa (35 to 41.5 MPa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)</a:t>
            </a:r>
          </a:p>
          <a:p>
            <a:endParaRPr lang="en-GB" sz="1400" dirty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Volatiles will decompose in carbon and </a:t>
            </a:r>
            <a:r>
              <a:rPr lang="en-GB" sz="1400" b="1" dirty="0" smtClean="0">
                <a:solidFill>
                  <a:srgbClr val="0C377B"/>
                </a:solidFill>
                <a:latin typeface="Arial"/>
              </a:rPr>
              <a:t>hydrogen (around 0.03 L)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Hydrogen can diffuse out from the plate and mould at high temperature.</a:t>
            </a:r>
          </a:p>
          <a:p>
            <a:endParaRPr lang="en-GB" sz="1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36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with </a:t>
            </a:r>
            <a:r>
              <a:rPr lang="en-GB" dirty="0" smtClean="0"/>
              <a:t>“big” graphite flakes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502" y="1261454"/>
            <a:ext cx="4504736" cy="3378552"/>
          </a:xfrm>
          <a:prstGeom prst="rect">
            <a:avLst/>
          </a:prstGeom>
        </p:spPr>
      </p:pic>
      <p:grpSp>
        <p:nvGrpSpPr>
          <p:cNvPr id="7" name="Group 11"/>
          <p:cNvGrpSpPr/>
          <p:nvPr/>
        </p:nvGrpSpPr>
        <p:grpSpPr>
          <a:xfrm>
            <a:off x="476656" y="1309095"/>
            <a:ext cx="3284152" cy="2463114"/>
            <a:chOff x="280086" y="1231557"/>
            <a:chExt cx="3284152" cy="2463114"/>
          </a:xfrm>
        </p:grpSpPr>
        <p:pic>
          <p:nvPicPr>
            <p:cNvPr id="8" name="Picture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0086" y="1231557"/>
              <a:ext cx="3284152" cy="2463114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457200" y="2162097"/>
              <a:ext cx="111211" cy="1231892"/>
            </a:xfrm>
            <a:prstGeom prst="straightConnector1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  <a:headEnd type="triangle"/>
              <a:tailEnd type="triangle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sp>
          <p:nvSpPr>
            <p:cNvPr id="10" name="TextBox 10"/>
            <p:cNvSpPr txBox="1"/>
            <p:nvPr/>
          </p:nvSpPr>
          <p:spPr>
            <a:xfrm>
              <a:off x="280086" y="1651653"/>
              <a:ext cx="102973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</a:rPr>
                <a:t>15mm</a:t>
              </a:r>
            </a:p>
          </p:txBody>
        </p:sp>
      </p:grpSp>
      <p:sp>
        <p:nvSpPr>
          <p:cNvPr id="11" name="Rectangle 12"/>
          <p:cNvSpPr/>
          <p:nvPr/>
        </p:nvSpPr>
        <p:spPr>
          <a:xfrm>
            <a:off x="311899" y="3995286"/>
            <a:ext cx="800525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Asbury 3763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High-purity natural-graphite flat-flakes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Diameter ~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1 mm</a:t>
            </a:r>
            <a:endParaRPr lang="en-GB" sz="14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Few defects from production (few milling steps)</a:t>
            </a:r>
          </a:p>
          <a:p>
            <a:endParaRPr lang="en-GB" sz="1400" dirty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Goals: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In-plane 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properties will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improve (thermal-electrical conductivities).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Best initial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conditions for this.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Check how much the transversal properties will worsen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Check how is the strength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342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Test with carbon black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530695" y="4096459"/>
            <a:ext cx="722087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Asbury 5303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High-purity carbon black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Diameter 50-100 nm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Smallest possible carbon powder</a:t>
            </a: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60618"/>
            <a:ext cx="3528291" cy="26462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867" y="1266256"/>
            <a:ext cx="4902135" cy="3676602"/>
          </a:xfrm>
          <a:prstGeom prst="rect">
            <a:avLst/>
          </a:prstGeom>
        </p:spPr>
      </p:pic>
      <p:cxnSp>
        <p:nvCxnSpPr>
          <p:cNvPr id="9" name="Straight Arrow Connector 13"/>
          <p:cNvCxnSpPr/>
          <p:nvPr/>
        </p:nvCxnSpPr>
        <p:spPr>
          <a:xfrm flipV="1">
            <a:off x="3614189" y="2226885"/>
            <a:ext cx="742604" cy="41564"/>
          </a:xfrm>
          <a:prstGeom prst="straightConnector1">
            <a:avLst/>
          </a:prstGeom>
          <a:noFill/>
          <a:ln w="19050" cap="flat" cmpd="sng" algn="ctr">
            <a:solidFill>
              <a:srgbClr val="0C377B"/>
            </a:solidFill>
            <a:prstDash val="solid"/>
            <a:tailEnd type="triangle" w="lg" len="lg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3" name="Rectángulo 2"/>
          <p:cNvSpPr/>
          <p:nvPr/>
        </p:nvSpPr>
        <p:spPr>
          <a:xfrm>
            <a:off x="1478603" y="4807798"/>
            <a:ext cx="756811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1400" dirty="0">
              <a:solidFill>
                <a:srgbClr val="0C377B"/>
              </a:solidFill>
              <a:latin typeface="Arial"/>
            </a:endParaRPr>
          </a:p>
          <a:p>
            <a:pPr lvl="0"/>
            <a:r>
              <a:rPr lang="en-GB" sz="1400" dirty="0">
                <a:solidFill>
                  <a:srgbClr val="0C377B"/>
                </a:solidFill>
                <a:latin typeface="Arial"/>
              </a:rPr>
              <a:t>Goals: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Study full graphitization of the initial carbon content, with complete initial isotropy.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Study the connection of graphite grains during sintering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Straightforward to compact (spheres, no flat flakes)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Study vacuum behaviour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Check final properties. Extent of graphitization?</a:t>
            </a:r>
          </a:p>
        </p:txBody>
      </p:sp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8470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2363" y="1825467"/>
            <a:ext cx="5691637" cy="345762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HOPG (Thermal pyrolytic graphite “TPG</a:t>
            </a:r>
            <a:r>
              <a:rPr lang="en-US" dirty="0" smtClean="0"/>
              <a:t>”)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287" y="2000873"/>
            <a:ext cx="2637010" cy="2151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87783" y="4098578"/>
            <a:ext cx="288412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dirty="0" smtClean="0">
                <a:solidFill>
                  <a:srgbClr val="0C377B"/>
                </a:solidFill>
                <a:latin typeface="Arial"/>
              </a:rPr>
              <a:t>Image credit: “Minot </a:t>
            </a:r>
            <a:r>
              <a:rPr lang="en-GB" sz="900" dirty="0">
                <a:solidFill>
                  <a:srgbClr val="0C377B"/>
                </a:solidFill>
                <a:latin typeface="Arial"/>
              </a:rPr>
              <a:t>Group, Oregon State University”</a:t>
            </a:r>
            <a:endParaRPr lang="en-US" sz="9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2172" y="1231432"/>
            <a:ext cx="765946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>
                <a:solidFill>
                  <a:srgbClr val="0C377B"/>
                </a:solidFill>
                <a:latin typeface="Arial"/>
              </a:rPr>
              <a:t>Produced by CVD from methane gas. Usually is annealed at graphitizing temperatures (~3000°C), with or without strain.</a:t>
            </a:r>
          </a:p>
          <a:p>
            <a:r>
              <a:rPr lang="en-US" sz="1100" dirty="0" smtClean="0">
                <a:solidFill>
                  <a:srgbClr val="0C377B"/>
                </a:solidFill>
                <a:latin typeface="Arial"/>
              </a:rPr>
              <a:t>Is a “thick” coating. Thickness limitation around 15mm. Typical size up to 300x100 mm</a:t>
            </a: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100" dirty="0" smtClean="0">
                <a:solidFill>
                  <a:srgbClr val="0C377B"/>
                </a:solidFill>
                <a:latin typeface="Arial"/>
              </a:rPr>
              <a:t>Price per volume unit increases with thickness: ~100 USD 250x8x</a:t>
            </a:r>
            <a:r>
              <a:rPr lang="en-US" sz="1100" b="1" dirty="0" smtClean="0">
                <a:solidFill>
                  <a:srgbClr val="0C377B"/>
                </a:solidFill>
                <a:latin typeface="Arial"/>
              </a:rPr>
              <a:t>7 </a:t>
            </a:r>
            <a:r>
              <a:rPr lang="en-US" sz="1100" dirty="0" smtClean="0">
                <a:solidFill>
                  <a:srgbClr val="0C377B"/>
                </a:solidFill>
                <a:latin typeface="Arial"/>
              </a:rPr>
              <a:t>mm (1 HRMT36 bar). ~150 USD 30x30x</a:t>
            </a:r>
            <a:r>
              <a:rPr lang="en-US" sz="1100" b="1" dirty="0" smtClean="0">
                <a:solidFill>
                  <a:srgbClr val="0C377B"/>
                </a:solidFill>
                <a:latin typeface="Arial"/>
              </a:rPr>
              <a:t>10 </a:t>
            </a:r>
            <a:r>
              <a:rPr lang="en-US" sz="1100" dirty="0" smtClean="0">
                <a:solidFill>
                  <a:srgbClr val="0C377B"/>
                </a:solidFill>
                <a:latin typeface="Arial"/>
              </a:rPr>
              <a:t>mm</a:t>
            </a:r>
            <a:endParaRPr lang="en-US" sz="11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10" name="Picture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030" y="5327545"/>
            <a:ext cx="8861196" cy="838985"/>
          </a:xfrm>
          <a:prstGeom prst="rect">
            <a:avLst/>
          </a:prstGeom>
        </p:spPr>
      </p:pic>
      <p:sp>
        <p:nvSpPr>
          <p:cNvPr id="11" name="TextBox 13"/>
          <p:cNvSpPr txBox="1"/>
          <p:nvPr/>
        </p:nvSpPr>
        <p:spPr>
          <a:xfrm>
            <a:off x="140030" y="4773346"/>
            <a:ext cx="4483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C377B"/>
                </a:solidFill>
                <a:latin typeface="Arial"/>
              </a:rPr>
              <a:t>HRMT36 bars came slightly bent (~1mm Sagitta in 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250 mm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).</a:t>
            </a:r>
          </a:p>
          <a:p>
            <a:r>
              <a:rPr lang="en-US" sz="1200" dirty="0" smtClean="0">
                <a:solidFill>
                  <a:srgbClr val="0C377B"/>
                </a:solidFill>
                <a:latin typeface="Arial"/>
              </a:rPr>
              <a:t>Probably due to thermal stresses during production</a:t>
            </a:r>
            <a:endParaRPr lang="en-US" sz="12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9525" y="0"/>
            <a:ext cx="1531701" cy="418891"/>
          </a:xfrm>
          <a:prstGeom prst="rect">
            <a:avLst/>
          </a:prstGeom>
        </p:spPr>
      </p:pic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260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HOPG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5733" y="1202397"/>
            <a:ext cx="901445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C377B"/>
                </a:solidFill>
                <a:latin typeface="Arial"/>
              </a:rPr>
              <a:t>Excellent in-plane properties. Electrical conductor material with the highest thermal conductivity</a:t>
            </a:r>
          </a:p>
          <a:p>
            <a:endParaRPr lang="en-US" sz="1200" dirty="0">
              <a:solidFill>
                <a:srgbClr val="0C377B"/>
              </a:solidFill>
              <a:latin typeface="Arial"/>
            </a:endParaRPr>
          </a:p>
          <a:p>
            <a:r>
              <a:rPr lang="en-US" sz="1200" dirty="0" smtClean="0">
                <a:solidFill>
                  <a:srgbClr val="0C377B"/>
                </a:solidFill>
                <a:latin typeface="Arial"/>
              </a:rPr>
              <a:t>Very weak (mechanically) in through-plane direction.</a:t>
            </a:r>
          </a:p>
          <a:p>
            <a:endParaRPr lang="en-US" sz="1200" dirty="0">
              <a:solidFill>
                <a:srgbClr val="0C377B"/>
              </a:solidFill>
              <a:latin typeface="Arial"/>
            </a:endParaRPr>
          </a:p>
          <a:p>
            <a:r>
              <a:rPr lang="en-US" sz="1200" dirty="0" smtClean="0">
                <a:solidFill>
                  <a:srgbClr val="0C377B"/>
                </a:solidFill>
                <a:latin typeface="Arial"/>
              </a:rPr>
              <a:t>Needs some special care with machining: the company advised not to machine the in-plane surface</a:t>
            </a:r>
          </a:p>
          <a:p>
            <a:r>
              <a:rPr lang="en-US" sz="1200" dirty="0">
                <a:solidFill>
                  <a:srgbClr val="0C377B"/>
                </a:solidFill>
                <a:latin typeface="Arial"/>
              </a:rPr>
              <a:t>	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No problems to cut it (diamond wire) if careful with bending stresses</a:t>
            </a:r>
          </a:p>
          <a:p>
            <a:r>
              <a:rPr lang="en-US" sz="1200" dirty="0">
                <a:solidFill>
                  <a:srgbClr val="0C377B"/>
                </a:solidFill>
                <a:latin typeface="Arial"/>
              </a:rPr>
              <a:t>	</a:t>
            </a:r>
            <a:r>
              <a:rPr lang="en-US" sz="1200" dirty="0" smtClean="0">
                <a:solidFill>
                  <a:srgbClr val="0C377B"/>
                </a:solidFill>
                <a:latin typeface="Arial"/>
              </a:rPr>
              <a:t>Delaminates very easily if weak direction is stressed. Peeling off some glue only removes a very thin layer of material</a:t>
            </a:r>
          </a:p>
          <a:p>
            <a:r>
              <a:rPr lang="en-US" sz="1200" dirty="0" smtClean="0">
                <a:solidFill>
                  <a:srgbClr val="0C377B"/>
                </a:solidFill>
                <a:latin typeface="Arial"/>
              </a:rPr>
              <a:t>Transversal surfaces are very easy to mirror polish. In-plane surface not tested yet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0332" y="433640"/>
            <a:ext cx="1611868" cy="17988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7553" y="3405922"/>
            <a:ext cx="2766284" cy="24135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5297" y="4644791"/>
            <a:ext cx="2601546" cy="1881118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56273" y="2920385"/>
            <a:ext cx="1743960" cy="1660344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714503" y="3002295"/>
            <a:ext cx="1726788" cy="1575515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0851" y="2606642"/>
            <a:ext cx="2932430" cy="2066723"/>
          </a:xfrm>
          <a:prstGeom prst="rect">
            <a:avLst/>
          </a:prstGeom>
        </p:spPr>
      </p:pic>
      <p:pic>
        <p:nvPicPr>
          <p:cNvPr id="13" name="Picture 9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9144" y="4612691"/>
            <a:ext cx="3525626" cy="1979629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829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2" name="Marcador de contenido 1"/>
          <p:cNvSpPr>
            <a:spLocks noGrp="1"/>
          </p:cNvSpPr>
          <p:nvPr>
            <p:ph idx="1"/>
          </p:nvPr>
        </p:nvSpPr>
        <p:spPr>
          <a:xfrm>
            <a:off x="629894" y="1642201"/>
            <a:ext cx="8229600" cy="4525963"/>
          </a:xfrm>
        </p:spPr>
        <p:txBody>
          <a:bodyPr/>
          <a:lstStyle/>
          <a:p>
            <a:r>
              <a:rPr lang="en-US" dirty="0"/>
              <a:t>Introduction </a:t>
            </a:r>
          </a:p>
          <a:p>
            <a:r>
              <a:rPr lang="en-US" dirty="0"/>
              <a:t>Molybdenum carbide – </a:t>
            </a:r>
            <a:r>
              <a:rPr lang="en-US" dirty="0" smtClean="0"/>
              <a:t>graphite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roduction</a:t>
            </a:r>
            <a:endParaRPr lang="en-US" dirty="0"/>
          </a:p>
          <a:p>
            <a:pPr lvl="1"/>
            <a:r>
              <a:rPr lang="en-US" dirty="0"/>
              <a:t>Role of the structural features in the final use of the </a:t>
            </a:r>
            <a:r>
              <a:rPr lang="en-US" dirty="0" smtClean="0"/>
              <a:t>material</a:t>
            </a:r>
          </a:p>
          <a:p>
            <a:r>
              <a:rPr lang="en-US" dirty="0" smtClean="0"/>
              <a:t>Perspectives of graphite-carbide </a:t>
            </a:r>
            <a:r>
              <a:rPr lang="en-US" dirty="0" smtClean="0"/>
              <a:t>composites</a:t>
            </a:r>
          </a:p>
          <a:p>
            <a:r>
              <a:rPr lang="en-US" dirty="0" smtClean="0"/>
              <a:t>Other candidate materials</a:t>
            </a:r>
            <a:endParaRPr lang="en-US" dirty="0"/>
          </a:p>
          <a:p>
            <a:pPr lvl="1"/>
            <a:r>
              <a:rPr lang="en-US" dirty="0"/>
              <a:t>HOPG</a:t>
            </a:r>
          </a:p>
          <a:p>
            <a:pPr lvl="1"/>
            <a:r>
              <a:rPr lang="en-US" dirty="0" smtClean="0"/>
              <a:t>C-Foam</a:t>
            </a:r>
            <a:endParaRPr lang="en-US" dirty="0"/>
          </a:p>
          <a:p>
            <a:endParaRPr lang="es-ES" dirty="0"/>
          </a:p>
        </p:txBody>
      </p:sp>
      <p:pic>
        <p:nvPicPr>
          <p:cNvPr id="9" name="Picture 4" descr="2015-01-13_CERN_ENdept 36% h32mm 300dpi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6303" y="6026917"/>
            <a:ext cx="2050097" cy="783557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400" y="6038421"/>
            <a:ext cx="2225878" cy="818429"/>
          </a:xfrm>
          <a:prstGeom prst="rect">
            <a:avLst/>
          </a:prstGeom>
        </p:spPr>
      </p:pic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217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C-Foam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7746" y="1177230"/>
            <a:ext cx="80174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C377B"/>
                </a:solidFill>
                <a:latin typeface="Arial"/>
              </a:rPr>
              <a:t>Produced by a US company, spin off from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Oak 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Ridge National </a:t>
            </a:r>
            <a:r>
              <a:rPr lang="en-GB" sz="1400" dirty="0" smtClean="0">
                <a:solidFill>
                  <a:srgbClr val="0C377B"/>
                </a:solidFill>
                <a:latin typeface="Arial"/>
              </a:rPr>
              <a:t>Laboratory</a:t>
            </a: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Profits from volatiles generated during carbonization of pitch to form bubbles </a:t>
            </a:r>
            <a:r>
              <a:rPr lang="en-GB" sz="1400" dirty="0" smtClean="0">
                <a:solidFill>
                  <a:srgbClr val="002060"/>
                </a:solidFill>
                <a:latin typeface="Arial"/>
              </a:rPr>
              <a:t>→ pores</a:t>
            </a:r>
            <a:endParaRPr lang="en-GB" sz="14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Very low density ~0.4 g/cm3 </a:t>
            </a:r>
            <a:r>
              <a:rPr lang="en-GB" sz="1400" dirty="0" smtClean="0">
                <a:solidFill>
                  <a:srgbClr val="002060"/>
                </a:solidFill>
                <a:latin typeface="Arial"/>
              </a:rPr>
              <a:t>→ FCC collimator absorber candidate</a:t>
            </a:r>
            <a:endParaRPr lang="en-GB" sz="1400" dirty="0" smtClean="0">
              <a:solidFill>
                <a:srgbClr val="0C377B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Highly graphitized pore walls (3D graphite network) </a:t>
            </a:r>
            <a:r>
              <a:rPr lang="en-GB" sz="1400" dirty="0" smtClean="0">
                <a:solidFill>
                  <a:srgbClr val="002060"/>
                </a:solidFill>
                <a:latin typeface="Arial"/>
              </a:rPr>
              <a:t>→ High thermal conductivity</a:t>
            </a:r>
          </a:p>
          <a:p>
            <a:endParaRPr lang="en-GB" sz="1400" dirty="0">
              <a:solidFill>
                <a:srgbClr val="002060"/>
              </a:solidFill>
              <a:latin typeface="Arial"/>
            </a:endParaRPr>
          </a:p>
          <a:p>
            <a:r>
              <a:rPr lang="en-GB" sz="1400" dirty="0" smtClean="0">
                <a:solidFill>
                  <a:srgbClr val="002060"/>
                </a:solidFill>
                <a:latin typeface="Arial"/>
              </a:rPr>
              <a:t>Tends to keep a lot of graphite dust from machining in the pores:</a:t>
            </a:r>
          </a:p>
          <a:p>
            <a:r>
              <a:rPr lang="en-GB" sz="1400" dirty="0">
                <a:solidFill>
                  <a:srgbClr val="002060"/>
                </a:solidFill>
                <a:latin typeface="Arial"/>
              </a:rPr>
              <a:t>	</a:t>
            </a:r>
            <a:r>
              <a:rPr lang="en-GB" sz="1400" dirty="0" smtClean="0">
                <a:solidFill>
                  <a:srgbClr val="002060"/>
                </a:solidFill>
                <a:latin typeface="Arial"/>
              </a:rPr>
              <a:t>Difficult cleaning (vacuum cleaner is the most effective)</a:t>
            </a:r>
          </a:p>
          <a:p>
            <a:r>
              <a:rPr lang="en-GB" sz="1400" dirty="0" smtClean="0">
                <a:solidFill>
                  <a:srgbClr val="002060"/>
                </a:solidFill>
                <a:latin typeface="Arial"/>
              </a:rPr>
              <a:t>	Ultrasound bath seems not to damage the structure</a:t>
            </a:r>
          </a:p>
          <a:p>
            <a:r>
              <a:rPr lang="en-GB" sz="1400" dirty="0" smtClean="0">
                <a:solidFill>
                  <a:srgbClr val="002060"/>
                </a:solidFill>
                <a:latin typeface="Arial"/>
              </a:rPr>
              <a:t>Easy to machine</a:t>
            </a:r>
          </a:p>
          <a:p>
            <a:r>
              <a:rPr lang="en-GB" sz="1400" dirty="0" smtClean="0">
                <a:solidFill>
                  <a:srgbClr val="002060"/>
                </a:solidFill>
                <a:latin typeface="Arial"/>
              </a:rPr>
              <a:t>Breaks easily if is impacted or bent.</a:t>
            </a:r>
          </a:p>
          <a:p>
            <a:endParaRPr lang="en-GB" sz="1400" dirty="0" smtClean="0">
              <a:solidFill>
                <a:srgbClr val="002060"/>
              </a:solidFill>
              <a:latin typeface="Arial"/>
            </a:endParaRPr>
          </a:p>
          <a:p>
            <a:endParaRPr lang="en-GB" sz="1400" dirty="0" smtClean="0">
              <a:solidFill>
                <a:srgbClr val="002060"/>
              </a:solidFill>
              <a:latin typeface="Arial"/>
            </a:endParaRPr>
          </a:p>
          <a:p>
            <a:endParaRPr lang="en-US" sz="1400" dirty="0" smtClean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4751" y="3398727"/>
            <a:ext cx="6984884" cy="3015873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6043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686800" cy="902593"/>
          </a:xfrm>
        </p:spPr>
        <p:txBody>
          <a:bodyPr/>
          <a:lstStyle/>
          <a:p>
            <a:r>
              <a:rPr lang="en-US" dirty="0"/>
              <a:t>Future challenges in graphene-based materials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15110" t="4066" r="14407"/>
          <a:stretch/>
        </p:blipFill>
        <p:spPr>
          <a:xfrm>
            <a:off x="306370" y="1590386"/>
            <a:ext cx="4124605" cy="37426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2911" y="1593775"/>
            <a:ext cx="4610617" cy="4149556"/>
          </a:xfrm>
          <a:prstGeom prst="rect">
            <a:avLst/>
          </a:prstGeom>
        </p:spPr>
      </p:pic>
      <p:sp>
        <p:nvSpPr>
          <p:cNvPr id="8" name="Rectangle 9"/>
          <p:cNvSpPr/>
          <p:nvPr/>
        </p:nvSpPr>
        <p:spPr>
          <a:xfrm>
            <a:off x="306370" y="5333048"/>
            <a:ext cx="35397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rgbClr val="0C377B"/>
                </a:solidFill>
                <a:latin typeface="Arial"/>
              </a:rPr>
              <a:t>Science Advances 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06 Jan 2017:</a:t>
            </a:r>
            <a:br>
              <a:rPr lang="en-GB" dirty="0">
                <a:solidFill>
                  <a:srgbClr val="0C377B"/>
                </a:solidFill>
                <a:latin typeface="Arial"/>
              </a:rPr>
            </a:br>
            <a:r>
              <a:rPr lang="en-GB" dirty="0">
                <a:solidFill>
                  <a:srgbClr val="0C377B"/>
                </a:solidFill>
                <a:latin typeface="Arial"/>
              </a:rPr>
              <a:t>Vol. 3, no. 1, </a:t>
            </a:r>
            <a:r>
              <a:rPr lang="en-GB" dirty="0" smtClean="0">
                <a:solidFill>
                  <a:srgbClr val="0C377B"/>
                </a:solidFill>
                <a:latin typeface="Arial"/>
              </a:rPr>
              <a:t>e1601536</a:t>
            </a:r>
          </a:p>
          <a:p>
            <a:r>
              <a:rPr lang="en-GB" dirty="0" smtClean="0">
                <a:solidFill>
                  <a:srgbClr val="0C377B"/>
                </a:solidFill>
                <a:latin typeface="Arial"/>
              </a:rPr>
              <a:t>DOI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: 10.1126/sciadv.1601536 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" name="Rectangle 10"/>
          <p:cNvSpPr/>
          <p:nvPr/>
        </p:nvSpPr>
        <p:spPr>
          <a:xfrm>
            <a:off x="725891" y="4225286"/>
            <a:ext cx="353976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  <a:latin typeface="Arial"/>
              </a:rPr>
              <a:t>3D-printed “</a:t>
            </a:r>
            <a:r>
              <a:rPr lang="en-GB" dirty="0" err="1" smtClean="0">
                <a:solidFill>
                  <a:srgbClr val="FFFFFF"/>
                </a:solidFill>
                <a:latin typeface="Arial"/>
              </a:rPr>
              <a:t>Gyroid</a:t>
            </a:r>
            <a:r>
              <a:rPr lang="en-GB" dirty="0" smtClean="0">
                <a:solidFill>
                  <a:srgbClr val="FFFFFF"/>
                </a:solidFill>
                <a:latin typeface="Arial"/>
              </a:rPr>
              <a:t>” geometry</a:t>
            </a:r>
            <a:endParaRPr lang="en-US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ectangle 11"/>
          <p:cNvSpPr/>
          <p:nvPr/>
        </p:nvSpPr>
        <p:spPr>
          <a:xfrm>
            <a:off x="4585416" y="5760742"/>
            <a:ext cx="29418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  <a:latin typeface="Arial"/>
              </a:rPr>
              <a:t>Graphene-nanotube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hybrid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6370" y="1229436"/>
            <a:ext cx="72208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C377B"/>
                </a:solidFill>
                <a:latin typeface="Arial"/>
              </a:rPr>
              <a:t>Translate 2D advantages of graphene/HOPG into 3D materials</a:t>
            </a:r>
          </a:p>
        </p:txBody>
      </p:sp>
    </p:spTree>
    <p:extLst>
      <p:ext uri="{BB962C8B-B14F-4D97-AF65-F5344CB8AC3E}">
        <p14:creationId xmlns:p14="http://schemas.microsoft.com/office/powerpoint/2010/main" val="146002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texto 6"/>
          <p:cNvSpPr>
            <a:spLocks noGrp="1"/>
          </p:cNvSpPr>
          <p:nvPr>
            <p:ph type="body" sz="quarter" idx="10"/>
          </p:nvPr>
        </p:nvSpPr>
        <p:spPr>
          <a:xfrm>
            <a:off x="561476" y="3124200"/>
            <a:ext cx="7696200" cy="990600"/>
          </a:xfrm>
        </p:spPr>
        <p:txBody>
          <a:bodyPr/>
          <a:lstStyle/>
          <a:p>
            <a:r>
              <a:rPr lang="en-US" dirty="0"/>
              <a:t>Thank you for your attention!</a:t>
            </a:r>
          </a:p>
          <a:p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4294967295"/>
          </p:nvPr>
        </p:nvSpPr>
        <p:spPr>
          <a:xfrm>
            <a:off x="0" y="6659563"/>
            <a:ext cx="5400675" cy="1968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883" y="4595914"/>
            <a:ext cx="2957209" cy="227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0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961600" y="257444"/>
            <a:ext cx="8229600" cy="902593"/>
          </a:xfrm>
        </p:spPr>
        <p:txBody>
          <a:bodyPr/>
          <a:lstStyle/>
          <a:p>
            <a:r>
              <a:rPr lang="en-GB" dirty="0"/>
              <a:t>Backup slides</a:t>
            </a:r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2699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Typical</a:t>
            </a:r>
            <a:r>
              <a:rPr lang="es-ES" dirty="0" smtClean="0"/>
              <a:t> </a:t>
            </a:r>
            <a:r>
              <a:rPr lang="es-ES" dirty="0" err="1" smtClean="0"/>
              <a:t>MoGr</a:t>
            </a:r>
            <a:r>
              <a:rPr lang="es-ES" dirty="0" smtClean="0"/>
              <a:t> </a:t>
            </a:r>
            <a:r>
              <a:rPr lang="es-ES" dirty="0" err="1" smtClean="0"/>
              <a:t>properties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6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835180"/>
              </p:ext>
            </p:extLst>
          </p:nvPr>
        </p:nvGraphicFramePr>
        <p:xfrm>
          <a:off x="471778" y="1880479"/>
          <a:ext cx="3855125" cy="1280160"/>
        </p:xfrm>
        <a:graphic>
          <a:graphicData uri="http://schemas.openxmlformats.org/drawingml/2006/table">
            <a:tbl>
              <a:tblPr firstRow="1" bandRow="1"/>
              <a:tblGrid>
                <a:gridCol w="218889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0842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78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82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285750" indent="-285750" algn="l">
                        <a:buClr>
                          <a:schemeClr val="accent2"/>
                        </a:buClr>
                        <a:buFont typeface="Wingdings" panose="05000000000000000000" pitchFamily="2" charset="2"/>
                        <a:buChar char="§"/>
                      </a:pPr>
                      <a:endParaRPr kumimoji="0" lang="en-GB" sz="1200" b="0" kern="12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C377B"/>
                      </a:solidFill>
                    </a:lnT>
                    <a:lnB w="25400" cmpd="sng">
                      <a:solidFill>
                        <a:srgbClr val="0C377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97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100" u="none" kern="12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 In-plane</a:t>
                      </a:r>
                      <a:endParaRPr kumimoji="0" lang="en-GB" sz="1100" b="0" i="0" u="none" kern="12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C377B"/>
                      </a:solidFill>
                    </a:lnT>
                    <a:lnB w="25400" cmpd="sng">
                      <a:solidFill>
                        <a:srgbClr val="0C377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97C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100" u="none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Perpendicular</a:t>
                      </a:r>
                      <a:endParaRPr kumimoji="0" lang="en-GB" sz="1100" b="0" i="0" u="none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C377B"/>
                      </a:solidFill>
                    </a:lnT>
                    <a:lnB w="25400" cmpd="sng">
                      <a:solidFill>
                        <a:srgbClr val="0C377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197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l">
                        <a:buClr>
                          <a:schemeClr val="accent2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Electrical conductivity [MS/m] </a:t>
                      </a:r>
                      <a:endParaRPr kumimoji="0" lang="en-GB" sz="1200" b="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C377B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~1 </a:t>
                      </a:r>
                      <a:endParaRPr lang="en-GB" sz="1200" b="1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C377B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~0.08 </a:t>
                      </a:r>
                      <a:endParaRPr lang="en-GB" sz="120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rgbClr val="0C377B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l">
                        <a:buClr>
                          <a:schemeClr val="accent2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Thermal Conductivity [W/(</a:t>
                      </a:r>
                      <a:r>
                        <a:rPr kumimoji="0" lang="en-GB" sz="1200" kern="1200" err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mK</a:t>
                      </a: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)] </a:t>
                      </a:r>
                      <a:endParaRPr kumimoji="0" lang="en-GB" sz="120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700 – 800 </a:t>
                      </a:r>
                      <a:endParaRPr lang="en-GB" sz="1200" b="1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~50</a:t>
                      </a:r>
                      <a:endParaRPr lang="en-GB" sz="120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l">
                        <a:buClr>
                          <a:schemeClr val="accent2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CTE RT÷200 °C [10</a:t>
                      </a:r>
                      <a:r>
                        <a:rPr kumimoji="0" lang="en-GB" sz="1200" kern="1200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-6</a:t>
                      </a: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K</a:t>
                      </a:r>
                      <a:r>
                        <a:rPr kumimoji="0" lang="en-GB" sz="1200" kern="1200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-1</a:t>
                      </a: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]</a:t>
                      </a:r>
                      <a:endParaRPr kumimoji="0" lang="en-GB" sz="120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1.7 - 2.7 </a:t>
                      </a:r>
                      <a:endParaRPr lang="en-GB" sz="1200" b="1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8 - 12</a:t>
                      </a:r>
                      <a:endParaRPr lang="en-GB" sz="120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l">
                        <a:buClr>
                          <a:schemeClr val="accent2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Flexural Strength [MPa]</a:t>
                      </a:r>
                      <a:endParaRPr kumimoji="0" lang="en-GB" sz="120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60 – 80 </a:t>
                      </a:r>
                      <a:endParaRPr lang="en-GB" sz="120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10 - 12</a:t>
                      </a:r>
                      <a:endParaRPr lang="en-GB" sz="120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l">
                        <a:buClr>
                          <a:schemeClr val="accent2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Specific Heat [J/(</a:t>
                      </a:r>
                      <a:r>
                        <a:rPr kumimoji="0" lang="en-GB" sz="1200" kern="1200" err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gK</a:t>
                      </a: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)]</a:t>
                      </a:r>
                      <a:endParaRPr kumimoji="0" lang="en-GB" sz="120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0.6 - 0.65</a:t>
                      </a:r>
                      <a:endParaRPr lang="en-GB" sz="120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>
                        <a:solidFill>
                          <a:srgbClr val="002060"/>
                        </a:solidFill>
                        <a:latin typeface="Cambria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28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indent="0" algn="l">
                        <a:buClr>
                          <a:schemeClr val="accent2"/>
                        </a:buClr>
                        <a:buFont typeface="Wingdings" panose="05000000000000000000" pitchFamily="2" charset="2"/>
                        <a:buNone/>
                      </a:pP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Density [g/cm</a:t>
                      </a:r>
                      <a:r>
                        <a:rPr kumimoji="0" lang="en-GB" sz="1200" kern="1200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3</a:t>
                      </a:r>
                      <a:r>
                        <a:rPr kumimoji="0" lang="en-GB" sz="1200" kern="12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]</a:t>
                      </a:r>
                      <a:endParaRPr kumimoji="0" lang="en-GB" sz="1200" kern="12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C377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2.5 – 2.6 </a:t>
                      </a:r>
                      <a:endParaRPr lang="en-GB" sz="1200" b="1" dirty="0">
                        <a:latin typeface="Cambria Math" panose="02040503050406030204" pitchFamily="18" charset="0"/>
                        <a:ea typeface="Cambria Math" panose="020405030504060302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rgbClr val="0C377B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pic>
        <p:nvPicPr>
          <p:cNvPr id="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336" y="1832965"/>
            <a:ext cx="3339707" cy="1316759"/>
          </a:xfrm>
          <a:prstGeom prst="rect">
            <a:avLst/>
          </a:prstGeom>
        </p:spPr>
      </p:pic>
      <p:sp>
        <p:nvSpPr>
          <p:cNvPr id="8" name="Line Callout 2 1"/>
          <p:cNvSpPr/>
          <p:nvPr/>
        </p:nvSpPr>
        <p:spPr>
          <a:xfrm>
            <a:off x="4326903" y="1275231"/>
            <a:ext cx="1620415" cy="454073"/>
          </a:xfrm>
          <a:prstGeom prst="borderCallout2">
            <a:avLst>
              <a:gd name="adj1" fmla="val 18750"/>
              <a:gd name="adj2" fmla="val 340"/>
              <a:gd name="adj3" fmla="val 18750"/>
              <a:gd name="adj4" fmla="val -16667"/>
              <a:gd name="adj5" fmla="val 172249"/>
              <a:gd name="adj6" fmla="val -68588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10-15x isotropic graphite</a:t>
            </a:r>
          </a:p>
        </p:txBody>
      </p:sp>
      <p:sp>
        <p:nvSpPr>
          <p:cNvPr id="9" name="Line Callout 2 13"/>
          <p:cNvSpPr/>
          <p:nvPr/>
        </p:nvSpPr>
        <p:spPr>
          <a:xfrm>
            <a:off x="4335290" y="1904572"/>
            <a:ext cx="568487" cy="251736"/>
          </a:xfrm>
          <a:prstGeom prst="borderCallout2">
            <a:avLst>
              <a:gd name="adj1" fmla="val 18750"/>
              <a:gd name="adj2" fmla="val -2683"/>
              <a:gd name="adj3" fmla="val 18750"/>
              <a:gd name="adj4" fmla="val -16667"/>
              <a:gd name="adj5" fmla="val 149952"/>
              <a:gd name="adj6" fmla="val -162574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2x Cu</a:t>
            </a:r>
          </a:p>
        </p:txBody>
      </p:sp>
      <p:sp>
        <p:nvSpPr>
          <p:cNvPr id="10" name="Line Callout 2 17"/>
          <p:cNvSpPr/>
          <p:nvPr/>
        </p:nvSpPr>
        <p:spPr>
          <a:xfrm flipH="1">
            <a:off x="2121613" y="2638026"/>
            <a:ext cx="314822" cy="251736"/>
          </a:xfrm>
          <a:prstGeom prst="borderCallout2">
            <a:avLst>
              <a:gd name="adj1" fmla="val 18750"/>
              <a:gd name="adj2" fmla="val -2683"/>
              <a:gd name="adj3" fmla="val 18750"/>
              <a:gd name="adj4" fmla="val -16667"/>
              <a:gd name="adj5" fmla="val -25428"/>
              <a:gd name="adj6" fmla="val -92314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Si</a:t>
            </a:r>
          </a:p>
        </p:txBody>
      </p:sp>
      <p:sp>
        <p:nvSpPr>
          <p:cNvPr id="11" name="Line Callout 2 18"/>
          <p:cNvSpPr/>
          <p:nvPr/>
        </p:nvSpPr>
        <p:spPr>
          <a:xfrm flipH="1">
            <a:off x="2121613" y="2910981"/>
            <a:ext cx="314822" cy="251736"/>
          </a:xfrm>
          <a:prstGeom prst="borderCallout2">
            <a:avLst>
              <a:gd name="adj1" fmla="val 18750"/>
              <a:gd name="adj2" fmla="val -2683"/>
              <a:gd name="adj3" fmla="val 18750"/>
              <a:gd name="adj4" fmla="val -16667"/>
              <a:gd name="adj5" fmla="val 69088"/>
              <a:gd name="adj6" fmla="val -201233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Al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114" y="3562129"/>
            <a:ext cx="4532744" cy="255675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34" y="3541892"/>
            <a:ext cx="4305437" cy="2548991"/>
          </a:xfrm>
          <a:prstGeom prst="rect">
            <a:avLst/>
          </a:prstGeom>
        </p:spPr>
      </p:pic>
      <p:sp>
        <p:nvSpPr>
          <p:cNvPr id="14" name="Line Callout 2 13"/>
          <p:cNvSpPr/>
          <p:nvPr/>
        </p:nvSpPr>
        <p:spPr>
          <a:xfrm>
            <a:off x="4505112" y="2340850"/>
            <a:ext cx="1014473" cy="446522"/>
          </a:xfrm>
          <a:prstGeom prst="borderCallout2">
            <a:avLst>
              <a:gd name="adj1" fmla="val 18750"/>
              <a:gd name="adj2" fmla="val -970"/>
              <a:gd name="adj3" fmla="val 18750"/>
              <a:gd name="adj4" fmla="val -16667"/>
              <a:gd name="adj5" fmla="val -27527"/>
              <a:gd name="adj6" fmla="val -48893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~ isotropic graphite</a:t>
            </a:r>
          </a:p>
        </p:txBody>
      </p:sp>
      <p:sp>
        <p:nvSpPr>
          <p:cNvPr id="15" name="Rectangle 12"/>
          <p:cNvSpPr/>
          <p:nvPr/>
        </p:nvSpPr>
        <p:spPr>
          <a:xfrm rot="21179263">
            <a:off x="3999332" y="2771587"/>
            <a:ext cx="1827028" cy="751332"/>
          </a:xfrm>
          <a:prstGeom prst="rect">
            <a:avLst/>
          </a:prstGeom>
          <a:solidFill>
            <a:srgbClr val="A63212"/>
          </a:solidFill>
          <a:ln w="25400" cap="flat" cmpd="sng" algn="ctr">
            <a:noFill/>
            <a:prstDash val="solid"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txBody>
          <a:bodyPr wrap="square" lIns="54000" tIns="108000" rIns="54000" bIns="108000" anchor="ctr" anchorCtr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050" b="1" kern="0" dirty="0">
                <a:solidFill>
                  <a:prstClr val="white"/>
                </a:solidFill>
                <a:latin typeface="Cambria"/>
              </a:rPr>
              <a:t>Carbides: Improvement of the weak direction with respect to HOPG</a:t>
            </a:r>
          </a:p>
        </p:txBody>
      </p:sp>
      <p:sp>
        <p:nvSpPr>
          <p:cNvPr id="16" name="Line Callout 2 13"/>
          <p:cNvSpPr/>
          <p:nvPr/>
        </p:nvSpPr>
        <p:spPr>
          <a:xfrm>
            <a:off x="1476146" y="3873695"/>
            <a:ext cx="1093350" cy="155714"/>
          </a:xfrm>
          <a:prstGeom prst="borderCallout2">
            <a:avLst>
              <a:gd name="adj1" fmla="val 18750"/>
              <a:gd name="adj2" fmla="val -402"/>
              <a:gd name="adj3" fmla="val 18750"/>
              <a:gd name="adj4" fmla="val -8074"/>
              <a:gd name="adj5" fmla="val 192763"/>
              <a:gd name="adj6" fmla="val -48118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In-plane direction</a:t>
            </a:r>
          </a:p>
        </p:txBody>
      </p:sp>
      <p:sp>
        <p:nvSpPr>
          <p:cNvPr id="17" name="Line Callout 2 13"/>
          <p:cNvSpPr/>
          <p:nvPr/>
        </p:nvSpPr>
        <p:spPr>
          <a:xfrm>
            <a:off x="1163809" y="5413824"/>
            <a:ext cx="1405687" cy="180488"/>
          </a:xfrm>
          <a:prstGeom prst="borderCallout2">
            <a:avLst>
              <a:gd name="adj1" fmla="val 18750"/>
              <a:gd name="adj2" fmla="val -402"/>
              <a:gd name="adj3" fmla="val 18750"/>
              <a:gd name="adj4" fmla="val -8074"/>
              <a:gd name="adj5" fmla="val 153487"/>
              <a:gd name="adj6" fmla="val -30091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Perpendicular direction</a:t>
            </a:r>
          </a:p>
        </p:txBody>
      </p:sp>
      <p:sp>
        <p:nvSpPr>
          <p:cNvPr id="18" name="Line Callout 2 13"/>
          <p:cNvSpPr/>
          <p:nvPr/>
        </p:nvSpPr>
        <p:spPr>
          <a:xfrm>
            <a:off x="2607131" y="4567131"/>
            <a:ext cx="1405687" cy="180488"/>
          </a:xfrm>
          <a:prstGeom prst="borderCallout2">
            <a:avLst>
              <a:gd name="adj1" fmla="val 18750"/>
              <a:gd name="adj2" fmla="val -402"/>
              <a:gd name="adj3" fmla="val 18750"/>
              <a:gd name="adj4" fmla="val -8074"/>
              <a:gd name="adj5" fmla="val -36499"/>
              <a:gd name="adj6" fmla="val -20240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Specific heat</a:t>
            </a:r>
          </a:p>
        </p:txBody>
      </p:sp>
      <p:sp>
        <p:nvSpPr>
          <p:cNvPr id="19" name="Line Callout 2 13"/>
          <p:cNvSpPr/>
          <p:nvPr/>
        </p:nvSpPr>
        <p:spPr>
          <a:xfrm>
            <a:off x="6641683" y="5159770"/>
            <a:ext cx="1093350" cy="155714"/>
          </a:xfrm>
          <a:prstGeom prst="borderCallout2">
            <a:avLst>
              <a:gd name="adj1" fmla="val 18750"/>
              <a:gd name="adj2" fmla="val -402"/>
              <a:gd name="adj3" fmla="val 18750"/>
              <a:gd name="adj4" fmla="val -8074"/>
              <a:gd name="adj5" fmla="val 243580"/>
              <a:gd name="adj6" fmla="val -46309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In-plane direction</a:t>
            </a:r>
          </a:p>
        </p:txBody>
      </p:sp>
      <p:sp>
        <p:nvSpPr>
          <p:cNvPr id="20" name="Line Callout 2 13"/>
          <p:cNvSpPr/>
          <p:nvPr/>
        </p:nvSpPr>
        <p:spPr>
          <a:xfrm>
            <a:off x="7278370" y="4641150"/>
            <a:ext cx="1405687" cy="180488"/>
          </a:xfrm>
          <a:prstGeom prst="borderCallout2">
            <a:avLst>
              <a:gd name="adj1" fmla="val 18750"/>
              <a:gd name="adj2" fmla="val -402"/>
              <a:gd name="adj3" fmla="val 18750"/>
              <a:gd name="adj4" fmla="val -8074"/>
              <a:gd name="adj5" fmla="val -40153"/>
              <a:gd name="adj6" fmla="val -43226"/>
            </a:avLst>
          </a:prstGeom>
          <a:solidFill>
            <a:srgbClr val="0C377B">
              <a:lumMod val="20000"/>
              <a:lumOff val="80000"/>
            </a:srgbClr>
          </a:solidFill>
          <a:ln w="1587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90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ambria" panose="02040503050406030204" pitchFamily="18" charset="0"/>
                <a:ea typeface="+mn-ea"/>
                <a:cs typeface="Arial" panose="020B0604020202020204" pitchFamily="34" charset="0"/>
              </a:rPr>
              <a:t>Perpendicular direction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5535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Rhombohedral-hexagonal transformation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55" r="9438"/>
          <a:stretch/>
        </p:blipFill>
        <p:spPr>
          <a:xfrm>
            <a:off x="3757405" y="3326859"/>
            <a:ext cx="4929395" cy="23012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6830" y="1416392"/>
            <a:ext cx="87371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dirty="0" smtClean="0">
                <a:solidFill>
                  <a:srgbClr val="0C377B"/>
                </a:solidFill>
                <a:latin typeface="Arial"/>
              </a:rPr>
              <a:t>ξ</a:t>
            </a:r>
            <a:r>
              <a:rPr lang="es-ES" sz="1600" dirty="0" smtClean="0">
                <a:solidFill>
                  <a:srgbClr val="0C377B"/>
                </a:solidFill>
                <a:latin typeface="Arial"/>
              </a:rPr>
              <a:t>-</a:t>
            </a:r>
            <a:r>
              <a:rPr lang="en-GB" sz="1600" dirty="0" smtClean="0">
                <a:solidFill>
                  <a:srgbClr val="0C377B"/>
                </a:solidFill>
                <a:latin typeface="Arial"/>
              </a:rPr>
              <a:t>Mo2C carbide is orthorhombic, with Mo sub-lattice being hexagonal.</a:t>
            </a:r>
          </a:p>
          <a:p>
            <a:r>
              <a:rPr lang="en-GB" sz="1600" dirty="0" smtClean="0">
                <a:solidFill>
                  <a:srgbClr val="0C377B"/>
                </a:solidFill>
                <a:latin typeface="Arial"/>
              </a:rPr>
              <a:t>XRD shows hexagonal structure when using X-rays (Cu) because they hardly “see” the carbon atoms. Neutron diffraction is more appropriate to distinguish the orthorhombic structure.</a:t>
            </a:r>
          </a:p>
        </p:txBody>
      </p:sp>
      <p:sp>
        <p:nvSpPr>
          <p:cNvPr id="8" name="Rectangle 7"/>
          <p:cNvSpPr/>
          <p:nvPr/>
        </p:nvSpPr>
        <p:spPr>
          <a:xfrm>
            <a:off x="722779" y="2394176"/>
            <a:ext cx="71992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0C377B"/>
                </a:solidFill>
                <a:latin typeface="Arial"/>
              </a:rPr>
              <a:t>E. </a:t>
            </a:r>
            <a:r>
              <a:rPr lang="en-US" sz="1100" dirty="0" err="1">
                <a:solidFill>
                  <a:srgbClr val="0C377B"/>
                </a:solidFill>
                <a:latin typeface="Arial"/>
              </a:rPr>
              <a:t>Parthé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, V. </a:t>
            </a:r>
            <a:r>
              <a:rPr lang="en-US" sz="1100" dirty="0" err="1">
                <a:solidFill>
                  <a:srgbClr val="0C377B"/>
                </a:solidFill>
                <a:latin typeface="Arial"/>
              </a:rPr>
              <a:t>Sadagopan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, The structure of </a:t>
            </a:r>
            <a:r>
              <a:rPr lang="en-US" sz="1100" dirty="0" err="1">
                <a:solidFill>
                  <a:srgbClr val="0C377B"/>
                </a:solidFill>
                <a:latin typeface="Arial"/>
              </a:rPr>
              <a:t>dimolybdenum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carbide by neutron diﬀraction technique,</a:t>
            </a:r>
          </a:p>
          <a:p>
            <a:r>
              <a:rPr lang="en-US" sz="1100" dirty="0" err="1">
                <a:solidFill>
                  <a:srgbClr val="0C377B"/>
                </a:solidFill>
                <a:latin typeface="Arial"/>
              </a:rPr>
              <a:t>Acta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1100" dirty="0" err="1">
                <a:solidFill>
                  <a:srgbClr val="0C377B"/>
                </a:solidFill>
                <a:latin typeface="Arial"/>
              </a:rPr>
              <a:t>Crystallographica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16 (3) (1963) 202–205. doi:10.1107/S0365110X63000487.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657" y="3564365"/>
            <a:ext cx="2551485" cy="1720102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3201" y="2980705"/>
            <a:ext cx="2906042" cy="1863845"/>
          </a:xfrm>
          <a:prstGeom prst="rect">
            <a:avLst/>
          </a:prstGeom>
        </p:spPr>
      </p:pic>
      <p:sp>
        <p:nvSpPr>
          <p:cNvPr id="10" name="Marcador de número de diapositiva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415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Microstructure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ARIES workshop | 27-28 Nov 2017, Turin.   Jorge Guardia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6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9878" y="1707887"/>
            <a:ext cx="2792487" cy="2094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404855" y="1707888"/>
            <a:ext cx="3211172" cy="209468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952" y="1707888"/>
            <a:ext cx="1559686" cy="3427295"/>
          </a:xfrm>
          <a:prstGeom prst="rect">
            <a:avLst/>
          </a:prstGeom>
        </p:spPr>
      </p:pic>
      <p:sp>
        <p:nvSpPr>
          <p:cNvPr id="9" name="TextBox 12"/>
          <p:cNvSpPr txBox="1"/>
          <p:nvPr/>
        </p:nvSpPr>
        <p:spPr>
          <a:xfrm>
            <a:off x="409682" y="4182124"/>
            <a:ext cx="3243101" cy="1649169"/>
          </a:xfrm>
          <a:prstGeom prst="rect">
            <a:avLst/>
          </a:prstGeom>
          <a:noFill/>
        </p:spPr>
        <p:txBody>
          <a:bodyPr wrap="square" lIns="54000" rIns="0" rtlCol="0">
            <a:spAutoFit/>
          </a:bodyPr>
          <a:lstStyle/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350" dirty="0">
                <a:solidFill>
                  <a:srgbClr val="002060"/>
                </a:solidFill>
                <a:latin typeface="Cambria"/>
              </a:rPr>
              <a:t>Carbides: ~5 µm diameter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350" dirty="0">
                <a:solidFill>
                  <a:srgbClr val="002060"/>
                </a:solidFill>
                <a:latin typeface="Cambria"/>
              </a:rPr>
              <a:t>Well-connected graphite matrix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350" dirty="0">
                <a:solidFill>
                  <a:srgbClr val="002060"/>
                </a:solidFill>
                <a:latin typeface="Cambria"/>
              </a:rPr>
              <a:t>Well-compacted: porosity &lt;0.5 vol.%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350" dirty="0">
                <a:solidFill>
                  <a:srgbClr val="002060"/>
                </a:solidFill>
                <a:latin typeface="Cambria"/>
              </a:rPr>
              <a:t>Molybdenum carbide particles reinforce the graphite, holding together the graphite in the weak direction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endParaRPr lang="en-GB" sz="1350" dirty="0">
              <a:solidFill>
                <a:srgbClr val="002060"/>
              </a:solidFill>
              <a:latin typeface="Cambria"/>
            </a:endParaRPr>
          </a:p>
        </p:txBody>
      </p:sp>
      <p:sp>
        <p:nvSpPr>
          <p:cNvPr id="10" name="Down Arrow 1"/>
          <p:cNvSpPr/>
          <p:nvPr/>
        </p:nvSpPr>
        <p:spPr>
          <a:xfrm>
            <a:off x="7467060" y="1364492"/>
            <a:ext cx="321469" cy="269714"/>
          </a:xfrm>
          <a:prstGeom prst="downArrow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Up Arrow 2"/>
          <p:cNvSpPr/>
          <p:nvPr/>
        </p:nvSpPr>
        <p:spPr>
          <a:xfrm>
            <a:off x="7456238" y="5414172"/>
            <a:ext cx="343109" cy="322117"/>
          </a:xfrm>
          <a:prstGeom prst="upArrow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3"/>
          <p:cNvSpPr txBox="1"/>
          <p:nvPr/>
        </p:nvSpPr>
        <p:spPr>
          <a:xfrm>
            <a:off x="5236666" y="1379251"/>
            <a:ext cx="248310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>
                <a:solidFill>
                  <a:srgbClr val="0C377B"/>
                </a:solidFill>
                <a:latin typeface="Arial"/>
              </a:rPr>
              <a:t>Sintering pressure direction</a:t>
            </a:r>
          </a:p>
        </p:txBody>
      </p:sp>
      <p:sp>
        <p:nvSpPr>
          <p:cNvPr id="13" name="TextBox 4"/>
          <p:cNvSpPr txBox="1"/>
          <p:nvPr/>
        </p:nvSpPr>
        <p:spPr>
          <a:xfrm>
            <a:off x="1316742" y="3849305"/>
            <a:ext cx="46720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0C377B"/>
                </a:solidFill>
                <a:latin typeface="Arial"/>
              </a:rPr>
              <a:t>In-plane polished surface                                         Perpendicular fracture surface </a:t>
            </a:r>
          </a:p>
        </p:txBody>
      </p:sp>
      <p:sp>
        <p:nvSpPr>
          <p:cNvPr id="14" name="TextBox 16"/>
          <p:cNvSpPr txBox="1"/>
          <p:nvPr/>
        </p:nvSpPr>
        <p:spPr>
          <a:xfrm>
            <a:off x="6616027" y="5187397"/>
            <a:ext cx="22074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>
                <a:solidFill>
                  <a:srgbClr val="0C377B"/>
                </a:solidFill>
                <a:latin typeface="Arial"/>
              </a:rPr>
              <a:t>Perpendicular ion-polished surface </a:t>
            </a:r>
          </a:p>
        </p:txBody>
      </p:sp>
      <p:sp>
        <p:nvSpPr>
          <p:cNvPr id="15" name="Up Arrow 18"/>
          <p:cNvSpPr/>
          <p:nvPr/>
        </p:nvSpPr>
        <p:spPr>
          <a:xfrm>
            <a:off x="5035913" y="4103790"/>
            <a:ext cx="343109" cy="322117"/>
          </a:xfrm>
          <a:prstGeom prst="upArrow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Down Arrow 20"/>
          <p:cNvSpPr/>
          <p:nvPr/>
        </p:nvSpPr>
        <p:spPr>
          <a:xfrm>
            <a:off x="5035915" y="1398275"/>
            <a:ext cx="321469" cy="269714"/>
          </a:xfrm>
          <a:prstGeom prst="downArrow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Picture 2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224" y="4600635"/>
            <a:ext cx="2960980" cy="1124017"/>
          </a:xfrm>
          <a:prstGeom prst="rect">
            <a:avLst/>
          </a:prstGeom>
        </p:spPr>
      </p:pic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902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469042" y="2991275"/>
            <a:ext cx="3733253" cy="2474328"/>
            <a:chOff x="625389" y="2845367"/>
            <a:chExt cx="4977670" cy="3299104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098" y="2845367"/>
              <a:ext cx="4976961" cy="3299104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625389" y="5787770"/>
              <a:ext cx="2601013" cy="288147"/>
            </a:xfrm>
            <a:prstGeom prst="rect">
              <a:avLst/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pPr lv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050" kern="0" dirty="0">
                  <a:solidFill>
                    <a:srgbClr val="FFFFFF"/>
                  </a:solidFill>
                </a:rPr>
                <a:t>120 t Australian road train</a:t>
              </a:r>
            </a:p>
          </p:txBody>
        </p:sp>
        <p:sp>
          <p:nvSpPr>
            <p:cNvPr id="50" name="Text Box 2"/>
            <p:cNvSpPr txBox="1">
              <a:spLocks noChangeArrowheads="1"/>
            </p:cNvSpPr>
            <p:nvPr/>
          </p:nvSpPr>
          <p:spPr bwMode="auto">
            <a:xfrm>
              <a:off x="921018" y="2939112"/>
              <a:ext cx="2762461" cy="308420"/>
            </a:xfrm>
            <a:prstGeom prst="rect">
              <a:avLst/>
            </a:prstGeom>
            <a:gradFill flip="none" rotWithShape="1">
              <a:gsLst>
                <a:gs pos="0">
                  <a:srgbClr val="FF0000">
                    <a:alpha val="80000"/>
                  </a:srgbClr>
                </a:gs>
                <a:gs pos="100000">
                  <a:srgbClr val="FF7757"/>
                </a:gs>
              </a:gsLst>
              <a:lin ang="5400000" scaled="1"/>
              <a:tileRect/>
            </a:gradFill>
            <a:ln w="9525" algn="ctr">
              <a:noFill/>
              <a:miter lim="800000"/>
              <a:headEnd/>
              <a:tailEnd/>
            </a:ln>
            <a:effectLst>
              <a:outerShdw blurRad="76200" dist="88900" dir="810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txBody>
            <a:bodyPr wrap="square" lIns="69056" tIns="34529" rIns="69056" bIns="34529">
              <a:spAutoFit/>
            </a:bodyPr>
            <a:lstStyle/>
            <a:p>
              <a:pPr algn="r" defTabSz="342900">
                <a:spcBef>
                  <a:spcPct val="0"/>
                </a:spcBef>
              </a:pPr>
              <a:r>
                <a:rPr lang="en-US" sz="1050" b="1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HL-LHC beam energy: 693 MJ</a:t>
              </a:r>
            </a:p>
          </p:txBody>
        </p: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Introduction: LHC Collimation </a:t>
            </a:r>
            <a:r>
              <a:rPr lang="en-GB" dirty="0"/>
              <a:t>P</a:t>
            </a:r>
            <a:r>
              <a:rPr lang="en-GB" dirty="0" smtClean="0"/>
              <a:t>roject at CERN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half" idx="1"/>
          </p:nvPr>
        </p:nvSpPr>
        <p:spPr>
          <a:xfrm>
            <a:off x="469575" y="1428345"/>
            <a:ext cx="6808086" cy="4525963"/>
          </a:xfrm>
        </p:spPr>
        <p:txBody>
          <a:bodyPr>
            <a:noAutofit/>
          </a:bodyPr>
          <a:lstStyle/>
          <a:p>
            <a:pPr algn="just"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The </a:t>
            </a:r>
            <a:r>
              <a:rPr lang="en-GB" sz="1400" b="1" dirty="0">
                <a:solidFill>
                  <a:schemeClr val="tx2"/>
                </a:solidFill>
              </a:rPr>
              <a:t>energy</a:t>
            </a:r>
            <a:r>
              <a:rPr lang="en-GB" sz="1400" dirty="0">
                <a:solidFill>
                  <a:schemeClr val="tx2"/>
                </a:solidFill>
              </a:rPr>
              <a:t> of the circulating particle beams is equivalent to that needed for melting one ton of copper in few </a:t>
            </a:r>
            <a:r>
              <a:rPr lang="el-GR" sz="1400" dirty="0">
                <a:solidFill>
                  <a:schemeClr val="tx2"/>
                </a:solidFill>
              </a:rPr>
              <a:t>μ</a:t>
            </a:r>
            <a:r>
              <a:rPr lang="en-GB" sz="1400" dirty="0">
                <a:solidFill>
                  <a:schemeClr val="tx2"/>
                </a:solidFill>
              </a:rPr>
              <a:t>s    	</a:t>
            </a:r>
            <a:r>
              <a:rPr lang="en-GB" sz="1400" b="1" dirty="0">
                <a:solidFill>
                  <a:schemeClr val="tx2"/>
                </a:solidFill>
              </a:rPr>
              <a:t>LHC: 362 MJ   HL-LHC: 693 MJ</a:t>
            </a:r>
          </a:p>
          <a:p>
            <a:pPr algn="just"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Need of a protection system → </a:t>
            </a:r>
            <a:r>
              <a:rPr lang="en-GB" sz="1400" b="1" dirty="0">
                <a:solidFill>
                  <a:schemeClr val="tx2"/>
                </a:solidFill>
              </a:rPr>
              <a:t>Collimators</a:t>
            </a:r>
            <a:r>
              <a:rPr lang="en-GB" sz="1400" dirty="0">
                <a:solidFill>
                  <a:schemeClr val="tx2"/>
                </a:solidFill>
              </a:rPr>
              <a:t> </a:t>
            </a:r>
          </a:p>
          <a:p>
            <a:pPr algn="just"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chemeClr val="tx2"/>
                </a:solidFill>
              </a:rPr>
              <a:t>CFC successfully used for LHC baseline but not enough conductive for HL-LHC (resistive wall beam instabilities) →  </a:t>
            </a:r>
            <a:r>
              <a:rPr lang="en-GB" sz="1400" b="1" dirty="0">
                <a:solidFill>
                  <a:schemeClr val="tx2"/>
                </a:solidFill>
              </a:rPr>
              <a:t>New graphite-based composite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7395381" y="1004079"/>
            <a:ext cx="1522504" cy="1457666"/>
            <a:chOff x="6787899" y="949333"/>
            <a:chExt cx="2113505" cy="202349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7899" y="949333"/>
              <a:ext cx="2113505" cy="2023498"/>
            </a:xfrm>
            <a:prstGeom prst="rect">
              <a:avLst/>
            </a:prstGeom>
            <a:effectLst/>
          </p:spPr>
        </p:pic>
        <p:sp>
          <p:nvSpPr>
            <p:cNvPr id="24" name="TextBox 23"/>
            <p:cNvSpPr txBox="1"/>
            <p:nvPr/>
          </p:nvSpPr>
          <p:spPr>
            <a:xfrm>
              <a:off x="8250988" y="2517871"/>
              <a:ext cx="566918" cy="332042"/>
            </a:xfrm>
            <a:prstGeom prst="rect">
              <a:avLst/>
            </a:prstGeom>
            <a:gradFill rotWithShape="1">
              <a:gsLst>
                <a:gs pos="0">
                  <a:srgbClr val="333399">
                    <a:shade val="51000"/>
                    <a:satMod val="130000"/>
                  </a:srgbClr>
                </a:gs>
                <a:gs pos="80000">
                  <a:srgbClr val="333399">
                    <a:shade val="93000"/>
                    <a:satMod val="130000"/>
                  </a:srgbClr>
                </a:gs>
                <a:gs pos="100000">
                  <a:srgbClr val="33339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33339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GB" sz="1200" kern="0">
                  <a:solidFill>
                    <a:srgbClr val="FFFFFF"/>
                  </a:solidFill>
                  <a:latin typeface="Arial"/>
                </a:rPr>
                <a:t>CFC</a:t>
              </a:r>
            </a:p>
          </p:txBody>
        </p:sp>
      </p:grpSp>
      <p:sp>
        <p:nvSpPr>
          <p:cNvPr id="16" name="Left Arrow 15"/>
          <p:cNvSpPr/>
          <p:nvPr/>
        </p:nvSpPr>
        <p:spPr>
          <a:xfrm rot="21074401" flipH="1">
            <a:off x="1824242" y="4780996"/>
            <a:ext cx="1969976" cy="590997"/>
          </a:xfrm>
          <a:prstGeom prst="leftArrow">
            <a:avLst>
              <a:gd name="adj1" fmla="val 50000"/>
              <a:gd name="adj2" fmla="val 81996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>
              <a:rot lat="1800000" lon="2400000" rev="0"/>
            </a:camera>
            <a:lightRig rig="threePt" dir="t"/>
          </a:scene3d>
          <a:sp3d prstMaterial="plastic">
            <a:bevelT w="63500" h="44450"/>
            <a:bevelB w="635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500" b="1" dirty="0">
                <a:solidFill>
                  <a:srgbClr val="FFFFFF"/>
                </a:solidFill>
              </a:rPr>
              <a:t>v = 390 km/h</a:t>
            </a:r>
            <a:endParaRPr lang="en-GB" sz="1500" b="1" dirty="0">
              <a:solidFill>
                <a:srgbClr val="FFFFFF"/>
              </a:solidFill>
            </a:endParaRPr>
          </a:p>
        </p:txBody>
      </p:sp>
      <p:grpSp>
        <p:nvGrpSpPr>
          <p:cNvPr id="58" name="Group 57"/>
          <p:cNvGrpSpPr>
            <a:grpSpLocks noChangeAspect="1"/>
          </p:cNvGrpSpPr>
          <p:nvPr/>
        </p:nvGrpSpPr>
        <p:grpSpPr>
          <a:xfrm>
            <a:off x="4674979" y="2837111"/>
            <a:ext cx="4242906" cy="2947929"/>
            <a:chOff x="207119" y="2921895"/>
            <a:chExt cx="4613319" cy="3205287"/>
          </a:xfrm>
        </p:grpSpPr>
        <p:grpSp>
          <p:nvGrpSpPr>
            <p:cNvPr id="36" name="Group 35"/>
            <p:cNvGrpSpPr>
              <a:grpSpLocks noChangeAspect="1"/>
            </p:cNvGrpSpPr>
            <p:nvPr/>
          </p:nvGrpSpPr>
          <p:grpSpPr>
            <a:xfrm>
              <a:off x="207119" y="2921895"/>
              <a:ext cx="4613319" cy="3205287"/>
              <a:chOff x="627479" y="1346370"/>
              <a:chExt cx="8487446" cy="5896993"/>
            </a:xfrm>
          </p:grpSpPr>
          <p:sp>
            <p:nvSpPr>
              <p:cNvPr id="37" name="Text Box 2"/>
              <p:cNvSpPr txBox="1">
                <a:spLocks noChangeArrowheads="1"/>
              </p:cNvSpPr>
              <p:nvPr/>
            </p:nvSpPr>
            <p:spPr bwMode="auto">
              <a:xfrm>
                <a:off x="627479" y="6349453"/>
                <a:ext cx="3602308" cy="893910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>
                      <a:alpha val="80000"/>
                    </a:srgbClr>
                  </a:gs>
                  <a:gs pos="100000">
                    <a:srgbClr val="FF7757"/>
                  </a:gs>
                </a:gsLst>
                <a:lin ang="5400000" scaled="1"/>
                <a:tileRect/>
              </a:gradFill>
              <a:ln w="9525" algn="ctr">
                <a:noFill/>
                <a:miter lim="800000"/>
                <a:headEnd/>
                <a:tailEnd/>
              </a:ln>
              <a:effectLst>
                <a:outerShdw blurRad="76200" dist="127000" dir="8100000" algn="ctr">
                  <a:srgbClr val="000000">
                    <a:alpha val="28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contrasting" dir="t">
                  <a:rot lat="0" lon="0" rev="1500000"/>
                </a:lightRig>
              </a:scene3d>
              <a:sp3d prstMaterial="metal">
                <a:bevelT w="88900" h="88900"/>
              </a:sp3d>
            </p:spPr>
            <p:txBody>
              <a:bodyPr wrap="square" lIns="69056" tIns="34529" rIns="69056" bIns="34529">
                <a:spAutoFit/>
              </a:bodyPr>
              <a:lstStyle/>
              <a:p>
                <a:pPr algn="r" defTabSz="342900">
                  <a:spcBef>
                    <a:spcPct val="0"/>
                  </a:spcBef>
                  <a:defRPr/>
                </a:pPr>
                <a:r>
                  <a:rPr lang="en-US" sz="1050" b="1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LHC typical collimator </a:t>
                </a:r>
              </a:p>
              <a:p>
                <a:pPr algn="r" defTabSz="342900">
                  <a:spcBef>
                    <a:spcPct val="0"/>
                  </a:spcBef>
                  <a:defRPr/>
                </a:pPr>
                <a:r>
                  <a:rPr lang="en-US" sz="1050" kern="0"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Cutaway</a:t>
                </a:r>
              </a:p>
            </p:txBody>
          </p:sp>
          <p:pic>
            <p:nvPicPr>
              <p:cNvPr id="38" name="Picture 37" descr="FULL VIEW.jpg"/>
              <p:cNvPicPr>
                <a:picLocks noChangeAspect="1"/>
              </p:cNvPicPr>
              <p:nvPr/>
            </p:nvPicPr>
            <p:blipFill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2378493" y="1346370"/>
                <a:ext cx="6670291" cy="5104217"/>
              </a:xfrm>
              <a:prstGeom prst="rect">
                <a:avLst/>
              </a:prstGeom>
            </p:spPr>
          </p:pic>
          <p:sp>
            <p:nvSpPr>
              <p:cNvPr id="39" name="AutoShape 4"/>
              <p:cNvSpPr>
                <a:spLocks/>
              </p:cNvSpPr>
              <p:nvPr/>
            </p:nvSpPr>
            <p:spPr bwMode="auto">
              <a:xfrm>
                <a:off x="5833844" y="6393537"/>
                <a:ext cx="2208404" cy="498925"/>
              </a:xfrm>
              <a:prstGeom prst="borderCallout2">
                <a:avLst>
                  <a:gd name="adj1" fmla="val 50000"/>
                  <a:gd name="adj2" fmla="val 0"/>
                  <a:gd name="adj3" fmla="val 50000"/>
                  <a:gd name="adj4" fmla="val -7481"/>
                  <a:gd name="adj5" fmla="val -74137"/>
                  <a:gd name="adj6" fmla="val -40919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342900" eaLnBrk="0" fontAlgn="base" hangingPunct="0">
                  <a:spcBef>
                    <a:spcPct val="0"/>
                  </a:spcBef>
                  <a:spcAft>
                    <a:spcPts val="750"/>
                  </a:spcAft>
                  <a:defRPr/>
                </a:pPr>
                <a:r>
                  <a:rPr lang="en-US" sz="825" kern="0">
                    <a:solidFill>
                      <a:srgbClr val="FFFFFF"/>
                    </a:solidFill>
                    <a:latin typeface="Arial"/>
                  </a:rPr>
                  <a:t>Actuation system</a:t>
                </a:r>
              </a:p>
            </p:txBody>
          </p:sp>
          <p:sp>
            <p:nvSpPr>
              <p:cNvPr id="40" name="AutoShape 7"/>
              <p:cNvSpPr>
                <a:spLocks/>
              </p:cNvSpPr>
              <p:nvPr/>
            </p:nvSpPr>
            <p:spPr bwMode="auto">
              <a:xfrm>
                <a:off x="6797474" y="5480947"/>
                <a:ext cx="2291450" cy="498925"/>
              </a:xfrm>
              <a:prstGeom prst="borderCallout2">
                <a:avLst>
                  <a:gd name="adj1" fmla="val 50000"/>
                  <a:gd name="adj2" fmla="val 0"/>
                  <a:gd name="adj3" fmla="val 50000"/>
                  <a:gd name="adj4" fmla="val -6572"/>
                  <a:gd name="adj5" fmla="val -252720"/>
                  <a:gd name="adj6" fmla="val -114881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342900" eaLnBrk="0" fontAlgn="base" hangingPunct="0">
                  <a:spcBef>
                    <a:spcPct val="0"/>
                  </a:spcBef>
                  <a:spcAft>
                    <a:spcPts val="750"/>
                  </a:spcAft>
                  <a:defRPr/>
                </a:pPr>
                <a:r>
                  <a:rPr lang="en-US" sz="825" kern="0">
                    <a:solidFill>
                      <a:srgbClr val="FFFFFF"/>
                    </a:solidFill>
                    <a:latin typeface="Arial"/>
                  </a:rPr>
                  <a:t>Jaw Cooling system</a:t>
                </a:r>
              </a:p>
            </p:txBody>
          </p:sp>
          <p:sp>
            <p:nvSpPr>
              <p:cNvPr id="41" name="AutoShape 7"/>
              <p:cNvSpPr>
                <a:spLocks/>
              </p:cNvSpPr>
              <p:nvPr/>
            </p:nvSpPr>
            <p:spPr bwMode="auto">
              <a:xfrm>
                <a:off x="7145439" y="4590363"/>
                <a:ext cx="1969486" cy="498925"/>
              </a:xfrm>
              <a:prstGeom prst="borderCallout2">
                <a:avLst>
                  <a:gd name="adj1" fmla="val 50000"/>
                  <a:gd name="adj2" fmla="val 0"/>
                  <a:gd name="adj3" fmla="val 50001"/>
                  <a:gd name="adj4" fmla="val -29412"/>
                  <a:gd name="adj5" fmla="val -86424"/>
                  <a:gd name="adj6" fmla="val -86354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342900" eaLnBrk="0" fontAlgn="base" hangingPunct="0">
                  <a:spcBef>
                    <a:spcPct val="0"/>
                  </a:spcBef>
                  <a:spcAft>
                    <a:spcPts val="750"/>
                  </a:spcAft>
                  <a:defRPr/>
                </a:pPr>
                <a:r>
                  <a:rPr lang="en-US" sz="825" kern="0">
                    <a:solidFill>
                      <a:srgbClr val="FFFFFF"/>
                    </a:solidFill>
                    <a:latin typeface="Arial"/>
                  </a:rPr>
                  <a:t>Vacuum Vessel</a:t>
                </a:r>
              </a:p>
            </p:txBody>
          </p:sp>
          <p:sp>
            <p:nvSpPr>
              <p:cNvPr id="44" name="Right Arrow 43"/>
              <p:cNvSpPr/>
              <p:nvPr/>
            </p:nvSpPr>
            <p:spPr>
              <a:xfrm>
                <a:off x="1372437" y="4744623"/>
                <a:ext cx="2652222" cy="631836"/>
              </a:xfrm>
              <a:prstGeom prst="rightArrow">
                <a:avLst>
                  <a:gd name="adj1" fmla="val 50000"/>
                  <a:gd name="adj2" fmla="val 89149"/>
                </a:avLst>
              </a:prstGeom>
              <a:solidFill>
                <a:srgbClr val="FF0000"/>
              </a:solidFill>
              <a:ln w="0" cap="flat" cmpd="sng" algn="ctr">
                <a:noFill/>
                <a:prstDash val="solid"/>
              </a:ln>
              <a:effectLst/>
              <a:scene3d>
                <a:camera prst="isometricRightUp"/>
                <a:lightRig rig="threePt" dir="t"/>
              </a:scene3d>
              <a:sp3d extrusionH="25400" prstMaterial="plastic">
                <a:bevelT w="63500" h="44450"/>
                <a:bevelB w="63500" h="44450"/>
                <a:extrusionClr>
                  <a:srgbClr val="FF0000"/>
                </a:extrusionClr>
              </a:sp3d>
            </p:spPr>
            <p:txBody>
              <a:bodyPr vert="horz" rtlCol="0" anchor="b" anchorCtr="0">
                <a:noAutofit/>
              </a:bodyPr>
              <a:lstStyle/>
              <a:p>
                <a:pPr algn="ctr" defTabSz="342900">
                  <a:defRPr/>
                </a:pPr>
                <a:r>
                  <a:rPr lang="en-GB" sz="900" b="1" kern="0">
                    <a:solidFill>
                      <a:srgbClr val="FFFFFF"/>
                    </a:solidFill>
                    <a:latin typeface="Arial"/>
                  </a:rPr>
                  <a:t>Particle Beam</a:t>
                </a:r>
              </a:p>
            </p:txBody>
          </p:sp>
          <p:sp>
            <p:nvSpPr>
              <p:cNvPr id="42" name="AutoShape 1"/>
              <p:cNvSpPr>
                <a:spLocks/>
              </p:cNvSpPr>
              <p:nvPr/>
            </p:nvSpPr>
            <p:spPr bwMode="auto">
              <a:xfrm>
                <a:off x="1041929" y="2104427"/>
                <a:ext cx="2474337" cy="577702"/>
              </a:xfrm>
              <a:prstGeom prst="borderCallout2">
                <a:avLst>
                  <a:gd name="adj1" fmla="val 50000"/>
                  <a:gd name="adj2" fmla="val 100000"/>
                  <a:gd name="adj3" fmla="val 50000"/>
                  <a:gd name="adj4" fmla="val 115874"/>
                  <a:gd name="adj5" fmla="val 221894"/>
                  <a:gd name="adj6" fmla="val 152729"/>
                </a:avLst>
              </a:prstGeom>
              <a:gradFill rotWithShape="1">
                <a:gsLst>
                  <a:gs pos="0">
                    <a:srgbClr val="333399">
                      <a:shade val="51000"/>
                      <a:satMod val="130000"/>
                    </a:srgbClr>
                  </a:gs>
                  <a:gs pos="80000">
                    <a:srgbClr val="333399">
                      <a:shade val="93000"/>
                      <a:satMod val="130000"/>
                    </a:srgbClr>
                  </a:gs>
                  <a:gs pos="100000">
                    <a:srgbClr val="333399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22225" cap="flat" cmpd="sng" algn="ctr">
                <a:solidFill>
                  <a:srgbClr val="333399">
                    <a:shade val="95000"/>
                    <a:satMod val="105000"/>
                  </a:srgbClr>
                </a:solidFill>
                <a:prstDash val="solid"/>
                <a:headEnd type="none" w="sm" len="sm"/>
                <a:tailEnd type="none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0" rIns="0" anchor="ctr" anchorCtr="1">
                <a:spAutoFit/>
              </a:bodyPr>
              <a:lstStyle/>
              <a:p>
                <a:pPr algn="ctr" defTabSz="342900" eaLnBrk="0" fontAlgn="base" hangingPunct="0">
                  <a:spcBef>
                    <a:spcPct val="0"/>
                  </a:spcBef>
                  <a:spcAft>
                    <a:spcPts val="750"/>
                  </a:spcAft>
                  <a:defRPr/>
                </a:pPr>
                <a:r>
                  <a:rPr lang="en-US" sz="1050" kern="0">
                    <a:solidFill>
                      <a:srgbClr val="FFFFFF"/>
                    </a:solidFill>
                    <a:latin typeface="Arial"/>
                  </a:rPr>
                  <a:t>CFC Jaw Block</a:t>
                </a: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 rot="19962148">
              <a:off x="2345215" y="3091304"/>
              <a:ext cx="1033174" cy="285461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schemeClr val="bg1"/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sz="900">
                  <a:solidFill>
                    <a:srgbClr val="000000"/>
                  </a:solidFill>
                  <a:latin typeface="SpaceClaim ISO CB" pitchFamily="2" charset="0"/>
                  <a:cs typeface="SpaceClaim ISO CB" pitchFamily="2" charset="0"/>
                </a:rPr>
                <a:t>~1.2</a:t>
              </a:r>
              <a:r>
                <a:rPr lang="en-GB" sz="375">
                  <a:solidFill>
                    <a:srgbClr val="000000"/>
                  </a:solidFill>
                  <a:latin typeface="SpaceClaim ISO CB" pitchFamily="2" charset="0"/>
                  <a:cs typeface="SpaceClaim ISO CB" pitchFamily="2" charset="0"/>
                </a:rPr>
                <a:t> </a:t>
              </a:r>
              <a:r>
                <a:rPr lang="en-GB" sz="900">
                  <a:solidFill>
                    <a:srgbClr val="000000"/>
                  </a:solidFill>
                  <a:latin typeface="SpaceClaim ISO CB" pitchFamily="2" charset="0"/>
                  <a:cs typeface="SpaceClaim ISO CB" pitchFamily="2" charset="0"/>
                </a:rPr>
                <a:t>m</a:t>
              </a: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flipV="1">
              <a:off x="1373001" y="2948641"/>
              <a:ext cx="2264791" cy="1181334"/>
            </a:xfrm>
            <a:prstGeom prst="straightConnector1">
              <a:avLst/>
            </a:prstGeom>
            <a:ln w="12700">
              <a:solidFill>
                <a:srgbClr val="000000"/>
              </a:solidFill>
              <a:headEnd type="triangle" w="sm" len="lg"/>
              <a:tailEnd type="triangle" w="sm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6312" y="144947"/>
            <a:ext cx="664707" cy="66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439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roup 55"/>
          <p:cNvGrpSpPr/>
          <p:nvPr/>
        </p:nvGrpSpPr>
        <p:grpSpPr>
          <a:xfrm>
            <a:off x="1981678" y="4872426"/>
            <a:ext cx="2903897" cy="1635435"/>
            <a:chOff x="292049" y="4017544"/>
            <a:chExt cx="3871863" cy="2180580"/>
          </a:xfrm>
        </p:grpSpPr>
        <p:grpSp>
          <p:nvGrpSpPr>
            <p:cNvPr id="30" name="Group 29"/>
            <p:cNvGrpSpPr/>
            <p:nvPr/>
          </p:nvGrpSpPr>
          <p:grpSpPr>
            <a:xfrm>
              <a:off x="312569" y="4017544"/>
              <a:ext cx="3851343" cy="2180580"/>
              <a:chOff x="1051313" y="3928697"/>
              <a:chExt cx="3851343" cy="2180580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80197" y="3949277"/>
                <a:ext cx="1862421" cy="2160000"/>
              </a:xfrm>
              <a:prstGeom prst="rect">
                <a:avLst/>
              </a:prstGeom>
            </p:spPr>
          </p:pic>
          <p:pic>
            <p:nvPicPr>
              <p:cNvPr id="32" name="Picture 3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46656" y="4431556"/>
                <a:ext cx="1656000" cy="1656000"/>
              </a:xfrm>
              <a:prstGeom prst="rect">
                <a:avLst/>
              </a:prstGeom>
            </p:spPr>
          </p:pic>
          <p:sp>
            <p:nvSpPr>
              <p:cNvPr id="33" name="Rectangle 32"/>
              <p:cNvSpPr/>
              <p:nvPr/>
            </p:nvSpPr>
            <p:spPr>
              <a:xfrm>
                <a:off x="1380197" y="3949277"/>
                <a:ext cx="580950" cy="213827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1764822" y="3928697"/>
                <a:ext cx="3068865" cy="5028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36" name="Right Arrow 35"/>
              <p:cNvSpPr/>
              <p:nvPr/>
            </p:nvSpPr>
            <p:spPr>
              <a:xfrm>
                <a:off x="1051313" y="4677192"/>
                <a:ext cx="852684" cy="72000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balanced" dir="t"/>
              </a:scene3d>
              <a:sp3d extrusionH="31750" prstMaterial="plastic">
                <a:bevelT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292049" y="4833239"/>
              <a:ext cx="948644" cy="338555"/>
            </a:xfrm>
            <a:prstGeom prst="rect">
              <a:avLst/>
            </a:prstGeom>
            <a:noFill/>
            <a:effectLst>
              <a:outerShdw blurRad="50800" dist="25400" dir="2700000" algn="tl" rotWithShape="0">
                <a:schemeClr val="bg1"/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GB" sz="1050">
                  <a:solidFill>
                    <a:srgbClr val="FF0000"/>
                  </a:solidFill>
                  <a:cs typeface="SpaceClaim ISO CB" pitchFamily="2" charset="0"/>
                </a:rPr>
                <a:t>Beam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Introduction: Requirements of collimator materials</a:t>
            </a:r>
            <a:endParaRPr lang="en-GB" dirty="0"/>
          </a:p>
        </p:txBody>
      </p:sp>
      <p:sp>
        <p:nvSpPr>
          <p:cNvPr id="11" name="Marcador de pie de página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Marcador de número de diapositiva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6" name="Grupo 5"/>
          <p:cNvGrpSpPr/>
          <p:nvPr/>
        </p:nvGrpSpPr>
        <p:grpSpPr>
          <a:xfrm>
            <a:off x="6348835" y="4421549"/>
            <a:ext cx="2683025" cy="2111833"/>
            <a:chOff x="8286122" y="3326934"/>
            <a:chExt cx="3577367" cy="2815777"/>
          </a:xfrm>
        </p:grpSpPr>
        <p:grpSp>
          <p:nvGrpSpPr>
            <p:cNvPr id="57" name="Group 56"/>
            <p:cNvGrpSpPr/>
            <p:nvPr/>
          </p:nvGrpSpPr>
          <p:grpSpPr>
            <a:xfrm>
              <a:off x="8414970" y="3326934"/>
              <a:ext cx="3448519" cy="2815777"/>
              <a:chOff x="5486298" y="2942978"/>
              <a:chExt cx="3448519" cy="2815777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6160640" y="2942978"/>
                <a:ext cx="2774177" cy="2815777"/>
                <a:chOff x="6160640" y="2942978"/>
                <a:chExt cx="2774177" cy="2815777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6160640" y="4207124"/>
                  <a:ext cx="2774177" cy="1551631"/>
                  <a:chOff x="5523878" y="4201164"/>
                  <a:chExt cx="2774177" cy="1551631"/>
                </a:xfrm>
              </p:grpSpPr>
              <p:pic>
                <p:nvPicPr>
                  <p:cNvPr id="37" name="Picture 36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10800000">
                    <a:off x="5523878" y="4201164"/>
                    <a:ext cx="2774177" cy="1551631"/>
                  </a:xfrm>
                  <a:prstGeom prst="rect">
                    <a:avLst/>
                  </a:prstGeom>
                </p:spPr>
              </p:pic>
              <p:cxnSp>
                <p:nvCxnSpPr>
                  <p:cNvPr id="44" name="Straight Arrow Connector 43"/>
                  <p:cNvCxnSpPr/>
                  <p:nvPr/>
                </p:nvCxnSpPr>
                <p:spPr>
                  <a:xfrm>
                    <a:off x="5988456" y="5031428"/>
                    <a:ext cx="1596292" cy="525886"/>
                  </a:xfrm>
                  <a:prstGeom prst="straightConnector1">
                    <a:avLst/>
                  </a:prstGeom>
                  <a:ln>
                    <a:solidFill>
                      <a:srgbClr val="000000"/>
                    </a:solidFill>
                    <a:headEnd type="triangle"/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" name="TextBox 45"/>
                  <p:cNvSpPr txBox="1"/>
                  <p:nvPr/>
                </p:nvSpPr>
                <p:spPr>
                  <a:xfrm rot="925812">
                    <a:off x="6353427" y="5256936"/>
                    <a:ext cx="1033175" cy="400109"/>
                  </a:xfrm>
                  <a:prstGeom prst="rect">
                    <a:avLst/>
                  </a:prstGeom>
                  <a:noFill/>
                  <a:effectLst>
                    <a:outerShdw blurRad="50800" dist="25400" dir="2700000" algn="tl" rotWithShape="0">
                      <a:schemeClr val="bg1"/>
                    </a:outerShdw>
                  </a:effectLst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GB" sz="1350">
                        <a:solidFill>
                          <a:srgbClr val="000000"/>
                        </a:solidFill>
                        <a:latin typeface="SpaceClaim ISO CB" pitchFamily="2" charset="0"/>
                        <a:cs typeface="SpaceClaim ISO CB" pitchFamily="2" charset="0"/>
                      </a:rPr>
                      <a:t>90mm</a:t>
                    </a: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5554043" y="5474302"/>
                    <a:ext cx="720000" cy="257369"/>
                  </a:xfrm>
                  <a:prstGeom prst="rect">
                    <a:avLst/>
                  </a:prstGeom>
                  <a:solidFill>
                    <a:srgbClr val="C00000"/>
                  </a:solidFill>
                  <a:ln>
                    <a:solidFill>
                      <a:srgbClr val="C00000"/>
                    </a:solidFill>
                  </a:ln>
                  <a:scene3d>
                    <a:camera prst="orthographicFront"/>
                    <a:lightRig rig="balanced" dir="t"/>
                  </a:scene3d>
                  <a:sp3d extrusionH="31750" prstMaterial="plastic">
                    <a:bevelT w="38100" h="38100"/>
                  </a:sp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        <a:prstTxWarp prst="textNoShape">
                      <a:avLst/>
                    </a:prstTxWarp>
                    <a:spAutoFit/>
                  </a:bodyPr>
                  <a:lstStyle>
                    <a:defPPr>
                      <a:defRPr lang="en-US"/>
                    </a:defPPr>
                    <a:lvl1pPr algn="ctr">
                      <a:defRPr sz="1400"/>
                    </a:lvl1pPr>
                  </a:lstStyle>
                  <a:p>
                    <a:r>
                      <a:rPr lang="en-GB" sz="900" b="1" kern="0"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W-alloy</a:t>
                    </a:r>
                  </a:p>
                </p:txBody>
              </p:sp>
            </p:grpSp>
            <p:pic>
              <p:nvPicPr>
                <p:cNvPr id="50" name="Picture 49"/>
                <p:cNvPicPr>
                  <a:picLocks noChangeAspect="1"/>
                </p:cNvPicPr>
                <p:nvPr/>
              </p:nvPicPr>
              <p:blipFill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760574" y="2942978"/>
                  <a:ext cx="1492404" cy="1202339"/>
                </a:xfrm>
                <a:prstGeom prst="rect">
                  <a:avLst/>
                </a:prstGeom>
              </p:spPr>
            </p:pic>
          </p:grpSp>
          <p:sp>
            <p:nvSpPr>
              <p:cNvPr id="52" name="Right Arrow 51"/>
              <p:cNvSpPr/>
              <p:nvPr/>
            </p:nvSpPr>
            <p:spPr>
              <a:xfrm rot="911678">
                <a:off x="5486298" y="4442865"/>
                <a:ext cx="968537" cy="73189"/>
              </a:xfrm>
              <a:prstGeom prst="rightArrow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  <a:effectLst>
                <a:glow rad="101600">
                  <a:schemeClr val="bg1">
                    <a:alpha val="76000"/>
                  </a:schemeClr>
                </a:glow>
              </a:effectLst>
              <a:scene3d>
                <a:camera prst="orthographicFront"/>
                <a:lightRig rig="balanced" dir="t"/>
              </a:scene3d>
              <a:sp3d extrusionH="31750" prstMaterial="plastic">
                <a:bevelT w="38100" h="381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 rot="925812">
                <a:off x="5573693" y="4193242"/>
                <a:ext cx="948644" cy="338555"/>
              </a:xfrm>
              <a:prstGeom prst="rect">
                <a:avLst/>
              </a:prstGeom>
              <a:noFill/>
              <a:effectLst>
                <a:outerShdw blurRad="50800" dist="25400" dir="2700000" algn="tl" rotWithShape="0">
                  <a:schemeClr val="bg1"/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r>
                  <a:rPr lang="en-GB" sz="1050">
                    <a:solidFill>
                      <a:srgbClr val="FF0000"/>
                    </a:solidFill>
                    <a:cs typeface="SpaceClaim ISO CB" pitchFamily="2" charset="0"/>
                  </a:rPr>
                  <a:t>Beam</a:t>
                </a:r>
              </a:p>
            </p:txBody>
          </p:sp>
        </p:grpSp>
        <p:sp>
          <p:nvSpPr>
            <p:cNvPr id="5" name="CuadroTexto 4"/>
            <p:cNvSpPr txBox="1"/>
            <p:nvPr/>
          </p:nvSpPr>
          <p:spPr>
            <a:xfrm>
              <a:off x="8738882" y="3812973"/>
              <a:ext cx="99558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350"/>
                <a:t>Before:</a:t>
              </a:r>
            </a:p>
          </p:txBody>
        </p:sp>
        <p:sp>
          <p:nvSpPr>
            <p:cNvPr id="42" name="CuadroTexto 41"/>
            <p:cNvSpPr txBox="1"/>
            <p:nvPr/>
          </p:nvSpPr>
          <p:spPr>
            <a:xfrm>
              <a:off x="8286122" y="5334196"/>
              <a:ext cx="99558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350"/>
                <a:t>After:</a:t>
              </a: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867930" y="1811371"/>
            <a:ext cx="7821947" cy="2773806"/>
          </a:xfrm>
          <a:prstGeom prst="rect">
            <a:avLst/>
          </a:prstGeom>
          <a:noFill/>
        </p:spPr>
        <p:txBody>
          <a:bodyPr vert="horz">
            <a:noAutofit/>
          </a:bodyPr>
          <a:lstStyle>
            <a:lvl1pPr marL="169069" indent="-169069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345281" indent="-171450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514350" indent="-169069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682229" indent="-167879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859631" indent="-177404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25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Electrical Conductivity: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limit resistive-wall impedance (beam instabilities)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Thermal Conductivity: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maintain geometrical stability under steady-state thermal loads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CTE: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increase resistance to thermal shock induced by accidental beam impact</a:t>
            </a: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Melting/Degradation Temperature: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withstand high temperatures reached in case of accidents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Specific Heat: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improve thermal shock resistance (lowers temperature increase)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Ultimate Strength: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improve thermal shock resistance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Density: </a:t>
            </a:r>
            <a:r>
              <a:rPr kumimoji="0" lang="en-GB" sz="1100" b="0" i="0" u="sng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balance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 to limit peak energy deposition while maintaining adequate cleaning efficiency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Radiation-hardness: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improve component lifetime under long term particle irradiation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0C377B"/>
              </a:buClr>
              <a:buSzPct val="100000"/>
              <a:buFont typeface="Arial"/>
              <a:buNone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Outgassing Rate: </a:t>
            </a: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ensure UHV compatibility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grpSp>
        <p:nvGrpSpPr>
          <p:cNvPr id="65" name="Group 39"/>
          <p:cNvGrpSpPr/>
          <p:nvPr/>
        </p:nvGrpSpPr>
        <p:grpSpPr>
          <a:xfrm>
            <a:off x="489611" y="1883237"/>
            <a:ext cx="239269" cy="3216225"/>
            <a:chOff x="331571" y="2189953"/>
            <a:chExt cx="278711" cy="3373367"/>
          </a:xfrm>
        </p:grpSpPr>
        <p:sp>
          <p:nvSpPr>
            <p:cNvPr id="66" name="Down Arrow 14"/>
            <p:cNvSpPr/>
            <p:nvPr/>
          </p:nvSpPr>
          <p:spPr>
            <a:xfrm>
              <a:off x="332712" y="2994678"/>
              <a:ext cx="260407" cy="211965"/>
            </a:xfrm>
            <a:prstGeom prst="down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67" name="Up Arrow 13"/>
            <p:cNvSpPr/>
            <p:nvPr/>
          </p:nvSpPr>
          <p:spPr>
            <a:xfrm rot="8279004">
              <a:off x="344539" y="4567266"/>
              <a:ext cx="260407" cy="216827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68" name="Up Arrow 13"/>
            <p:cNvSpPr/>
            <p:nvPr/>
          </p:nvSpPr>
          <p:spPr>
            <a:xfrm>
              <a:off x="349875" y="2189953"/>
              <a:ext cx="260407" cy="216827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69" name="Up Arrow 13"/>
            <p:cNvSpPr/>
            <p:nvPr/>
          </p:nvSpPr>
          <p:spPr>
            <a:xfrm>
              <a:off x="331571" y="3757301"/>
              <a:ext cx="260407" cy="216827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70" name="Up Arrow 13"/>
            <p:cNvSpPr/>
            <p:nvPr/>
          </p:nvSpPr>
          <p:spPr>
            <a:xfrm>
              <a:off x="332712" y="4162229"/>
              <a:ext cx="260407" cy="216827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71" name="Down Arrow 14"/>
            <p:cNvSpPr/>
            <p:nvPr/>
          </p:nvSpPr>
          <p:spPr>
            <a:xfrm rot="10800000">
              <a:off x="337365" y="2582262"/>
              <a:ext cx="260407" cy="211965"/>
            </a:xfrm>
            <a:prstGeom prst="down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72" name="Up Arrow 13"/>
            <p:cNvSpPr/>
            <p:nvPr/>
          </p:nvSpPr>
          <p:spPr>
            <a:xfrm>
              <a:off x="344539" y="4929903"/>
              <a:ext cx="260407" cy="216827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73" name="Down Arrow 14"/>
            <p:cNvSpPr/>
            <p:nvPr/>
          </p:nvSpPr>
          <p:spPr>
            <a:xfrm>
              <a:off x="344539" y="5351355"/>
              <a:ext cx="260407" cy="211965"/>
            </a:xfrm>
            <a:prstGeom prst="down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  <p:sp>
          <p:nvSpPr>
            <p:cNvPr id="74" name="Up Arrow 13"/>
            <p:cNvSpPr/>
            <p:nvPr/>
          </p:nvSpPr>
          <p:spPr>
            <a:xfrm>
              <a:off x="331571" y="3356305"/>
              <a:ext cx="260407" cy="216827"/>
            </a:xfrm>
            <a:prstGeom prst="upArrow">
              <a:avLst/>
            </a:prstGeom>
            <a:solidFill>
              <a:srgbClr val="0C377B">
                <a:lumMod val="60000"/>
                <a:lumOff val="40000"/>
              </a:srgbClr>
            </a:solidFill>
            <a:ln w="31750" cap="flat" cmpd="sng" algn="ctr">
              <a:solidFill>
                <a:srgbClr val="0C377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3429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endParaRPr>
            </a:p>
          </p:txBody>
        </p:sp>
      </p:grpSp>
      <p:sp>
        <p:nvSpPr>
          <p:cNvPr id="75" name="TextBox 3"/>
          <p:cNvSpPr txBox="1"/>
          <p:nvPr/>
        </p:nvSpPr>
        <p:spPr>
          <a:xfrm>
            <a:off x="189170" y="1422028"/>
            <a:ext cx="8819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u="sng" dirty="0">
                <a:solidFill>
                  <a:srgbClr val="0C377B"/>
                </a:solidFill>
                <a:latin typeface="Arial"/>
              </a:rPr>
              <a:t>Extreme environment: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 thermal shocks (accidental beam impacts), UHV, ionizing radiation, high geometrical stability required…</a:t>
            </a:r>
          </a:p>
        </p:txBody>
      </p:sp>
      <p:sp>
        <p:nvSpPr>
          <p:cNvPr id="38" name="Rectangle 37"/>
          <p:cNvSpPr/>
          <p:nvPr/>
        </p:nvSpPr>
        <p:spPr>
          <a:xfrm rot="20712296">
            <a:off x="5156216" y="2839579"/>
            <a:ext cx="3799781" cy="903682"/>
          </a:xfrm>
          <a:prstGeom prst="rect">
            <a:avLst/>
          </a:prstGeom>
          <a:solidFill>
            <a:srgbClr val="A63212"/>
          </a:solidFill>
          <a:ln w="25400" cap="flat" cmpd="sng" algn="ctr">
            <a:noFill/>
            <a:prstDash val="solid"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txBody>
          <a:bodyPr wrap="square" lIns="54000" tIns="108000" rIns="54000" bIns="108000" anchor="ctr" anchorCtr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350" b="1" kern="0" dirty="0">
                <a:solidFill>
                  <a:prstClr val="white"/>
                </a:solidFill>
                <a:latin typeface="Cambria"/>
              </a:rPr>
              <a:t>Carbon-based materials have the best compromise of properties: baseline.</a:t>
            </a:r>
          </a:p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350" b="1" kern="0" dirty="0">
                <a:solidFill>
                  <a:prstClr val="white"/>
                </a:solidFill>
                <a:latin typeface="Cambria"/>
              </a:rPr>
              <a:t>Need of higher electrical conductivity → R&amp;D</a:t>
            </a:r>
          </a:p>
        </p:txBody>
      </p:sp>
    </p:spTree>
    <p:extLst>
      <p:ext uri="{BB962C8B-B14F-4D97-AF65-F5344CB8AC3E}">
        <p14:creationId xmlns:p14="http://schemas.microsoft.com/office/powerpoint/2010/main" val="177209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/>
              <a:t>Molybdenum</a:t>
            </a:r>
            <a:r>
              <a:rPr lang="es-ES" dirty="0"/>
              <a:t> </a:t>
            </a:r>
            <a:r>
              <a:rPr lang="es-ES" dirty="0" err="1"/>
              <a:t>carbide</a:t>
            </a:r>
            <a:r>
              <a:rPr lang="es-ES" dirty="0"/>
              <a:t> - </a:t>
            </a:r>
            <a:r>
              <a:rPr lang="es-ES" dirty="0" err="1"/>
              <a:t>graphite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Content Placeholder 12"/>
          <p:cNvSpPr txBox="1">
            <a:spLocks/>
          </p:cNvSpPr>
          <p:nvPr/>
        </p:nvSpPr>
        <p:spPr>
          <a:xfrm>
            <a:off x="459437" y="1310061"/>
            <a:ext cx="5028986" cy="1371322"/>
          </a:xfrm>
          <a:prstGeom prst="rect">
            <a:avLst/>
          </a:prstGeom>
        </p:spPr>
        <p:txBody>
          <a:bodyPr vert="horz">
            <a:noAutofit/>
          </a:bodyPr>
          <a:lstStyle>
            <a:lvl1pPr marL="169069" indent="-169069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345281" indent="-171450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514350" indent="-169069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682229" indent="-167879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225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859631" indent="-177404" algn="l" rtl="0" eaLnBrk="1" latinLnBrk="0" hangingPunct="1">
              <a:lnSpc>
                <a:spcPct val="100000"/>
              </a:lnSpc>
              <a:spcBef>
                <a:spcPts val="675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25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FFC000"/>
              </a:buClr>
              <a:buSzPct val="14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Co-developed with SME </a:t>
            </a: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Brevetti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 Bizz (Italy)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FFC000"/>
              </a:buClr>
              <a:buSzPct val="14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Production: </a:t>
            </a: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spark plasma sintering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(SPS)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FFC000"/>
              </a:buClr>
              <a:buSzPct val="14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Powders of graphite (~90-95vol.%), Mo (~4.5vol.%), CF (0-5vol.%) and </a:t>
            </a: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Ti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FFC000"/>
              </a:buClr>
              <a:buSzPct val="14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Melting point of the carbide (~ 2600 ºC) reached: </a:t>
            </a:r>
            <a:r>
              <a: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Liquid phase sintering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FFC000"/>
              </a:buClr>
              <a:buSzPct val="140000"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</a:rPr>
              <a:t>Post-sintering pressure-free thermal treatment: ~2100 °C (under M.P.) or ~2600 °C (above M.P.)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675"/>
              </a:spcBef>
              <a:spcAft>
                <a:spcPts val="0"/>
              </a:spcAft>
              <a:buClr>
                <a:srgbClr val="FFC000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4246" y="3216100"/>
            <a:ext cx="3429009" cy="2808192"/>
          </a:xfrm>
          <a:prstGeom prst="rect">
            <a:avLst/>
          </a:prstGeom>
        </p:spPr>
      </p:pic>
      <p:grpSp>
        <p:nvGrpSpPr>
          <p:cNvPr id="9" name="Grupo 8"/>
          <p:cNvGrpSpPr/>
          <p:nvPr/>
        </p:nvGrpSpPr>
        <p:grpSpPr>
          <a:xfrm>
            <a:off x="5537215" y="1230612"/>
            <a:ext cx="3473702" cy="1084708"/>
            <a:chOff x="7382953" y="442233"/>
            <a:chExt cx="4631602" cy="1446277"/>
          </a:xfrm>
        </p:grpSpPr>
        <p:pic>
          <p:nvPicPr>
            <p:cNvPr id="10" name="Picture 2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86940" y="442233"/>
              <a:ext cx="2927615" cy="1446277"/>
            </a:xfrm>
            <a:prstGeom prst="rect">
              <a:avLst/>
            </a:prstGeom>
          </p:spPr>
        </p:pic>
        <p:pic>
          <p:nvPicPr>
            <p:cNvPr id="11" name="Picture 5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2953" y="442233"/>
              <a:ext cx="1638931" cy="778719"/>
            </a:xfrm>
            <a:prstGeom prst="rect">
              <a:avLst/>
            </a:prstGeom>
          </p:spPr>
        </p:pic>
        <p:pic>
          <p:nvPicPr>
            <p:cNvPr id="12" name="Picture 2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2953" y="1502131"/>
              <a:ext cx="1610960" cy="225972"/>
            </a:xfrm>
            <a:prstGeom prst="rect">
              <a:avLst/>
            </a:prstGeom>
          </p:spPr>
        </p:pic>
      </p:grpSp>
      <p:pic>
        <p:nvPicPr>
          <p:cNvPr id="13" name="Picture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255" y="4010026"/>
            <a:ext cx="4810756" cy="2236100"/>
          </a:xfrm>
          <a:prstGeom prst="rect">
            <a:avLst/>
          </a:prstGeom>
        </p:spPr>
      </p:pic>
      <p:pic>
        <p:nvPicPr>
          <p:cNvPr id="14" name="Picture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2670" y="2542480"/>
            <a:ext cx="3549016" cy="1347241"/>
          </a:xfrm>
          <a:prstGeom prst="rect">
            <a:avLst/>
          </a:prstGeom>
        </p:spPr>
      </p:pic>
      <p:sp>
        <p:nvSpPr>
          <p:cNvPr id="15" name="Marcador de número de diapositiva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681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Catalytic graphitization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7" name="Rectangle 10"/>
          <p:cNvSpPr/>
          <p:nvPr/>
        </p:nvSpPr>
        <p:spPr>
          <a:xfrm>
            <a:off x="634354" y="3491606"/>
            <a:ext cx="40818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Clr>
                <a:srgbClr val="A40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Use of “</a:t>
            </a:r>
            <a:r>
              <a:rPr lang="en-GB" sz="1200" b="1" dirty="0">
                <a:solidFill>
                  <a:srgbClr val="0C377B"/>
                </a:solidFill>
                <a:latin typeface="Arial"/>
              </a:rPr>
              <a:t>catalytic additions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” to accelerate the process</a:t>
            </a:r>
          </a:p>
          <a:p>
            <a:pPr marL="214313" indent="-214313">
              <a:buClr>
                <a:srgbClr val="A4000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olidFill>
                  <a:srgbClr val="0C377B"/>
                </a:solidFill>
                <a:latin typeface="Arial"/>
              </a:rPr>
              <a:t>Dissolution-precipitation mechanism 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Carbon dissolution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Carbon diffusion </a:t>
            </a:r>
          </a:p>
          <a:p>
            <a:pPr marL="600075" lvl="1" indent="-257175">
              <a:buFont typeface="+mj-lt"/>
              <a:buAutoNum type="arabicPeriod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Precipitation of graphite on active sites</a:t>
            </a:r>
          </a:p>
        </p:txBody>
      </p:sp>
      <p:sp>
        <p:nvSpPr>
          <p:cNvPr id="8" name="Curved Left Arrow 17"/>
          <p:cNvSpPr/>
          <p:nvPr/>
        </p:nvSpPr>
        <p:spPr>
          <a:xfrm>
            <a:off x="3944700" y="3946185"/>
            <a:ext cx="427855" cy="987343"/>
          </a:xfrm>
          <a:prstGeom prst="curvedLeftArrow">
            <a:avLst>
              <a:gd name="adj1" fmla="val 20253"/>
              <a:gd name="adj2" fmla="val 54709"/>
              <a:gd name="adj3" fmla="val 25000"/>
            </a:avLst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19"/>
          <p:cNvSpPr/>
          <p:nvPr/>
        </p:nvSpPr>
        <p:spPr>
          <a:xfrm>
            <a:off x="636464" y="4500702"/>
            <a:ext cx="31354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Clr>
                <a:srgbClr val="A40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Grain growth and grain connection</a:t>
            </a:r>
          </a:p>
          <a:p>
            <a:pPr marL="557213" lvl="1" indent="-214313">
              <a:buClr>
                <a:srgbClr val="A40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Well connected graphite-matrix</a:t>
            </a:r>
          </a:p>
          <a:p>
            <a:pPr marL="557213" lvl="1" indent="-214313">
              <a:buClr>
                <a:srgbClr val="A40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Orientation of graphite grains</a:t>
            </a:r>
          </a:p>
        </p:txBody>
      </p:sp>
      <p:pic>
        <p:nvPicPr>
          <p:cNvPr id="10" name="Picture 3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5172" y="3726049"/>
            <a:ext cx="2021695" cy="1516272"/>
          </a:xfrm>
          <a:prstGeom prst="rect">
            <a:avLst/>
          </a:prstGeom>
        </p:spPr>
      </p:pic>
      <p:pic>
        <p:nvPicPr>
          <p:cNvPr id="11" name="Picture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7546" y="1566232"/>
            <a:ext cx="1743149" cy="1346403"/>
          </a:xfrm>
          <a:prstGeom prst="rect">
            <a:avLst/>
          </a:prstGeom>
        </p:spPr>
      </p:pic>
      <p:cxnSp>
        <p:nvCxnSpPr>
          <p:cNvPr id="12" name="Straight Arrow Connector 39"/>
          <p:cNvCxnSpPr/>
          <p:nvPr/>
        </p:nvCxnSpPr>
        <p:spPr>
          <a:xfrm>
            <a:off x="4187225" y="2373822"/>
            <a:ext cx="1855580" cy="0"/>
          </a:xfrm>
          <a:prstGeom prst="straightConnector1">
            <a:avLst/>
          </a:prstGeom>
          <a:noFill/>
          <a:ln w="76200" cap="flat" cmpd="sng" algn="ctr">
            <a:solidFill>
              <a:srgbClr val="0C377B"/>
            </a:solidFill>
            <a:prstDash val="solid"/>
            <a:tailEnd type="triangle"/>
          </a:ln>
          <a:effectLst>
            <a:glow rad="635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</p:cxnSp>
      <p:sp>
        <p:nvSpPr>
          <p:cNvPr id="13" name="Rectangle 40"/>
          <p:cNvSpPr/>
          <p:nvPr/>
        </p:nvSpPr>
        <p:spPr>
          <a:xfrm>
            <a:off x="6833308" y="2864710"/>
            <a:ext cx="7729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C377B"/>
                </a:solidFill>
                <a:latin typeface="Arial"/>
              </a:rPr>
              <a:t>Graphite</a:t>
            </a:r>
          </a:p>
        </p:txBody>
      </p:sp>
      <p:pic>
        <p:nvPicPr>
          <p:cNvPr id="14" name="Picture 4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717" y="1940041"/>
            <a:ext cx="944762" cy="867563"/>
          </a:xfrm>
          <a:prstGeom prst="rect">
            <a:avLst/>
          </a:prstGeom>
        </p:spPr>
      </p:pic>
      <p:pic>
        <p:nvPicPr>
          <p:cNvPr id="15" name="Picture 4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761" y="1851146"/>
            <a:ext cx="1090544" cy="1061489"/>
          </a:xfrm>
          <a:prstGeom prst="rect">
            <a:avLst/>
          </a:prstGeom>
        </p:spPr>
      </p:pic>
      <p:sp>
        <p:nvSpPr>
          <p:cNvPr id="16" name="Rectangle 44"/>
          <p:cNvSpPr/>
          <p:nvPr/>
        </p:nvSpPr>
        <p:spPr>
          <a:xfrm>
            <a:off x="1265704" y="2781739"/>
            <a:ext cx="9268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C377B"/>
                </a:solidFill>
                <a:latin typeface="Arial"/>
              </a:rPr>
              <a:t>Precursors</a:t>
            </a:r>
          </a:p>
        </p:txBody>
      </p:sp>
      <p:sp>
        <p:nvSpPr>
          <p:cNvPr id="17" name="Title 11"/>
          <p:cNvSpPr txBox="1">
            <a:spLocks/>
          </p:cNvSpPr>
          <p:nvPr/>
        </p:nvSpPr>
        <p:spPr>
          <a:xfrm>
            <a:off x="4367353" y="2349226"/>
            <a:ext cx="1501027" cy="619667"/>
          </a:xfrm>
          <a:prstGeom prst="rect">
            <a:avLst/>
          </a:prstGeom>
        </p:spPr>
        <p:txBody>
          <a:bodyPr vert="horz" lIns="34290" rIns="3429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ctr"/>
            <a:r>
              <a:rPr lang="en-GB" sz="1050">
                <a:latin typeface="Arial"/>
              </a:rPr>
              <a:t>T&gt;2200 K </a:t>
            </a:r>
          </a:p>
          <a:p>
            <a:pPr algn="ctr"/>
            <a:r>
              <a:rPr lang="en-GB" sz="1050">
                <a:latin typeface="Arial"/>
              </a:rPr>
              <a:t>(~3000 K, days/weeks)</a:t>
            </a:r>
            <a:endParaRPr lang="en-GB" sz="105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18" name="Picture 4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507" y="1608959"/>
            <a:ext cx="813007" cy="813007"/>
          </a:xfrm>
          <a:prstGeom prst="rect">
            <a:avLst/>
          </a:prstGeom>
        </p:spPr>
      </p:pic>
      <p:pic>
        <p:nvPicPr>
          <p:cNvPr id="19" name="Picture 4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2744" y="2441260"/>
            <a:ext cx="783768" cy="587826"/>
          </a:xfrm>
          <a:prstGeom prst="rect">
            <a:avLst/>
          </a:prstGeom>
        </p:spPr>
      </p:pic>
      <p:sp>
        <p:nvSpPr>
          <p:cNvPr id="20" name="TextBox 48"/>
          <p:cNvSpPr txBox="1"/>
          <p:nvPr/>
        </p:nvSpPr>
        <p:spPr>
          <a:xfrm>
            <a:off x="4367353" y="1805055"/>
            <a:ext cx="1334782" cy="269971"/>
          </a:xfrm>
          <a:prstGeom prst="rect">
            <a:avLst/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</a:ln>
          <a:effectLst/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txBody>
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2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Graphitization</a:t>
            </a:r>
          </a:p>
        </p:txBody>
      </p:sp>
      <p:sp>
        <p:nvSpPr>
          <p:cNvPr id="21" name="TextBox 49"/>
          <p:cNvSpPr txBox="1"/>
          <p:nvPr/>
        </p:nvSpPr>
        <p:spPr>
          <a:xfrm>
            <a:off x="3873867" y="3201940"/>
            <a:ext cx="2131305" cy="269971"/>
          </a:xfrm>
          <a:prstGeom prst="rect">
            <a:avLst/>
          </a:prstGeom>
          <a:solidFill>
            <a:srgbClr val="C00000"/>
          </a:solidFill>
          <a:ln w="19050" cap="flat" cmpd="sng" algn="ctr">
            <a:solidFill>
              <a:srgbClr val="C00000"/>
            </a:solidFill>
            <a:prstDash val="solid"/>
          </a:ln>
          <a:effectLst/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txBody>
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2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Catalytic graphitization</a:t>
            </a:r>
          </a:p>
        </p:txBody>
      </p:sp>
      <p:sp>
        <p:nvSpPr>
          <p:cNvPr id="22" name="Rectangle 50"/>
          <p:cNvSpPr/>
          <p:nvPr/>
        </p:nvSpPr>
        <p:spPr>
          <a:xfrm>
            <a:off x="645538" y="5133049"/>
            <a:ext cx="5821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Clr>
                <a:srgbClr val="A40000"/>
              </a:buClr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Carbon fibres appear to be dissolved and re-precipitated </a:t>
            </a:r>
          </a:p>
          <a:p>
            <a:pPr>
              <a:buClr>
                <a:srgbClr val="A40000"/>
              </a:buClr>
            </a:pPr>
            <a:r>
              <a:rPr lang="en-GB" sz="1200" dirty="0">
                <a:solidFill>
                  <a:srgbClr val="0C377B"/>
                </a:solidFill>
                <a:latin typeface="Arial"/>
              </a:rPr>
              <a:t>	Certain influence in </a:t>
            </a:r>
            <a:r>
              <a:rPr lang="en-GB" sz="1200" dirty="0" err="1">
                <a:solidFill>
                  <a:srgbClr val="0C377B"/>
                </a:solidFill>
                <a:latin typeface="Arial"/>
              </a:rPr>
              <a:t>thermophysical</a:t>
            </a:r>
            <a:r>
              <a:rPr lang="en-GB" sz="1200" dirty="0">
                <a:solidFill>
                  <a:srgbClr val="0C377B"/>
                </a:solidFill>
                <a:latin typeface="Arial"/>
              </a:rPr>
              <a:t> properties &amp; radiation hardness</a:t>
            </a:r>
          </a:p>
        </p:txBody>
      </p:sp>
      <p:sp>
        <p:nvSpPr>
          <p:cNvPr id="23" name="Marcador de número de diapositiva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2081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Through-plane </a:t>
            </a:r>
            <a:r>
              <a:rPr lang="en-US" dirty="0" smtClean="0"/>
              <a:t>reinforcement</a:t>
            </a:r>
            <a:r>
              <a:rPr lang="en-US" dirty="0"/>
              <a:t/>
            </a:r>
            <a:br>
              <a:rPr lang="en-US" dirty="0"/>
            </a:b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6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64" y="1930110"/>
            <a:ext cx="4241072" cy="3334761"/>
          </a:xfrm>
          <a:prstGeom prst="rect">
            <a:avLst/>
          </a:prstGeom>
        </p:spPr>
      </p:pic>
      <p:cxnSp>
        <p:nvCxnSpPr>
          <p:cNvPr id="7" name="Straight Arrow Connector 9"/>
          <p:cNvCxnSpPr/>
          <p:nvPr/>
        </p:nvCxnSpPr>
        <p:spPr>
          <a:xfrm flipV="1">
            <a:off x="2499009" y="1621077"/>
            <a:ext cx="0" cy="3780399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lgDash"/>
            <a:tailEnd type="triangle" w="lg" len="lg"/>
          </a:ln>
          <a:effectLst/>
        </p:spPr>
      </p:cxnSp>
      <p:sp>
        <p:nvSpPr>
          <p:cNvPr id="8" name="TextBox 14"/>
          <p:cNvSpPr txBox="1"/>
          <p:nvPr/>
        </p:nvSpPr>
        <p:spPr>
          <a:xfrm>
            <a:off x="428795" y="5468730"/>
            <a:ext cx="4333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377B"/>
                </a:solidFill>
                <a:latin typeface="Arial"/>
              </a:rPr>
              <a:t>Bad conductivity in the matrix</a:t>
            </a:r>
          </a:p>
          <a:p>
            <a:r>
              <a:rPr lang="en-US" sz="1600" dirty="0" smtClean="0">
                <a:solidFill>
                  <a:srgbClr val="0C377B"/>
                </a:solidFill>
                <a:latin typeface="Arial"/>
              </a:rPr>
              <a:t>(Through-graphite planes)</a:t>
            </a:r>
            <a:endParaRPr lang="en-US" sz="16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9" name="Picture 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589" y="1930110"/>
            <a:ext cx="4245209" cy="3338014"/>
          </a:xfrm>
          <a:prstGeom prst="rect">
            <a:avLst/>
          </a:prstGeom>
        </p:spPr>
      </p:pic>
      <p:sp>
        <p:nvSpPr>
          <p:cNvPr id="10" name="TextBox 18"/>
          <p:cNvSpPr txBox="1"/>
          <p:nvPr/>
        </p:nvSpPr>
        <p:spPr>
          <a:xfrm>
            <a:off x="2987083" y="1244717"/>
            <a:ext cx="24831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>
                <a:solidFill>
                  <a:srgbClr val="0C377B"/>
                </a:solidFill>
                <a:latin typeface="Arial"/>
              </a:rPr>
              <a:t>Sintering pressure direction</a:t>
            </a:r>
          </a:p>
        </p:txBody>
      </p:sp>
      <p:sp>
        <p:nvSpPr>
          <p:cNvPr id="11" name="Up Arrow 19"/>
          <p:cNvSpPr/>
          <p:nvPr/>
        </p:nvSpPr>
        <p:spPr>
          <a:xfrm>
            <a:off x="3612469" y="5366600"/>
            <a:ext cx="343109" cy="322117"/>
          </a:xfrm>
          <a:prstGeom prst="upArrow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Down Arrow 20"/>
          <p:cNvSpPr/>
          <p:nvPr/>
        </p:nvSpPr>
        <p:spPr>
          <a:xfrm>
            <a:off x="3641563" y="1573405"/>
            <a:ext cx="321469" cy="269714"/>
          </a:xfrm>
          <a:prstGeom prst="downArrow">
            <a:avLst/>
          </a:prstGeom>
          <a:gradFill rotWithShape="1">
            <a:gsLst>
              <a:gs pos="0">
                <a:srgbClr val="0C377B">
                  <a:tint val="73000"/>
                  <a:satMod val="150000"/>
                </a:srgbClr>
              </a:gs>
              <a:gs pos="25000">
                <a:srgbClr val="0C377B">
                  <a:tint val="96000"/>
                  <a:shade val="80000"/>
                  <a:satMod val="105000"/>
                </a:srgbClr>
              </a:gs>
              <a:gs pos="38000">
                <a:srgbClr val="0C377B">
                  <a:tint val="96000"/>
                  <a:shade val="59000"/>
                  <a:satMod val="120000"/>
                </a:srgbClr>
              </a:gs>
              <a:gs pos="55000">
                <a:srgbClr val="0C377B">
                  <a:shade val="57000"/>
                  <a:satMod val="120000"/>
                </a:srgbClr>
              </a:gs>
              <a:gs pos="80000">
                <a:srgbClr val="0C377B">
                  <a:shade val="56000"/>
                  <a:satMod val="145000"/>
                </a:srgbClr>
              </a:gs>
              <a:gs pos="88000">
                <a:srgbClr val="0C377B">
                  <a:shade val="63000"/>
                  <a:satMod val="160000"/>
                </a:srgbClr>
              </a:gs>
              <a:gs pos="100000">
                <a:srgbClr val="0C377B">
                  <a:tint val="99555"/>
                  <a:satMod val="155000"/>
                </a:srgbClr>
              </a:gs>
            </a:gsLst>
            <a:lin ang="5400000" scaled="1"/>
          </a:gradFill>
          <a:ln w="9525" cap="flat" cmpd="sng" algn="ctr">
            <a:solidFill>
              <a:srgbClr val="0C377B">
                <a:shade val="60000"/>
                <a:satMod val="300000"/>
              </a:srgbClr>
            </a:solidFill>
            <a:prstDash val="solid"/>
          </a:ln>
          <a:effectLst>
            <a:glow rad="70000">
              <a:srgbClr val="0C377B">
                <a:tint val="30000"/>
                <a:shade val="95000"/>
                <a:satMod val="300000"/>
                <a:alpha val="50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21"/>
          <p:cNvSpPr txBox="1"/>
          <p:nvPr/>
        </p:nvSpPr>
        <p:spPr>
          <a:xfrm>
            <a:off x="4469255" y="5402431"/>
            <a:ext cx="4333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377B"/>
                </a:solidFill>
                <a:latin typeface="Arial"/>
              </a:rPr>
              <a:t>Excellent conductivity along graphite planes. </a:t>
            </a:r>
          </a:p>
          <a:p>
            <a:r>
              <a:rPr lang="en-US" sz="1600" dirty="0" smtClean="0">
                <a:solidFill>
                  <a:srgbClr val="0C377B"/>
                </a:solidFill>
                <a:latin typeface="Arial"/>
              </a:rPr>
              <a:t>Carbide particles bridge between planes </a:t>
            </a:r>
          </a:p>
        </p:txBody>
      </p:sp>
      <p:cxnSp>
        <p:nvCxnSpPr>
          <p:cNvPr id="14" name="Straight Arrow Connector 22"/>
          <p:cNvCxnSpPr/>
          <p:nvPr/>
        </p:nvCxnSpPr>
        <p:spPr>
          <a:xfrm flipV="1">
            <a:off x="4598278" y="1713426"/>
            <a:ext cx="0" cy="332881"/>
          </a:xfrm>
          <a:prstGeom prst="straightConnector1">
            <a:avLst/>
          </a:prstGeom>
          <a:noFill/>
          <a:ln w="57150" cap="flat" cmpd="sng" algn="ctr">
            <a:solidFill>
              <a:srgbClr val="FC8004"/>
            </a:solidFill>
            <a:prstDash val="solid"/>
            <a:tailEnd type="triangle" w="med" len="sm"/>
          </a:ln>
          <a:effectLst/>
        </p:spPr>
      </p:cxnSp>
      <p:cxnSp>
        <p:nvCxnSpPr>
          <p:cNvPr id="15" name="Straight Arrow Connector 23"/>
          <p:cNvCxnSpPr/>
          <p:nvPr/>
        </p:nvCxnSpPr>
        <p:spPr>
          <a:xfrm flipV="1">
            <a:off x="8266397" y="5046251"/>
            <a:ext cx="0" cy="320349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16" name="Straight Arrow Connector 25"/>
          <p:cNvCxnSpPr/>
          <p:nvPr/>
        </p:nvCxnSpPr>
        <p:spPr>
          <a:xfrm flipH="1" flipV="1">
            <a:off x="7449526" y="5075193"/>
            <a:ext cx="816871" cy="11984"/>
          </a:xfrm>
          <a:prstGeom prst="straightConnector1">
            <a:avLst/>
          </a:prstGeom>
          <a:noFill/>
          <a:ln w="79375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17" name="Straight Arrow Connector 29"/>
          <p:cNvCxnSpPr/>
          <p:nvPr/>
        </p:nvCxnSpPr>
        <p:spPr>
          <a:xfrm flipH="1">
            <a:off x="6080245" y="4709210"/>
            <a:ext cx="2244605" cy="153789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18" name="Straight Arrow Connector 31"/>
          <p:cNvCxnSpPr/>
          <p:nvPr/>
        </p:nvCxnSpPr>
        <p:spPr>
          <a:xfrm flipH="1">
            <a:off x="6183755" y="5024029"/>
            <a:ext cx="1055609" cy="19946"/>
          </a:xfrm>
          <a:prstGeom prst="straightConnector1">
            <a:avLst/>
          </a:prstGeom>
          <a:noFill/>
          <a:ln w="79375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19" name="Straight Arrow Connector 39"/>
          <p:cNvCxnSpPr/>
          <p:nvPr/>
        </p:nvCxnSpPr>
        <p:spPr>
          <a:xfrm flipH="1" flipV="1">
            <a:off x="5200651" y="4454188"/>
            <a:ext cx="3103847" cy="24480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0" name="Straight Arrow Connector 42"/>
          <p:cNvCxnSpPr/>
          <p:nvPr/>
        </p:nvCxnSpPr>
        <p:spPr>
          <a:xfrm flipV="1">
            <a:off x="8294972" y="4454188"/>
            <a:ext cx="0" cy="255022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1" name="Straight Arrow Connector 46"/>
          <p:cNvCxnSpPr/>
          <p:nvPr/>
        </p:nvCxnSpPr>
        <p:spPr>
          <a:xfrm flipH="1">
            <a:off x="5209315" y="3928279"/>
            <a:ext cx="870929" cy="109253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2" name="Straight Arrow Connector 48"/>
          <p:cNvCxnSpPr/>
          <p:nvPr/>
        </p:nvCxnSpPr>
        <p:spPr>
          <a:xfrm flipH="1">
            <a:off x="5199348" y="3809604"/>
            <a:ext cx="801542" cy="98359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3" name="Straight Arrow Connector 50"/>
          <p:cNvCxnSpPr/>
          <p:nvPr/>
        </p:nvCxnSpPr>
        <p:spPr>
          <a:xfrm flipH="1">
            <a:off x="6219063" y="3847949"/>
            <a:ext cx="1230463" cy="0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4" name="Straight Arrow Connector 52"/>
          <p:cNvCxnSpPr/>
          <p:nvPr/>
        </p:nvCxnSpPr>
        <p:spPr>
          <a:xfrm flipH="1" flipV="1">
            <a:off x="5866405" y="3412142"/>
            <a:ext cx="1923723" cy="212310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5" name="Straight Arrow Connector 54"/>
          <p:cNvCxnSpPr/>
          <p:nvPr/>
        </p:nvCxnSpPr>
        <p:spPr>
          <a:xfrm flipV="1">
            <a:off x="5792292" y="3261616"/>
            <a:ext cx="593343" cy="80678"/>
          </a:xfrm>
          <a:prstGeom prst="straightConnector1">
            <a:avLst/>
          </a:prstGeom>
          <a:noFill/>
          <a:ln w="635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6" name="Straight Arrow Connector 56"/>
          <p:cNvCxnSpPr/>
          <p:nvPr/>
        </p:nvCxnSpPr>
        <p:spPr>
          <a:xfrm flipV="1">
            <a:off x="6303013" y="3125636"/>
            <a:ext cx="1292767" cy="150600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7" name="Straight Arrow Connector 58"/>
          <p:cNvCxnSpPr/>
          <p:nvPr/>
        </p:nvCxnSpPr>
        <p:spPr>
          <a:xfrm>
            <a:off x="5289850" y="3194738"/>
            <a:ext cx="1003778" cy="82859"/>
          </a:xfrm>
          <a:prstGeom prst="straightConnector1">
            <a:avLst/>
          </a:prstGeom>
          <a:noFill/>
          <a:ln w="635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8" name="Straight Arrow Connector 61"/>
          <p:cNvCxnSpPr/>
          <p:nvPr/>
        </p:nvCxnSpPr>
        <p:spPr>
          <a:xfrm flipV="1">
            <a:off x="5293245" y="2780138"/>
            <a:ext cx="867633" cy="348279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29" name="Straight Arrow Connector 65"/>
          <p:cNvCxnSpPr/>
          <p:nvPr/>
        </p:nvCxnSpPr>
        <p:spPr>
          <a:xfrm flipH="1">
            <a:off x="6559666" y="2468802"/>
            <a:ext cx="1765184" cy="83747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0" name="Straight Arrow Connector 67"/>
          <p:cNvCxnSpPr/>
          <p:nvPr/>
        </p:nvCxnSpPr>
        <p:spPr>
          <a:xfrm flipV="1">
            <a:off x="6080244" y="2551097"/>
            <a:ext cx="445539" cy="95690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1" name="Straight Arrow Connector 69"/>
          <p:cNvCxnSpPr/>
          <p:nvPr/>
        </p:nvCxnSpPr>
        <p:spPr>
          <a:xfrm flipH="1" flipV="1">
            <a:off x="6080245" y="2646787"/>
            <a:ext cx="80633" cy="127511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2" name="Straight Arrow Connector 71"/>
          <p:cNvCxnSpPr/>
          <p:nvPr/>
        </p:nvCxnSpPr>
        <p:spPr>
          <a:xfrm flipH="1" flipV="1">
            <a:off x="4579755" y="2045058"/>
            <a:ext cx="3752363" cy="108549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3" name="Straight Arrow Connector 75"/>
          <p:cNvCxnSpPr/>
          <p:nvPr/>
        </p:nvCxnSpPr>
        <p:spPr>
          <a:xfrm flipV="1">
            <a:off x="5199348" y="3928279"/>
            <a:ext cx="0" cy="538149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4" name="Straight Arrow Connector 79"/>
          <p:cNvCxnSpPr/>
          <p:nvPr/>
        </p:nvCxnSpPr>
        <p:spPr>
          <a:xfrm flipV="1">
            <a:off x="7442258" y="3624453"/>
            <a:ext cx="272992" cy="212193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5" name="Straight Arrow Connector 82"/>
          <p:cNvCxnSpPr/>
          <p:nvPr/>
        </p:nvCxnSpPr>
        <p:spPr>
          <a:xfrm flipV="1">
            <a:off x="8268832" y="2153607"/>
            <a:ext cx="56018" cy="320555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6" name="Straight Arrow Connector 84"/>
          <p:cNvCxnSpPr/>
          <p:nvPr/>
        </p:nvCxnSpPr>
        <p:spPr>
          <a:xfrm flipV="1">
            <a:off x="5309142" y="3120421"/>
            <a:ext cx="0" cy="64842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7" name="Straight Arrow Connector 86"/>
          <p:cNvCxnSpPr/>
          <p:nvPr/>
        </p:nvCxnSpPr>
        <p:spPr>
          <a:xfrm>
            <a:off x="6120561" y="2792743"/>
            <a:ext cx="1459351" cy="256679"/>
          </a:xfrm>
          <a:prstGeom prst="straightConnector1">
            <a:avLst/>
          </a:prstGeom>
          <a:noFill/>
          <a:ln w="762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8" name="Straight Arrow Connector 88"/>
          <p:cNvCxnSpPr/>
          <p:nvPr/>
        </p:nvCxnSpPr>
        <p:spPr>
          <a:xfrm flipV="1">
            <a:off x="7577451" y="3034659"/>
            <a:ext cx="0" cy="85762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39" name="Straight Arrow Connector 90"/>
          <p:cNvCxnSpPr/>
          <p:nvPr/>
        </p:nvCxnSpPr>
        <p:spPr>
          <a:xfrm>
            <a:off x="5981840" y="3801522"/>
            <a:ext cx="234867" cy="46428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40" name="Straight Arrow Connector 93"/>
          <p:cNvCxnSpPr/>
          <p:nvPr/>
        </p:nvCxnSpPr>
        <p:spPr>
          <a:xfrm flipV="1">
            <a:off x="6050482" y="3841136"/>
            <a:ext cx="234867" cy="55827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41" name="Straight Arrow Connector 96"/>
          <p:cNvCxnSpPr/>
          <p:nvPr/>
        </p:nvCxnSpPr>
        <p:spPr>
          <a:xfrm flipH="1" flipV="1">
            <a:off x="6088964" y="4872630"/>
            <a:ext cx="85267" cy="173622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42" name="Straight Arrow Connector 100"/>
          <p:cNvCxnSpPr/>
          <p:nvPr/>
        </p:nvCxnSpPr>
        <p:spPr>
          <a:xfrm flipH="1" flipV="1">
            <a:off x="7206775" y="4997076"/>
            <a:ext cx="370676" cy="96464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cxnSp>
        <p:nvCxnSpPr>
          <p:cNvPr id="43" name="Straight Arrow Connector 106"/>
          <p:cNvCxnSpPr/>
          <p:nvPr/>
        </p:nvCxnSpPr>
        <p:spPr>
          <a:xfrm flipH="1" flipV="1">
            <a:off x="5798591" y="3304157"/>
            <a:ext cx="80633" cy="127511"/>
          </a:xfrm>
          <a:prstGeom prst="straightConnector1">
            <a:avLst/>
          </a:prstGeom>
          <a:noFill/>
          <a:ln w="25400" cap="flat" cmpd="sng" algn="ctr">
            <a:solidFill>
              <a:srgbClr val="FC8004"/>
            </a:solidFill>
            <a:prstDash val="solid"/>
            <a:tailEnd type="none" w="lg" len="lg"/>
          </a:ln>
          <a:effectLst/>
        </p:spPr>
      </p:cxnSp>
      <p:sp>
        <p:nvSpPr>
          <p:cNvPr id="44" name="Rectangle 108"/>
          <p:cNvSpPr/>
          <p:nvPr/>
        </p:nvSpPr>
        <p:spPr>
          <a:xfrm rot="21378843">
            <a:off x="5817871" y="786170"/>
            <a:ext cx="2873978" cy="1009608"/>
          </a:xfrm>
          <a:prstGeom prst="rect">
            <a:avLst/>
          </a:prstGeom>
          <a:solidFill>
            <a:srgbClr val="A63212"/>
          </a:solidFill>
          <a:ln w="25400" cap="flat" cmpd="sng" algn="ctr">
            <a:noFill/>
            <a:prstDash val="solid"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txBody>
          <a:bodyPr wrap="square" lIns="54000" tIns="108000" rIns="54000" bIns="108000" anchor="ctr" anchorCtr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  <a:defRPr/>
            </a:pPr>
            <a:r>
              <a:rPr lang="en-GB" sz="1600" b="1" kern="0" dirty="0" smtClean="0">
                <a:solidFill>
                  <a:prstClr val="white"/>
                </a:solidFill>
                <a:latin typeface="Cambria"/>
              </a:rPr>
              <a:t>T-plane strength also reinforced by the carbide bridges between planes</a:t>
            </a:r>
            <a:endParaRPr lang="en-GB" sz="1600" b="1" kern="0" dirty="0">
              <a:solidFill>
                <a:prstClr val="white"/>
              </a:solidFill>
              <a:latin typeface="Cambria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3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6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600"/>
                            </p:stCondLst>
                            <p:childTnLst>
                              <p:par>
                                <p:cTn id="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8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200"/>
                            </p:stCondLst>
                            <p:childTnLst>
                              <p:par>
                                <p:cTn id="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400"/>
                            </p:stCondLst>
                            <p:childTnLst>
                              <p:par>
                                <p:cTn id="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4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6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800"/>
                            </p:stCondLst>
                            <p:childTnLst>
                              <p:par>
                                <p:cTn id="1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800"/>
                            </p:stCondLst>
                            <p:childTnLst>
                              <p:par>
                                <p:cTn id="1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8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Molybdenum</a:t>
            </a:r>
            <a:r>
              <a:rPr lang="es-ES" dirty="0" smtClean="0"/>
              <a:t> </a:t>
            </a:r>
            <a:r>
              <a:rPr lang="es-ES" dirty="0" err="1" smtClean="0"/>
              <a:t>carbide</a:t>
            </a:r>
            <a:r>
              <a:rPr lang="es-ES" dirty="0" smtClean="0"/>
              <a:t> </a:t>
            </a:r>
            <a:r>
              <a:rPr lang="es-ES" dirty="0" err="1" smtClean="0"/>
              <a:t>phase</a:t>
            </a:r>
            <a:r>
              <a:rPr lang="es-ES" dirty="0" err="1"/>
              <a:t>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7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4" y="1409130"/>
            <a:ext cx="4017590" cy="3143823"/>
          </a:xfrm>
          <a:prstGeom prst="rect">
            <a:avLst/>
          </a:prstGeom>
        </p:spPr>
      </p:pic>
      <p:grpSp>
        <p:nvGrpSpPr>
          <p:cNvPr id="8" name="Group 35"/>
          <p:cNvGrpSpPr>
            <a:grpSpLocks noChangeAspect="1"/>
          </p:cNvGrpSpPr>
          <p:nvPr/>
        </p:nvGrpSpPr>
        <p:grpSpPr>
          <a:xfrm>
            <a:off x="2446836" y="2187903"/>
            <a:ext cx="664551" cy="1599929"/>
            <a:chOff x="2113307" y="1612048"/>
            <a:chExt cx="690049" cy="1636841"/>
          </a:xfrm>
        </p:grpSpPr>
        <p:cxnSp>
          <p:nvCxnSpPr>
            <p:cNvPr id="9" name="Straight Connector 5"/>
            <p:cNvCxnSpPr/>
            <p:nvPr/>
          </p:nvCxnSpPr>
          <p:spPr>
            <a:xfrm flipH="1">
              <a:off x="2347912" y="2243024"/>
              <a:ext cx="428625" cy="274805"/>
            </a:xfrm>
            <a:prstGeom prst="line">
              <a:avLst/>
            </a:prstGeom>
            <a:noFill/>
            <a:ln w="19050" cap="flat" cmpd="sng" algn="ctr">
              <a:solidFill>
                <a:srgbClr val="EF2929"/>
              </a:solidFill>
              <a:prstDash val="solid"/>
            </a:ln>
            <a:effectLst>
              <a:glow rad="635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0" name="Straight Connector 24"/>
            <p:cNvCxnSpPr/>
            <p:nvPr/>
          </p:nvCxnSpPr>
          <p:spPr>
            <a:xfrm flipH="1" flipV="1">
              <a:off x="2369121" y="2229765"/>
              <a:ext cx="368573" cy="288064"/>
            </a:xfrm>
            <a:prstGeom prst="line">
              <a:avLst/>
            </a:prstGeom>
            <a:noFill/>
            <a:ln w="19050" cap="flat" cmpd="sng" algn="ctr">
              <a:solidFill>
                <a:srgbClr val="EF2929"/>
              </a:solidFill>
              <a:prstDash val="solid"/>
            </a:ln>
            <a:effectLst>
              <a:glow rad="635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1" name="Straight Connector 25"/>
            <p:cNvCxnSpPr/>
            <p:nvPr/>
          </p:nvCxnSpPr>
          <p:spPr>
            <a:xfrm flipH="1">
              <a:off x="2309069" y="2717340"/>
              <a:ext cx="428625" cy="274805"/>
            </a:xfrm>
            <a:prstGeom prst="line">
              <a:avLst/>
            </a:prstGeom>
            <a:noFill/>
            <a:ln w="19050" cap="flat" cmpd="sng" algn="ctr">
              <a:solidFill>
                <a:srgbClr val="EF2929"/>
              </a:solidFill>
              <a:prstDash val="solid"/>
            </a:ln>
            <a:effectLst>
              <a:glow rad="635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2" name="Straight Connector 26"/>
            <p:cNvCxnSpPr/>
            <p:nvPr/>
          </p:nvCxnSpPr>
          <p:spPr>
            <a:xfrm flipH="1" flipV="1">
              <a:off x="2330278" y="2704081"/>
              <a:ext cx="368573" cy="288064"/>
            </a:xfrm>
            <a:prstGeom prst="line">
              <a:avLst/>
            </a:prstGeom>
            <a:noFill/>
            <a:ln w="19050" cap="flat" cmpd="sng" algn="ctr">
              <a:solidFill>
                <a:srgbClr val="EF2929"/>
              </a:solidFill>
              <a:prstDash val="solid"/>
            </a:ln>
            <a:effectLst>
              <a:glow rad="635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3" name="Straight Connector 27"/>
            <p:cNvCxnSpPr/>
            <p:nvPr/>
          </p:nvCxnSpPr>
          <p:spPr>
            <a:xfrm flipH="1">
              <a:off x="2374731" y="2974084"/>
              <a:ext cx="428625" cy="274805"/>
            </a:xfrm>
            <a:prstGeom prst="line">
              <a:avLst/>
            </a:prstGeom>
            <a:noFill/>
            <a:ln w="19050" cap="flat" cmpd="sng" algn="ctr">
              <a:solidFill>
                <a:srgbClr val="EF2929"/>
              </a:solidFill>
              <a:prstDash val="solid"/>
            </a:ln>
            <a:effectLst>
              <a:glow rad="635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4" name="Straight Connector 28"/>
            <p:cNvCxnSpPr/>
            <p:nvPr/>
          </p:nvCxnSpPr>
          <p:spPr>
            <a:xfrm flipH="1" flipV="1">
              <a:off x="2395940" y="2960824"/>
              <a:ext cx="368573" cy="288064"/>
            </a:xfrm>
            <a:prstGeom prst="line">
              <a:avLst/>
            </a:prstGeom>
            <a:noFill/>
            <a:ln w="19050" cap="flat" cmpd="sng" algn="ctr">
              <a:solidFill>
                <a:srgbClr val="EF2929"/>
              </a:solidFill>
              <a:prstDash val="solid"/>
            </a:ln>
            <a:effectLst>
              <a:glow rad="635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15" name="Straight Connector 8"/>
            <p:cNvCxnSpPr/>
            <p:nvPr/>
          </p:nvCxnSpPr>
          <p:spPr>
            <a:xfrm>
              <a:off x="2113307" y="1612048"/>
              <a:ext cx="0" cy="1605366"/>
            </a:xfrm>
            <a:prstGeom prst="line">
              <a:avLst/>
            </a:prstGeom>
            <a:noFill/>
            <a:ln w="19050" cap="flat" cmpd="sng" algn="ctr">
              <a:solidFill>
                <a:srgbClr val="4F9A06"/>
              </a:solidFill>
              <a:prstDash val="solid"/>
              <a:tailEnd type="triangle"/>
            </a:ln>
            <a:effectLst>
              <a:glow rad="63500">
                <a:srgbClr val="4F9A06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sp>
          <p:nvSpPr>
            <p:cNvPr id="16" name="Rectangle 30"/>
            <p:cNvSpPr/>
            <p:nvPr/>
          </p:nvSpPr>
          <p:spPr>
            <a:xfrm>
              <a:off x="2180780" y="1873943"/>
              <a:ext cx="518071" cy="194888"/>
            </a:xfrm>
            <a:prstGeom prst="rect">
              <a:avLst/>
            </a:prstGeom>
            <a:noFill/>
            <a:ln w="19050" cap="flat" cmpd="sng" algn="ctr">
              <a:solidFill>
                <a:srgbClr val="4F9A06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7" name="TextBox 13"/>
          <p:cNvSpPr txBox="1"/>
          <p:nvPr/>
        </p:nvSpPr>
        <p:spPr>
          <a:xfrm>
            <a:off x="3663044" y="1645743"/>
            <a:ext cx="4963245" cy="533479"/>
          </a:xfrm>
          <a:prstGeom prst="rect">
            <a:avLst/>
          </a:prstGeom>
          <a:noFill/>
        </p:spPr>
        <p:txBody>
          <a:bodyPr wrap="square" lIns="54000" rIns="0" rtlCol="0">
            <a:spAutoFit/>
          </a:bodyPr>
          <a:lstStyle/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350" b="1" dirty="0">
                <a:solidFill>
                  <a:srgbClr val="002060"/>
                </a:solidFill>
                <a:latin typeface="Cambria"/>
              </a:rPr>
              <a:t>Titanium</a:t>
            </a:r>
            <a:r>
              <a:rPr lang="en-GB" sz="1350" dirty="0">
                <a:solidFill>
                  <a:srgbClr val="002060"/>
                </a:solidFill>
                <a:latin typeface="Cambria"/>
              </a:rPr>
              <a:t> doping </a:t>
            </a:r>
            <a:r>
              <a:rPr lang="en-GB" sz="1350" dirty="0" smtClean="0">
                <a:solidFill>
                  <a:srgbClr val="002060"/>
                </a:solidFill>
                <a:latin typeface="Cambria"/>
              </a:rPr>
              <a:t>~10Mo-1Ti (at) → </a:t>
            </a:r>
            <a:r>
              <a:rPr lang="en-GB" sz="1350" dirty="0">
                <a:solidFill>
                  <a:srgbClr val="002060"/>
                </a:solidFill>
                <a:latin typeface="Cambria"/>
              </a:rPr>
              <a:t>α-MoC</a:t>
            </a:r>
            <a:r>
              <a:rPr lang="en-GB" sz="1350" baseline="-25000" dirty="0">
                <a:solidFill>
                  <a:srgbClr val="002060"/>
                </a:solidFill>
                <a:latin typeface="Cambria"/>
              </a:rPr>
              <a:t>1-x  </a:t>
            </a:r>
            <a:r>
              <a:rPr lang="en-GB" sz="1350" b="1" dirty="0">
                <a:solidFill>
                  <a:srgbClr val="002060"/>
                </a:solidFill>
                <a:latin typeface="Cambria"/>
              </a:rPr>
              <a:t>phase stabilizer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endParaRPr lang="en-GB" sz="1350" dirty="0">
              <a:solidFill>
                <a:srgbClr val="002060"/>
              </a:solidFill>
              <a:latin typeface="Cambria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377180" y="5095564"/>
            <a:ext cx="6571728" cy="907941"/>
          </a:xfrm>
          <a:prstGeom prst="rect">
            <a:avLst/>
          </a:prstGeom>
          <a:noFill/>
        </p:spPr>
        <p:txBody>
          <a:bodyPr wrap="square" lIns="54000" rIns="0" rtlCol="0">
            <a:spAutoFit/>
          </a:bodyPr>
          <a:lstStyle/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Cambria"/>
              </a:rPr>
              <a:t>If </a:t>
            </a:r>
            <a:r>
              <a:rPr lang="en-GB" sz="1200" b="1" dirty="0">
                <a:solidFill>
                  <a:srgbClr val="002060"/>
                </a:solidFill>
                <a:latin typeface="Cambria"/>
              </a:rPr>
              <a:t>no </a:t>
            </a:r>
            <a:r>
              <a:rPr lang="en-GB" sz="1200" b="1" dirty="0" err="1">
                <a:solidFill>
                  <a:srgbClr val="002060"/>
                </a:solidFill>
                <a:latin typeface="Cambria"/>
              </a:rPr>
              <a:t>Ti</a:t>
            </a:r>
            <a:r>
              <a:rPr lang="en-GB" sz="1200" b="1" dirty="0">
                <a:solidFill>
                  <a:srgbClr val="002060"/>
                </a:solidFill>
                <a:latin typeface="Cambria"/>
              </a:rPr>
              <a:t> </a:t>
            </a:r>
            <a:r>
              <a:rPr lang="en-GB" sz="1200" dirty="0">
                <a:solidFill>
                  <a:srgbClr val="002060"/>
                </a:solidFill>
                <a:latin typeface="Cambria"/>
              </a:rPr>
              <a:t>is added, there are </a:t>
            </a:r>
            <a:r>
              <a:rPr lang="en-GB" sz="1200" dirty="0" smtClean="0">
                <a:solidFill>
                  <a:srgbClr val="002060"/>
                </a:solidFill>
                <a:latin typeface="Cambria"/>
              </a:rPr>
              <a:t>hexagonal/orthorhombic </a:t>
            </a:r>
            <a:r>
              <a:rPr lang="en-GB" sz="1200" dirty="0">
                <a:solidFill>
                  <a:srgbClr val="002060"/>
                </a:solidFill>
                <a:latin typeface="Cambria"/>
              </a:rPr>
              <a:t>carbides 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Cambria"/>
              </a:rPr>
              <a:t>with If </a:t>
            </a:r>
            <a:r>
              <a:rPr lang="en-GB" sz="1200" b="1" dirty="0" err="1">
                <a:solidFill>
                  <a:srgbClr val="002060"/>
                </a:solidFill>
                <a:latin typeface="Cambria"/>
              </a:rPr>
              <a:t>Ti</a:t>
            </a:r>
            <a:r>
              <a:rPr lang="en-GB" sz="1200" dirty="0">
                <a:solidFill>
                  <a:srgbClr val="002060"/>
                </a:solidFill>
                <a:latin typeface="Cambria"/>
              </a:rPr>
              <a:t> is added, there is only FCC carbide (same structure as </a:t>
            </a:r>
            <a:r>
              <a:rPr lang="en-GB" sz="1200" dirty="0" err="1">
                <a:solidFill>
                  <a:srgbClr val="002060"/>
                </a:solidFill>
                <a:latin typeface="Cambria"/>
              </a:rPr>
              <a:t>TiC</a:t>
            </a:r>
            <a:r>
              <a:rPr lang="en-GB" sz="1200" dirty="0">
                <a:solidFill>
                  <a:srgbClr val="002060"/>
                </a:solidFill>
                <a:latin typeface="Cambria"/>
              </a:rPr>
              <a:t>)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200" dirty="0">
                <a:solidFill>
                  <a:srgbClr val="002060"/>
                </a:solidFill>
                <a:latin typeface="Cambria"/>
              </a:rPr>
              <a:t>FCC α-MoC</a:t>
            </a:r>
            <a:r>
              <a:rPr lang="en-GB" sz="1200" baseline="-25000" dirty="0">
                <a:solidFill>
                  <a:srgbClr val="002060"/>
                </a:solidFill>
                <a:latin typeface="Cambria"/>
              </a:rPr>
              <a:t>1-x </a:t>
            </a:r>
            <a:r>
              <a:rPr lang="en-GB" sz="1200" dirty="0">
                <a:solidFill>
                  <a:srgbClr val="002060"/>
                </a:solidFill>
                <a:latin typeface="Cambria"/>
              </a:rPr>
              <a:t>carbide stable from RT to melting point → thermal stability, radiation hardness</a:t>
            </a:r>
          </a:p>
          <a:p>
            <a:pPr marL="135000" indent="-135000" defTabSz="342900">
              <a:spcAft>
                <a:spcPts val="225"/>
              </a:spcAft>
              <a:buClr>
                <a:srgbClr val="A63212"/>
              </a:buClr>
              <a:buSzPct val="95000"/>
              <a:buFont typeface="Wingdings" pitchFamily="2" charset="2"/>
              <a:buChar char="§"/>
            </a:pPr>
            <a:r>
              <a:rPr lang="en-GB" sz="1200" b="1" dirty="0">
                <a:solidFill>
                  <a:srgbClr val="002060"/>
                </a:solidFill>
                <a:latin typeface="Cambria"/>
              </a:rPr>
              <a:t>Graphite matrix </a:t>
            </a:r>
            <a:r>
              <a:rPr lang="en-GB" sz="1200" dirty="0">
                <a:solidFill>
                  <a:srgbClr val="002060"/>
                </a:solidFill>
                <a:latin typeface="Cambria"/>
              </a:rPr>
              <a:t>with very high quality. C-spacing: 3.36 Å</a:t>
            </a:r>
          </a:p>
        </p:txBody>
      </p:sp>
      <p:grpSp>
        <p:nvGrpSpPr>
          <p:cNvPr id="19" name="Grupo 18"/>
          <p:cNvGrpSpPr>
            <a:grpSpLocks noChangeAspect="1"/>
          </p:cNvGrpSpPr>
          <p:nvPr/>
        </p:nvGrpSpPr>
        <p:grpSpPr>
          <a:xfrm>
            <a:off x="3755881" y="2041663"/>
            <a:ext cx="5388119" cy="3153770"/>
            <a:chOff x="4895850" y="2896984"/>
            <a:chExt cx="5794872" cy="3391851"/>
          </a:xfrm>
        </p:grpSpPr>
        <p:pic>
          <p:nvPicPr>
            <p:cNvPr id="20" name="Picture 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895850" y="3106447"/>
              <a:ext cx="5794872" cy="3182388"/>
            </a:xfrm>
            <a:prstGeom prst="rect">
              <a:avLst/>
            </a:prstGeom>
          </p:spPr>
        </p:pic>
        <p:sp>
          <p:nvSpPr>
            <p:cNvPr id="21" name="TextBox 22"/>
            <p:cNvSpPr txBox="1"/>
            <p:nvPr/>
          </p:nvSpPr>
          <p:spPr>
            <a:xfrm>
              <a:off x="8231711" y="2896984"/>
              <a:ext cx="2255152" cy="257369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rgbClr val="C00000"/>
              </a:solidFill>
              <a:prstDash val="solid"/>
            </a:ln>
            <a:effectLst/>
            <a:scene3d>
              <a:camera prst="orthographicFront"/>
              <a:lightRig rig="balanced" dir="t"/>
            </a:scene3d>
            <a:sp3d extrusionH="31750" prstMaterial="plastic">
              <a:bevelT w="38100" h="38100"/>
            </a:sp3d>
          </p:spPr>
          <p:txBody>
  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en-US"/>
              </a:defPPr>
              <a:lvl1pPr algn="ctr">
                <a:defRPr sz="1200" b="1" ker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9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X-Ray Diffraction (XRD)</a:t>
              </a:r>
            </a:p>
          </p:txBody>
        </p:sp>
        <p:grpSp>
          <p:nvGrpSpPr>
            <p:cNvPr id="22" name="Group 36"/>
            <p:cNvGrpSpPr/>
            <p:nvPr/>
          </p:nvGrpSpPr>
          <p:grpSpPr>
            <a:xfrm>
              <a:off x="4957666" y="3455917"/>
              <a:ext cx="5560010" cy="2451600"/>
              <a:chOff x="3433666" y="3455912"/>
              <a:chExt cx="5560010" cy="2451600"/>
            </a:xfrm>
          </p:grpSpPr>
          <p:sp>
            <p:nvSpPr>
              <p:cNvPr id="23" name="Rectangle 18"/>
              <p:cNvSpPr/>
              <p:nvPr/>
            </p:nvSpPr>
            <p:spPr>
              <a:xfrm>
                <a:off x="3471766" y="5551715"/>
                <a:ext cx="5521910" cy="324564"/>
              </a:xfrm>
              <a:prstGeom prst="rect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4" name="Rectangle 21"/>
              <p:cNvSpPr/>
              <p:nvPr/>
            </p:nvSpPr>
            <p:spPr>
              <a:xfrm>
                <a:off x="3471766" y="4226164"/>
                <a:ext cx="5521910" cy="1273664"/>
              </a:xfrm>
              <a:prstGeom prst="rect">
                <a:avLst/>
              </a:prstGeom>
              <a:noFill/>
              <a:ln w="22225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5" name="TextBox 9"/>
              <p:cNvSpPr txBox="1"/>
              <p:nvPr/>
            </p:nvSpPr>
            <p:spPr>
              <a:xfrm>
                <a:off x="5509588" y="4244182"/>
                <a:ext cx="1507602" cy="166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C8004"/>
                    </a:solidFill>
                    <a:effectLst/>
                    <a:uLnTx/>
                    <a:uFillTx/>
                    <a:latin typeface="Arial"/>
                  </a:rPr>
                  <a:t>Ti</a:t>
                </a: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8004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8004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8004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C8004"/>
                    </a:solidFill>
                    <a:effectLst/>
                    <a:uLnTx/>
                    <a:uFillTx/>
                    <a:latin typeface="Arial"/>
                  </a:rPr>
                  <a:t>Ti</a:t>
                </a: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8004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8004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C8004"/>
                    </a:solidFill>
                    <a:effectLst/>
                    <a:uLnTx/>
                    <a:uFillTx/>
                    <a:latin typeface="Arial"/>
                  </a:rPr>
                  <a:t>Ti</a:t>
                </a: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C8004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GB" sz="1050" kern="0" dirty="0">
                  <a:solidFill>
                    <a:srgbClr val="0C377B"/>
                  </a:solidFill>
                  <a:latin typeface="Arial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No </a:t>
                </a:r>
                <a:r>
                  <a:rPr kumimoji="0" lang="en-GB" sz="105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"/>
                  </a:rPr>
                  <a:t>Ti</a:t>
                </a:r>
                <a:endParaRPr kumimoji="0" lang="en-GB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26" name="Rectangle 37"/>
              <p:cNvSpPr/>
              <p:nvPr/>
            </p:nvSpPr>
            <p:spPr>
              <a:xfrm>
                <a:off x="3433666" y="3455912"/>
                <a:ext cx="515880" cy="234823"/>
              </a:xfrm>
              <a:prstGeom prst="rect">
                <a:avLst/>
              </a:prstGeom>
              <a:noFill/>
              <a:ln w="22225" cap="flat" cmpd="sng" algn="ctr">
                <a:solidFill>
                  <a:srgbClr val="FFC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7" name="Rectangle 38"/>
              <p:cNvSpPr/>
              <p:nvPr/>
            </p:nvSpPr>
            <p:spPr>
              <a:xfrm>
                <a:off x="3433667" y="3742622"/>
                <a:ext cx="515880" cy="403928"/>
              </a:xfrm>
              <a:prstGeom prst="rect">
                <a:avLst/>
              </a:prstGeom>
              <a:noFill/>
              <a:ln w="22225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28" name="Marcador de número de diapositiva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8250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9923" y="256427"/>
            <a:ext cx="8229600" cy="902593"/>
          </a:xfrm>
        </p:spPr>
        <p:txBody>
          <a:bodyPr/>
          <a:lstStyle/>
          <a:p>
            <a:r>
              <a:rPr lang="en-US" dirty="0"/>
              <a:t>Mo-carbide phase changes</a:t>
            </a: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ARIES workshop | 27-28 Nov 2017, Turin.   Jorge Guardia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14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0927" y="176343"/>
            <a:ext cx="3823073" cy="3130911"/>
          </a:xfrm>
          <a:prstGeom prst="rect">
            <a:avLst/>
          </a:prstGeom>
        </p:spPr>
      </p:pic>
      <p:pic>
        <p:nvPicPr>
          <p:cNvPr id="1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19" y="3240573"/>
            <a:ext cx="7773582" cy="3037658"/>
          </a:xfrm>
          <a:prstGeom prst="rect">
            <a:avLst/>
          </a:prstGeom>
        </p:spPr>
      </p:pic>
      <p:sp>
        <p:nvSpPr>
          <p:cNvPr id="16" name="TextBox 7"/>
          <p:cNvSpPr txBox="1"/>
          <p:nvPr/>
        </p:nvSpPr>
        <p:spPr>
          <a:xfrm>
            <a:off x="4823418" y="5125234"/>
            <a:ext cx="117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  <a:latin typeface="Arial"/>
              </a:rPr>
              <a:t>~1475°C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408337" y="4839484"/>
            <a:ext cx="1171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C377B"/>
                </a:solidFill>
                <a:latin typeface="Arial"/>
              </a:rPr>
              <a:t>~1655°C</a:t>
            </a:r>
            <a:endParaRPr lang="en-US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18" name="Rectangle 9"/>
          <p:cNvSpPr/>
          <p:nvPr/>
        </p:nvSpPr>
        <p:spPr>
          <a:xfrm>
            <a:off x="7819708" y="2046533"/>
            <a:ext cx="498254" cy="201962"/>
          </a:xfrm>
          <a:prstGeom prst="rect">
            <a:avLst/>
          </a:prstGeom>
          <a:noFill/>
          <a:ln w="22225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Rectangle 10"/>
          <p:cNvSpPr/>
          <p:nvPr/>
        </p:nvSpPr>
        <p:spPr>
          <a:xfrm>
            <a:off x="7764036" y="2296120"/>
            <a:ext cx="553926" cy="201962"/>
          </a:xfrm>
          <a:prstGeom prst="rect">
            <a:avLst/>
          </a:prstGeom>
          <a:noFill/>
          <a:ln w="22225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5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533401" y="1318170"/>
            <a:ext cx="45624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C377B"/>
                </a:solidFill>
                <a:latin typeface="Arial"/>
              </a:rPr>
              <a:t>Changes of volume due to phase changes detected in dilatometry measurements.</a:t>
            </a:r>
          </a:p>
          <a:p>
            <a:endParaRPr lang="en-US" sz="1600" dirty="0">
              <a:solidFill>
                <a:srgbClr val="0C377B"/>
              </a:solidFill>
              <a:latin typeface="Arial"/>
            </a:endParaRPr>
          </a:p>
          <a:p>
            <a:r>
              <a:rPr lang="en-US" sz="1600" dirty="0" smtClean="0">
                <a:solidFill>
                  <a:srgbClr val="0C377B"/>
                </a:solidFill>
                <a:latin typeface="Arial"/>
              </a:rPr>
              <a:t>Risk of cracks during severe thermal excursions (collimator operation)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564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37140</TotalTime>
  <Words>2179</Words>
  <Application>Microsoft Office PowerPoint</Application>
  <PresentationFormat>Presentación en pantalla (4:3)</PresentationFormat>
  <Paragraphs>446</Paragraphs>
  <Slides>26</Slides>
  <Notes>4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26</vt:i4>
      </vt:variant>
    </vt:vector>
  </HeadingPairs>
  <TitlesOfParts>
    <vt:vector size="35" baseType="lpstr">
      <vt:lpstr>Arial</vt:lpstr>
      <vt:lpstr>Calibri</vt:lpstr>
      <vt:lpstr>Cambria</vt:lpstr>
      <vt:lpstr>Cambria Math</vt:lpstr>
      <vt:lpstr>SpaceClaim ISO CB</vt:lpstr>
      <vt:lpstr>Ubuntu Light</vt:lpstr>
      <vt:lpstr>Wingdings</vt:lpstr>
      <vt:lpstr>1_Thème Office</vt:lpstr>
      <vt:lpstr>Thème Office</vt:lpstr>
      <vt:lpstr>Presentación de PowerPoint</vt:lpstr>
      <vt:lpstr>Outline</vt:lpstr>
      <vt:lpstr>Introduction: LHC Collimation Project at CERN</vt:lpstr>
      <vt:lpstr>Introduction: Requirements of collimator materials</vt:lpstr>
      <vt:lpstr>Molybdenum carbide - graphite</vt:lpstr>
      <vt:lpstr>Catalytic graphitization</vt:lpstr>
      <vt:lpstr>Through-plane reinforcement </vt:lpstr>
      <vt:lpstr>Molybdenum carbide phases</vt:lpstr>
      <vt:lpstr>Mo-carbide phase changes</vt:lpstr>
      <vt:lpstr>Mo-carbide cubic carbide</vt:lpstr>
      <vt:lpstr>Ti addition: catalytic graphitization aid</vt:lpstr>
      <vt:lpstr>Increase graphite grain size &amp; cohesion &amp; minimise defects</vt:lpstr>
      <vt:lpstr>Role of the structural features in the final use of the material </vt:lpstr>
      <vt:lpstr>Graphite-carbide composites perspectives</vt:lpstr>
      <vt:lpstr>Test with binder pitch</vt:lpstr>
      <vt:lpstr>Test with “big” graphite flakes</vt:lpstr>
      <vt:lpstr>Test with carbon black</vt:lpstr>
      <vt:lpstr>HOPG (Thermal pyrolytic graphite “TPG”)</vt:lpstr>
      <vt:lpstr>HOPG</vt:lpstr>
      <vt:lpstr>C-Foam</vt:lpstr>
      <vt:lpstr>Future challenges in graphene-based materials</vt:lpstr>
      <vt:lpstr>Presentación de PowerPoint</vt:lpstr>
      <vt:lpstr>Backup slides</vt:lpstr>
      <vt:lpstr>Typical MoGr properties</vt:lpstr>
      <vt:lpstr>Rhombohedral-hexagonal transformation</vt:lpstr>
      <vt:lpstr>Microstructure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 Guardia Valenzuela</dc:creator>
  <cp:lastModifiedBy>Jorge</cp:lastModifiedBy>
  <cp:revision>489</cp:revision>
  <cp:lastPrinted>2016-02-19T10:27:15Z</cp:lastPrinted>
  <dcterms:created xsi:type="dcterms:W3CDTF">2015-11-26T11:19:43Z</dcterms:created>
  <dcterms:modified xsi:type="dcterms:W3CDTF">2017-11-27T00:21:01Z</dcterms:modified>
</cp:coreProperties>
</file>