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media/image56.JPG" ContentType="image/jpeg"/>
  <Override PartName="/ppt/media/image63.JPG" ContentType="image/jpeg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  <p:sldMasterId id="2147483668" r:id="rId2"/>
  </p:sldMasterIdLst>
  <p:notesMasterIdLst>
    <p:notesMasterId r:id="rId31"/>
  </p:notesMasterIdLst>
  <p:sldIdLst>
    <p:sldId id="294" r:id="rId3"/>
    <p:sldId id="318" r:id="rId4"/>
    <p:sldId id="303" r:id="rId5"/>
    <p:sldId id="299" r:id="rId6"/>
    <p:sldId id="331" r:id="rId7"/>
    <p:sldId id="308" r:id="rId8"/>
    <p:sldId id="315" r:id="rId9"/>
    <p:sldId id="316" r:id="rId10"/>
    <p:sldId id="321" r:id="rId11"/>
    <p:sldId id="319" r:id="rId12"/>
    <p:sldId id="320" r:id="rId13"/>
    <p:sldId id="310" r:id="rId14"/>
    <p:sldId id="307" r:id="rId15"/>
    <p:sldId id="311" r:id="rId16"/>
    <p:sldId id="312" r:id="rId17"/>
    <p:sldId id="313" r:id="rId18"/>
    <p:sldId id="330" r:id="rId19"/>
    <p:sldId id="326" r:id="rId20"/>
    <p:sldId id="300" r:id="rId21"/>
    <p:sldId id="301" r:id="rId22"/>
    <p:sldId id="304" r:id="rId23"/>
    <p:sldId id="324" r:id="rId24"/>
    <p:sldId id="325" r:id="rId25"/>
    <p:sldId id="327" r:id="rId26"/>
    <p:sldId id="328" r:id="rId27"/>
    <p:sldId id="329" r:id="rId28"/>
    <p:sldId id="302" r:id="rId29"/>
    <p:sldId id="322" r:id="rId3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FFFF66"/>
    <a:srgbClr val="CFE7F2"/>
    <a:srgbClr val="5080B0"/>
    <a:srgbClr val="5080B2"/>
    <a:srgbClr val="004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2" autoAdjust="0"/>
    <p:restoredTop sz="95244" autoAdjust="0"/>
  </p:normalViewPr>
  <p:slideViewPr>
    <p:cSldViewPr snapToGrid="0" snapToObjects="1">
      <p:cViewPr varScale="1">
        <p:scale>
          <a:sx n="79" d="100"/>
          <a:sy n="79" d="100"/>
        </p:scale>
        <p:origin x="1498" y="43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microsoft.com/office/2015/10/relationships/revisionInfo" Target="revisionInfo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410022-BB59-4C85-B363-B3C54B2EBAE1}" type="datetimeFigureOut">
              <a:rPr lang="en-US" smtClean="0"/>
              <a:t>11/27/2017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20409E-0417-4C2E-842A-8315D58C79C5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4540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Transversely isotropic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0409E-0417-4C2E-842A-8315D58C79C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25716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Higher graphitization = higher diffusivity properties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0409E-0417-4C2E-842A-8315D58C79C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98085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Graphitization also depends on the final baking time, might have been longer for the first batch.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0409E-0417-4C2E-842A-8315D58C79C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1845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Electrical conductivity according to ASTM C611</a:t>
            </a:r>
          </a:p>
          <a:p>
            <a:r>
              <a:rPr lang="en-US" dirty="0" err="1"/>
              <a:t>Sigmatest</a:t>
            </a:r>
            <a:r>
              <a:rPr lang="en-US" dirty="0"/>
              <a:t> done with another instrument</a:t>
            </a:r>
          </a:p>
          <a:p>
            <a:r>
              <a:rPr lang="en-US" dirty="0"/>
              <a:t>E evaluated with optimized </a:t>
            </a:r>
            <a:r>
              <a:rPr lang="en-US" dirty="0" err="1"/>
              <a:t>algoritm</a:t>
            </a:r>
            <a:r>
              <a:rPr lang="en-US" dirty="0"/>
              <a:t> from IET measured frequencies.</a:t>
            </a:r>
          </a:p>
          <a:p>
            <a:r>
              <a:rPr lang="en-US" dirty="0"/>
              <a:t>Cp extrapolated at 20C</a:t>
            </a:r>
          </a:p>
          <a:p>
            <a:r>
              <a:rPr lang="en-US" dirty="0" err="1"/>
              <a:t>U_dL</a:t>
            </a:r>
            <a:r>
              <a:rPr lang="en-US" dirty="0"/>
              <a:t>/Lo=3,8</a:t>
            </a:r>
          </a:p>
          <a:p>
            <a:r>
              <a:rPr lang="en-US" dirty="0"/>
              <a:t>U_CTE=5,3</a:t>
            </a:r>
          </a:p>
          <a:p>
            <a:r>
              <a:rPr lang="en-US" dirty="0"/>
              <a:t>U_TD=5,6</a:t>
            </a:r>
          </a:p>
          <a:p>
            <a:r>
              <a:rPr lang="en-US" dirty="0" err="1"/>
              <a:t>U_cp</a:t>
            </a:r>
            <a:r>
              <a:rPr lang="en-US" dirty="0"/>
              <a:t>=3,5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20409E-0417-4C2E-842A-8315D58C79C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3590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676400" y="6660000"/>
            <a:ext cx="5400000" cy="1968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dirty="0"/>
              <a:t>L Bianchi – 1</a:t>
            </a:r>
            <a:r>
              <a:rPr lang="en-GB" baseline="30000" dirty="0"/>
              <a:t>st</a:t>
            </a:r>
            <a:r>
              <a:rPr lang="en-GB" dirty="0"/>
              <a:t> Workshop of ARIES WP17 </a:t>
            </a:r>
            <a:r>
              <a:rPr lang="en-GB" dirty="0" err="1"/>
              <a:t>PowerMat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94788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L Bianchi – 1</a:t>
            </a:r>
            <a:r>
              <a:rPr lang="en-GB" baseline="30000" dirty="0"/>
              <a:t>st</a:t>
            </a:r>
            <a:r>
              <a:rPr lang="en-GB" dirty="0"/>
              <a:t> Workshop of ARIES WP17 </a:t>
            </a:r>
            <a:r>
              <a:rPr lang="en-GB" dirty="0" err="1"/>
              <a:t>PowerMat</a:t>
            </a:r>
            <a:endParaRPr lang="en-US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34236829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L Bianchi – 1</a:t>
            </a:r>
            <a:r>
              <a:rPr lang="en-GB" baseline="30000" dirty="0"/>
              <a:t>st</a:t>
            </a:r>
            <a:r>
              <a:rPr lang="en-GB" dirty="0"/>
              <a:t> Workshop of ARIES WP17 </a:t>
            </a:r>
            <a:r>
              <a:rPr lang="en-GB" dirty="0" err="1"/>
              <a:t>PowerMat</a:t>
            </a:r>
            <a:endParaRPr lang="en-US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‹N›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5960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/>
              <a:t>Slide Title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L Bianchi – 1</a:t>
            </a:r>
            <a:r>
              <a:rPr lang="en-GB" baseline="30000" dirty="0"/>
              <a:t>st</a:t>
            </a:r>
            <a:r>
              <a:rPr lang="en-GB" dirty="0"/>
              <a:t> Workshop of ARIES WP17 </a:t>
            </a:r>
            <a:r>
              <a:rPr lang="en-GB" dirty="0" err="1"/>
              <a:t>PowerMat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‹N›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/>
              <a:t>Slide text first level</a:t>
            </a:r>
          </a:p>
          <a:p>
            <a:pPr lvl="1"/>
            <a:r>
              <a:rPr lang="x-none" dirty="0"/>
              <a:t>Slide text second level</a:t>
            </a:r>
          </a:p>
          <a:p>
            <a:pPr lvl="2"/>
            <a:r>
              <a:rPr lang="x-none" dirty="0"/>
              <a:t>Slide text third level</a:t>
            </a:r>
          </a:p>
          <a:p>
            <a:pPr lvl="3"/>
            <a:r>
              <a:rPr lang="x-none" dirty="0"/>
              <a:t>Slide text fourth level</a:t>
            </a:r>
          </a:p>
          <a:p>
            <a:pPr lvl="4"/>
            <a:r>
              <a:rPr lang="x-none" dirty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20357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en-GB" noProof="0" dirty="0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993925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107219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7"/>
            <a:ext cx="8229600" cy="90259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/>
              <a:t>Cliquez et modifiez le titre</a:t>
            </a:r>
            <a:br>
              <a:rPr lang="fr-FR" dirty="0"/>
            </a:br>
            <a:r>
              <a:rPr lang="fr-FR" dirty="0"/>
              <a:t>Click and </a:t>
            </a:r>
            <a:r>
              <a:rPr lang="fr-FR" dirty="0" err="1"/>
              <a:t>modify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3320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660000"/>
            <a:ext cx="5400000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50000"/>
                    <a:lumOff val="50000"/>
                  </a:schemeClr>
                </a:solidFill>
                <a:latin typeface="Arial"/>
                <a:cs typeface="Arial"/>
              </a:defRPr>
            </a:lvl1pPr>
          </a:lstStyle>
          <a:p>
            <a:r>
              <a:rPr lang="en-GB" dirty="0"/>
              <a:t>L Bianchi – 1</a:t>
            </a:r>
            <a:r>
              <a:rPr lang="en-GB" baseline="30000" dirty="0"/>
              <a:t>st</a:t>
            </a:r>
            <a:r>
              <a:rPr lang="en-GB" dirty="0"/>
              <a:t> Workshop of ARIES WP17 </a:t>
            </a:r>
            <a:r>
              <a:rPr lang="en-GB" dirty="0" err="1"/>
              <a:t>PowerMat</a:t>
            </a:r>
            <a:endParaRPr lang="en-US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748000" y="6624000"/>
            <a:ext cx="396000" cy="2160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‹N›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119675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21088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 baseline="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3927" y="836712"/>
            <a:ext cx="3230988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7104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9.png"/><Relationship Id="rId5" Type="http://schemas.openxmlformats.org/officeDocument/2006/relationships/image" Target="../media/image48.png"/><Relationship Id="rId4" Type="http://schemas.openxmlformats.org/officeDocument/2006/relationships/image" Target="../media/image4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4" Type="http://schemas.openxmlformats.org/officeDocument/2006/relationships/image" Target="../media/image5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G"/><Relationship Id="rId2" Type="http://schemas.openxmlformats.org/officeDocument/2006/relationships/image" Target="../media/image56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microsoft.com/office/2007/relationships/hdphoto" Target="../media/hdphoto2.wdp"/><Relationship Id="rId3" Type="http://schemas.openxmlformats.org/officeDocument/2006/relationships/image" Target="../media/image14.png"/><Relationship Id="rId7" Type="http://schemas.openxmlformats.org/officeDocument/2006/relationships/image" Target="../media/image18.jpg"/><Relationship Id="rId12" Type="http://schemas.openxmlformats.org/officeDocument/2006/relationships/image" Target="../media/image22.png"/><Relationship Id="rId2" Type="http://schemas.openxmlformats.org/officeDocument/2006/relationships/image" Target="../media/image13.png"/><Relationship Id="rId16" Type="http://schemas.openxmlformats.org/officeDocument/2006/relationships/image" Target="../media/image17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11" Type="http://schemas.openxmlformats.org/officeDocument/2006/relationships/image" Target="../media/image21.png"/><Relationship Id="rId5" Type="http://schemas.openxmlformats.org/officeDocument/2006/relationships/image" Target="../media/image16.png"/><Relationship Id="rId15" Type="http://schemas.microsoft.com/office/2007/relationships/hdphoto" Target="../media/hdphoto3.wdp"/><Relationship Id="rId10" Type="http://schemas.microsoft.com/office/2007/relationships/hdphoto" Target="../media/hdphoto1.wdp"/><Relationship Id="rId4" Type="http://schemas.openxmlformats.org/officeDocument/2006/relationships/image" Target="../media/image15.jpeg"/><Relationship Id="rId9" Type="http://schemas.openxmlformats.org/officeDocument/2006/relationships/image" Target="../media/image20.png"/><Relationship Id="rId14" Type="http://schemas.openxmlformats.org/officeDocument/2006/relationships/image" Target="../media/image23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98120" y="3388710"/>
            <a:ext cx="8699223" cy="1338828"/>
          </a:xfrm>
        </p:spPr>
        <p:txBody>
          <a:bodyPr/>
          <a:lstStyle/>
          <a:p>
            <a:r>
              <a:rPr lang="en-GB" sz="2900" dirty="0" err="1"/>
              <a:t>Thermophysical</a:t>
            </a:r>
            <a:r>
              <a:rPr lang="en-GB" sz="2900" dirty="0"/>
              <a:t> and mechanical characterization of advanced graphitic materials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i="1" dirty="0"/>
              <a:t>Laura Bianchi </a:t>
            </a:r>
            <a:r>
              <a:rPr lang="en-GB" dirty="0"/>
              <a:t>(CERN)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>
          <a:xfrm>
            <a:off x="759183" y="4527362"/>
            <a:ext cx="7924800" cy="533110"/>
          </a:xfrm>
        </p:spPr>
        <p:txBody>
          <a:bodyPr/>
          <a:lstStyle/>
          <a:p>
            <a:r>
              <a:rPr lang="en-GB" sz="2200" dirty="0"/>
              <a:t>1</a:t>
            </a:r>
            <a:r>
              <a:rPr lang="en-GB" sz="2200" baseline="30000" dirty="0"/>
              <a:t>st</a:t>
            </a:r>
            <a:r>
              <a:rPr lang="en-GB" sz="2200" dirty="0"/>
              <a:t> Workshop of ARIES WP17 </a:t>
            </a:r>
            <a:r>
              <a:rPr lang="en-GB" sz="2200" dirty="0" err="1"/>
              <a:t>PowerMat</a:t>
            </a:r>
            <a:r>
              <a:rPr lang="en-GB" sz="2200" dirty="0"/>
              <a:t>, </a:t>
            </a:r>
            <a:r>
              <a:rPr lang="en-GB" sz="2200" dirty="0" err="1"/>
              <a:t>Politecnico</a:t>
            </a:r>
            <a:r>
              <a:rPr lang="en-GB" sz="2200" dirty="0"/>
              <a:t> di Torino 27/11/2017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981628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Nb-8304Je: Thermal properties 1/2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 Bianchi – 1</a:t>
            </a:r>
            <a:r>
              <a:rPr lang="en-GB" baseline="30000"/>
              <a:t>st</a:t>
            </a:r>
            <a:r>
              <a:rPr lang="en-GB"/>
              <a:t> Workshop of ARIES WP17 PowerMat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10</a:t>
            </a:fld>
            <a:endParaRPr lang="en-GB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AF1A36C7-D402-4109-84CC-AA690D2EA4F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70829"/>
            <a:ext cx="6480610" cy="4316342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750680AD-B479-48A3-B3A7-A62C2DBDB8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2319" y="2250059"/>
            <a:ext cx="6480610" cy="432243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61147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Nb-8304Je: Thermal properties 2/2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 Bianchi – 1</a:t>
            </a:r>
            <a:r>
              <a:rPr lang="en-GB" baseline="30000"/>
              <a:t>st</a:t>
            </a:r>
            <a:r>
              <a:rPr lang="en-GB"/>
              <a:t> Workshop of ARIES WP17 PowerMat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11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667730" y="5669943"/>
            <a:ext cx="1561646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dirty="0"/>
              <a:t>8 mm thick sample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E7233593-236A-4994-8A1D-F0431F7300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80778"/>
            <a:ext cx="6480610" cy="4322439"/>
          </a:xfrm>
          <a:prstGeom prst="rect">
            <a:avLst/>
          </a:prstGeom>
        </p:spPr>
      </p:pic>
      <p:pic>
        <p:nvPicPr>
          <p:cNvPr id="11" name="Immagine 10">
            <a:extLst>
              <a:ext uri="{FF2B5EF4-FFF2-40B4-BE49-F238E27FC236}">
                <a16:creationId xmlns:a16="http://schemas.microsoft.com/office/drawing/2014/main" id="{546A0C84-E5E4-43EA-A143-26BA47881A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3997" y="2189718"/>
            <a:ext cx="6492803" cy="433463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86834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TG-1100: Thermal properties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 Bianchi – 1</a:t>
            </a:r>
            <a:r>
              <a:rPr lang="en-GB" baseline="30000"/>
              <a:t>st</a:t>
            </a:r>
            <a:r>
              <a:rPr lang="en-GB"/>
              <a:t> Workshop of ARIES WP17 PowerMat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32778" y="6118599"/>
            <a:ext cx="1721946" cy="30777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dirty="0"/>
              <a:t>*2 mm thick samples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E16D3FFD-1B6B-40C2-8307-699D8C6BF8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45321"/>
            <a:ext cx="5054022" cy="3609145"/>
          </a:xfrm>
          <a:prstGeom prst="rect">
            <a:avLst/>
          </a:prstGeom>
        </p:spPr>
      </p:pic>
      <p:pic>
        <p:nvPicPr>
          <p:cNvPr id="12" name="Immagine 11">
            <a:extLst>
              <a:ext uri="{FF2B5EF4-FFF2-40B4-BE49-F238E27FC236}">
                <a16:creationId xmlns:a16="http://schemas.microsoft.com/office/drawing/2014/main" id="{B75099B0-918E-4227-9AD0-327613F6A97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32778" y="2521647"/>
            <a:ext cx="5041829" cy="359695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264F7E28-5D0B-4BD4-BC7E-E5D12B148B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2473" y="1505981"/>
            <a:ext cx="4694327" cy="325554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421325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Carbon </a:t>
            </a:r>
            <a:r>
              <a:rPr lang="en-GB" dirty="0" err="1"/>
              <a:t>Fiber</a:t>
            </a:r>
            <a:r>
              <a:rPr lang="en-GB" dirty="0"/>
              <a:t>-Carbon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 Bianchi – 1</a:t>
            </a:r>
            <a:r>
              <a:rPr lang="en-GB" baseline="30000"/>
              <a:t>st</a:t>
            </a:r>
            <a:r>
              <a:rPr lang="en-GB"/>
              <a:t> Workshop of ARIES WP17 PowerMat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Comparison of three grades whose production process differ in the final baking temperature (which plays an important role in the diffusivity properties).</a:t>
            </a:r>
          </a:p>
          <a:p>
            <a:pPr lvl="1"/>
            <a:r>
              <a:rPr lang="en-GB" dirty="0"/>
              <a:t>CFC AC150K, currently embarked in the collimators, </a:t>
            </a:r>
            <a:r>
              <a:rPr lang="en-GB" dirty="0" err="1"/>
              <a:t>Tf</a:t>
            </a:r>
            <a:r>
              <a:rPr lang="en-GB" dirty="0"/>
              <a:t>= 2800 </a:t>
            </a:r>
            <a:r>
              <a:rPr lang="en-GB" dirty="0">
                <a:latin typeface="Calibri" panose="020F0502020204030204" pitchFamily="34" charset="0"/>
              </a:rPr>
              <a:t>⁰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CFC FS140, characterised in 2016,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Tf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= 2500 </a:t>
            </a:r>
            <a:r>
              <a:rPr lang="en-GB" dirty="0">
                <a:latin typeface="Calibri" panose="020F0502020204030204" pitchFamily="34" charset="0"/>
              </a:rPr>
              <a:t>⁰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CFC FS140, characterisation ongoing,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Tf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= 2800 </a:t>
            </a:r>
            <a:r>
              <a:rPr lang="en-GB" dirty="0">
                <a:latin typeface="Calibri" panose="020F0502020204030204" pitchFamily="34" charset="0"/>
              </a:rPr>
              <a:t>⁰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In between the first and the second two grades, Tatsuno changed the raw material (</a:t>
            </a:r>
            <a:r>
              <a:rPr lang="en-GB" dirty="0"/>
              <a:t>AC150 Across Co </a:t>
            </a:r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FS140 CFC Design Co)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404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Carbon </a:t>
            </a:r>
            <a:r>
              <a:rPr lang="en-GB" dirty="0" err="1"/>
              <a:t>Fiber</a:t>
            </a:r>
            <a:r>
              <a:rPr lang="en-GB" dirty="0"/>
              <a:t>-Carbon: Thermal properties 1/4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 Bianchi – 1</a:t>
            </a:r>
            <a:r>
              <a:rPr lang="en-GB" baseline="30000"/>
              <a:t>st</a:t>
            </a:r>
            <a:r>
              <a:rPr lang="en-GB"/>
              <a:t> Workshop of ARIES WP17 PowerMat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048A7345-8D68-4CBF-AC27-FBB735B1B6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70829"/>
            <a:ext cx="6480610" cy="4316342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8BD8524B-BBDB-464E-8248-C163E485BE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6190" y="2301561"/>
            <a:ext cx="6480610" cy="432243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1760156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Carbon </a:t>
            </a:r>
            <a:r>
              <a:rPr lang="en-GB" dirty="0" err="1"/>
              <a:t>Fiber</a:t>
            </a:r>
            <a:r>
              <a:rPr lang="en-GB" dirty="0"/>
              <a:t>-Carbon: Thermal properties 2/4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 Bianchi – 1</a:t>
            </a:r>
            <a:r>
              <a:rPr lang="en-GB" baseline="30000"/>
              <a:t>st</a:t>
            </a:r>
            <a:r>
              <a:rPr lang="en-GB"/>
              <a:t> Workshop of ARIES WP17 PowerMat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1210" y="5587171"/>
            <a:ext cx="2162772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dirty="0"/>
              <a:t>*3 mm thick samples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F2F04907-9889-49E1-8FDD-557212AD01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270829"/>
            <a:ext cx="6480610" cy="4316342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AB3B16A3-51EB-44F3-8A88-1E1BB0DD757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93997" y="2148375"/>
            <a:ext cx="6492803" cy="433463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10" name="Rettangolo con angoli arrotondati 9">
            <a:extLst>
              <a:ext uri="{FF2B5EF4-FFF2-40B4-BE49-F238E27FC236}">
                <a16:creationId xmlns:a16="http://schemas.microsoft.com/office/drawing/2014/main" id="{17A66A6C-AB61-4E9C-BD85-BC046F1DF2E5}"/>
              </a:ext>
            </a:extLst>
          </p:cNvPr>
          <p:cNvSpPr/>
          <p:nvPr/>
        </p:nvSpPr>
        <p:spPr>
          <a:xfrm>
            <a:off x="4017818" y="2913210"/>
            <a:ext cx="4544291" cy="1402481"/>
          </a:xfrm>
          <a:prstGeom prst="round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Electrical conductivity measurements revealed orthotropy of CFC </a:t>
            </a:r>
          </a:p>
          <a:p>
            <a:pPr algn="ctr"/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 Longitudinal = y or z?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Ovale 10">
            <a:extLst>
              <a:ext uri="{FF2B5EF4-FFF2-40B4-BE49-F238E27FC236}">
                <a16:creationId xmlns:a16="http://schemas.microsoft.com/office/drawing/2014/main" id="{652EF9E1-6F1B-44BD-B263-A81439EE1D31}"/>
              </a:ext>
            </a:extLst>
          </p:cNvPr>
          <p:cNvSpPr/>
          <p:nvPr/>
        </p:nvSpPr>
        <p:spPr>
          <a:xfrm>
            <a:off x="2549237" y="2913211"/>
            <a:ext cx="923636" cy="2425408"/>
          </a:xfrm>
          <a:prstGeom prst="ellipse">
            <a:avLst/>
          </a:prstGeom>
          <a:noFill/>
          <a:ln w="57150"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0192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Carbon </a:t>
            </a:r>
            <a:r>
              <a:rPr lang="en-GB" dirty="0" err="1"/>
              <a:t>Fiber</a:t>
            </a:r>
            <a:r>
              <a:rPr lang="en-GB" dirty="0"/>
              <a:t>-Carbon: Thermal properties 3/4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 Bianchi – 1</a:t>
            </a:r>
            <a:r>
              <a:rPr lang="en-GB" baseline="30000"/>
              <a:t>st</a:t>
            </a:r>
            <a:r>
              <a:rPr lang="en-GB"/>
              <a:t> Workshop of ARIES WP17 PowerMat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31BC8BBE-2FF0-4805-AC2E-AAB89EB3D5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2364" y="1332336"/>
            <a:ext cx="6486706" cy="4267570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9545894-0A2B-4042-BC96-A64042B377C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87901" y="2237324"/>
            <a:ext cx="6498899" cy="426757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2465434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Carbon </a:t>
            </a:r>
            <a:r>
              <a:rPr lang="en-GB" dirty="0" err="1"/>
              <a:t>Fiber</a:t>
            </a:r>
            <a:r>
              <a:rPr lang="en-GB" dirty="0"/>
              <a:t>-Carbon: Thermal properties 4/4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 Bianchi – 1</a:t>
            </a:r>
            <a:r>
              <a:rPr lang="en-GB" baseline="30000"/>
              <a:t>st</a:t>
            </a:r>
            <a:r>
              <a:rPr lang="en-GB"/>
              <a:t> Workshop of ARIES WP17 PowerMat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132D671D-A457-479B-BE8B-5D125FF155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369379"/>
            <a:ext cx="6480610" cy="4322439"/>
          </a:xfrm>
          <a:prstGeom prst="rect">
            <a:avLst/>
          </a:prstGeom>
        </p:spPr>
      </p:pic>
      <p:pic>
        <p:nvPicPr>
          <p:cNvPr id="6" name="Immagine 5">
            <a:extLst>
              <a:ext uri="{FF2B5EF4-FFF2-40B4-BE49-F238E27FC236}">
                <a16:creationId xmlns:a16="http://schemas.microsoft.com/office/drawing/2014/main" id="{51CFC8FD-4D65-42B4-A76A-79BF2428FF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6190" y="2260924"/>
            <a:ext cx="6480610" cy="432243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9853307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Summary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 Bianchi – 1</a:t>
            </a:r>
            <a:r>
              <a:rPr lang="en-GB" baseline="30000"/>
              <a:t>st</a:t>
            </a:r>
            <a:r>
              <a:rPr lang="en-GB"/>
              <a:t> Workshop of ARIES WP17 PowerMat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7B4A331E-43C5-41BF-AB71-DDA74C604B9D}"/>
              </a:ext>
            </a:extLst>
          </p:cNvPr>
          <p:cNvSpPr txBox="1"/>
          <p:nvPr/>
        </p:nvSpPr>
        <p:spPr>
          <a:xfrm>
            <a:off x="5833840" y="6323693"/>
            <a:ext cx="97738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dirty="0"/>
              <a:t>*</a:t>
            </a:r>
            <a:r>
              <a:rPr lang="en-US" sz="1400" dirty="0" err="1"/>
              <a:t>sigmatest</a:t>
            </a:r>
            <a:endParaRPr lang="en-US" sz="1400" dirty="0"/>
          </a:p>
        </p:txBody>
      </p:sp>
      <p:sp>
        <p:nvSpPr>
          <p:cNvPr id="5" name="TextBox 4"/>
          <p:cNvSpPr txBox="1"/>
          <p:nvPr/>
        </p:nvSpPr>
        <p:spPr>
          <a:xfrm>
            <a:off x="104352" y="6312530"/>
            <a:ext cx="5664308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600" dirty="0"/>
              <a:t>Uncertainties of measurements: EDMS_1371429, EDMS_1371432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3550171"/>
              </p:ext>
            </p:extLst>
          </p:nvPr>
        </p:nvGraphicFramePr>
        <p:xfrm>
          <a:off x="80511" y="969478"/>
          <a:ext cx="8982977" cy="5370135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1282533">
                  <a:extLst>
                    <a:ext uri="{9D8B030D-6E8A-4147-A177-3AD203B41FA5}">
                      <a16:colId xmlns:a16="http://schemas.microsoft.com/office/drawing/2014/main" val="1781815429"/>
                    </a:ext>
                  </a:extLst>
                </a:gridCol>
                <a:gridCol w="356877">
                  <a:extLst>
                    <a:ext uri="{9D8B030D-6E8A-4147-A177-3AD203B41FA5}">
                      <a16:colId xmlns:a16="http://schemas.microsoft.com/office/drawing/2014/main" val="704077500"/>
                    </a:ext>
                  </a:extLst>
                </a:gridCol>
                <a:gridCol w="1049081">
                  <a:extLst>
                    <a:ext uri="{9D8B030D-6E8A-4147-A177-3AD203B41FA5}">
                      <a16:colId xmlns:a16="http://schemas.microsoft.com/office/drawing/2014/main" val="4028523945"/>
                    </a:ext>
                  </a:extLst>
                </a:gridCol>
                <a:gridCol w="1049081">
                  <a:extLst>
                    <a:ext uri="{9D8B030D-6E8A-4147-A177-3AD203B41FA5}">
                      <a16:colId xmlns:a16="http://schemas.microsoft.com/office/drawing/2014/main" val="61070663"/>
                    </a:ext>
                  </a:extLst>
                </a:gridCol>
                <a:gridCol w="1049081">
                  <a:extLst>
                    <a:ext uri="{9D8B030D-6E8A-4147-A177-3AD203B41FA5}">
                      <a16:colId xmlns:a16="http://schemas.microsoft.com/office/drawing/2014/main" val="3656115487"/>
                    </a:ext>
                  </a:extLst>
                </a:gridCol>
                <a:gridCol w="1049081">
                  <a:extLst>
                    <a:ext uri="{9D8B030D-6E8A-4147-A177-3AD203B41FA5}">
                      <a16:colId xmlns:a16="http://schemas.microsoft.com/office/drawing/2014/main" val="2237270781"/>
                    </a:ext>
                  </a:extLst>
                </a:gridCol>
                <a:gridCol w="1049081">
                  <a:extLst>
                    <a:ext uri="{9D8B030D-6E8A-4147-A177-3AD203B41FA5}">
                      <a16:colId xmlns:a16="http://schemas.microsoft.com/office/drawing/2014/main" val="3170826063"/>
                    </a:ext>
                  </a:extLst>
                </a:gridCol>
                <a:gridCol w="1049081">
                  <a:extLst>
                    <a:ext uri="{9D8B030D-6E8A-4147-A177-3AD203B41FA5}">
                      <a16:colId xmlns:a16="http://schemas.microsoft.com/office/drawing/2014/main" val="3897788179"/>
                    </a:ext>
                  </a:extLst>
                </a:gridCol>
                <a:gridCol w="1049081">
                  <a:extLst>
                    <a:ext uri="{9D8B030D-6E8A-4147-A177-3AD203B41FA5}">
                      <a16:colId xmlns:a16="http://schemas.microsoft.com/office/drawing/2014/main" val="1870918749"/>
                    </a:ext>
                  </a:extLst>
                </a:gridCol>
              </a:tblGrid>
              <a:tr h="522053">
                <a:tc gridSpan="2"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Property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CFC AC150K</a:t>
                      </a:r>
                      <a:endParaRPr lang="en-GB" sz="16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CFC FS140 (2500</a:t>
                      </a:r>
                      <a:r>
                        <a:rPr lang="en-GB" sz="1600" baseline="0" dirty="0"/>
                        <a:t> ⁰C)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CFC FS140 (2800</a:t>
                      </a:r>
                      <a:r>
                        <a:rPr lang="en-GB" sz="1600" baseline="0" dirty="0"/>
                        <a:t> ⁰C)</a:t>
                      </a:r>
                      <a:endParaRPr lang="en-GB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Nb-8304Je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TG-1100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HOPG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MG-6403Fc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59189842"/>
                  </a:ext>
                </a:extLst>
              </a:tr>
              <a:tr h="430735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Density</a:t>
                      </a:r>
                      <a:r>
                        <a:rPr lang="en-GB" sz="1400" b="1" baseline="0" dirty="0"/>
                        <a:t> [g/cm</a:t>
                      </a:r>
                      <a:r>
                        <a:rPr lang="en-GB" sz="1400" b="1" baseline="30000" dirty="0"/>
                        <a:t>3</a:t>
                      </a:r>
                      <a:r>
                        <a:rPr lang="en-GB" sz="1400" b="1" baseline="0" dirty="0"/>
                        <a:t>]</a:t>
                      </a:r>
                      <a:endParaRPr lang="en-GB" sz="14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1.89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1.87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1.92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2.57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2.19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2.25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2.54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5271002"/>
                  </a:ext>
                </a:extLst>
              </a:tr>
              <a:tr h="430735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cp @ 20</a:t>
                      </a:r>
                      <a:r>
                        <a:rPr lang="en-GB" sz="1400" b="1" baseline="0" dirty="0"/>
                        <a:t>⁰C [J/gK]</a:t>
                      </a:r>
                      <a:endParaRPr lang="en-GB" sz="1400" b="1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0.76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0.74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0.63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0.69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0.62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6244910"/>
                  </a:ext>
                </a:extLst>
              </a:tr>
              <a:tr h="430735"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CTE RT-1000</a:t>
                      </a:r>
                      <a:r>
                        <a:rPr lang="en-GB" sz="1400" b="1" baseline="0" dirty="0"/>
                        <a:t>⁰C [10</a:t>
                      </a:r>
                      <a:r>
                        <a:rPr lang="en-GB" sz="1400" b="1" baseline="30000" dirty="0"/>
                        <a:t>-6</a:t>
                      </a:r>
                      <a:r>
                        <a:rPr lang="en-GB" sz="1400" b="1" baseline="0" dirty="0"/>
                        <a:t>/K] 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0.03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-0.07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-0.04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1.77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i="1" baseline="0" dirty="0"/>
                        <a:t>Tests planned</a:t>
                      </a:r>
                      <a:endParaRPr lang="en-GB" sz="12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0.04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2.82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54133216"/>
                  </a:ext>
                </a:extLst>
              </a:tr>
              <a:tr h="43073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11.6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9.93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9.93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15.4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i="1" baseline="0" dirty="0"/>
                        <a:t>Tests planned</a:t>
                      </a:r>
                      <a:endParaRPr lang="en-GB" sz="1200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33.6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10.9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517048698"/>
                  </a:ext>
                </a:extLst>
              </a:tr>
              <a:tr h="430735"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λ </a:t>
                      </a:r>
                      <a:r>
                        <a:rPr lang="en-GB" sz="1400" b="1" baseline="0" dirty="0"/>
                        <a:t>@ RT [W/mK]</a:t>
                      </a:r>
                      <a:endParaRPr lang="en-GB" sz="1400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233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124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171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720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1685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738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39822247"/>
                  </a:ext>
                </a:extLst>
              </a:tr>
              <a:tr h="43073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54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42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50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52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7.8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50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39918047"/>
                  </a:ext>
                </a:extLst>
              </a:tr>
              <a:tr h="430735"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Flexural strength</a:t>
                      </a:r>
                      <a:r>
                        <a:rPr lang="en-GB" sz="1400" b="1" baseline="0" dirty="0"/>
                        <a:t> [MPa]</a:t>
                      </a:r>
                      <a:r>
                        <a:rPr lang="en-GB" sz="1400" b="1" dirty="0"/>
                        <a:t> 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139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165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156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94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Tests planned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25.5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58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09225459"/>
                  </a:ext>
                </a:extLst>
              </a:tr>
              <a:tr h="430735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Tests planned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Tests planned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45821910"/>
                  </a:ext>
                </a:extLst>
              </a:tr>
              <a:tr h="430735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Reference E [GPa]</a:t>
                      </a: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62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73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Tests planned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83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/>
                          <a:ea typeface="+mn-ea"/>
                          <a:cs typeface="+mn-cs"/>
                        </a:rPr>
                        <a:t>Tests planned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60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66242503"/>
                  </a:ext>
                </a:extLst>
              </a:tr>
              <a:tr h="0">
                <a:tc row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Electrical conductivity [MS/m]</a:t>
                      </a:r>
                      <a:r>
                        <a:rPr lang="it-IT" sz="1400" b="1" baseline="30000" dirty="0"/>
                        <a:t>#</a:t>
                      </a:r>
                      <a:endParaRPr lang="en-GB" sz="1400" b="1" baseline="300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b="1" dirty="0"/>
                        <a:t>L</a:t>
                      </a:r>
                      <a:endParaRPr lang="en-GB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Y=0.24 Z=0.18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Y=0.12 Z=0.09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Tests planned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0.96*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Tests planned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2.5*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1.01*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07225069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dirty="0"/>
                        <a:t>T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/>
                        <a:t>0.03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0.02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200" b="0" i="1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Tests planned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0.05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0.08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0.0009*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0.07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65502998"/>
                  </a:ext>
                </a:extLst>
              </a:tr>
            </a:tbl>
          </a:graphicData>
        </a:graphic>
      </p:graphicFrame>
      <p:sp>
        <p:nvSpPr>
          <p:cNvPr id="7" name="CasellaDiTesto 6">
            <a:extLst>
              <a:ext uri="{FF2B5EF4-FFF2-40B4-BE49-F238E27FC236}">
                <a16:creationId xmlns:a16="http://schemas.microsoft.com/office/drawing/2014/main" id="{0015FD81-264D-49F2-BDD7-A2AB99D33EBD}"/>
              </a:ext>
            </a:extLst>
          </p:cNvPr>
          <p:cNvSpPr txBox="1"/>
          <p:nvPr/>
        </p:nvSpPr>
        <p:spPr>
          <a:xfrm>
            <a:off x="6896660" y="6343307"/>
            <a:ext cx="146247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1600" b="1" baseline="30000" dirty="0"/>
              <a:t>#Jorge G. Valenzuela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85925070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866336-9AC1-4076-BF44-81748FE2C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steps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B7FE199-1C68-4CAC-AC86-DF832AB972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i="1" dirty="0"/>
              <a:t>Ongoing</a:t>
            </a:r>
            <a:endParaRPr lang="en-US" dirty="0"/>
          </a:p>
          <a:p>
            <a:pPr lvl="1"/>
            <a:r>
              <a:rPr lang="en-US" dirty="0" err="1"/>
              <a:t>CuCD</a:t>
            </a:r>
            <a:r>
              <a:rPr lang="en-US" dirty="0"/>
              <a:t> (market survey)</a:t>
            </a:r>
          </a:p>
          <a:p>
            <a:pPr lvl="1"/>
            <a:r>
              <a:rPr lang="en-US" dirty="0"/>
              <a:t>CFC FS140 (2800 °C) dilatometry, IET, compression test</a:t>
            </a:r>
          </a:p>
          <a:p>
            <a:r>
              <a:rPr lang="en-US" dirty="0"/>
              <a:t>Characterization of </a:t>
            </a:r>
            <a:r>
              <a:rPr lang="en-US" dirty="0" err="1"/>
              <a:t>MultiMat</a:t>
            </a:r>
            <a:r>
              <a:rPr lang="en-US" dirty="0"/>
              <a:t> spare specimens:</a:t>
            </a:r>
          </a:p>
          <a:p>
            <a:pPr lvl="1"/>
            <a:r>
              <a:rPr lang="en-US" dirty="0"/>
              <a:t>MG-6541-FC (New!)</a:t>
            </a:r>
          </a:p>
          <a:p>
            <a:pPr lvl="1"/>
            <a:r>
              <a:rPr lang="en-US" dirty="0"/>
              <a:t>TG-1100</a:t>
            </a:r>
          </a:p>
          <a:p>
            <a:pPr lvl="1"/>
            <a:r>
              <a:rPr lang="en-US" dirty="0"/>
              <a:t>CFOAM</a:t>
            </a:r>
          </a:p>
          <a:p>
            <a:pPr lvl="1"/>
            <a:r>
              <a:rPr lang="en-US" dirty="0"/>
              <a:t>HOPG Mechanical tests</a:t>
            </a:r>
          </a:p>
          <a:p>
            <a:pPr lvl="1"/>
            <a:r>
              <a:rPr lang="en-US" dirty="0"/>
              <a:t>…</a:t>
            </a:r>
          </a:p>
          <a:p>
            <a:r>
              <a:rPr lang="en-US" dirty="0"/>
              <a:t>Investigate LFA capabilities with NETZSCH (</a:t>
            </a:r>
            <a:r>
              <a:rPr lang="en-US" dirty="0">
                <a:sym typeface="Wingdings" panose="05000000000000000000" pitchFamily="2" charset="2"/>
              </a:rPr>
              <a:t></a:t>
            </a:r>
            <a:r>
              <a:rPr lang="en-US" dirty="0"/>
              <a:t> meeting in Jan 2018)</a:t>
            </a:r>
          </a:p>
          <a:p>
            <a:r>
              <a:rPr lang="en-US" dirty="0"/>
              <a:t>Benchmark with Material Research Facility UKAEA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A1AC887-01AE-4DAD-B752-3366B7EF5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 Bianchi – 1</a:t>
            </a:r>
            <a:r>
              <a:rPr lang="en-GB" baseline="30000"/>
              <a:t>st</a:t>
            </a:r>
            <a:r>
              <a:rPr lang="en-GB"/>
              <a:t> Workshop of ARIES WP17 PowerMat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1420949-4846-4B04-B1C2-685419B98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34523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D9908C9-8528-45E4-AB29-E95B019911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96D8E9A-9EE4-485B-B9AB-85AB48CAC5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1"/>
            <a:ext cx="8229600" cy="4948030"/>
          </a:xfrm>
        </p:spPr>
        <p:txBody>
          <a:bodyPr>
            <a:normAutofit/>
          </a:bodyPr>
          <a:lstStyle/>
          <a:p>
            <a:r>
              <a:rPr lang="en-US" dirty="0"/>
              <a:t>Introduction</a:t>
            </a:r>
          </a:p>
          <a:p>
            <a:r>
              <a:rPr lang="en-US" dirty="0"/>
              <a:t>Characterization techniques</a:t>
            </a:r>
          </a:p>
          <a:p>
            <a:r>
              <a:rPr lang="en-US" dirty="0"/>
              <a:t>Latest characterization campaigns:</a:t>
            </a:r>
          </a:p>
          <a:p>
            <a:pPr lvl="1"/>
            <a:r>
              <a:rPr lang="en-US" sz="2100" dirty="0"/>
              <a:t>Highly Oriented Pyrolytic Graphite </a:t>
            </a:r>
          </a:p>
          <a:p>
            <a:pPr lvl="1"/>
            <a:r>
              <a:rPr lang="en-US" sz="2100" dirty="0"/>
              <a:t>Metal Carbide Reinforced Ceramics</a:t>
            </a:r>
          </a:p>
          <a:p>
            <a:pPr lvl="1"/>
            <a:r>
              <a:rPr lang="en-US" sz="2100" dirty="0"/>
              <a:t>Carbon Fiber – Carbon </a:t>
            </a:r>
          </a:p>
          <a:p>
            <a:r>
              <a:rPr lang="en-US" dirty="0"/>
              <a:t>Summary</a:t>
            </a:r>
          </a:p>
          <a:p>
            <a:r>
              <a:rPr lang="en-US" dirty="0"/>
              <a:t>Future steps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F1B2C0DF-3D7F-4E5A-BD48-BFEAF60C7C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 Bianchi – 1</a:t>
            </a:r>
            <a:r>
              <a:rPr lang="en-GB" baseline="30000"/>
              <a:t>st</a:t>
            </a:r>
            <a:r>
              <a:rPr lang="en-GB"/>
              <a:t> Workshop of ARIES WP17 PowerMat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616F6BDB-EBE9-4F4B-84A2-EE60CCD599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482105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866336-9AC1-4076-BF44-81748FE2C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steps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B7FE199-1C68-4CAC-AC86-DF832AB972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Mechanical characterization up to 1200 °C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A1AC887-01AE-4DAD-B752-3366B7EF5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 Bianchi – 1</a:t>
            </a:r>
            <a:r>
              <a:rPr lang="en-GB" baseline="30000"/>
              <a:t>st</a:t>
            </a:r>
            <a:r>
              <a:rPr lang="en-GB"/>
              <a:t> Workshop of ARIES WP17 PowerMat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1420949-4846-4B04-B1C2-685419B98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20</a:t>
            </a:fld>
            <a:endParaRPr lang="en-GB"/>
          </a:p>
        </p:txBody>
      </p:sp>
      <p:pic>
        <p:nvPicPr>
          <p:cNvPr id="7" name="Picture 34">
            <a:extLst>
              <a:ext uri="{FF2B5EF4-FFF2-40B4-BE49-F238E27FC236}">
                <a16:creationId xmlns:a16="http://schemas.microsoft.com/office/drawing/2014/main" id="{60B806F1-49DE-4753-8F84-1F182E3BCC1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484" y="1780504"/>
            <a:ext cx="3124643" cy="43494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23">
            <a:extLst>
              <a:ext uri="{FF2B5EF4-FFF2-40B4-BE49-F238E27FC236}">
                <a16:creationId xmlns:a16="http://schemas.microsoft.com/office/drawing/2014/main" id="{57306615-7EAE-4999-B022-E4063C7C364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42486" y="4045411"/>
            <a:ext cx="1125916" cy="2309131"/>
          </a:xfrm>
          <a:prstGeom prst="rect">
            <a:avLst/>
          </a:prstGeom>
        </p:spPr>
      </p:pic>
      <p:sp>
        <p:nvSpPr>
          <p:cNvPr id="12" name="Title 1">
            <a:extLst>
              <a:ext uri="{FF2B5EF4-FFF2-40B4-BE49-F238E27FC236}">
                <a16:creationId xmlns:a16="http://schemas.microsoft.com/office/drawing/2014/main" id="{CA470165-F5FC-4694-A21A-D4793B62ACEF}"/>
              </a:ext>
            </a:extLst>
          </p:cNvPr>
          <p:cNvSpPr txBox="1">
            <a:spLocks/>
          </p:cNvSpPr>
          <p:nvPr/>
        </p:nvSpPr>
        <p:spPr>
          <a:xfrm>
            <a:off x="4039325" y="3071462"/>
            <a:ext cx="1849825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 sz="1400" dirty="0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C83D251E-1D60-4B82-B2B9-4475F5E8287C}"/>
              </a:ext>
            </a:extLst>
          </p:cNvPr>
          <p:cNvSpPr txBox="1">
            <a:spLocks/>
          </p:cNvSpPr>
          <p:nvPr/>
        </p:nvSpPr>
        <p:spPr>
          <a:xfrm>
            <a:off x="5064647" y="4942380"/>
            <a:ext cx="2040750" cy="915583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45720" rIns="45720" anchor="ctr">
            <a:normAutofit lnSpcReduction="100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Tensile test</a:t>
            </a:r>
          </a:p>
          <a:p>
            <a:r>
              <a:rPr lang="en-GB" sz="1400" dirty="0"/>
              <a:t>ISO 6892-2 </a:t>
            </a:r>
          </a:p>
          <a:p>
            <a:pPr marL="285750">
              <a:buFont typeface="Arial" panose="020B0604020202020204" pitchFamily="34" charset="0"/>
              <a:buChar char="•"/>
            </a:pPr>
            <a:r>
              <a:rPr lang="en-GB" sz="1400" dirty="0"/>
              <a:t>Ø5mm specimen</a:t>
            </a:r>
          </a:p>
          <a:p>
            <a:pPr marL="285750">
              <a:buFont typeface="Arial" panose="020B0604020202020204" pitchFamily="34" charset="0"/>
              <a:buChar char="•"/>
            </a:pPr>
            <a:r>
              <a:rPr lang="en-GB" sz="1400" dirty="0"/>
              <a:t>M8 threaded rods</a:t>
            </a:r>
          </a:p>
        </p:txBody>
      </p:sp>
      <p:sp>
        <p:nvSpPr>
          <p:cNvPr id="20" name="Title 1">
            <a:extLst>
              <a:ext uri="{FF2B5EF4-FFF2-40B4-BE49-F238E27FC236}">
                <a16:creationId xmlns:a16="http://schemas.microsoft.com/office/drawing/2014/main" id="{D1A70931-E468-4043-BE19-E6CA24DCF13E}"/>
              </a:ext>
            </a:extLst>
          </p:cNvPr>
          <p:cNvSpPr txBox="1">
            <a:spLocks/>
          </p:cNvSpPr>
          <p:nvPr/>
        </p:nvSpPr>
        <p:spPr>
          <a:xfrm>
            <a:off x="5505848" y="3535250"/>
            <a:ext cx="2591107" cy="915583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45720" rIns="45720" anchor="ctr">
            <a:normAutofit lnSpcReduction="10000"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/>
              <a:t>3- and 4-point bending test</a:t>
            </a:r>
          </a:p>
          <a:p>
            <a:r>
              <a:rPr lang="en-GB" sz="1400" dirty="0"/>
              <a:t>DIN EN 843-1</a:t>
            </a:r>
          </a:p>
          <a:p>
            <a:r>
              <a:rPr lang="en-GB" sz="1400" dirty="0"/>
              <a:t>Square specimen</a:t>
            </a:r>
          </a:p>
          <a:p>
            <a:pPr marL="285750">
              <a:buFont typeface="Arial" panose="020B0604020202020204" pitchFamily="34" charset="0"/>
              <a:buChar char="•"/>
            </a:pPr>
            <a:r>
              <a:rPr lang="en-GB" sz="1400" dirty="0"/>
              <a:t>60x4x3mm</a:t>
            </a:r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074169BA-99C9-4B9F-BC5E-1DBBE9D32FC0}"/>
              </a:ext>
            </a:extLst>
          </p:cNvPr>
          <p:cNvSpPr txBox="1">
            <a:spLocks/>
          </p:cNvSpPr>
          <p:nvPr/>
        </p:nvSpPr>
        <p:spPr>
          <a:xfrm>
            <a:off x="5610351" y="1937000"/>
            <a:ext cx="2040750" cy="915583"/>
          </a:xfrm>
          <a:prstGeom prst="rect">
            <a:avLst/>
          </a:prstGeom>
          <a:solidFill>
            <a:schemeClr val="accent6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vert="horz" lIns="45720" rIns="45720" anchor="ctr">
            <a:norm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/>
            <a:r>
              <a:rPr lang="en-GB" sz="1400" dirty="0"/>
              <a:t>Compression test</a:t>
            </a:r>
          </a:p>
          <a:p>
            <a:pPr marL="285750">
              <a:buFont typeface="Arial" panose="020B0604020202020204" pitchFamily="34" charset="0"/>
              <a:buChar char="•"/>
            </a:pPr>
            <a:r>
              <a:rPr lang="en-GB" sz="1400" dirty="0"/>
              <a:t>Cylindrical specimen</a:t>
            </a:r>
          </a:p>
          <a:p>
            <a:pPr marL="285750">
              <a:buFont typeface="Arial" panose="020B0604020202020204" pitchFamily="34" charset="0"/>
              <a:buChar char="•"/>
            </a:pPr>
            <a:r>
              <a:rPr lang="en-GB" sz="1400" dirty="0"/>
              <a:t>Ø4-14.5 x h10</a:t>
            </a:r>
          </a:p>
        </p:txBody>
      </p:sp>
      <p:pic>
        <p:nvPicPr>
          <p:cNvPr id="17" name="Picture 4">
            <a:extLst>
              <a:ext uri="{FF2B5EF4-FFF2-40B4-BE49-F238E27FC236}">
                <a16:creationId xmlns:a16="http://schemas.microsoft.com/office/drawing/2014/main" id="{76F16431-9CC6-4DA5-ABFB-EFBA3CE60D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01092" y="1711530"/>
            <a:ext cx="1067731" cy="1456491"/>
          </a:xfrm>
          <a:prstGeom prst="rect">
            <a:avLst/>
          </a:prstGeom>
        </p:spPr>
      </p:pic>
      <p:pic>
        <p:nvPicPr>
          <p:cNvPr id="9" name="Picture 25">
            <a:extLst>
              <a:ext uri="{FF2B5EF4-FFF2-40B4-BE49-F238E27FC236}">
                <a16:creationId xmlns:a16="http://schemas.microsoft.com/office/drawing/2014/main" id="{74BA0109-FD13-47B9-903B-8416A3AAC47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6247" t="5989" r="22030" b="8335"/>
          <a:stretch/>
        </p:blipFill>
        <p:spPr>
          <a:xfrm>
            <a:off x="7555594" y="2955659"/>
            <a:ext cx="1436996" cy="1994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080560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866336-9AC1-4076-BF44-81748FE2C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steps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B7FE199-1C68-4CAC-AC86-DF832AB972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Mechanical characterization up to 1200 °C</a:t>
            </a:r>
          </a:p>
          <a:p>
            <a:r>
              <a:rPr lang="en-US" dirty="0"/>
              <a:t>For graphitic material below 700 °C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A1AC887-01AE-4DAD-B752-3366B7EF5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 Bianchi – 1</a:t>
            </a:r>
            <a:r>
              <a:rPr lang="en-GB" baseline="30000"/>
              <a:t>st</a:t>
            </a:r>
            <a:r>
              <a:rPr lang="en-GB"/>
              <a:t> Workshop of ARIES WP17 PowerMat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1420949-4846-4B04-B1C2-685419B98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21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6282809" y="4744528"/>
            <a:ext cx="2403991" cy="646331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dirty="0"/>
              <a:t>Possibility to flush inert gas </a:t>
            </a:r>
          </a:p>
        </p:txBody>
      </p:sp>
      <p:pic>
        <p:nvPicPr>
          <p:cNvPr id="10" name="Immagine 9">
            <a:extLst>
              <a:ext uri="{FF2B5EF4-FFF2-40B4-BE49-F238E27FC236}">
                <a16:creationId xmlns:a16="http://schemas.microsoft.com/office/drawing/2014/main" id="{982A4416-A09A-4CF2-8C18-CD36AC78BF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88" y="2307658"/>
            <a:ext cx="6285521" cy="431634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71132" y="1922430"/>
            <a:ext cx="2315037" cy="25433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5716397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447800" y="4286250"/>
            <a:ext cx="7696200" cy="990600"/>
          </a:xfrm>
        </p:spPr>
        <p:txBody>
          <a:bodyPr/>
          <a:lstStyle/>
          <a:p>
            <a:pPr algn="r"/>
            <a:r>
              <a:rPr lang="en-US" dirty="0"/>
              <a:t>Thank you for your attention!</a:t>
            </a:r>
          </a:p>
          <a:p>
            <a:pPr algn="r"/>
            <a:r>
              <a:rPr lang="en-US" dirty="0"/>
              <a:t>Questions?</a:t>
            </a:r>
          </a:p>
        </p:txBody>
      </p:sp>
    </p:spTree>
    <p:extLst>
      <p:ext uri="{BB962C8B-B14F-4D97-AF65-F5344CB8AC3E}">
        <p14:creationId xmlns:p14="http://schemas.microsoft.com/office/powerpoint/2010/main" val="24760496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977704"/>
            <a:ext cx="8229600" cy="902593"/>
          </a:xfrm>
        </p:spPr>
        <p:txBody>
          <a:bodyPr/>
          <a:lstStyle/>
          <a:p>
            <a:r>
              <a:rPr lang="en-GB" dirty="0"/>
              <a:t>Back-up slides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 Bianchi – 1</a:t>
            </a:r>
            <a:r>
              <a:rPr lang="en-GB" baseline="30000"/>
              <a:t>st</a:t>
            </a:r>
            <a:r>
              <a:rPr lang="en-GB"/>
              <a:t> Workshop of ARIES WP17 PowerMat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77344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Figures of Merit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 Bianchi – 1</a:t>
            </a:r>
            <a:r>
              <a:rPr lang="en-GB" baseline="30000"/>
              <a:t>st</a:t>
            </a:r>
            <a:r>
              <a:rPr lang="en-GB"/>
              <a:t> Workshop of ARIES WP17 PowerMat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4943775"/>
              </p:ext>
            </p:extLst>
          </p:nvPr>
        </p:nvGraphicFramePr>
        <p:xfrm>
          <a:off x="457200" y="1278477"/>
          <a:ext cx="6096000" cy="313436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425025648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9500597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69855789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50241028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Material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RFI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061216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CFC AC150K</a:t>
                      </a:r>
                      <a:endParaRPr lang="en-GB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1372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0.24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52172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CFC FS140 (2500</a:t>
                      </a:r>
                      <a:r>
                        <a:rPr lang="en-GB" sz="1800" baseline="0" dirty="0"/>
                        <a:t> ⁰C)</a:t>
                      </a:r>
                      <a:endParaRPr lang="en-GB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1943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391677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CFC FS140 (2800</a:t>
                      </a:r>
                      <a:r>
                        <a:rPr lang="en-GB" sz="1800" baseline="0" dirty="0"/>
                        <a:t> ⁰C)</a:t>
                      </a:r>
                      <a:endParaRPr lang="en-GB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/>
                        <a:t>ongoing</a:t>
                      </a:r>
                      <a:endParaRPr lang="en-GB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/>
                        <a:t>ongoing</a:t>
                      </a:r>
                      <a:endParaRPr lang="en-GB" i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/>
                        <a:t>ongoing</a:t>
                      </a:r>
                      <a:endParaRPr lang="en-GB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873017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Nb-8304Je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253.9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49.2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0.92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4370951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TG-1100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/>
                        <a:t>not enough data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i="1" dirty="0"/>
                        <a:t>not enough data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i="1" dirty="0"/>
                        <a:t>not measured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48779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/>
                        <a:t>HOPG</a:t>
                      </a:r>
                      <a:endParaRPr lang="en-GB" sz="18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i="1" dirty="0"/>
                        <a:t>ongoing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i="1" dirty="0"/>
                        <a:t>ongoing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i="1" dirty="0"/>
                        <a:t>ongoing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9891798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8748849"/>
              </p:ext>
            </p:extLst>
          </p:nvPr>
        </p:nvGraphicFramePr>
        <p:xfrm>
          <a:off x="2932982" y="4514084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3560459014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489494028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594039166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122521890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Material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TRI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TSI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RFI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988845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/>
                        <a:t>MG-6530Aa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0.83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831304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/>
                        <a:t>MG-6541Aa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226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0.98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06731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/>
                        <a:t>MG-6403Fc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/>
                        <a:t>246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/>
                        <a:t>58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i="0" dirty="0"/>
                        <a:t>0.91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31937863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8" name="Rounded Rectangle 42">
                <a:extLst>
                  <a:ext uri="{FF2B5EF4-FFF2-40B4-BE49-F238E27FC236}">
                    <a16:creationId xmlns:a16="http://schemas.microsoft.com/office/drawing/2014/main" id="{6C8012F4-6C86-477C-8835-11383C1000D6}"/>
                  </a:ext>
                </a:extLst>
              </p:cNvPr>
              <p:cNvSpPr/>
              <p:nvPr/>
            </p:nvSpPr>
            <p:spPr>
              <a:xfrm>
                <a:off x="6985345" y="2456619"/>
                <a:ext cx="1574800" cy="1075556"/>
              </a:xfrm>
              <a:prstGeom prst="roundRect">
                <a:avLst>
                  <a:gd name="adj" fmla="val 3415"/>
                </a:avLst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marL="0" lvl="1" algn="ctr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en-US" b="1" i="1">
                          <a:latin typeface="Cambria Math" panose="02040503050406030204" pitchFamily="18" charset="0"/>
                        </a:rPr>
                        <m:t>𝐓𝐑𝐈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it-IT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it-IT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𝑹</m:t>
                              </m:r>
                            </m:e>
                            <m:sub>
                              <m:r>
                                <a:rPr lang="it-IT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𝑴</m:t>
                              </m:r>
                            </m:sub>
                          </m:sSub>
                          <m:sSub>
                            <m:sSubPr>
                              <m:ctrlPr>
                                <a:rPr lang="it-IT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it-IT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𝒄</m:t>
                              </m:r>
                            </m:e>
                            <m:sub>
                              <m:r>
                                <a:rPr lang="it-IT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𝒑</m:t>
                              </m:r>
                            </m:sub>
                          </m:sSub>
                        </m:num>
                        <m:den>
                          <m:acc>
                            <m:accPr>
                              <m:chr m:val="̅"/>
                              <m:ctrlPr>
                                <a:rPr lang="it-IT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it-IT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𝑬</m:t>
                              </m:r>
                            </m:e>
                          </m:acc>
                          <m:acc>
                            <m:accPr>
                              <m:chr m:val="̅"/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𝜶</m:t>
                              </m:r>
                            </m:e>
                          </m:acc>
                          <m:r>
                            <a:rPr lang="it-IT" b="1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𝝆</m:t>
                          </m:r>
                        </m:den>
                      </m:f>
                    </m:oMath>
                  </m:oMathPara>
                </a14:m>
                <a:endParaRPr 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Rounded Rectangle 42">
                <a:extLst>
                  <a:ext uri="{FF2B5EF4-FFF2-40B4-BE49-F238E27FC236}">
                    <a16:creationId xmlns:a16="http://schemas.microsoft.com/office/drawing/2014/main" id="{6C8012F4-6C86-477C-8835-11383C1000D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85345" y="2456619"/>
                <a:ext cx="1574800" cy="1075556"/>
              </a:xfrm>
              <a:prstGeom prst="roundRect">
                <a:avLst>
                  <a:gd name="adj" fmla="val 3415"/>
                </a:avLst>
              </a:prstGeom>
              <a:blipFill>
                <a:blip r:embed="rId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ounded Rectangle 42">
                <a:extLst>
                  <a:ext uri="{FF2B5EF4-FFF2-40B4-BE49-F238E27FC236}">
                    <a16:creationId xmlns:a16="http://schemas.microsoft.com/office/drawing/2014/main" id="{2251D15E-C627-43DF-B956-F135E8849A83}"/>
                  </a:ext>
                </a:extLst>
              </p:cNvPr>
              <p:cNvSpPr/>
              <p:nvPr/>
            </p:nvSpPr>
            <p:spPr>
              <a:xfrm>
                <a:off x="6912500" y="1560376"/>
                <a:ext cx="1573200" cy="1076400"/>
              </a:xfrm>
              <a:prstGeom prst="roundRect">
                <a:avLst>
                  <a:gd name="adj" fmla="val 3415"/>
                </a:avLst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marL="0" lvl="1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>
                          <a:latin typeface="Cambria Math" panose="02040503050406030204" pitchFamily="18" charset="0"/>
                        </a:rPr>
                        <m:t>𝐓𝐒𝐈</m:t>
                      </m:r>
                      <m:r>
                        <a:rPr lang="en-US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∝</m:t>
                      </m:r>
                      <m:f>
                        <m:fPr>
                          <m:ctrlPr>
                            <a:rPr lang="en-US" b="1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acc>
                            <m:accPr>
                              <m:chr m:val="̅"/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𝝀</m:t>
                              </m:r>
                            </m:e>
                          </m:acc>
                        </m:num>
                        <m:den>
                          <m:acc>
                            <m:accPr>
                              <m:chr m:val="̅"/>
                              <m:ctrlPr>
                                <a:rPr lang="en-US" b="1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b="1" i="1">
                                  <a:latin typeface="Cambria Math" panose="02040503050406030204" pitchFamily="18" charset="0"/>
                                </a:rPr>
                                <m:t>𝛂</m:t>
                              </m:r>
                              <m:r>
                                <a:rPr lang="en-US" b="1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acc>
                          <m:r>
                            <a:rPr lang="en-US" b="1" i="1">
                              <a:latin typeface="Cambria Math" panose="02040503050406030204" pitchFamily="18" charset="0"/>
                            </a:rPr>
                            <m:t>𝝆</m:t>
                          </m:r>
                        </m:den>
                      </m:f>
                    </m:oMath>
                  </m:oMathPara>
                </a14:m>
                <a:endParaRPr lang="en-US" sz="15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9" name="Rounded Rectangle 42">
                <a:extLst>
                  <a:ext uri="{FF2B5EF4-FFF2-40B4-BE49-F238E27FC236}">
                    <a16:creationId xmlns:a16="http://schemas.microsoft.com/office/drawing/2014/main" id="{2251D15E-C627-43DF-B956-F135E8849A8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12500" y="1560376"/>
                <a:ext cx="1573200" cy="1076400"/>
              </a:xfrm>
              <a:prstGeom prst="roundRect">
                <a:avLst>
                  <a:gd name="adj" fmla="val 3415"/>
                </a:avLst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ounded Rectangle 42">
                <a:extLst>
                  <a:ext uri="{FF2B5EF4-FFF2-40B4-BE49-F238E27FC236}">
                    <a16:creationId xmlns:a16="http://schemas.microsoft.com/office/drawing/2014/main" id="{D4BD5DA8-D737-410C-A232-E8936BEEA155}"/>
                  </a:ext>
                </a:extLst>
              </p:cNvPr>
              <p:cNvSpPr/>
              <p:nvPr/>
            </p:nvSpPr>
            <p:spPr>
              <a:xfrm>
                <a:off x="7079572" y="3529349"/>
                <a:ext cx="1386346" cy="580969"/>
              </a:xfrm>
              <a:prstGeom prst="roundRect">
                <a:avLst>
                  <a:gd name="adj" fmla="val 3415"/>
                </a:avLst>
              </a:prstGeom>
              <a:ln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t"/>
              <a:lstStyle/>
              <a:p>
                <a:pPr marL="0" lvl="1"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b="1" i="1">
                          <a:latin typeface="Cambria Math" panose="02040503050406030204" pitchFamily="18" charset="0"/>
                        </a:rPr>
                        <m:t>𝑹𝑭𝑰</m:t>
                      </m:r>
                      <m:r>
                        <a:rPr lang="it-IT" b="1" i="1">
                          <a:latin typeface="Cambria Math" panose="02040503050406030204" pitchFamily="18" charset="0"/>
                        </a:rPr>
                        <m:t>= </m:t>
                      </m:r>
                      <m:r>
                        <a:rPr lang="it-IT" b="1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𝜸</m:t>
                      </m:r>
                    </m:oMath>
                  </m:oMathPara>
                </a14:m>
                <a:endParaRPr lang="en-US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Rounded Rectangle 42">
                <a:extLst>
                  <a:ext uri="{FF2B5EF4-FFF2-40B4-BE49-F238E27FC236}">
                    <a16:creationId xmlns:a16="http://schemas.microsoft.com/office/drawing/2014/main" id="{D4BD5DA8-D737-410C-A232-E8936BEEA15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9572" y="3529349"/>
                <a:ext cx="1386346" cy="580969"/>
              </a:xfrm>
              <a:prstGeom prst="roundRect">
                <a:avLst>
                  <a:gd name="adj" fmla="val 3415"/>
                </a:avLst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86134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Flexural tests (4-point bending)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 Bianchi – 1</a:t>
            </a:r>
            <a:r>
              <a:rPr lang="en-GB" baseline="30000"/>
              <a:t>st</a:t>
            </a:r>
            <a:r>
              <a:rPr lang="en-GB"/>
              <a:t> Workshop of ARIES WP17 PowerMat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25</a:t>
            </a:fld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t="10778"/>
          <a:stretch/>
        </p:blipFill>
        <p:spPr>
          <a:xfrm>
            <a:off x="4293494" y="1535675"/>
            <a:ext cx="4850506" cy="29862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65" r="7355" b="3521"/>
          <a:stretch/>
        </p:blipFill>
        <p:spPr>
          <a:xfrm>
            <a:off x="0" y="1535676"/>
            <a:ext cx="4320000" cy="303392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114425" y="1166343"/>
            <a:ext cx="25218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Nb-8304Je - Longitudinal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736980" y="1177230"/>
            <a:ext cx="18737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CFC - Longitudinal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55370" y="2880749"/>
            <a:ext cx="4688945" cy="3018834"/>
            <a:chOff x="30874" y="2924175"/>
            <a:chExt cx="4688945" cy="3018834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/>
            <a:srcRect t="7939"/>
            <a:stretch/>
          </p:blipFill>
          <p:spPr>
            <a:xfrm>
              <a:off x="30874" y="2924175"/>
              <a:ext cx="4688945" cy="3018834"/>
            </a:xfrm>
            <a:prstGeom prst="rect">
              <a:avLst/>
            </a:prstGeom>
          </p:spPr>
        </p:pic>
        <p:sp>
          <p:nvSpPr>
            <p:cNvPr id="13" name="TextBox 12"/>
            <p:cNvSpPr txBox="1"/>
            <p:nvPr/>
          </p:nvSpPr>
          <p:spPr>
            <a:xfrm>
              <a:off x="457200" y="3290375"/>
              <a:ext cx="2084225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dirty="0"/>
                <a:t>HOPG - Longitudinal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4293494" y="3118941"/>
            <a:ext cx="4722962" cy="3566475"/>
            <a:chOff x="4844315" y="2924175"/>
            <a:chExt cx="4722962" cy="3566475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5"/>
            <a:srcRect t="3305" r="3931"/>
            <a:stretch/>
          </p:blipFill>
          <p:spPr>
            <a:xfrm>
              <a:off x="4844315" y="2924175"/>
              <a:ext cx="4722962" cy="3566475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6"/>
            <a:srcRect l="7093" t="55787" r="15765"/>
            <a:stretch/>
          </p:blipFill>
          <p:spPr>
            <a:xfrm>
              <a:off x="6889852" y="5008947"/>
              <a:ext cx="2634171" cy="994725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5381044" y="3616281"/>
              <a:ext cx="2181687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GB" sz="1600" i="1" dirty="0"/>
                <a:t>Non-standard geometry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74048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LFA limits: Thickness sensitivity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 Bianchi – 1</a:t>
            </a:r>
            <a:r>
              <a:rPr lang="en-GB" baseline="30000"/>
              <a:t>st</a:t>
            </a:r>
            <a:r>
              <a:rPr lang="en-GB"/>
              <a:t> Workshop of ARIES WP17 PowerMat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840" y="1350394"/>
            <a:ext cx="5816088" cy="3639627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6770" y="2847209"/>
            <a:ext cx="5567680" cy="3530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061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2D866336-9AC1-4076-BF44-81748FE2CA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Mechanical testing at HT – Cu alloys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8B7FE199-1C68-4CAC-AC86-DF832AB972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Mechanical characterization up to 1200 °C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EA1AC887-01AE-4DAD-B752-3366B7EF5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 Bianchi – 1</a:t>
            </a:r>
            <a:r>
              <a:rPr lang="en-GB" baseline="30000"/>
              <a:t>st</a:t>
            </a:r>
            <a:r>
              <a:rPr lang="en-GB"/>
              <a:t> Workshop of ARIES WP17 PowerMat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E1420949-4846-4B04-B1C2-685419B98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27</a:t>
            </a:fld>
            <a:endParaRPr lang="en-GB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A7DEC7E2-9175-40D0-A416-8916909C0BA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106"/>
          <a:stretch/>
        </p:blipFill>
        <p:spPr>
          <a:xfrm>
            <a:off x="364067" y="1723495"/>
            <a:ext cx="8322734" cy="4639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46778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Nb-8304Je: Flexural test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 Bianchi – 1</a:t>
            </a:r>
            <a:r>
              <a:rPr lang="en-GB" baseline="30000"/>
              <a:t>st</a:t>
            </a:r>
            <a:r>
              <a:rPr lang="en-GB"/>
              <a:t> Workshop of ARIES WP17 PowerMat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28</a:t>
            </a:fld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765" r="7355" b="3521"/>
          <a:stretch/>
        </p:blipFill>
        <p:spPr>
          <a:xfrm>
            <a:off x="252000" y="2286000"/>
            <a:ext cx="4320000" cy="299975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68" r="7353"/>
          <a:stretch/>
        </p:blipFill>
        <p:spPr>
          <a:xfrm>
            <a:off x="4572000" y="2294626"/>
            <a:ext cx="4320000" cy="312979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351346" y="1540185"/>
            <a:ext cx="24413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i="1" dirty="0"/>
              <a:t>4-point bending tests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490042" y="1885890"/>
            <a:ext cx="15119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i="1" dirty="0"/>
              <a:t>Longitudinal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142007" y="1894516"/>
            <a:ext cx="139448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i="1" dirty="0"/>
              <a:t>Transversal</a:t>
            </a:r>
          </a:p>
        </p:txBody>
      </p:sp>
    </p:spTree>
    <p:extLst>
      <p:ext uri="{BB962C8B-B14F-4D97-AF65-F5344CB8AC3E}">
        <p14:creationId xmlns:p14="http://schemas.microsoft.com/office/powerpoint/2010/main" val="34939954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31873276-5444-41E7-8D2B-CA9976CB36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2DCFA86D-B23F-44AA-938C-5C5274C0DB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332001"/>
            <a:ext cx="5100784" cy="1933858"/>
          </a:xfrm>
        </p:spPr>
        <p:txBody>
          <a:bodyPr>
            <a:normAutofit fontScale="92500" lnSpcReduction="10000"/>
          </a:bodyPr>
          <a:lstStyle/>
          <a:p>
            <a:r>
              <a:rPr lang="en-US" sz="1800" dirty="0"/>
              <a:t>The collimators’ jaws are made of absorber materials which interacts with high energetic particles</a:t>
            </a:r>
          </a:p>
          <a:p>
            <a:r>
              <a:rPr lang="en-US" sz="1800" dirty="0"/>
              <a:t>They must withstand a harsh environment…</a:t>
            </a:r>
          </a:p>
          <a:p>
            <a:pPr lvl="1"/>
            <a:r>
              <a:rPr lang="en-US" sz="1800" dirty="0"/>
              <a:t>Thermal shocks</a:t>
            </a:r>
          </a:p>
          <a:p>
            <a:pPr lvl="1"/>
            <a:r>
              <a:rPr lang="en-US" sz="1800" dirty="0"/>
              <a:t>Ultra High Vacuum</a:t>
            </a:r>
          </a:p>
          <a:p>
            <a:pPr lvl="1"/>
            <a:r>
              <a:rPr lang="en-US" sz="1800" dirty="0"/>
              <a:t>Radiation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6B2513A-DFC0-4ACA-9322-15527E7948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 Bianchi – 1</a:t>
            </a:r>
            <a:r>
              <a:rPr lang="en-GB" baseline="30000"/>
              <a:t>st</a:t>
            </a:r>
            <a:r>
              <a:rPr lang="en-GB"/>
              <a:t> Workshop of ARIES WP17 PowerMat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5290FFFF-2A1B-4182-A8AC-C13E2457A0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41">
                <a:extLst>
                  <a:ext uri="{FF2B5EF4-FFF2-40B4-BE49-F238E27FC236}">
                    <a16:creationId xmlns:a16="http://schemas.microsoft.com/office/drawing/2014/main" id="{CD11A339-5D5E-4F60-B0DF-686290B9426C}"/>
                  </a:ext>
                </a:extLst>
              </p:cNvPr>
              <p:cNvSpPr/>
              <p:nvPr/>
            </p:nvSpPr>
            <p:spPr>
              <a:xfrm>
                <a:off x="6664432" y="4890557"/>
                <a:ext cx="1855716" cy="476388"/>
              </a:xfrm>
              <a:prstGeom prst="rect">
                <a:avLst/>
              </a:prstGeom>
              <a:solidFill>
                <a:srgbClr val="4F81BD"/>
              </a:solidFill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GB" sz="2400" b="1" dirty="0">
                    <a:solidFill>
                      <a:schemeClr val="tx1"/>
                    </a:solidFill>
                    <a:latin typeface="Helvetica" pitchFamily="34" charset="0"/>
                  </a:rPr>
                  <a:t>↓</a:t>
                </a:r>
                <a:r>
                  <a:rPr lang="en-GB" sz="1538" b="1" dirty="0">
                    <a:solidFill>
                      <a:schemeClr val="tx1"/>
                    </a:solidFill>
                    <a:latin typeface="Helvetica" pitchFamily="34" charset="0"/>
                  </a:rPr>
                  <a:t> Density </a:t>
                </a:r>
                <a14:m>
                  <m:oMath xmlns:m="http://schemas.openxmlformats.org/officeDocument/2006/math">
                    <m:r>
                      <a:rPr lang="it-IT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𝝆</m:t>
                    </m:r>
                  </m:oMath>
                </a14:m>
                <a:endParaRPr lang="en-GB" sz="1538" dirty="0">
                  <a:solidFill>
                    <a:schemeClr val="tx1"/>
                  </a:solidFill>
                  <a:latin typeface="Helvetica" pitchFamily="34" charset="0"/>
                </a:endParaRPr>
              </a:p>
            </p:txBody>
          </p:sp>
        </mc:Choice>
        <mc:Fallback xmlns="">
          <p:sp>
            <p:nvSpPr>
              <p:cNvPr id="9" name="Rectangle 41">
                <a:extLst>
                  <a:ext uri="{FF2B5EF4-FFF2-40B4-BE49-F238E27FC236}">
                    <a16:creationId xmlns:a16="http://schemas.microsoft.com/office/drawing/2014/main" id="{CD11A339-5D5E-4F60-B0DF-686290B9426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64432" y="4890557"/>
                <a:ext cx="1855716" cy="476388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Rectangle 41">
            <a:extLst>
              <a:ext uri="{FF2B5EF4-FFF2-40B4-BE49-F238E27FC236}">
                <a16:creationId xmlns:a16="http://schemas.microsoft.com/office/drawing/2014/main" id="{FDFEDE42-3D07-4549-8E5E-B82B3CA0B32D}"/>
              </a:ext>
            </a:extLst>
          </p:cNvPr>
          <p:cNvSpPr/>
          <p:nvPr/>
        </p:nvSpPr>
        <p:spPr>
          <a:xfrm>
            <a:off x="5557984" y="5583931"/>
            <a:ext cx="1328782" cy="476388"/>
          </a:xfrm>
          <a:prstGeom prst="rect">
            <a:avLst/>
          </a:prstGeom>
          <a:solidFill>
            <a:srgbClr val="4F81BD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GB" sz="2400" b="1" dirty="0">
                <a:solidFill>
                  <a:schemeClr val="tx1"/>
                </a:solidFill>
                <a:latin typeface="Helvetica" pitchFamily="34" charset="0"/>
              </a:rPr>
              <a:t>↓</a:t>
            </a:r>
            <a:r>
              <a:rPr lang="en-GB" sz="1538" b="1" dirty="0">
                <a:solidFill>
                  <a:schemeClr val="tx1"/>
                </a:solidFill>
                <a:latin typeface="Helvetica" pitchFamily="34" charset="0"/>
              </a:rPr>
              <a:t> CTE </a:t>
            </a:r>
            <a:r>
              <a:rPr lang="en-GB" sz="1538" b="1" dirty="0">
                <a:solidFill>
                  <a:schemeClr val="tx1"/>
                </a:solidFill>
                <a:latin typeface="Helvetica" pitchFamily="34" charset="0"/>
                <a:sym typeface="Symbol" panose="05050102010706020507" pitchFamily="18" charset="2"/>
              </a:rPr>
              <a:t></a:t>
            </a:r>
            <a:endParaRPr lang="en-GB" sz="1538" dirty="0">
              <a:solidFill>
                <a:schemeClr val="tx1"/>
              </a:solidFill>
              <a:latin typeface="Helvetica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Rectangle 41">
                <a:extLst>
                  <a:ext uri="{FF2B5EF4-FFF2-40B4-BE49-F238E27FC236}">
                    <a16:creationId xmlns:a16="http://schemas.microsoft.com/office/drawing/2014/main" id="{70AA8308-9BB2-458B-A043-F3AB53CFA32B}"/>
                  </a:ext>
                </a:extLst>
              </p:cNvPr>
              <p:cNvSpPr/>
              <p:nvPr/>
            </p:nvSpPr>
            <p:spPr>
              <a:xfrm>
                <a:off x="7076400" y="5552032"/>
                <a:ext cx="1869600" cy="476388"/>
              </a:xfrm>
              <a:prstGeom prst="rect">
                <a:avLst/>
              </a:prstGeom>
              <a:solidFill>
                <a:srgbClr val="4F81BD"/>
              </a:solidFill>
              <a:ln/>
            </p:spPr>
            <p:style>
              <a:lnRef idx="0">
                <a:schemeClr val="accent1"/>
              </a:lnRef>
              <a:fillRef idx="3">
                <a:schemeClr val="accent1"/>
              </a:fillRef>
              <a:effectRef idx="3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GB" sz="2400" b="1" dirty="0">
                    <a:solidFill>
                      <a:schemeClr val="tx1"/>
                    </a:solidFill>
                    <a:latin typeface="Helvetica" pitchFamily="34" charset="0"/>
                  </a:rPr>
                  <a:t>↓</a:t>
                </a:r>
                <a:r>
                  <a:rPr lang="en-GB" sz="1538" b="1" dirty="0">
                    <a:solidFill>
                      <a:schemeClr val="tx1"/>
                    </a:solidFill>
                    <a:latin typeface="Helvetica" pitchFamily="34" charset="0"/>
                  </a:rPr>
                  <a:t> </a:t>
                </a:r>
                <a:r>
                  <a:rPr lang="it-IT" sz="1538" b="1" dirty="0" err="1">
                    <a:solidFill>
                      <a:schemeClr val="tx1"/>
                    </a:solidFill>
                    <a:latin typeface="Helvetica" pitchFamily="34" charset="0"/>
                  </a:rPr>
                  <a:t>Stiffness</a:t>
                </a:r>
                <a:r>
                  <a:rPr lang="it-IT" sz="1538" b="1" dirty="0">
                    <a:solidFill>
                      <a:schemeClr val="tx1"/>
                    </a:solidFill>
                    <a:latin typeface="Helvetica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sz="16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𝐄</m:t>
                    </m:r>
                  </m:oMath>
                </a14:m>
                <a:endParaRPr lang="en-GB" sz="1538" dirty="0">
                  <a:solidFill>
                    <a:schemeClr val="tx1"/>
                  </a:solidFill>
                  <a:latin typeface="Helvetica" pitchFamily="34" charset="0"/>
                </a:endParaRPr>
              </a:p>
            </p:txBody>
          </p:sp>
        </mc:Choice>
        <mc:Fallback xmlns="">
          <p:sp>
            <p:nvSpPr>
              <p:cNvPr id="11" name="Rectangle 41">
                <a:extLst>
                  <a:ext uri="{FF2B5EF4-FFF2-40B4-BE49-F238E27FC236}">
                    <a16:creationId xmlns:a16="http://schemas.microsoft.com/office/drawing/2014/main" id="{70AA8308-9BB2-458B-A043-F3AB53CFA32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076400" y="5552032"/>
                <a:ext cx="1869600" cy="47638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Rectangle 41">
                <a:extLst>
                  <a:ext uri="{FF2B5EF4-FFF2-40B4-BE49-F238E27FC236}">
                    <a16:creationId xmlns:a16="http://schemas.microsoft.com/office/drawing/2014/main" id="{578D27A4-1944-4D67-9157-C298B1332286}"/>
                  </a:ext>
                </a:extLst>
              </p:cNvPr>
              <p:cNvSpPr/>
              <p:nvPr/>
            </p:nvSpPr>
            <p:spPr>
              <a:xfrm>
                <a:off x="412578" y="4896894"/>
                <a:ext cx="2608574" cy="476388"/>
              </a:xfrm>
              <a:prstGeom prst="rect">
                <a:avLst/>
              </a:prstGeom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GB" sz="2400" b="1" dirty="0">
                    <a:solidFill>
                      <a:schemeClr val="tx1"/>
                    </a:solidFill>
                    <a:latin typeface="Helvetica" pitchFamily="34" charset="0"/>
                  </a:rPr>
                  <a:t>↑</a:t>
                </a:r>
                <a:r>
                  <a:rPr lang="en-GB" sz="1538" b="1" dirty="0">
                    <a:solidFill>
                      <a:schemeClr val="tx1"/>
                    </a:solidFill>
                    <a:latin typeface="Helvetica" pitchFamily="34" charset="0"/>
                  </a:rPr>
                  <a:t> </a:t>
                </a:r>
                <a:r>
                  <a:rPr lang="it-IT" sz="1538" b="1" dirty="0">
                    <a:solidFill>
                      <a:schemeClr val="tx1"/>
                    </a:solidFill>
                    <a:latin typeface="Helvetica" pitchFamily="34" charset="0"/>
                  </a:rPr>
                  <a:t>Thermal </a:t>
                </a:r>
                <a:r>
                  <a:rPr lang="it-IT" sz="1538" b="1" dirty="0" err="1">
                    <a:solidFill>
                      <a:schemeClr val="tx1"/>
                    </a:solidFill>
                    <a:latin typeface="Helvetica" pitchFamily="34" charset="0"/>
                  </a:rPr>
                  <a:t>conductivity</a:t>
                </a:r>
                <a:r>
                  <a:rPr lang="it-IT" sz="1538" b="1" dirty="0">
                    <a:solidFill>
                      <a:schemeClr val="tx1"/>
                    </a:solidFill>
                    <a:latin typeface="Helvetica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𝝀</m:t>
                    </m:r>
                  </m:oMath>
                </a14:m>
                <a:r>
                  <a:rPr lang="it-IT" sz="1538" b="1" dirty="0">
                    <a:solidFill>
                      <a:schemeClr val="tx1"/>
                    </a:solidFill>
                    <a:latin typeface="Helvetica" pitchFamily="34" charset="0"/>
                  </a:rPr>
                  <a:t> </a:t>
                </a:r>
                <a:endParaRPr lang="en-GB" sz="1538" dirty="0">
                  <a:solidFill>
                    <a:schemeClr val="tx1"/>
                  </a:solidFill>
                  <a:latin typeface="Helvetica" pitchFamily="34" charset="0"/>
                </a:endParaRPr>
              </a:p>
            </p:txBody>
          </p:sp>
        </mc:Choice>
        <mc:Fallback xmlns="">
          <p:sp>
            <p:nvSpPr>
              <p:cNvPr id="12" name="Rectangle 41">
                <a:extLst>
                  <a:ext uri="{FF2B5EF4-FFF2-40B4-BE49-F238E27FC236}">
                    <a16:creationId xmlns:a16="http://schemas.microsoft.com/office/drawing/2014/main" id="{578D27A4-1944-4D67-9157-C298B133228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2578" y="4896894"/>
                <a:ext cx="2608574" cy="476388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Rectangle 41">
                <a:extLst>
                  <a:ext uri="{FF2B5EF4-FFF2-40B4-BE49-F238E27FC236}">
                    <a16:creationId xmlns:a16="http://schemas.microsoft.com/office/drawing/2014/main" id="{EE78A338-2BD1-450B-BA96-828043B3350F}"/>
                  </a:ext>
                </a:extLst>
              </p:cNvPr>
              <p:cNvSpPr/>
              <p:nvPr/>
            </p:nvSpPr>
            <p:spPr>
              <a:xfrm>
                <a:off x="2609185" y="5565453"/>
                <a:ext cx="2759166" cy="476388"/>
              </a:xfrm>
              <a:prstGeom prst="rect">
                <a:avLst/>
              </a:prstGeom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GB" sz="2400" b="1" dirty="0">
                    <a:solidFill>
                      <a:schemeClr val="tx1"/>
                    </a:solidFill>
                    <a:latin typeface="Helvetica" pitchFamily="34" charset="0"/>
                  </a:rPr>
                  <a:t>↑</a:t>
                </a:r>
                <a:r>
                  <a:rPr lang="en-GB" sz="1538" b="1" dirty="0">
                    <a:solidFill>
                      <a:schemeClr val="tx1"/>
                    </a:solidFill>
                    <a:latin typeface="Helvetica" pitchFamily="34" charset="0"/>
                  </a:rPr>
                  <a:t> Mechanical strength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𝑹</m:t>
                        </m:r>
                      </m:e>
                      <m:sub>
                        <m:r>
                          <a:rPr lang="it-IT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𝑴</m:t>
                        </m:r>
                      </m:sub>
                    </m:sSub>
                  </m:oMath>
                </a14:m>
                <a:endParaRPr lang="en-GB" sz="1538" dirty="0">
                  <a:solidFill>
                    <a:schemeClr val="tx1"/>
                  </a:solidFill>
                  <a:latin typeface="Helvetica" pitchFamily="34" charset="0"/>
                </a:endParaRPr>
              </a:p>
            </p:txBody>
          </p:sp>
        </mc:Choice>
        <mc:Fallback xmlns="">
          <p:sp>
            <p:nvSpPr>
              <p:cNvPr id="13" name="Rectangle 41">
                <a:extLst>
                  <a:ext uri="{FF2B5EF4-FFF2-40B4-BE49-F238E27FC236}">
                    <a16:creationId xmlns:a16="http://schemas.microsoft.com/office/drawing/2014/main" id="{EE78A338-2BD1-450B-BA96-828043B3350F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09185" y="5565453"/>
                <a:ext cx="2759166" cy="476388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Rectangle 41">
                <a:extLst>
                  <a:ext uri="{FF2B5EF4-FFF2-40B4-BE49-F238E27FC236}">
                    <a16:creationId xmlns:a16="http://schemas.microsoft.com/office/drawing/2014/main" id="{8F18C399-C964-4EB1-AF95-B58D83295454}"/>
                  </a:ext>
                </a:extLst>
              </p:cNvPr>
              <p:cNvSpPr/>
              <p:nvPr/>
            </p:nvSpPr>
            <p:spPr>
              <a:xfrm>
                <a:off x="296817" y="5566665"/>
                <a:ext cx="2226250" cy="476388"/>
              </a:xfrm>
              <a:prstGeom prst="rect">
                <a:avLst/>
              </a:prstGeom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GB" sz="2400" b="1" dirty="0">
                    <a:solidFill>
                      <a:schemeClr val="tx1"/>
                    </a:solidFill>
                    <a:latin typeface="Helvetica" pitchFamily="34" charset="0"/>
                  </a:rPr>
                  <a:t>↑</a:t>
                </a:r>
                <a:r>
                  <a:rPr lang="en-GB" sz="1538" b="1" dirty="0">
                    <a:solidFill>
                      <a:schemeClr val="tx1"/>
                    </a:solidFill>
                    <a:latin typeface="Helvetica" pitchFamily="34" charset="0"/>
                  </a:rPr>
                  <a:t> </a:t>
                </a:r>
                <a:r>
                  <a:rPr lang="it-IT" sz="1538" b="1" dirty="0" err="1">
                    <a:solidFill>
                      <a:schemeClr val="tx1"/>
                    </a:solidFill>
                    <a:latin typeface="Helvetica" pitchFamily="34" charset="0"/>
                  </a:rPr>
                  <a:t>Specific</a:t>
                </a:r>
                <a:r>
                  <a:rPr lang="it-IT" sz="1538" b="1" dirty="0">
                    <a:solidFill>
                      <a:schemeClr val="tx1"/>
                    </a:solidFill>
                    <a:latin typeface="Helvetica" pitchFamily="34" charset="0"/>
                  </a:rPr>
                  <a:t> </a:t>
                </a:r>
                <a:r>
                  <a:rPr lang="it-IT" sz="1538" b="1" dirty="0" err="1">
                    <a:solidFill>
                      <a:schemeClr val="tx1"/>
                    </a:solidFill>
                    <a:latin typeface="Helvetica" pitchFamily="34" charset="0"/>
                  </a:rPr>
                  <a:t>heat</a:t>
                </a:r>
                <a:r>
                  <a:rPr lang="it-IT" sz="1538" b="1" dirty="0">
                    <a:solidFill>
                      <a:schemeClr val="tx1"/>
                    </a:solidFill>
                    <a:latin typeface="Helvetica" pitchFamily="34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it-IT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it-IT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𝒄</m:t>
                        </m:r>
                      </m:e>
                      <m:sub>
                        <m:r>
                          <a:rPr lang="it-IT" sz="16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𝒑</m:t>
                        </m:r>
                      </m:sub>
                    </m:sSub>
                  </m:oMath>
                </a14:m>
                <a:endParaRPr lang="en-GB" sz="1538" dirty="0">
                  <a:solidFill>
                    <a:schemeClr val="tx1"/>
                  </a:solidFill>
                  <a:latin typeface="Helvetica" pitchFamily="34" charset="0"/>
                </a:endParaRPr>
              </a:p>
            </p:txBody>
          </p:sp>
        </mc:Choice>
        <mc:Fallback xmlns="">
          <p:sp>
            <p:nvSpPr>
              <p:cNvPr id="14" name="Rectangle 41">
                <a:extLst>
                  <a:ext uri="{FF2B5EF4-FFF2-40B4-BE49-F238E27FC236}">
                    <a16:creationId xmlns:a16="http://schemas.microsoft.com/office/drawing/2014/main" id="{8F18C399-C964-4EB1-AF95-B58D8329545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6817" y="5566665"/>
                <a:ext cx="2226250" cy="476388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Rectangle 41">
                <a:extLst>
                  <a:ext uri="{FF2B5EF4-FFF2-40B4-BE49-F238E27FC236}">
                    <a16:creationId xmlns:a16="http://schemas.microsoft.com/office/drawing/2014/main" id="{47FEC2F5-84B9-47ED-8396-79B43F1E811B}"/>
                  </a:ext>
                </a:extLst>
              </p:cNvPr>
              <p:cNvSpPr/>
              <p:nvPr/>
            </p:nvSpPr>
            <p:spPr>
              <a:xfrm>
                <a:off x="3463209" y="4896894"/>
                <a:ext cx="2759166" cy="476388"/>
              </a:xfrm>
              <a:prstGeom prst="rect">
                <a:avLst/>
              </a:prstGeom>
              <a:ln/>
            </p:spPr>
            <p:style>
              <a:lnRef idx="0">
                <a:schemeClr val="accent6"/>
              </a:lnRef>
              <a:fillRef idx="3">
                <a:schemeClr val="accent6"/>
              </a:fillRef>
              <a:effectRef idx="3">
                <a:schemeClr val="accent6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r>
                  <a:rPr lang="en-GB" sz="2400" b="1" dirty="0">
                    <a:solidFill>
                      <a:schemeClr val="tx1"/>
                    </a:solidFill>
                    <a:latin typeface="Helvetica" pitchFamily="34" charset="0"/>
                  </a:rPr>
                  <a:t>↑</a:t>
                </a:r>
                <a:r>
                  <a:rPr lang="en-GB" sz="1538" b="1" dirty="0">
                    <a:solidFill>
                      <a:schemeClr val="tx1"/>
                    </a:solidFill>
                    <a:latin typeface="Helvetica" pitchFamily="34" charset="0"/>
                  </a:rPr>
                  <a:t> </a:t>
                </a:r>
                <a:r>
                  <a:rPr lang="it-IT" sz="1538" b="1" dirty="0" err="1">
                    <a:solidFill>
                      <a:schemeClr val="tx1"/>
                    </a:solidFill>
                    <a:latin typeface="Helvetica" pitchFamily="34" charset="0"/>
                  </a:rPr>
                  <a:t>Electrical</a:t>
                </a:r>
                <a:r>
                  <a:rPr lang="it-IT" sz="1538" b="1" dirty="0">
                    <a:solidFill>
                      <a:schemeClr val="tx1"/>
                    </a:solidFill>
                    <a:latin typeface="Helvetica" pitchFamily="34" charset="0"/>
                  </a:rPr>
                  <a:t> </a:t>
                </a:r>
                <a:r>
                  <a:rPr lang="it-IT" sz="1538" b="1" dirty="0" err="1">
                    <a:solidFill>
                      <a:schemeClr val="tx1"/>
                    </a:solidFill>
                    <a:latin typeface="Helvetica" pitchFamily="34" charset="0"/>
                  </a:rPr>
                  <a:t>conductivity</a:t>
                </a:r>
                <a:r>
                  <a:rPr lang="it-IT" sz="1538" b="1" dirty="0">
                    <a:solidFill>
                      <a:schemeClr val="tx1"/>
                    </a:solidFill>
                    <a:latin typeface="Helvetica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it-IT" sz="16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𝜸</m:t>
                    </m:r>
                  </m:oMath>
                </a14:m>
                <a:endParaRPr lang="en-GB" sz="1538" dirty="0">
                  <a:solidFill>
                    <a:schemeClr val="tx1"/>
                  </a:solidFill>
                  <a:latin typeface="Helvetica" pitchFamily="34" charset="0"/>
                </a:endParaRPr>
              </a:p>
            </p:txBody>
          </p:sp>
        </mc:Choice>
        <mc:Fallback xmlns="">
          <p:sp>
            <p:nvSpPr>
              <p:cNvPr id="15" name="Rectangle 41">
                <a:extLst>
                  <a:ext uri="{FF2B5EF4-FFF2-40B4-BE49-F238E27FC236}">
                    <a16:creationId xmlns:a16="http://schemas.microsoft.com/office/drawing/2014/main" id="{47FEC2F5-84B9-47ED-8396-79B43F1E811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3209" y="4896894"/>
                <a:ext cx="2759166" cy="476388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7" name="Segnaposto contenuto 2">
            <a:extLst>
              <a:ext uri="{FF2B5EF4-FFF2-40B4-BE49-F238E27FC236}">
                <a16:creationId xmlns:a16="http://schemas.microsoft.com/office/drawing/2014/main" id="{4685BB5C-A29A-473B-8F3A-3EE3AE71E76F}"/>
              </a:ext>
            </a:extLst>
          </p:cNvPr>
          <p:cNvSpPr txBox="1">
            <a:spLocks/>
          </p:cNvSpPr>
          <p:nvPr/>
        </p:nvSpPr>
        <p:spPr>
          <a:xfrm>
            <a:off x="925894" y="3311806"/>
            <a:ext cx="4190516" cy="193385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800" dirty="0"/>
              <a:t>while performing the required tasks</a:t>
            </a:r>
          </a:p>
          <a:p>
            <a:pPr marL="285750" lvl="1"/>
            <a:r>
              <a:rPr lang="en-US" sz="1800" dirty="0"/>
              <a:t>Cleaning </a:t>
            </a:r>
          </a:p>
          <a:p>
            <a:pPr marL="285750" lvl="1"/>
            <a:r>
              <a:rPr lang="en-US" sz="1800" dirty="0"/>
              <a:t>Low RF impedance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F93B3ECD-30A2-4C60-9F50-65ACDCC08A6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61887" y="1510355"/>
            <a:ext cx="3629025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7488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6784684E-477B-4014-9864-4A2E8F21C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6941" y="274637"/>
            <a:ext cx="8870118" cy="902593"/>
          </a:xfrm>
        </p:spPr>
        <p:txBody>
          <a:bodyPr/>
          <a:lstStyle/>
          <a:p>
            <a:r>
              <a:rPr lang="en-US" dirty="0"/>
              <a:t>Thermophysical and mechanical characterization</a:t>
            </a:r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0FA72B2C-49C1-411B-B614-360F1F3C52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 Bianchi – 1</a:t>
            </a:r>
            <a:r>
              <a:rPr lang="en-GB" baseline="30000"/>
              <a:t>st</a:t>
            </a:r>
            <a:r>
              <a:rPr lang="en-GB"/>
              <a:t> Workshop of ARIES WP17 PowerMat</a:t>
            </a:r>
            <a:endParaRPr lang="en-US" dirty="0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E599749-6A15-42B4-916B-21545A2ED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48" name="Oval 4">
            <a:extLst>
              <a:ext uri="{FF2B5EF4-FFF2-40B4-BE49-F238E27FC236}">
                <a16:creationId xmlns:a16="http://schemas.microsoft.com/office/drawing/2014/main" id="{0443EB79-748E-4B57-BE74-E48C73CC2A8C}"/>
              </a:ext>
            </a:extLst>
          </p:cNvPr>
          <p:cNvSpPr/>
          <p:nvPr/>
        </p:nvSpPr>
        <p:spPr>
          <a:xfrm>
            <a:off x="516783" y="1267221"/>
            <a:ext cx="584265" cy="2303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spcFirstLastPara="0" vert="horz" wrap="square" lIns="15875" tIns="15875" rIns="15875" bIns="15875" numCol="1" spcCol="1270" anchor="ctr" anchorCtr="0">
            <a:noAutofit/>
          </a:bodyPr>
          <a:lstStyle>
            <a:defPPr>
              <a:defRPr lang="en-US"/>
            </a:defPPr>
            <a:lvl1pPr marL="0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088215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176431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264646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8352861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0441076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2529292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4617507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6705722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defTabSz="11112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2500" kern="1200" dirty="0"/>
          </a:p>
        </p:txBody>
      </p:sp>
      <p:pic>
        <p:nvPicPr>
          <p:cNvPr id="49" name="Picture 2">
            <a:extLst>
              <a:ext uri="{FF2B5EF4-FFF2-40B4-BE49-F238E27FC236}">
                <a16:creationId xmlns:a16="http://schemas.microsoft.com/office/drawing/2014/main" id="{6EB1A74F-6CA7-4884-BEC0-D48A4E40E55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6" t="5689" r="8425" b="3350"/>
          <a:stretch/>
        </p:blipFill>
        <p:spPr bwMode="auto">
          <a:xfrm>
            <a:off x="5575235" y="1751073"/>
            <a:ext cx="1287309" cy="1491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3">
            <a:extLst>
              <a:ext uri="{FF2B5EF4-FFF2-40B4-BE49-F238E27FC236}">
                <a16:creationId xmlns:a16="http://schemas.microsoft.com/office/drawing/2014/main" id="{6910E9BB-D9E4-4049-B7E1-F016A93FCAC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97" r="2437" b="8059"/>
          <a:stretch/>
        </p:blipFill>
        <p:spPr bwMode="auto">
          <a:xfrm>
            <a:off x="915091" y="1972161"/>
            <a:ext cx="2493453" cy="8964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Rounded Rectangle 44">
            <a:extLst>
              <a:ext uri="{FF2B5EF4-FFF2-40B4-BE49-F238E27FC236}">
                <a16:creationId xmlns:a16="http://schemas.microsoft.com/office/drawing/2014/main" id="{5C85EC69-708B-4618-B650-BE2A25915BE4}"/>
              </a:ext>
            </a:extLst>
          </p:cNvPr>
          <p:cNvSpPr/>
          <p:nvPr/>
        </p:nvSpPr>
        <p:spPr>
          <a:xfrm>
            <a:off x="7205462" y="1705812"/>
            <a:ext cx="1879600" cy="810091"/>
          </a:xfrm>
          <a:prstGeom prst="roundRect">
            <a:avLst/>
          </a:prstGeom>
          <a:solidFill>
            <a:schemeClr val="bg1">
              <a:lumMod val="85000"/>
              <a:alpha val="2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088215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176431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264646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8352861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0441076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2529292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4617507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6705722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400" b="1" dirty="0" err="1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Thermal</a:t>
            </a:r>
            <a:endParaRPr lang="es-ES" sz="1400" b="1" dirty="0">
              <a:solidFill>
                <a:schemeClr val="tx1">
                  <a:lumMod val="75000"/>
                </a:schemeClr>
              </a:solidFill>
              <a:cs typeface="Helvetica" panose="020B0604020202020204" pitchFamily="34" charset="0"/>
            </a:endParaRPr>
          </a:p>
          <a:p>
            <a:pPr algn="ctr"/>
            <a:r>
              <a:rPr lang="es-ES" sz="1400" b="1" dirty="0" err="1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Conductivity</a:t>
            </a:r>
            <a:endParaRPr lang="es-ES" sz="1400" b="1" dirty="0">
              <a:solidFill>
                <a:schemeClr val="tx1">
                  <a:lumMod val="75000"/>
                </a:schemeClr>
              </a:solidFill>
              <a:cs typeface="Helvetica" panose="020B0604020202020204" pitchFamily="34" charset="0"/>
            </a:endParaRPr>
          </a:p>
          <a:p>
            <a:pPr algn="ctr"/>
            <a:r>
              <a:rPr lang="el-GR" sz="1400" b="1" dirty="0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λ</a:t>
            </a:r>
            <a:r>
              <a:rPr lang="en-GB" sz="1400" b="1" dirty="0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(T) = a(T)·cp(T)·ρ(T)</a:t>
            </a:r>
          </a:p>
        </p:txBody>
      </p:sp>
      <p:pic>
        <p:nvPicPr>
          <p:cNvPr id="52" name="Picture 2" descr="http://www.speciation.net/md/000/002/647/th_4.jpg">
            <a:extLst>
              <a:ext uri="{FF2B5EF4-FFF2-40B4-BE49-F238E27FC236}">
                <a16:creationId xmlns:a16="http://schemas.microsoft.com/office/drawing/2014/main" id="{3C4125CC-AE03-4F13-B82E-21918855E2A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556" y="1864419"/>
            <a:ext cx="1142232" cy="10599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3" name="Rounded Rectangle 49">
            <a:extLst>
              <a:ext uri="{FF2B5EF4-FFF2-40B4-BE49-F238E27FC236}">
                <a16:creationId xmlns:a16="http://schemas.microsoft.com/office/drawing/2014/main" id="{0062EB24-40D3-4294-B3A9-9049083EB9DB}"/>
              </a:ext>
            </a:extLst>
          </p:cNvPr>
          <p:cNvSpPr/>
          <p:nvPr/>
        </p:nvSpPr>
        <p:spPr>
          <a:xfrm rot="16200000">
            <a:off x="-462583" y="2170462"/>
            <a:ext cx="1880722" cy="746313"/>
          </a:xfrm>
          <a:prstGeom prst="roundRect">
            <a:avLst/>
          </a:prstGeom>
          <a:solidFill>
            <a:schemeClr val="tx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088215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176431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264646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8352861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0441076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2529292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4617507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6705722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1" dirty="0">
                <a:solidFill>
                  <a:schemeClr val="tx1">
                    <a:lumMod val="75000"/>
                  </a:schemeClr>
                </a:solidFill>
                <a:latin typeface="+mj-lt"/>
                <a:cs typeface="Helvetica" panose="020B0604020202020204" pitchFamily="34" charset="0"/>
              </a:rPr>
              <a:t>Thermo-physical characterization</a:t>
            </a:r>
          </a:p>
        </p:txBody>
      </p:sp>
      <p:sp>
        <p:nvSpPr>
          <p:cNvPr id="54" name="Rectangle 50">
            <a:extLst>
              <a:ext uri="{FF2B5EF4-FFF2-40B4-BE49-F238E27FC236}">
                <a16:creationId xmlns:a16="http://schemas.microsoft.com/office/drawing/2014/main" id="{FE5DD617-4B28-4170-8D42-30E8A09B4884}"/>
              </a:ext>
            </a:extLst>
          </p:cNvPr>
          <p:cNvSpPr/>
          <p:nvPr/>
        </p:nvSpPr>
        <p:spPr>
          <a:xfrm>
            <a:off x="960979" y="3007175"/>
            <a:ext cx="2707123" cy="49244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88215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7643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6464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5286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44107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2929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617507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70572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PUSHROD DILATOMETER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n-GB" sz="1400" dirty="0">
                <a:cs typeface="Helvetica" panose="020B0604020202020204" pitchFamily="34" charset="0"/>
              </a:rPr>
              <a:t>ASTM E228</a:t>
            </a:r>
            <a:endParaRPr lang="es-ES" sz="4000" dirty="0"/>
          </a:p>
        </p:txBody>
      </p:sp>
      <p:sp>
        <p:nvSpPr>
          <p:cNvPr id="55" name="Rounded Rectangle 54">
            <a:extLst>
              <a:ext uri="{FF2B5EF4-FFF2-40B4-BE49-F238E27FC236}">
                <a16:creationId xmlns:a16="http://schemas.microsoft.com/office/drawing/2014/main" id="{61FF31CB-CF8A-4C03-B486-AE95C93929D2}"/>
              </a:ext>
            </a:extLst>
          </p:cNvPr>
          <p:cNvSpPr/>
          <p:nvPr/>
        </p:nvSpPr>
        <p:spPr>
          <a:xfrm rot="16200000">
            <a:off x="-438185" y="4481778"/>
            <a:ext cx="1791276" cy="746313"/>
          </a:xfrm>
          <a:prstGeom prst="roundRect">
            <a:avLst/>
          </a:prstGeom>
          <a:solidFill>
            <a:schemeClr val="tx2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088215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176431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264646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8352861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0441076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2529292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4617507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6705722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800" b="1" dirty="0">
                <a:solidFill>
                  <a:schemeClr val="tx1">
                    <a:lumMod val="75000"/>
                  </a:schemeClr>
                </a:solidFill>
                <a:latin typeface="+mj-lt"/>
                <a:cs typeface="Helvetica" panose="020B0604020202020204" pitchFamily="34" charset="0"/>
              </a:rPr>
              <a:t>Mechanical characterization</a:t>
            </a:r>
          </a:p>
        </p:txBody>
      </p:sp>
      <p:sp>
        <p:nvSpPr>
          <p:cNvPr id="57" name="Rounded Rectangle 16">
            <a:extLst>
              <a:ext uri="{FF2B5EF4-FFF2-40B4-BE49-F238E27FC236}">
                <a16:creationId xmlns:a16="http://schemas.microsoft.com/office/drawing/2014/main" id="{5FE9CF15-5233-48CB-9C7C-D5059D41BFC6}"/>
              </a:ext>
            </a:extLst>
          </p:cNvPr>
          <p:cNvSpPr/>
          <p:nvPr/>
        </p:nvSpPr>
        <p:spPr>
          <a:xfrm>
            <a:off x="3445752" y="1289179"/>
            <a:ext cx="1481132" cy="424800"/>
          </a:xfrm>
          <a:prstGeom prst="roundRect">
            <a:avLst/>
          </a:prstGeom>
          <a:solidFill>
            <a:schemeClr val="bg1">
              <a:lumMod val="85000"/>
              <a:alpha val="2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088215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176431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264646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8352861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0441076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2529292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4617507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6705722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400" b="1" dirty="0" err="1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Specific</a:t>
            </a:r>
            <a:r>
              <a:rPr lang="es-ES" sz="1400" b="1" dirty="0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 </a:t>
            </a:r>
            <a:r>
              <a:rPr lang="es-ES" sz="1400" b="1" dirty="0" err="1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Heat</a:t>
            </a:r>
            <a:r>
              <a:rPr lang="es-ES" sz="1400" b="1" dirty="0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 </a:t>
            </a:r>
            <a:r>
              <a:rPr lang="es-ES" sz="1400" b="1" dirty="0" err="1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cp</a:t>
            </a:r>
            <a:r>
              <a:rPr lang="es-ES" sz="1400" b="1" dirty="0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(T)</a:t>
            </a:r>
            <a:endParaRPr lang="en-GB" sz="1400" b="1" dirty="0">
              <a:solidFill>
                <a:schemeClr val="tx1">
                  <a:lumMod val="75000"/>
                </a:schemeClr>
              </a:solidFill>
              <a:cs typeface="Helvetica" panose="020B0604020202020204" pitchFamily="34" charset="0"/>
            </a:endParaRPr>
          </a:p>
        </p:txBody>
      </p:sp>
      <p:sp>
        <p:nvSpPr>
          <p:cNvPr id="59" name="Rounded Rectangle 36">
            <a:extLst>
              <a:ext uri="{FF2B5EF4-FFF2-40B4-BE49-F238E27FC236}">
                <a16:creationId xmlns:a16="http://schemas.microsoft.com/office/drawing/2014/main" id="{D1049D2A-9E12-4A51-8520-DD18A27C5D99}"/>
              </a:ext>
            </a:extLst>
          </p:cNvPr>
          <p:cNvSpPr/>
          <p:nvPr/>
        </p:nvSpPr>
        <p:spPr>
          <a:xfrm>
            <a:off x="1264272" y="1289179"/>
            <a:ext cx="1629192" cy="424094"/>
          </a:xfrm>
          <a:prstGeom prst="roundRect">
            <a:avLst/>
          </a:prstGeom>
          <a:solidFill>
            <a:schemeClr val="bg1">
              <a:lumMod val="85000"/>
              <a:alpha val="2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088215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176431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264646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8352861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0441076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2529292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4617507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6705722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400" b="1" dirty="0" err="1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Thermal</a:t>
            </a:r>
            <a:r>
              <a:rPr lang="es-ES" sz="1400" b="1" dirty="0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 </a:t>
            </a:r>
          </a:p>
          <a:p>
            <a:pPr algn="ctr"/>
            <a:r>
              <a:rPr lang="es-ES" sz="1400" b="1" dirty="0" err="1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Expansion</a:t>
            </a:r>
            <a:r>
              <a:rPr lang="es-ES" sz="1400" b="1" dirty="0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 &amp; CTE</a:t>
            </a:r>
            <a:endParaRPr lang="en-GB" sz="1400" b="1" dirty="0">
              <a:solidFill>
                <a:schemeClr val="tx1">
                  <a:lumMod val="75000"/>
                </a:schemeClr>
              </a:solidFill>
              <a:cs typeface="Helvetica" panose="020B0604020202020204" pitchFamily="34" charset="0"/>
            </a:endParaRPr>
          </a:p>
        </p:txBody>
      </p:sp>
      <p:cxnSp>
        <p:nvCxnSpPr>
          <p:cNvPr id="64" name="Straight Connector 46">
            <a:extLst>
              <a:ext uri="{FF2B5EF4-FFF2-40B4-BE49-F238E27FC236}">
                <a16:creationId xmlns:a16="http://schemas.microsoft.com/office/drawing/2014/main" id="{F6FD646F-E765-4675-ADC6-450B1F8BA107}"/>
              </a:ext>
            </a:extLst>
          </p:cNvPr>
          <p:cNvCxnSpPr>
            <a:cxnSpLocks/>
            <a:stCxn id="110" idx="3"/>
          </p:cNvCxnSpPr>
          <p:nvPr/>
        </p:nvCxnSpPr>
        <p:spPr>
          <a:xfrm>
            <a:off x="7006348" y="1501226"/>
            <a:ext cx="1146039" cy="3052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51">
            <a:extLst>
              <a:ext uri="{FF2B5EF4-FFF2-40B4-BE49-F238E27FC236}">
                <a16:creationId xmlns:a16="http://schemas.microsoft.com/office/drawing/2014/main" id="{49AE02B0-6879-4DC3-9DD0-05160091FBA6}"/>
              </a:ext>
            </a:extLst>
          </p:cNvPr>
          <p:cNvSpPr/>
          <p:nvPr/>
        </p:nvSpPr>
        <p:spPr>
          <a:xfrm>
            <a:off x="5508982" y="3332956"/>
            <a:ext cx="2707123" cy="49244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88215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7643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6464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5286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44107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2929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617507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70572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LASER FLASH APPARATUS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n-GB" sz="1400" dirty="0">
                <a:cs typeface="Helvetica" panose="020B0604020202020204" pitchFamily="34" charset="0"/>
              </a:rPr>
              <a:t>ASTM E2585</a:t>
            </a:r>
          </a:p>
        </p:txBody>
      </p:sp>
      <p:sp>
        <p:nvSpPr>
          <p:cNvPr id="66" name="Rectangle 52">
            <a:extLst>
              <a:ext uri="{FF2B5EF4-FFF2-40B4-BE49-F238E27FC236}">
                <a16:creationId xmlns:a16="http://schemas.microsoft.com/office/drawing/2014/main" id="{FF5C618E-ACEB-46B0-B203-79840B856C11}"/>
              </a:ext>
            </a:extLst>
          </p:cNvPr>
          <p:cNvSpPr/>
          <p:nvPr/>
        </p:nvSpPr>
        <p:spPr>
          <a:xfrm>
            <a:off x="3149370" y="3054067"/>
            <a:ext cx="2608555" cy="67710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88215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7643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6464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5286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44107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2929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617507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70572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DIFFERENTIAL SCANNING CALORIMETER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n-GB" sz="1400" dirty="0">
                <a:cs typeface="Helvetica" panose="020B0604020202020204" pitchFamily="34" charset="0"/>
              </a:rPr>
              <a:t>DIN 51007 </a:t>
            </a:r>
          </a:p>
        </p:txBody>
      </p:sp>
      <p:sp>
        <p:nvSpPr>
          <p:cNvPr id="67" name="Rectangle 57">
            <a:extLst>
              <a:ext uri="{FF2B5EF4-FFF2-40B4-BE49-F238E27FC236}">
                <a16:creationId xmlns:a16="http://schemas.microsoft.com/office/drawing/2014/main" id="{F9EEECCC-C585-4DC4-807A-0218A16422B3}"/>
              </a:ext>
            </a:extLst>
          </p:cNvPr>
          <p:cNvSpPr/>
          <p:nvPr/>
        </p:nvSpPr>
        <p:spPr>
          <a:xfrm>
            <a:off x="4883545" y="5183190"/>
            <a:ext cx="3037974" cy="707886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88215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7643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6464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5286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44107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2929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617507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70572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IMPACT EXCITATION TECHNIQUE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s-ES" sz="1400" dirty="0">
                <a:cs typeface="Helvetica" panose="020B0604020202020204" pitchFamily="34" charset="0"/>
              </a:rPr>
              <a:t>Non-</a:t>
            </a:r>
            <a:r>
              <a:rPr lang="es-ES" sz="1400" dirty="0" err="1">
                <a:cs typeface="Helvetica" panose="020B0604020202020204" pitchFamily="34" charset="0"/>
              </a:rPr>
              <a:t>destructive</a:t>
            </a:r>
            <a:r>
              <a:rPr lang="es-ES" sz="1400" dirty="0">
                <a:cs typeface="Helvetica" panose="020B0604020202020204" pitchFamily="34" charset="0"/>
              </a:rPr>
              <a:t> test</a:t>
            </a:r>
          </a:p>
          <a:p>
            <a:pPr marL="93663" indent="-93663">
              <a:buFont typeface="Arial" panose="020B0604020202020204" pitchFamily="34" charset="0"/>
              <a:buChar char="•"/>
            </a:pPr>
            <a:r>
              <a:rPr lang="es-ES" sz="1400" dirty="0">
                <a:cs typeface="Helvetica" panose="020B0604020202020204" pitchFamily="34" charset="0"/>
              </a:rPr>
              <a:t>ASTM C1259</a:t>
            </a:r>
            <a:endParaRPr lang="es-ES" sz="1400" dirty="0"/>
          </a:p>
        </p:txBody>
      </p:sp>
      <p:sp>
        <p:nvSpPr>
          <p:cNvPr id="69" name="Rounded Rectangle 38">
            <a:extLst>
              <a:ext uri="{FF2B5EF4-FFF2-40B4-BE49-F238E27FC236}">
                <a16:creationId xmlns:a16="http://schemas.microsoft.com/office/drawing/2014/main" id="{85995247-8312-43C7-B278-5B9A10751481}"/>
              </a:ext>
            </a:extLst>
          </p:cNvPr>
          <p:cNvSpPr/>
          <p:nvPr/>
        </p:nvSpPr>
        <p:spPr>
          <a:xfrm>
            <a:off x="7174272" y="2598212"/>
            <a:ext cx="1956229" cy="648290"/>
          </a:xfrm>
          <a:prstGeom prst="roundRect">
            <a:avLst/>
          </a:prstGeom>
          <a:solidFill>
            <a:schemeClr val="bg1">
              <a:lumMod val="85000"/>
              <a:alpha val="2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088215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176431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264646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8352861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0441076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2529292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4617507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6705722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From RT up to 2000 °C</a:t>
            </a:r>
          </a:p>
          <a:p>
            <a:pPr algn="ctr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Solids, powders and liquids </a:t>
            </a:r>
          </a:p>
        </p:txBody>
      </p:sp>
      <p:sp>
        <p:nvSpPr>
          <p:cNvPr id="70" name="TextBox 11">
            <a:extLst>
              <a:ext uri="{FF2B5EF4-FFF2-40B4-BE49-F238E27FC236}">
                <a16:creationId xmlns:a16="http://schemas.microsoft.com/office/drawing/2014/main" id="{FF700B7B-8D8B-4882-88D2-8AC821FA602B}"/>
              </a:ext>
            </a:extLst>
          </p:cNvPr>
          <p:cNvSpPr txBox="1"/>
          <p:nvPr/>
        </p:nvSpPr>
        <p:spPr>
          <a:xfrm>
            <a:off x="2207645" y="4919869"/>
            <a:ext cx="2675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88215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7643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6464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5286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44107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2929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617507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70572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200" b="1" dirty="0">
                <a:latin typeface="Helvetica" panose="020B0604020202020204" pitchFamily="34" charset="0"/>
                <a:cs typeface="Helvetica" panose="020B0604020202020204" pitchFamily="34" charset="0"/>
              </a:rPr>
              <a:t>UNIVERSAL TESTING MACHINE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>
                <a:cs typeface="Helvetica" panose="020B0604020202020204" pitchFamily="34" charset="0"/>
              </a:rPr>
              <a:t>Furnace up to </a:t>
            </a:r>
            <a:r>
              <a:rPr lang="en-GB" sz="1400" b="1" dirty="0">
                <a:cs typeface="Helvetica" panose="020B0604020202020204" pitchFamily="34" charset="0"/>
              </a:rPr>
              <a:t>1200 °C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>
                <a:cs typeface="Helvetica" panose="020B0604020202020204" pitchFamily="34" charset="0"/>
              </a:rPr>
              <a:t>Cryostat down to </a:t>
            </a:r>
            <a:r>
              <a:rPr lang="en-GB" sz="1400" b="1" dirty="0">
                <a:cs typeface="Helvetica" panose="020B0604020202020204" pitchFamily="34" charset="0"/>
              </a:rPr>
              <a:t>-200 °C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400" dirty="0">
                <a:cs typeface="Helvetica" panose="020B0604020202020204" pitchFamily="34" charset="0"/>
              </a:rPr>
              <a:t>Laser-Extensometer</a:t>
            </a:r>
            <a:endParaRPr lang="en-GB" sz="1600" dirty="0">
              <a:cs typeface="Helvetica" panose="020B0604020202020204" pitchFamily="34" charset="0"/>
            </a:endParaRPr>
          </a:p>
        </p:txBody>
      </p:sp>
      <p:pic>
        <p:nvPicPr>
          <p:cNvPr id="71" name="Picture 32">
            <a:extLst>
              <a:ext uri="{FF2B5EF4-FFF2-40B4-BE49-F238E27FC236}">
                <a16:creationId xmlns:a16="http://schemas.microsoft.com/office/drawing/2014/main" id="{89464730-9DD9-4A9F-B0D0-1F0486F7D4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3386" y="4752406"/>
            <a:ext cx="426827" cy="397856"/>
          </a:xfrm>
          <a:prstGeom prst="rect">
            <a:avLst/>
          </a:prstGeom>
        </p:spPr>
      </p:pic>
      <p:pic>
        <p:nvPicPr>
          <p:cNvPr id="72" name="Picture 2" descr="http://0.tqn.com/d/chemistry/1/0/9/h/lowtemperature.jpg">
            <a:extLst>
              <a:ext uri="{FF2B5EF4-FFF2-40B4-BE49-F238E27FC236}">
                <a16:creationId xmlns:a16="http://schemas.microsoft.com/office/drawing/2014/main" id="{5DBFCE05-51D0-40A6-9431-47C509DAFA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8524" y="3418385"/>
            <a:ext cx="527671" cy="397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3" name="Picture 2">
            <a:extLst>
              <a:ext uri="{FF2B5EF4-FFF2-40B4-BE49-F238E27FC236}">
                <a16:creationId xmlns:a16="http://schemas.microsoft.com/office/drawing/2014/main" id="{D8EE74EC-4FC3-4999-9147-4A02F846002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8861" y="3840060"/>
            <a:ext cx="575878" cy="399913"/>
          </a:xfrm>
          <a:prstGeom prst="rect">
            <a:avLst/>
          </a:prstGeom>
        </p:spPr>
      </p:pic>
      <p:pic>
        <p:nvPicPr>
          <p:cNvPr id="74" name="Picture 4">
            <a:extLst>
              <a:ext uri="{FF2B5EF4-FFF2-40B4-BE49-F238E27FC236}">
                <a16:creationId xmlns:a16="http://schemas.microsoft.com/office/drawing/2014/main" id="{74A0E481-3642-4802-BA1D-03BE41696B5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458187" y="4282852"/>
            <a:ext cx="466702" cy="397856"/>
          </a:xfrm>
          <a:prstGeom prst="rect">
            <a:avLst/>
          </a:prstGeom>
        </p:spPr>
      </p:pic>
      <p:pic>
        <p:nvPicPr>
          <p:cNvPr id="76" name="Picture 34">
            <a:extLst>
              <a:ext uri="{FF2B5EF4-FFF2-40B4-BE49-F238E27FC236}">
                <a16:creationId xmlns:a16="http://schemas.microsoft.com/office/drawing/2014/main" id="{ED4E5EA3-6D09-4E8B-8311-3C4541C88FD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-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092" y="3959296"/>
            <a:ext cx="1236424" cy="1721067"/>
          </a:xfrm>
          <a:prstGeom prst="rect">
            <a:avLst/>
          </a:prstGeom>
        </p:spPr>
      </p:pic>
      <p:pic>
        <p:nvPicPr>
          <p:cNvPr id="77" name="Picture 35">
            <a:extLst>
              <a:ext uri="{FF2B5EF4-FFF2-40B4-BE49-F238E27FC236}">
                <a16:creationId xmlns:a16="http://schemas.microsoft.com/office/drawing/2014/main" id="{5CDA5490-FA9A-4051-A8F7-7C4D33C3F177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31279" t="28883" r="34418" b="24791"/>
          <a:stretch/>
        </p:blipFill>
        <p:spPr>
          <a:xfrm>
            <a:off x="2789501" y="3963697"/>
            <a:ext cx="973248" cy="762326"/>
          </a:xfrm>
          <a:prstGeom prst="rect">
            <a:avLst/>
          </a:prstGeom>
        </p:spPr>
      </p:pic>
      <p:sp>
        <p:nvSpPr>
          <p:cNvPr id="78" name="Rounded Rectangle 37">
            <a:extLst>
              <a:ext uri="{FF2B5EF4-FFF2-40B4-BE49-F238E27FC236}">
                <a16:creationId xmlns:a16="http://schemas.microsoft.com/office/drawing/2014/main" id="{E5B335B9-CF9F-4604-A833-3CCCFCC2BC49}"/>
              </a:ext>
            </a:extLst>
          </p:cNvPr>
          <p:cNvSpPr/>
          <p:nvPr/>
        </p:nvSpPr>
        <p:spPr>
          <a:xfrm>
            <a:off x="5076622" y="6119392"/>
            <a:ext cx="1799478" cy="318075"/>
          </a:xfrm>
          <a:prstGeom prst="roundRect">
            <a:avLst/>
          </a:prstGeom>
          <a:solidFill>
            <a:schemeClr val="bg1">
              <a:lumMod val="85000"/>
              <a:alpha val="2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088215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176431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264646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8352861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0441076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2529292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4617507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6705722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400" b="1" dirty="0" err="1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Impact</a:t>
            </a:r>
            <a:r>
              <a:rPr lang="es-ES" sz="1400" b="1" dirty="0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 </a:t>
            </a:r>
            <a:r>
              <a:rPr lang="es-ES" sz="1400" b="1" dirty="0" err="1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testing</a:t>
            </a:r>
            <a:endParaRPr lang="en-GB" sz="1400" b="1" dirty="0">
              <a:solidFill>
                <a:schemeClr val="tx1">
                  <a:lumMod val="75000"/>
                </a:schemeClr>
              </a:solidFill>
              <a:cs typeface="Helvetica" panose="020B0604020202020204" pitchFamily="34" charset="0"/>
            </a:endParaRPr>
          </a:p>
        </p:txBody>
      </p:sp>
      <p:sp>
        <p:nvSpPr>
          <p:cNvPr id="79" name="Rounded Rectangle 40">
            <a:extLst>
              <a:ext uri="{FF2B5EF4-FFF2-40B4-BE49-F238E27FC236}">
                <a16:creationId xmlns:a16="http://schemas.microsoft.com/office/drawing/2014/main" id="{7E57DD49-7733-400A-9CBE-4DEDAB80EBD4}"/>
              </a:ext>
            </a:extLst>
          </p:cNvPr>
          <p:cNvSpPr/>
          <p:nvPr/>
        </p:nvSpPr>
        <p:spPr>
          <a:xfrm>
            <a:off x="6409399" y="4555853"/>
            <a:ext cx="1649381" cy="578882"/>
          </a:xfrm>
          <a:prstGeom prst="round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88215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7643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6464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5286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44107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2929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617507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70572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cs typeface="Helvetica" panose="020B0604020202020204" pitchFamily="34" charset="0"/>
              </a:rPr>
              <a:t>First Torsional Mode → G</a:t>
            </a:r>
          </a:p>
        </p:txBody>
      </p:sp>
      <p:pic>
        <p:nvPicPr>
          <p:cNvPr id="80" name="Picture 2">
            <a:extLst>
              <a:ext uri="{FF2B5EF4-FFF2-40B4-BE49-F238E27FC236}">
                <a16:creationId xmlns:a16="http://schemas.microsoft.com/office/drawing/2014/main" id="{1510CDC5-167D-4CC1-A0A2-59E99D1296F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2338" b="88312" l="746" r="10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92" t="14076" r="1236" b="7252"/>
          <a:stretch/>
        </p:blipFill>
        <p:spPr bwMode="auto">
          <a:xfrm>
            <a:off x="4946215" y="4144479"/>
            <a:ext cx="1264522" cy="3620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" name="Picture 3">
            <a:extLst>
              <a:ext uri="{FF2B5EF4-FFF2-40B4-BE49-F238E27FC236}">
                <a16:creationId xmlns:a16="http://schemas.microsoft.com/office/drawing/2014/main" id="{C793E16C-7489-42FF-901E-04C2B806717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0" b="100000" l="0" r="100000"/>
                    </a14:imgEffect>
                    <a14:imgEffect>
                      <a14:brightnessContrast bright="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9372"/>
          <a:stretch/>
        </p:blipFill>
        <p:spPr bwMode="auto">
          <a:xfrm>
            <a:off x="6395167" y="4076169"/>
            <a:ext cx="1264207" cy="4303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3" name="Rounded Rectangle 48">
                <a:extLst>
                  <a:ext uri="{FF2B5EF4-FFF2-40B4-BE49-F238E27FC236}">
                    <a16:creationId xmlns:a16="http://schemas.microsoft.com/office/drawing/2014/main" id="{17460DC2-791C-434A-9745-563FFD5AB0CD}"/>
                  </a:ext>
                </a:extLst>
              </p:cNvPr>
              <p:cNvSpPr/>
              <p:nvPr/>
            </p:nvSpPr>
            <p:spPr>
              <a:xfrm>
                <a:off x="7411607" y="5949484"/>
                <a:ext cx="1608995" cy="654301"/>
              </a:xfrm>
              <a:prstGeom prst="roundRect">
                <a:avLst/>
              </a:prstGeom>
              <a:solidFill>
                <a:schemeClr val="bg1">
                  <a:lumMod val="85000"/>
                  <a:alpha val="82000"/>
                </a:schemeClr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4176431" rtl="0" eaLnBrk="1" latinLnBrk="0" hangingPunct="1">
                  <a:defRPr sz="82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2088215" algn="l" defTabSz="4176431" rtl="0" eaLnBrk="1" latinLnBrk="0" hangingPunct="1">
                  <a:defRPr sz="82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4176431" algn="l" defTabSz="4176431" rtl="0" eaLnBrk="1" latinLnBrk="0" hangingPunct="1">
                  <a:defRPr sz="82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6264646" algn="l" defTabSz="4176431" rtl="0" eaLnBrk="1" latinLnBrk="0" hangingPunct="1">
                  <a:defRPr sz="82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8352861" algn="l" defTabSz="4176431" rtl="0" eaLnBrk="1" latinLnBrk="0" hangingPunct="1">
                  <a:defRPr sz="82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10441076" algn="l" defTabSz="4176431" rtl="0" eaLnBrk="1" latinLnBrk="0" hangingPunct="1">
                  <a:defRPr sz="82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12529292" algn="l" defTabSz="4176431" rtl="0" eaLnBrk="1" latinLnBrk="0" hangingPunct="1">
                  <a:defRPr sz="82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14617507" algn="l" defTabSz="4176431" rtl="0" eaLnBrk="1" latinLnBrk="0" hangingPunct="1">
                  <a:defRPr sz="82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16705722" algn="l" defTabSz="4176431" rtl="0" eaLnBrk="1" latinLnBrk="0" hangingPunct="1">
                  <a:defRPr sz="82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s-ES" sz="1400" b="1" dirty="0">
                    <a:solidFill>
                      <a:schemeClr val="tx1">
                        <a:lumMod val="75000"/>
                      </a:schemeClr>
                    </a:solidFill>
                    <a:cs typeface="Helvetica" panose="020B0604020202020204" pitchFamily="34" charset="0"/>
                  </a:rPr>
                  <a:t>Mechanical properties</a:t>
                </a: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1200" b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𝐸</m:t>
                      </m:r>
                      <m:r>
                        <a:rPr lang="en-GB" sz="1200" b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, </m:t>
                      </m:r>
                      <m:r>
                        <a:rPr lang="en-GB" sz="1200" b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𝐺</m:t>
                      </m:r>
                      <m:r>
                        <a:rPr lang="en-GB" sz="1200" b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cs typeface="Helvetica" panose="020B0604020202020204" pitchFamily="34" charset="0"/>
                        </a:rPr>
                        <m:t>, </m:t>
                      </m:r>
                      <m:sSub>
                        <m:sSubPr>
                          <m:ctrlPr>
                            <a:rPr lang="en-GB" sz="12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</m:ctrlPr>
                        </m:sSubPr>
                        <m:e>
                          <m:r>
                            <a:rPr lang="en-GB" sz="1200" b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  <m:t>𝜎</m:t>
                          </m:r>
                        </m:e>
                        <m:sub>
                          <m:r>
                            <a:rPr lang="en-GB" sz="1200" b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cs typeface="Helvetica" panose="020B0604020202020204" pitchFamily="34" charset="0"/>
                            </a:rPr>
                            <m:t>𝑦</m:t>
                          </m:r>
                        </m:sub>
                      </m:sSub>
                    </m:oMath>
                  </m:oMathPara>
                </a14:m>
                <a:endParaRPr lang="en-GB" sz="1200" b="1" i="1" dirty="0">
                  <a:solidFill>
                    <a:schemeClr val="tx1"/>
                  </a:solidFill>
                  <a:cs typeface="Helvetica" panose="020B0604020202020204" pitchFamily="34" charset="0"/>
                </a:endParaRPr>
              </a:p>
            </p:txBody>
          </p:sp>
        </mc:Choice>
        <mc:Fallback xmlns="">
          <p:sp>
            <p:nvSpPr>
              <p:cNvPr id="83" name="Rounded Rectangle 48">
                <a:extLst>
                  <a:ext uri="{FF2B5EF4-FFF2-40B4-BE49-F238E27FC236}">
                    <a16:creationId xmlns:a16="http://schemas.microsoft.com/office/drawing/2014/main" id="{17460DC2-791C-434A-9745-563FFD5AB0C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11607" y="5949484"/>
                <a:ext cx="1608995" cy="654301"/>
              </a:xfrm>
              <a:prstGeom prst="roundRect">
                <a:avLst/>
              </a:prstGeom>
              <a:blipFill>
                <a:blip r:embed="rId1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4" name="Rounded Rectangle 55">
            <a:extLst>
              <a:ext uri="{FF2B5EF4-FFF2-40B4-BE49-F238E27FC236}">
                <a16:creationId xmlns:a16="http://schemas.microsoft.com/office/drawing/2014/main" id="{5477DFD4-297A-4127-A4E6-D25CD23FA181}"/>
              </a:ext>
            </a:extLst>
          </p:cNvPr>
          <p:cNvSpPr/>
          <p:nvPr/>
        </p:nvSpPr>
        <p:spPr>
          <a:xfrm>
            <a:off x="7411606" y="5463005"/>
            <a:ext cx="1608995" cy="430396"/>
          </a:xfrm>
          <a:prstGeom prst="roundRect">
            <a:avLst/>
          </a:prstGeom>
          <a:solidFill>
            <a:schemeClr val="bg1">
              <a:lumMod val="85000"/>
              <a:alpha val="2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088215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176431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264646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8352861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0441076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2529292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4617507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6705722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From RT up to 1200 °C</a:t>
            </a:r>
          </a:p>
        </p:txBody>
      </p:sp>
      <p:sp>
        <p:nvSpPr>
          <p:cNvPr id="87" name="Rectangle 28">
            <a:extLst>
              <a:ext uri="{FF2B5EF4-FFF2-40B4-BE49-F238E27FC236}">
                <a16:creationId xmlns:a16="http://schemas.microsoft.com/office/drawing/2014/main" id="{4DF42FE0-7CA3-4D70-8079-1160EC48E216}"/>
              </a:ext>
            </a:extLst>
          </p:cNvPr>
          <p:cNvSpPr/>
          <p:nvPr/>
        </p:nvSpPr>
        <p:spPr>
          <a:xfrm>
            <a:off x="4868628" y="4586142"/>
            <a:ext cx="1342109" cy="52322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088215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17643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626464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8352861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0441076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252929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4617507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6705722" algn="l" defTabSz="4176431" rtl="0" eaLnBrk="1" latinLnBrk="0" hangingPunct="1">
              <a:defRPr sz="8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400" dirty="0">
                <a:cs typeface="Helvetica" panose="020B0604020202020204" pitchFamily="34" charset="0"/>
              </a:rPr>
              <a:t>First Flexural Mode → E</a:t>
            </a:r>
          </a:p>
        </p:txBody>
      </p:sp>
      <p:sp>
        <p:nvSpPr>
          <p:cNvPr id="75" name="Rounded Rectangle 33">
            <a:extLst>
              <a:ext uri="{FF2B5EF4-FFF2-40B4-BE49-F238E27FC236}">
                <a16:creationId xmlns:a16="http://schemas.microsoft.com/office/drawing/2014/main" id="{CB42EB60-32A8-48C0-A633-69888A760CC8}"/>
              </a:ext>
            </a:extLst>
          </p:cNvPr>
          <p:cNvSpPr/>
          <p:nvPr/>
        </p:nvSpPr>
        <p:spPr>
          <a:xfrm>
            <a:off x="1514055" y="6050542"/>
            <a:ext cx="2875693" cy="455776"/>
          </a:xfrm>
          <a:prstGeom prst="roundRect">
            <a:avLst/>
          </a:prstGeom>
          <a:solidFill>
            <a:schemeClr val="bg1">
              <a:lumMod val="85000"/>
              <a:alpha val="2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088215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176431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264646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8352861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0441076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2529292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4617507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6705722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400" b="1" dirty="0" err="1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Tensile</a:t>
            </a:r>
            <a:r>
              <a:rPr lang="es-ES" sz="1400" b="1" dirty="0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, </a:t>
            </a:r>
            <a:r>
              <a:rPr lang="es-ES" sz="1400" b="1" dirty="0" err="1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compression</a:t>
            </a:r>
            <a:r>
              <a:rPr lang="es-ES" sz="1400" b="1" dirty="0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, </a:t>
            </a:r>
            <a:r>
              <a:rPr lang="es-ES" sz="1400" b="1" dirty="0" err="1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bending</a:t>
            </a:r>
            <a:r>
              <a:rPr lang="es-ES" sz="1400" b="1" dirty="0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 </a:t>
            </a:r>
            <a:r>
              <a:rPr lang="es-ES" sz="1400" b="1" dirty="0" err="1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testing</a:t>
            </a:r>
            <a:r>
              <a:rPr lang="es-ES" sz="1400" b="1" dirty="0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 </a:t>
            </a:r>
            <a:endParaRPr lang="en-GB" sz="1400" b="1" dirty="0">
              <a:solidFill>
                <a:schemeClr val="tx1">
                  <a:lumMod val="75000"/>
                </a:schemeClr>
              </a:solidFill>
              <a:cs typeface="Helvetica" panose="020B0604020202020204" pitchFamily="34" charset="0"/>
            </a:endParaRPr>
          </a:p>
        </p:txBody>
      </p:sp>
      <p:cxnSp>
        <p:nvCxnSpPr>
          <p:cNvPr id="99" name="Straight Connector 46">
            <a:extLst>
              <a:ext uri="{FF2B5EF4-FFF2-40B4-BE49-F238E27FC236}">
                <a16:creationId xmlns:a16="http://schemas.microsoft.com/office/drawing/2014/main" id="{4FC0FEAE-77CC-4368-813C-732CDDD91C08}"/>
              </a:ext>
            </a:extLst>
          </p:cNvPr>
          <p:cNvCxnSpPr>
            <a:cxnSpLocks/>
            <a:stCxn id="59" idx="3"/>
            <a:endCxn id="57" idx="1"/>
          </p:cNvCxnSpPr>
          <p:nvPr/>
        </p:nvCxnSpPr>
        <p:spPr>
          <a:xfrm>
            <a:off x="2893465" y="1501226"/>
            <a:ext cx="552287" cy="35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46">
            <a:extLst>
              <a:ext uri="{FF2B5EF4-FFF2-40B4-BE49-F238E27FC236}">
                <a16:creationId xmlns:a16="http://schemas.microsoft.com/office/drawing/2014/main" id="{CF5A5E35-C194-4C0B-BC00-183FD0278612}"/>
              </a:ext>
            </a:extLst>
          </p:cNvPr>
          <p:cNvCxnSpPr>
            <a:cxnSpLocks/>
          </p:cNvCxnSpPr>
          <p:nvPr/>
        </p:nvCxnSpPr>
        <p:spPr>
          <a:xfrm flipV="1">
            <a:off x="8127134" y="1505316"/>
            <a:ext cx="0" cy="20795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Rounded Rectangle 15">
            <a:extLst>
              <a:ext uri="{FF2B5EF4-FFF2-40B4-BE49-F238E27FC236}">
                <a16:creationId xmlns:a16="http://schemas.microsoft.com/office/drawing/2014/main" id="{91644098-A621-4A05-8BCF-F81A73AE77EB}"/>
              </a:ext>
            </a:extLst>
          </p:cNvPr>
          <p:cNvSpPr/>
          <p:nvPr/>
        </p:nvSpPr>
        <p:spPr>
          <a:xfrm>
            <a:off x="5377156" y="1289179"/>
            <a:ext cx="1629192" cy="424094"/>
          </a:xfrm>
          <a:prstGeom prst="roundRect">
            <a:avLst/>
          </a:prstGeom>
          <a:solidFill>
            <a:schemeClr val="bg1">
              <a:lumMod val="85000"/>
              <a:alpha val="29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2088215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4176431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6264646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8352861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0441076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2529292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4617507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6705722" algn="l" defTabSz="4176431" rtl="0" eaLnBrk="1" latinLnBrk="0" hangingPunct="1">
              <a:defRPr sz="8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s-ES" sz="1400" b="1" dirty="0" err="1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Thermal</a:t>
            </a:r>
            <a:r>
              <a:rPr lang="es-ES" sz="1400" b="1" dirty="0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 </a:t>
            </a:r>
          </a:p>
          <a:p>
            <a:pPr algn="ctr"/>
            <a:r>
              <a:rPr lang="es-ES" sz="1400" b="1" dirty="0" err="1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Diffusivity</a:t>
            </a:r>
            <a:r>
              <a:rPr lang="es-ES" sz="1400" b="1" dirty="0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 </a:t>
            </a:r>
            <a:r>
              <a:rPr lang="en-GB" sz="1400" b="1" dirty="0">
                <a:solidFill>
                  <a:schemeClr val="tx1">
                    <a:lumMod val="75000"/>
                  </a:schemeClr>
                </a:solidFill>
                <a:cs typeface="Helvetica" panose="020B0604020202020204" pitchFamily="34" charset="0"/>
              </a:rPr>
              <a:t>a(T) </a:t>
            </a:r>
          </a:p>
        </p:txBody>
      </p:sp>
      <p:cxnSp>
        <p:nvCxnSpPr>
          <p:cNvPr id="115" name="Straight Connector 46">
            <a:extLst>
              <a:ext uri="{FF2B5EF4-FFF2-40B4-BE49-F238E27FC236}">
                <a16:creationId xmlns:a16="http://schemas.microsoft.com/office/drawing/2014/main" id="{18842637-79E3-41FF-AF2C-FE9467DECC5A}"/>
              </a:ext>
            </a:extLst>
          </p:cNvPr>
          <p:cNvCxnSpPr>
            <a:cxnSpLocks/>
            <a:stCxn id="57" idx="3"/>
            <a:endCxn id="110" idx="1"/>
          </p:cNvCxnSpPr>
          <p:nvPr/>
        </p:nvCxnSpPr>
        <p:spPr>
          <a:xfrm flipV="1">
            <a:off x="4926884" y="1501226"/>
            <a:ext cx="450272" cy="353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46">
            <a:extLst>
              <a:ext uri="{FF2B5EF4-FFF2-40B4-BE49-F238E27FC236}">
                <a16:creationId xmlns:a16="http://schemas.microsoft.com/office/drawing/2014/main" id="{21CF92DA-110A-4872-953B-C1DEAFEA4A2D}"/>
              </a:ext>
            </a:extLst>
          </p:cNvPr>
          <p:cNvCxnSpPr>
            <a:cxnSpLocks/>
            <a:stCxn id="75" idx="3"/>
            <a:endCxn id="78" idx="1"/>
          </p:cNvCxnSpPr>
          <p:nvPr/>
        </p:nvCxnSpPr>
        <p:spPr>
          <a:xfrm>
            <a:off x="4389749" y="6278430"/>
            <a:ext cx="686873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46">
            <a:extLst>
              <a:ext uri="{FF2B5EF4-FFF2-40B4-BE49-F238E27FC236}">
                <a16:creationId xmlns:a16="http://schemas.microsoft.com/office/drawing/2014/main" id="{3B8C6B07-88C5-42E2-9CA8-DF2094AAF6DB}"/>
              </a:ext>
            </a:extLst>
          </p:cNvPr>
          <p:cNvCxnSpPr>
            <a:cxnSpLocks/>
            <a:stCxn id="78" idx="3"/>
            <a:endCxn id="83" idx="1"/>
          </p:cNvCxnSpPr>
          <p:nvPr/>
        </p:nvCxnSpPr>
        <p:spPr>
          <a:xfrm flipV="1">
            <a:off x="6876100" y="6276635"/>
            <a:ext cx="535507" cy="1795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17935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75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75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75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75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75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75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75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75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75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0" dur="75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3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6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49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" grpId="0" animBg="1"/>
      <p:bldP spid="67" grpId="0"/>
      <p:bldP spid="70" grpId="0"/>
      <p:bldP spid="78" grpId="0" animBg="1"/>
      <p:bldP spid="79" grpId="0"/>
      <p:bldP spid="83" grpId="0" animBg="1"/>
      <p:bldP spid="84" grpId="0" animBg="1"/>
      <p:bldP spid="87" grpId="0"/>
      <p:bldP spid="7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522673B-68E9-4764-A299-499D832103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Preamble</a:t>
            </a:r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C8A92004-C787-46FE-9FE8-919AB92C7A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 Bianchi – 1</a:t>
            </a:r>
            <a:r>
              <a:rPr lang="en-GB" baseline="30000"/>
              <a:t>st</a:t>
            </a:r>
            <a:r>
              <a:rPr lang="en-GB"/>
              <a:t> Workshop of ARIES WP17 PowerMat</a:t>
            </a:r>
            <a:endParaRPr lang="en-US" dirty="0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2765AFED-8F3F-48AA-8404-C46032F7CD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Segnaposto contenuto 6">
            <a:extLst>
              <a:ext uri="{FF2B5EF4-FFF2-40B4-BE49-F238E27FC236}">
                <a16:creationId xmlns:a16="http://schemas.microsoft.com/office/drawing/2014/main" id="{7BC0BB63-2FB5-4D71-BD97-5853BB446852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457200" y="1245522"/>
            <a:ext cx="8226425" cy="459454"/>
          </a:xfrm>
        </p:spPr>
        <p:txBody>
          <a:bodyPr/>
          <a:lstStyle/>
          <a:p>
            <a:r>
              <a:rPr lang="en-US" dirty="0"/>
              <a:t>Conventional Reference System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A15E81CE-4EA1-493D-AFC4-C4E324D3394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r="1016"/>
          <a:stretch/>
        </p:blipFill>
        <p:spPr>
          <a:xfrm>
            <a:off x="1682749" y="1606529"/>
            <a:ext cx="5778501" cy="3111542"/>
          </a:xfrm>
          <a:prstGeom prst="rect">
            <a:avLst/>
          </a:prstGeom>
        </p:spPr>
      </p:pic>
      <p:sp>
        <p:nvSpPr>
          <p:cNvPr id="9" name="Segnaposto contenuto 6">
            <a:extLst>
              <a:ext uri="{FF2B5EF4-FFF2-40B4-BE49-F238E27FC236}">
                <a16:creationId xmlns:a16="http://schemas.microsoft.com/office/drawing/2014/main" id="{10883C2D-9E18-4C7A-ABCA-F5A4765F093F}"/>
              </a:ext>
            </a:extLst>
          </p:cNvPr>
          <p:cNvSpPr txBox="1">
            <a:spLocks/>
          </p:cNvSpPr>
          <p:nvPr/>
        </p:nvSpPr>
        <p:spPr>
          <a:xfrm>
            <a:off x="457199" y="4893597"/>
            <a:ext cx="8226425" cy="108810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0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Thermal diffusivity results marked with * corresponds to a non-negligible underestimate of the measured true value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877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75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75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Highly Oriented Pyrolytic Graphite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 Bianchi – 1</a:t>
            </a:r>
            <a:r>
              <a:rPr lang="en-GB" baseline="30000"/>
              <a:t>st</a:t>
            </a:r>
            <a:r>
              <a:rPr lang="en-GB"/>
              <a:t> Workshop of ARIES WP17 PowerMat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457200" y="1245521"/>
            <a:ext cx="4865298" cy="5028279"/>
          </a:xfrm>
        </p:spPr>
        <p:txBody>
          <a:bodyPr/>
          <a:lstStyle/>
          <a:p>
            <a:r>
              <a:rPr lang="en-GB" dirty="0"/>
              <a:t>Manufactured by </a:t>
            </a:r>
            <a:r>
              <a:rPr lang="en-GB" dirty="0" err="1"/>
              <a:t>Momentive</a:t>
            </a:r>
            <a:endParaRPr lang="en-GB" dirty="0"/>
          </a:p>
          <a:p>
            <a:r>
              <a:rPr lang="en-GB" dirty="0"/>
              <a:t>It features:</a:t>
            </a:r>
          </a:p>
          <a:p>
            <a:pPr lvl="1"/>
            <a:r>
              <a:rPr lang="en-GB" dirty="0"/>
              <a:t>Highly oriented crystals in a layered structure</a:t>
            </a:r>
          </a:p>
          <a:p>
            <a:pPr lvl="1"/>
            <a:r>
              <a:rPr lang="en-GB" dirty="0"/>
              <a:t>In-plane conductivity 4 times copper</a:t>
            </a:r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92134" y="1494419"/>
            <a:ext cx="3551866" cy="373810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24" y="3945568"/>
            <a:ext cx="35718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607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HOPG: Thermal properties 1/2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 Bianchi – 1</a:t>
            </a:r>
            <a:r>
              <a:rPr lang="en-GB" baseline="30000"/>
              <a:t>st</a:t>
            </a:r>
            <a:r>
              <a:rPr lang="en-GB"/>
              <a:t> Workshop of ARIES WP17 PowerMat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9" name="Immagine 8">
            <a:extLst>
              <a:ext uri="{FF2B5EF4-FFF2-40B4-BE49-F238E27FC236}">
                <a16:creationId xmlns:a16="http://schemas.microsoft.com/office/drawing/2014/main" id="{407EF48F-97F9-43A0-ADAA-720BEE930A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67780"/>
            <a:ext cx="6480610" cy="4322439"/>
          </a:xfrm>
          <a:prstGeom prst="rect">
            <a:avLst/>
          </a:prstGeom>
        </p:spPr>
      </p:pic>
      <p:pic>
        <p:nvPicPr>
          <p:cNvPr id="8" name="Immagine 7">
            <a:extLst>
              <a:ext uri="{FF2B5EF4-FFF2-40B4-BE49-F238E27FC236}">
                <a16:creationId xmlns:a16="http://schemas.microsoft.com/office/drawing/2014/main" id="{C226A012-25FB-42B4-ABD1-2B4F5BCC72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67390" y="2154057"/>
            <a:ext cx="6480610" cy="432243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896000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HOPG: Thermal properties 2/2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 Bianchi – 1</a:t>
            </a:r>
            <a:r>
              <a:rPr lang="en-GB" baseline="30000"/>
              <a:t>st</a:t>
            </a:r>
            <a:r>
              <a:rPr lang="en-GB"/>
              <a:t> Workshop of ARIES WP17 PowerMat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8B418CE4-2A4F-424F-A103-43260498123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267780"/>
            <a:ext cx="6474513" cy="4322439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492013DE-E7D3-4874-8BC0-619CAF05F79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2287" y="2156461"/>
            <a:ext cx="6480610" cy="431634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grpSp>
        <p:nvGrpSpPr>
          <p:cNvPr id="10" name="Gruppo 9">
            <a:extLst>
              <a:ext uri="{FF2B5EF4-FFF2-40B4-BE49-F238E27FC236}">
                <a16:creationId xmlns:a16="http://schemas.microsoft.com/office/drawing/2014/main" id="{83DF895D-12A2-4E86-973A-F3AC657D01E4}"/>
              </a:ext>
            </a:extLst>
          </p:cNvPr>
          <p:cNvGrpSpPr/>
          <p:nvPr/>
        </p:nvGrpSpPr>
        <p:grpSpPr>
          <a:xfrm>
            <a:off x="451102" y="1379860"/>
            <a:ext cx="8296897" cy="4651651"/>
            <a:chOff x="6170726" y="538314"/>
            <a:chExt cx="8212024" cy="4651651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70726" y="538314"/>
              <a:ext cx="8212024" cy="4651651"/>
            </a:xfrm>
            <a:prstGeom prst="rect">
              <a:avLst/>
            </a:prstGeom>
          </p:spPr>
        </p:pic>
        <p:sp>
          <p:nvSpPr>
            <p:cNvPr id="5" name="Rectangle 4"/>
            <p:cNvSpPr/>
            <p:nvPr/>
          </p:nvSpPr>
          <p:spPr>
            <a:xfrm rot="20057969">
              <a:off x="11373778" y="2679262"/>
              <a:ext cx="2076774" cy="574753"/>
            </a:xfrm>
            <a:prstGeom prst="rec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More info: EDMS_1606182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86774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Metal Carbide Reinforced Ceramics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L Bianchi – 1</a:t>
            </a:r>
            <a:r>
              <a:rPr lang="en-GB" baseline="30000"/>
              <a:t>st</a:t>
            </a:r>
            <a:r>
              <a:rPr lang="en-GB"/>
              <a:t> Workshop of ARIES WP17 PowerMat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en-GB" dirty="0"/>
              <a:t>Nb-8304Je by </a:t>
            </a:r>
            <a:r>
              <a:rPr lang="en-GB" dirty="0" err="1"/>
              <a:t>Nanoker</a:t>
            </a:r>
            <a:endParaRPr lang="en-GB" dirty="0"/>
          </a:p>
          <a:p>
            <a:pPr lvl="1"/>
            <a:r>
              <a:rPr lang="en-GB" dirty="0"/>
              <a:t>Molybdenum carbide as reinforcement</a:t>
            </a:r>
          </a:p>
          <a:p>
            <a:pPr lvl="1"/>
            <a:r>
              <a:rPr lang="en-GB" dirty="0" err="1"/>
              <a:t>Ti</a:t>
            </a:r>
            <a:r>
              <a:rPr lang="en-GB" dirty="0"/>
              <a:t> 0.6 %</a:t>
            </a:r>
            <a:r>
              <a:rPr lang="en-GB" dirty="0" err="1"/>
              <a:t>vol</a:t>
            </a:r>
            <a:r>
              <a:rPr lang="en-GB" dirty="0"/>
              <a:t> </a:t>
            </a:r>
          </a:p>
          <a:p>
            <a:pPr lvl="1"/>
            <a:r>
              <a:rPr lang="en-GB" dirty="0" err="1"/>
              <a:t>T</a:t>
            </a:r>
            <a:r>
              <a:rPr lang="en-GB" baseline="-25000" dirty="0" err="1"/>
              <a:t>Sintering</a:t>
            </a:r>
            <a:r>
              <a:rPr lang="en-GB" dirty="0"/>
              <a:t>=2660 </a:t>
            </a:r>
            <a:r>
              <a:rPr lang="en-GB" dirty="0">
                <a:latin typeface="Calibri" panose="020F0502020204030204" pitchFamily="34" charset="0"/>
              </a:rPr>
              <a:t>⁰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C, </a:t>
            </a:r>
            <a:r>
              <a:rPr lang="en-GB" dirty="0" err="1"/>
              <a:t>T</a:t>
            </a:r>
            <a:r>
              <a:rPr lang="en-GB" baseline="-25000" dirty="0" err="1"/>
              <a:t>Post</a:t>
            </a:r>
            <a:r>
              <a:rPr lang="en-GB" baseline="-25000" dirty="0"/>
              <a:t>-sintering</a:t>
            </a:r>
            <a:r>
              <a:rPr lang="en-GB" dirty="0"/>
              <a:t>=2450 </a:t>
            </a:r>
            <a:r>
              <a:rPr lang="en-GB" dirty="0">
                <a:latin typeface="Calibri" panose="020F0502020204030204" pitchFamily="34" charset="0"/>
              </a:rPr>
              <a:t>⁰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TG-1100 by </a:t>
            </a:r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Brevetti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BIZZ</a:t>
            </a:r>
          </a:p>
          <a:p>
            <a:pPr lvl="1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Titanium carbide as reinforcement</a:t>
            </a:r>
          </a:p>
          <a:p>
            <a:pPr lvl="1"/>
            <a:r>
              <a:rPr lang="en-GB" dirty="0" err="1">
                <a:latin typeface="Arial" panose="020B0604020202020204" pitchFamily="34" charset="0"/>
                <a:cs typeface="Arial" panose="020B0604020202020204" pitchFamily="34" charset="0"/>
              </a:rPr>
              <a:t>Ti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 5.7 %w</a:t>
            </a:r>
          </a:p>
          <a:p>
            <a:pPr lvl="1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3355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theme/theme1.xml><?xml version="1.0" encoding="utf-8"?>
<a:theme xmlns:a="http://schemas.openxmlformats.org/drawingml/2006/main" name="1_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11485</TotalTime>
  <Words>1266</Words>
  <Application>Microsoft Office PowerPoint</Application>
  <PresentationFormat>Presentazione su schermo (4:3)</PresentationFormat>
  <Paragraphs>377</Paragraphs>
  <Slides>28</Slides>
  <Notes>4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6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28</vt:i4>
      </vt:variant>
    </vt:vector>
  </HeadingPairs>
  <TitlesOfParts>
    <vt:vector size="36" baseType="lpstr">
      <vt:lpstr>Arial</vt:lpstr>
      <vt:lpstr>Calibri</vt:lpstr>
      <vt:lpstr>Cambria Math</vt:lpstr>
      <vt:lpstr>Helvetica</vt:lpstr>
      <vt:lpstr>Symbol</vt:lpstr>
      <vt:lpstr>Wingdings</vt:lpstr>
      <vt:lpstr>1_Thème Office</vt:lpstr>
      <vt:lpstr>Thème Office</vt:lpstr>
      <vt:lpstr>Presentazione standard di PowerPoint</vt:lpstr>
      <vt:lpstr>Outline</vt:lpstr>
      <vt:lpstr>Introduction</vt:lpstr>
      <vt:lpstr>Thermophysical and mechanical characterization</vt:lpstr>
      <vt:lpstr>Preamble</vt:lpstr>
      <vt:lpstr>Highly Oriented Pyrolytic Graphite</vt:lpstr>
      <vt:lpstr>HOPG: Thermal properties 1/2</vt:lpstr>
      <vt:lpstr>HOPG: Thermal properties 2/2</vt:lpstr>
      <vt:lpstr>Metal Carbide Reinforced Ceramics</vt:lpstr>
      <vt:lpstr>Nb-8304Je: Thermal properties 1/2</vt:lpstr>
      <vt:lpstr>Nb-8304Je: Thermal properties 2/2</vt:lpstr>
      <vt:lpstr>TG-1100: Thermal properties</vt:lpstr>
      <vt:lpstr>Carbon Fiber-Carbon</vt:lpstr>
      <vt:lpstr>Carbon Fiber-Carbon: Thermal properties 1/4</vt:lpstr>
      <vt:lpstr>Carbon Fiber-Carbon: Thermal properties 2/4</vt:lpstr>
      <vt:lpstr>Carbon Fiber-Carbon: Thermal properties 3/4</vt:lpstr>
      <vt:lpstr>Carbon Fiber-Carbon: Thermal properties 4/4</vt:lpstr>
      <vt:lpstr>Summary</vt:lpstr>
      <vt:lpstr>Future steps</vt:lpstr>
      <vt:lpstr>Future steps</vt:lpstr>
      <vt:lpstr>Future steps</vt:lpstr>
      <vt:lpstr>Presentazione standard di PowerPoint</vt:lpstr>
      <vt:lpstr>Back-up slides</vt:lpstr>
      <vt:lpstr>Figures of Merit</vt:lpstr>
      <vt:lpstr>Flexural tests (4-point bending)</vt:lpstr>
      <vt:lpstr>LFA limits: Thickness sensitivity</vt:lpstr>
      <vt:lpstr>Mechanical testing at HT – Cu alloys</vt:lpstr>
      <vt:lpstr>Nb-8304Je: Flexural test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Adriana Rossi</dc:creator>
  <cp:lastModifiedBy>Laura Bianchi</cp:lastModifiedBy>
  <cp:revision>334</cp:revision>
  <dcterms:created xsi:type="dcterms:W3CDTF">2015-10-09T07:05:10Z</dcterms:created>
  <dcterms:modified xsi:type="dcterms:W3CDTF">2017-11-27T06:18:25Z</dcterms:modified>
</cp:coreProperties>
</file>