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8"/>
  </p:notesMasterIdLst>
  <p:sldIdLst>
    <p:sldId id="256" r:id="rId2"/>
    <p:sldId id="275" r:id="rId3"/>
    <p:sldId id="274" r:id="rId4"/>
    <p:sldId id="301" r:id="rId5"/>
    <p:sldId id="276" r:id="rId6"/>
    <p:sldId id="286" r:id="rId7"/>
    <p:sldId id="278" r:id="rId8"/>
    <p:sldId id="304" r:id="rId9"/>
    <p:sldId id="290" r:id="rId10"/>
    <p:sldId id="280" r:id="rId11"/>
    <p:sldId id="291" r:id="rId12"/>
    <p:sldId id="293" r:id="rId13"/>
    <p:sldId id="284" r:id="rId14"/>
    <p:sldId id="292" r:id="rId15"/>
    <p:sldId id="306" r:id="rId16"/>
    <p:sldId id="285" r:id="rId17"/>
    <p:sldId id="259" r:id="rId18"/>
    <p:sldId id="294" r:id="rId19"/>
    <p:sldId id="295" r:id="rId20"/>
    <p:sldId id="296" r:id="rId21"/>
    <p:sldId id="297" r:id="rId22"/>
    <p:sldId id="298" r:id="rId23"/>
    <p:sldId id="299" r:id="rId24"/>
    <p:sldId id="300" r:id="rId25"/>
    <p:sldId id="282" r:id="rId26"/>
    <p:sldId id="302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40FACAB-DBB9-4B40-9192-9749854E9627}">
          <p14:sldIdLst>
            <p14:sldId id="256"/>
            <p14:sldId id="275"/>
            <p14:sldId id="274"/>
            <p14:sldId id="301"/>
            <p14:sldId id="276"/>
            <p14:sldId id="286"/>
            <p14:sldId id="278"/>
            <p14:sldId id="304"/>
            <p14:sldId id="290"/>
            <p14:sldId id="280"/>
            <p14:sldId id="291"/>
            <p14:sldId id="293"/>
            <p14:sldId id="284"/>
            <p14:sldId id="292"/>
            <p14:sldId id="306"/>
            <p14:sldId id="285"/>
            <p14:sldId id="259"/>
          </p14:sldIdLst>
        </p14:section>
        <p14:section name="Backup" id="{6AB08F66-5095-4DD7-86FE-668EEB6158B4}">
          <p14:sldIdLst>
            <p14:sldId id="294"/>
            <p14:sldId id="295"/>
            <p14:sldId id="296"/>
            <p14:sldId id="297"/>
            <p14:sldId id="298"/>
            <p14:sldId id="299"/>
            <p14:sldId id="300"/>
            <p14:sldId id="282"/>
            <p14:sldId id="30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A8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547" autoAdjust="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103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708152-3D71-4E7B-A75B-89CB2397F124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D1497C-2546-4F42-B2AC-115B85A05B7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95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D4948-959F-45A5-AE75-FF90E44A66EB}" type="datetime5">
              <a:rPr lang="en-US" smtClean="0"/>
              <a:t>27-Nov-17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Carlotta Accettura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52A1813A-5689-46EA-A111-28CA3F9336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43931" y="6276068"/>
            <a:ext cx="722260" cy="50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86773-5970-45B2-95E1-6CC1CCF76C5B}" type="datetime5">
              <a:rPr lang="en-US" smtClean="0"/>
              <a:t>27-Nov-17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Carlotta Accettura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55D3D-4ED8-4F0E-96D1-7996A8EE063A}" type="datetime5">
              <a:rPr lang="en-US" smtClean="0"/>
              <a:t>27-Nov-17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Carlotta Accettura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3AE6E-DCDF-4D1A-AED0-DF7E9C8FA910}" type="datetime5">
              <a:rPr lang="en-US" smtClean="0"/>
              <a:t>27-Nov-17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Carlotta Accettura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F6EFE6F3-D073-4CB4-A741-8A711D5C66B9}" type="datetime5">
              <a:rPr lang="en-US" smtClean="0"/>
              <a:t>27-Nov-17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/>
              <a:t>Carlotta Accettura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Slide text first level</a:t>
            </a:r>
          </a:p>
          <a:p>
            <a:pPr lvl="1" eaLnBrk="1" latinLnBrk="0" hangingPunct="1"/>
            <a:r>
              <a:rPr kumimoji="0" lang="fr-CH" dirty="0"/>
              <a:t>Slide text second level</a:t>
            </a:r>
          </a:p>
          <a:p>
            <a:pPr lvl="2" eaLnBrk="1" latinLnBrk="0" hangingPunct="1"/>
            <a:r>
              <a:rPr kumimoji="0" lang="fr-CH" dirty="0"/>
              <a:t>Slide text third level</a:t>
            </a:r>
          </a:p>
          <a:p>
            <a:pPr lvl="3" eaLnBrk="1" latinLnBrk="0" hangingPunct="1"/>
            <a:r>
              <a:rPr kumimoji="0" lang="fr-CH" dirty="0"/>
              <a:t>Slide text fourth level</a:t>
            </a:r>
          </a:p>
          <a:p>
            <a:pPr lvl="4" eaLnBrk="1" latinLnBrk="0" hangingPunct="1"/>
            <a:r>
              <a:rPr kumimoji="0" lang="fr-CH" dirty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if"/><Relationship Id="rId2" Type="http://schemas.openxmlformats.org/officeDocument/2006/relationships/image" Target="../media/image38.t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tif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t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33" y="299259"/>
            <a:ext cx="8745451" cy="5889217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br>
              <a:rPr lang="en-US" dirty="0"/>
            </a:br>
            <a:br>
              <a:rPr lang="en-US" dirty="0"/>
            </a:br>
            <a:r>
              <a:rPr lang="en-GB" dirty="0"/>
              <a:t>UHV characterization of advanced materials and their coatings </a:t>
            </a:r>
            <a:br>
              <a:rPr lang="en-GB" dirty="0"/>
            </a:br>
            <a:br>
              <a:rPr lang="en-US" dirty="0"/>
            </a:br>
            <a:r>
              <a:rPr lang="en-US" sz="2700" b="0" dirty="0"/>
              <a:t>Carlotta Accettura EN/MME, with many contributions of TE/VSC</a:t>
            </a:r>
            <a:br>
              <a:rPr lang="en-US" sz="2700" b="0" dirty="0"/>
            </a:br>
            <a:r>
              <a:rPr lang="en-GB" sz="2800" dirty="0">
                <a:solidFill>
                  <a:srgbClr val="7FA8D4"/>
                </a:solidFill>
              </a:rPr>
              <a:t>1</a:t>
            </a:r>
            <a:r>
              <a:rPr lang="en-GB" sz="2800" baseline="30000" dirty="0">
                <a:solidFill>
                  <a:srgbClr val="7FA8D4"/>
                </a:solidFill>
              </a:rPr>
              <a:t>st</a:t>
            </a:r>
            <a:r>
              <a:rPr lang="en-GB" sz="2800" dirty="0">
                <a:solidFill>
                  <a:srgbClr val="7FA8D4"/>
                </a:solidFill>
              </a:rPr>
              <a:t> Workshop of ARIES PowerMat (WP17)</a:t>
            </a:r>
            <a:br>
              <a:rPr lang="en-GB" sz="2800" dirty="0">
                <a:solidFill>
                  <a:srgbClr val="7FA8D4"/>
                </a:solidFill>
              </a:rPr>
            </a:br>
            <a:r>
              <a:rPr lang="en-GB" sz="2000" b="0" dirty="0">
                <a:solidFill>
                  <a:schemeClr val="tx1"/>
                </a:solidFill>
              </a:rPr>
              <a:t>Turin-</a:t>
            </a:r>
            <a:r>
              <a:rPr lang="en-GB" sz="2000" dirty="0">
                <a:solidFill>
                  <a:srgbClr val="7FA8D4"/>
                </a:solidFill>
              </a:rPr>
              <a:t> </a:t>
            </a:r>
            <a:r>
              <a:rPr lang="en-GB" sz="2000" b="0" dirty="0"/>
              <a:t>27 November 2017</a:t>
            </a:r>
            <a:br>
              <a:rPr lang="en-GB" sz="2800" dirty="0">
                <a:solidFill>
                  <a:srgbClr val="7FA8D4"/>
                </a:solidFill>
              </a:rPr>
            </a:br>
            <a:br>
              <a:rPr lang="en-US" sz="2800" dirty="0"/>
            </a:br>
            <a:endParaRPr lang="en-US" sz="2700" b="0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AA1D9961-BCFD-46F2-A617-8F35A62FB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8459" y="5455845"/>
            <a:ext cx="1691499" cy="1188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Solution 1: Higher T process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D4948-959F-45A5-AE75-FF90E44A66EB}" type="datetime5">
              <a:rPr lang="en-US" smtClean="0"/>
              <a:t>27-Nov-17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Carlotta Accettura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7390" y="4416178"/>
            <a:ext cx="2302983" cy="178660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7311" y="1291685"/>
            <a:ext cx="3636030" cy="263612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GB" sz="1600" dirty="0">
                <a:solidFill>
                  <a:srgbClr val="002060"/>
                </a:solidFill>
              </a:rPr>
              <a:t>Higher temperature during production process:</a:t>
            </a:r>
            <a:endParaRPr lang="en-US" sz="1600" dirty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Q</a:t>
            </a:r>
            <a:r>
              <a:rPr lang="en-US" sz="1600" baseline="-25000" dirty="0">
                <a:solidFill>
                  <a:srgbClr val="002060"/>
                </a:solidFill>
              </a:rPr>
              <a:t>jaws</a:t>
            </a:r>
            <a:r>
              <a:rPr lang="en-US" sz="1600" dirty="0">
                <a:solidFill>
                  <a:srgbClr val="002060"/>
                </a:solidFill>
              </a:rPr>
              <a:t>= 3.1∙10</a:t>
            </a:r>
            <a:r>
              <a:rPr lang="en-US" sz="1600" baseline="30000" dirty="0">
                <a:solidFill>
                  <a:srgbClr val="002060"/>
                </a:solidFill>
              </a:rPr>
              <a:t>-8</a:t>
            </a:r>
            <a:r>
              <a:rPr lang="en-US" sz="1600" dirty="0">
                <a:solidFill>
                  <a:srgbClr val="002060"/>
                </a:solidFill>
              </a:rPr>
              <a:t> mbar∙l/s </a:t>
            </a:r>
            <a:r>
              <a:rPr lang="en-US" sz="1600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en-US" sz="1600" baseline="-25000" dirty="0">
              <a:solidFill>
                <a:srgbClr val="00B05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H</a:t>
            </a:r>
            <a:r>
              <a:rPr lang="en-US" sz="1600" baseline="-25000" dirty="0">
                <a:solidFill>
                  <a:srgbClr val="002060"/>
                </a:solidFill>
              </a:rPr>
              <a:t>2</a:t>
            </a:r>
            <a:r>
              <a:rPr lang="en-US" sz="1600" dirty="0">
                <a:solidFill>
                  <a:srgbClr val="002060"/>
                </a:solidFill>
              </a:rPr>
              <a:t> dominated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Similar surface damaged (FIB)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Lower density: similar void fraction, lower carbide content (3D FIB)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416968"/>
            <a:ext cx="2386350" cy="1789762"/>
          </a:xfrm>
          <a:prstGeom prst="rect">
            <a:avLst/>
          </a:prstGeom>
        </p:spPr>
      </p:pic>
      <p:cxnSp>
        <p:nvCxnSpPr>
          <p:cNvPr id="11" name="Straight Arrow Connector 10"/>
          <p:cNvCxnSpPr>
            <a:endCxn id="7" idx="0"/>
          </p:cNvCxnSpPr>
          <p:nvPr/>
        </p:nvCxnSpPr>
        <p:spPr>
          <a:xfrm>
            <a:off x="673963" y="3713960"/>
            <a:ext cx="3374919" cy="7022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0143" y="1291685"/>
            <a:ext cx="4510073" cy="2949576"/>
          </a:xfrm>
          <a:prstGeom prst="rect">
            <a:avLst/>
          </a:prstGeom>
        </p:spPr>
      </p:pic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3882307"/>
              </p:ext>
            </p:extLst>
          </p:nvPr>
        </p:nvGraphicFramePr>
        <p:xfrm>
          <a:off x="5301106" y="4416178"/>
          <a:ext cx="3369069" cy="1767840"/>
        </p:xfrm>
        <a:graphic>
          <a:graphicData uri="http://schemas.openxmlformats.org/drawingml/2006/table">
            <a:tbl>
              <a:tblPr firstRow="1" bandRow="1"/>
              <a:tblGrid>
                <a:gridCol w="8698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39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53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20665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40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3A81BA"/>
                      </a:solidFill>
                    </a:lnL>
                    <a:lnR w="12700" cmpd="sng">
                      <a:solidFill>
                        <a:srgbClr val="3A81BA"/>
                      </a:solidFill>
                    </a:lnR>
                    <a:lnT w="12700" cmpd="sng">
                      <a:solidFill>
                        <a:srgbClr val="3A81BA"/>
                      </a:solidFill>
                    </a:lnT>
                    <a:lnB w="12700" cmpd="sng">
                      <a:solidFill>
                        <a:srgbClr val="3A81B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A81B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solidFill>
                            <a:srgbClr val="002060"/>
                          </a:solidFill>
                        </a:rPr>
                        <a:t>Compliant sample</a:t>
                      </a:r>
                    </a:p>
                  </a:txBody>
                  <a:tcPr anchor="ctr">
                    <a:lnL w="12700" cmpd="sng">
                      <a:solidFill>
                        <a:srgbClr val="3A81BA"/>
                      </a:solidFill>
                    </a:lnL>
                    <a:lnR w="12700" cmpd="sng">
                      <a:solidFill>
                        <a:srgbClr val="3A81BA"/>
                      </a:solidFill>
                    </a:lnR>
                    <a:lnT w="12700" cmpd="sng">
                      <a:solidFill>
                        <a:srgbClr val="3A81BA"/>
                      </a:solidFill>
                    </a:lnT>
                    <a:lnB w="12700" cmpd="sng">
                      <a:solidFill>
                        <a:srgbClr val="3A81B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A81B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solidFill>
                            <a:srgbClr val="002060"/>
                          </a:solidFill>
                        </a:rPr>
                        <a:t>Non-compliant sample</a:t>
                      </a:r>
                    </a:p>
                  </a:txBody>
                  <a:tcPr anchor="ctr">
                    <a:lnL w="12700" cmpd="sng">
                      <a:solidFill>
                        <a:srgbClr val="3A81BA"/>
                      </a:solidFill>
                    </a:lnL>
                    <a:lnR w="12700" cmpd="sng">
                      <a:solidFill>
                        <a:srgbClr val="3A81BA"/>
                      </a:solidFill>
                    </a:lnR>
                    <a:lnT w="12700" cmpd="sng">
                      <a:solidFill>
                        <a:srgbClr val="3A81BA"/>
                      </a:solidFill>
                    </a:lnT>
                    <a:lnB w="12700" cmpd="sng">
                      <a:solidFill>
                        <a:srgbClr val="3A81B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A81B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solidFill>
                            <a:srgbClr val="002060"/>
                          </a:solidFill>
                        </a:rPr>
                        <a:t>%vol carbide</a:t>
                      </a:r>
                    </a:p>
                  </a:txBody>
                  <a:tcPr anchor="ctr">
                    <a:lnL w="12700" cmpd="sng">
                      <a:solidFill>
                        <a:srgbClr val="3A81BA"/>
                      </a:solidFill>
                    </a:lnL>
                    <a:lnR w="12700" cmpd="sng">
                      <a:solidFill>
                        <a:srgbClr val="3A81BA"/>
                      </a:solidFill>
                    </a:lnR>
                    <a:lnT w="12700" cmpd="sng">
                      <a:solidFill>
                        <a:srgbClr val="3A81BA"/>
                      </a:solidFill>
                    </a:lnT>
                    <a:lnB w="12700" cmpd="sng">
                      <a:solidFill>
                        <a:srgbClr val="3A81B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A81B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solidFill>
                            <a:srgbClr val="002060"/>
                          </a:solidFill>
                        </a:rPr>
                        <a:t>4.5</a:t>
                      </a:r>
                    </a:p>
                  </a:txBody>
                  <a:tcPr anchor="ctr">
                    <a:lnL w="12700" cmpd="sng">
                      <a:solidFill>
                        <a:srgbClr val="3A81BA"/>
                      </a:solidFill>
                    </a:lnL>
                    <a:lnR w="12700" cmpd="sng">
                      <a:solidFill>
                        <a:srgbClr val="3A81BA"/>
                      </a:solidFill>
                    </a:lnR>
                    <a:lnT w="12700" cmpd="sng">
                      <a:solidFill>
                        <a:srgbClr val="3A81BA"/>
                      </a:solidFill>
                    </a:lnT>
                    <a:lnB w="12700" cmpd="sng">
                      <a:solidFill>
                        <a:srgbClr val="3A81B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A81B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solidFill>
                            <a:srgbClr val="002060"/>
                          </a:solidFill>
                        </a:rPr>
                        <a:t>7.8</a:t>
                      </a:r>
                    </a:p>
                  </a:txBody>
                  <a:tcPr anchor="ctr">
                    <a:lnL w="12700" cmpd="sng">
                      <a:solidFill>
                        <a:srgbClr val="3A81BA"/>
                      </a:solidFill>
                    </a:lnL>
                    <a:lnR w="12700" cmpd="sng">
                      <a:solidFill>
                        <a:srgbClr val="3A81BA"/>
                      </a:solidFill>
                    </a:lnR>
                    <a:lnT w="12700" cmpd="sng">
                      <a:solidFill>
                        <a:srgbClr val="3A81BA"/>
                      </a:solidFill>
                    </a:lnT>
                    <a:lnB w="12700" cmpd="sng">
                      <a:solidFill>
                        <a:srgbClr val="3A81B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A81B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</a:rPr>
                        <a:t>%vol void</a:t>
                      </a:r>
                    </a:p>
                  </a:txBody>
                  <a:tcPr anchor="ctr">
                    <a:lnL w="12700" cmpd="sng">
                      <a:solidFill>
                        <a:srgbClr val="3A81BA"/>
                      </a:solidFill>
                    </a:lnL>
                    <a:lnR w="12700" cmpd="sng">
                      <a:solidFill>
                        <a:srgbClr val="3A81BA"/>
                      </a:solidFill>
                    </a:lnR>
                    <a:lnT w="12700" cmpd="sng">
                      <a:solidFill>
                        <a:srgbClr val="3A81BA"/>
                      </a:solidFill>
                    </a:lnT>
                    <a:lnB w="12700" cmpd="sng">
                      <a:solidFill>
                        <a:srgbClr val="3A81B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A81B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solidFill>
                            <a:srgbClr val="002060"/>
                          </a:solidFill>
                        </a:rPr>
                        <a:t>5.1</a:t>
                      </a:r>
                    </a:p>
                  </a:txBody>
                  <a:tcPr anchor="ctr">
                    <a:lnL w="12700" cmpd="sng">
                      <a:solidFill>
                        <a:srgbClr val="3A81BA"/>
                      </a:solidFill>
                    </a:lnL>
                    <a:lnR w="12700" cmpd="sng">
                      <a:solidFill>
                        <a:srgbClr val="3A81BA"/>
                      </a:solidFill>
                    </a:lnR>
                    <a:lnT w="12700" cmpd="sng">
                      <a:solidFill>
                        <a:srgbClr val="3A81BA"/>
                      </a:solidFill>
                    </a:lnT>
                    <a:lnB w="12700" cmpd="sng">
                      <a:solidFill>
                        <a:srgbClr val="3A81B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A81B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solidFill>
                            <a:srgbClr val="002060"/>
                          </a:solidFill>
                        </a:rPr>
                        <a:t>5.7</a:t>
                      </a:r>
                    </a:p>
                  </a:txBody>
                  <a:tcPr anchor="ctr">
                    <a:lnL w="12700" cmpd="sng">
                      <a:solidFill>
                        <a:srgbClr val="3A81BA"/>
                      </a:solidFill>
                    </a:lnL>
                    <a:lnR w="12700" cmpd="sng">
                      <a:solidFill>
                        <a:srgbClr val="3A81BA"/>
                      </a:solidFill>
                    </a:lnR>
                    <a:lnT w="12700" cmpd="sng">
                      <a:solidFill>
                        <a:srgbClr val="3A81BA"/>
                      </a:solidFill>
                    </a:lnT>
                    <a:lnB w="12700" cmpd="sng">
                      <a:solidFill>
                        <a:srgbClr val="3A81B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A81B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4" name="Oval 13"/>
          <p:cNvSpPr/>
          <p:nvPr/>
        </p:nvSpPr>
        <p:spPr>
          <a:xfrm>
            <a:off x="6362551" y="5055142"/>
            <a:ext cx="740780" cy="520861"/>
          </a:xfrm>
          <a:prstGeom prst="ellipse">
            <a:avLst/>
          </a:prstGeom>
          <a:noFill/>
          <a:ln w="28575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  <a:rtl val="0"/>
            </a:endParaRPr>
          </a:p>
        </p:txBody>
      </p:sp>
      <p:cxnSp>
        <p:nvCxnSpPr>
          <p:cNvPr id="15" name="Straight Arrow Connector 14"/>
          <p:cNvCxnSpPr>
            <a:endCxn id="9" idx="0"/>
          </p:cNvCxnSpPr>
          <p:nvPr/>
        </p:nvCxnSpPr>
        <p:spPr>
          <a:xfrm>
            <a:off x="673963" y="3315092"/>
            <a:ext cx="976412" cy="1101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6" t="23461" r="6058" b="28333"/>
          <a:stretch/>
        </p:blipFill>
        <p:spPr>
          <a:xfrm>
            <a:off x="5378248" y="925423"/>
            <a:ext cx="2709386" cy="108145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145225" y="1588297"/>
            <a:ext cx="1309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</a:rPr>
              <a:t>25x70x6 mm</a:t>
            </a:r>
          </a:p>
        </p:txBody>
      </p:sp>
    </p:spTree>
    <p:extLst>
      <p:ext uri="{BB962C8B-B14F-4D97-AF65-F5344CB8AC3E}">
        <p14:creationId xmlns:p14="http://schemas.microsoft.com/office/powerpoint/2010/main" val="5873103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Solution 2: Different compaction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D4948-959F-45A5-AE75-FF90E44A66EB}" type="datetime5">
              <a:rPr lang="en-US" smtClean="0"/>
              <a:t>27-Nov-17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Carlotta Accettura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57200" y="982825"/>
            <a:ext cx="4935884" cy="3224950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774965"/>
              </p:ext>
            </p:extLst>
          </p:nvPr>
        </p:nvGraphicFramePr>
        <p:xfrm>
          <a:off x="5419785" y="2930665"/>
          <a:ext cx="3267015" cy="129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30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39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Material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Q</a:t>
                      </a:r>
                      <a:r>
                        <a:rPr lang="en-US" sz="1600" baseline="-25000" dirty="0"/>
                        <a:t>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 [ mbar∙l/ s∙cm</a:t>
                      </a:r>
                      <a:r>
                        <a:rPr lang="en-US" sz="1600" baseline="30000" dirty="0"/>
                        <a:t>2</a:t>
                      </a:r>
                      <a:r>
                        <a:rPr lang="en-US" sz="1600" dirty="0"/>
                        <a:t>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2060"/>
                          </a:solidFill>
                        </a:rPr>
                        <a:t>As received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</a:rPr>
                        <a:t>4.7∙10</a:t>
                      </a:r>
                      <a:r>
                        <a:rPr lang="en-US" sz="1600" baseline="30000" dirty="0">
                          <a:solidFill>
                            <a:srgbClr val="002060"/>
                          </a:solidFill>
                        </a:rPr>
                        <a:t>-11  </a:t>
                      </a:r>
                      <a:endParaRPr lang="en-US" sz="1600" baseline="300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2060"/>
                          </a:solidFill>
                        </a:rPr>
                        <a:t>48h firing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</a:rPr>
                        <a:t>3.5∙10</a:t>
                      </a:r>
                      <a:r>
                        <a:rPr lang="en-US" sz="1600" baseline="30000" dirty="0">
                          <a:solidFill>
                            <a:srgbClr val="002060"/>
                          </a:solidFill>
                        </a:rPr>
                        <a:t>-12  </a:t>
                      </a:r>
                      <a:endParaRPr lang="en-US" sz="1600" baseline="300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3" t="26667" r="3067" b="38347"/>
          <a:stretch/>
        </p:blipFill>
        <p:spPr>
          <a:xfrm>
            <a:off x="5735782" y="1128936"/>
            <a:ext cx="2765146" cy="14604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3038" y="4331034"/>
            <a:ext cx="2465164" cy="18457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0627" y="4366395"/>
            <a:ext cx="2469094" cy="1853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001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 coating on MoGr – TDS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D4948-959F-45A5-AE75-FF90E44A66EB}" type="datetime5">
              <a:rPr lang="en-US" smtClean="0"/>
              <a:t>27-Nov-17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Carlotta Accettura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066" y="1180408"/>
            <a:ext cx="4156364" cy="2718354"/>
          </a:xfrm>
          <a:prstGeom prst="rect">
            <a:avLst/>
          </a:prstGeom>
        </p:spPr>
      </p:pic>
      <p:pic>
        <p:nvPicPr>
          <p:cNvPr id="13" name="Content Placeholder 12"/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401950" y="1187424"/>
            <a:ext cx="4168677" cy="272640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258589" y="1787236"/>
            <a:ext cx="989215" cy="4322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CH</a:t>
            </a:r>
            <a:r>
              <a:rPr lang="en-GB" baseline="-25000" dirty="0"/>
              <a:t>4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497484" y="1787236"/>
            <a:ext cx="989215" cy="4322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</a:t>
            </a:r>
            <a:r>
              <a:rPr lang="en-GB" baseline="-25000" dirty="0"/>
              <a:t>2</a:t>
            </a:r>
          </a:p>
        </p:txBody>
      </p:sp>
      <p:sp>
        <p:nvSpPr>
          <p:cNvPr id="16" name="Down Arrow 15"/>
          <p:cNvSpPr/>
          <p:nvPr/>
        </p:nvSpPr>
        <p:spPr>
          <a:xfrm>
            <a:off x="1604356" y="2144684"/>
            <a:ext cx="166255" cy="54032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Down Arrow 16"/>
          <p:cNvSpPr/>
          <p:nvPr/>
        </p:nvSpPr>
        <p:spPr>
          <a:xfrm>
            <a:off x="6010102" y="2685011"/>
            <a:ext cx="166254" cy="57357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36" t="19273" r="25636" b="15030"/>
          <a:stretch/>
        </p:blipFill>
        <p:spPr>
          <a:xfrm>
            <a:off x="743285" y="4102164"/>
            <a:ext cx="1552041" cy="153785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92514" y="5583082"/>
            <a:ext cx="2288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CO</a:t>
            </a:r>
            <a:r>
              <a:rPr lang="en-GB" sz="1400" baseline="-25000" dirty="0"/>
              <a:t>2</a:t>
            </a:r>
            <a:r>
              <a:rPr lang="en-GB" sz="1400" dirty="0"/>
              <a:t> blasted MoGr with Mo coating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3088569" y="3792820"/>
            <a:ext cx="5843065" cy="2585323"/>
            <a:chOff x="3088569" y="4148810"/>
            <a:chExt cx="5843065" cy="2585323"/>
          </a:xfrm>
        </p:grpSpPr>
        <p:sp>
          <p:nvSpPr>
            <p:cNvPr id="19" name="TextBox 18"/>
            <p:cNvSpPr txBox="1"/>
            <p:nvPr/>
          </p:nvSpPr>
          <p:spPr>
            <a:xfrm>
              <a:off x="3088569" y="4148810"/>
              <a:ext cx="5843065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dirty="0"/>
                <a:t>The coating:</a:t>
              </a:r>
            </a:p>
            <a:p>
              <a:pPr marL="742950" lvl="1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dirty="0"/>
                <a:t>reduces the outgassing up to 200-250°C (oxide layer?)</a:t>
              </a:r>
            </a:p>
            <a:p>
              <a:pPr marL="742950" lvl="1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dirty="0"/>
                <a:t>increases the outgassing above these T (CO</a:t>
              </a:r>
              <a:r>
                <a:rPr lang="en-GB" baseline="-25000" dirty="0"/>
                <a:t>2</a:t>
              </a:r>
              <a:r>
                <a:rPr lang="en-GB" dirty="0"/>
                <a:t> blasting)     with a proper preparation should be compliant</a:t>
              </a:r>
            </a:p>
          </p:txBody>
        </p:sp>
        <p:sp>
          <p:nvSpPr>
            <p:cNvPr id="22" name="Right Arrow 21"/>
            <p:cNvSpPr/>
            <p:nvPr/>
          </p:nvSpPr>
          <p:spPr>
            <a:xfrm>
              <a:off x="4813069" y="6007726"/>
              <a:ext cx="266007" cy="133004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   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41008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 coating on MoGr – SEM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D4948-959F-45A5-AE75-FF90E44A66EB}" type="datetime5">
              <a:rPr lang="en-US" smtClean="0"/>
              <a:t>27-Nov-17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Carlotta Accettura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404" y="1888394"/>
            <a:ext cx="3846021" cy="288451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210" y="1911928"/>
            <a:ext cx="3846022" cy="288451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54210" y="1155469"/>
            <a:ext cx="7866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Need to verify possible air trapping within the Mo layer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29294" y="4796444"/>
            <a:ext cx="1820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</a:t>
            </a:r>
            <a:r>
              <a:rPr lang="en-GB" baseline="-25000" dirty="0"/>
              <a:t>2</a:t>
            </a:r>
            <a:r>
              <a:rPr lang="en-GB" dirty="0"/>
              <a:t> BLASTING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701170" y="4753317"/>
            <a:ext cx="1820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 CLEANING</a:t>
            </a:r>
          </a:p>
        </p:txBody>
      </p:sp>
    </p:spTree>
    <p:extLst>
      <p:ext uri="{BB962C8B-B14F-4D97-AF65-F5344CB8AC3E}">
        <p14:creationId xmlns:p14="http://schemas.microsoft.com/office/powerpoint/2010/main" val="5467032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Copper-Diamond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D4948-959F-45A5-AE75-FF90E44A66EB}" type="datetime5">
              <a:rPr lang="en-US" smtClean="0"/>
              <a:t>27-Nov-17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Carlotta Accettura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47350" y="962724"/>
            <a:ext cx="3271563" cy="785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  <a:latin typeface="+mn-lt"/>
              </a:rPr>
              <a:t>Robustness against accident situation: W alloy       CuCD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501798" y="1616659"/>
            <a:ext cx="30723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6061" y="1082764"/>
            <a:ext cx="4199056" cy="274847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283" y="2024437"/>
            <a:ext cx="1338718" cy="139007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62798" y="1963650"/>
            <a:ext cx="2184920" cy="1592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  <a:latin typeface="+mn-lt"/>
              </a:rPr>
              <a:t>US cleaning before the test→ impossible to pump-down 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915" y="3900157"/>
            <a:ext cx="3387766" cy="221208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47350" y="3474446"/>
            <a:ext cx="3712230" cy="416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  <a:latin typeface="+mn-lt"/>
              </a:rPr>
              <a:t>After 48+24 h of bake-out at 250</a:t>
            </a:r>
            <a:r>
              <a:rPr lang="en-US" sz="1600" dirty="0">
                <a:solidFill>
                  <a:srgbClr val="002060"/>
                </a:solidFill>
                <a:latin typeface="Calibri" panose="020F0502020204030204" pitchFamily="34" charset="0"/>
              </a:rPr>
              <a:t>°</a:t>
            </a:r>
            <a:r>
              <a:rPr lang="en-US" sz="1600" dirty="0">
                <a:solidFill>
                  <a:srgbClr val="002060"/>
                </a:solidFill>
                <a:latin typeface="+mn-lt"/>
              </a:rPr>
              <a:t>C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/>
          </p:nvPr>
        </p:nvGraphicFramePr>
        <p:xfrm>
          <a:off x="4673502" y="4505662"/>
          <a:ext cx="3951615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20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9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02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Material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Q</a:t>
                      </a:r>
                      <a:r>
                        <a:rPr lang="en-US" sz="1600" baseline="-25000" dirty="0"/>
                        <a:t>s</a:t>
                      </a:r>
                      <a:r>
                        <a:rPr lang="en-US" sz="1600" dirty="0"/>
                        <a:t>                   </a:t>
                      </a:r>
                      <a:r>
                        <a:rPr lang="en-US" sz="1600" baseline="0" dirty="0"/>
                        <a:t>   </a:t>
                      </a:r>
                      <a:r>
                        <a:rPr lang="en-US" sz="1600" dirty="0"/>
                        <a:t>[ mbar∙l/ s∙cm</a:t>
                      </a:r>
                      <a:r>
                        <a:rPr lang="en-US" sz="1600" baseline="30000" dirty="0"/>
                        <a:t>2</a:t>
                      </a:r>
                      <a:r>
                        <a:rPr lang="en-US" sz="1600" dirty="0"/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Q</a:t>
                      </a:r>
                      <a:r>
                        <a:rPr lang="en-US" sz="1600" baseline="-25000" dirty="0"/>
                        <a:t>jaws</a:t>
                      </a:r>
                      <a:r>
                        <a:rPr lang="en-US" sz="1600" dirty="0"/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[ mbar∙l/ s]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2060"/>
                          </a:solidFill>
                        </a:rPr>
                        <a:t>CuCD + cladding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</a:rPr>
                        <a:t>7.4∙10</a:t>
                      </a:r>
                      <a:r>
                        <a:rPr lang="en-US" sz="1600" baseline="30000" dirty="0">
                          <a:solidFill>
                            <a:srgbClr val="002060"/>
                          </a:solidFill>
                        </a:rPr>
                        <a:t>-12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</a:rPr>
                        <a:t>2.9∙10</a:t>
                      </a:r>
                      <a:r>
                        <a:rPr lang="en-US" sz="1600" baseline="30000" dirty="0">
                          <a:solidFill>
                            <a:srgbClr val="002060"/>
                          </a:solidFill>
                        </a:rPr>
                        <a:t>-8  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  <a:latin typeface="+mn-lt"/>
                          <a:sym typeface="Wingdings" panose="05000000000000000000" pitchFamily="2" charset="2"/>
                        </a:rPr>
                        <a:t></a:t>
                      </a:r>
                      <a:endParaRPr lang="en-US" sz="1600" baseline="30000" dirty="0">
                        <a:solidFill>
                          <a:srgbClr val="00B050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4062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1890" y="1114849"/>
            <a:ext cx="4116011" cy="23467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Secondary Electron Yield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D4948-959F-45A5-AE75-FF90E44A66EB}" type="datetime5">
              <a:rPr lang="en-US" smtClean="0"/>
              <a:t>27-Nov-17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Carlotta Accettura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351" y="3692324"/>
            <a:ext cx="4654295" cy="250572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601337" y="3526808"/>
            <a:ext cx="1166125" cy="369332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MoGr </a:t>
            </a:r>
            <a:endParaRPr lang="en-US" baseline="30000" dirty="0">
              <a:solidFill>
                <a:srgbClr val="00B05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4079" y="3797619"/>
            <a:ext cx="3722721" cy="246094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461448" y="3503457"/>
            <a:ext cx="836896" cy="369332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CuCD</a:t>
            </a:r>
            <a:endParaRPr lang="en-US" baseline="30000" dirty="0">
              <a:solidFill>
                <a:srgbClr val="00B05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788" y="1107636"/>
            <a:ext cx="4090241" cy="228192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584286" y="3139577"/>
            <a:ext cx="1781070" cy="83099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rgbClr val="002060"/>
                </a:solidFill>
              </a:rPr>
              <a:t>SEY max collimator~ 1.4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39349" y="903820"/>
            <a:ext cx="1520693" cy="369332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Graphite</a:t>
            </a:r>
            <a:endParaRPr lang="en-US" baseline="30000" dirty="0">
              <a:solidFill>
                <a:srgbClr val="00B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02558" y="930183"/>
            <a:ext cx="1149709" cy="369332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Copper</a:t>
            </a:r>
            <a:endParaRPr lang="en-US" baseline="30000" dirty="0">
              <a:solidFill>
                <a:srgbClr val="00B05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24671" y="6022794"/>
            <a:ext cx="3132667" cy="313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 dirty="0"/>
              <a:t>Courtesy of D. Zanin (TE/VSC)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55528" y="2930321"/>
            <a:ext cx="3132667" cy="313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 dirty="0"/>
              <a:t>Courtesy of V. </a:t>
            </a:r>
            <a:r>
              <a:rPr lang="en-GB" sz="1400" b="1" i="1" dirty="0" err="1"/>
              <a:t>Baglin</a:t>
            </a:r>
            <a:endParaRPr lang="en-GB" sz="1400" b="1" i="1" dirty="0"/>
          </a:p>
        </p:txBody>
      </p:sp>
    </p:spTree>
    <p:extLst>
      <p:ext uri="{BB962C8B-B14F-4D97-AF65-F5344CB8AC3E}">
        <p14:creationId xmlns:p14="http://schemas.microsoft.com/office/powerpoint/2010/main" val="24931015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 and outlook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D4948-959F-45A5-AE75-FF90E44A66EB}" type="datetime5">
              <a:rPr lang="en-US" smtClean="0"/>
              <a:t>27-Nov-17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Carlotta Accettura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GB" sz="2000" dirty="0"/>
              <a:t>A </a:t>
            </a:r>
            <a:r>
              <a:rPr lang="en-GB" sz="2000" b="1" dirty="0"/>
              <a:t>complete</a:t>
            </a:r>
            <a:r>
              <a:rPr lang="en-GB" sz="2000" dirty="0"/>
              <a:t> characterization (outgassing, TDS, microscopy, knowledge of the production process,..) is required to understand the phenomena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GB" sz="2000" dirty="0"/>
              <a:t>Air content in MoGr has to be reduced during the </a:t>
            </a:r>
            <a:r>
              <a:rPr lang="en-GB" sz="2000" b="1" dirty="0"/>
              <a:t>production</a:t>
            </a:r>
            <a:r>
              <a:rPr lang="en-GB" sz="2000" dirty="0"/>
              <a:t>:</a:t>
            </a:r>
          </a:p>
          <a:p>
            <a:pPr lvl="1">
              <a:lnSpc>
                <a:spcPct val="120000"/>
              </a:lnSpc>
            </a:pPr>
            <a:r>
              <a:rPr lang="en-GB" sz="2000" dirty="0"/>
              <a:t>higher T (Reproducible? Why?)</a:t>
            </a:r>
          </a:p>
          <a:p>
            <a:pPr lvl="1">
              <a:lnSpc>
                <a:spcPct val="120000"/>
              </a:lnSpc>
            </a:pPr>
            <a:r>
              <a:rPr lang="en-GB" sz="2000" dirty="0"/>
              <a:t>under vacuum compaction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en-GB" sz="2000" dirty="0"/>
              <a:t>longer annealing 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GB" sz="2000" dirty="0"/>
              <a:t>CuCD: promising material, air exposure to be checked</a:t>
            </a:r>
          </a:p>
          <a:p>
            <a:pPr>
              <a:lnSpc>
                <a:spcPct val="120000"/>
              </a:lnSpc>
            </a:pPr>
            <a:r>
              <a:rPr lang="en-GB" sz="2000" b="1" dirty="0"/>
              <a:t>Coating</a:t>
            </a:r>
            <a:r>
              <a:rPr lang="en-GB" sz="2000" dirty="0"/>
              <a:t> characterization: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2000" dirty="0"/>
              <a:t>surface preparations effect on outgassing </a:t>
            </a:r>
            <a:r>
              <a:rPr lang="it-IT" dirty="0"/>
              <a:t>✔</a:t>
            </a:r>
            <a:endParaRPr lang="en-GB" sz="2000" dirty="0"/>
          </a:p>
          <a:p>
            <a:pPr lvl="1">
              <a:lnSpc>
                <a:spcPct val="120000"/>
              </a:lnSpc>
            </a:pPr>
            <a:r>
              <a:rPr lang="en-GB" sz="2000" dirty="0"/>
              <a:t>coating effect on outgassing (ongoing)</a:t>
            </a:r>
          </a:p>
          <a:p>
            <a:pPr lvl="1">
              <a:lnSpc>
                <a:spcPct val="120000"/>
              </a:lnSpc>
            </a:pPr>
            <a:r>
              <a:rPr lang="en-GB" sz="2000" dirty="0"/>
              <a:t>adhesion </a:t>
            </a:r>
          </a:p>
        </p:txBody>
      </p:sp>
    </p:spTree>
    <p:extLst>
      <p:ext uri="{BB962C8B-B14F-4D97-AF65-F5344CB8AC3E}">
        <p14:creationId xmlns:p14="http://schemas.microsoft.com/office/powerpoint/2010/main" val="14905275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Thank you for the attention!</a:t>
            </a:r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TDS-MoGr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D4948-959F-45A5-AE75-FF90E44A66EB}" type="datetime5">
              <a:rPr lang="en-US" smtClean="0"/>
              <a:t>27-Nov-17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Carlotta Accettura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57200" y="1141171"/>
            <a:ext cx="3215261" cy="20978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8446" y="1141171"/>
            <a:ext cx="3210844" cy="20978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8446" y="3508678"/>
            <a:ext cx="3210844" cy="20949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3508678"/>
            <a:ext cx="3211132" cy="209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1594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MoGr- 48h firing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D4948-959F-45A5-AE75-FF90E44A66EB}" type="datetime5">
              <a:rPr lang="en-US" smtClean="0"/>
              <a:t>27-Nov-17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Carlotta Accettura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9" name="Immagine 1">
            <a:extLst>
              <a:ext uri="{FF2B5EF4-FFF2-40B4-BE49-F238E27FC236}">
                <a16:creationId xmlns:a16="http://schemas.microsoft.com/office/drawing/2014/main" id="{B3554815-D283-4974-A9AF-141CF978A3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8750" y="1056834"/>
            <a:ext cx="5158629" cy="337034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410059" y="4569852"/>
            <a:ext cx="6321136" cy="1529863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rgbClr val="002060"/>
                </a:solidFill>
              </a:rPr>
              <a:t>48 h, 950</a:t>
            </a:r>
            <a:r>
              <a:rPr lang="en-US" sz="1600" dirty="0">
                <a:solidFill>
                  <a:srgbClr val="002060"/>
                </a:solidFill>
                <a:latin typeface="Calibri" panose="020F0502020204030204" pitchFamily="34" charset="0"/>
              </a:rPr>
              <a:t>°</a:t>
            </a:r>
            <a:r>
              <a:rPr lang="en-US" sz="1600" dirty="0">
                <a:solidFill>
                  <a:srgbClr val="002060"/>
                </a:solidFill>
              </a:rPr>
              <a:t>C vacuum firing: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Q</a:t>
            </a:r>
            <a:r>
              <a:rPr lang="en-US" sz="1600" baseline="-25000" dirty="0">
                <a:solidFill>
                  <a:srgbClr val="002060"/>
                </a:solidFill>
              </a:rPr>
              <a:t>before</a:t>
            </a:r>
            <a:r>
              <a:rPr lang="en-US" sz="1600" dirty="0">
                <a:solidFill>
                  <a:srgbClr val="002060"/>
                </a:solidFill>
              </a:rPr>
              <a:t>/Q</a:t>
            </a:r>
            <a:r>
              <a:rPr lang="en-US" sz="1600" baseline="-25000" dirty="0">
                <a:solidFill>
                  <a:srgbClr val="002060"/>
                </a:solidFill>
              </a:rPr>
              <a:t>after</a:t>
            </a:r>
            <a:r>
              <a:rPr lang="en-US" sz="1600" dirty="0">
                <a:solidFill>
                  <a:srgbClr val="002060"/>
                </a:solidFill>
              </a:rPr>
              <a:t>= 7, but still out of the limits (~2.5 for 2h firing)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H</a:t>
            </a:r>
            <a:r>
              <a:rPr lang="en-US" sz="1600" baseline="-25000" dirty="0">
                <a:solidFill>
                  <a:srgbClr val="002060"/>
                </a:solidFill>
              </a:rPr>
              <a:t>2</a:t>
            </a:r>
            <a:r>
              <a:rPr lang="en-US" sz="1600" dirty="0">
                <a:solidFill>
                  <a:srgbClr val="002060"/>
                </a:solidFill>
              </a:rPr>
              <a:t> decreased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N</a:t>
            </a:r>
            <a:r>
              <a:rPr lang="en-US" sz="1600" baseline="-25000" dirty="0">
                <a:solidFill>
                  <a:srgbClr val="002060"/>
                </a:solidFill>
              </a:rPr>
              <a:t>2 </a:t>
            </a:r>
            <a:r>
              <a:rPr lang="en-US" sz="1600" dirty="0">
                <a:solidFill>
                  <a:srgbClr val="002060"/>
                </a:solidFill>
              </a:rPr>
              <a:t>decreased, Ar not</a:t>
            </a:r>
          </a:p>
        </p:txBody>
      </p:sp>
    </p:spTree>
    <p:extLst>
      <p:ext uri="{BB962C8B-B14F-4D97-AF65-F5344CB8AC3E}">
        <p14:creationId xmlns:p14="http://schemas.microsoft.com/office/powerpoint/2010/main" val="727353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D4948-959F-45A5-AE75-FF90E44A66EB}" type="datetime5">
              <a:rPr lang="en-US" smtClean="0"/>
              <a:t>27-Nov-17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Carlotta Accettura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sz="2000" dirty="0"/>
              <a:t>Introduction: the LHC and the UHV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Outgassing of collimator materials:</a:t>
            </a:r>
          </a:p>
          <a:p>
            <a:pPr lvl="1">
              <a:lnSpc>
                <a:spcPct val="150000"/>
              </a:lnSpc>
            </a:pPr>
            <a:r>
              <a:rPr lang="en-GB" sz="2000" dirty="0"/>
              <a:t>Graphite, CFC and MoGr</a:t>
            </a:r>
          </a:p>
          <a:p>
            <a:pPr lvl="1">
              <a:lnSpc>
                <a:spcPct val="150000"/>
              </a:lnSpc>
            </a:pPr>
            <a:r>
              <a:rPr lang="en-GB" sz="2000" dirty="0"/>
              <a:t>MoGr investigation – bulk material</a:t>
            </a:r>
          </a:p>
          <a:p>
            <a:pPr lvl="1">
              <a:lnSpc>
                <a:spcPct val="150000"/>
              </a:lnSpc>
            </a:pPr>
            <a:r>
              <a:rPr lang="en-GB" sz="2000" dirty="0"/>
              <a:t>MoGr investigation – coating</a:t>
            </a:r>
          </a:p>
          <a:p>
            <a:pPr lvl="1">
              <a:lnSpc>
                <a:spcPct val="150000"/>
              </a:lnSpc>
            </a:pPr>
            <a:r>
              <a:rPr lang="en-GB" sz="2000" dirty="0"/>
              <a:t>CuCD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Conclusions and outlook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21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CFC- 48h firing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D4948-959F-45A5-AE75-FF90E44A66EB}" type="datetime5">
              <a:rPr lang="en-US" smtClean="0"/>
              <a:t>27-Nov-17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Carlotta Accettura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700784" y="927510"/>
            <a:ext cx="5876358" cy="3839426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2165977" y="560760"/>
            <a:ext cx="2380002" cy="2809716"/>
            <a:chOff x="922393" y="1150556"/>
            <a:chExt cx="2380002" cy="2809716"/>
          </a:xfrm>
        </p:grpSpPr>
        <p:sp>
          <p:nvSpPr>
            <p:cNvPr id="8" name="Oval 7"/>
            <p:cNvSpPr/>
            <p:nvPr/>
          </p:nvSpPr>
          <p:spPr>
            <a:xfrm>
              <a:off x="2845194" y="3345411"/>
              <a:ext cx="457201" cy="34555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Ar</a:t>
              </a:r>
            </a:p>
          </p:txBody>
        </p:sp>
        <p:sp>
          <p:nvSpPr>
            <p:cNvPr id="9" name="Oval 8"/>
            <p:cNvSpPr/>
            <p:nvPr/>
          </p:nvSpPr>
          <p:spPr>
            <a:xfrm>
              <a:off x="2222533" y="2178434"/>
              <a:ext cx="496187" cy="33955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N</a:t>
              </a:r>
              <a:r>
                <a:rPr lang="en-US" sz="1000" baseline="-25000" dirty="0"/>
                <a:t>2</a:t>
              </a:r>
            </a:p>
          </p:txBody>
        </p:sp>
        <p:sp>
          <p:nvSpPr>
            <p:cNvPr id="10" name="Down Arrow 9"/>
            <p:cNvSpPr/>
            <p:nvPr/>
          </p:nvSpPr>
          <p:spPr>
            <a:xfrm>
              <a:off x="2438728" y="2533781"/>
              <a:ext cx="63795" cy="261187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Down Arrow 10"/>
            <p:cNvSpPr/>
            <p:nvPr/>
          </p:nvSpPr>
          <p:spPr>
            <a:xfrm>
              <a:off x="3041898" y="3699085"/>
              <a:ext cx="63795" cy="261187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922393" y="1150556"/>
              <a:ext cx="457201" cy="34555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H</a:t>
              </a:r>
              <a:r>
                <a:rPr lang="en-US" sz="1000" baseline="-25000" dirty="0"/>
                <a:t>2</a:t>
              </a:r>
            </a:p>
          </p:txBody>
        </p:sp>
        <p:sp>
          <p:nvSpPr>
            <p:cNvPr id="13" name="Down Arrow 12"/>
            <p:cNvSpPr/>
            <p:nvPr/>
          </p:nvSpPr>
          <p:spPr>
            <a:xfrm>
              <a:off x="1119097" y="1504230"/>
              <a:ext cx="63795" cy="261187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4" name="Table 13"/>
          <p:cNvGraphicFramePr>
            <a:graphicFrameLocks noGrp="1"/>
          </p:cNvGraphicFramePr>
          <p:nvPr>
            <p:extLst/>
          </p:nvPr>
        </p:nvGraphicFramePr>
        <p:xfrm>
          <a:off x="716187" y="4310458"/>
          <a:ext cx="7845552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1930">
                  <a:extLst>
                    <a:ext uri="{9D8B030D-6E8A-4147-A177-3AD203B41FA5}">
                      <a16:colId xmlns:a16="http://schemas.microsoft.com/office/drawing/2014/main" val="1096535990"/>
                    </a:ext>
                  </a:extLst>
                </a:gridCol>
                <a:gridCol w="3076482">
                  <a:extLst>
                    <a:ext uri="{9D8B030D-6E8A-4147-A177-3AD203B41FA5}">
                      <a16:colId xmlns:a16="http://schemas.microsoft.com/office/drawing/2014/main" val="3314342553"/>
                    </a:ext>
                  </a:extLst>
                </a:gridCol>
                <a:gridCol w="2847140">
                  <a:extLst>
                    <a:ext uri="{9D8B030D-6E8A-4147-A177-3AD203B41FA5}">
                      <a16:colId xmlns:a16="http://schemas.microsoft.com/office/drawing/2014/main" val="256932398"/>
                    </a:ext>
                  </a:extLst>
                </a:gridCol>
              </a:tblGrid>
              <a:tr h="603476">
                <a:tc>
                  <a:txBody>
                    <a:bodyPr/>
                    <a:lstStyle/>
                    <a:p>
                      <a:r>
                        <a:rPr lang="en-GB" dirty="0"/>
                        <a:t>Treatment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Total outgassing [mbar*l/s]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Internal</a:t>
                      </a:r>
                      <a:r>
                        <a:rPr lang="en-GB" sz="1800" baseline="0" dirty="0"/>
                        <a:t> </a:t>
                      </a:r>
                      <a:r>
                        <a:rPr lang="en-GB" dirty="0"/>
                        <a:t>leak [mbar*l/s]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0004722"/>
                  </a:ext>
                </a:extLst>
              </a:tr>
              <a:tr h="344844">
                <a:tc>
                  <a:txBody>
                    <a:bodyPr/>
                    <a:lstStyle/>
                    <a:p>
                      <a:r>
                        <a:rPr lang="en-GB" dirty="0"/>
                        <a:t>None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+mn-lt"/>
                        </a:rPr>
                        <a:t>7.5·10</a:t>
                      </a:r>
                      <a:r>
                        <a:rPr lang="en-US" sz="1800" baseline="30000" dirty="0">
                          <a:solidFill>
                            <a:schemeClr val="tx1"/>
                          </a:solidFill>
                          <a:latin typeface="+mn-lt"/>
                        </a:rPr>
                        <a:t>-8  </a:t>
                      </a:r>
                      <a:r>
                        <a:rPr lang="en-US" sz="1800" b="1" baseline="0" dirty="0">
                          <a:solidFill>
                            <a:schemeClr val="accent5"/>
                          </a:solidFill>
                          <a:latin typeface="+mn-lt"/>
                          <a:sym typeface="Wingdings" panose="05000000000000000000" pitchFamily="2" charset="2"/>
                        </a:rPr>
                        <a:t>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8.3·10</a:t>
                      </a:r>
                      <a:r>
                        <a:rPr kumimoji="0" lang="en-US" sz="1800" b="0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-9 </a:t>
                      </a:r>
                      <a:r>
                        <a:rPr lang="en-US" sz="1800" b="1" baseline="0" dirty="0">
                          <a:solidFill>
                            <a:schemeClr val="accent5"/>
                          </a:solidFill>
                          <a:latin typeface="+mn-lt"/>
                          <a:sym typeface="Wingdings" panose="05000000000000000000" pitchFamily="2" charset="2"/>
                        </a:rPr>
                        <a:t>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8907634"/>
                  </a:ext>
                </a:extLst>
              </a:tr>
              <a:tr h="344844">
                <a:tc>
                  <a:txBody>
                    <a:bodyPr/>
                    <a:lstStyle/>
                    <a:p>
                      <a:r>
                        <a:rPr lang="en-GB" dirty="0"/>
                        <a:t>2h firing,</a:t>
                      </a:r>
                      <a:r>
                        <a:rPr lang="en-GB" baseline="0" dirty="0"/>
                        <a:t> 950°C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+mn-lt"/>
                        </a:rPr>
                        <a:t>1.1·10</a:t>
                      </a:r>
                      <a:r>
                        <a:rPr lang="en-US" sz="1800" baseline="30000" dirty="0">
                          <a:solidFill>
                            <a:schemeClr val="tx1"/>
                          </a:solidFill>
                          <a:latin typeface="+mn-lt"/>
                        </a:rPr>
                        <a:t>-8 </a:t>
                      </a:r>
                      <a:r>
                        <a:rPr lang="en-US" sz="1800" b="1" dirty="0">
                          <a:solidFill>
                            <a:srgbClr val="00B050"/>
                          </a:solidFill>
                          <a:latin typeface="+mn-lt"/>
                          <a:sym typeface="Wingdings" panose="05000000000000000000" pitchFamily="2" charset="2"/>
                        </a:rPr>
                        <a:t>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5.7·10</a:t>
                      </a:r>
                      <a:r>
                        <a:rPr kumimoji="0" lang="en-US" sz="1800" b="0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-9 </a:t>
                      </a:r>
                      <a:r>
                        <a:rPr lang="en-US" sz="1800" b="1" baseline="0" dirty="0">
                          <a:solidFill>
                            <a:schemeClr val="accent5"/>
                          </a:solidFill>
                          <a:latin typeface="+mn-lt"/>
                          <a:sym typeface="Wingdings" panose="05000000000000000000" pitchFamily="2" charset="2"/>
                        </a:rPr>
                        <a:t>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2332965"/>
                  </a:ext>
                </a:extLst>
              </a:tr>
              <a:tr h="344844">
                <a:tc>
                  <a:txBody>
                    <a:bodyPr/>
                    <a:lstStyle/>
                    <a:p>
                      <a:r>
                        <a:rPr lang="en-GB" dirty="0"/>
                        <a:t>48h firing, 950</a:t>
                      </a:r>
                      <a:r>
                        <a:rPr lang="en-GB" baseline="0" dirty="0"/>
                        <a:t>°</a:t>
                      </a:r>
                      <a:r>
                        <a:rPr lang="en-GB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+mn-lt"/>
                        </a:rPr>
                        <a:t>6.9·10</a:t>
                      </a:r>
                      <a:r>
                        <a:rPr lang="en-US" sz="1800" baseline="30000" dirty="0">
                          <a:solidFill>
                            <a:schemeClr val="tx1"/>
                          </a:solidFill>
                          <a:latin typeface="+mn-lt"/>
                        </a:rPr>
                        <a:t>-9 </a:t>
                      </a:r>
                      <a:r>
                        <a:rPr lang="en-US" sz="1800" b="1" dirty="0">
                          <a:solidFill>
                            <a:srgbClr val="00B050"/>
                          </a:solidFill>
                          <a:latin typeface="+mn-lt"/>
                          <a:sym typeface="Wingdings" panose="05000000000000000000" pitchFamily="2" charset="2"/>
                        </a:rPr>
                        <a:t>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3.5·10</a:t>
                      </a:r>
                      <a:r>
                        <a:rPr kumimoji="0" lang="en-US" sz="1800" b="0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-10 </a:t>
                      </a:r>
                      <a:r>
                        <a:rPr lang="en-US" sz="1800" b="1" dirty="0">
                          <a:solidFill>
                            <a:srgbClr val="00B050"/>
                          </a:solidFill>
                          <a:latin typeface="+mn-lt"/>
                          <a:sym typeface="Wingdings" panose="05000000000000000000" pitchFamily="2" charset="2"/>
                        </a:rPr>
                        <a:t>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75503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0973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 cleaning-first supplier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D4948-959F-45A5-AE75-FF90E44A66EB}" type="datetime5">
              <a:rPr lang="en-US" smtClean="0"/>
              <a:t>27-Nov-17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Carlotta Accettura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905900" y="4235112"/>
            <a:ext cx="4026520" cy="202448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rgbClr val="002060"/>
                </a:solidFill>
              </a:rPr>
              <a:t>US cleaning + 48 h firing: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Q</a:t>
            </a:r>
            <a:r>
              <a:rPr lang="en-US" sz="1600" baseline="-25000" dirty="0">
                <a:solidFill>
                  <a:srgbClr val="002060"/>
                </a:solidFill>
              </a:rPr>
              <a:t>before</a:t>
            </a:r>
            <a:r>
              <a:rPr lang="en-US" sz="1600" dirty="0">
                <a:solidFill>
                  <a:srgbClr val="002060"/>
                </a:solidFill>
              </a:rPr>
              <a:t>/Q</a:t>
            </a:r>
            <a:r>
              <a:rPr lang="en-US" sz="1600" baseline="-25000" dirty="0">
                <a:solidFill>
                  <a:srgbClr val="002060"/>
                </a:solidFill>
              </a:rPr>
              <a:t>after</a:t>
            </a:r>
            <a:r>
              <a:rPr lang="en-US" sz="1600" dirty="0">
                <a:solidFill>
                  <a:srgbClr val="002060"/>
                </a:solidFill>
              </a:rPr>
              <a:t>= 16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N</a:t>
            </a:r>
            <a:r>
              <a:rPr lang="en-US" sz="1600" baseline="-25000" dirty="0">
                <a:solidFill>
                  <a:srgbClr val="002060"/>
                </a:solidFill>
              </a:rPr>
              <a:t>2</a:t>
            </a:r>
            <a:r>
              <a:rPr lang="en-US" sz="1600" dirty="0">
                <a:solidFill>
                  <a:srgbClr val="002060"/>
                </a:solidFill>
              </a:rPr>
              <a:t> decreased, Ar constant (normalized graph)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solidFill>
                  <a:srgbClr val="002060"/>
                </a:solidFill>
              </a:rPr>
              <a:t>→ result similar to just 48 h vacuum firing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1663" y="1221289"/>
            <a:ext cx="4312033" cy="2817345"/>
          </a:xfrm>
          <a:prstGeom prst="rect">
            <a:avLst/>
          </a:prstGeom>
        </p:spPr>
      </p:pic>
      <p:pic>
        <p:nvPicPr>
          <p:cNvPr id="9" name="Immagine 1">
            <a:extLst>
              <a:ext uri="{FF2B5EF4-FFF2-40B4-BE49-F238E27FC236}">
                <a16:creationId xmlns:a16="http://schemas.microsoft.com/office/drawing/2014/main" id="{F427E05D-D66C-4D84-83E8-5A6B62ACE8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350" y="4373589"/>
            <a:ext cx="3810330" cy="1786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5072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 cleaning-last grade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D4948-959F-45A5-AE75-FF90E44A66EB}" type="datetime5">
              <a:rPr lang="en-US" smtClean="0"/>
              <a:t>27-Nov-17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Carlotta Accettura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736511" y="1260475"/>
            <a:ext cx="7667802" cy="5014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5464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Outgassing and thermal treatment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51A9-D8FB-4191-863B-6E0F097D370E}" type="datetime5">
              <a:rPr lang="en-US" smtClean="0"/>
              <a:t>27-Nov-17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Carlotta Accettura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23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/>
          </p:nvPr>
        </p:nvGraphicFramePr>
        <p:xfrm>
          <a:off x="457201" y="949333"/>
          <a:ext cx="8364929" cy="35787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7758">
                  <a:extLst>
                    <a:ext uri="{9D8B030D-6E8A-4147-A177-3AD203B41FA5}">
                      <a16:colId xmlns:a16="http://schemas.microsoft.com/office/drawing/2014/main" val="1353275154"/>
                    </a:ext>
                  </a:extLst>
                </a:gridCol>
                <a:gridCol w="1759991">
                  <a:extLst>
                    <a:ext uri="{9D8B030D-6E8A-4147-A177-3AD203B41FA5}">
                      <a16:colId xmlns:a16="http://schemas.microsoft.com/office/drawing/2014/main" val="257435164"/>
                    </a:ext>
                  </a:extLst>
                </a:gridCol>
                <a:gridCol w="2282366">
                  <a:extLst>
                    <a:ext uri="{9D8B030D-6E8A-4147-A177-3AD203B41FA5}">
                      <a16:colId xmlns:a16="http://schemas.microsoft.com/office/drawing/2014/main" val="1727481617"/>
                    </a:ext>
                  </a:extLst>
                </a:gridCol>
                <a:gridCol w="1544655">
                  <a:extLst>
                    <a:ext uri="{9D8B030D-6E8A-4147-A177-3AD203B41FA5}">
                      <a16:colId xmlns:a16="http://schemas.microsoft.com/office/drawing/2014/main" val="70435255"/>
                    </a:ext>
                  </a:extLst>
                </a:gridCol>
                <a:gridCol w="1280159">
                  <a:extLst>
                    <a:ext uri="{9D8B030D-6E8A-4147-A177-3AD203B41FA5}">
                      <a16:colId xmlns:a16="http://schemas.microsoft.com/office/drawing/2014/main" val="2060416529"/>
                    </a:ext>
                  </a:extLst>
                </a:gridCol>
              </a:tblGrid>
              <a:tr h="915534">
                <a:tc>
                  <a:txBody>
                    <a:bodyPr/>
                    <a:lstStyle/>
                    <a:p>
                      <a:r>
                        <a:rPr lang="en-GB" sz="1800" dirty="0"/>
                        <a:t>Grade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Thermal treatment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Total outgassing jaws [mbar*l/s]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Internal leak</a:t>
                      </a:r>
                    </a:p>
                    <a:p>
                      <a:r>
                        <a:rPr lang="en-GB" sz="1800" dirty="0"/>
                        <a:t>[mbar*l/s]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Gas analysis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146063"/>
                  </a:ext>
                </a:extLst>
              </a:tr>
              <a:tr h="6661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i="1" dirty="0"/>
                        <a:t>Nd-7301Cb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VF </a:t>
                      </a:r>
                      <a:r>
                        <a:rPr lang="en-US" sz="1800" dirty="0">
                          <a:latin typeface="+mn-lt"/>
                        </a:rPr>
                        <a:t>950°C 48h, Ar</a:t>
                      </a:r>
                      <a:r>
                        <a:rPr lang="en-US" sz="1800" baseline="0" dirty="0">
                          <a:latin typeface="+mn-lt"/>
                        </a:rPr>
                        <a:t> venting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+mn-lt"/>
                        </a:rPr>
                        <a:t>1·10</a:t>
                      </a:r>
                      <a:r>
                        <a:rPr lang="en-US" sz="1800" baseline="30000" dirty="0">
                          <a:solidFill>
                            <a:schemeClr val="tx1"/>
                          </a:solidFill>
                          <a:latin typeface="+mn-lt"/>
                        </a:rPr>
                        <a:t>-8 </a:t>
                      </a:r>
                      <a:r>
                        <a:rPr lang="en-US" sz="1800" b="1" dirty="0">
                          <a:solidFill>
                            <a:srgbClr val="00B050"/>
                          </a:solidFill>
                          <a:latin typeface="+mn-lt"/>
                          <a:sym typeface="Wingdings" panose="05000000000000000000" pitchFamily="2" charset="2"/>
                        </a:rPr>
                        <a:t></a:t>
                      </a:r>
                      <a:endParaRPr lang="en-GB" sz="1800" dirty="0"/>
                    </a:p>
                    <a:p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baseline="0" dirty="0">
                          <a:solidFill>
                            <a:schemeClr val="accent5"/>
                          </a:solidFill>
                          <a:latin typeface="+mn-lt"/>
                          <a:sym typeface="Wingdings" panose="05000000000000000000" pitchFamily="2" charset="2"/>
                        </a:rPr>
                        <a:t></a:t>
                      </a:r>
                      <a:endParaRPr lang="en-US" sz="1800" b="1" baseline="0" dirty="0">
                        <a:solidFill>
                          <a:schemeClr val="accent5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5067085"/>
                  </a:ext>
                </a:extLst>
              </a:tr>
              <a:tr h="6803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i="1" dirty="0"/>
                        <a:t>Nd-7301Cb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VF </a:t>
                      </a:r>
                      <a:r>
                        <a:rPr lang="en-US" sz="1800" dirty="0">
                          <a:latin typeface="+mn-lt"/>
                        </a:rPr>
                        <a:t>950°C 48h, Ne</a:t>
                      </a:r>
                      <a:r>
                        <a:rPr lang="en-US" sz="1800" baseline="0" dirty="0">
                          <a:latin typeface="+mn-lt"/>
                        </a:rPr>
                        <a:t> venting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+mn-lt"/>
                        </a:rPr>
                        <a:t>2.5·10</a:t>
                      </a:r>
                      <a:r>
                        <a:rPr lang="en-US" sz="1800" baseline="30000" dirty="0">
                          <a:solidFill>
                            <a:schemeClr val="tx1"/>
                          </a:solidFill>
                          <a:latin typeface="+mn-lt"/>
                        </a:rPr>
                        <a:t>-9 </a:t>
                      </a:r>
                      <a:r>
                        <a:rPr lang="en-US" sz="1800" b="1" dirty="0">
                          <a:solidFill>
                            <a:srgbClr val="00B050"/>
                          </a:solidFill>
                          <a:latin typeface="+mn-lt"/>
                          <a:sym typeface="Wingdings" panose="05000000000000000000" pitchFamily="2" charset="2"/>
                        </a:rPr>
                        <a:t></a:t>
                      </a:r>
                      <a:endParaRPr lang="en-GB" sz="1800" dirty="0"/>
                    </a:p>
                    <a:p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+mn-lt"/>
                        </a:rPr>
                        <a:t>2.2·10</a:t>
                      </a:r>
                      <a:r>
                        <a:rPr lang="en-US" sz="1800" baseline="30000" dirty="0">
                          <a:solidFill>
                            <a:schemeClr val="tx1"/>
                          </a:solidFill>
                          <a:latin typeface="+mn-lt"/>
                        </a:rPr>
                        <a:t>-9 </a:t>
                      </a:r>
                      <a:r>
                        <a:rPr lang="en-US" sz="1800" b="1" dirty="0">
                          <a:solidFill>
                            <a:srgbClr val="00B050"/>
                          </a:solidFill>
                          <a:latin typeface="+mn-lt"/>
                          <a:sym typeface="Wingdings" panose="05000000000000000000" pitchFamily="2" charset="2"/>
                        </a:rPr>
                        <a:t></a:t>
                      </a:r>
                      <a:endParaRPr lang="en-GB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30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latin typeface="+mn-lt"/>
                          <a:sym typeface="Wingdings" panose="05000000000000000000" pitchFamily="2" charset="2"/>
                        </a:rPr>
                        <a:t></a:t>
                      </a:r>
                      <a:endParaRPr lang="en-US" sz="1800" baseline="30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328205"/>
                  </a:ext>
                </a:extLst>
              </a:tr>
              <a:tr h="60716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i="1" dirty="0"/>
                        <a:t>Nw-8301Ed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None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+mn-lt"/>
                        </a:rPr>
                        <a:t>1.8·10</a:t>
                      </a:r>
                      <a:r>
                        <a:rPr lang="en-US" sz="1800" baseline="30000" dirty="0">
                          <a:solidFill>
                            <a:schemeClr val="tx1"/>
                          </a:solidFill>
                          <a:latin typeface="+mn-lt"/>
                        </a:rPr>
                        <a:t>-7 </a:t>
                      </a:r>
                      <a:r>
                        <a:rPr lang="en-US" sz="1800" b="1" baseline="0" dirty="0">
                          <a:solidFill>
                            <a:schemeClr val="accent5"/>
                          </a:solidFill>
                          <a:latin typeface="+mn-lt"/>
                          <a:sym typeface="Wingdings" panose="05000000000000000000" pitchFamily="2" charset="2"/>
                        </a:rPr>
                        <a:t></a:t>
                      </a:r>
                      <a:endParaRPr lang="en-US" sz="1800" b="1" baseline="0" dirty="0">
                        <a:solidFill>
                          <a:schemeClr val="accent5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+mn-lt"/>
                        </a:rPr>
                        <a:t>9.3·10</a:t>
                      </a:r>
                      <a:r>
                        <a:rPr lang="en-US" sz="1800" baseline="30000" dirty="0">
                          <a:solidFill>
                            <a:schemeClr val="tx1"/>
                          </a:solidFill>
                          <a:latin typeface="+mn-lt"/>
                        </a:rPr>
                        <a:t>-9  </a:t>
                      </a:r>
                      <a:r>
                        <a:rPr lang="en-US" sz="1800" b="1" baseline="0" dirty="0">
                          <a:solidFill>
                            <a:schemeClr val="accent5"/>
                          </a:solidFill>
                          <a:latin typeface="+mn-lt"/>
                          <a:sym typeface="Wingdings" panose="05000000000000000000" pitchFamily="2" charset="2"/>
                        </a:rPr>
                        <a:t></a:t>
                      </a:r>
                      <a:endParaRPr lang="en-US" sz="1800" b="1" baseline="0" dirty="0">
                        <a:solidFill>
                          <a:schemeClr val="accent5"/>
                        </a:solidFill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30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baseline="0" dirty="0">
                          <a:solidFill>
                            <a:schemeClr val="accent5"/>
                          </a:solidFill>
                          <a:latin typeface="+mn-lt"/>
                          <a:sym typeface="Wingdings" panose="05000000000000000000" pitchFamily="2" charset="2"/>
                        </a:rPr>
                        <a:t></a:t>
                      </a:r>
                      <a:endParaRPr lang="en-US" sz="1800" b="1" baseline="0" dirty="0">
                        <a:solidFill>
                          <a:schemeClr val="accent5"/>
                        </a:solidFill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30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6737330"/>
                  </a:ext>
                </a:extLst>
              </a:tr>
              <a:tr h="7095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i="1" dirty="0"/>
                        <a:t>Nw-8301Ed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VF </a:t>
                      </a:r>
                      <a:r>
                        <a:rPr lang="en-US" sz="1800" dirty="0">
                          <a:latin typeface="+mn-lt"/>
                        </a:rPr>
                        <a:t>950°C 48h, air</a:t>
                      </a:r>
                      <a:r>
                        <a:rPr lang="en-US" sz="1800" baseline="0" dirty="0">
                          <a:latin typeface="+mn-lt"/>
                        </a:rPr>
                        <a:t> venting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  <a:latin typeface="+mn-lt"/>
                        </a:rPr>
                        <a:t>1.4·10</a:t>
                      </a:r>
                      <a:r>
                        <a:rPr lang="en-US" sz="1800" baseline="30000" dirty="0">
                          <a:solidFill>
                            <a:schemeClr val="tx1"/>
                          </a:solidFill>
                          <a:latin typeface="+mn-lt"/>
                        </a:rPr>
                        <a:t>-8 </a:t>
                      </a:r>
                      <a:r>
                        <a:rPr lang="en-US" sz="1800" b="1" dirty="0">
                          <a:solidFill>
                            <a:srgbClr val="00B050"/>
                          </a:solidFill>
                          <a:latin typeface="+mn-lt"/>
                          <a:sym typeface="Wingdings" panose="05000000000000000000" pitchFamily="2" charset="2"/>
                        </a:rPr>
                        <a:t></a:t>
                      </a:r>
                      <a:endParaRPr lang="en-GB" sz="1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+mn-lt"/>
                        </a:rPr>
                        <a:t>5.3·10</a:t>
                      </a:r>
                      <a:r>
                        <a:rPr lang="en-US" sz="1800" baseline="30000" dirty="0">
                          <a:solidFill>
                            <a:schemeClr val="tx1"/>
                          </a:solidFill>
                          <a:latin typeface="+mn-lt"/>
                        </a:rPr>
                        <a:t>-9 </a:t>
                      </a:r>
                      <a:r>
                        <a:rPr lang="en-US" sz="1800" b="1" dirty="0">
                          <a:solidFill>
                            <a:srgbClr val="00B050"/>
                          </a:solidFill>
                          <a:latin typeface="+mn-lt"/>
                          <a:sym typeface="Wingdings" panose="05000000000000000000" pitchFamily="2" charset="2"/>
                        </a:rPr>
                        <a:t></a:t>
                      </a:r>
                      <a:endParaRPr lang="en-GB" sz="1800" dirty="0"/>
                    </a:p>
                    <a:p>
                      <a:endParaRPr lang="en-US" sz="1800" baseline="30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3000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800" b="1" dirty="0">
                          <a:solidFill>
                            <a:srgbClr val="00B050"/>
                          </a:solidFill>
                          <a:latin typeface="+mn-lt"/>
                          <a:sym typeface="Wingdings" panose="05000000000000000000" pitchFamily="2" charset="2"/>
                        </a:rPr>
                        <a:t></a:t>
                      </a:r>
                      <a:endParaRPr lang="en-GB" sz="1800" dirty="0"/>
                    </a:p>
                    <a:p>
                      <a:endParaRPr lang="en-US" sz="1800" baseline="30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2160995"/>
                  </a:ext>
                </a:extLst>
              </a:tr>
            </a:tbl>
          </a:graphicData>
        </a:graphic>
      </p:graphicFrame>
      <p:sp>
        <p:nvSpPr>
          <p:cNvPr id="10" name="Curved Left Arrow 9"/>
          <p:cNvSpPr/>
          <p:nvPr/>
        </p:nvSpPr>
        <p:spPr>
          <a:xfrm>
            <a:off x="5003596" y="3350896"/>
            <a:ext cx="329184" cy="753465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Curved Left Arrow 10"/>
          <p:cNvSpPr/>
          <p:nvPr/>
        </p:nvSpPr>
        <p:spPr>
          <a:xfrm>
            <a:off x="7247485" y="3412029"/>
            <a:ext cx="329184" cy="753465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06928" y="3516148"/>
            <a:ext cx="11192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Reduction~10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553957" y="3487723"/>
            <a:ext cx="11192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Reduction~1.8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620727" y="4822550"/>
            <a:ext cx="2818270" cy="1003190"/>
            <a:chOff x="6063305" y="818511"/>
            <a:chExt cx="2818270" cy="100319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714" t="32488" r="2222" b="26666"/>
            <a:stretch/>
          </p:blipFill>
          <p:spPr>
            <a:xfrm>
              <a:off x="6355763" y="1031623"/>
              <a:ext cx="2245377" cy="790078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6063305" y="818511"/>
              <a:ext cx="281827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i="1" dirty="0"/>
                <a:t>Nd-7301Cb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758399" y="4702882"/>
            <a:ext cx="2818270" cy="1359027"/>
            <a:chOff x="6102272" y="2003401"/>
            <a:chExt cx="2818270" cy="1359027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83" t="27196" r="4850" b="39683"/>
            <a:stretch/>
          </p:blipFill>
          <p:spPr>
            <a:xfrm>
              <a:off x="6355763" y="2210292"/>
              <a:ext cx="2245377" cy="1152136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6102272" y="2003401"/>
              <a:ext cx="281827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i="1" dirty="0"/>
                <a:t>Nw-8301Ed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06248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Gas venting after firing 48h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CECEC-9527-4537-887E-4BAB93643EE0}" type="datetime5">
              <a:rPr lang="en-US" smtClean="0"/>
              <a:t>27-Nov-17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Carlotta Accettura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57200" y="1052054"/>
            <a:ext cx="3829508" cy="2502079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4784" y="1052054"/>
            <a:ext cx="3830926" cy="2504643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459029" y="3817314"/>
            <a:ext cx="3299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H</a:t>
            </a:r>
            <a:r>
              <a:rPr lang="en-GB" baseline="-25000" dirty="0"/>
              <a:t>2 </a:t>
            </a:r>
            <a:r>
              <a:rPr lang="en-GB" dirty="0"/>
              <a:t>dominated </a:t>
            </a:r>
          </a:p>
          <a:p>
            <a:pPr marL="285750" indent="-285750">
              <a:buFontTx/>
              <a:buChar char="-"/>
            </a:pPr>
            <a:r>
              <a:rPr lang="en-GB" dirty="0"/>
              <a:t>Adsorption of venting gas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354784" y="3817315"/>
            <a:ext cx="3299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H</a:t>
            </a:r>
            <a:r>
              <a:rPr lang="en-GB" baseline="-25000" dirty="0"/>
              <a:t>2</a:t>
            </a:r>
            <a:r>
              <a:rPr lang="en-GB" dirty="0"/>
              <a:t> dominated </a:t>
            </a:r>
          </a:p>
          <a:p>
            <a:pPr marL="285750" indent="-285750">
              <a:buFontTx/>
              <a:buChar char="-"/>
            </a:pPr>
            <a:r>
              <a:rPr lang="en-GB" dirty="0"/>
              <a:t>CH</a:t>
            </a:r>
            <a:r>
              <a:rPr lang="en-GB" baseline="-25000" dirty="0"/>
              <a:t>4</a:t>
            </a:r>
            <a:r>
              <a:rPr lang="en-GB" dirty="0"/>
              <a:t> reduction 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724205" y="4828032"/>
            <a:ext cx="8018279" cy="984301"/>
            <a:chOff x="724205" y="4828032"/>
            <a:chExt cx="8018279" cy="984301"/>
          </a:xfrm>
        </p:grpSpPr>
        <p:sp>
          <p:nvSpPr>
            <p:cNvPr id="16" name="Rectangle 15"/>
            <p:cNvSpPr/>
            <p:nvPr/>
          </p:nvSpPr>
          <p:spPr>
            <a:xfrm>
              <a:off x="724205" y="4828032"/>
              <a:ext cx="1571121" cy="98023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Low outgassing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783663" y="4828032"/>
              <a:ext cx="1571121" cy="98023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H2 dominated spectra 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843121" y="4832096"/>
              <a:ext cx="1571121" cy="98023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Low internal leak</a:t>
              </a:r>
            </a:p>
          </p:txBody>
        </p:sp>
        <p:sp>
          <p:nvSpPr>
            <p:cNvPr id="19" name="Right Arrow 18"/>
            <p:cNvSpPr/>
            <p:nvPr/>
          </p:nvSpPr>
          <p:spPr>
            <a:xfrm>
              <a:off x="6510528" y="5124297"/>
              <a:ext cx="555955" cy="387705"/>
            </a:xfrm>
            <a:prstGeom prst="rightArrow">
              <a:avLst/>
            </a:prstGeom>
            <a:solidFill>
              <a:srgbClr val="92D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171363" y="4832096"/>
              <a:ext cx="1571121" cy="98023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Compliant </a:t>
              </a:r>
              <a:r>
                <a:rPr lang="en-GB" u="sng" dirty="0"/>
                <a:t>after 48h firing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371953" y="5215737"/>
              <a:ext cx="3068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+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450432" y="5207202"/>
              <a:ext cx="3068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+</a:t>
              </a: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358459" y="1092625"/>
            <a:ext cx="1080979" cy="1210159"/>
            <a:chOff x="1616009" y="3551524"/>
            <a:chExt cx="1080979" cy="1210159"/>
          </a:xfrm>
        </p:grpSpPr>
        <p:grpSp>
          <p:nvGrpSpPr>
            <p:cNvPr id="25" name="Group 24"/>
            <p:cNvGrpSpPr/>
            <p:nvPr/>
          </p:nvGrpSpPr>
          <p:grpSpPr>
            <a:xfrm>
              <a:off x="1841348" y="3551524"/>
              <a:ext cx="855640" cy="1067494"/>
              <a:chOff x="2966764" y="3551524"/>
              <a:chExt cx="855640" cy="1067494"/>
            </a:xfrm>
          </p:grpSpPr>
          <p:sp>
            <p:nvSpPr>
              <p:cNvPr id="26" name="Oval 25"/>
              <p:cNvSpPr/>
              <p:nvPr/>
            </p:nvSpPr>
            <p:spPr>
              <a:xfrm>
                <a:off x="3365203" y="4012273"/>
                <a:ext cx="457201" cy="345558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/>
                  <a:t>Ar</a:t>
                </a: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2966764" y="3551524"/>
                <a:ext cx="496187" cy="33955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/>
                  <a:t>N</a:t>
                </a:r>
                <a:r>
                  <a:rPr lang="en-US" sz="1000" baseline="-25000" dirty="0"/>
                  <a:t>2</a:t>
                </a:r>
              </a:p>
            </p:txBody>
          </p:sp>
          <p:sp>
            <p:nvSpPr>
              <p:cNvPr id="28" name="Down Arrow 27"/>
              <p:cNvSpPr/>
              <p:nvPr/>
            </p:nvSpPr>
            <p:spPr>
              <a:xfrm>
                <a:off x="3577855" y="4357831"/>
                <a:ext cx="63795" cy="261187"/>
              </a:xfrm>
              <a:prstGeom prst="down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Down Arrow 28"/>
              <p:cNvSpPr/>
              <p:nvPr/>
            </p:nvSpPr>
            <p:spPr>
              <a:xfrm>
                <a:off x="3182959" y="3906871"/>
                <a:ext cx="63795" cy="261187"/>
              </a:xfrm>
              <a:prstGeom prst="down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1616009" y="4145149"/>
              <a:ext cx="496187" cy="616534"/>
              <a:chOff x="2796358" y="4109140"/>
              <a:chExt cx="496187" cy="616534"/>
            </a:xfrm>
          </p:grpSpPr>
          <p:sp>
            <p:nvSpPr>
              <p:cNvPr id="31" name="Oval 30"/>
              <p:cNvSpPr/>
              <p:nvPr/>
            </p:nvSpPr>
            <p:spPr>
              <a:xfrm>
                <a:off x="2796358" y="4109140"/>
                <a:ext cx="496187" cy="33955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/>
                  <a:t>Ne</a:t>
                </a:r>
                <a:endParaRPr lang="en-US" sz="1000" baseline="-25000" dirty="0"/>
              </a:p>
            </p:txBody>
          </p:sp>
          <p:sp>
            <p:nvSpPr>
              <p:cNvPr id="32" name="Down Arrow 31"/>
              <p:cNvSpPr/>
              <p:nvPr/>
            </p:nvSpPr>
            <p:spPr>
              <a:xfrm>
                <a:off x="3012553" y="4464487"/>
                <a:ext cx="63795" cy="261187"/>
              </a:xfrm>
              <a:prstGeom prst="down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5496211" y="971426"/>
            <a:ext cx="855640" cy="1743129"/>
            <a:chOff x="5496211" y="971426"/>
            <a:chExt cx="855640" cy="1743129"/>
          </a:xfrm>
        </p:grpSpPr>
        <p:sp>
          <p:nvSpPr>
            <p:cNvPr id="34" name="Oval 33"/>
            <p:cNvSpPr/>
            <p:nvPr/>
          </p:nvSpPr>
          <p:spPr>
            <a:xfrm>
              <a:off x="5894650" y="2088278"/>
              <a:ext cx="457201" cy="34555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Ar</a:t>
              </a:r>
            </a:p>
          </p:txBody>
        </p:sp>
        <p:sp>
          <p:nvSpPr>
            <p:cNvPr id="35" name="Oval 34"/>
            <p:cNvSpPr/>
            <p:nvPr/>
          </p:nvSpPr>
          <p:spPr>
            <a:xfrm>
              <a:off x="5496211" y="971426"/>
              <a:ext cx="496187" cy="33955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N</a:t>
              </a:r>
              <a:r>
                <a:rPr lang="en-US" sz="1000" baseline="-25000" dirty="0"/>
                <a:t>2</a:t>
              </a:r>
            </a:p>
          </p:txBody>
        </p:sp>
        <p:sp>
          <p:nvSpPr>
            <p:cNvPr id="36" name="Down Arrow 35"/>
            <p:cNvSpPr/>
            <p:nvPr/>
          </p:nvSpPr>
          <p:spPr>
            <a:xfrm>
              <a:off x="5712406" y="1326773"/>
              <a:ext cx="63795" cy="261187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Down Arrow 36"/>
            <p:cNvSpPr/>
            <p:nvPr/>
          </p:nvSpPr>
          <p:spPr>
            <a:xfrm>
              <a:off x="6091352" y="2453368"/>
              <a:ext cx="63795" cy="261187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8583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 coating machine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D4948-959F-45A5-AE75-FF90E44A66EB}" type="datetime5">
              <a:rPr lang="en-US" smtClean="0"/>
              <a:t>27-Nov-17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Carlotta Accettura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6" t="32788" r="24181" b="1"/>
          <a:stretch/>
        </p:blipFill>
        <p:spPr>
          <a:xfrm>
            <a:off x="1612668" y="1521229"/>
            <a:ext cx="5598543" cy="314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847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Secondary Electron Yield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D4948-959F-45A5-AE75-FF90E44A66EB}" type="datetime5">
              <a:rPr lang="en-US" smtClean="0"/>
              <a:t>27-Nov-17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Carlotta Accettura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351" y="3692324"/>
            <a:ext cx="4654295" cy="25057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6902" y="3692324"/>
            <a:ext cx="3883489" cy="25483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2331" y="1252097"/>
            <a:ext cx="4090241" cy="22819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684616" y="1067431"/>
            <a:ext cx="1520693" cy="369332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Graphite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en-US" baseline="30000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4381" y="3553171"/>
            <a:ext cx="2483463" cy="369332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MoGr as received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en-US" baseline="30000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55448" y="3554327"/>
            <a:ext cx="2508242" cy="369332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MoGr air exposure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en-US" baseline="30000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72300" y="1955785"/>
            <a:ext cx="1781070" cy="83099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rgbClr val="002060"/>
                </a:solidFill>
              </a:rPr>
              <a:t>SEY max collimator~ 1.4</a:t>
            </a:r>
          </a:p>
        </p:txBody>
      </p:sp>
    </p:spTree>
    <p:extLst>
      <p:ext uri="{BB962C8B-B14F-4D97-AF65-F5344CB8AC3E}">
        <p14:creationId xmlns:p14="http://schemas.microsoft.com/office/powerpoint/2010/main" val="1248685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9602"/>
            <a:ext cx="8226854" cy="715840"/>
          </a:xfrm>
        </p:spPr>
        <p:txBody>
          <a:bodyPr>
            <a:normAutofit/>
          </a:bodyPr>
          <a:lstStyle/>
          <a:p>
            <a:r>
              <a:rPr lang="en-GB" dirty="0"/>
              <a:t>The UHV requirements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D4948-959F-45A5-AE75-FF90E44A66EB}" type="datetime5">
              <a:rPr lang="en-US" smtClean="0"/>
              <a:t>27-Nov-17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Carlotta Accettura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l="4490" t="22660" r="56117" b="10754"/>
          <a:stretch/>
        </p:blipFill>
        <p:spPr>
          <a:xfrm>
            <a:off x="606829" y="4018736"/>
            <a:ext cx="3670937" cy="19390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1086149"/>
            <a:ext cx="81132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In all the particle accelerators an high or ultra-high vacuum is required: </a:t>
            </a:r>
            <a:r>
              <a:rPr lang="en-US" sz="1600" dirty="0"/>
              <a:t>beam stability and lifetime (beam-gas scattering)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LHC vacuum acceptance limits for collimators: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Low outgassing rate (1·10</a:t>
            </a:r>
            <a:r>
              <a:rPr lang="en-GB" sz="1600" baseline="30000" dirty="0"/>
              <a:t>-7 </a:t>
            </a:r>
            <a:r>
              <a:rPr lang="en-GB" sz="1600" dirty="0"/>
              <a:t>mbar·l/s)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No NEG saturation (N</a:t>
            </a:r>
            <a:r>
              <a:rPr lang="en-GB" sz="1600" baseline="-25000" dirty="0"/>
              <a:t>2</a:t>
            </a:r>
            <a:r>
              <a:rPr lang="en-GB" sz="1600" dirty="0"/>
              <a:t>, CO, CO</a:t>
            </a:r>
            <a:r>
              <a:rPr lang="en-GB" sz="1600" baseline="-25000" dirty="0"/>
              <a:t>2</a:t>
            </a:r>
            <a:r>
              <a:rPr lang="en-GB" sz="1600" dirty="0"/>
              <a:t>,..)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Low SEY (ESD, electron cloud)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5857" y="1946618"/>
            <a:ext cx="2341067" cy="140220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0627" y="4336110"/>
            <a:ext cx="3578662" cy="16216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5702705" y="3834070"/>
                <a:ext cx="195124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GB" i="1" baseline="-2500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GB" i="1" baseline="-2500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n-GB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·</m:t>
                      </m:r>
                      <m:r>
                        <a:rPr lang="en-GB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2705" y="3834070"/>
                <a:ext cx="1951240" cy="369332"/>
              </a:xfrm>
              <a:prstGeom prst="rect">
                <a:avLst/>
              </a:prstGeom>
              <a:blipFill>
                <a:blip r:embed="rId5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0090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Collimation system upgrade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D4948-959F-45A5-AE75-FF90E44A66EB}" type="datetime5">
              <a:rPr lang="en-US" smtClean="0"/>
              <a:t>27-Nov-17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Carlotta Accettura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533189" y="3067397"/>
            <a:ext cx="5789135" cy="3076654"/>
          </a:xfrm>
          <a:prstGeom prst="rect">
            <a:avLst/>
          </a:prstGeom>
        </p:spPr>
      </p:pic>
      <p:sp>
        <p:nvSpPr>
          <p:cNvPr id="8" name="Down Arrow 7"/>
          <p:cNvSpPr/>
          <p:nvPr/>
        </p:nvSpPr>
        <p:spPr>
          <a:xfrm rot="9749511">
            <a:off x="2192678" y="2277684"/>
            <a:ext cx="264994" cy="72320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Down Arrow 8"/>
          <p:cNvSpPr/>
          <p:nvPr/>
        </p:nvSpPr>
        <p:spPr>
          <a:xfrm rot="12033715">
            <a:off x="6003376" y="2320691"/>
            <a:ext cx="264994" cy="72320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Down Arrow 9"/>
          <p:cNvSpPr/>
          <p:nvPr/>
        </p:nvSpPr>
        <p:spPr>
          <a:xfrm rot="10800000">
            <a:off x="3298791" y="2238040"/>
            <a:ext cx="264994" cy="72320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132" y="1337953"/>
            <a:ext cx="2222113" cy="83452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74293" y="1089014"/>
            <a:ext cx="1609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MoGr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8845" y="1356922"/>
            <a:ext cx="1957778" cy="83452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908571" y="1089013"/>
            <a:ext cx="2230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MoGr with Mo coating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88" t="24222" r="27939" b="34727"/>
          <a:stretch/>
        </p:blipFill>
        <p:spPr>
          <a:xfrm>
            <a:off x="5183444" y="1342204"/>
            <a:ext cx="1716120" cy="83504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784535" y="1079287"/>
            <a:ext cx="2230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CuCD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36" t="9574" r="17548" b="36970"/>
          <a:stretch/>
        </p:blipFill>
        <p:spPr>
          <a:xfrm>
            <a:off x="6989196" y="1149512"/>
            <a:ext cx="1852428" cy="1379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626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Graphite outgassing – Air content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D4948-959F-45A5-AE75-FF90E44A66EB}" type="datetime5">
              <a:rPr lang="en-US" smtClean="0"/>
              <a:t>27-Nov-17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Carlotta Accettura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6" t="28982" r="4137" b="16024"/>
          <a:stretch/>
        </p:blipFill>
        <p:spPr>
          <a:xfrm>
            <a:off x="757124" y="1183150"/>
            <a:ext cx="2670048" cy="1423774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13" r="6560" b="34614"/>
          <a:stretch/>
        </p:blipFill>
        <p:spPr>
          <a:xfrm>
            <a:off x="470044" y="2840741"/>
            <a:ext cx="3244207" cy="7388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6705" y="1183150"/>
            <a:ext cx="4232544" cy="2765410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4937760" y="1901535"/>
            <a:ext cx="405615" cy="35194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900" b="1" dirty="0"/>
              <a:t>CH</a:t>
            </a:r>
            <a:r>
              <a:rPr lang="en-GB" sz="900" b="1" baseline="-25000" dirty="0"/>
              <a:t>4</a:t>
            </a:r>
          </a:p>
        </p:txBody>
      </p:sp>
      <p:sp>
        <p:nvSpPr>
          <p:cNvPr id="15" name="Oval 14"/>
          <p:cNvSpPr/>
          <p:nvPr/>
        </p:nvSpPr>
        <p:spPr>
          <a:xfrm>
            <a:off x="4439108" y="1579722"/>
            <a:ext cx="405615" cy="35194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900" b="1" dirty="0"/>
              <a:t>H</a:t>
            </a:r>
            <a:r>
              <a:rPr lang="en-GB" sz="900" b="1" baseline="-25000" dirty="0"/>
              <a:t>2</a:t>
            </a:r>
          </a:p>
        </p:txBody>
      </p:sp>
      <p:sp>
        <p:nvSpPr>
          <p:cNvPr id="16" name="Oval 15"/>
          <p:cNvSpPr/>
          <p:nvPr/>
        </p:nvSpPr>
        <p:spPr>
          <a:xfrm>
            <a:off x="5277177" y="1444924"/>
            <a:ext cx="405615" cy="35194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900" b="1" dirty="0"/>
              <a:t>N</a:t>
            </a:r>
            <a:r>
              <a:rPr lang="en-GB" sz="900" b="1" baseline="-25000" dirty="0"/>
              <a:t>2</a:t>
            </a:r>
          </a:p>
        </p:txBody>
      </p:sp>
      <p:sp>
        <p:nvSpPr>
          <p:cNvPr id="17" name="Oval 16"/>
          <p:cNvSpPr/>
          <p:nvPr/>
        </p:nvSpPr>
        <p:spPr>
          <a:xfrm>
            <a:off x="5550320" y="1444923"/>
            <a:ext cx="405615" cy="35194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900" b="1" dirty="0"/>
              <a:t>CO</a:t>
            </a:r>
            <a:endParaRPr lang="en-GB" sz="900" b="1" baseline="-25000" dirty="0"/>
          </a:p>
        </p:txBody>
      </p:sp>
      <p:sp>
        <p:nvSpPr>
          <p:cNvPr id="18" name="Oval 17"/>
          <p:cNvSpPr/>
          <p:nvPr/>
        </p:nvSpPr>
        <p:spPr>
          <a:xfrm>
            <a:off x="5811678" y="1849204"/>
            <a:ext cx="405615" cy="35194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900" b="1" dirty="0"/>
              <a:t>Ar</a:t>
            </a:r>
            <a:endParaRPr lang="en-GB" sz="900" b="1" baseline="-25000" dirty="0"/>
          </a:p>
        </p:txBody>
      </p:sp>
      <p:sp>
        <p:nvSpPr>
          <p:cNvPr id="19" name="Oval 18"/>
          <p:cNvSpPr/>
          <p:nvPr/>
        </p:nvSpPr>
        <p:spPr>
          <a:xfrm>
            <a:off x="6076911" y="2077508"/>
            <a:ext cx="405615" cy="35194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900" b="1" dirty="0"/>
              <a:t>CO</a:t>
            </a:r>
            <a:r>
              <a:rPr lang="en-GB" sz="900" b="1" baseline="-25000" dirty="0"/>
              <a:t>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02405" y="935437"/>
            <a:ext cx="38770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2D Carbon-Fibre-reinforced Carbon (CFC)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78709" y="2612622"/>
            <a:ext cx="38770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Graphite</a:t>
            </a:r>
          </a:p>
        </p:txBody>
      </p:sp>
      <p:cxnSp>
        <p:nvCxnSpPr>
          <p:cNvPr id="25" name="Straight Arrow Connector 24"/>
          <p:cNvCxnSpPr>
            <a:endCxn id="18" idx="7"/>
          </p:cNvCxnSpPr>
          <p:nvPr/>
        </p:nvCxnSpPr>
        <p:spPr>
          <a:xfrm flipH="1">
            <a:off x="6157892" y="1444923"/>
            <a:ext cx="324634" cy="4558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6497654" y="994594"/>
            <a:ext cx="1630129" cy="898531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Avoid high T treatment with inert gas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44" y="3662068"/>
            <a:ext cx="3339389" cy="250454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9867" y="3245276"/>
            <a:ext cx="4474852" cy="2926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508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Molybdenum-Carbide Graphite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D4948-959F-45A5-AE75-FF90E44A66EB}" type="datetime5">
              <a:rPr lang="en-US" smtClean="0"/>
              <a:t>27-Nov-17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Carlotta Accettura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50" t="36197" r="12432" b="26672"/>
          <a:stretch/>
        </p:blipFill>
        <p:spPr>
          <a:xfrm>
            <a:off x="834095" y="1089335"/>
            <a:ext cx="2743201" cy="1029275"/>
          </a:xfrm>
        </p:spPr>
      </p:pic>
      <p:graphicFrame>
        <p:nvGraphicFramePr>
          <p:cNvPr id="19" name="Table 18"/>
          <p:cNvGraphicFramePr>
            <a:graphicFrameLocks noGrp="1"/>
          </p:cNvGraphicFramePr>
          <p:nvPr>
            <p:extLst/>
          </p:nvPr>
        </p:nvGraphicFramePr>
        <p:xfrm>
          <a:off x="452764" y="2273939"/>
          <a:ext cx="4064000" cy="14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Material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Q</a:t>
                      </a:r>
                      <a:r>
                        <a:rPr lang="en-US" sz="1600" baseline="-25000" dirty="0"/>
                        <a:t>s</a:t>
                      </a:r>
                      <a:r>
                        <a:rPr lang="en-US" sz="1600" dirty="0"/>
                        <a:t> [ mbar∙l/ s∙cm</a:t>
                      </a:r>
                      <a:r>
                        <a:rPr lang="en-US" sz="1600" baseline="30000" dirty="0"/>
                        <a:t>2</a:t>
                      </a:r>
                      <a:r>
                        <a:rPr lang="en-US" sz="1600" dirty="0"/>
                        <a:t>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2060"/>
                          </a:solidFill>
                        </a:rPr>
                        <a:t>MoGr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</a:rPr>
                        <a:t>1.9∙10</a:t>
                      </a:r>
                      <a:r>
                        <a:rPr lang="en-US" sz="1600" baseline="30000" dirty="0">
                          <a:solidFill>
                            <a:srgbClr val="002060"/>
                          </a:solidFill>
                        </a:rPr>
                        <a:t>-10  </a:t>
                      </a:r>
                      <a:endParaRPr lang="en-US" sz="1600" baseline="300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2060"/>
                          </a:solidFill>
                        </a:rPr>
                        <a:t>Graphite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</a:rPr>
                        <a:t>1.3∙10</a:t>
                      </a:r>
                      <a:r>
                        <a:rPr lang="en-US" sz="1600" baseline="30000" dirty="0">
                          <a:solidFill>
                            <a:srgbClr val="002060"/>
                          </a:solidFill>
                        </a:rPr>
                        <a:t>-11</a:t>
                      </a:r>
                      <a:endParaRPr lang="en-US" sz="1600" baseline="30000" dirty="0">
                        <a:solidFill>
                          <a:srgbClr val="00B050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2060"/>
                          </a:solidFill>
                        </a:rPr>
                        <a:t>CFC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</a:rPr>
                        <a:t>1.9∙10</a:t>
                      </a:r>
                      <a:r>
                        <a:rPr lang="en-US" sz="1600" baseline="30000" dirty="0">
                          <a:solidFill>
                            <a:srgbClr val="002060"/>
                          </a:solidFill>
                        </a:rPr>
                        <a:t>-11</a:t>
                      </a:r>
                      <a:endParaRPr lang="en-US" sz="1600" baseline="30000" dirty="0">
                        <a:solidFill>
                          <a:srgbClr val="00B050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2487659"/>
                  </a:ext>
                </a:extLst>
              </a:tr>
            </a:tbl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4020281" y="1055698"/>
            <a:ext cx="4663773" cy="3049155"/>
            <a:chOff x="3836613" y="1790111"/>
            <a:chExt cx="4663773" cy="304915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36613" y="1790111"/>
              <a:ext cx="4663773" cy="3049155"/>
            </a:xfrm>
            <a:prstGeom prst="rect">
              <a:avLst/>
            </a:prstGeom>
          </p:spPr>
        </p:pic>
        <p:sp>
          <p:nvSpPr>
            <p:cNvPr id="12" name="Oval 11"/>
            <p:cNvSpPr/>
            <p:nvPr/>
          </p:nvSpPr>
          <p:spPr>
            <a:xfrm>
              <a:off x="4902794" y="1963356"/>
              <a:ext cx="381000" cy="330334"/>
            </a:xfrm>
            <a:prstGeom prst="ellipse">
              <a:avLst/>
            </a:prstGeom>
            <a:noFill/>
            <a:ln w="952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700" b="1" dirty="0">
                  <a:solidFill>
                    <a:srgbClr val="002060"/>
                  </a:solidFill>
                </a:rPr>
                <a:t>CH</a:t>
              </a:r>
              <a:r>
                <a:rPr lang="en-US" sz="700" b="1" baseline="-25000" dirty="0">
                  <a:solidFill>
                    <a:srgbClr val="002060"/>
                  </a:solidFill>
                </a:rPr>
                <a:t>4</a:t>
              </a: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5283794" y="1790111"/>
              <a:ext cx="685800" cy="330334"/>
              <a:chOff x="5302490" y="1496263"/>
              <a:chExt cx="685800" cy="330334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5302490" y="1496263"/>
                <a:ext cx="381000" cy="330334"/>
              </a:xfrm>
              <a:prstGeom prst="ellipse">
                <a:avLst/>
              </a:prstGeom>
              <a:noFill/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en-US" sz="700" b="1" dirty="0">
                    <a:solidFill>
                      <a:srgbClr val="002060"/>
                    </a:solidFill>
                  </a:rPr>
                  <a:t>N</a:t>
                </a:r>
                <a:r>
                  <a:rPr lang="en-US" sz="700" b="1" baseline="-25000" dirty="0">
                    <a:solidFill>
                      <a:srgbClr val="002060"/>
                    </a:solidFill>
                  </a:rPr>
                  <a:t>2</a:t>
                </a:r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5607290" y="1496263"/>
                <a:ext cx="381000" cy="330334"/>
              </a:xfrm>
              <a:prstGeom prst="ellipse">
                <a:avLst/>
              </a:prstGeom>
              <a:noFill/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en-US" sz="700" b="1" dirty="0">
                    <a:solidFill>
                      <a:srgbClr val="002060"/>
                    </a:solidFill>
                  </a:rPr>
                  <a:t>CO</a:t>
                </a:r>
                <a:endParaRPr lang="en-US" sz="700" b="1" baseline="-25000" dirty="0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14" name="Oval 13"/>
            <p:cNvSpPr/>
            <p:nvPr/>
          </p:nvSpPr>
          <p:spPr>
            <a:xfrm>
              <a:off x="5866646" y="2855967"/>
              <a:ext cx="381000" cy="330334"/>
            </a:xfrm>
            <a:prstGeom prst="ellipse">
              <a:avLst/>
            </a:prstGeom>
            <a:noFill/>
            <a:ln w="952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700" b="1" dirty="0">
                  <a:solidFill>
                    <a:srgbClr val="002060"/>
                  </a:solidFill>
                </a:rPr>
                <a:t>Ar</a:t>
              </a:r>
              <a:endParaRPr lang="en-US" sz="700" b="1" baseline="-25000" dirty="0">
                <a:solidFill>
                  <a:srgbClr val="002060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6098887" y="3460467"/>
              <a:ext cx="381000" cy="330334"/>
            </a:xfrm>
            <a:prstGeom prst="ellipse">
              <a:avLst/>
            </a:prstGeom>
            <a:noFill/>
            <a:ln w="952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700" b="1" dirty="0">
                  <a:solidFill>
                    <a:srgbClr val="002060"/>
                  </a:solidFill>
                </a:rPr>
                <a:t>CO</a:t>
              </a:r>
              <a:r>
                <a:rPr lang="en-US" sz="700" b="1" baseline="-25000" dirty="0">
                  <a:solidFill>
                    <a:srgbClr val="002060"/>
                  </a:solidFill>
                </a:rPr>
                <a:t>2</a:t>
              </a:r>
            </a:p>
          </p:txBody>
        </p:sp>
        <p:sp>
          <p:nvSpPr>
            <p:cNvPr id="16" name="Oval 15"/>
            <p:cNvSpPr/>
            <p:nvPr/>
          </p:nvSpPr>
          <p:spPr>
            <a:xfrm>
              <a:off x="4469831" y="2291257"/>
              <a:ext cx="381000" cy="330334"/>
            </a:xfrm>
            <a:prstGeom prst="ellipse">
              <a:avLst/>
            </a:prstGeom>
            <a:noFill/>
            <a:ln w="952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700" b="1" dirty="0">
                  <a:solidFill>
                    <a:srgbClr val="002060"/>
                  </a:solidFill>
                </a:rPr>
                <a:t>H</a:t>
              </a:r>
              <a:r>
                <a:rPr lang="en-US" sz="700" b="1" baseline="-25000" dirty="0">
                  <a:solidFill>
                    <a:srgbClr val="002060"/>
                  </a:solidFill>
                </a:rPr>
                <a:t>2</a:t>
              </a: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067" r="640"/>
          <a:stretch/>
        </p:blipFill>
        <p:spPr>
          <a:xfrm>
            <a:off x="452764" y="3776494"/>
            <a:ext cx="5617449" cy="249890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08214" y="3745328"/>
            <a:ext cx="3327946" cy="2493461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6070213" y="5522976"/>
            <a:ext cx="1940175" cy="3657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Bulk porosities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080106" y="5522976"/>
            <a:ext cx="1940175" cy="3657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Surface damage</a:t>
            </a:r>
          </a:p>
        </p:txBody>
      </p:sp>
    </p:spTree>
    <p:extLst>
      <p:ext uri="{BB962C8B-B14F-4D97-AF65-F5344CB8AC3E}">
        <p14:creationId xmlns:p14="http://schemas.microsoft.com/office/powerpoint/2010/main" val="1128455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MoGr treatment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D4948-959F-45A5-AE75-FF90E44A66EB}" type="datetime5">
              <a:rPr lang="en-US" smtClean="0"/>
              <a:t>27-Nov-17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Carlotta Accettura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11657" y="4510437"/>
            <a:ext cx="3951071" cy="161561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rgbClr val="002060"/>
                </a:solidFill>
              </a:rPr>
              <a:t>CO</a:t>
            </a:r>
            <a:r>
              <a:rPr lang="en-US" sz="1600" baseline="-25000" dirty="0">
                <a:solidFill>
                  <a:srgbClr val="002060"/>
                </a:solidFill>
              </a:rPr>
              <a:t>2</a:t>
            </a:r>
            <a:r>
              <a:rPr lang="en-US" sz="1600" dirty="0">
                <a:solidFill>
                  <a:srgbClr val="002060"/>
                </a:solidFill>
              </a:rPr>
              <a:t> blasting: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Q</a:t>
            </a:r>
            <a:r>
              <a:rPr lang="en-US" sz="1600" baseline="-25000" dirty="0">
                <a:solidFill>
                  <a:srgbClr val="002060"/>
                </a:solidFill>
              </a:rPr>
              <a:t>after</a:t>
            </a:r>
            <a:r>
              <a:rPr lang="en-US" sz="1600" dirty="0">
                <a:solidFill>
                  <a:srgbClr val="002060"/>
                </a:solidFill>
              </a:rPr>
              <a:t>/Q</a:t>
            </a:r>
            <a:r>
              <a:rPr lang="en-US" sz="1600" baseline="-25000" dirty="0">
                <a:solidFill>
                  <a:srgbClr val="002060"/>
                </a:solidFill>
              </a:rPr>
              <a:t>before</a:t>
            </a:r>
            <a:r>
              <a:rPr lang="en-US" sz="1600" dirty="0">
                <a:solidFill>
                  <a:srgbClr val="002060"/>
                </a:solidFill>
              </a:rPr>
              <a:t>= 50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CO</a:t>
            </a:r>
            <a:r>
              <a:rPr lang="en-US" sz="1600" baseline="-25000" dirty="0">
                <a:solidFill>
                  <a:srgbClr val="002060"/>
                </a:solidFill>
              </a:rPr>
              <a:t>2</a:t>
            </a:r>
            <a:r>
              <a:rPr lang="en-US" sz="1600" dirty="0">
                <a:solidFill>
                  <a:srgbClr val="002060"/>
                </a:solidFill>
              </a:rPr>
              <a:t> adsorption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Air content (N</a:t>
            </a:r>
            <a:r>
              <a:rPr lang="en-US" sz="1600" baseline="-25000" dirty="0">
                <a:solidFill>
                  <a:srgbClr val="002060"/>
                </a:solidFill>
              </a:rPr>
              <a:t>2</a:t>
            </a:r>
            <a:r>
              <a:rPr lang="en-US" sz="1600" dirty="0">
                <a:solidFill>
                  <a:srgbClr val="002060"/>
                </a:solidFill>
              </a:rPr>
              <a:t>, Ar) increased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479798" y="2833926"/>
            <a:ext cx="5041829" cy="3292125"/>
            <a:chOff x="3741249" y="2851526"/>
            <a:chExt cx="5041829" cy="3292125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41249" y="2851526"/>
              <a:ext cx="5041829" cy="3292125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5690484" y="3194208"/>
              <a:ext cx="2556256" cy="1788077"/>
              <a:chOff x="5690484" y="3194208"/>
              <a:chExt cx="2556256" cy="1788077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5690484" y="3194208"/>
                <a:ext cx="1463040" cy="411409"/>
              </a:xfrm>
              <a:prstGeom prst="rect">
                <a:avLst/>
              </a:prstGeom>
              <a:solidFill>
                <a:srgbClr val="3A81BA"/>
              </a:solidFill>
              <a:ln w="25400" cap="flat" cmpd="sng" algn="ctr">
                <a:solidFill>
                  <a:srgbClr val="3A81BA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Arial"/>
                    <a:rtl val="0"/>
                  </a:rPr>
                  <a:t>Surface peak</a:t>
                </a: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6783700" y="4570876"/>
                <a:ext cx="1463040" cy="411409"/>
              </a:xfrm>
              <a:prstGeom prst="rect">
                <a:avLst/>
              </a:prstGeom>
              <a:solidFill>
                <a:srgbClr val="3A81BA"/>
              </a:solidFill>
              <a:ln w="25400" cap="flat" cmpd="sng" algn="ctr">
                <a:solidFill>
                  <a:srgbClr val="3A81BA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Arial"/>
                    <a:rtl val="0"/>
                  </a:rPr>
                  <a:t>Bulk peak</a:t>
                </a:r>
              </a:p>
            </p:txBody>
          </p:sp>
        </p:grpSp>
      </p:grp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32" r="4424" b="20344"/>
          <a:stretch/>
        </p:blipFill>
        <p:spPr>
          <a:xfrm>
            <a:off x="5429033" y="1018853"/>
            <a:ext cx="3171305" cy="1254848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511657" y="1004278"/>
            <a:ext cx="5651482" cy="3694496"/>
            <a:chOff x="511657" y="1004278"/>
            <a:chExt cx="5651482" cy="369449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1657" y="1004278"/>
              <a:ext cx="5651482" cy="3694496"/>
            </a:xfrm>
            <a:prstGeom prst="rect">
              <a:avLst/>
            </a:prstGeom>
          </p:spPr>
        </p:pic>
        <p:sp>
          <p:nvSpPr>
            <p:cNvPr id="14" name="Oval 13"/>
            <p:cNvSpPr/>
            <p:nvPr/>
          </p:nvSpPr>
          <p:spPr>
            <a:xfrm>
              <a:off x="3190220" y="2089279"/>
              <a:ext cx="381000" cy="330334"/>
            </a:xfrm>
            <a:prstGeom prst="ellipse">
              <a:avLst/>
            </a:prstGeom>
            <a:noFill/>
            <a:ln w="952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700" b="1" dirty="0">
                  <a:solidFill>
                    <a:srgbClr val="002060"/>
                  </a:solidFill>
                </a:rPr>
                <a:t>CO</a:t>
              </a:r>
              <a:r>
                <a:rPr lang="en-US" sz="700" b="1" baseline="-25000" dirty="0">
                  <a:solidFill>
                    <a:srgbClr val="002060"/>
                  </a:solidFill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2048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 cleaning-last grade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D4948-959F-45A5-AE75-FF90E44A66EB}" type="datetime5">
              <a:rPr lang="en-US" smtClean="0"/>
              <a:t>27-Nov-17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Carlotta Accettura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520379" y="1134178"/>
            <a:ext cx="6437373" cy="421018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561215" y="1153513"/>
            <a:ext cx="3424843" cy="2096763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rgbClr val="002060"/>
                </a:solidFill>
              </a:rPr>
              <a:t>US cleaning: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Q</a:t>
            </a:r>
            <a:r>
              <a:rPr lang="en-US" sz="1600" baseline="-25000" dirty="0">
                <a:solidFill>
                  <a:srgbClr val="002060"/>
                </a:solidFill>
              </a:rPr>
              <a:t>after</a:t>
            </a:r>
            <a:r>
              <a:rPr lang="en-US" sz="1600" dirty="0">
                <a:solidFill>
                  <a:srgbClr val="002060"/>
                </a:solidFill>
              </a:rPr>
              <a:t>/Q</a:t>
            </a:r>
            <a:r>
              <a:rPr lang="en-US" sz="1600" baseline="-25000" dirty="0">
                <a:solidFill>
                  <a:srgbClr val="002060"/>
                </a:solidFill>
              </a:rPr>
              <a:t>before</a:t>
            </a:r>
            <a:r>
              <a:rPr lang="en-US" sz="1600" dirty="0">
                <a:solidFill>
                  <a:srgbClr val="002060"/>
                </a:solidFill>
              </a:rPr>
              <a:t>= 3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Solvent contamination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Completely recovered after 48h firing</a:t>
            </a:r>
          </a:p>
        </p:txBody>
      </p:sp>
      <p:sp>
        <p:nvSpPr>
          <p:cNvPr id="6" name="Down Arrow 5"/>
          <p:cNvSpPr/>
          <p:nvPr/>
        </p:nvSpPr>
        <p:spPr>
          <a:xfrm>
            <a:off x="7065818" y="2261300"/>
            <a:ext cx="349135" cy="34082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415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MoGr treatment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D4948-959F-45A5-AE75-FF90E44A66EB}" type="datetime5">
              <a:rPr lang="en-US" smtClean="0"/>
              <a:t>27-Nov-17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Carlotta Accettura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23" name="Content Placeholder 22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57200" y="3599078"/>
            <a:ext cx="3395403" cy="2545198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4165948" y="1068052"/>
            <a:ext cx="4570167" cy="3021125"/>
            <a:chOff x="4370615" y="868547"/>
            <a:chExt cx="4570167" cy="3021125"/>
          </a:xfrm>
        </p:grpSpPr>
        <p:grpSp>
          <p:nvGrpSpPr>
            <p:cNvPr id="12" name="Group 11"/>
            <p:cNvGrpSpPr/>
            <p:nvPr/>
          </p:nvGrpSpPr>
          <p:grpSpPr>
            <a:xfrm>
              <a:off x="4370615" y="868547"/>
              <a:ext cx="4570167" cy="3021125"/>
              <a:chOff x="4370615" y="868547"/>
              <a:chExt cx="4570167" cy="3021125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4370615" y="868547"/>
                <a:ext cx="4570167" cy="3021125"/>
                <a:chOff x="4370615" y="868547"/>
                <a:chExt cx="4570167" cy="3021125"/>
              </a:xfrm>
            </p:grpSpPr>
            <p:grpSp>
              <p:nvGrpSpPr>
                <p:cNvPr id="17" name="Group 16"/>
                <p:cNvGrpSpPr/>
                <p:nvPr/>
              </p:nvGrpSpPr>
              <p:grpSpPr>
                <a:xfrm>
                  <a:off x="4370615" y="868547"/>
                  <a:ext cx="4570167" cy="3021125"/>
                  <a:chOff x="4370615" y="868547"/>
                  <a:chExt cx="4570167" cy="3021125"/>
                </a:xfrm>
              </p:grpSpPr>
              <p:pic>
                <p:nvPicPr>
                  <p:cNvPr id="19" name="Picture 18"/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4370615" y="905745"/>
                    <a:ext cx="4570167" cy="2983927"/>
                  </a:xfrm>
                  <a:prstGeom prst="rect">
                    <a:avLst/>
                  </a:prstGeom>
                </p:spPr>
              </p:pic>
              <p:grpSp>
                <p:nvGrpSpPr>
                  <p:cNvPr id="20" name="Group 19"/>
                  <p:cNvGrpSpPr/>
                  <p:nvPr/>
                </p:nvGrpSpPr>
                <p:grpSpPr>
                  <a:xfrm>
                    <a:off x="5765232" y="868547"/>
                    <a:ext cx="685800" cy="330334"/>
                    <a:chOff x="5302490" y="1496263"/>
                    <a:chExt cx="685800" cy="330334"/>
                  </a:xfrm>
                </p:grpSpPr>
                <p:sp>
                  <p:nvSpPr>
                    <p:cNvPr id="21" name="Oval 20"/>
                    <p:cNvSpPr/>
                    <p:nvPr/>
                  </p:nvSpPr>
                  <p:spPr>
                    <a:xfrm>
                      <a:off x="5302490" y="1496263"/>
                      <a:ext cx="381000" cy="330334"/>
                    </a:xfrm>
                    <a:prstGeom prst="ellipse">
                      <a:avLst/>
                    </a:prstGeom>
                    <a:noFill/>
                    <a:ln w="9525">
                      <a:solidFill>
                        <a:srgbClr val="00206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36000" rIns="36000" rtlCol="0" anchor="ctr"/>
                    <a:lstStyle/>
                    <a:p>
                      <a:pPr algn="ctr"/>
                      <a:r>
                        <a:rPr lang="en-US" sz="700" b="1" dirty="0">
                          <a:solidFill>
                            <a:srgbClr val="002060"/>
                          </a:solidFill>
                        </a:rPr>
                        <a:t>N</a:t>
                      </a:r>
                      <a:r>
                        <a:rPr lang="en-US" sz="700" b="1" baseline="-25000" dirty="0">
                          <a:solidFill>
                            <a:srgbClr val="002060"/>
                          </a:solidFill>
                        </a:rPr>
                        <a:t>2</a:t>
                      </a:r>
                    </a:p>
                  </p:txBody>
                </p:sp>
                <p:sp>
                  <p:nvSpPr>
                    <p:cNvPr id="22" name="Oval 21"/>
                    <p:cNvSpPr/>
                    <p:nvPr/>
                  </p:nvSpPr>
                  <p:spPr>
                    <a:xfrm>
                      <a:off x="5607290" y="1496263"/>
                      <a:ext cx="381000" cy="330334"/>
                    </a:xfrm>
                    <a:prstGeom prst="ellipse">
                      <a:avLst/>
                    </a:prstGeom>
                    <a:noFill/>
                    <a:ln w="9525">
                      <a:solidFill>
                        <a:srgbClr val="00206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36000" rIns="36000" rtlCol="0" anchor="ctr"/>
                    <a:lstStyle/>
                    <a:p>
                      <a:pPr algn="ctr"/>
                      <a:r>
                        <a:rPr lang="en-US" sz="700" b="1" dirty="0">
                          <a:solidFill>
                            <a:srgbClr val="002060"/>
                          </a:solidFill>
                        </a:rPr>
                        <a:t>CO</a:t>
                      </a:r>
                      <a:endParaRPr lang="en-US" sz="700" b="1" baseline="-25000" dirty="0">
                        <a:solidFill>
                          <a:srgbClr val="002060"/>
                        </a:solidFill>
                      </a:endParaRPr>
                    </a:p>
                  </p:txBody>
                </p:sp>
              </p:grpSp>
            </p:grpSp>
            <p:sp>
              <p:nvSpPr>
                <p:cNvPr id="18" name="Oval 17"/>
                <p:cNvSpPr/>
                <p:nvPr/>
              </p:nvSpPr>
              <p:spPr>
                <a:xfrm>
                  <a:off x="6588349" y="2120951"/>
                  <a:ext cx="381000" cy="330334"/>
                </a:xfrm>
                <a:prstGeom prst="ellipse">
                  <a:avLst/>
                </a:prstGeom>
                <a:noFill/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r>
                    <a:rPr lang="en-US" sz="700" b="1" dirty="0">
                      <a:solidFill>
                        <a:srgbClr val="002060"/>
                      </a:solidFill>
                    </a:rPr>
                    <a:t>CO</a:t>
                  </a:r>
                  <a:r>
                    <a:rPr lang="en-US" sz="700" b="1" baseline="-25000" dirty="0">
                      <a:solidFill>
                        <a:srgbClr val="002060"/>
                      </a:solidFill>
                    </a:rPr>
                    <a:t>2</a:t>
                  </a:r>
                </a:p>
              </p:txBody>
            </p:sp>
          </p:grpSp>
          <p:sp>
            <p:nvSpPr>
              <p:cNvPr id="15" name="Oval 14"/>
              <p:cNvSpPr/>
              <p:nvPr/>
            </p:nvSpPr>
            <p:spPr>
              <a:xfrm>
                <a:off x="5384232" y="1349135"/>
                <a:ext cx="381000" cy="330334"/>
              </a:xfrm>
              <a:prstGeom prst="ellipse">
                <a:avLst/>
              </a:prstGeom>
              <a:noFill/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en-US" sz="700" b="1" dirty="0">
                    <a:solidFill>
                      <a:srgbClr val="002060"/>
                    </a:solidFill>
                  </a:rPr>
                  <a:t>N</a:t>
                </a:r>
                <a:endParaRPr lang="en-US" sz="700" b="1" baseline="-25000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6397849" y="1226599"/>
                <a:ext cx="381000" cy="330334"/>
              </a:xfrm>
              <a:prstGeom prst="ellipse">
                <a:avLst/>
              </a:prstGeom>
              <a:noFill/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en-US" sz="700" b="1" dirty="0">
                    <a:solidFill>
                      <a:srgbClr val="002060"/>
                    </a:solidFill>
                  </a:rPr>
                  <a:t>Ar</a:t>
                </a:r>
                <a:endParaRPr lang="en-US" sz="700" b="1" baseline="-25000" dirty="0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13" name="Oval 12"/>
            <p:cNvSpPr/>
            <p:nvPr/>
          </p:nvSpPr>
          <p:spPr>
            <a:xfrm>
              <a:off x="4960455" y="1303347"/>
              <a:ext cx="381000" cy="330334"/>
            </a:xfrm>
            <a:prstGeom prst="ellipse">
              <a:avLst/>
            </a:prstGeom>
            <a:noFill/>
            <a:ln w="952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700" b="1" dirty="0">
                  <a:solidFill>
                    <a:srgbClr val="002060"/>
                  </a:solidFill>
                </a:rPr>
                <a:t>H</a:t>
              </a:r>
              <a:r>
                <a:rPr lang="en-US" sz="700" b="1" baseline="-25000" dirty="0">
                  <a:solidFill>
                    <a:srgbClr val="002060"/>
                  </a:solidFill>
                </a:rPr>
                <a:t>2</a:t>
              </a:r>
            </a:p>
          </p:txBody>
        </p:sp>
      </p:grpSp>
      <p:sp>
        <p:nvSpPr>
          <p:cNvPr id="24" name="Rectangle 23"/>
          <p:cNvSpPr/>
          <p:nvPr/>
        </p:nvSpPr>
        <p:spPr>
          <a:xfrm>
            <a:off x="515121" y="1233219"/>
            <a:ext cx="3279560" cy="224017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rgbClr val="002060"/>
                </a:solidFill>
              </a:rPr>
              <a:t>Diamond paste polishing (particle size </a:t>
            </a:r>
            <a:r>
              <a:rPr lang="en-GB" sz="1600" dirty="0">
                <a:solidFill>
                  <a:srgbClr val="002060"/>
                </a:solidFill>
              </a:rPr>
              <a:t>1μm):</a:t>
            </a:r>
            <a:endParaRPr lang="en-US" sz="1600" dirty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Q</a:t>
            </a:r>
            <a:r>
              <a:rPr lang="en-US" sz="1600" baseline="-25000" dirty="0">
                <a:solidFill>
                  <a:srgbClr val="002060"/>
                </a:solidFill>
              </a:rPr>
              <a:t>jaws</a:t>
            </a:r>
            <a:r>
              <a:rPr lang="en-US" sz="1600" dirty="0">
                <a:solidFill>
                  <a:srgbClr val="002060"/>
                </a:solidFill>
              </a:rPr>
              <a:t>= 5.4∙10</a:t>
            </a:r>
            <a:r>
              <a:rPr lang="en-US" sz="1600" baseline="30000" dirty="0">
                <a:solidFill>
                  <a:srgbClr val="002060"/>
                </a:solidFill>
              </a:rPr>
              <a:t>-7</a:t>
            </a:r>
            <a:r>
              <a:rPr lang="en-US" sz="1600" dirty="0">
                <a:solidFill>
                  <a:srgbClr val="002060"/>
                </a:solidFill>
              </a:rPr>
              <a:t> mbar∙l/s </a:t>
            </a:r>
            <a:r>
              <a:rPr lang="en-US" sz="1600" dirty="0">
                <a:solidFill>
                  <a:srgbClr val="FF0000"/>
                </a:solidFill>
                <a:sym typeface="Wingdings" panose="05000000000000000000" pitchFamily="2" charset="2"/>
              </a:rPr>
              <a:t></a:t>
            </a:r>
            <a:endParaRPr lang="en-US" sz="1600" baseline="-25000" dirty="0">
              <a:solidFill>
                <a:srgbClr val="FF000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Air still dominant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Surface damage seems removed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984783" y="4486779"/>
            <a:ext cx="3337079" cy="122116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rgbClr val="002060"/>
                </a:solidFill>
              </a:rPr>
              <a:t>The </a:t>
            </a:r>
            <a:r>
              <a:rPr lang="en-US" sz="1600" b="1" dirty="0">
                <a:solidFill>
                  <a:srgbClr val="002060"/>
                </a:solidFill>
              </a:rPr>
              <a:t>surface plays a role </a:t>
            </a:r>
            <a:r>
              <a:rPr lang="en-US" sz="1600" dirty="0">
                <a:solidFill>
                  <a:srgbClr val="002060"/>
                </a:solidFill>
              </a:rPr>
              <a:t>(CO</a:t>
            </a:r>
            <a:r>
              <a:rPr lang="en-US" sz="1600" baseline="-25000" dirty="0">
                <a:solidFill>
                  <a:srgbClr val="002060"/>
                </a:solidFill>
              </a:rPr>
              <a:t>2 </a:t>
            </a:r>
            <a:r>
              <a:rPr lang="en-US" sz="1600" dirty="0">
                <a:solidFill>
                  <a:srgbClr val="002060"/>
                </a:solidFill>
              </a:rPr>
              <a:t>blasting), but there should be also a </a:t>
            </a:r>
            <a:r>
              <a:rPr lang="en-US" sz="1600" b="1" dirty="0">
                <a:solidFill>
                  <a:srgbClr val="002060"/>
                </a:solidFill>
              </a:rPr>
              <a:t>bulk contribution </a:t>
            </a:r>
            <a:r>
              <a:rPr lang="en-US" sz="1600" dirty="0">
                <a:solidFill>
                  <a:srgbClr val="002060"/>
                </a:solidFill>
              </a:rPr>
              <a:t>to air trapping</a:t>
            </a:r>
          </a:p>
        </p:txBody>
      </p:sp>
      <p:sp>
        <p:nvSpPr>
          <p:cNvPr id="26" name="Right Arrow 25"/>
          <p:cNvSpPr/>
          <p:nvPr/>
        </p:nvSpPr>
        <p:spPr>
          <a:xfrm>
            <a:off x="4165948" y="4779243"/>
            <a:ext cx="719013" cy="594360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172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</p:bld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5089</TotalTime>
  <Words>941</Words>
  <Application>Microsoft Office PowerPoint</Application>
  <PresentationFormat>Presentazione su schermo (4:3)</PresentationFormat>
  <Paragraphs>291</Paragraphs>
  <Slides>26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26</vt:i4>
      </vt:variant>
    </vt:vector>
  </HeadingPairs>
  <TitlesOfParts>
    <vt:vector size="33" baseType="lpstr">
      <vt:lpstr>Arial</vt:lpstr>
      <vt:lpstr>Calibri</vt:lpstr>
      <vt:lpstr>Cambria Math</vt:lpstr>
      <vt:lpstr>Ubuntu</vt:lpstr>
      <vt:lpstr>Ubuntu Light</vt:lpstr>
      <vt:lpstr>Wingdings</vt:lpstr>
      <vt:lpstr>CERN_ENdept_Presentation_ArialFont copy</vt:lpstr>
      <vt:lpstr>  UHV characterization of advanced materials and their coatings   Carlotta Accettura EN/MME, with many contributions of TE/VSC 1st Workshop of ARIES PowerMat (WP17) Turin- 27 November 2017  </vt:lpstr>
      <vt:lpstr>Outline</vt:lpstr>
      <vt:lpstr>The UHV requirements </vt:lpstr>
      <vt:lpstr>Collimation system upgrade </vt:lpstr>
      <vt:lpstr>Graphite outgassing – Air content</vt:lpstr>
      <vt:lpstr>Molybdenum-Carbide Graphite</vt:lpstr>
      <vt:lpstr>MoGr treatment</vt:lpstr>
      <vt:lpstr>US cleaning-last grade</vt:lpstr>
      <vt:lpstr>MoGr treatment</vt:lpstr>
      <vt:lpstr>Solution 1: Higher T process</vt:lpstr>
      <vt:lpstr>Solution 2: Different compaction</vt:lpstr>
      <vt:lpstr>Mo coating on MoGr – TDS</vt:lpstr>
      <vt:lpstr>Mo coating on MoGr – SEM</vt:lpstr>
      <vt:lpstr>Copper-Diamond</vt:lpstr>
      <vt:lpstr>Secondary Electron Yield</vt:lpstr>
      <vt:lpstr>Conclusions and outlook</vt:lpstr>
      <vt:lpstr>Presentazione standard di PowerPoint</vt:lpstr>
      <vt:lpstr>TDS-MoGr</vt:lpstr>
      <vt:lpstr>MoGr- 48h firing</vt:lpstr>
      <vt:lpstr>CFC- 48h firing</vt:lpstr>
      <vt:lpstr>US cleaning-first supplier</vt:lpstr>
      <vt:lpstr>US cleaning-last grade</vt:lpstr>
      <vt:lpstr>Outgassing and thermal treatment</vt:lpstr>
      <vt:lpstr>Gas venting after firing 48h</vt:lpstr>
      <vt:lpstr>Mo coating machine</vt:lpstr>
      <vt:lpstr>Secondary Electron Yield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Giorgia Gobbi</dc:creator>
  <cp:lastModifiedBy>Carlotta Accettura</cp:lastModifiedBy>
  <cp:revision>159</cp:revision>
  <cp:lastPrinted>2017-11-07T16:16:56Z</cp:lastPrinted>
  <dcterms:created xsi:type="dcterms:W3CDTF">2017-02-16T16:52:49Z</dcterms:created>
  <dcterms:modified xsi:type="dcterms:W3CDTF">2017-11-27T07:53:29Z</dcterms:modified>
</cp:coreProperties>
</file>