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wdp" ContentType="image/vnd.ms-photo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3"/>
  </p:notesMasterIdLst>
  <p:handoutMasterIdLst>
    <p:handoutMasterId r:id="rId24"/>
  </p:handoutMasterIdLst>
  <p:sldIdLst>
    <p:sldId id="256" r:id="rId2"/>
    <p:sldId id="257" r:id="rId3"/>
    <p:sldId id="273" r:id="rId4"/>
    <p:sldId id="274" r:id="rId5"/>
    <p:sldId id="263" r:id="rId6"/>
    <p:sldId id="265" r:id="rId7"/>
    <p:sldId id="268" r:id="rId8"/>
    <p:sldId id="267" r:id="rId9"/>
    <p:sldId id="258" r:id="rId10"/>
    <p:sldId id="259" r:id="rId11"/>
    <p:sldId id="260" r:id="rId12"/>
    <p:sldId id="269" r:id="rId13"/>
    <p:sldId id="261" r:id="rId14"/>
    <p:sldId id="262" r:id="rId15"/>
    <p:sldId id="272" r:id="rId16"/>
    <p:sldId id="275" r:id="rId17"/>
    <p:sldId id="270" r:id="rId18"/>
    <p:sldId id="271" r:id="rId19"/>
    <p:sldId id="266" r:id="rId20"/>
    <p:sldId id="276" r:id="rId21"/>
    <p:sldId id="264" r:id="rId22"/>
  </p:sldIdLst>
  <p:sldSz cx="9144000" cy="6858000" type="screen4x3"/>
  <p:notesSz cx="6858000" cy="9144000"/>
  <p:defaultTextStyle>
    <a:defPPr>
      <a:defRPr lang="de-DE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3333"/>
    <a:srgbClr val="666666"/>
    <a:srgbClr val="EAEAEA"/>
    <a:srgbClr val="FDBB6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1" autoAdjust="0"/>
    <p:restoredTop sz="94691" autoAdjust="0"/>
  </p:normalViewPr>
  <p:slideViewPr>
    <p:cSldViewPr snapToGrid="0" snapToObjects="1">
      <p:cViewPr>
        <p:scale>
          <a:sx n="80" d="100"/>
          <a:sy n="80" d="100"/>
        </p:scale>
        <p:origin x="-792" y="31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7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berschrift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B851660-0934-124D-A4B3-496C7F320307}" type="datetimeFigureOut">
              <a:rPr lang="de-DE" smtClean="0"/>
              <a:t>26.11.2017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F3A3EDE-7EBB-0F4A-80C2-34DB9D2E2ED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282155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berschrift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8C828EF-C252-394A-93BF-1C478CFA0896}" type="datetimeFigureOut">
              <a:rPr lang="de-DE" smtClean="0"/>
              <a:t>26.11.2017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AE02386-BEE7-5D4D-B4E7-4BB579C4788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2901983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E02386-BEE7-5D4D-B4E7-4BB579C47884}" type="slidenum">
              <a:rPr lang="de-DE" smtClean="0"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5054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ild 4" descr="FAIR_mesh_einRing_2017.jpg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490" b="3602"/>
          <a:stretch/>
        </p:blipFill>
        <p:spPr>
          <a:xfrm>
            <a:off x="472796" y="1244600"/>
            <a:ext cx="8518804" cy="5342081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251563" y="3650764"/>
            <a:ext cx="6607516" cy="779866"/>
          </a:xfrm>
        </p:spPr>
        <p:txBody>
          <a:bodyPr anchor="b" anchorCtr="0">
            <a:noAutofit/>
          </a:bodyPr>
          <a:lstStyle>
            <a:lvl1pPr algn="ctr">
              <a:defRPr sz="3600">
                <a:solidFill>
                  <a:srgbClr val="333333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4430630"/>
            <a:ext cx="6400800" cy="58466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66666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099368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22565" y="271335"/>
            <a:ext cx="5584535" cy="787557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5CBDDA-5CCF-8748-8988-9DC6C8981774}" type="slidenum">
              <a:rPr lang="de-DE" smtClean="0"/>
              <a:t>‹Nr.›</a:t>
            </a:fld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>
          <a:xfrm>
            <a:off x="7123544" y="6552643"/>
            <a:ext cx="82528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0046FC94-B10B-44F2-B7F1-587E7BA597F7}" type="datetime1">
              <a:rPr lang="en-US" smtClean="0"/>
              <a:t>11/26/2017</a:t>
            </a:fld>
            <a:endParaRPr lang="de-DE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3"/>
          </p:nvPr>
        </p:nvSpPr>
        <p:spPr>
          <a:xfrm>
            <a:off x="4257675" y="6552643"/>
            <a:ext cx="3136599" cy="35715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rgbClr val="333333"/>
                </a:solidFill>
              </a:defRPr>
            </a:lvl1pPr>
          </a:lstStyle>
          <a:p>
            <a:pPr algn="l"/>
            <a:r>
              <a:rPr lang="de-DE" dirty="0" smtClean="0"/>
              <a:t>Philipp Bolz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476649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5CBDDA-5CCF-8748-8988-9DC6C8981774}" type="slidenum">
              <a:rPr lang="de-DE" smtClean="0"/>
              <a:t>‹Nr.›</a:t>
            </a:fld>
            <a:endParaRPr lang="de-DE"/>
          </a:p>
        </p:txBody>
      </p:sp>
      <p:sp>
        <p:nvSpPr>
          <p:cNvPr id="6" name="Datumsplatzhalter 4"/>
          <p:cNvSpPr>
            <a:spLocks noGrp="1"/>
          </p:cNvSpPr>
          <p:nvPr>
            <p:ph type="dt" sz="half" idx="13"/>
          </p:nvPr>
        </p:nvSpPr>
        <p:spPr>
          <a:xfrm>
            <a:off x="7098998" y="6552643"/>
            <a:ext cx="84983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6DA61198-89AB-491C-9A4F-B35C4B9B5095}" type="datetime1">
              <a:rPr lang="en-US" smtClean="0"/>
              <a:t>11/26/2017</a:t>
            </a:fld>
            <a:endParaRPr lang="de-DE" dirty="0"/>
          </a:p>
        </p:txBody>
      </p:sp>
      <p:sp>
        <p:nvSpPr>
          <p:cNvPr id="9" name="Fußzeilenplatzhalter 7"/>
          <p:cNvSpPr>
            <a:spLocks noGrp="1"/>
          </p:cNvSpPr>
          <p:nvPr>
            <p:ph type="ftr" sz="quarter" idx="3"/>
          </p:nvPr>
        </p:nvSpPr>
        <p:spPr>
          <a:xfrm>
            <a:off x="4248150" y="6552643"/>
            <a:ext cx="3136599" cy="35715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rgbClr val="333333"/>
                </a:solidFill>
              </a:defRPr>
            </a:lvl1pPr>
          </a:lstStyle>
          <a:p>
            <a:pPr algn="l"/>
            <a:r>
              <a:rPr lang="de-DE" smtClean="0"/>
              <a:t>Philipp Bolz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660251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5CBDDA-5CCF-8748-8988-9DC6C8981774}" type="slidenum">
              <a:rPr lang="de-DE" smtClean="0"/>
              <a:t>‹Nr.›</a:t>
            </a:fld>
            <a:endParaRPr lang="de-DE"/>
          </a:p>
        </p:txBody>
      </p:sp>
      <p:sp>
        <p:nvSpPr>
          <p:cNvPr id="4" name="Datumsplatzhalter 4"/>
          <p:cNvSpPr>
            <a:spLocks noGrp="1"/>
          </p:cNvSpPr>
          <p:nvPr>
            <p:ph type="dt" sz="half" idx="2"/>
          </p:nvPr>
        </p:nvSpPr>
        <p:spPr>
          <a:xfrm>
            <a:off x="7098998" y="6552643"/>
            <a:ext cx="84983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D9923312-BF9A-4198-94C4-A6FF122E7594}" type="datetime1">
              <a:rPr lang="en-US" smtClean="0"/>
              <a:t>11/26/2017</a:t>
            </a:fld>
            <a:endParaRPr lang="de-DE" dirty="0"/>
          </a:p>
        </p:txBody>
      </p:sp>
      <p:sp>
        <p:nvSpPr>
          <p:cNvPr id="7" name="Fußzeilenplatzhalter 7"/>
          <p:cNvSpPr>
            <a:spLocks noGrp="1"/>
          </p:cNvSpPr>
          <p:nvPr>
            <p:ph type="ftr" sz="quarter" idx="3"/>
          </p:nvPr>
        </p:nvSpPr>
        <p:spPr>
          <a:xfrm>
            <a:off x="4229100" y="6552643"/>
            <a:ext cx="3136599" cy="35715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rgbClr val="333333"/>
                </a:solidFill>
              </a:defRPr>
            </a:lvl1pPr>
          </a:lstStyle>
          <a:p>
            <a:pPr algn="l"/>
            <a:r>
              <a:rPr lang="de-DE" smtClean="0"/>
              <a:t>Philipp Bolz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8897924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eck 9"/>
          <p:cNvSpPr/>
          <p:nvPr/>
        </p:nvSpPr>
        <p:spPr>
          <a:xfrm>
            <a:off x="0" y="6612411"/>
            <a:ext cx="9144000" cy="255600"/>
          </a:xfrm>
          <a:prstGeom prst="rect">
            <a:avLst/>
          </a:prstGeom>
          <a:solidFill>
            <a:srgbClr val="EAEAE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22565" y="1450685"/>
            <a:ext cx="8211834" cy="490358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 smtClean="0"/>
              <a:t>Mastertextformat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7964992" y="6552643"/>
            <a:ext cx="74489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rgbClr val="333333"/>
                </a:solidFill>
                <a:latin typeface="Arial"/>
                <a:cs typeface="Arial"/>
              </a:defRPr>
            </a:lvl1pPr>
          </a:lstStyle>
          <a:p>
            <a:fld id="{125CBDDA-5CCF-8748-8988-9DC6C8981774}" type="slidenum">
              <a:rPr lang="de-DE" smtClean="0"/>
              <a:pPr/>
              <a:t>‹Nr.›</a:t>
            </a:fld>
            <a:endParaRPr lang="de-DE" dirty="0"/>
          </a:p>
        </p:txBody>
      </p:sp>
      <p:pic>
        <p:nvPicPr>
          <p:cNvPr id="7" name="Bild 6" descr="GSI_Logo_rgb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18399" y="583587"/>
            <a:ext cx="1129081" cy="376361"/>
          </a:xfrm>
          <a:prstGeom prst="rect">
            <a:avLst/>
          </a:prstGeom>
        </p:spPr>
      </p:pic>
      <p:cxnSp>
        <p:nvCxnSpPr>
          <p:cNvPr id="9" name="Gerade Verbindung 8"/>
          <p:cNvCxnSpPr/>
          <p:nvPr/>
        </p:nvCxnSpPr>
        <p:spPr>
          <a:xfrm>
            <a:off x="0" y="1068273"/>
            <a:ext cx="9144000" cy="0"/>
          </a:xfrm>
          <a:prstGeom prst="line">
            <a:avLst/>
          </a:prstGeom>
          <a:ln w="254000">
            <a:solidFill>
              <a:srgbClr val="EAEAEA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feld 10"/>
          <p:cNvSpPr txBox="1"/>
          <p:nvPr/>
        </p:nvSpPr>
        <p:spPr>
          <a:xfrm>
            <a:off x="435267" y="6616075"/>
            <a:ext cx="3812883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000" dirty="0" smtClean="0"/>
              <a:t>Results from recent investigations and characterizations at GSI</a:t>
            </a:r>
            <a:endParaRPr lang="de-DE" sz="1000" dirty="0" smtClean="0">
              <a:solidFill>
                <a:srgbClr val="333333"/>
              </a:solidFill>
              <a:latin typeface="Arial"/>
              <a:cs typeface="Arial"/>
            </a:endParaRPr>
          </a:p>
        </p:txBody>
      </p:sp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22565" y="270000"/>
            <a:ext cx="5584535" cy="787557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de-DE" dirty="0" smtClean="0"/>
              <a:t>Mastertitelformat bearbeiten</a:t>
            </a:r>
            <a:endParaRPr lang="de-DE" dirty="0"/>
          </a:p>
        </p:txBody>
      </p:sp>
      <p:sp>
        <p:nvSpPr>
          <p:cNvPr id="4" name="Rechteck 3"/>
          <p:cNvSpPr>
            <a:spLocks/>
          </p:cNvSpPr>
          <p:nvPr/>
        </p:nvSpPr>
        <p:spPr>
          <a:xfrm>
            <a:off x="-1" y="939485"/>
            <a:ext cx="255600" cy="255600"/>
          </a:xfrm>
          <a:prstGeom prst="rect">
            <a:avLst/>
          </a:prstGeom>
          <a:solidFill>
            <a:srgbClr val="FDBB6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2" name="Rechteck 11"/>
          <p:cNvSpPr>
            <a:spLocks/>
          </p:cNvSpPr>
          <p:nvPr/>
        </p:nvSpPr>
        <p:spPr>
          <a:xfrm>
            <a:off x="-1" y="6609871"/>
            <a:ext cx="255600" cy="255600"/>
          </a:xfrm>
          <a:prstGeom prst="rect">
            <a:avLst/>
          </a:prstGeom>
          <a:solidFill>
            <a:srgbClr val="FDBB6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>
          <a:xfrm>
            <a:off x="7100456" y="6552643"/>
            <a:ext cx="8483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rgbClr val="333333"/>
                </a:solidFill>
              </a:defRPr>
            </a:lvl1pPr>
          </a:lstStyle>
          <a:p>
            <a:fld id="{9ACAA997-EE8C-4FD1-A656-8B8284EFA6BF}" type="datetime1">
              <a:rPr lang="en-US" smtClean="0"/>
              <a:t>11/26/2017</a:t>
            </a:fld>
            <a:endParaRPr lang="de-DE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3"/>
          </p:nvPr>
        </p:nvSpPr>
        <p:spPr>
          <a:xfrm>
            <a:off x="4381500" y="6560611"/>
            <a:ext cx="2717499" cy="35715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rgbClr val="333333"/>
                </a:solidFill>
              </a:defRPr>
            </a:lvl1pPr>
          </a:lstStyle>
          <a:p>
            <a:pPr algn="l"/>
            <a:r>
              <a:rPr lang="de-DE" dirty="0" smtClean="0"/>
              <a:t>Philipp Bolz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018867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4" r:id="rId4"/>
  </p:sldLayoutIdLst>
  <p:hf hdr="0"/>
  <p:txStyles>
    <p:titleStyle>
      <a:lvl1pPr algn="l" defTabSz="457200" rtl="0" eaLnBrk="1" latinLnBrk="0" hangingPunct="1">
        <a:spcBef>
          <a:spcPct val="0"/>
        </a:spcBef>
        <a:buNone/>
        <a:defRPr sz="2400" b="1" kern="1200">
          <a:solidFill>
            <a:srgbClr val="333333"/>
          </a:solidFill>
          <a:latin typeface="Arial"/>
          <a:ea typeface="+mj-ea"/>
          <a:cs typeface="Arial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rgbClr val="FDBB63"/>
        </a:buClr>
        <a:buFont typeface="Wingdings" charset="2"/>
        <a:buChar char="§"/>
        <a:defRPr sz="2400" kern="1200">
          <a:solidFill>
            <a:srgbClr val="333333"/>
          </a:solidFill>
          <a:latin typeface="Arial"/>
          <a:ea typeface="+mn-ea"/>
          <a:cs typeface="Arial"/>
        </a:defRPr>
      </a:lvl1pPr>
      <a:lvl2pPr marL="742950" indent="-285750" algn="l" defTabSz="457200" rtl="0" eaLnBrk="1" latinLnBrk="0" hangingPunct="1">
        <a:spcBef>
          <a:spcPct val="20000"/>
        </a:spcBef>
        <a:buClr>
          <a:srgbClr val="FDBB63"/>
        </a:buClr>
        <a:buFont typeface="Wingdings" charset="2"/>
        <a:buChar char="§"/>
        <a:defRPr sz="2000" kern="1200">
          <a:solidFill>
            <a:srgbClr val="333333"/>
          </a:solidFill>
          <a:latin typeface="Arial"/>
          <a:ea typeface="+mn-ea"/>
          <a:cs typeface="Arial"/>
        </a:defRPr>
      </a:lvl2pPr>
      <a:lvl3pPr marL="1143000" indent="-228600" algn="l" defTabSz="457200" rtl="0" eaLnBrk="1" latinLnBrk="0" hangingPunct="1">
        <a:spcBef>
          <a:spcPct val="20000"/>
        </a:spcBef>
        <a:buClr>
          <a:srgbClr val="FDBB63"/>
        </a:buClr>
        <a:buFont typeface="Wingdings" charset="2"/>
        <a:buChar char="§"/>
        <a:defRPr sz="1800" kern="1200">
          <a:solidFill>
            <a:srgbClr val="333333"/>
          </a:solidFill>
          <a:latin typeface="Arial"/>
          <a:ea typeface="+mn-ea"/>
          <a:cs typeface="Arial"/>
        </a:defRPr>
      </a:lvl3pPr>
      <a:lvl4pPr marL="1600200" indent="-228600" algn="l" defTabSz="457200" rtl="0" eaLnBrk="1" latinLnBrk="0" hangingPunct="1">
        <a:spcBef>
          <a:spcPct val="20000"/>
        </a:spcBef>
        <a:buClr>
          <a:srgbClr val="FDBB63"/>
        </a:buClr>
        <a:buFont typeface="Wingdings" charset="2"/>
        <a:buChar char="§"/>
        <a:defRPr sz="1600" kern="1200">
          <a:solidFill>
            <a:srgbClr val="333333"/>
          </a:solidFill>
          <a:latin typeface="Arial"/>
          <a:ea typeface="+mn-ea"/>
          <a:cs typeface="Arial"/>
        </a:defRPr>
      </a:lvl4pPr>
      <a:lvl5pPr marL="2057400" indent="-228600" algn="l" defTabSz="457200" rtl="0" eaLnBrk="1" latinLnBrk="0" hangingPunct="1">
        <a:spcBef>
          <a:spcPct val="20000"/>
        </a:spcBef>
        <a:buClr>
          <a:srgbClr val="FDBB63"/>
        </a:buClr>
        <a:buFont typeface="Wingdings" charset="2"/>
        <a:buChar char="§"/>
        <a:defRPr sz="1400" kern="1200">
          <a:solidFill>
            <a:srgbClr val="333333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6.wdp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0.png"/><Relationship Id="rId4" Type="http://schemas.openxmlformats.org/officeDocument/2006/relationships/image" Target="../media/image10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7.wmf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hyperlink" Target="https://www.netzsch-thermal-analysis.com/de/produkte-loesungen/waerme-und-temperatur-leitfaehigkeitsbestimmung/lfa-427/" TargetMode="Externa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1.jpeg"/><Relationship Id="rId4" Type="http://schemas.microsoft.com/office/2007/relationships/hdphoto" Target="../media/hdphoto7.wdp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microsoft.com/office/2007/relationships/hdphoto" Target="../media/hdphoto2.wdp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microsoft.com/office/2007/relationships/hdphoto" Target="../media/hdphoto4.wdp"/><Relationship Id="rId5" Type="http://schemas.openxmlformats.org/officeDocument/2006/relationships/image" Target="../media/image9.png"/><Relationship Id="rId4" Type="http://schemas.microsoft.com/office/2007/relationships/hdphoto" Target="../media/hdphoto3.wdp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5.wdp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0.png"/><Relationship Id="rId5" Type="http://schemas.openxmlformats.org/officeDocument/2006/relationships/image" Target="../media/image60.png"/><Relationship Id="rId4" Type="http://schemas.openxmlformats.org/officeDocument/2006/relationships/image" Target="../media/image5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Results from recent investigations and characterizations at GSI</a:t>
            </a:r>
            <a:endParaRPr lang="en-US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 smtClean="0"/>
              <a:t>Philipp Bolz</a:t>
            </a:r>
            <a:endParaRPr lang="de-DE" dirty="0"/>
          </a:p>
        </p:txBody>
      </p:sp>
      <p:sp>
        <p:nvSpPr>
          <p:cNvPr id="4" name="Untertitel 2"/>
          <p:cNvSpPr txBox="1">
            <a:spLocks/>
          </p:cNvSpPr>
          <p:nvPr/>
        </p:nvSpPr>
        <p:spPr>
          <a:xfrm>
            <a:off x="1743074" y="5087855"/>
            <a:ext cx="5838825" cy="584660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Clr>
                <a:srgbClr val="FDBB63"/>
              </a:buClr>
              <a:buFont typeface="Wingdings" charset="2"/>
              <a:buNone/>
              <a:defRPr sz="2000" kern="1200">
                <a:solidFill>
                  <a:srgbClr val="666666"/>
                </a:solidFill>
                <a:latin typeface="Arial"/>
                <a:ea typeface="+mn-ea"/>
                <a:cs typeface="Arial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Clr>
                <a:srgbClr val="FDBB63"/>
              </a:buClr>
              <a:buFont typeface="Wingdings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Arial"/>
                <a:ea typeface="+mn-ea"/>
                <a:cs typeface="Arial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Clr>
                <a:srgbClr val="FDBB63"/>
              </a:buClr>
              <a:buFont typeface="Wingdings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Arial"/>
                <a:ea typeface="+mn-ea"/>
                <a:cs typeface="Arial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Clr>
                <a:srgbClr val="FDBB63"/>
              </a:buClr>
              <a:buFont typeface="Wingdings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Arial"/>
                <a:ea typeface="+mn-ea"/>
                <a:cs typeface="Arial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Clr>
                <a:srgbClr val="FDBB63"/>
              </a:buClr>
              <a:buFont typeface="Wingdings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Arial"/>
                <a:ea typeface="+mn-ea"/>
                <a:cs typeface="Arial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 smtClean="0"/>
              <a:t>Roberto </a:t>
            </a:r>
            <a:r>
              <a:rPr lang="de-DE" dirty="0" err="1" smtClean="0"/>
              <a:t>Colina</a:t>
            </a:r>
            <a:r>
              <a:rPr lang="de-DE" dirty="0" smtClean="0"/>
              <a:t>-Ruiz, Fabian Jäger, Daniel Schmitt, Pascal Simon, Marilena Tomut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910199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Microindentation of investigated materials</a:t>
            </a:r>
            <a:endParaRPr lang="en-US" sz="200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5CBDDA-5CCF-8748-8988-9DC6C8981774}" type="slidenum">
              <a:rPr lang="de-DE" smtClean="0"/>
              <a:t>10</a:t>
            </a:fld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543AE456-627C-4C70-ACFD-C27D1F231D62}" type="datetime1">
              <a:rPr lang="en-US" smtClean="0"/>
              <a:t>11/26/2017</a:t>
            </a:fld>
            <a:endParaRPr lang="de-DE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l"/>
            <a:r>
              <a:rPr lang="de-DE" smtClean="0"/>
              <a:t>Philipp Bolz</a:t>
            </a:r>
            <a:endParaRPr lang="de-DE" dirty="0"/>
          </a:p>
        </p:txBody>
      </p:sp>
      <p:sp>
        <p:nvSpPr>
          <p:cNvPr id="3" name="TextBox 2"/>
          <p:cNvSpPr txBox="1"/>
          <p:nvPr/>
        </p:nvSpPr>
        <p:spPr>
          <a:xfrm>
            <a:off x="108903" y="1323975"/>
            <a:ext cx="1929054" cy="369332"/>
          </a:xfrm>
          <a:prstGeom prst="rect">
            <a:avLst/>
          </a:prstGeom>
        </p:spPr>
        <p:txBody>
          <a:bodyPr vert="horz" wrap="none" lIns="91440" tIns="45720" rIns="91440" bIns="45720" rtlCol="0" anchor="t">
            <a:spAutoFit/>
          </a:bodyPr>
          <a:lstStyle/>
          <a:p>
            <a:pPr algn="l"/>
            <a:r>
              <a:rPr lang="en-US" dirty="0" smtClean="0"/>
              <a:t>Young’s modulus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547996" y="1323975"/>
            <a:ext cx="1172116" cy="369332"/>
          </a:xfrm>
          <a:prstGeom prst="rect">
            <a:avLst/>
          </a:prstGeom>
        </p:spPr>
        <p:txBody>
          <a:bodyPr vert="horz" wrap="none" lIns="91440" tIns="45720" rIns="91440" bIns="45720" rtlCol="0" anchor="t">
            <a:spAutoFit/>
          </a:bodyPr>
          <a:lstStyle/>
          <a:p>
            <a:pPr algn="l"/>
            <a:r>
              <a:rPr lang="en-US" dirty="0" smtClean="0"/>
              <a:t>Hardness</a:t>
            </a:r>
          </a:p>
        </p:txBody>
      </p:sp>
      <p:grpSp>
        <p:nvGrpSpPr>
          <p:cNvPr id="69" name="Group 68"/>
          <p:cNvGrpSpPr/>
          <p:nvPr/>
        </p:nvGrpSpPr>
        <p:grpSpPr>
          <a:xfrm>
            <a:off x="3162300" y="5238750"/>
            <a:ext cx="1618776" cy="1009650"/>
            <a:chOff x="4876800" y="5191125"/>
            <a:chExt cx="1618776" cy="1009650"/>
          </a:xfrm>
        </p:grpSpPr>
        <p:grpSp>
          <p:nvGrpSpPr>
            <p:cNvPr id="55" name="Group 54"/>
            <p:cNvGrpSpPr/>
            <p:nvPr/>
          </p:nvGrpSpPr>
          <p:grpSpPr>
            <a:xfrm>
              <a:off x="4876800" y="5686425"/>
              <a:ext cx="1575715" cy="514350"/>
              <a:chOff x="1038225" y="5686425"/>
              <a:chExt cx="1575715" cy="514350"/>
            </a:xfrm>
          </p:grpSpPr>
          <p:sp>
            <p:nvSpPr>
              <p:cNvPr id="56" name="Rectangle 55"/>
              <p:cNvSpPr/>
              <p:nvPr/>
            </p:nvSpPr>
            <p:spPr>
              <a:xfrm>
                <a:off x="1038225" y="5819775"/>
                <a:ext cx="1362075" cy="38100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/>
              </a:p>
            </p:txBody>
          </p:sp>
          <p:cxnSp>
            <p:nvCxnSpPr>
              <p:cNvPr id="57" name="Straight Connector 56"/>
              <p:cNvCxnSpPr/>
              <p:nvPr/>
            </p:nvCxnSpPr>
            <p:spPr>
              <a:xfrm flipV="1">
                <a:off x="1038225" y="5686425"/>
                <a:ext cx="213640" cy="13335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Straight Connector 57"/>
              <p:cNvCxnSpPr/>
              <p:nvPr/>
            </p:nvCxnSpPr>
            <p:spPr>
              <a:xfrm flipV="1">
                <a:off x="2400300" y="5686425"/>
                <a:ext cx="213640" cy="13335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" name="Straight Connector 58"/>
              <p:cNvCxnSpPr/>
              <p:nvPr/>
            </p:nvCxnSpPr>
            <p:spPr>
              <a:xfrm flipV="1">
                <a:off x="2396910" y="6067425"/>
                <a:ext cx="213640" cy="13335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0" name="Straight Connector 59"/>
              <p:cNvCxnSpPr/>
              <p:nvPr/>
            </p:nvCxnSpPr>
            <p:spPr>
              <a:xfrm>
                <a:off x="1251865" y="5686425"/>
                <a:ext cx="1362075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1" name="Straight Connector 60"/>
              <p:cNvCxnSpPr/>
              <p:nvPr/>
            </p:nvCxnSpPr>
            <p:spPr>
              <a:xfrm flipV="1">
                <a:off x="2610550" y="5686425"/>
                <a:ext cx="3390" cy="38100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62" name="Straight Connector 61"/>
            <p:cNvCxnSpPr/>
            <p:nvPr/>
          </p:nvCxnSpPr>
          <p:spPr>
            <a:xfrm>
              <a:off x="4994556" y="5753100"/>
              <a:ext cx="1358685" cy="0"/>
            </a:xfrm>
            <a:prstGeom prst="line">
              <a:avLst/>
            </a:prstGeom>
            <a:ln w="635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/>
            <p:cNvCxnSpPr/>
            <p:nvPr/>
          </p:nvCxnSpPr>
          <p:spPr>
            <a:xfrm>
              <a:off x="5029200" y="5715000"/>
              <a:ext cx="1358685" cy="0"/>
            </a:xfrm>
            <a:prstGeom prst="line">
              <a:avLst/>
            </a:prstGeom>
            <a:ln w="635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/>
            <p:nvPr/>
          </p:nvCxnSpPr>
          <p:spPr>
            <a:xfrm>
              <a:off x="4916311" y="5791200"/>
              <a:ext cx="1358685" cy="0"/>
            </a:xfrm>
            <a:prstGeom prst="line">
              <a:avLst/>
            </a:prstGeom>
            <a:ln w="635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/>
            <p:nvPr/>
          </p:nvCxnSpPr>
          <p:spPr>
            <a:xfrm flipV="1">
              <a:off x="6335525" y="5753100"/>
              <a:ext cx="3390" cy="381000"/>
            </a:xfrm>
            <a:prstGeom prst="line">
              <a:avLst/>
            </a:prstGeom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/>
            <p:cNvCxnSpPr/>
            <p:nvPr/>
          </p:nvCxnSpPr>
          <p:spPr>
            <a:xfrm flipV="1">
              <a:off x="6285007" y="5788025"/>
              <a:ext cx="3390" cy="381000"/>
            </a:xfrm>
            <a:prstGeom prst="line">
              <a:avLst/>
            </a:prstGeom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/>
            <p:cNvCxnSpPr/>
            <p:nvPr/>
          </p:nvCxnSpPr>
          <p:spPr>
            <a:xfrm flipV="1">
              <a:off x="6387885" y="5724525"/>
              <a:ext cx="3390" cy="381000"/>
            </a:xfrm>
            <a:prstGeom prst="line">
              <a:avLst/>
            </a:prstGeom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8" name="TextBox 67"/>
            <p:cNvSpPr txBox="1"/>
            <p:nvPr/>
          </p:nvSpPr>
          <p:spPr>
            <a:xfrm>
              <a:off x="4876800" y="5191125"/>
              <a:ext cx="1618776" cy="369332"/>
            </a:xfrm>
            <a:prstGeom prst="rect">
              <a:avLst/>
            </a:prstGeom>
          </p:spPr>
          <p:txBody>
            <a:bodyPr vert="horz" wrap="none" lIns="91440" tIns="45720" rIns="91440" bIns="45720" rtlCol="0" anchor="t">
              <a:spAutoFit/>
            </a:bodyPr>
            <a:lstStyle/>
            <a:p>
              <a:r>
                <a:rPr lang="en-US" dirty="0"/>
                <a:t>Transversal </a:t>
              </a:r>
              <a:r>
                <a:rPr lang="en-US" b="1" dirty="0" smtClean="0">
                  <a:sym typeface="Symbol"/>
                </a:rPr>
                <a:t></a:t>
              </a:r>
              <a:endParaRPr lang="en-US" b="1" dirty="0" smtClean="0"/>
            </a:p>
          </p:txBody>
        </p:sp>
      </p:grpSp>
      <p:grpSp>
        <p:nvGrpSpPr>
          <p:cNvPr id="45" name="Group 44"/>
          <p:cNvGrpSpPr/>
          <p:nvPr/>
        </p:nvGrpSpPr>
        <p:grpSpPr>
          <a:xfrm>
            <a:off x="616412" y="5248275"/>
            <a:ext cx="1575716" cy="1009650"/>
            <a:chOff x="1038224" y="5191125"/>
            <a:chExt cx="1575716" cy="1009650"/>
          </a:xfrm>
        </p:grpSpPr>
        <p:grpSp>
          <p:nvGrpSpPr>
            <p:cNvPr id="19" name="Group 18"/>
            <p:cNvGrpSpPr/>
            <p:nvPr/>
          </p:nvGrpSpPr>
          <p:grpSpPr>
            <a:xfrm>
              <a:off x="1038225" y="5686425"/>
              <a:ext cx="1575715" cy="514350"/>
              <a:chOff x="1038225" y="5686425"/>
              <a:chExt cx="1575715" cy="514350"/>
            </a:xfrm>
          </p:grpSpPr>
          <p:sp>
            <p:nvSpPr>
              <p:cNvPr id="10" name="Rectangle 9"/>
              <p:cNvSpPr/>
              <p:nvPr/>
            </p:nvSpPr>
            <p:spPr>
              <a:xfrm>
                <a:off x="1038225" y="5819775"/>
                <a:ext cx="1362075" cy="38100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/>
              </a:p>
            </p:txBody>
          </p:sp>
          <p:cxnSp>
            <p:nvCxnSpPr>
              <p:cNvPr id="12" name="Straight Connector 11"/>
              <p:cNvCxnSpPr/>
              <p:nvPr/>
            </p:nvCxnSpPr>
            <p:spPr>
              <a:xfrm flipV="1">
                <a:off x="1038225" y="5686425"/>
                <a:ext cx="213640" cy="13335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Straight Connector 15"/>
              <p:cNvCxnSpPr/>
              <p:nvPr/>
            </p:nvCxnSpPr>
            <p:spPr>
              <a:xfrm flipV="1">
                <a:off x="2400300" y="5686425"/>
                <a:ext cx="213640" cy="13335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Straight Connector 16"/>
              <p:cNvCxnSpPr/>
              <p:nvPr/>
            </p:nvCxnSpPr>
            <p:spPr>
              <a:xfrm flipV="1">
                <a:off x="2396910" y="6067425"/>
                <a:ext cx="213640" cy="13335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Connector 13"/>
              <p:cNvCxnSpPr/>
              <p:nvPr/>
            </p:nvCxnSpPr>
            <p:spPr>
              <a:xfrm>
                <a:off x="1251865" y="5686425"/>
                <a:ext cx="1362075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Connector 17"/>
              <p:cNvCxnSpPr/>
              <p:nvPr/>
            </p:nvCxnSpPr>
            <p:spPr>
              <a:xfrm flipV="1">
                <a:off x="2610550" y="5686425"/>
                <a:ext cx="3390" cy="38100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2" name="TextBox 21"/>
            <p:cNvSpPr txBox="1"/>
            <p:nvPr/>
          </p:nvSpPr>
          <p:spPr>
            <a:xfrm>
              <a:off x="1066800" y="5191125"/>
              <a:ext cx="1164101" cy="369332"/>
            </a:xfrm>
            <a:prstGeom prst="rect">
              <a:avLst/>
            </a:prstGeom>
          </p:spPr>
          <p:txBody>
            <a:bodyPr vert="horz" wrap="none" lIns="91440" tIns="45720" rIns="91440" bIns="45720" rtlCol="0" anchor="t">
              <a:spAutoFit/>
            </a:bodyPr>
            <a:lstStyle/>
            <a:p>
              <a:pPr algn="l"/>
              <a:r>
                <a:rPr lang="en-US" dirty="0" smtClean="0"/>
                <a:t>In plane </a:t>
              </a:r>
              <a:r>
                <a:rPr lang="en-US" dirty="0" smtClean="0">
                  <a:latin typeface="Arial"/>
                  <a:cs typeface="Arial"/>
                </a:rPr>
                <a:t>‖</a:t>
              </a:r>
              <a:endParaRPr lang="en-US" dirty="0" smtClean="0"/>
            </a:p>
          </p:txBody>
        </p:sp>
        <p:cxnSp>
          <p:nvCxnSpPr>
            <p:cNvPr id="73" name="Straight Connector 72"/>
            <p:cNvCxnSpPr/>
            <p:nvPr/>
          </p:nvCxnSpPr>
          <p:spPr>
            <a:xfrm flipV="1">
              <a:off x="2400300" y="5972175"/>
              <a:ext cx="213640" cy="133350"/>
            </a:xfrm>
            <a:prstGeom prst="line">
              <a:avLst/>
            </a:prstGeom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/>
            <p:cNvCxnSpPr/>
            <p:nvPr/>
          </p:nvCxnSpPr>
          <p:spPr>
            <a:xfrm flipV="1">
              <a:off x="2400300" y="5781675"/>
              <a:ext cx="213640" cy="133350"/>
            </a:xfrm>
            <a:prstGeom prst="line">
              <a:avLst/>
            </a:prstGeom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/>
            <p:cNvCxnSpPr/>
            <p:nvPr/>
          </p:nvCxnSpPr>
          <p:spPr>
            <a:xfrm flipV="1">
              <a:off x="2396682" y="5876925"/>
              <a:ext cx="213640" cy="133350"/>
            </a:xfrm>
            <a:prstGeom prst="line">
              <a:avLst/>
            </a:prstGeom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/>
            <p:cNvCxnSpPr/>
            <p:nvPr/>
          </p:nvCxnSpPr>
          <p:spPr>
            <a:xfrm>
              <a:off x="1038224" y="5907024"/>
              <a:ext cx="1358685" cy="0"/>
            </a:xfrm>
            <a:prstGeom prst="line">
              <a:avLst/>
            </a:prstGeom>
            <a:ln w="635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/>
            <p:cNvCxnSpPr/>
            <p:nvPr/>
          </p:nvCxnSpPr>
          <p:spPr>
            <a:xfrm>
              <a:off x="1049310" y="5996483"/>
              <a:ext cx="1358685" cy="0"/>
            </a:xfrm>
            <a:prstGeom prst="line">
              <a:avLst/>
            </a:prstGeom>
            <a:ln w="635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77"/>
            <p:cNvCxnSpPr/>
            <p:nvPr/>
          </p:nvCxnSpPr>
          <p:spPr>
            <a:xfrm>
              <a:off x="1047543" y="6102325"/>
              <a:ext cx="1358685" cy="0"/>
            </a:xfrm>
            <a:prstGeom prst="line">
              <a:avLst/>
            </a:prstGeom>
            <a:ln w="635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903" y="1693307"/>
            <a:ext cx="8961120" cy="30207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97" name="Table 9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172073"/>
              </p:ext>
            </p:extLst>
          </p:nvPr>
        </p:nvGraphicFramePr>
        <p:xfrm>
          <a:off x="5370853" y="4785122"/>
          <a:ext cx="3505382" cy="164592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409882"/>
                <a:gridCol w="2095500"/>
              </a:tblGrid>
              <a:tr h="182880"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Material 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Particle size [µm]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R6300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20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R6500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10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R6550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10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R6650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7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POCO ZEE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75436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Dynamic indentation</a:t>
            </a:r>
            <a:endParaRPr lang="en-US" dirty="0"/>
          </a:p>
        </p:txBody>
      </p:sp>
      <p:sp>
        <p:nvSpPr>
          <p:cNvPr id="13" name="Inhaltsplatzhalter 1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800" dirty="0"/>
              <a:t>Indenter is accelerated with constant force towards the sample</a:t>
            </a:r>
          </a:p>
          <a:p>
            <a:r>
              <a:rPr lang="en-US" sz="1800" dirty="0"/>
              <a:t>Resulting bouncing of the indenter on the surface of the sample is measured</a:t>
            </a:r>
          </a:p>
          <a:p>
            <a:endParaRPr lang="en-US" sz="180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5CBDDA-5CCF-8748-8988-9DC6C8981774}" type="slidenum">
              <a:rPr lang="de-DE" smtClean="0"/>
              <a:t>11</a:t>
            </a:fld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466A818A-EF6E-4601-A130-CEF94B9B008A}" type="datetime1">
              <a:rPr lang="en-US" smtClean="0"/>
              <a:t>11/26/2017</a:t>
            </a:fld>
            <a:endParaRPr lang="de-DE" dirty="0"/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58" t="8163" r="10346" b="3062"/>
          <a:stretch/>
        </p:blipFill>
        <p:spPr bwMode="auto">
          <a:xfrm>
            <a:off x="251520" y="2276872"/>
            <a:ext cx="3804750" cy="30600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7" name="Grafik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34" t="8163" r="12951" b="3402"/>
          <a:stretch/>
        </p:blipFill>
        <p:spPr bwMode="auto">
          <a:xfrm>
            <a:off x="4210296" y="2276872"/>
            <a:ext cx="3672000" cy="30600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feld 8"/>
              <p:cNvSpPr txBox="1"/>
              <p:nvPr/>
            </p:nvSpPr>
            <p:spPr>
              <a:xfrm>
                <a:off x="251520" y="5708508"/>
                <a:ext cx="1293238" cy="6124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b="0" i="1" smtClean="0">
                          <a:latin typeface="Cambria Math"/>
                        </a:rPr>
                        <m:t>𝐷𝐻</m:t>
                      </m:r>
                      <m:r>
                        <a:rPr lang="de-DE" b="0" i="1" smtClean="0">
                          <a:latin typeface="Cambria Math"/>
                          <a:ea typeface="Cambria Math"/>
                        </a:rPr>
                        <m:t>∝</m:t>
                      </m:r>
                      <m:f>
                        <m:fPr>
                          <m:ctrlPr>
                            <a:rPr lang="de-DE" b="0" i="1" smtClean="0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de-DE" b="0" i="1" smtClean="0">
                                  <a:latin typeface="Cambria Math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de-DE" b="0" i="1" smtClean="0">
                                  <a:latin typeface="Cambria Math"/>
                                  <a:ea typeface="Cambria Math"/>
                                </a:rPr>
                                <m:t>𝑣</m:t>
                              </m:r>
                            </m:e>
                            <m:sub>
                              <m:r>
                                <a:rPr lang="de-DE" b="0" i="1" smtClean="0">
                                  <a:latin typeface="Cambria Math"/>
                                  <a:ea typeface="Cambria Math"/>
                                </a:rPr>
                                <m:t>𝑜𝑢𝑡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de-DE" b="0" i="1" smtClean="0">
                                  <a:latin typeface="Cambria Math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de-DE" b="0" i="1" smtClean="0">
                                  <a:latin typeface="Cambria Math"/>
                                  <a:ea typeface="Cambria Math"/>
                                </a:rPr>
                                <m:t>𝑣</m:t>
                              </m:r>
                            </m:e>
                            <m:sub>
                              <m:r>
                                <a:rPr lang="de-DE" b="0" i="1" smtClean="0">
                                  <a:latin typeface="Cambria Math"/>
                                  <a:ea typeface="Cambria Math"/>
                                </a:rPr>
                                <m:t>𝑖𝑛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9" name="Textfeld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1520" y="5708508"/>
                <a:ext cx="1293238" cy="612475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feld 9"/>
              <p:cNvSpPr txBox="1"/>
              <p:nvPr/>
            </p:nvSpPr>
            <p:spPr>
              <a:xfrm>
                <a:off x="4210296" y="5827610"/>
                <a:ext cx="1850827" cy="37427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b="0" i="1" smtClean="0">
                          <a:latin typeface="Cambria Math"/>
                        </a:rPr>
                        <m:t>𝑑</m:t>
                      </m:r>
                      <m:r>
                        <a:rPr lang="de-DE" b="0" i="1" smtClean="0">
                          <a:latin typeface="Cambria Math"/>
                        </a:rPr>
                        <m:t>=</m:t>
                      </m:r>
                      <m:r>
                        <a:rPr lang="de-DE" b="0" i="1" smtClean="0">
                          <a:latin typeface="Cambria Math"/>
                        </a:rPr>
                        <m:t>𝐴</m:t>
                      </m:r>
                      <m:sSup>
                        <m:sSupPr>
                          <m:ctrlPr>
                            <a:rPr lang="de-DE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de-DE" b="0" i="1" smtClean="0">
                              <a:latin typeface="Cambria Math"/>
                            </a:rPr>
                            <m:t>𝑒</m:t>
                          </m:r>
                        </m:e>
                        <m:sup>
                          <m:r>
                            <a:rPr lang="de-DE" b="0" i="1" smtClean="0">
                              <a:latin typeface="Cambria Math"/>
                            </a:rPr>
                            <m:t>−</m:t>
                          </m:r>
                          <m:r>
                            <a:rPr lang="de-DE" b="0" i="1" smtClean="0">
                              <a:latin typeface="Cambria Math"/>
                            </a:rPr>
                            <m:t>𝑘𝑡</m:t>
                          </m:r>
                        </m:sup>
                      </m:sSup>
                      <m:r>
                        <a:rPr lang="de-DE" b="0" i="1" smtClean="0"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de-DE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de-DE" b="0" i="1" smtClean="0">
                              <a:latin typeface="Cambria Math"/>
                            </a:rPr>
                            <m:t>𝑑</m:t>
                          </m:r>
                        </m:e>
                        <m:sub>
                          <m:r>
                            <a:rPr lang="de-DE" b="0" i="1" smtClean="0">
                              <a:latin typeface="Cambria Math"/>
                            </a:rPr>
                            <m:t>0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0" name="Textfeld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10296" y="5827610"/>
                <a:ext cx="1850827" cy="374270"/>
              </a:xfrm>
              <a:prstGeom prst="rect">
                <a:avLst/>
              </a:prstGeom>
              <a:blipFill rotWithShape="1">
                <a:blip r:embed="rId5"/>
                <a:stretch>
                  <a:fillRect b="-163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Textfeld 10"/>
          <p:cNvSpPr txBox="1"/>
          <p:nvPr/>
        </p:nvSpPr>
        <p:spPr>
          <a:xfrm>
            <a:off x="251520" y="5336872"/>
            <a:ext cx="25571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Dynamic hardness DH:</a:t>
            </a:r>
            <a:endParaRPr lang="en-US" dirty="0"/>
          </a:p>
        </p:txBody>
      </p:sp>
      <p:sp>
        <p:nvSpPr>
          <p:cNvPr id="12" name="Textfeld 11"/>
          <p:cNvSpPr txBox="1"/>
          <p:nvPr/>
        </p:nvSpPr>
        <p:spPr>
          <a:xfrm>
            <a:off x="4210296" y="5339176"/>
            <a:ext cx="22878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Damping constant k: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l"/>
            <a:r>
              <a:rPr lang="de-DE" smtClean="0"/>
              <a:t>Philipp Bolz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45062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2565" y="271335"/>
            <a:ext cx="6778335" cy="787557"/>
          </a:xfrm>
        </p:spPr>
        <p:txBody>
          <a:bodyPr>
            <a:noAutofit/>
          </a:bodyPr>
          <a:lstStyle/>
          <a:p>
            <a:r>
              <a:rPr lang="en-US" sz="2000" dirty="0" smtClean="0"/>
              <a:t>Dynamic indentation results of polycrystalline </a:t>
            </a:r>
            <a:r>
              <a:rPr lang="en-US" sz="2000" dirty="0"/>
              <a:t>graphite and carbon </a:t>
            </a:r>
            <a:r>
              <a:rPr lang="en-US" sz="2000" dirty="0" err="1"/>
              <a:t>fibre</a:t>
            </a:r>
            <a:r>
              <a:rPr lang="en-US" sz="2000" dirty="0"/>
              <a:t> reinforced carbon grades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5CBDDA-5CCF-8748-8988-9DC6C8981774}" type="slidenum">
              <a:rPr lang="de-DE" smtClean="0"/>
              <a:t>12</a:t>
            </a:fld>
            <a:endParaRPr lang="de-D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F56DB626-30AC-45CF-ACE7-307E387BF728}" type="datetime1">
              <a:rPr lang="en-US" smtClean="0"/>
              <a:t>11/26/2017</a:t>
            </a:fld>
            <a:endParaRPr lang="de-DE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l"/>
            <a:r>
              <a:rPr lang="de-DE" smtClean="0"/>
              <a:t>Philipp Bolz</a:t>
            </a:r>
            <a:endParaRPr lang="de-DE" dirty="0"/>
          </a:p>
        </p:txBody>
      </p:sp>
      <p:sp>
        <p:nvSpPr>
          <p:cNvPr id="7" name="Rectangle 6"/>
          <p:cNvSpPr/>
          <p:nvPr/>
        </p:nvSpPr>
        <p:spPr>
          <a:xfrm>
            <a:off x="3067050" y="1981200"/>
            <a:ext cx="1504950" cy="6477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grpSp>
        <p:nvGrpSpPr>
          <p:cNvPr id="9" name="Group 8"/>
          <p:cNvGrpSpPr/>
          <p:nvPr/>
        </p:nvGrpSpPr>
        <p:grpSpPr>
          <a:xfrm>
            <a:off x="2799865" y="5181600"/>
            <a:ext cx="1618776" cy="1009650"/>
            <a:chOff x="4876800" y="5191125"/>
            <a:chExt cx="1618776" cy="1009650"/>
          </a:xfrm>
        </p:grpSpPr>
        <p:grpSp>
          <p:nvGrpSpPr>
            <p:cNvPr id="10" name="Group 9"/>
            <p:cNvGrpSpPr/>
            <p:nvPr/>
          </p:nvGrpSpPr>
          <p:grpSpPr>
            <a:xfrm>
              <a:off x="4876800" y="5686425"/>
              <a:ext cx="1575715" cy="514350"/>
              <a:chOff x="1038225" y="5686425"/>
              <a:chExt cx="1575715" cy="514350"/>
            </a:xfrm>
          </p:grpSpPr>
          <p:sp>
            <p:nvSpPr>
              <p:cNvPr id="18" name="Rectangle 17"/>
              <p:cNvSpPr/>
              <p:nvPr/>
            </p:nvSpPr>
            <p:spPr>
              <a:xfrm>
                <a:off x="1038225" y="5819775"/>
                <a:ext cx="1362075" cy="38100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/>
              </a:p>
            </p:txBody>
          </p:sp>
          <p:cxnSp>
            <p:nvCxnSpPr>
              <p:cNvPr id="19" name="Straight Connector 18"/>
              <p:cNvCxnSpPr/>
              <p:nvPr/>
            </p:nvCxnSpPr>
            <p:spPr>
              <a:xfrm flipV="1">
                <a:off x="1038225" y="5686425"/>
                <a:ext cx="213640" cy="13335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19"/>
              <p:cNvCxnSpPr/>
              <p:nvPr/>
            </p:nvCxnSpPr>
            <p:spPr>
              <a:xfrm flipV="1">
                <a:off x="2400300" y="5686425"/>
                <a:ext cx="213640" cy="13335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Connector 20"/>
              <p:cNvCxnSpPr/>
              <p:nvPr/>
            </p:nvCxnSpPr>
            <p:spPr>
              <a:xfrm flipV="1">
                <a:off x="2396910" y="6067425"/>
                <a:ext cx="213640" cy="13335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Straight Connector 21"/>
              <p:cNvCxnSpPr/>
              <p:nvPr/>
            </p:nvCxnSpPr>
            <p:spPr>
              <a:xfrm>
                <a:off x="1251865" y="5686425"/>
                <a:ext cx="1362075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Straight Connector 22"/>
              <p:cNvCxnSpPr/>
              <p:nvPr/>
            </p:nvCxnSpPr>
            <p:spPr>
              <a:xfrm flipV="1">
                <a:off x="2610550" y="5686425"/>
                <a:ext cx="3390" cy="38100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1" name="Straight Connector 10"/>
            <p:cNvCxnSpPr/>
            <p:nvPr/>
          </p:nvCxnSpPr>
          <p:spPr>
            <a:xfrm>
              <a:off x="4994556" y="5753100"/>
              <a:ext cx="1358685" cy="0"/>
            </a:xfrm>
            <a:prstGeom prst="line">
              <a:avLst/>
            </a:prstGeom>
            <a:ln w="635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>
              <a:off x="5029200" y="5715000"/>
              <a:ext cx="1358685" cy="0"/>
            </a:xfrm>
            <a:prstGeom prst="line">
              <a:avLst/>
            </a:prstGeom>
            <a:ln w="635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>
              <a:off x="4916311" y="5791200"/>
              <a:ext cx="1358685" cy="0"/>
            </a:xfrm>
            <a:prstGeom prst="line">
              <a:avLst/>
            </a:prstGeom>
            <a:ln w="635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flipV="1">
              <a:off x="6335525" y="5753100"/>
              <a:ext cx="3390" cy="381000"/>
            </a:xfrm>
            <a:prstGeom prst="line">
              <a:avLst/>
            </a:prstGeom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flipV="1">
              <a:off x="6285007" y="5788025"/>
              <a:ext cx="3390" cy="381000"/>
            </a:xfrm>
            <a:prstGeom prst="line">
              <a:avLst/>
            </a:prstGeom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flipV="1">
              <a:off x="6387885" y="5724525"/>
              <a:ext cx="3390" cy="381000"/>
            </a:xfrm>
            <a:prstGeom prst="line">
              <a:avLst/>
            </a:prstGeom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TextBox 16"/>
            <p:cNvSpPr txBox="1"/>
            <p:nvPr/>
          </p:nvSpPr>
          <p:spPr>
            <a:xfrm>
              <a:off x="4876800" y="5191125"/>
              <a:ext cx="1618776" cy="369332"/>
            </a:xfrm>
            <a:prstGeom prst="rect">
              <a:avLst/>
            </a:prstGeom>
          </p:spPr>
          <p:txBody>
            <a:bodyPr vert="horz" wrap="none" lIns="91440" tIns="45720" rIns="91440" bIns="45720" rtlCol="0" anchor="t">
              <a:spAutoFit/>
            </a:bodyPr>
            <a:lstStyle/>
            <a:p>
              <a:r>
                <a:rPr lang="en-US" dirty="0"/>
                <a:t>Transversal </a:t>
              </a:r>
              <a:r>
                <a:rPr lang="en-US" b="1" dirty="0" smtClean="0">
                  <a:sym typeface="Symbol"/>
                </a:rPr>
                <a:t></a:t>
              </a:r>
              <a:endParaRPr lang="en-US" b="1" dirty="0" smtClean="0"/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711844" y="5200650"/>
            <a:ext cx="1575716" cy="1009650"/>
            <a:chOff x="1038224" y="5191125"/>
            <a:chExt cx="1575716" cy="1009650"/>
          </a:xfrm>
        </p:grpSpPr>
        <p:grpSp>
          <p:nvGrpSpPr>
            <p:cNvPr id="25" name="Group 24"/>
            <p:cNvGrpSpPr/>
            <p:nvPr/>
          </p:nvGrpSpPr>
          <p:grpSpPr>
            <a:xfrm>
              <a:off x="1038225" y="5686425"/>
              <a:ext cx="1575715" cy="514350"/>
              <a:chOff x="1038225" y="5686425"/>
              <a:chExt cx="1575715" cy="514350"/>
            </a:xfrm>
          </p:grpSpPr>
          <p:sp>
            <p:nvSpPr>
              <p:cNvPr id="33" name="Rectangle 32"/>
              <p:cNvSpPr/>
              <p:nvPr/>
            </p:nvSpPr>
            <p:spPr>
              <a:xfrm>
                <a:off x="1038225" y="5819775"/>
                <a:ext cx="1362075" cy="38100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/>
              </a:p>
            </p:txBody>
          </p:sp>
          <p:cxnSp>
            <p:nvCxnSpPr>
              <p:cNvPr id="34" name="Straight Connector 33"/>
              <p:cNvCxnSpPr/>
              <p:nvPr/>
            </p:nvCxnSpPr>
            <p:spPr>
              <a:xfrm flipV="1">
                <a:off x="1038225" y="5686425"/>
                <a:ext cx="213640" cy="13335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Straight Connector 34"/>
              <p:cNvCxnSpPr/>
              <p:nvPr/>
            </p:nvCxnSpPr>
            <p:spPr>
              <a:xfrm flipV="1">
                <a:off x="2400300" y="5686425"/>
                <a:ext cx="213640" cy="13335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Straight Connector 35"/>
              <p:cNvCxnSpPr/>
              <p:nvPr/>
            </p:nvCxnSpPr>
            <p:spPr>
              <a:xfrm flipV="1">
                <a:off x="2396910" y="6067425"/>
                <a:ext cx="213640" cy="13335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Straight Connector 36"/>
              <p:cNvCxnSpPr/>
              <p:nvPr/>
            </p:nvCxnSpPr>
            <p:spPr>
              <a:xfrm>
                <a:off x="1251865" y="5686425"/>
                <a:ext cx="1362075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Straight Connector 37"/>
              <p:cNvCxnSpPr/>
              <p:nvPr/>
            </p:nvCxnSpPr>
            <p:spPr>
              <a:xfrm flipV="1">
                <a:off x="2610550" y="5686425"/>
                <a:ext cx="3390" cy="38100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6" name="TextBox 25"/>
            <p:cNvSpPr txBox="1"/>
            <p:nvPr/>
          </p:nvSpPr>
          <p:spPr>
            <a:xfrm>
              <a:off x="1066800" y="5191125"/>
              <a:ext cx="1164101" cy="369332"/>
            </a:xfrm>
            <a:prstGeom prst="rect">
              <a:avLst/>
            </a:prstGeom>
          </p:spPr>
          <p:txBody>
            <a:bodyPr vert="horz" wrap="none" lIns="91440" tIns="45720" rIns="91440" bIns="45720" rtlCol="0" anchor="t">
              <a:spAutoFit/>
            </a:bodyPr>
            <a:lstStyle/>
            <a:p>
              <a:pPr algn="l"/>
              <a:r>
                <a:rPr lang="en-US" dirty="0" smtClean="0"/>
                <a:t>In plane </a:t>
              </a:r>
              <a:r>
                <a:rPr lang="en-US" dirty="0" smtClean="0">
                  <a:latin typeface="Arial"/>
                  <a:cs typeface="Arial"/>
                </a:rPr>
                <a:t>‖</a:t>
              </a:r>
              <a:endParaRPr lang="en-US" dirty="0" smtClean="0"/>
            </a:p>
          </p:txBody>
        </p:sp>
        <p:cxnSp>
          <p:nvCxnSpPr>
            <p:cNvPr id="27" name="Straight Connector 26"/>
            <p:cNvCxnSpPr/>
            <p:nvPr/>
          </p:nvCxnSpPr>
          <p:spPr>
            <a:xfrm flipV="1">
              <a:off x="2400300" y="5972175"/>
              <a:ext cx="213640" cy="133350"/>
            </a:xfrm>
            <a:prstGeom prst="line">
              <a:avLst/>
            </a:prstGeom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 flipV="1">
              <a:off x="2400300" y="5781675"/>
              <a:ext cx="213640" cy="133350"/>
            </a:xfrm>
            <a:prstGeom prst="line">
              <a:avLst/>
            </a:prstGeom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 flipV="1">
              <a:off x="2396682" y="5876925"/>
              <a:ext cx="213640" cy="133350"/>
            </a:xfrm>
            <a:prstGeom prst="line">
              <a:avLst/>
            </a:prstGeom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>
              <a:off x="1038224" y="5907024"/>
              <a:ext cx="1358685" cy="0"/>
            </a:xfrm>
            <a:prstGeom prst="line">
              <a:avLst/>
            </a:prstGeom>
            <a:ln w="635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>
              <a:off x="1049310" y="5996483"/>
              <a:ext cx="1358685" cy="0"/>
            </a:xfrm>
            <a:prstGeom prst="line">
              <a:avLst/>
            </a:prstGeom>
            <a:ln w="635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>
              <a:off x="1047543" y="6102325"/>
              <a:ext cx="1358685" cy="0"/>
            </a:xfrm>
            <a:prstGeom prst="line">
              <a:avLst/>
            </a:prstGeom>
            <a:ln w="635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" y="1362073"/>
            <a:ext cx="4663440" cy="35680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2959" y="1362072"/>
            <a:ext cx="4663440" cy="35680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9" name="TextBox 38"/>
          <p:cNvSpPr txBox="1"/>
          <p:nvPr/>
        </p:nvSpPr>
        <p:spPr>
          <a:xfrm>
            <a:off x="204142" y="1362073"/>
            <a:ext cx="2095445" cy="369332"/>
          </a:xfrm>
          <a:prstGeom prst="rect">
            <a:avLst/>
          </a:prstGeom>
        </p:spPr>
        <p:txBody>
          <a:bodyPr vert="horz" wrap="none" lIns="91440" tIns="45720" rIns="91440" bIns="45720" rtlCol="0" anchor="t">
            <a:spAutoFit/>
          </a:bodyPr>
          <a:lstStyle/>
          <a:p>
            <a:pPr algn="l"/>
            <a:r>
              <a:rPr lang="en-US" dirty="0" smtClean="0"/>
              <a:t>Dynamic hardness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4660819" y="1329807"/>
            <a:ext cx="2044149" cy="369332"/>
          </a:xfrm>
          <a:prstGeom prst="rect">
            <a:avLst/>
          </a:prstGeom>
        </p:spPr>
        <p:txBody>
          <a:bodyPr vert="horz" wrap="none" lIns="91440" tIns="45720" rIns="91440" bIns="45720" rtlCol="0" anchor="t">
            <a:spAutoFit/>
          </a:bodyPr>
          <a:lstStyle/>
          <a:p>
            <a:pPr algn="l"/>
            <a:r>
              <a:rPr lang="en-US" dirty="0"/>
              <a:t>D</a:t>
            </a:r>
            <a:r>
              <a:rPr lang="en-US" dirty="0" smtClean="0"/>
              <a:t>amping constant</a:t>
            </a:r>
          </a:p>
        </p:txBody>
      </p:sp>
    </p:spTree>
    <p:extLst>
      <p:ext uri="{BB962C8B-B14F-4D97-AF65-F5344CB8AC3E}">
        <p14:creationId xmlns:p14="http://schemas.microsoft.com/office/powerpoint/2010/main" val="2185428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Multiple Impulse indentation</a:t>
            </a:r>
            <a:endParaRPr lang="en-US" dirty="0"/>
          </a:p>
        </p:txBody>
      </p:sp>
      <p:sp>
        <p:nvSpPr>
          <p:cNvPr id="9" name="Inhaltsplatzhalter 8"/>
          <p:cNvSpPr>
            <a:spLocks noGrp="1"/>
          </p:cNvSpPr>
          <p:nvPr>
            <p:ph idx="1"/>
          </p:nvPr>
        </p:nvSpPr>
        <p:spPr>
          <a:xfrm>
            <a:off x="422565" y="1317335"/>
            <a:ext cx="8211834" cy="4903585"/>
          </a:xfrm>
        </p:spPr>
        <p:txBody>
          <a:bodyPr>
            <a:normAutofit/>
          </a:bodyPr>
          <a:lstStyle/>
          <a:p>
            <a:r>
              <a:rPr lang="en-US" sz="1800" dirty="0"/>
              <a:t>Indenter is accelerated with constant force towards the sample</a:t>
            </a:r>
          </a:p>
          <a:p>
            <a:r>
              <a:rPr lang="en-US" sz="1800" dirty="0"/>
              <a:t>Indenter is moved back to the initial position and accelerated again</a:t>
            </a:r>
          </a:p>
          <a:p>
            <a:r>
              <a:rPr lang="en-US" sz="1800" dirty="0"/>
              <a:t>Allows measurement of fatigue</a:t>
            </a:r>
          </a:p>
          <a:p>
            <a:endParaRPr lang="en-US" sz="1800" dirty="0">
              <a:solidFill>
                <a:schemeClr val="tx1"/>
              </a:solidFill>
              <a:latin typeface="+mn-lt"/>
              <a:cs typeface="+mn-cs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5CBDDA-5CCF-8748-8988-9DC6C8981774}" type="slidenum">
              <a:rPr lang="de-DE" smtClean="0"/>
              <a:t>13</a:t>
            </a:fld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8B364F2-B165-47DF-9023-8B1C9C743522}" type="datetime1">
              <a:rPr lang="en-US" smtClean="0"/>
              <a:t>11/26/2017</a:t>
            </a:fld>
            <a:endParaRPr lang="de-DE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l"/>
            <a:r>
              <a:rPr lang="de-DE" smtClean="0"/>
              <a:t>Philipp Bolz</a:t>
            </a:r>
            <a:endParaRPr lang="de-DE" dirty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65" t="10351" r="12055" b="4693"/>
          <a:stretch/>
        </p:blipFill>
        <p:spPr bwMode="auto">
          <a:xfrm>
            <a:off x="4352921" y="2895043"/>
            <a:ext cx="4494912" cy="3657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30" t="8958" r="11615" b="4375"/>
          <a:stretch/>
        </p:blipFill>
        <p:spPr bwMode="auto">
          <a:xfrm>
            <a:off x="0" y="2895043"/>
            <a:ext cx="4448906" cy="3657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794040" y="2448639"/>
            <a:ext cx="3159839" cy="830997"/>
          </a:xfrm>
          <a:prstGeom prst="rect">
            <a:avLst/>
          </a:prstGeom>
        </p:spPr>
        <p:txBody>
          <a:bodyPr vert="horz" wrap="none" lIns="91440" tIns="45720" rIns="91440" bIns="45720" rtlCol="0" anchor="t">
            <a:spAutoFit/>
          </a:bodyPr>
          <a:lstStyle/>
          <a:p>
            <a:pPr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>
                <a:srgbClr val="2237E0"/>
              </a:buClr>
            </a:pPr>
            <a:r>
              <a:rPr lang="en-US" sz="2000" b="1" i="1" dirty="0">
                <a:solidFill>
                  <a:srgbClr val="FF0000"/>
                </a:solidFill>
                <a:latin typeface="Arial" charset="0"/>
              </a:rPr>
              <a:t>Polycrystalline graphite:</a:t>
            </a:r>
          </a:p>
          <a:p>
            <a:pPr indent="-28575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>
                <a:srgbClr val="2237E0"/>
              </a:buClr>
              <a:buFont typeface="Arial" panose="020B0604020202020204" pitchFamily="34" charset="0"/>
              <a:buChar char="•"/>
              <a:defRPr/>
            </a:pPr>
            <a:r>
              <a:rPr lang="en-US" sz="2000" b="1" i="1" dirty="0">
                <a:solidFill>
                  <a:srgbClr val="2237E0"/>
                </a:solidFill>
                <a:latin typeface="Arial" charset="0"/>
              </a:rPr>
              <a:t>SGL R6550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895850" y="2510194"/>
            <a:ext cx="4086226" cy="707886"/>
          </a:xfrm>
          <a:prstGeom prst="rect">
            <a:avLst/>
          </a:prstGeom>
        </p:spPr>
        <p:txBody>
          <a:bodyPr vert="horz" wrap="square" lIns="91440" tIns="45720" rIns="91440" bIns="45720" rtlCol="0" anchor="t">
            <a:spAutoFit/>
          </a:bodyPr>
          <a:lstStyle/>
          <a:p>
            <a:r>
              <a:rPr lang="en-US" sz="2000" b="1" i="1" dirty="0">
                <a:solidFill>
                  <a:srgbClr val="FF0000"/>
                </a:solidFill>
                <a:latin typeface="Arial" charset="0"/>
              </a:rPr>
              <a:t>Carbon </a:t>
            </a:r>
            <a:r>
              <a:rPr lang="en-US" sz="2000" b="1" i="1" dirty="0" err="1">
                <a:solidFill>
                  <a:srgbClr val="FF0000"/>
                </a:solidFill>
                <a:latin typeface="Arial" charset="0"/>
              </a:rPr>
              <a:t>fibre</a:t>
            </a:r>
            <a:r>
              <a:rPr lang="en-US" sz="2000" b="1" i="1" dirty="0">
                <a:solidFill>
                  <a:srgbClr val="FF0000"/>
                </a:solidFill>
                <a:latin typeface="Arial" charset="0"/>
              </a:rPr>
              <a:t> reinforced carbon: </a:t>
            </a:r>
            <a:endParaRPr lang="en-US" sz="2000" b="1" i="1" dirty="0" smtClean="0">
              <a:solidFill>
                <a:srgbClr val="FF0000"/>
              </a:solidFill>
              <a:latin typeface="Arial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1" i="1" dirty="0" smtClean="0">
                <a:solidFill>
                  <a:srgbClr val="2237E0"/>
                </a:solidFill>
                <a:latin typeface="Arial" charset="0"/>
              </a:rPr>
              <a:t>SGL Premium </a:t>
            </a:r>
            <a:r>
              <a:rPr lang="en-US" sz="2000" b="1" i="1" dirty="0">
                <a:solidFill>
                  <a:srgbClr val="2237E0"/>
                </a:solidFill>
                <a:latin typeface="Arial" charset="0"/>
              </a:rPr>
              <a:t>in </a:t>
            </a:r>
            <a:r>
              <a:rPr lang="en-US" sz="2000" b="1" i="1" dirty="0" smtClean="0">
                <a:solidFill>
                  <a:srgbClr val="2237E0"/>
                </a:solidFill>
                <a:latin typeface="Arial" charset="0"/>
              </a:rPr>
              <a:t>plane</a:t>
            </a:r>
            <a:endParaRPr lang="en-US" sz="2000" b="1" i="1" dirty="0">
              <a:solidFill>
                <a:srgbClr val="2237E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0592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Multiple impulse results of </a:t>
            </a:r>
            <a:r>
              <a:rPr lang="en-US" dirty="0"/>
              <a:t>polycrystalline graphite </a:t>
            </a:r>
            <a:r>
              <a:rPr lang="en-US" dirty="0" smtClean="0"/>
              <a:t>grades</a:t>
            </a:r>
            <a:endParaRPr lang="en-US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5CBDDA-5CCF-8748-8988-9DC6C8981774}" type="slidenum">
              <a:rPr lang="de-DE" smtClean="0"/>
              <a:t>14</a:t>
            </a:fld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A8A2BFFD-A39C-4660-B901-66573B207A33}" type="datetime1">
              <a:rPr lang="en-US" smtClean="0"/>
              <a:t>11/26/2017</a:t>
            </a:fld>
            <a:endParaRPr lang="de-DE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68090516"/>
              </p:ext>
            </p:extLst>
          </p:nvPr>
        </p:nvGraphicFramePr>
        <p:xfrm>
          <a:off x="6248401" y="3330575"/>
          <a:ext cx="2737714" cy="243332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266824"/>
                <a:gridCol w="147089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Material 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Particle size</a:t>
                      </a:r>
                    </a:p>
                    <a:p>
                      <a:pPr algn="ctr"/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 [µm]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R6300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20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R6500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10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R6550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10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R6650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7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POCO ZEE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8" name="Footer Placeholder 7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l"/>
            <a:r>
              <a:rPr lang="de-DE" smtClean="0"/>
              <a:t>Philipp Bolz</a:t>
            </a:r>
            <a:endParaRPr lang="de-DE" dirty="0"/>
          </a:p>
        </p:txBody>
      </p:sp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09729625"/>
              </p:ext>
            </p:extLst>
          </p:nvPr>
        </p:nvGraphicFramePr>
        <p:xfrm>
          <a:off x="-209550" y="1057557"/>
          <a:ext cx="7406640" cy="56671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79" name="Graph" r:id="rId3" imgW="3920760" imgH="3000960" progId="Origin50.Graph">
                  <p:embed/>
                </p:oleObj>
              </mc:Choice>
              <mc:Fallback>
                <p:oleObj name="Graph" r:id="rId3" imgW="3920760" imgH="3000960" progId="Origin50.Graph">
                  <p:embed/>
                  <p:pic>
                    <p:nvPicPr>
                      <p:cNvPr id="0" name="Objek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-209550" y="1057557"/>
                        <a:ext cx="7406640" cy="56671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66529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3-point bending test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5CBDDA-5CCF-8748-8988-9DC6C8981774}" type="slidenum">
              <a:rPr lang="de-DE" smtClean="0"/>
              <a:t>15</a:t>
            </a:fld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D9923312-BF9A-4198-94C4-A6FF122E7594}" type="datetime1">
              <a:rPr lang="en-US" smtClean="0"/>
              <a:t>11/26/2017</a:t>
            </a:fld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l"/>
            <a:r>
              <a:rPr lang="de-DE" smtClean="0"/>
              <a:t>Philipp Bolz</a:t>
            </a:r>
            <a:endParaRPr lang="de-DE" dirty="0"/>
          </a:p>
        </p:txBody>
      </p:sp>
      <p:sp>
        <p:nvSpPr>
          <p:cNvPr id="7" name="Rectangle 6"/>
          <p:cNvSpPr/>
          <p:nvPr/>
        </p:nvSpPr>
        <p:spPr>
          <a:xfrm>
            <a:off x="422565" y="2152650"/>
            <a:ext cx="2273010" cy="4191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22564" y="2581275"/>
            <a:ext cx="406110" cy="40005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2289465" y="2571750"/>
            <a:ext cx="406110" cy="40005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cxnSp>
        <p:nvCxnSpPr>
          <p:cNvPr id="11" name="Straight Arrow Connector 10"/>
          <p:cNvCxnSpPr/>
          <p:nvPr/>
        </p:nvCxnSpPr>
        <p:spPr>
          <a:xfrm flipV="1">
            <a:off x="625619" y="3009900"/>
            <a:ext cx="1866900" cy="2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956981" y="3124200"/>
            <a:ext cx="1204176" cy="369332"/>
          </a:xfrm>
          <a:prstGeom prst="rect">
            <a:avLst/>
          </a:prstGeom>
        </p:spPr>
        <p:txBody>
          <a:bodyPr vert="horz" wrap="none" lIns="91440" tIns="45720" rIns="91440" bIns="45720" rtlCol="0" anchor="t">
            <a:spAutoFit/>
          </a:bodyPr>
          <a:lstStyle/>
          <a:p>
            <a:pPr algn="l"/>
            <a:r>
              <a:rPr lang="en-US" dirty="0" smtClean="0"/>
              <a:t>l = 20 mm</a:t>
            </a:r>
          </a:p>
        </p:txBody>
      </p:sp>
      <p:sp>
        <p:nvSpPr>
          <p:cNvPr id="19" name="Flowchart: Delay 18"/>
          <p:cNvSpPr/>
          <p:nvPr/>
        </p:nvSpPr>
        <p:spPr>
          <a:xfrm rot="5400000">
            <a:off x="1173306" y="1558409"/>
            <a:ext cx="771525" cy="409575"/>
          </a:xfrm>
          <a:prstGeom prst="flowChartDelay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cxnSp>
        <p:nvCxnSpPr>
          <p:cNvPr id="21" name="Straight Arrow Connector 20"/>
          <p:cNvCxnSpPr/>
          <p:nvPr/>
        </p:nvCxnSpPr>
        <p:spPr>
          <a:xfrm flipH="1">
            <a:off x="1559064" y="2152650"/>
            <a:ext cx="2" cy="22461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33" name="Group 32"/>
          <p:cNvGrpSpPr/>
          <p:nvPr/>
        </p:nvGrpSpPr>
        <p:grpSpPr>
          <a:xfrm>
            <a:off x="252803" y="5324475"/>
            <a:ext cx="1575716" cy="1009650"/>
            <a:chOff x="1038224" y="5191125"/>
            <a:chExt cx="1575716" cy="1009650"/>
          </a:xfrm>
        </p:grpSpPr>
        <p:grpSp>
          <p:nvGrpSpPr>
            <p:cNvPr id="34" name="Group 33"/>
            <p:cNvGrpSpPr/>
            <p:nvPr/>
          </p:nvGrpSpPr>
          <p:grpSpPr>
            <a:xfrm>
              <a:off x="1038225" y="5686425"/>
              <a:ext cx="1575715" cy="514350"/>
              <a:chOff x="1038225" y="5686425"/>
              <a:chExt cx="1575715" cy="514350"/>
            </a:xfrm>
          </p:grpSpPr>
          <p:sp>
            <p:nvSpPr>
              <p:cNvPr id="42" name="Rectangle 41"/>
              <p:cNvSpPr/>
              <p:nvPr/>
            </p:nvSpPr>
            <p:spPr>
              <a:xfrm>
                <a:off x="1038225" y="5819775"/>
                <a:ext cx="1362075" cy="38100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/>
              </a:p>
            </p:txBody>
          </p:sp>
          <p:cxnSp>
            <p:nvCxnSpPr>
              <p:cNvPr id="43" name="Straight Connector 42"/>
              <p:cNvCxnSpPr/>
              <p:nvPr/>
            </p:nvCxnSpPr>
            <p:spPr>
              <a:xfrm flipV="1">
                <a:off x="1038225" y="5686425"/>
                <a:ext cx="213640" cy="13335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Straight Connector 43"/>
              <p:cNvCxnSpPr/>
              <p:nvPr/>
            </p:nvCxnSpPr>
            <p:spPr>
              <a:xfrm flipV="1">
                <a:off x="2400300" y="5686425"/>
                <a:ext cx="213640" cy="13335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Straight Connector 44"/>
              <p:cNvCxnSpPr/>
              <p:nvPr/>
            </p:nvCxnSpPr>
            <p:spPr>
              <a:xfrm flipV="1">
                <a:off x="2396910" y="6067425"/>
                <a:ext cx="213640" cy="13335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Straight Connector 45"/>
              <p:cNvCxnSpPr/>
              <p:nvPr/>
            </p:nvCxnSpPr>
            <p:spPr>
              <a:xfrm>
                <a:off x="1251865" y="5686425"/>
                <a:ext cx="1362075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Straight Connector 46"/>
              <p:cNvCxnSpPr/>
              <p:nvPr/>
            </p:nvCxnSpPr>
            <p:spPr>
              <a:xfrm flipV="1">
                <a:off x="2610550" y="5686425"/>
                <a:ext cx="3390" cy="38100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5" name="TextBox 34"/>
            <p:cNvSpPr txBox="1"/>
            <p:nvPr/>
          </p:nvSpPr>
          <p:spPr>
            <a:xfrm>
              <a:off x="1066800" y="5191125"/>
              <a:ext cx="1164101" cy="369332"/>
            </a:xfrm>
            <a:prstGeom prst="rect">
              <a:avLst/>
            </a:prstGeom>
          </p:spPr>
          <p:txBody>
            <a:bodyPr vert="horz" wrap="none" lIns="91440" tIns="45720" rIns="91440" bIns="45720" rtlCol="0" anchor="t">
              <a:spAutoFit/>
            </a:bodyPr>
            <a:lstStyle/>
            <a:p>
              <a:pPr algn="l"/>
              <a:r>
                <a:rPr lang="en-US" dirty="0" smtClean="0"/>
                <a:t>In plane </a:t>
              </a:r>
              <a:r>
                <a:rPr lang="en-US" dirty="0" smtClean="0">
                  <a:latin typeface="Arial"/>
                  <a:cs typeface="Arial"/>
                </a:rPr>
                <a:t>‖</a:t>
              </a:r>
              <a:endParaRPr lang="en-US" dirty="0" smtClean="0"/>
            </a:p>
          </p:txBody>
        </p:sp>
        <p:cxnSp>
          <p:nvCxnSpPr>
            <p:cNvPr id="36" name="Straight Connector 35"/>
            <p:cNvCxnSpPr/>
            <p:nvPr/>
          </p:nvCxnSpPr>
          <p:spPr>
            <a:xfrm flipV="1">
              <a:off x="2400300" y="5972175"/>
              <a:ext cx="213640" cy="133350"/>
            </a:xfrm>
            <a:prstGeom prst="line">
              <a:avLst/>
            </a:prstGeom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 flipV="1">
              <a:off x="2400300" y="5781675"/>
              <a:ext cx="213640" cy="133350"/>
            </a:xfrm>
            <a:prstGeom prst="line">
              <a:avLst/>
            </a:prstGeom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 flipV="1">
              <a:off x="2396682" y="5876925"/>
              <a:ext cx="213640" cy="133350"/>
            </a:xfrm>
            <a:prstGeom prst="line">
              <a:avLst/>
            </a:prstGeom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>
              <a:off x="1038224" y="5907024"/>
              <a:ext cx="1358685" cy="0"/>
            </a:xfrm>
            <a:prstGeom prst="line">
              <a:avLst/>
            </a:prstGeom>
            <a:ln w="635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>
              <a:off x="1049310" y="5996483"/>
              <a:ext cx="1358685" cy="0"/>
            </a:xfrm>
            <a:prstGeom prst="line">
              <a:avLst/>
            </a:prstGeom>
            <a:ln w="635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>
              <a:off x="1047543" y="6102325"/>
              <a:ext cx="1358685" cy="0"/>
            </a:xfrm>
            <a:prstGeom prst="line">
              <a:avLst/>
            </a:prstGeom>
            <a:ln w="635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97866" y="1309819"/>
            <a:ext cx="5486400" cy="43674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TextBox 16"/>
          <p:cNvSpPr txBox="1"/>
          <p:nvPr/>
        </p:nvSpPr>
        <p:spPr>
          <a:xfrm>
            <a:off x="1833722" y="1696521"/>
            <a:ext cx="1486369" cy="369332"/>
          </a:xfrm>
          <a:prstGeom prst="rect">
            <a:avLst/>
          </a:prstGeom>
        </p:spPr>
        <p:txBody>
          <a:bodyPr vert="horz" wrap="none" lIns="91440" tIns="45720" rIns="91440" bIns="45720" rtlCol="0" anchor="t">
            <a:spAutoFit/>
          </a:bodyPr>
          <a:lstStyle/>
          <a:p>
            <a:pPr algn="l"/>
            <a:r>
              <a:rPr lang="en-US" dirty="0" smtClean="0"/>
              <a:t>A = 4x4 mm²</a:t>
            </a:r>
          </a:p>
        </p:txBody>
      </p:sp>
      <p:grpSp>
        <p:nvGrpSpPr>
          <p:cNvPr id="15" name="Group 14"/>
          <p:cNvGrpSpPr/>
          <p:nvPr/>
        </p:nvGrpSpPr>
        <p:grpSpPr>
          <a:xfrm>
            <a:off x="2277280" y="5314950"/>
            <a:ext cx="1618776" cy="1009650"/>
            <a:chOff x="4876800" y="5191125"/>
            <a:chExt cx="1618776" cy="1009650"/>
          </a:xfrm>
        </p:grpSpPr>
        <p:grpSp>
          <p:nvGrpSpPr>
            <p:cNvPr id="16" name="Group 15"/>
            <p:cNvGrpSpPr/>
            <p:nvPr/>
          </p:nvGrpSpPr>
          <p:grpSpPr>
            <a:xfrm>
              <a:off x="4876800" y="5686425"/>
              <a:ext cx="1575715" cy="514350"/>
              <a:chOff x="1038225" y="5686425"/>
              <a:chExt cx="1575715" cy="514350"/>
            </a:xfrm>
          </p:grpSpPr>
          <p:sp>
            <p:nvSpPr>
              <p:cNvPr id="27" name="Rectangle 26"/>
              <p:cNvSpPr/>
              <p:nvPr/>
            </p:nvSpPr>
            <p:spPr>
              <a:xfrm>
                <a:off x="1038225" y="5819775"/>
                <a:ext cx="1362075" cy="38100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/>
              </a:p>
            </p:txBody>
          </p:sp>
          <p:cxnSp>
            <p:nvCxnSpPr>
              <p:cNvPr id="28" name="Straight Connector 27"/>
              <p:cNvCxnSpPr/>
              <p:nvPr/>
            </p:nvCxnSpPr>
            <p:spPr>
              <a:xfrm flipV="1">
                <a:off x="1038225" y="5686425"/>
                <a:ext cx="213640" cy="13335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/>
              <p:cNvCxnSpPr/>
              <p:nvPr/>
            </p:nvCxnSpPr>
            <p:spPr>
              <a:xfrm flipV="1">
                <a:off x="2400300" y="5686425"/>
                <a:ext cx="213640" cy="13335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/>
              <p:cNvCxnSpPr/>
              <p:nvPr/>
            </p:nvCxnSpPr>
            <p:spPr>
              <a:xfrm flipV="1">
                <a:off x="2396910" y="6067425"/>
                <a:ext cx="213640" cy="13335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/>
              <p:cNvCxnSpPr/>
              <p:nvPr/>
            </p:nvCxnSpPr>
            <p:spPr>
              <a:xfrm>
                <a:off x="1251865" y="5686425"/>
                <a:ext cx="1362075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/>
              <p:cNvCxnSpPr/>
              <p:nvPr/>
            </p:nvCxnSpPr>
            <p:spPr>
              <a:xfrm flipV="1">
                <a:off x="2610550" y="5686425"/>
                <a:ext cx="3390" cy="38100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8" name="Straight Connector 17"/>
            <p:cNvCxnSpPr/>
            <p:nvPr/>
          </p:nvCxnSpPr>
          <p:spPr>
            <a:xfrm>
              <a:off x="4994556" y="5753100"/>
              <a:ext cx="1358685" cy="0"/>
            </a:xfrm>
            <a:prstGeom prst="line">
              <a:avLst/>
            </a:prstGeom>
            <a:ln w="635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>
              <a:off x="5029200" y="5715000"/>
              <a:ext cx="1358685" cy="0"/>
            </a:xfrm>
            <a:prstGeom prst="line">
              <a:avLst/>
            </a:prstGeom>
            <a:ln w="635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>
              <a:off x="4916311" y="5791200"/>
              <a:ext cx="1358685" cy="0"/>
            </a:xfrm>
            <a:prstGeom prst="line">
              <a:avLst/>
            </a:prstGeom>
            <a:ln w="635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flipV="1">
              <a:off x="6335525" y="5753100"/>
              <a:ext cx="3390" cy="381000"/>
            </a:xfrm>
            <a:prstGeom prst="line">
              <a:avLst/>
            </a:prstGeom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 flipV="1">
              <a:off x="6285007" y="5788025"/>
              <a:ext cx="3390" cy="381000"/>
            </a:xfrm>
            <a:prstGeom prst="line">
              <a:avLst/>
            </a:prstGeom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 flipV="1">
              <a:off x="6387885" y="5724525"/>
              <a:ext cx="3390" cy="381000"/>
            </a:xfrm>
            <a:prstGeom prst="line">
              <a:avLst/>
            </a:prstGeom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TextBox 25"/>
            <p:cNvSpPr txBox="1"/>
            <p:nvPr/>
          </p:nvSpPr>
          <p:spPr>
            <a:xfrm>
              <a:off x="4876800" y="5191125"/>
              <a:ext cx="1618776" cy="369332"/>
            </a:xfrm>
            <a:prstGeom prst="rect">
              <a:avLst/>
            </a:prstGeom>
          </p:spPr>
          <p:txBody>
            <a:bodyPr vert="horz" wrap="none" lIns="91440" tIns="45720" rIns="91440" bIns="45720" rtlCol="0" anchor="t">
              <a:spAutoFit/>
            </a:bodyPr>
            <a:lstStyle/>
            <a:p>
              <a:r>
                <a:rPr lang="en-US" dirty="0"/>
                <a:t>Transversal </a:t>
              </a:r>
              <a:r>
                <a:rPr lang="en-US" b="1" dirty="0" smtClean="0">
                  <a:sym typeface="Symbol"/>
                </a:rPr>
                <a:t></a:t>
              </a:r>
              <a:endParaRPr lang="en-US" b="1" dirty="0" smtClean="0"/>
            </a:p>
          </p:txBody>
        </p:sp>
      </p:grpSp>
      <p:sp>
        <p:nvSpPr>
          <p:cNvPr id="6" name="Textfeld 5"/>
          <p:cNvSpPr txBox="1"/>
          <p:nvPr/>
        </p:nvSpPr>
        <p:spPr>
          <a:xfrm rot="-5400000">
            <a:off x="2843133" y="2954923"/>
            <a:ext cx="1383712" cy="338554"/>
          </a:xfrm>
          <a:prstGeom prst="rect">
            <a:avLst/>
          </a:prstGeom>
          <a:solidFill>
            <a:schemeClr val="bg1"/>
          </a:solidFill>
        </p:spPr>
        <p:txBody>
          <a:bodyPr vert="horz" wrap="none" lIns="91440" tIns="45720" rIns="91440" bIns="45720" rtlCol="0" anchor="t">
            <a:spAutoFit/>
          </a:bodyPr>
          <a:lstStyle/>
          <a:p>
            <a:pPr algn="l"/>
            <a:r>
              <a:rPr lang="en-US" sz="1600" dirty="0" smtClean="0"/>
              <a:t>Stress (MPa)</a:t>
            </a:r>
          </a:p>
        </p:txBody>
      </p:sp>
    </p:spTree>
    <p:extLst>
      <p:ext uri="{BB962C8B-B14F-4D97-AF65-F5344CB8AC3E}">
        <p14:creationId xmlns:p14="http://schemas.microsoft.com/office/powerpoint/2010/main" val="1448196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Flexural strength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5CBDDA-5CCF-8748-8988-9DC6C8981774}" type="slidenum">
              <a:rPr lang="de-DE" smtClean="0"/>
              <a:t>16</a:t>
            </a:fld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D9923312-BF9A-4198-94C4-A6FF122E7594}" type="datetime1">
              <a:rPr lang="en-US" smtClean="0"/>
              <a:t>11/26/2017</a:t>
            </a:fld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l"/>
            <a:r>
              <a:rPr lang="de-DE" smtClean="0"/>
              <a:t>Philipp Bolz</a:t>
            </a:r>
            <a:endParaRPr lang="de-DE" dirty="0"/>
          </a:p>
        </p:txBody>
      </p:sp>
      <p:grpSp>
        <p:nvGrpSpPr>
          <p:cNvPr id="7" name="Group 6"/>
          <p:cNvGrpSpPr/>
          <p:nvPr/>
        </p:nvGrpSpPr>
        <p:grpSpPr>
          <a:xfrm>
            <a:off x="4229100" y="5438775"/>
            <a:ext cx="1618776" cy="1009650"/>
            <a:chOff x="4876800" y="5191125"/>
            <a:chExt cx="1618776" cy="1009650"/>
          </a:xfrm>
        </p:grpSpPr>
        <p:grpSp>
          <p:nvGrpSpPr>
            <p:cNvPr id="8" name="Group 7"/>
            <p:cNvGrpSpPr/>
            <p:nvPr/>
          </p:nvGrpSpPr>
          <p:grpSpPr>
            <a:xfrm>
              <a:off x="4876800" y="5686425"/>
              <a:ext cx="1575715" cy="514350"/>
              <a:chOff x="1038225" y="5686425"/>
              <a:chExt cx="1575715" cy="514350"/>
            </a:xfrm>
          </p:grpSpPr>
          <p:sp>
            <p:nvSpPr>
              <p:cNvPr id="16" name="Rectangle 15"/>
              <p:cNvSpPr/>
              <p:nvPr/>
            </p:nvSpPr>
            <p:spPr>
              <a:xfrm>
                <a:off x="1038225" y="5819775"/>
                <a:ext cx="1362075" cy="38100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/>
              </a:p>
            </p:txBody>
          </p:sp>
          <p:cxnSp>
            <p:nvCxnSpPr>
              <p:cNvPr id="17" name="Straight Connector 16"/>
              <p:cNvCxnSpPr/>
              <p:nvPr/>
            </p:nvCxnSpPr>
            <p:spPr>
              <a:xfrm flipV="1">
                <a:off x="1038225" y="5686425"/>
                <a:ext cx="213640" cy="13335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Connector 17"/>
              <p:cNvCxnSpPr/>
              <p:nvPr/>
            </p:nvCxnSpPr>
            <p:spPr>
              <a:xfrm flipV="1">
                <a:off x="2400300" y="5686425"/>
                <a:ext cx="213640" cy="13335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18"/>
              <p:cNvCxnSpPr/>
              <p:nvPr/>
            </p:nvCxnSpPr>
            <p:spPr>
              <a:xfrm flipV="1">
                <a:off x="2396910" y="6067425"/>
                <a:ext cx="213640" cy="13335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19"/>
              <p:cNvCxnSpPr/>
              <p:nvPr/>
            </p:nvCxnSpPr>
            <p:spPr>
              <a:xfrm>
                <a:off x="1251865" y="5686425"/>
                <a:ext cx="1362075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Connector 20"/>
              <p:cNvCxnSpPr/>
              <p:nvPr/>
            </p:nvCxnSpPr>
            <p:spPr>
              <a:xfrm flipV="1">
                <a:off x="2610550" y="5686425"/>
                <a:ext cx="3390" cy="38100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9" name="Straight Connector 8"/>
            <p:cNvCxnSpPr/>
            <p:nvPr/>
          </p:nvCxnSpPr>
          <p:spPr>
            <a:xfrm>
              <a:off x="4994556" y="5753100"/>
              <a:ext cx="1358685" cy="0"/>
            </a:xfrm>
            <a:prstGeom prst="line">
              <a:avLst/>
            </a:prstGeom>
            <a:ln w="635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>
              <a:off x="5029200" y="5715000"/>
              <a:ext cx="1358685" cy="0"/>
            </a:xfrm>
            <a:prstGeom prst="line">
              <a:avLst/>
            </a:prstGeom>
            <a:ln w="635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>
              <a:off x="4916311" y="5791200"/>
              <a:ext cx="1358685" cy="0"/>
            </a:xfrm>
            <a:prstGeom prst="line">
              <a:avLst/>
            </a:prstGeom>
            <a:ln w="635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V="1">
              <a:off x="6335525" y="5753100"/>
              <a:ext cx="3390" cy="381000"/>
            </a:xfrm>
            <a:prstGeom prst="line">
              <a:avLst/>
            </a:prstGeom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flipV="1">
              <a:off x="6285007" y="5788025"/>
              <a:ext cx="3390" cy="381000"/>
            </a:xfrm>
            <a:prstGeom prst="line">
              <a:avLst/>
            </a:prstGeom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flipV="1">
              <a:off x="6387885" y="5724525"/>
              <a:ext cx="3390" cy="381000"/>
            </a:xfrm>
            <a:prstGeom prst="line">
              <a:avLst/>
            </a:prstGeom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TextBox 14"/>
            <p:cNvSpPr txBox="1"/>
            <p:nvPr/>
          </p:nvSpPr>
          <p:spPr>
            <a:xfrm>
              <a:off x="4876800" y="5191125"/>
              <a:ext cx="1618776" cy="369332"/>
            </a:xfrm>
            <a:prstGeom prst="rect">
              <a:avLst/>
            </a:prstGeom>
          </p:spPr>
          <p:txBody>
            <a:bodyPr vert="horz" wrap="none" lIns="91440" tIns="45720" rIns="91440" bIns="45720" rtlCol="0" anchor="t">
              <a:spAutoFit/>
            </a:bodyPr>
            <a:lstStyle/>
            <a:p>
              <a:r>
                <a:rPr lang="en-US" dirty="0"/>
                <a:t>Transversal </a:t>
              </a:r>
              <a:r>
                <a:rPr lang="en-US" b="1" dirty="0" smtClean="0">
                  <a:sym typeface="Symbol"/>
                </a:rPr>
                <a:t></a:t>
              </a:r>
              <a:endParaRPr lang="en-US" b="1" dirty="0" smtClean="0"/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390524" y="5438775"/>
            <a:ext cx="1575716" cy="1009650"/>
            <a:chOff x="1038224" y="5191125"/>
            <a:chExt cx="1575716" cy="1009650"/>
          </a:xfrm>
        </p:grpSpPr>
        <p:grpSp>
          <p:nvGrpSpPr>
            <p:cNvPr id="23" name="Group 22"/>
            <p:cNvGrpSpPr/>
            <p:nvPr/>
          </p:nvGrpSpPr>
          <p:grpSpPr>
            <a:xfrm>
              <a:off x="1038225" y="5686425"/>
              <a:ext cx="1575715" cy="514350"/>
              <a:chOff x="1038225" y="5686425"/>
              <a:chExt cx="1575715" cy="514350"/>
            </a:xfrm>
          </p:grpSpPr>
          <p:sp>
            <p:nvSpPr>
              <p:cNvPr id="31" name="Rectangle 30"/>
              <p:cNvSpPr/>
              <p:nvPr/>
            </p:nvSpPr>
            <p:spPr>
              <a:xfrm>
                <a:off x="1038225" y="5819775"/>
                <a:ext cx="1362075" cy="38100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/>
              </a:p>
            </p:txBody>
          </p:sp>
          <p:cxnSp>
            <p:nvCxnSpPr>
              <p:cNvPr id="32" name="Straight Connector 31"/>
              <p:cNvCxnSpPr/>
              <p:nvPr/>
            </p:nvCxnSpPr>
            <p:spPr>
              <a:xfrm flipV="1">
                <a:off x="1038225" y="5686425"/>
                <a:ext cx="213640" cy="13335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/>
              <p:cNvCxnSpPr/>
              <p:nvPr/>
            </p:nvCxnSpPr>
            <p:spPr>
              <a:xfrm flipV="1">
                <a:off x="2400300" y="5686425"/>
                <a:ext cx="213640" cy="13335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Straight Connector 33"/>
              <p:cNvCxnSpPr/>
              <p:nvPr/>
            </p:nvCxnSpPr>
            <p:spPr>
              <a:xfrm flipV="1">
                <a:off x="2396910" y="6067425"/>
                <a:ext cx="213640" cy="13335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Straight Connector 34"/>
              <p:cNvCxnSpPr/>
              <p:nvPr/>
            </p:nvCxnSpPr>
            <p:spPr>
              <a:xfrm>
                <a:off x="1251865" y="5686425"/>
                <a:ext cx="1362075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Straight Connector 35"/>
              <p:cNvCxnSpPr/>
              <p:nvPr/>
            </p:nvCxnSpPr>
            <p:spPr>
              <a:xfrm flipV="1">
                <a:off x="2610550" y="5686425"/>
                <a:ext cx="3390" cy="38100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4" name="TextBox 23"/>
            <p:cNvSpPr txBox="1"/>
            <p:nvPr/>
          </p:nvSpPr>
          <p:spPr>
            <a:xfrm>
              <a:off x="1066800" y="5191125"/>
              <a:ext cx="1164101" cy="369332"/>
            </a:xfrm>
            <a:prstGeom prst="rect">
              <a:avLst/>
            </a:prstGeom>
          </p:spPr>
          <p:txBody>
            <a:bodyPr vert="horz" wrap="none" lIns="91440" tIns="45720" rIns="91440" bIns="45720" rtlCol="0" anchor="t">
              <a:spAutoFit/>
            </a:bodyPr>
            <a:lstStyle/>
            <a:p>
              <a:pPr algn="l"/>
              <a:r>
                <a:rPr lang="en-US" dirty="0" smtClean="0"/>
                <a:t>In plane </a:t>
              </a:r>
              <a:r>
                <a:rPr lang="en-US" dirty="0" smtClean="0">
                  <a:latin typeface="Arial"/>
                  <a:cs typeface="Arial"/>
                </a:rPr>
                <a:t>‖</a:t>
              </a:r>
              <a:endParaRPr lang="en-US" dirty="0" smtClean="0"/>
            </a:p>
          </p:txBody>
        </p:sp>
        <p:cxnSp>
          <p:nvCxnSpPr>
            <p:cNvPr id="25" name="Straight Connector 24"/>
            <p:cNvCxnSpPr/>
            <p:nvPr/>
          </p:nvCxnSpPr>
          <p:spPr>
            <a:xfrm flipV="1">
              <a:off x="2400300" y="5972175"/>
              <a:ext cx="213640" cy="133350"/>
            </a:xfrm>
            <a:prstGeom prst="line">
              <a:avLst/>
            </a:prstGeom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 flipV="1">
              <a:off x="2400300" y="5781675"/>
              <a:ext cx="213640" cy="133350"/>
            </a:xfrm>
            <a:prstGeom prst="line">
              <a:avLst/>
            </a:prstGeom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 flipV="1">
              <a:off x="2396682" y="5876925"/>
              <a:ext cx="213640" cy="133350"/>
            </a:xfrm>
            <a:prstGeom prst="line">
              <a:avLst/>
            </a:prstGeom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>
              <a:off x="1038224" y="5907024"/>
              <a:ext cx="1358685" cy="0"/>
            </a:xfrm>
            <a:prstGeom prst="line">
              <a:avLst/>
            </a:prstGeom>
            <a:ln w="635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>
              <a:off x="1049310" y="5996483"/>
              <a:ext cx="1358685" cy="0"/>
            </a:xfrm>
            <a:prstGeom prst="line">
              <a:avLst/>
            </a:prstGeom>
            <a:ln w="635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>
              <a:off x="1047543" y="6102325"/>
              <a:ext cx="1358685" cy="0"/>
            </a:xfrm>
            <a:prstGeom prst="line">
              <a:avLst/>
            </a:prstGeom>
            <a:ln w="635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0524" y="1271587"/>
            <a:ext cx="5852160" cy="39204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16431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Laser flash analysis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5CBDDA-5CCF-8748-8988-9DC6C8981774}" type="slidenum">
              <a:rPr lang="de-DE" smtClean="0"/>
              <a:t>17</a:t>
            </a:fld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79D19251-3231-49E9-9855-027D183DB2C1}" type="datetime1">
              <a:rPr lang="en-US" smtClean="0"/>
              <a:t>11/26/2017</a:t>
            </a:fld>
            <a:endParaRPr lang="de-DE" dirty="0"/>
          </a:p>
        </p:txBody>
      </p:sp>
      <p:sp>
        <p:nvSpPr>
          <p:cNvPr id="5" name="Rectangle 4"/>
          <p:cNvSpPr/>
          <p:nvPr/>
        </p:nvSpPr>
        <p:spPr>
          <a:xfrm>
            <a:off x="358775" y="5716671"/>
            <a:ext cx="4572000" cy="73866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400" dirty="0">
                <a:hlinkClick r:id="rId2"/>
              </a:rPr>
              <a:t>https://www.netzsch-thermal-analysis.com/de/produkte-loesungen/waerme-und-temperatur-leitfaehigkeitsbestimmung/lfa-427</a:t>
            </a:r>
            <a:r>
              <a:rPr lang="en-US" sz="1400" dirty="0" smtClean="0">
                <a:hlinkClick r:id="rId2"/>
              </a:rPr>
              <a:t>/</a:t>
            </a:r>
            <a:r>
              <a:rPr lang="en-US" sz="1400" dirty="0" smtClean="0"/>
              <a:t> (23.11.2017)</a:t>
            </a:r>
            <a:endParaRPr lang="en-US" sz="1400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l"/>
            <a:r>
              <a:rPr lang="de-DE" smtClean="0"/>
              <a:t>Philipp Bolz</a:t>
            </a:r>
            <a:endParaRPr lang="de-DE" dirty="0"/>
          </a:p>
        </p:txBody>
      </p:sp>
      <p:grpSp>
        <p:nvGrpSpPr>
          <p:cNvPr id="14" name="Group 13"/>
          <p:cNvGrpSpPr/>
          <p:nvPr/>
        </p:nvGrpSpPr>
        <p:grpSpPr>
          <a:xfrm>
            <a:off x="34791" y="1293950"/>
            <a:ext cx="3698875" cy="4324839"/>
            <a:chOff x="358774" y="1359421"/>
            <a:chExt cx="3698875" cy="4324839"/>
          </a:xfrm>
        </p:grpSpPr>
        <p:pic>
          <p:nvPicPr>
            <p:cNvPr id="6" name="Picture 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sharpenSoften amount="50000"/>
                      </a14:imgEffect>
                      <a14:imgEffect>
                        <a14:brightnessContrast contrast="-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8774" y="1359421"/>
              <a:ext cx="3698875" cy="43248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" name="Rectangle 8"/>
            <p:cNvSpPr/>
            <p:nvPr/>
          </p:nvSpPr>
          <p:spPr>
            <a:xfrm>
              <a:off x="2333625" y="1704975"/>
              <a:ext cx="514350" cy="3429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390650" y="4095750"/>
              <a:ext cx="542925" cy="8572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2132011" y="4049314"/>
              <a:ext cx="639764" cy="59531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2530077" y="3390900"/>
              <a:ext cx="319882" cy="13094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1662112" y="4381500"/>
              <a:ext cx="176213" cy="39052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7168" name="Gruppieren 7167"/>
          <p:cNvGrpSpPr/>
          <p:nvPr/>
        </p:nvGrpSpPr>
        <p:grpSpPr>
          <a:xfrm>
            <a:off x="3944598" y="1353570"/>
            <a:ext cx="5086111" cy="3603121"/>
            <a:chOff x="3944598" y="1353570"/>
            <a:chExt cx="5086111" cy="3603121"/>
          </a:xfrm>
        </p:grpSpPr>
        <p:grpSp>
          <p:nvGrpSpPr>
            <p:cNvPr id="21" name="Gruppieren 20"/>
            <p:cNvGrpSpPr/>
            <p:nvPr/>
          </p:nvGrpSpPr>
          <p:grpSpPr>
            <a:xfrm>
              <a:off x="4069464" y="1353570"/>
              <a:ext cx="4961245" cy="3603121"/>
              <a:chOff x="4069464" y="1353570"/>
              <a:chExt cx="4961245" cy="3603121"/>
            </a:xfrm>
          </p:grpSpPr>
          <p:pic>
            <p:nvPicPr>
              <p:cNvPr id="7170" name="Picture 2" descr="F:\LFA Kurve.JPG"/>
              <p:cNvPicPr>
                <a:picLocks noChangeAspect="1" noChangeArrowheads="1"/>
              </p:cNvPicPr>
              <p:nvPr/>
            </p:nvPicPr>
            <p:blipFill rotWithShape="1"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15625"/>
              <a:stretch/>
            </p:blipFill>
            <p:spPr bwMode="auto">
              <a:xfrm>
                <a:off x="4069464" y="1353570"/>
                <a:ext cx="4961245" cy="311733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16" name="Rechteck 15"/>
              <p:cNvSpPr/>
              <p:nvPr/>
            </p:nvSpPr>
            <p:spPr>
              <a:xfrm>
                <a:off x="4172673" y="4348406"/>
                <a:ext cx="4858036" cy="122494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15" name="Textfeld 14"/>
              <p:cNvSpPr txBox="1"/>
              <p:nvPr/>
            </p:nvSpPr>
            <p:spPr>
              <a:xfrm>
                <a:off x="4172673" y="4336466"/>
                <a:ext cx="646331" cy="369332"/>
              </a:xfrm>
              <a:prstGeom prst="rect">
                <a:avLst/>
              </a:prstGeom>
            </p:spPr>
            <p:txBody>
              <a:bodyPr vert="horz" wrap="none" lIns="91440" tIns="45720" rIns="91440" bIns="45720" rtlCol="0" anchor="t">
                <a:spAutoFit/>
              </a:bodyPr>
              <a:lstStyle/>
              <a:p>
                <a:pPr algn="l"/>
                <a:r>
                  <a:rPr lang="en-US" dirty="0" smtClean="0"/>
                  <a:t>-200</a:t>
                </a:r>
              </a:p>
            </p:txBody>
          </p:sp>
          <p:sp>
            <p:nvSpPr>
              <p:cNvPr id="17" name="Textfeld 16"/>
              <p:cNvSpPr txBox="1"/>
              <p:nvPr/>
            </p:nvSpPr>
            <p:spPr>
              <a:xfrm>
                <a:off x="5694194" y="4336466"/>
                <a:ext cx="312906" cy="369332"/>
              </a:xfrm>
              <a:prstGeom prst="rect">
                <a:avLst/>
              </a:prstGeom>
            </p:spPr>
            <p:txBody>
              <a:bodyPr vert="horz" wrap="none" lIns="91440" tIns="45720" rIns="91440" bIns="45720" rtlCol="0" anchor="t">
                <a:spAutoFit/>
              </a:bodyPr>
              <a:lstStyle/>
              <a:p>
                <a:pPr algn="l"/>
                <a:r>
                  <a:rPr lang="en-US" dirty="0" smtClean="0"/>
                  <a:t>0</a:t>
                </a:r>
              </a:p>
            </p:txBody>
          </p:sp>
          <p:sp>
            <p:nvSpPr>
              <p:cNvPr id="18" name="Textfeld 17"/>
              <p:cNvSpPr txBox="1"/>
              <p:nvPr/>
            </p:nvSpPr>
            <p:spPr>
              <a:xfrm>
                <a:off x="6904298" y="4347062"/>
                <a:ext cx="569387" cy="369332"/>
              </a:xfrm>
              <a:prstGeom prst="rect">
                <a:avLst/>
              </a:prstGeom>
            </p:spPr>
            <p:txBody>
              <a:bodyPr vert="horz" wrap="none" lIns="91440" tIns="45720" rIns="91440" bIns="45720" rtlCol="0" anchor="t">
                <a:spAutoFit/>
              </a:bodyPr>
              <a:lstStyle/>
              <a:p>
                <a:pPr algn="l"/>
                <a:r>
                  <a:rPr lang="en-US" dirty="0" smtClean="0"/>
                  <a:t>200</a:t>
                </a:r>
              </a:p>
            </p:txBody>
          </p:sp>
          <p:sp>
            <p:nvSpPr>
              <p:cNvPr id="19" name="Textfeld 18"/>
              <p:cNvSpPr txBox="1"/>
              <p:nvPr/>
            </p:nvSpPr>
            <p:spPr>
              <a:xfrm>
                <a:off x="8229600" y="4336466"/>
                <a:ext cx="569387" cy="369332"/>
              </a:xfrm>
              <a:prstGeom prst="rect">
                <a:avLst/>
              </a:prstGeom>
            </p:spPr>
            <p:txBody>
              <a:bodyPr vert="horz" wrap="none" lIns="91440" tIns="45720" rIns="91440" bIns="45720" rtlCol="0" anchor="t">
                <a:spAutoFit/>
              </a:bodyPr>
              <a:lstStyle/>
              <a:p>
                <a:pPr algn="l"/>
                <a:r>
                  <a:rPr lang="en-US" dirty="0" smtClean="0"/>
                  <a:t>400</a:t>
                </a:r>
              </a:p>
            </p:txBody>
          </p:sp>
          <p:sp>
            <p:nvSpPr>
              <p:cNvPr id="20" name="Textfeld 19"/>
              <p:cNvSpPr txBox="1"/>
              <p:nvPr/>
            </p:nvSpPr>
            <p:spPr>
              <a:xfrm>
                <a:off x="5942676" y="4587359"/>
                <a:ext cx="1214820" cy="369332"/>
              </a:xfrm>
              <a:prstGeom prst="rect">
                <a:avLst/>
              </a:prstGeom>
            </p:spPr>
            <p:txBody>
              <a:bodyPr vert="horz" wrap="none" lIns="91440" tIns="45720" rIns="91440" bIns="45720" rtlCol="0" anchor="t">
                <a:spAutoFit/>
              </a:bodyPr>
              <a:lstStyle/>
              <a:p>
                <a:pPr algn="l"/>
                <a:r>
                  <a:rPr lang="en-US" dirty="0" smtClean="0"/>
                  <a:t>Time (</a:t>
                </a:r>
                <a:r>
                  <a:rPr lang="en-US" dirty="0" err="1" smtClean="0"/>
                  <a:t>ms</a:t>
                </a:r>
                <a:r>
                  <a:rPr lang="en-US" dirty="0" smtClean="0"/>
                  <a:t>)</a:t>
                </a:r>
              </a:p>
            </p:txBody>
          </p:sp>
        </p:grpSp>
        <p:sp>
          <p:nvSpPr>
            <p:cNvPr id="30" name="Rechteck 29"/>
            <p:cNvSpPr/>
            <p:nvPr/>
          </p:nvSpPr>
          <p:spPr>
            <a:xfrm>
              <a:off x="4014106" y="1370017"/>
              <a:ext cx="214994" cy="297704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9" name="Rechteck 38"/>
            <p:cNvSpPr/>
            <p:nvPr/>
          </p:nvSpPr>
          <p:spPr>
            <a:xfrm>
              <a:off x="4046563" y="1370017"/>
              <a:ext cx="214994" cy="297704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1" name="Textfeld 30"/>
            <p:cNvSpPr txBox="1"/>
            <p:nvPr/>
          </p:nvSpPr>
          <p:spPr>
            <a:xfrm>
              <a:off x="3948651" y="3860986"/>
              <a:ext cx="312906" cy="369332"/>
            </a:xfrm>
            <a:prstGeom prst="rect">
              <a:avLst/>
            </a:prstGeom>
          </p:spPr>
          <p:txBody>
            <a:bodyPr vert="horz" wrap="none" lIns="91440" tIns="45720" rIns="91440" bIns="45720" rtlCol="0" anchor="t">
              <a:spAutoFit/>
            </a:bodyPr>
            <a:lstStyle/>
            <a:p>
              <a:pPr algn="l"/>
              <a:r>
                <a:rPr lang="en-US" dirty="0" smtClean="0"/>
                <a:t>1</a:t>
              </a:r>
            </a:p>
          </p:txBody>
        </p:sp>
        <p:sp>
          <p:nvSpPr>
            <p:cNvPr id="33" name="Textfeld 32"/>
            <p:cNvSpPr txBox="1"/>
            <p:nvPr/>
          </p:nvSpPr>
          <p:spPr>
            <a:xfrm>
              <a:off x="3948651" y="3339781"/>
              <a:ext cx="312906" cy="369332"/>
            </a:xfrm>
            <a:prstGeom prst="rect">
              <a:avLst/>
            </a:prstGeom>
          </p:spPr>
          <p:txBody>
            <a:bodyPr vert="horz" wrap="none" lIns="91440" tIns="45720" rIns="91440" bIns="45720" rtlCol="0" anchor="t">
              <a:spAutoFit/>
            </a:bodyPr>
            <a:lstStyle/>
            <a:p>
              <a:pPr algn="l"/>
              <a:r>
                <a:rPr lang="en-US" dirty="0" smtClean="0"/>
                <a:t>2</a:t>
              </a:r>
            </a:p>
          </p:txBody>
        </p:sp>
        <p:sp>
          <p:nvSpPr>
            <p:cNvPr id="34" name="Textfeld 33"/>
            <p:cNvSpPr txBox="1"/>
            <p:nvPr/>
          </p:nvSpPr>
          <p:spPr>
            <a:xfrm>
              <a:off x="3948651" y="2842092"/>
              <a:ext cx="312906" cy="369332"/>
            </a:xfrm>
            <a:prstGeom prst="rect">
              <a:avLst/>
            </a:prstGeom>
          </p:spPr>
          <p:txBody>
            <a:bodyPr vert="horz" wrap="none" lIns="91440" tIns="45720" rIns="91440" bIns="45720" rtlCol="0" anchor="t">
              <a:spAutoFit/>
            </a:bodyPr>
            <a:lstStyle/>
            <a:p>
              <a:pPr algn="l"/>
              <a:r>
                <a:rPr lang="en-US" dirty="0" smtClean="0"/>
                <a:t>3</a:t>
              </a:r>
            </a:p>
          </p:txBody>
        </p:sp>
        <p:sp>
          <p:nvSpPr>
            <p:cNvPr id="35" name="Textfeld 34"/>
            <p:cNvSpPr txBox="1"/>
            <p:nvPr/>
          </p:nvSpPr>
          <p:spPr>
            <a:xfrm>
              <a:off x="3948651" y="2369781"/>
              <a:ext cx="312906" cy="369332"/>
            </a:xfrm>
            <a:prstGeom prst="rect">
              <a:avLst/>
            </a:prstGeom>
          </p:spPr>
          <p:txBody>
            <a:bodyPr vert="horz" wrap="none" lIns="91440" tIns="45720" rIns="91440" bIns="45720" rtlCol="0" anchor="t">
              <a:spAutoFit/>
            </a:bodyPr>
            <a:lstStyle/>
            <a:p>
              <a:pPr algn="l"/>
              <a:r>
                <a:rPr lang="en-US" dirty="0" smtClean="0"/>
                <a:t>4</a:t>
              </a:r>
            </a:p>
          </p:txBody>
        </p:sp>
        <p:sp>
          <p:nvSpPr>
            <p:cNvPr id="36" name="Textfeld 35"/>
            <p:cNvSpPr txBox="1"/>
            <p:nvPr/>
          </p:nvSpPr>
          <p:spPr>
            <a:xfrm>
              <a:off x="3944598" y="1860495"/>
              <a:ext cx="312906" cy="369332"/>
            </a:xfrm>
            <a:prstGeom prst="rect">
              <a:avLst/>
            </a:prstGeom>
          </p:spPr>
          <p:txBody>
            <a:bodyPr vert="horz" wrap="none" lIns="91440" tIns="45720" rIns="91440" bIns="45720" rtlCol="0" anchor="t">
              <a:spAutoFit/>
            </a:bodyPr>
            <a:lstStyle/>
            <a:p>
              <a:pPr algn="l"/>
              <a:r>
                <a:rPr lang="en-US" dirty="0" smtClean="0"/>
                <a:t>5</a:t>
              </a:r>
            </a:p>
          </p:txBody>
        </p:sp>
        <p:sp>
          <p:nvSpPr>
            <p:cNvPr id="38" name="Textfeld 37"/>
            <p:cNvSpPr txBox="1"/>
            <p:nvPr/>
          </p:nvSpPr>
          <p:spPr>
            <a:xfrm>
              <a:off x="3944598" y="1355270"/>
              <a:ext cx="312906" cy="369332"/>
            </a:xfrm>
            <a:prstGeom prst="rect">
              <a:avLst/>
            </a:prstGeom>
          </p:spPr>
          <p:txBody>
            <a:bodyPr vert="horz" wrap="none" lIns="91440" tIns="45720" rIns="91440" bIns="45720" rtlCol="0" anchor="t">
              <a:spAutoFit/>
            </a:bodyPr>
            <a:lstStyle/>
            <a:p>
              <a:pPr algn="l"/>
              <a:r>
                <a:rPr lang="en-US" dirty="0" smtClean="0"/>
                <a:t>6</a:t>
              </a:r>
            </a:p>
          </p:txBody>
        </p:sp>
      </p:grpSp>
      <p:sp>
        <p:nvSpPr>
          <p:cNvPr id="7169" name="Textfeld 7168"/>
          <p:cNvSpPr txBox="1"/>
          <p:nvPr/>
        </p:nvSpPr>
        <p:spPr>
          <a:xfrm rot="-5400000">
            <a:off x="3145526" y="2460772"/>
            <a:ext cx="1326069" cy="369332"/>
          </a:xfrm>
          <a:prstGeom prst="rect">
            <a:avLst/>
          </a:prstGeom>
        </p:spPr>
        <p:txBody>
          <a:bodyPr vert="horz" wrap="none" lIns="91440" tIns="45720" rIns="91440" bIns="45720" rtlCol="0" anchor="t">
            <a:spAutoFit/>
          </a:bodyPr>
          <a:lstStyle/>
          <a:p>
            <a:pPr algn="l"/>
            <a:r>
              <a:rPr lang="en-US" dirty="0" smtClean="0"/>
              <a:t>Voltage (V)</a:t>
            </a:r>
          </a:p>
        </p:txBody>
      </p:sp>
    </p:spTree>
    <p:extLst>
      <p:ext uri="{BB962C8B-B14F-4D97-AF65-F5344CB8AC3E}">
        <p14:creationId xmlns:p14="http://schemas.microsoft.com/office/powerpoint/2010/main" val="917285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Laser flash analysis results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5CBDDA-5CCF-8748-8988-9DC6C8981774}" type="slidenum">
              <a:rPr lang="de-DE" smtClean="0"/>
              <a:t>18</a:t>
            </a:fld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D9923312-BF9A-4198-94C4-A6FF122E7594}" type="datetime1">
              <a:rPr lang="en-US" smtClean="0"/>
              <a:t>11/26/2017</a:t>
            </a:fld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l"/>
            <a:r>
              <a:rPr lang="de-DE" smtClean="0"/>
              <a:t>Philipp Bolz</a:t>
            </a:r>
            <a:endParaRPr lang="de-DE" dirty="0"/>
          </a:p>
        </p:txBody>
      </p:sp>
      <p:grpSp>
        <p:nvGrpSpPr>
          <p:cNvPr id="8" name="Group 7"/>
          <p:cNvGrpSpPr/>
          <p:nvPr/>
        </p:nvGrpSpPr>
        <p:grpSpPr>
          <a:xfrm>
            <a:off x="7302910" y="3948608"/>
            <a:ext cx="1618776" cy="1009650"/>
            <a:chOff x="4876800" y="5191125"/>
            <a:chExt cx="1618776" cy="1009650"/>
          </a:xfrm>
        </p:grpSpPr>
        <p:grpSp>
          <p:nvGrpSpPr>
            <p:cNvPr id="9" name="Group 8"/>
            <p:cNvGrpSpPr/>
            <p:nvPr/>
          </p:nvGrpSpPr>
          <p:grpSpPr>
            <a:xfrm>
              <a:off x="4876800" y="5686425"/>
              <a:ext cx="1575715" cy="514350"/>
              <a:chOff x="1038225" y="5686425"/>
              <a:chExt cx="1575715" cy="514350"/>
            </a:xfrm>
          </p:grpSpPr>
          <p:sp>
            <p:nvSpPr>
              <p:cNvPr id="17" name="Rectangle 16"/>
              <p:cNvSpPr/>
              <p:nvPr/>
            </p:nvSpPr>
            <p:spPr>
              <a:xfrm>
                <a:off x="1038225" y="5819775"/>
                <a:ext cx="1362075" cy="38100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/>
              </a:p>
            </p:txBody>
          </p:sp>
          <p:cxnSp>
            <p:nvCxnSpPr>
              <p:cNvPr id="18" name="Straight Connector 17"/>
              <p:cNvCxnSpPr/>
              <p:nvPr/>
            </p:nvCxnSpPr>
            <p:spPr>
              <a:xfrm flipV="1">
                <a:off x="1038225" y="5686425"/>
                <a:ext cx="213640" cy="13335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18"/>
              <p:cNvCxnSpPr/>
              <p:nvPr/>
            </p:nvCxnSpPr>
            <p:spPr>
              <a:xfrm flipV="1">
                <a:off x="2400300" y="5686425"/>
                <a:ext cx="213640" cy="13335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19"/>
              <p:cNvCxnSpPr/>
              <p:nvPr/>
            </p:nvCxnSpPr>
            <p:spPr>
              <a:xfrm flipV="1">
                <a:off x="2396910" y="6067425"/>
                <a:ext cx="213640" cy="13335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Connector 20"/>
              <p:cNvCxnSpPr/>
              <p:nvPr/>
            </p:nvCxnSpPr>
            <p:spPr>
              <a:xfrm>
                <a:off x="1251865" y="5686425"/>
                <a:ext cx="1362075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Straight Connector 21"/>
              <p:cNvCxnSpPr/>
              <p:nvPr/>
            </p:nvCxnSpPr>
            <p:spPr>
              <a:xfrm flipV="1">
                <a:off x="2610550" y="5686425"/>
                <a:ext cx="3390" cy="38100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0" name="Straight Connector 9"/>
            <p:cNvCxnSpPr/>
            <p:nvPr/>
          </p:nvCxnSpPr>
          <p:spPr>
            <a:xfrm>
              <a:off x="4994556" y="5753100"/>
              <a:ext cx="1358685" cy="0"/>
            </a:xfrm>
            <a:prstGeom prst="line">
              <a:avLst/>
            </a:prstGeom>
            <a:ln w="635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>
              <a:off x="5029200" y="5715000"/>
              <a:ext cx="1358685" cy="0"/>
            </a:xfrm>
            <a:prstGeom prst="line">
              <a:avLst/>
            </a:prstGeom>
            <a:ln w="635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>
              <a:off x="4916311" y="5791200"/>
              <a:ext cx="1358685" cy="0"/>
            </a:xfrm>
            <a:prstGeom prst="line">
              <a:avLst/>
            </a:prstGeom>
            <a:ln w="635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flipV="1">
              <a:off x="6335525" y="5753100"/>
              <a:ext cx="3390" cy="381000"/>
            </a:xfrm>
            <a:prstGeom prst="line">
              <a:avLst/>
            </a:prstGeom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flipV="1">
              <a:off x="6285007" y="5788025"/>
              <a:ext cx="3390" cy="381000"/>
            </a:xfrm>
            <a:prstGeom prst="line">
              <a:avLst/>
            </a:prstGeom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flipV="1">
              <a:off x="6387885" y="5724525"/>
              <a:ext cx="3390" cy="381000"/>
            </a:xfrm>
            <a:prstGeom prst="line">
              <a:avLst/>
            </a:prstGeom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TextBox 15"/>
            <p:cNvSpPr txBox="1"/>
            <p:nvPr/>
          </p:nvSpPr>
          <p:spPr>
            <a:xfrm>
              <a:off x="4876800" y="5191125"/>
              <a:ext cx="1618776" cy="369332"/>
            </a:xfrm>
            <a:prstGeom prst="rect">
              <a:avLst/>
            </a:prstGeom>
          </p:spPr>
          <p:txBody>
            <a:bodyPr vert="horz" wrap="none" lIns="91440" tIns="45720" rIns="91440" bIns="45720" rtlCol="0" anchor="t">
              <a:spAutoFit/>
            </a:bodyPr>
            <a:lstStyle/>
            <a:p>
              <a:r>
                <a:rPr lang="en-US" dirty="0"/>
                <a:t>Transversal </a:t>
              </a:r>
              <a:r>
                <a:rPr lang="en-US" b="1" dirty="0" smtClean="0">
                  <a:sym typeface="Symbol"/>
                </a:rPr>
                <a:t></a:t>
              </a:r>
              <a:endParaRPr lang="en-US" b="1" dirty="0" smtClean="0"/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7274334" y="2449004"/>
            <a:ext cx="1575716" cy="1009650"/>
            <a:chOff x="1038224" y="5191125"/>
            <a:chExt cx="1575716" cy="1009650"/>
          </a:xfrm>
        </p:grpSpPr>
        <p:grpSp>
          <p:nvGrpSpPr>
            <p:cNvPr id="24" name="Group 23"/>
            <p:cNvGrpSpPr/>
            <p:nvPr/>
          </p:nvGrpSpPr>
          <p:grpSpPr>
            <a:xfrm>
              <a:off x="1038225" y="5686425"/>
              <a:ext cx="1575715" cy="514350"/>
              <a:chOff x="1038225" y="5686425"/>
              <a:chExt cx="1575715" cy="514350"/>
            </a:xfrm>
          </p:grpSpPr>
          <p:sp>
            <p:nvSpPr>
              <p:cNvPr id="32" name="Rectangle 31"/>
              <p:cNvSpPr/>
              <p:nvPr/>
            </p:nvSpPr>
            <p:spPr>
              <a:xfrm>
                <a:off x="1038225" y="5819775"/>
                <a:ext cx="1362075" cy="38100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/>
              </a:p>
            </p:txBody>
          </p:sp>
          <p:cxnSp>
            <p:nvCxnSpPr>
              <p:cNvPr id="33" name="Straight Connector 32"/>
              <p:cNvCxnSpPr/>
              <p:nvPr/>
            </p:nvCxnSpPr>
            <p:spPr>
              <a:xfrm flipV="1">
                <a:off x="1038225" y="5686425"/>
                <a:ext cx="213640" cy="13335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Straight Connector 33"/>
              <p:cNvCxnSpPr/>
              <p:nvPr/>
            </p:nvCxnSpPr>
            <p:spPr>
              <a:xfrm flipV="1">
                <a:off x="2400300" y="5686425"/>
                <a:ext cx="213640" cy="13335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Straight Connector 34"/>
              <p:cNvCxnSpPr/>
              <p:nvPr/>
            </p:nvCxnSpPr>
            <p:spPr>
              <a:xfrm flipV="1">
                <a:off x="2396910" y="6067425"/>
                <a:ext cx="213640" cy="13335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Straight Connector 35"/>
              <p:cNvCxnSpPr/>
              <p:nvPr/>
            </p:nvCxnSpPr>
            <p:spPr>
              <a:xfrm>
                <a:off x="1251865" y="5686425"/>
                <a:ext cx="1362075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Straight Connector 36"/>
              <p:cNvCxnSpPr/>
              <p:nvPr/>
            </p:nvCxnSpPr>
            <p:spPr>
              <a:xfrm flipV="1">
                <a:off x="2610550" y="5686425"/>
                <a:ext cx="3390" cy="38100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5" name="TextBox 24"/>
            <p:cNvSpPr txBox="1"/>
            <p:nvPr/>
          </p:nvSpPr>
          <p:spPr>
            <a:xfrm>
              <a:off x="1066800" y="5191125"/>
              <a:ext cx="1164101" cy="369332"/>
            </a:xfrm>
            <a:prstGeom prst="rect">
              <a:avLst/>
            </a:prstGeom>
          </p:spPr>
          <p:txBody>
            <a:bodyPr vert="horz" wrap="none" lIns="91440" tIns="45720" rIns="91440" bIns="45720" rtlCol="0" anchor="t">
              <a:spAutoFit/>
            </a:bodyPr>
            <a:lstStyle/>
            <a:p>
              <a:pPr algn="l"/>
              <a:r>
                <a:rPr lang="en-US" dirty="0" smtClean="0"/>
                <a:t>In plane </a:t>
              </a:r>
              <a:r>
                <a:rPr lang="en-US" dirty="0" smtClean="0">
                  <a:latin typeface="Arial"/>
                  <a:cs typeface="Arial"/>
                </a:rPr>
                <a:t>‖</a:t>
              </a:r>
              <a:endParaRPr lang="en-US" dirty="0" smtClean="0"/>
            </a:p>
          </p:txBody>
        </p:sp>
        <p:cxnSp>
          <p:nvCxnSpPr>
            <p:cNvPr id="26" name="Straight Connector 25"/>
            <p:cNvCxnSpPr/>
            <p:nvPr/>
          </p:nvCxnSpPr>
          <p:spPr>
            <a:xfrm flipV="1">
              <a:off x="2400300" y="5972175"/>
              <a:ext cx="213640" cy="133350"/>
            </a:xfrm>
            <a:prstGeom prst="line">
              <a:avLst/>
            </a:prstGeom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 flipV="1">
              <a:off x="2400300" y="5781675"/>
              <a:ext cx="213640" cy="133350"/>
            </a:xfrm>
            <a:prstGeom prst="line">
              <a:avLst/>
            </a:prstGeom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 flipV="1">
              <a:off x="2396682" y="5876925"/>
              <a:ext cx="213640" cy="133350"/>
            </a:xfrm>
            <a:prstGeom prst="line">
              <a:avLst/>
            </a:prstGeom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>
              <a:off x="1038224" y="5907024"/>
              <a:ext cx="1358685" cy="0"/>
            </a:xfrm>
            <a:prstGeom prst="line">
              <a:avLst/>
            </a:prstGeom>
            <a:ln w="635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>
              <a:off x="1049310" y="5996483"/>
              <a:ext cx="1358685" cy="0"/>
            </a:xfrm>
            <a:prstGeom prst="line">
              <a:avLst/>
            </a:prstGeom>
            <a:ln w="635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>
              <a:off x="1047543" y="6102325"/>
              <a:ext cx="1358685" cy="0"/>
            </a:xfrm>
            <a:prstGeom prst="line">
              <a:avLst/>
            </a:prstGeom>
            <a:ln w="635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462" y="1269942"/>
            <a:ext cx="6675120" cy="4377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2885643" y="5371420"/>
            <a:ext cx="2873544" cy="369332"/>
          </a:xfrm>
          <a:prstGeom prst="rect">
            <a:avLst/>
          </a:prstGeom>
          <a:solidFill>
            <a:schemeClr val="bg1"/>
          </a:solidFill>
        </p:spPr>
        <p:txBody>
          <a:bodyPr vert="horz" wrap="none" lIns="91440" tIns="45720" rIns="91440" bIns="45720" rtlCol="0" anchor="t">
            <a:spAutoFit/>
          </a:bodyPr>
          <a:lstStyle/>
          <a:p>
            <a:pPr algn="l"/>
            <a:r>
              <a:rPr lang="en-US" dirty="0" smtClean="0"/>
              <a:t>Thermal diffusivity [mm²/s]</a:t>
            </a:r>
          </a:p>
        </p:txBody>
      </p:sp>
    </p:spTree>
    <p:extLst>
      <p:ext uri="{BB962C8B-B14F-4D97-AF65-F5344CB8AC3E}">
        <p14:creationId xmlns:p14="http://schemas.microsoft.com/office/powerpoint/2010/main" val="3626935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Empirical relation between I</a:t>
            </a:r>
            <a:r>
              <a:rPr lang="en-US" baseline="-25000" dirty="0" smtClean="0"/>
              <a:t>D</a:t>
            </a:r>
            <a:r>
              <a:rPr lang="en-US" dirty="0" smtClean="0"/>
              <a:t>/I</a:t>
            </a:r>
            <a:r>
              <a:rPr lang="en-US" baseline="-25000" dirty="0" smtClean="0"/>
              <a:t>G</a:t>
            </a:r>
            <a:r>
              <a:rPr lang="en-US" dirty="0" smtClean="0"/>
              <a:t> and thermal diffusivity</a:t>
            </a:r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5CBDDA-5CCF-8748-8988-9DC6C8981774}" type="slidenum">
              <a:rPr lang="de-DE" smtClean="0"/>
              <a:t>19</a:t>
            </a:fld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fld id="{ED2D40C9-C55D-420A-BEDD-21FF68A4472D}" type="datetime1">
              <a:rPr lang="en-US" smtClean="0"/>
              <a:t>11/26/2017</a:t>
            </a:fld>
            <a:endParaRPr lang="de-DE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l"/>
            <a:r>
              <a:rPr lang="de-DE" smtClean="0"/>
              <a:t>Philipp Bolz</a:t>
            </a:r>
            <a:endParaRPr lang="de-DE" dirty="0"/>
          </a:p>
        </p:txBody>
      </p:sp>
      <p:sp>
        <p:nvSpPr>
          <p:cNvPr id="7" name="Inhaltsplatzhalter 6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002"/>
          <a:stretch/>
        </p:blipFill>
        <p:spPr bwMode="auto">
          <a:xfrm>
            <a:off x="127738" y="1382236"/>
            <a:ext cx="6129939" cy="46786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Inhaltsplatzhalter 7"/>
          <p:cNvSpPr>
            <a:spLocks noGrp="1"/>
          </p:cNvSpPr>
          <p:nvPr>
            <p:ph sz="half" idx="2"/>
          </p:nvPr>
        </p:nvSpPr>
        <p:spPr>
          <a:xfrm>
            <a:off x="6187853" y="1600200"/>
            <a:ext cx="2679700" cy="4525963"/>
          </a:xfrm>
        </p:spPr>
        <p:txBody>
          <a:bodyPr/>
          <a:lstStyle/>
          <a:p>
            <a:pPr>
              <a:buFont typeface="Wingdings" panose="05000000000000000000" pitchFamily="2" charset="2"/>
              <a:buChar char="§"/>
              <a:defRPr/>
            </a:pPr>
            <a:r>
              <a:rPr lang="en-US" sz="1800" dirty="0" smtClean="0">
                <a:latin typeface="Arial" panose="020B0604020202020204" pitchFamily="34" charset="0"/>
              </a:rPr>
              <a:t>HOPG was used as reference (Ideal case has I</a:t>
            </a:r>
            <a:r>
              <a:rPr lang="en-US" sz="1800" baseline="-25000" dirty="0" smtClean="0">
                <a:latin typeface="Arial" panose="020B0604020202020204" pitchFamily="34" charset="0"/>
              </a:rPr>
              <a:t>D</a:t>
            </a:r>
            <a:r>
              <a:rPr lang="en-US" sz="1800" dirty="0" smtClean="0">
                <a:latin typeface="Arial" panose="020B0604020202020204" pitchFamily="34" charset="0"/>
              </a:rPr>
              <a:t> zero)</a:t>
            </a:r>
          </a:p>
          <a:p>
            <a:pPr>
              <a:buFont typeface="Wingdings" panose="05000000000000000000" pitchFamily="2" charset="2"/>
              <a:buChar char="§"/>
              <a:defRPr/>
            </a:pPr>
            <a:r>
              <a:rPr lang="en-US" sz="1800" dirty="0" smtClean="0">
                <a:latin typeface="Arial" panose="020B0604020202020204" pitchFamily="34" charset="0"/>
              </a:rPr>
              <a:t>The relation shows an exponential behavior</a:t>
            </a:r>
          </a:p>
          <a:p>
            <a:pPr>
              <a:buFont typeface="Wingdings" panose="05000000000000000000" pitchFamily="2" charset="2"/>
              <a:buChar char="§"/>
              <a:defRPr/>
            </a:pP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Lower</a:t>
            </a:r>
            <a:r>
              <a:rPr lang="es-E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dirty="0">
                <a:latin typeface="Arial" panose="020B0604020202020204" pitchFamily="34" charset="0"/>
              </a:rPr>
              <a:t>I</a:t>
            </a:r>
            <a:r>
              <a:rPr lang="en-US" sz="1800" baseline="-25000" dirty="0">
                <a:latin typeface="Arial" panose="020B0604020202020204" pitchFamily="34" charset="0"/>
              </a:rPr>
              <a:t>D </a:t>
            </a:r>
            <a:r>
              <a:rPr lang="en-US" sz="1800" dirty="0">
                <a:latin typeface="Arial" panose="020B0604020202020204" pitchFamily="34" charset="0"/>
              </a:rPr>
              <a:t>/I</a:t>
            </a:r>
            <a:r>
              <a:rPr lang="en-US" sz="1800" baseline="-25000" dirty="0">
                <a:latin typeface="Arial" panose="020B0604020202020204" pitchFamily="34" charset="0"/>
              </a:rPr>
              <a:t>G</a:t>
            </a:r>
            <a:r>
              <a:rPr lang="es-ES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implies larger thermal diffusivity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9382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Table of content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Motivation</a:t>
            </a:r>
          </a:p>
          <a:p>
            <a:r>
              <a:rPr lang="en-US" dirty="0" smtClean="0"/>
              <a:t>Materials</a:t>
            </a:r>
          </a:p>
          <a:p>
            <a:r>
              <a:rPr lang="en-US" dirty="0"/>
              <a:t>S</a:t>
            </a:r>
            <a:r>
              <a:rPr lang="en-US" dirty="0" smtClean="0"/>
              <a:t>tructural characterization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2400" dirty="0"/>
              <a:t>Raman spectroscopy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2400" dirty="0"/>
              <a:t>Infrared </a:t>
            </a:r>
            <a:r>
              <a:rPr lang="en-US" sz="2400" dirty="0" smtClean="0"/>
              <a:t>thermography</a:t>
            </a:r>
          </a:p>
          <a:p>
            <a:pPr marL="342900" lvl="1" indent="-342900">
              <a:buFont typeface="Wingdings" panose="05000000000000000000" pitchFamily="2" charset="2"/>
              <a:buChar char="§"/>
            </a:pPr>
            <a:r>
              <a:rPr lang="en-US" sz="2400" dirty="0" smtClean="0"/>
              <a:t>Functional characterization</a:t>
            </a:r>
          </a:p>
          <a:p>
            <a:pPr lvl="1"/>
            <a:r>
              <a:rPr lang="en-US" sz="2400" dirty="0" smtClean="0"/>
              <a:t>Indentation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2400" dirty="0" smtClean="0"/>
              <a:t>3-point bending test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2400" dirty="0" smtClean="0"/>
              <a:t>Laser flash analysis</a:t>
            </a:r>
            <a:endParaRPr lang="en-US" sz="2400" dirty="0"/>
          </a:p>
          <a:p>
            <a:pPr marL="342900" lvl="1" indent="-342900">
              <a:buFont typeface="Wingdings" panose="05000000000000000000" pitchFamily="2" charset="2"/>
              <a:buChar char="§"/>
            </a:pPr>
            <a:r>
              <a:rPr lang="en-US" sz="2400" dirty="0" smtClean="0"/>
              <a:t>Conclusion and outlook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D5E89A1F-3FD4-4CF8-BD1C-FE4EABC52C50}" type="datetime1">
              <a:rPr lang="en-US" smtClean="0"/>
              <a:t>11/26/2017</a:t>
            </a:fld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5CBDDA-5CCF-8748-8988-9DC6C8981774}" type="slidenum">
              <a:rPr lang="de-DE" smtClean="0"/>
              <a:t>2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l"/>
            <a:r>
              <a:rPr lang="de-DE" smtClean="0"/>
              <a:t>Philipp Bolz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0044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 and outlook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22564" y="1450685"/>
            <a:ext cx="8287325" cy="4903585"/>
          </a:xfrm>
        </p:spPr>
        <p:txBody>
          <a:bodyPr/>
          <a:lstStyle/>
          <a:p>
            <a:r>
              <a:rPr lang="en-GB" dirty="0" smtClean="0"/>
              <a:t>Properties of polycrystalline graphite depend on the grain size</a:t>
            </a:r>
          </a:p>
          <a:p>
            <a:r>
              <a:rPr lang="en-GB" dirty="0" smtClean="0"/>
              <a:t>Carbon fibre reinforced carbon and graphite foams properties depend on orientation with a strong and a weak direction</a:t>
            </a:r>
          </a:p>
          <a:p>
            <a:r>
              <a:rPr lang="en-GB" dirty="0" smtClean="0"/>
              <a:t>The thermal diffusivity is decaying exponentially with increasing defect concentration</a:t>
            </a:r>
          </a:p>
          <a:p>
            <a:r>
              <a:rPr lang="en-GB" dirty="0" smtClean="0"/>
              <a:t>Results allow calculation of figures of merit and improved simulations to predict the behaviour during irradiation</a:t>
            </a:r>
          </a:p>
          <a:p>
            <a:r>
              <a:rPr lang="en-GB" dirty="0" smtClean="0"/>
              <a:t>Experiments at </a:t>
            </a:r>
            <a:r>
              <a:rPr lang="en-GB" dirty="0" err="1" smtClean="0"/>
              <a:t>HiRadMat</a:t>
            </a:r>
            <a:r>
              <a:rPr lang="en-GB" dirty="0" smtClean="0"/>
              <a:t> and at GSI will allow evaluation of beam induced effects and property changes of the different irradiated graphitic materials</a:t>
            </a:r>
            <a:endParaRPr lang="en-GB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5CBDDA-5CCF-8748-8988-9DC6C8981774}" type="slidenum">
              <a:rPr lang="de-DE" smtClean="0"/>
              <a:t>20</a:t>
            </a:fld>
            <a:endParaRPr lang="de-DE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6DA61198-89AB-491C-9A4F-B35C4B9B5095}" type="datetime1">
              <a:rPr lang="en-US" smtClean="0"/>
              <a:t>11/26/2017</a:t>
            </a:fld>
            <a:endParaRPr lang="de-DE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l"/>
            <a:r>
              <a:rPr lang="de-DE" smtClean="0"/>
              <a:t>Philipp Bolz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87807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Acknowledgment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22565" y="1450685"/>
            <a:ext cx="7311735" cy="4903585"/>
          </a:xfrm>
        </p:spPr>
        <p:txBody>
          <a:bodyPr/>
          <a:lstStyle/>
          <a:p>
            <a:pPr marL="0" indent="0" algn="just">
              <a:buNone/>
            </a:pPr>
            <a:r>
              <a:rPr lang="en-US" dirty="0" smtClean="0"/>
              <a:t>Thank you for your attention</a:t>
            </a:r>
          </a:p>
          <a:p>
            <a:pPr marL="0" indent="0" algn="just">
              <a:buNone/>
            </a:pPr>
            <a:endParaRPr lang="en-US" dirty="0"/>
          </a:p>
          <a:p>
            <a:pPr marL="0" indent="0" algn="just">
              <a:buNone/>
            </a:pPr>
            <a:r>
              <a:rPr lang="en-US" dirty="0" smtClean="0"/>
              <a:t>Thanks to </a:t>
            </a:r>
            <a:r>
              <a:rPr lang="de-DE" dirty="0" smtClean="0"/>
              <a:t>Roberto </a:t>
            </a:r>
            <a:r>
              <a:rPr lang="de-DE" dirty="0" err="1" smtClean="0"/>
              <a:t>Colina</a:t>
            </a:r>
            <a:r>
              <a:rPr lang="de-DE" dirty="0" smtClean="0"/>
              <a:t>-Ruiz, </a:t>
            </a:r>
            <a:r>
              <a:rPr lang="de-DE" dirty="0"/>
              <a:t>Fabian Jäger, Daniel Schmitt, Pascal </a:t>
            </a:r>
            <a:r>
              <a:rPr lang="de-DE" dirty="0" smtClean="0"/>
              <a:t>Simon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/>
              <a:t>Marilena </a:t>
            </a:r>
            <a:r>
              <a:rPr lang="de-DE" dirty="0" smtClean="0"/>
              <a:t>Tomut </a:t>
            </a:r>
            <a:r>
              <a:rPr lang="en-US" dirty="0" smtClean="0"/>
              <a:t>for providing data</a:t>
            </a:r>
          </a:p>
          <a:p>
            <a:pPr marL="0" indent="0" algn="just">
              <a:buNone/>
            </a:pPr>
            <a:endParaRPr lang="en-US" dirty="0"/>
          </a:p>
          <a:p>
            <a:pPr marL="0" indent="0" algn="just">
              <a:buNone/>
            </a:pPr>
            <a:r>
              <a:rPr lang="en-US" dirty="0" smtClean="0"/>
              <a:t>This </a:t>
            </a:r>
            <a:r>
              <a:rPr lang="en-US" dirty="0"/>
              <a:t>project has received funding from the European Union’s Horizon 2020 Research and Innovation </a:t>
            </a:r>
            <a:r>
              <a:rPr lang="en-GB" dirty="0" smtClean="0"/>
              <a:t>programme</a:t>
            </a:r>
            <a:r>
              <a:rPr lang="en-US" dirty="0" smtClean="0"/>
              <a:t> </a:t>
            </a:r>
            <a:r>
              <a:rPr lang="en-US" dirty="0"/>
              <a:t>under Grant Agreement No 730871</a:t>
            </a:r>
          </a:p>
          <a:p>
            <a:pPr marL="0" indent="0" algn="just">
              <a:buNone/>
            </a:pPr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5CBDDA-5CCF-8748-8988-9DC6C8981774}" type="slidenum">
              <a:rPr lang="de-DE" smtClean="0"/>
              <a:t>21</a:t>
            </a:fld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A48194C9-F870-4260-BA1A-E59B56603CF9}" type="datetime1">
              <a:rPr lang="en-US" smtClean="0"/>
              <a:t>11/26/2017</a:t>
            </a:fld>
            <a:endParaRPr lang="de-DE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l"/>
            <a:r>
              <a:rPr lang="de-DE" smtClean="0"/>
              <a:t>Philipp Bolz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90092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Motivation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5CBDDA-5CCF-8748-8988-9DC6C8981774}" type="slidenum">
              <a:rPr lang="de-DE" smtClean="0"/>
              <a:t>3</a:t>
            </a:fld>
            <a:endParaRPr lang="de-D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0046FC94-B10B-44F2-B7F1-587E7BA597F7}" type="datetime1">
              <a:rPr lang="en-US" smtClean="0"/>
              <a:t>11/26/2017</a:t>
            </a:fld>
            <a:endParaRPr lang="de-DE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l"/>
            <a:r>
              <a:rPr lang="de-DE" smtClean="0"/>
              <a:t>Philipp Bolz</a:t>
            </a:r>
            <a:endParaRPr lang="de-DE" dirty="0"/>
          </a:p>
        </p:txBody>
      </p:sp>
      <p:sp>
        <p:nvSpPr>
          <p:cNvPr id="7" name="Inhaltsplatzhalter 2"/>
          <p:cNvSpPr txBox="1">
            <a:spLocks/>
          </p:cNvSpPr>
          <p:nvPr/>
        </p:nvSpPr>
        <p:spPr>
          <a:xfrm>
            <a:off x="360001" y="1360997"/>
            <a:ext cx="5652159" cy="447994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rgbClr val="FDBB63"/>
              </a:buClr>
              <a:buFont typeface="Wingdings" charset="2"/>
              <a:buChar char="§"/>
              <a:defRPr sz="2400" kern="1200">
                <a:solidFill>
                  <a:srgbClr val="333333"/>
                </a:solidFill>
                <a:latin typeface="Arial"/>
                <a:ea typeface="+mn-ea"/>
                <a:cs typeface="Arial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rgbClr val="FDBB63"/>
              </a:buClr>
              <a:buFont typeface="Wingdings" charset="2"/>
              <a:buChar char="§"/>
              <a:defRPr sz="2000" kern="1200">
                <a:solidFill>
                  <a:srgbClr val="333333"/>
                </a:solidFill>
                <a:latin typeface="Arial"/>
                <a:ea typeface="+mn-ea"/>
                <a:cs typeface="Arial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rgbClr val="FDBB63"/>
              </a:buClr>
              <a:buFont typeface="Wingdings" charset="2"/>
              <a:buChar char="§"/>
              <a:defRPr sz="1800" kern="1200">
                <a:solidFill>
                  <a:srgbClr val="333333"/>
                </a:solidFill>
                <a:latin typeface="Arial"/>
                <a:ea typeface="+mn-ea"/>
                <a:cs typeface="Arial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rgbClr val="FDBB63"/>
              </a:buClr>
              <a:buFont typeface="Wingdings" charset="2"/>
              <a:buChar char="§"/>
              <a:defRPr sz="1600" kern="1200">
                <a:solidFill>
                  <a:srgbClr val="333333"/>
                </a:solidFill>
                <a:latin typeface="Arial"/>
                <a:ea typeface="+mn-ea"/>
                <a:cs typeface="Arial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rgbClr val="FDBB63"/>
              </a:buClr>
              <a:buFont typeface="Wingdings" charset="2"/>
              <a:buChar char="§"/>
              <a:defRPr sz="1400" kern="1200">
                <a:solidFill>
                  <a:srgbClr val="333333"/>
                </a:solidFill>
                <a:latin typeface="Arial"/>
                <a:ea typeface="+mn-ea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 smtClean="0"/>
              <a:t>Properties of graphite: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000" dirty="0" smtClean="0"/>
              <a:t>Low density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000" dirty="0" smtClean="0"/>
              <a:t>High thermal conductivity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000" dirty="0" smtClean="0"/>
              <a:t>Low coefficient of thermal expansion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000" dirty="0" smtClean="0"/>
              <a:t>High service temperature</a:t>
            </a:r>
          </a:p>
          <a:p>
            <a:endParaRPr lang="en-US" sz="2000" dirty="0" smtClean="0"/>
          </a:p>
          <a:p>
            <a:r>
              <a:rPr lang="en-US" sz="2000" dirty="0" smtClean="0"/>
              <a:t>Graphite materials are used for: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000" dirty="0" smtClean="0"/>
              <a:t>Target wheel and beam catchers in Super Fragment Separator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000" dirty="0" smtClean="0"/>
              <a:t>Beam dumps in experimental caves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000" dirty="0" smtClean="0"/>
              <a:t>Collimators</a:t>
            </a:r>
          </a:p>
          <a:p>
            <a:endParaRPr lang="en-US" dirty="0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525" y="1224380"/>
            <a:ext cx="3167651" cy="23809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525" y="3600969"/>
            <a:ext cx="3167651" cy="24370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ectangle 9"/>
          <p:cNvSpPr/>
          <p:nvPr/>
        </p:nvSpPr>
        <p:spPr>
          <a:xfrm>
            <a:off x="5697512" y="6037972"/>
            <a:ext cx="275107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/>
              <a:t>Super-FRS working </a:t>
            </a:r>
            <a:r>
              <a:rPr lang="en-US" sz="1400" dirty="0" smtClean="0"/>
              <a:t>group, 2008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421190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Investigated materials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half" idx="1"/>
          </p:nvPr>
        </p:nvSpPr>
        <p:spPr>
          <a:xfrm>
            <a:off x="457200" y="1323975"/>
            <a:ext cx="4038600" cy="4525963"/>
          </a:xfrm>
        </p:spPr>
        <p:txBody>
          <a:bodyPr>
            <a:normAutofit/>
          </a:bodyPr>
          <a:lstStyle/>
          <a:p>
            <a:r>
              <a:rPr lang="en-US" sz="1800" dirty="0" smtClean="0"/>
              <a:t>Polycrystalline graphite (PG)</a:t>
            </a:r>
            <a:endParaRPr lang="en-US" sz="1800" dirty="0"/>
          </a:p>
        </p:txBody>
      </p:sp>
      <p:sp>
        <p:nvSpPr>
          <p:cNvPr id="9" name="Content Placeholder 8"/>
          <p:cNvSpPr>
            <a:spLocks noGrp="1"/>
          </p:cNvSpPr>
          <p:nvPr>
            <p:ph sz="half" idx="2"/>
          </p:nvPr>
        </p:nvSpPr>
        <p:spPr>
          <a:xfrm>
            <a:off x="4613004" y="1316038"/>
            <a:ext cx="4381501" cy="4525963"/>
          </a:xfrm>
        </p:spPr>
        <p:txBody>
          <a:bodyPr>
            <a:normAutofit/>
          </a:bodyPr>
          <a:lstStyle/>
          <a:p>
            <a:r>
              <a:rPr lang="en-US" sz="1800" dirty="0" smtClean="0"/>
              <a:t>Carbon </a:t>
            </a:r>
            <a:r>
              <a:rPr lang="en-US" sz="1800" dirty="0" err="1" smtClean="0"/>
              <a:t>fibre</a:t>
            </a:r>
            <a:r>
              <a:rPr lang="en-US" sz="1800" dirty="0" smtClean="0"/>
              <a:t> reinforced carbon (CFC)</a:t>
            </a:r>
          </a:p>
          <a:p>
            <a:endParaRPr lang="en-US" sz="1800" dirty="0"/>
          </a:p>
          <a:p>
            <a:endParaRPr lang="en-US" sz="1800" dirty="0" smtClean="0"/>
          </a:p>
          <a:p>
            <a:endParaRPr lang="en-US" sz="1800" dirty="0"/>
          </a:p>
          <a:p>
            <a:endParaRPr lang="en-US" sz="1800" dirty="0" smtClean="0"/>
          </a:p>
          <a:p>
            <a:endParaRPr lang="en-US" sz="1800" dirty="0"/>
          </a:p>
          <a:p>
            <a:endParaRPr lang="en-US" sz="1800" dirty="0" smtClean="0"/>
          </a:p>
          <a:p>
            <a:endParaRPr lang="en-US" sz="1800" dirty="0"/>
          </a:p>
          <a:p>
            <a:endParaRPr lang="en-US" sz="1800" dirty="0" smtClean="0"/>
          </a:p>
          <a:p>
            <a:r>
              <a:rPr lang="en-US" sz="1800" dirty="0" smtClean="0"/>
              <a:t>2 dimensional </a:t>
            </a:r>
            <a:r>
              <a:rPr lang="en-US" sz="1800" dirty="0" err="1" smtClean="0"/>
              <a:t>fibre</a:t>
            </a:r>
            <a:r>
              <a:rPr lang="en-US" sz="1800" dirty="0" smtClean="0"/>
              <a:t> orientation</a:t>
            </a:r>
          </a:p>
          <a:p>
            <a:r>
              <a:rPr lang="en-US" sz="1800" dirty="0" err="1"/>
              <a:t>F</a:t>
            </a:r>
            <a:r>
              <a:rPr lang="en-US" sz="1800" dirty="0" err="1" smtClean="0"/>
              <a:t>ibre</a:t>
            </a:r>
            <a:r>
              <a:rPr lang="en-US" sz="1800" dirty="0" smtClean="0"/>
              <a:t> plane parallel or perpendicular to surface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5CBDDA-5CCF-8748-8988-9DC6C8981774}" type="slidenum">
              <a:rPr lang="de-DE" smtClean="0"/>
              <a:t>4</a:t>
            </a:fld>
            <a:endParaRPr lang="de-D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fld id="{0046FC94-B10B-44F2-B7F1-587E7BA597F7}" type="datetime1">
              <a:rPr lang="en-US" smtClean="0"/>
              <a:t>11/26/2017</a:t>
            </a:fld>
            <a:endParaRPr lang="de-DE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l"/>
            <a:r>
              <a:rPr lang="de-DE" smtClean="0"/>
              <a:t>Philipp Bolz</a:t>
            </a:r>
            <a:endParaRPr lang="de-DE" dirty="0"/>
          </a:p>
        </p:txBody>
      </p:sp>
      <p:grpSp>
        <p:nvGrpSpPr>
          <p:cNvPr id="10" name="Gruppieren 30"/>
          <p:cNvGrpSpPr>
            <a:grpSpLocks noChangeAspect="1"/>
          </p:cNvGrpSpPr>
          <p:nvPr/>
        </p:nvGrpSpPr>
        <p:grpSpPr>
          <a:xfrm>
            <a:off x="4944909" y="1718698"/>
            <a:ext cx="3200400" cy="2416523"/>
            <a:chOff x="2267744" y="3909360"/>
            <a:chExt cx="3883660" cy="2932430"/>
          </a:xfrm>
        </p:grpSpPr>
        <p:pic>
          <p:nvPicPr>
            <p:cNvPr id="11" name="Grafik 26"/>
            <p:cNvPicPr/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67744" y="3909360"/>
              <a:ext cx="3883660" cy="2932430"/>
            </a:xfrm>
            <a:prstGeom prst="rect">
              <a:avLst/>
            </a:prstGeom>
            <a:noFill/>
          </p:spPr>
        </p:pic>
        <p:sp>
          <p:nvSpPr>
            <p:cNvPr id="12" name="Textfeld 29"/>
            <p:cNvSpPr txBox="1"/>
            <p:nvPr/>
          </p:nvSpPr>
          <p:spPr>
            <a:xfrm>
              <a:off x="2411759" y="4005064"/>
              <a:ext cx="894511" cy="48553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2000" dirty="0" smtClean="0"/>
                <a:t>CFC</a:t>
              </a:r>
              <a:endParaRPr lang="en-US" sz="2000" dirty="0"/>
            </a:p>
          </p:txBody>
        </p:sp>
      </p:grpSp>
      <p:grpSp>
        <p:nvGrpSpPr>
          <p:cNvPr id="13" name="Gruppieren 28"/>
          <p:cNvGrpSpPr>
            <a:grpSpLocks noChangeAspect="1"/>
          </p:cNvGrpSpPr>
          <p:nvPr/>
        </p:nvGrpSpPr>
        <p:grpSpPr>
          <a:xfrm>
            <a:off x="547505" y="1718698"/>
            <a:ext cx="3200400" cy="2418801"/>
            <a:chOff x="4750788" y="1601728"/>
            <a:chExt cx="3871595" cy="2926080"/>
          </a:xfrm>
        </p:grpSpPr>
        <p:pic>
          <p:nvPicPr>
            <p:cNvPr id="14" name="Grafik 24"/>
            <p:cNvPicPr/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50788" y="1601728"/>
              <a:ext cx="3871595" cy="2926080"/>
            </a:xfrm>
            <a:prstGeom prst="rect">
              <a:avLst/>
            </a:prstGeom>
            <a:noFill/>
          </p:spPr>
        </p:pic>
        <p:sp>
          <p:nvSpPr>
            <p:cNvPr id="15" name="Textfeld 27"/>
            <p:cNvSpPr txBox="1"/>
            <p:nvPr/>
          </p:nvSpPr>
          <p:spPr>
            <a:xfrm>
              <a:off x="4860032" y="1700808"/>
              <a:ext cx="726366" cy="48402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2000" dirty="0" smtClean="0"/>
                <a:t>PG</a:t>
              </a:r>
              <a:endParaRPr lang="en-US" sz="2000" dirty="0"/>
            </a:p>
          </p:txBody>
        </p:sp>
      </p:grpSp>
      <p:graphicFrame>
        <p:nvGraphicFramePr>
          <p:cNvPr id="16" name="Table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89407987"/>
              </p:ext>
            </p:extLst>
          </p:nvPr>
        </p:nvGraphicFramePr>
        <p:xfrm>
          <a:off x="561793" y="4317282"/>
          <a:ext cx="3505382" cy="221996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409882"/>
                <a:gridCol w="20955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Material 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Particle size [µm]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R6300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20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R6500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10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R6550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10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R6650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7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POCO ZEE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pSp>
        <p:nvGrpSpPr>
          <p:cNvPr id="17" name="Group 16"/>
          <p:cNvGrpSpPr/>
          <p:nvPr/>
        </p:nvGrpSpPr>
        <p:grpSpPr>
          <a:xfrm>
            <a:off x="7091114" y="5438775"/>
            <a:ext cx="1618776" cy="1009650"/>
            <a:chOff x="4876800" y="5191125"/>
            <a:chExt cx="1618776" cy="1009650"/>
          </a:xfrm>
        </p:grpSpPr>
        <p:grpSp>
          <p:nvGrpSpPr>
            <p:cNvPr id="18" name="Group 17"/>
            <p:cNvGrpSpPr/>
            <p:nvPr/>
          </p:nvGrpSpPr>
          <p:grpSpPr>
            <a:xfrm>
              <a:off x="4876800" y="5686425"/>
              <a:ext cx="1575715" cy="514350"/>
              <a:chOff x="1038225" y="5686425"/>
              <a:chExt cx="1575715" cy="514350"/>
            </a:xfrm>
          </p:grpSpPr>
          <p:sp>
            <p:nvSpPr>
              <p:cNvPr id="26" name="Rectangle 25"/>
              <p:cNvSpPr/>
              <p:nvPr/>
            </p:nvSpPr>
            <p:spPr>
              <a:xfrm>
                <a:off x="1038225" y="5819775"/>
                <a:ext cx="1362075" cy="38100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/>
              </a:p>
            </p:txBody>
          </p:sp>
          <p:cxnSp>
            <p:nvCxnSpPr>
              <p:cNvPr id="27" name="Straight Connector 26"/>
              <p:cNvCxnSpPr/>
              <p:nvPr/>
            </p:nvCxnSpPr>
            <p:spPr>
              <a:xfrm flipV="1">
                <a:off x="1038225" y="5686425"/>
                <a:ext cx="213640" cy="13335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27"/>
              <p:cNvCxnSpPr/>
              <p:nvPr/>
            </p:nvCxnSpPr>
            <p:spPr>
              <a:xfrm flipV="1">
                <a:off x="2400300" y="5686425"/>
                <a:ext cx="213640" cy="13335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/>
              <p:cNvCxnSpPr/>
              <p:nvPr/>
            </p:nvCxnSpPr>
            <p:spPr>
              <a:xfrm flipV="1">
                <a:off x="2396910" y="6067425"/>
                <a:ext cx="213640" cy="13335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/>
              <p:cNvCxnSpPr/>
              <p:nvPr/>
            </p:nvCxnSpPr>
            <p:spPr>
              <a:xfrm>
                <a:off x="1251865" y="5686425"/>
                <a:ext cx="1362075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/>
              <p:cNvCxnSpPr/>
              <p:nvPr/>
            </p:nvCxnSpPr>
            <p:spPr>
              <a:xfrm flipV="1">
                <a:off x="2610550" y="5686425"/>
                <a:ext cx="3390" cy="38100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9" name="Straight Connector 18"/>
            <p:cNvCxnSpPr/>
            <p:nvPr/>
          </p:nvCxnSpPr>
          <p:spPr>
            <a:xfrm>
              <a:off x="4994556" y="5753100"/>
              <a:ext cx="1358685" cy="0"/>
            </a:xfrm>
            <a:prstGeom prst="line">
              <a:avLst/>
            </a:prstGeom>
            <a:ln w="635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>
              <a:off x="5029200" y="5715000"/>
              <a:ext cx="1358685" cy="0"/>
            </a:xfrm>
            <a:prstGeom prst="line">
              <a:avLst/>
            </a:prstGeom>
            <a:ln w="635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>
              <a:off x="4916311" y="5791200"/>
              <a:ext cx="1358685" cy="0"/>
            </a:xfrm>
            <a:prstGeom prst="line">
              <a:avLst/>
            </a:prstGeom>
            <a:ln w="635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flipV="1">
              <a:off x="6335525" y="5753100"/>
              <a:ext cx="3390" cy="381000"/>
            </a:xfrm>
            <a:prstGeom prst="line">
              <a:avLst/>
            </a:prstGeom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flipV="1">
              <a:off x="6285007" y="5788025"/>
              <a:ext cx="3390" cy="381000"/>
            </a:xfrm>
            <a:prstGeom prst="line">
              <a:avLst/>
            </a:prstGeom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 flipV="1">
              <a:off x="6387885" y="5724525"/>
              <a:ext cx="3390" cy="381000"/>
            </a:xfrm>
            <a:prstGeom prst="line">
              <a:avLst/>
            </a:prstGeom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TextBox 24"/>
            <p:cNvSpPr txBox="1"/>
            <p:nvPr/>
          </p:nvSpPr>
          <p:spPr>
            <a:xfrm>
              <a:off x="4876800" y="5191125"/>
              <a:ext cx="1618776" cy="369332"/>
            </a:xfrm>
            <a:prstGeom prst="rect">
              <a:avLst/>
            </a:prstGeom>
          </p:spPr>
          <p:txBody>
            <a:bodyPr vert="horz" wrap="none" lIns="91440" tIns="45720" rIns="91440" bIns="45720" rtlCol="0" anchor="t">
              <a:spAutoFit/>
            </a:bodyPr>
            <a:lstStyle/>
            <a:p>
              <a:r>
                <a:rPr lang="en-US" dirty="0"/>
                <a:t>Transversal </a:t>
              </a:r>
              <a:r>
                <a:rPr lang="en-US" b="1" dirty="0" smtClean="0">
                  <a:sym typeface="Symbol"/>
                </a:rPr>
                <a:t></a:t>
              </a:r>
              <a:endParaRPr lang="en-US" b="1" dirty="0" smtClean="0"/>
            </a:p>
          </p:txBody>
        </p:sp>
      </p:grpSp>
      <p:grpSp>
        <p:nvGrpSpPr>
          <p:cNvPr id="32" name="Group 31"/>
          <p:cNvGrpSpPr/>
          <p:nvPr/>
        </p:nvGrpSpPr>
        <p:grpSpPr>
          <a:xfrm>
            <a:off x="5012867" y="5438775"/>
            <a:ext cx="1575716" cy="1009650"/>
            <a:chOff x="1038224" y="5191125"/>
            <a:chExt cx="1575716" cy="1009650"/>
          </a:xfrm>
        </p:grpSpPr>
        <p:grpSp>
          <p:nvGrpSpPr>
            <p:cNvPr id="33" name="Group 32"/>
            <p:cNvGrpSpPr/>
            <p:nvPr/>
          </p:nvGrpSpPr>
          <p:grpSpPr>
            <a:xfrm>
              <a:off x="1038225" y="5686425"/>
              <a:ext cx="1575715" cy="514350"/>
              <a:chOff x="1038225" y="5686425"/>
              <a:chExt cx="1575715" cy="514350"/>
            </a:xfrm>
          </p:grpSpPr>
          <p:sp>
            <p:nvSpPr>
              <p:cNvPr id="41" name="Rectangle 40"/>
              <p:cNvSpPr/>
              <p:nvPr/>
            </p:nvSpPr>
            <p:spPr>
              <a:xfrm>
                <a:off x="1038225" y="5819775"/>
                <a:ext cx="1362075" cy="38100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/>
              </a:p>
            </p:txBody>
          </p:sp>
          <p:cxnSp>
            <p:nvCxnSpPr>
              <p:cNvPr id="42" name="Straight Connector 41"/>
              <p:cNvCxnSpPr/>
              <p:nvPr/>
            </p:nvCxnSpPr>
            <p:spPr>
              <a:xfrm flipV="1">
                <a:off x="1038225" y="5686425"/>
                <a:ext cx="213640" cy="13335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Straight Connector 42"/>
              <p:cNvCxnSpPr/>
              <p:nvPr/>
            </p:nvCxnSpPr>
            <p:spPr>
              <a:xfrm flipV="1">
                <a:off x="2400300" y="5686425"/>
                <a:ext cx="213640" cy="13335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Straight Connector 43"/>
              <p:cNvCxnSpPr/>
              <p:nvPr/>
            </p:nvCxnSpPr>
            <p:spPr>
              <a:xfrm flipV="1">
                <a:off x="2396910" y="6067425"/>
                <a:ext cx="213640" cy="13335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Straight Connector 44"/>
              <p:cNvCxnSpPr/>
              <p:nvPr/>
            </p:nvCxnSpPr>
            <p:spPr>
              <a:xfrm>
                <a:off x="1251865" y="5686425"/>
                <a:ext cx="1362075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Straight Connector 45"/>
              <p:cNvCxnSpPr/>
              <p:nvPr/>
            </p:nvCxnSpPr>
            <p:spPr>
              <a:xfrm flipV="1">
                <a:off x="2610550" y="5686425"/>
                <a:ext cx="3390" cy="38100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4" name="TextBox 33"/>
            <p:cNvSpPr txBox="1"/>
            <p:nvPr/>
          </p:nvSpPr>
          <p:spPr>
            <a:xfrm>
              <a:off x="1066800" y="5191125"/>
              <a:ext cx="1164101" cy="369332"/>
            </a:xfrm>
            <a:prstGeom prst="rect">
              <a:avLst/>
            </a:prstGeom>
          </p:spPr>
          <p:txBody>
            <a:bodyPr vert="horz" wrap="none" lIns="91440" tIns="45720" rIns="91440" bIns="45720" rtlCol="0" anchor="t">
              <a:spAutoFit/>
            </a:bodyPr>
            <a:lstStyle/>
            <a:p>
              <a:pPr algn="l"/>
              <a:r>
                <a:rPr lang="en-US" dirty="0" smtClean="0"/>
                <a:t>In plane </a:t>
              </a:r>
              <a:r>
                <a:rPr lang="en-US" dirty="0" smtClean="0">
                  <a:latin typeface="Arial"/>
                  <a:cs typeface="Arial"/>
                </a:rPr>
                <a:t>‖</a:t>
              </a:r>
              <a:endParaRPr lang="en-US" dirty="0" smtClean="0"/>
            </a:p>
          </p:txBody>
        </p:sp>
        <p:cxnSp>
          <p:nvCxnSpPr>
            <p:cNvPr id="35" name="Straight Connector 34"/>
            <p:cNvCxnSpPr/>
            <p:nvPr/>
          </p:nvCxnSpPr>
          <p:spPr>
            <a:xfrm flipV="1">
              <a:off x="2400300" y="5972175"/>
              <a:ext cx="213640" cy="133350"/>
            </a:xfrm>
            <a:prstGeom prst="line">
              <a:avLst/>
            </a:prstGeom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 flipV="1">
              <a:off x="2400300" y="5781675"/>
              <a:ext cx="213640" cy="133350"/>
            </a:xfrm>
            <a:prstGeom prst="line">
              <a:avLst/>
            </a:prstGeom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 flipV="1">
              <a:off x="2396682" y="5876925"/>
              <a:ext cx="213640" cy="133350"/>
            </a:xfrm>
            <a:prstGeom prst="line">
              <a:avLst/>
            </a:prstGeom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>
              <a:off x="1038224" y="5907024"/>
              <a:ext cx="1358685" cy="0"/>
            </a:xfrm>
            <a:prstGeom prst="line">
              <a:avLst/>
            </a:prstGeom>
            <a:ln w="635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>
              <a:off x="1049310" y="5996483"/>
              <a:ext cx="1358685" cy="0"/>
            </a:xfrm>
            <a:prstGeom prst="line">
              <a:avLst/>
            </a:prstGeom>
            <a:ln w="635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>
              <a:off x="1047543" y="6102325"/>
              <a:ext cx="1358685" cy="0"/>
            </a:xfrm>
            <a:prstGeom prst="line">
              <a:avLst/>
            </a:prstGeom>
            <a:ln w="635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665251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Structural characterization</a:t>
            </a:r>
            <a:br>
              <a:rPr lang="en-US" dirty="0" smtClean="0"/>
            </a:br>
            <a:r>
              <a:rPr lang="en-US" dirty="0" smtClean="0"/>
              <a:t>Raman spectroscopy</a:t>
            </a:r>
            <a:endParaRPr lang="en-US" dirty="0"/>
          </a:p>
        </p:txBody>
      </p:sp>
      <p:sp>
        <p:nvSpPr>
          <p:cNvPr id="5" name="Inhaltsplatzhalter 4"/>
          <p:cNvSpPr>
            <a:spLocks noGrp="1"/>
          </p:cNvSpPr>
          <p:nvPr>
            <p:ph idx="1"/>
          </p:nvPr>
        </p:nvSpPr>
        <p:spPr>
          <a:xfrm>
            <a:off x="341057" y="1240540"/>
            <a:ext cx="4888168" cy="5312103"/>
          </a:xfrm>
        </p:spPr>
        <p:txBody>
          <a:bodyPr>
            <a:normAutofit fontScale="92500" lnSpcReduction="10000"/>
          </a:bodyPr>
          <a:lstStyle/>
          <a:p>
            <a:pPr>
              <a:defRPr/>
            </a:pPr>
            <a:r>
              <a:rPr lang="en-US" altLang="es-ES" sz="19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Main peaks for graphite:</a:t>
            </a:r>
          </a:p>
          <a:p>
            <a:pPr marL="971550" lvl="1" indent="-571500">
              <a:buFont typeface="+mj-lt"/>
              <a:buAutoNum type="romanLcPeriod"/>
              <a:defRPr/>
            </a:pPr>
            <a:r>
              <a:rPr lang="en-US" altLang="es-ES" sz="19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D-peak </a:t>
            </a:r>
            <a:r>
              <a:rPr lang="en-US" altLang="es-ES" sz="19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≈ 1380 cm</a:t>
            </a:r>
            <a:r>
              <a:rPr lang="en-US" altLang="es-ES" sz="1900" baseline="30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-1</a:t>
            </a:r>
          </a:p>
          <a:p>
            <a:pPr marL="971550" lvl="1" indent="-571500">
              <a:buFont typeface="+mj-lt"/>
              <a:buAutoNum type="romanLcPeriod"/>
              <a:defRPr/>
            </a:pPr>
            <a:r>
              <a:rPr lang="de-DE" altLang="es-ES" sz="19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G-peak </a:t>
            </a:r>
            <a:r>
              <a:rPr lang="en-US" altLang="es-ES" sz="19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≈ </a:t>
            </a:r>
            <a:r>
              <a:rPr lang="en-US" altLang="es-ES" sz="19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1580 cm</a:t>
            </a:r>
            <a:r>
              <a:rPr lang="en-US" altLang="es-ES" sz="1900" baseline="30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-1</a:t>
            </a:r>
            <a:endParaRPr lang="en-US" altLang="es-ES" sz="19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971550" lvl="1" indent="-571500">
              <a:buFont typeface="+mj-lt"/>
              <a:buAutoNum type="romanLcPeriod"/>
              <a:defRPr/>
            </a:pPr>
            <a:r>
              <a:rPr lang="en-US" altLang="es-ES" sz="19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altLang="es-ES" sz="1900" baseline="30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nd</a:t>
            </a:r>
            <a:r>
              <a:rPr lang="en-US" altLang="es-ES" sz="19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s-ES" sz="19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D-peak ≈ </a:t>
            </a:r>
            <a:r>
              <a:rPr lang="en-US" altLang="es-ES" sz="19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2700 cm</a:t>
            </a:r>
            <a:r>
              <a:rPr lang="en-US" altLang="es-ES" sz="1900" baseline="30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-1</a:t>
            </a:r>
            <a:endParaRPr lang="en-US" altLang="es-ES" sz="19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900" dirty="0" smtClean="0">
                <a:solidFill>
                  <a:schemeClr val="tx1"/>
                </a:solidFill>
              </a:rPr>
              <a:t>Ratio of I</a:t>
            </a:r>
            <a:r>
              <a:rPr lang="en-US" sz="1900" baseline="-25000" dirty="0" smtClean="0">
                <a:solidFill>
                  <a:schemeClr val="tx1"/>
                </a:solidFill>
              </a:rPr>
              <a:t>D</a:t>
            </a:r>
            <a:r>
              <a:rPr lang="en-US" sz="1900" dirty="0" smtClean="0">
                <a:solidFill>
                  <a:schemeClr val="tx1"/>
                </a:solidFill>
              </a:rPr>
              <a:t>/I</a:t>
            </a:r>
            <a:r>
              <a:rPr lang="en-US" sz="1900" baseline="-25000" dirty="0" smtClean="0">
                <a:solidFill>
                  <a:schemeClr val="tx1"/>
                </a:solidFill>
              </a:rPr>
              <a:t>G</a:t>
            </a:r>
            <a:r>
              <a:rPr lang="en-US" sz="1900" dirty="0" smtClean="0">
                <a:solidFill>
                  <a:schemeClr val="tx1"/>
                </a:solidFill>
              </a:rPr>
              <a:t> allows determination of defect concentration and lattice parameters</a:t>
            </a:r>
          </a:p>
          <a:p>
            <a:endParaRPr lang="en-US" sz="1900" dirty="0" smtClean="0">
              <a:solidFill>
                <a:schemeClr val="tx1"/>
              </a:solidFill>
            </a:endParaRPr>
          </a:p>
          <a:p>
            <a:pPr>
              <a:defRPr/>
            </a:pPr>
            <a:r>
              <a:rPr lang="en-US" altLang="es-ES" sz="1900" dirty="0" smtClean="0">
                <a:latin typeface="Arial" panose="020B0604020202020204" pitchFamily="34" charset="0"/>
                <a:cs typeface="Arial" panose="020B0604020202020204" pitchFamily="34" charset="0"/>
              </a:rPr>
              <a:t>Bands included for Raman spectra deconvolution</a:t>
            </a:r>
            <a:r>
              <a:rPr lang="de-DE" altLang="es-ES" sz="1900" dirty="0" smtClean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endParaRPr lang="de-DE" altLang="es-ES" sz="19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14350" indent="-514350">
              <a:buFont typeface="+mj-lt"/>
              <a:buAutoNum type="romanLcPeriod"/>
              <a:defRPr/>
            </a:pPr>
            <a:r>
              <a:rPr lang="de-DE" altLang="es-ES" sz="1900" dirty="0">
                <a:latin typeface="Arial" panose="020B0604020202020204" pitchFamily="34" charset="0"/>
                <a:cs typeface="Arial" panose="020B0604020202020204" pitchFamily="34" charset="0"/>
              </a:rPr>
              <a:t>D1-D3: </a:t>
            </a:r>
            <a:r>
              <a:rPr lang="en-GB" altLang="es-ES" sz="19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Lorentzians</a:t>
            </a:r>
            <a:endParaRPr lang="en-GB" altLang="es-ES" sz="19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14350" indent="-514350">
              <a:buFont typeface="+mj-lt"/>
              <a:buAutoNum type="romanLcPeriod"/>
              <a:defRPr/>
            </a:pPr>
            <a:r>
              <a:rPr lang="en-GB" altLang="es-ES" sz="1900" dirty="0" smtClean="0">
                <a:latin typeface="Arial" panose="020B0604020202020204" pitchFamily="34" charset="0"/>
                <a:cs typeface="Arial" panose="020B0604020202020204" pitchFamily="34" charset="0"/>
              </a:rPr>
              <a:t>D2: Gaussian</a:t>
            </a:r>
          </a:p>
          <a:p>
            <a:pPr marL="514350" indent="-514350">
              <a:buFont typeface="+mj-lt"/>
              <a:buAutoNum type="romanLcPeriod"/>
              <a:defRPr/>
            </a:pPr>
            <a:r>
              <a:rPr lang="en-GB" altLang="es-ES" sz="1900" dirty="0" smtClean="0">
                <a:latin typeface="Arial" panose="020B0604020202020204" pitchFamily="34" charset="0"/>
                <a:cs typeface="Arial" panose="020B0604020202020204" pitchFamily="34" charset="0"/>
              </a:rPr>
              <a:t>G: Lorentzian</a:t>
            </a:r>
          </a:p>
          <a:p>
            <a:pPr marL="514350" indent="-514350">
              <a:buFont typeface="+mj-lt"/>
              <a:buAutoNum type="romanLcPeriod"/>
              <a:defRPr/>
            </a:pPr>
            <a:r>
              <a:rPr lang="en-GB" altLang="es-ES" sz="1900" dirty="0" smtClean="0">
                <a:latin typeface="Arial" panose="020B0604020202020204" pitchFamily="34" charset="0"/>
                <a:cs typeface="Arial" panose="020B0604020202020204" pitchFamily="34" charset="0"/>
              </a:rPr>
              <a:t>G‘2D-G‘3DA-G‘3DB: </a:t>
            </a:r>
            <a:r>
              <a:rPr lang="en-GB" altLang="es-ES" sz="19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Lorentzians</a:t>
            </a:r>
            <a:endParaRPr lang="en-GB" altLang="es-ES" sz="19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14350" indent="-514350">
              <a:buFont typeface="+mj-lt"/>
              <a:buAutoNum type="romanLcPeriod"/>
              <a:defRPr/>
            </a:pPr>
            <a:r>
              <a:rPr lang="en-GB" altLang="es-ES" sz="1900" dirty="0" smtClean="0">
                <a:latin typeface="Arial" panose="020B0604020202020204" pitchFamily="34" charset="0"/>
                <a:cs typeface="Arial" panose="020B0604020202020204" pitchFamily="34" charset="0"/>
              </a:rPr>
              <a:t>P7: </a:t>
            </a:r>
            <a:r>
              <a:rPr lang="en-GB" altLang="es-ES" sz="19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Splitlorentzian</a:t>
            </a:r>
            <a:endParaRPr lang="en-GB" altLang="es-ES" sz="19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14350" indent="-514350">
              <a:buFont typeface="+mj-lt"/>
              <a:buAutoNum type="romanLcPeriod"/>
              <a:defRPr/>
            </a:pPr>
            <a:r>
              <a:rPr lang="en-GB" altLang="es-ES" sz="1900" dirty="0" smtClean="0">
                <a:latin typeface="Arial" panose="020B0604020202020204" pitchFamily="34" charset="0"/>
                <a:cs typeface="Arial" panose="020B0604020202020204" pitchFamily="34" charset="0"/>
              </a:rPr>
              <a:t>P9: </a:t>
            </a:r>
            <a:r>
              <a:rPr lang="en-GB" altLang="es-ES" sz="19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Lorentzi</a:t>
            </a:r>
            <a:r>
              <a:rPr lang="de-DE" altLang="es-ES" sz="1900" dirty="0" smtClean="0">
                <a:latin typeface="Arial" panose="020B0604020202020204" pitchFamily="34" charset="0"/>
                <a:cs typeface="Arial" panose="020B0604020202020204" pitchFamily="34" charset="0"/>
              </a:rPr>
              <a:t>an</a:t>
            </a:r>
            <a:endParaRPr lang="de-DE" altLang="es-ES" sz="19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  <a:defRPr/>
            </a:pPr>
            <a:endParaRPr lang="de-DE" altLang="es-ES" sz="1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  <a:defRPr/>
            </a:pPr>
            <a:r>
              <a:rPr lang="de-DE" sz="1400" dirty="0">
                <a:ea typeface="Times New Roman" panose="02020603050405020304" pitchFamily="18" charset="0"/>
                <a:cs typeface="Times New Roman" panose="02020603050405020304" pitchFamily="18" charset="0"/>
              </a:rPr>
              <a:t>N. </a:t>
            </a:r>
            <a:r>
              <a:rPr lang="de-DE" sz="1400" dirty="0" err="1">
                <a:ea typeface="Times New Roman" panose="02020603050405020304" pitchFamily="18" charset="0"/>
                <a:cs typeface="Times New Roman" panose="02020603050405020304" pitchFamily="18" charset="0"/>
              </a:rPr>
              <a:t>Larouche</a:t>
            </a:r>
            <a:r>
              <a:rPr lang="de-DE" sz="1400" dirty="0">
                <a:ea typeface="Times New Roman" panose="02020603050405020304" pitchFamily="18" charset="0"/>
                <a:cs typeface="Times New Roman" panose="02020603050405020304" pitchFamily="18" charset="0"/>
              </a:rPr>
              <a:t>, B.L. </a:t>
            </a:r>
            <a:r>
              <a:rPr lang="de-DE" sz="1400" dirty="0" err="1" smtClean="0">
                <a:ea typeface="Times New Roman" panose="02020603050405020304" pitchFamily="18" charset="0"/>
                <a:cs typeface="Times New Roman" panose="02020603050405020304" pitchFamily="18" charset="0"/>
              </a:rPr>
              <a:t>Stansfield</a:t>
            </a:r>
            <a:r>
              <a:rPr lang="de-DE" sz="1400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de-DE" sz="1400" dirty="0">
                <a:ea typeface="Times New Roman" panose="02020603050405020304" pitchFamily="18" charset="0"/>
                <a:cs typeface="Times New Roman" panose="02020603050405020304" pitchFamily="18" charset="0"/>
              </a:rPr>
              <a:t>Carbon N. Y. 48 pp. 620–629</a:t>
            </a:r>
            <a:r>
              <a:rPr lang="en-US" sz="1400" dirty="0"/>
              <a:t>, </a:t>
            </a:r>
            <a:r>
              <a:rPr lang="de-DE" sz="1400" dirty="0">
                <a:ea typeface="Times New Roman" panose="02020603050405020304" pitchFamily="18" charset="0"/>
                <a:cs typeface="Times New Roman" panose="02020603050405020304" pitchFamily="18" charset="0"/>
              </a:rPr>
              <a:t>2009</a:t>
            </a:r>
            <a:endParaRPr lang="en-US" sz="1400" dirty="0"/>
          </a:p>
          <a:p>
            <a:pPr marL="514350" indent="-514350">
              <a:buFont typeface="+mj-lt"/>
              <a:buAutoNum type="romanLcPeriod"/>
              <a:defRPr/>
            </a:pPr>
            <a:endParaRPr lang="de-DE" altLang="es-ES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1800" dirty="0">
              <a:solidFill>
                <a:schemeClr val="tx1"/>
              </a:solidFill>
            </a:endParaRP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5CBDDA-5CCF-8748-8988-9DC6C8981774}" type="slidenum">
              <a:rPr lang="de-DE" smtClean="0"/>
              <a:t>5</a:t>
            </a:fld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E0F49390-3131-4876-B2B7-1B83D888F2F7}" type="datetime1">
              <a:rPr lang="en-US" smtClean="0"/>
              <a:t>11/26/2017</a:t>
            </a:fld>
            <a:endParaRPr lang="de-DE" dirty="0"/>
          </a:p>
        </p:txBody>
      </p:sp>
      <p:pic>
        <p:nvPicPr>
          <p:cNvPr id="6" name="Imagen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47742" y="1240540"/>
            <a:ext cx="3396350" cy="25407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Imagen 1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40299" y="3802589"/>
            <a:ext cx="1755775" cy="27349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Imagen 2"/>
          <p:cNvPicPr>
            <a:picLocks noChangeAspect="1" noChangeArrowheads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50000"/>
                    </a14:imgEffect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7901" y="5136866"/>
            <a:ext cx="2185266" cy="14006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Footer Placeholder 8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l"/>
            <a:r>
              <a:rPr lang="de-DE" smtClean="0"/>
              <a:t>Philipp Bolz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832324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altLang="es-ES" sz="2700" b="0" dirty="0" smtClean="0">
                <a:solidFill>
                  <a:schemeClr val="tx1"/>
                </a:solidFill>
              </a:rPr>
              <a:t>Raman results of isotropic polycrystalline graphite grades</a:t>
            </a:r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5CBDDA-5CCF-8748-8988-9DC6C8981774}" type="slidenum">
              <a:rPr lang="de-DE" smtClean="0"/>
              <a:t>6</a:t>
            </a:fld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D2E47D7C-32CA-4F02-B632-798FC564A7A3}" type="datetime1">
              <a:rPr lang="en-US" smtClean="0"/>
              <a:t>11/26/2017</a:t>
            </a:fld>
            <a:endParaRPr lang="de-DE" dirty="0"/>
          </a:p>
        </p:txBody>
      </p:sp>
      <p:sp>
        <p:nvSpPr>
          <p:cNvPr id="9" name="CuadroTexto 9"/>
          <p:cNvSpPr txBox="1">
            <a:spLocks noChangeArrowheads="1"/>
          </p:cNvSpPr>
          <p:nvPr/>
        </p:nvSpPr>
        <p:spPr bwMode="auto">
          <a:xfrm>
            <a:off x="265112" y="1629570"/>
            <a:ext cx="2533650" cy="1077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defPPr>
              <a:defRPr lang="de-DE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r>
              <a:rPr lang="en-GB" altLang="es-ES" sz="1600" dirty="0" smtClean="0"/>
              <a:t>Particle size: 1 µm</a:t>
            </a:r>
          </a:p>
          <a:p>
            <a:r>
              <a:rPr lang="en-GB" altLang="es-ES" sz="1600" dirty="0" smtClean="0"/>
              <a:t>Porosity: 20%</a:t>
            </a:r>
          </a:p>
          <a:p>
            <a:r>
              <a:rPr lang="en-GB" altLang="es-ES" sz="1600" dirty="0" smtClean="0"/>
              <a:t>Pore size: 0.3 µm</a:t>
            </a:r>
          </a:p>
          <a:p>
            <a:r>
              <a:rPr lang="en-GB" altLang="es-ES" sz="1600" dirty="0" smtClean="0"/>
              <a:t>Density: 1.77 g/cm</a:t>
            </a:r>
            <a:r>
              <a:rPr lang="en-GB" altLang="es-ES" sz="1600" baseline="30000" dirty="0" smtClean="0"/>
              <a:t>3</a:t>
            </a:r>
            <a:endParaRPr lang="en-GB" altLang="es-ES" sz="1600" dirty="0"/>
          </a:p>
        </p:txBody>
      </p:sp>
      <p:sp>
        <p:nvSpPr>
          <p:cNvPr id="11" name="Text Box 4"/>
          <p:cNvSpPr txBox="1">
            <a:spLocks noChangeArrowheads="1"/>
          </p:cNvSpPr>
          <p:nvPr/>
        </p:nvSpPr>
        <p:spPr bwMode="auto">
          <a:xfrm>
            <a:off x="5541168" y="4840289"/>
            <a:ext cx="2163763" cy="4277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defPPr>
              <a:defRPr lang="de-DE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  <a:buClr>
                <a:srgbClr val="2237E0"/>
              </a:buClr>
            </a:pPr>
            <a:r>
              <a:rPr lang="de-DE" altLang="es-ES" sz="2000" b="1" i="1" dirty="0">
                <a:solidFill>
                  <a:srgbClr val="2237E0"/>
                </a:solidFill>
              </a:rPr>
              <a:t>SGL R6650</a:t>
            </a:r>
            <a:endParaRPr lang="en-US" altLang="es-ES" sz="2000" dirty="0">
              <a:solidFill>
                <a:srgbClr val="2237E0"/>
              </a:solidFill>
            </a:endParaRPr>
          </a:p>
        </p:txBody>
      </p:sp>
      <p:sp>
        <p:nvSpPr>
          <p:cNvPr id="13" name="CuadroTexto 25"/>
          <p:cNvSpPr txBox="1">
            <a:spLocks noChangeArrowheads="1"/>
          </p:cNvSpPr>
          <p:nvPr/>
        </p:nvSpPr>
        <p:spPr bwMode="auto">
          <a:xfrm>
            <a:off x="5541168" y="5403850"/>
            <a:ext cx="2533650" cy="1077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defPPr>
              <a:defRPr lang="de-DE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r>
              <a:rPr lang="en-GB" altLang="es-ES" sz="1600" dirty="0" smtClean="0"/>
              <a:t>Particle size: 7 µm</a:t>
            </a:r>
          </a:p>
          <a:p>
            <a:r>
              <a:rPr lang="en-GB" altLang="es-ES" sz="1600" dirty="0" smtClean="0"/>
              <a:t>Porosity: 10%</a:t>
            </a:r>
          </a:p>
          <a:p>
            <a:r>
              <a:rPr lang="en-GB" altLang="es-ES" sz="1600" dirty="0" smtClean="0"/>
              <a:t>Pore size: 1.1 µm</a:t>
            </a:r>
          </a:p>
          <a:p>
            <a:r>
              <a:rPr lang="en-GB" altLang="es-ES" sz="1600" dirty="0" smtClean="0"/>
              <a:t>Density: 1.84 g/cm</a:t>
            </a:r>
            <a:r>
              <a:rPr lang="en-GB" altLang="es-ES" sz="1600" baseline="30000" dirty="0" smtClean="0"/>
              <a:t>3</a:t>
            </a:r>
            <a:endParaRPr lang="en-GB" altLang="es-ES" sz="1600" dirty="0"/>
          </a:p>
        </p:txBody>
      </p:sp>
      <p:grpSp>
        <p:nvGrpSpPr>
          <p:cNvPr id="17" name="Gruppieren 16"/>
          <p:cNvGrpSpPr/>
          <p:nvPr/>
        </p:nvGrpSpPr>
        <p:grpSpPr>
          <a:xfrm>
            <a:off x="2281238" y="1109106"/>
            <a:ext cx="5364162" cy="2779712"/>
            <a:chOff x="3779838" y="1109106"/>
            <a:chExt cx="5364162" cy="2779712"/>
          </a:xfrm>
        </p:grpSpPr>
        <p:pic>
          <p:nvPicPr>
            <p:cNvPr id="8" name="Imagen 8" descr="Imagen que contiene texto, mapa&#10;&#10;Descripción generada con confianza muy alta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79838" y="1109106"/>
              <a:ext cx="5364162" cy="27797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5" name="table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014788" y="1194594"/>
              <a:ext cx="1897063" cy="1158875"/>
            </a:xfrm>
            <a:prstGeom prst="rect">
              <a:avLst/>
            </a:prstGeom>
          </p:spPr>
        </p:pic>
        <p:sp>
          <p:nvSpPr>
            <p:cNvPr id="16" name="Rectángulo 7"/>
            <p:cNvSpPr>
              <a:spLocks noChangeArrowheads="1"/>
            </p:cNvSpPr>
            <p:nvPr/>
          </p:nvSpPr>
          <p:spPr bwMode="auto">
            <a:xfrm>
              <a:off x="6945313" y="1500982"/>
              <a:ext cx="1536700" cy="369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defPPr>
                <a:defRPr lang="de-DE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4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4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4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4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4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4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4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4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4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r>
                <a:rPr lang="es-ES" altLang="es-ES" sz="1800" b="1" dirty="0"/>
                <a:t>I</a:t>
              </a:r>
              <a:r>
                <a:rPr lang="es-ES" altLang="es-ES" sz="1800" b="1" baseline="-25000" dirty="0"/>
                <a:t>D</a:t>
              </a:r>
              <a:r>
                <a:rPr lang="es-ES" altLang="es-ES" sz="1800" b="1" dirty="0"/>
                <a:t>/I</a:t>
              </a:r>
              <a:r>
                <a:rPr lang="es-ES" altLang="es-ES" sz="1800" b="1" baseline="-25000" dirty="0"/>
                <a:t>G</a:t>
              </a:r>
              <a:r>
                <a:rPr lang="es-ES" altLang="es-ES" sz="1800" dirty="0"/>
                <a:t> = </a:t>
              </a:r>
              <a:r>
                <a:rPr lang="es-ES" altLang="es-ES" sz="1800" b="1" dirty="0"/>
                <a:t>0.455</a:t>
              </a:r>
              <a:endParaRPr lang="es-ES" altLang="es-ES" sz="1800" dirty="0"/>
            </a:p>
          </p:txBody>
        </p:sp>
      </p:grpSp>
      <p:grpSp>
        <p:nvGrpSpPr>
          <p:cNvPr id="20" name="Gruppieren 19"/>
          <p:cNvGrpSpPr/>
          <p:nvPr/>
        </p:nvGrpSpPr>
        <p:grpSpPr>
          <a:xfrm>
            <a:off x="265112" y="3888818"/>
            <a:ext cx="5129213" cy="2663825"/>
            <a:chOff x="9525" y="3888818"/>
            <a:chExt cx="5129213" cy="2663825"/>
          </a:xfrm>
        </p:grpSpPr>
        <p:pic>
          <p:nvPicPr>
            <p:cNvPr id="12" name="Imagen 12" descr="Imagen que contiene texto, mapa&#10;&#10;Descripción generada con confianza muy alta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525" y="3888818"/>
              <a:ext cx="5129213" cy="26638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8" name="table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28600" y="4010025"/>
              <a:ext cx="1873250" cy="1181100"/>
            </a:xfrm>
            <a:prstGeom prst="rect">
              <a:avLst/>
            </a:prstGeom>
          </p:spPr>
        </p:pic>
        <p:sp>
          <p:nvSpPr>
            <p:cNvPr id="19" name="Rectángulo 2"/>
            <p:cNvSpPr>
              <a:spLocks noChangeArrowheads="1"/>
            </p:cNvSpPr>
            <p:nvPr/>
          </p:nvSpPr>
          <p:spPr bwMode="auto">
            <a:xfrm>
              <a:off x="3122613" y="4376738"/>
              <a:ext cx="1536700" cy="369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defPPr>
                <a:defRPr lang="de-DE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4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4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4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4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4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4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4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4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4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r>
                <a:rPr lang="es-ES" altLang="es-ES" sz="1800" b="1" dirty="0"/>
                <a:t>I</a:t>
              </a:r>
              <a:r>
                <a:rPr lang="es-ES" altLang="es-ES" sz="1800" b="1" baseline="-25000" dirty="0"/>
                <a:t>D</a:t>
              </a:r>
              <a:r>
                <a:rPr lang="es-ES" altLang="es-ES" sz="1800" b="1" dirty="0"/>
                <a:t>/I</a:t>
              </a:r>
              <a:r>
                <a:rPr lang="es-ES" altLang="es-ES" sz="1800" b="1" baseline="-25000" dirty="0"/>
                <a:t>G</a:t>
              </a:r>
              <a:r>
                <a:rPr lang="es-ES" altLang="es-ES" sz="1800" dirty="0"/>
                <a:t> = </a:t>
              </a:r>
              <a:r>
                <a:rPr lang="es-ES" altLang="es-ES" sz="1800" b="1" dirty="0"/>
                <a:t>0.288</a:t>
              </a:r>
              <a:r>
                <a:rPr lang="es-ES" altLang="es-ES" sz="1800" dirty="0"/>
                <a:t> </a:t>
              </a:r>
            </a:p>
          </p:txBody>
        </p:sp>
      </p:grpSp>
      <p:sp>
        <p:nvSpPr>
          <p:cNvPr id="21" name="Text Box 4"/>
          <p:cNvSpPr txBox="1">
            <a:spLocks noChangeArrowheads="1"/>
          </p:cNvSpPr>
          <p:nvPr/>
        </p:nvSpPr>
        <p:spPr bwMode="auto">
          <a:xfrm>
            <a:off x="265112" y="1200944"/>
            <a:ext cx="2533650" cy="428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defPPr>
              <a:defRPr lang="de-DE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  <a:buClr>
                <a:srgbClr val="2237E0"/>
              </a:buClr>
            </a:pPr>
            <a:r>
              <a:rPr lang="de-DE" altLang="es-ES" sz="2000" b="1" i="1" dirty="0">
                <a:solidFill>
                  <a:srgbClr val="2237E0"/>
                </a:solidFill>
              </a:rPr>
              <a:t>POCO ZEE</a:t>
            </a:r>
            <a:endParaRPr lang="en-US" altLang="es-ES" sz="2000" dirty="0">
              <a:solidFill>
                <a:srgbClr val="2237E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l"/>
            <a:r>
              <a:rPr lang="de-DE" smtClean="0"/>
              <a:t>Philipp Bolz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60854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Infrared thermography</a:t>
            </a:r>
            <a:endParaRPr lang="en-US" dirty="0"/>
          </a:p>
        </p:txBody>
      </p:sp>
      <p:sp>
        <p:nvSpPr>
          <p:cNvPr id="8" name="Inhaltsplatzhalt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s-ES" sz="1800" dirty="0">
                <a:cs typeface="Arial" charset="0"/>
              </a:rPr>
              <a:t>Infrared </a:t>
            </a:r>
            <a:r>
              <a:rPr lang="en-US" altLang="es-ES" sz="1800" dirty="0" smtClean="0">
                <a:cs typeface="Arial" charset="0"/>
              </a:rPr>
              <a:t>thermography acquires </a:t>
            </a:r>
            <a:r>
              <a:rPr lang="en-US" altLang="es-ES" sz="1800" dirty="0">
                <a:cs typeface="Arial" charset="0"/>
              </a:rPr>
              <a:t>and </a:t>
            </a:r>
            <a:r>
              <a:rPr lang="en-US" altLang="es-ES" sz="1800" dirty="0" smtClean="0">
                <a:cs typeface="Arial" charset="0"/>
              </a:rPr>
              <a:t>processes thermal </a:t>
            </a:r>
            <a:r>
              <a:rPr lang="en-US" altLang="es-ES" sz="1800" dirty="0">
                <a:cs typeface="Arial" charset="0"/>
              </a:rPr>
              <a:t>information from non-contact measurement devices</a:t>
            </a:r>
          </a:p>
          <a:p>
            <a:endParaRPr lang="en-US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5CBDDA-5CCF-8748-8988-9DC6C8981774}" type="slidenum">
              <a:rPr lang="de-DE" smtClean="0"/>
              <a:t>7</a:t>
            </a:fld>
            <a:endParaRPr lang="de-DE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18D19C88-E62D-4971-AF69-F01080D4E74A}" type="datetime1">
              <a:rPr lang="en-US" smtClean="0"/>
              <a:t>11/26/2017</a:t>
            </a:fld>
            <a:endParaRPr lang="de-DE" dirty="0"/>
          </a:p>
        </p:txBody>
      </p:sp>
      <p:sp>
        <p:nvSpPr>
          <p:cNvPr id="9" name="CuadroTexto 4"/>
          <p:cNvSpPr txBox="1">
            <a:spLocks noChangeArrowheads="1"/>
          </p:cNvSpPr>
          <p:nvPr/>
        </p:nvSpPr>
        <p:spPr bwMode="auto">
          <a:xfrm>
            <a:off x="1516856" y="2394744"/>
            <a:ext cx="2840038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defPPr>
              <a:defRPr lang="de-DE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r>
              <a:rPr lang="es-ES" altLang="es-ES" sz="2400" u="sng"/>
              <a:t>Experimental </a:t>
            </a:r>
            <a:r>
              <a:rPr lang="en-US" altLang="es-ES" sz="2400" u="sng"/>
              <a:t>setup</a:t>
            </a:r>
          </a:p>
        </p:txBody>
      </p:sp>
      <p:pic>
        <p:nvPicPr>
          <p:cNvPr id="10" name="Imagen 1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2344" y="3167856"/>
            <a:ext cx="4284662" cy="2000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l"/>
            <a:r>
              <a:rPr lang="de-DE" smtClean="0"/>
              <a:t>Philipp Bolz</a:t>
            </a:r>
            <a:endParaRPr lang="de-DE" dirty="0"/>
          </a:p>
        </p:txBody>
      </p:sp>
      <p:sp>
        <p:nvSpPr>
          <p:cNvPr id="3" name="Rectangle 2"/>
          <p:cNvSpPr/>
          <p:nvPr/>
        </p:nvSpPr>
        <p:spPr>
          <a:xfrm>
            <a:off x="3790950" y="4167981"/>
            <a:ext cx="1238250" cy="42306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4080682" y="4523957"/>
            <a:ext cx="657225" cy="84010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2936875" y="5029200"/>
            <a:ext cx="1168399" cy="4191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dirty="0" smtClean="0"/>
              <a:t>heat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2961465" y="5084861"/>
            <a:ext cx="1119217" cy="307777"/>
          </a:xfrm>
          <a:prstGeom prst="rect">
            <a:avLst/>
          </a:prstGeom>
        </p:spPr>
        <p:txBody>
          <a:bodyPr vert="horz" wrap="none" lIns="91440" tIns="45720" rIns="91440" bIns="45720" rtlCol="0" anchor="t">
            <a:spAutoFit/>
          </a:bodyPr>
          <a:lstStyle/>
          <a:p>
            <a:pPr algn="l"/>
            <a:r>
              <a:rPr lang="en-US" sz="1400" dirty="0" smtClean="0"/>
              <a:t>heat source</a:t>
            </a:r>
          </a:p>
        </p:txBody>
      </p:sp>
      <p:sp>
        <p:nvSpPr>
          <p:cNvPr id="13" name="Rectangle 12"/>
          <p:cNvSpPr/>
          <p:nvPr/>
        </p:nvSpPr>
        <p:spPr>
          <a:xfrm>
            <a:off x="2352675" y="4295775"/>
            <a:ext cx="1168399" cy="39052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cxnSp>
        <p:nvCxnSpPr>
          <p:cNvPr id="19" name="Straight Arrow Connector 18"/>
          <p:cNvCxnSpPr/>
          <p:nvPr/>
        </p:nvCxnSpPr>
        <p:spPr>
          <a:xfrm flipH="1">
            <a:off x="3886200" y="4560986"/>
            <a:ext cx="742950" cy="153889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4657725" y="4407098"/>
            <a:ext cx="761747" cy="307777"/>
          </a:xfrm>
          <a:prstGeom prst="rect">
            <a:avLst/>
          </a:prstGeom>
        </p:spPr>
        <p:txBody>
          <a:bodyPr vert="horz" wrap="none" lIns="91440" tIns="45720" rIns="91440" bIns="45720" rtlCol="0" anchor="t">
            <a:spAutoFit/>
          </a:bodyPr>
          <a:lstStyle/>
          <a:p>
            <a:pPr algn="l"/>
            <a:r>
              <a:rPr lang="en-US" sz="1400" dirty="0" smtClean="0"/>
              <a:t>sample</a:t>
            </a:r>
          </a:p>
        </p:txBody>
      </p:sp>
      <p:sp>
        <p:nvSpPr>
          <p:cNvPr id="25" name="Rectangle 24"/>
          <p:cNvSpPr/>
          <p:nvPr/>
        </p:nvSpPr>
        <p:spPr>
          <a:xfrm>
            <a:off x="3854685" y="3289692"/>
            <a:ext cx="2266169" cy="85328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3854685" y="3562443"/>
            <a:ext cx="1446230" cy="307777"/>
          </a:xfrm>
          <a:prstGeom prst="rect">
            <a:avLst/>
          </a:prstGeom>
        </p:spPr>
        <p:txBody>
          <a:bodyPr vert="horz" wrap="none" lIns="91440" tIns="45720" rIns="91440" bIns="45720" rtlCol="0" anchor="t">
            <a:spAutoFit/>
          </a:bodyPr>
          <a:lstStyle/>
          <a:p>
            <a:pPr algn="l"/>
            <a:r>
              <a:rPr lang="en-US" sz="1400" dirty="0" smtClean="0"/>
              <a:t>Infrared camera</a:t>
            </a:r>
          </a:p>
        </p:txBody>
      </p:sp>
      <p:sp>
        <p:nvSpPr>
          <p:cNvPr id="27" name="Rectangle 26"/>
          <p:cNvSpPr/>
          <p:nvPr/>
        </p:nvSpPr>
        <p:spPr>
          <a:xfrm>
            <a:off x="781049" y="4491037"/>
            <a:ext cx="1571626" cy="74771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26" name="TextBox 25"/>
          <p:cNvSpPr txBox="1"/>
          <p:nvPr/>
        </p:nvSpPr>
        <p:spPr>
          <a:xfrm>
            <a:off x="1154984" y="4523957"/>
            <a:ext cx="1099981" cy="307777"/>
          </a:xfrm>
          <a:prstGeom prst="rect">
            <a:avLst/>
          </a:prstGeom>
        </p:spPr>
        <p:txBody>
          <a:bodyPr vert="horz" wrap="none" lIns="91440" tIns="45720" rIns="91440" bIns="45720" rtlCol="0" anchor="t">
            <a:spAutoFit/>
          </a:bodyPr>
          <a:lstStyle/>
          <a:p>
            <a:pPr algn="l"/>
            <a:r>
              <a:rPr lang="en-US" sz="1400" dirty="0" smtClean="0"/>
              <a:t>Control unit</a:t>
            </a:r>
          </a:p>
        </p:txBody>
      </p:sp>
    </p:spTree>
    <p:extLst>
      <p:ext uri="{BB962C8B-B14F-4D97-AF65-F5344CB8AC3E}">
        <p14:creationId xmlns:p14="http://schemas.microsoft.com/office/powerpoint/2010/main" val="2344462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Infrared thermography</a:t>
            </a:r>
            <a:endParaRPr lang="en-US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5CBDDA-5CCF-8748-8988-9DC6C8981774}" type="slidenum">
              <a:rPr lang="de-DE" smtClean="0"/>
              <a:t>8</a:t>
            </a:fld>
            <a:endParaRPr lang="de-DE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383CB447-FE05-411D-9491-8C9F02D8AD62}" type="datetime1">
              <a:rPr lang="en-US" smtClean="0"/>
              <a:t>11/26/2017</a:t>
            </a:fld>
            <a:endParaRPr lang="de-DE" dirty="0"/>
          </a:p>
        </p:txBody>
      </p:sp>
      <p:sp>
        <p:nvSpPr>
          <p:cNvPr id="11" name="Text Box 4">
            <a:extLst>
              <a:ext uri="{FF2B5EF4-FFF2-40B4-BE49-F238E27FC236}">
                <a16:creationId xmlns:lc="http://schemas.openxmlformats.org/drawingml/2006/lockedCanvas" xmlns:a16="http://schemas.microsoft.com/office/drawing/2014/main" xmlns="" id="{E385108F-EDB0-4EA6-9BB5-0BF3CDD9749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9551" y="1670048"/>
            <a:ext cx="3397250" cy="4277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defPPr>
              <a:defRPr lang="de-DE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  <a:buClr>
                <a:srgbClr val="2237E0"/>
              </a:buClr>
              <a:buFont typeface="Arial" panose="020B0604020202020204" pitchFamily="34" charset="0"/>
              <a:buChar char="•"/>
              <a:defRPr/>
            </a:pPr>
            <a:r>
              <a:rPr lang="en-GB" altLang="es-ES" sz="2000" b="1" i="1" dirty="0" smtClean="0">
                <a:solidFill>
                  <a:srgbClr val="2237E0"/>
                </a:solidFill>
              </a:rPr>
              <a:t>SGL Mechanical</a:t>
            </a:r>
            <a:endParaRPr lang="en-GB" altLang="es-ES" sz="2000" b="1" i="1" dirty="0">
              <a:solidFill>
                <a:srgbClr val="2237E0"/>
              </a:solidFill>
            </a:endParaRPr>
          </a:p>
        </p:txBody>
      </p:sp>
      <p:sp>
        <p:nvSpPr>
          <p:cNvPr id="12" name="Text Box 4"/>
          <p:cNvSpPr txBox="1">
            <a:spLocks noChangeArrowheads="1"/>
          </p:cNvSpPr>
          <p:nvPr/>
        </p:nvSpPr>
        <p:spPr bwMode="auto">
          <a:xfrm>
            <a:off x="209551" y="1262062"/>
            <a:ext cx="1860550" cy="427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defPPr>
              <a:defRPr lang="de-DE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  <a:buClr>
                <a:srgbClr val="2237E0"/>
              </a:buClr>
              <a:buFont typeface="Times" pitchFamily="18" charset="0"/>
              <a:buNone/>
            </a:pPr>
            <a:r>
              <a:rPr lang="de-DE" altLang="es-ES" sz="2000" b="1" i="1" dirty="0" smtClean="0">
                <a:solidFill>
                  <a:srgbClr val="FF0000"/>
                </a:solidFill>
              </a:rPr>
              <a:t>2D-CFC</a:t>
            </a:r>
            <a:endParaRPr lang="en-US" altLang="es-ES" sz="2000" dirty="0">
              <a:solidFill>
                <a:srgbClr val="FF0000"/>
              </a:solidFill>
            </a:endParaRPr>
          </a:p>
        </p:txBody>
      </p:sp>
      <p:sp>
        <p:nvSpPr>
          <p:cNvPr id="14" name="CuadroTexto 1"/>
          <p:cNvSpPr txBox="1">
            <a:spLocks noChangeArrowheads="1"/>
          </p:cNvSpPr>
          <p:nvPr/>
        </p:nvSpPr>
        <p:spPr bwMode="auto">
          <a:xfrm>
            <a:off x="5883274" y="1256479"/>
            <a:ext cx="288290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defPPr>
              <a:defRPr lang="de-DE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r>
              <a:rPr lang="en-GB" altLang="es-ES" sz="1600" dirty="0" smtClean="0"/>
              <a:t>Fibre plane normal to surface</a:t>
            </a:r>
            <a:endParaRPr lang="en-GB" altLang="es-ES" sz="1600" dirty="0"/>
          </a:p>
        </p:txBody>
      </p:sp>
      <p:sp>
        <p:nvSpPr>
          <p:cNvPr id="15" name="Text Box 4">
            <a:extLst>
              <a:ext uri="{FF2B5EF4-FFF2-40B4-BE49-F238E27FC236}">
                <a16:creationId xmlns:lc="http://schemas.openxmlformats.org/drawingml/2006/lockedCanvas" xmlns:a16="http://schemas.microsoft.com/office/drawing/2014/main" xmlns="" id="{DBD41810-128D-4723-9528-0B596FA0E43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6069" y="4722019"/>
            <a:ext cx="2446338" cy="7970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defPPr>
              <a:defRPr lang="de-DE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  <a:buClr>
                <a:srgbClr val="2237E0"/>
              </a:buClr>
              <a:buFont typeface="Arial" panose="020B0604020202020204" pitchFamily="34" charset="0"/>
              <a:buChar char="•"/>
              <a:defRPr/>
            </a:pPr>
            <a:r>
              <a:rPr lang="de-DE" altLang="es-ES" sz="2000" b="1" i="1" dirty="0">
                <a:solidFill>
                  <a:srgbClr val="2237E0"/>
                </a:solidFill>
              </a:rPr>
              <a:t>POCO FOAM</a:t>
            </a:r>
          </a:p>
          <a:p>
            <a:pPr marL="0" indent="0">
              <a:lnSpc>
                <a:spcPct val="120000"/>
              </a:lnSpc>
              <a:buClr>
                <a:srgbClr val="2237E0"/>
              </a:buClr>
              <a:defRPr/>
            </a:pPr>
            <a:endParaRPr lang="en-US" altLang="es-ES" sz="2000" u="sng" dirty="0">
              <a:solidFill>
                <a:srgbClr val="2237E0"/>
              </a:solidFill>
            </a:endParaRPr>
          </a:p>
        </p:txBody>
      </p:sp>
      <p:sp>
        <p:nvSpPr>
          <p:cNvPr id="16" name="Text Box 4"/>
          <p:cNvSpPr txBox="1">
            <a:spLocks noChangeArrowheads="1"/>
          </p:cNvSpPr>
          <p:nvPr/>
        </p:nvSpPr>
        <p:spPr bwMode="auto">
          <a:xfrm>
            <a:off x="209551" y="4290219"/>
            <a:ext cx="2376488" cy="427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defPPr>
              <a:defRPr lang="de-DE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  <a:buClr>
                <a:srgbClr val="2237E0"/>
              </a:buClr>
              <a:buFont typeface="Times" pitchFamily="18" charset="0"/>
              <a:buNone/>
            </a:pPr>
            <a:r>
              <a:rPr lang="en-GB" altLang="es-ES" sz="2000" b="1" i="1" dirty="0" smtClean="0">
                <a:solidFill>
                  <a:srgbClr val="FF0000"/>
                </a:solidFill>
              </a:rPr>
              <a:t>Graphitic Foam</a:t>
            </a:r>
            <a:endParaRPr lang="en-GB" altLang="es-ES" sz="2000" dirty="0">
              <a:solidFill>
                <a:srgbClr val="FF0000"/>
              </a:solidFill>
            </a:endParaRPr>
          </a:p>
        </p:txBody>
      </p:sp>
      <p:pic>
        <p:nvPicPr>
          <p:cNvPr id="17" name="Imagen 5" descr="Imagen que contiene interior, foto, monitor&#10;&#10;Descripción generada con confianza alta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468" r="33065"/>
          <a:stretch/>
        </p:blipFill>
        <p:spPr bwMode="auto">
          <a:xfrm>
            <a:off x="3140074" y="4216716"/>
            <a:ext cx="2743200" cy="24436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Imagen 7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396" r="33208"/>
          <a:stretch/>
        </p:blipFill>
        <p:spPr bwMode="auto">
          <a:xfrm>
            <a:off x="5953124" y="4224161"/>
            <a:ext cx="2743200" cy="24287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" name="CuadroTexto 1"/>
          <p:cNvSpPr txBox="1">
            <a:spLocks noChangeArrowheads="1"/>
          </p:cNvSpPr>
          <p:nvPr/>
        </p:nvSpPr>
        <p:spPr bwMode="auto">
          <a:xfrm>
            <a:off x="3070224" y="1256479"/>
            <a:ext cx="288290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defPPr>
              <a:defRPr lang="de-DE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r>
              <a:rPr lang="es-ES" altLang="es-ES" sz="1600" dirty="0" smtClean="0"/>
              <a:t>Fibre plane </a:t>
            </a:r>
            <a:r>
              <a:rPr lang="en-GB" altLang="es-ES" sz="1600" dirty="0" smtClean="0"/>
              <a:t>parallel</a:t>
            </a:r>
            <a:r>
              <a:rPr lang="es-ES" altLang="es-ES" sz="1600" dirty="0" smtClean="0"/>
              <a:t> </a:t>
            </a:r>
            <a:r>
              <a:rPr lang="es-ES" altLang="es-ES" sz="1600" dirty="0" smtClean="0"/>
              <a:t>to surface</a:t>
            </a:r>
            <a:endParaRPr lang="es-ES" altLang="es-ES" sz="1600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l"/>
            <a:r>
              <a:rPr lang="de-DE" smtClean="0"/>
              <a:t>Philipp Bolz</a:t>
            </a:r>
            <a:endParaRPr lang="de-DE" dirty="0"/>
          </a:p>
        </p:txBody>
      </p:sp>
      <p:pic>
        <p:nvPicPr>
          <p:cNvPr id="19" name="Imagen 22" descr="Imagen que contiene interior, foto, monitor&#10;&#10;Descripción generada con confianza alta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779" r="66889"/>
          <a:stretch/>
        </p:blipFill>
        <p:spPr bwMode="auto">
          <a:xfrm>
            <a:off x="5883274" y="1576143"/>
            <a:ext cx="2743200" cy="23981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Imagen 20" descr="Imagen que contiene interior, foto, monitor&#10;&#10;Descripción generada con confianza muy alta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779" r="67271"/>
          <a:stretch/>
        </p:blipFill>
        <p:spPr bwMode="auto">
          <a:xfrm>
            <a:off x="3070224" y="1576143"/>
            <a:ext cx="2743200" cy="2438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" name="CuadroTexto 1"/>
          <p:cNvSpPr txBox="1">
            <a:spLocks noChangeArrowheads="1"/>
          </p:cNvSpPr>
          <p:nvPr/>
        </p:nvSpPr>
        <p:spPr bwMode="auto">
          <a:xfrm>
            <a:off x="5813424" y="3836915"/>
            <a:ext cx="28829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defPPr>
              <a:defRPr lang="de-DE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r>
              <a:rPr lang="es-ES" altLang="es-ES" sz="1800" dirty="0" smtClean="0"/>
              <a:t>Normal</a:t>
            </a:r>
            <a:endParaRPr lang="es-ES" altLang="es-ES" sz="1800" dirty="0"/>
          </a:p>
        </p:txBody>
      </p:sp>
      <p:sp>
        <p:nvSpPr>
          <p:cNvPr id="22" name="CuadroTexto 1"/>
          <p:cNvSpPr txBox="1">
            <a:spLocks noChangeArrowheads="1"/>
          </p:cNvSpPr>
          <p:nvPr/>
        </p:nvSpPr>
        <p:spPr bwMode="auto">
          <a:xfrm>
            <a:off x="3000374" y="3847384"/>
            <a:ext cx="28829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defPPr>
              <a:defRPr lang="de-DE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r>
              <a:rPr lang="en-GB" altLang="es-ES" sz="1800" dirty="0" smtClean="0"/>
              <a:t>Parallel</a:t>
            </a:r>
            <a:endParaRPr lang="en-GB" altLang="es-ES" sz="1800" dirty="0"/>
          </a:p>
        </p:txBody>
      </p:sp>
    </p:spTree>
    <p:extLst>
      <p:ext uri="{BB962C8B-B14F-4D97-AF65-F5344CB8AC3E}">
        <p14:creationId xmlns:p14="http://schemas.microsoft.com/office/powerpoint/2010/main" val="4099184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Functional characterization</a:t>
            </a:r>
            <a:br>
              <a:rPr lang="en-US" dirty="0" smtClean="0"/>
            </a:br>
            <a:r>
              <a:rPr lang="en-US" dirty="0" smtClean="0"/>
              <a:t>Microindentation</a:t>
            </a:r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5CBDDA-5CCF-8748-8988-9DC6C8981774}" type="slidenum">
              <a:rPr lang="de-DE" smtClean="0"/>
              <a:t>9</a:t>
            </a:fld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216E34C2-501A-4921-B549-56633B1688EB}" type="datetime1">
              <a:rPr lang="en-US" smtClean="0"/>
              <a:t>11/26/2017</a:t>
            </a:fld>
            <a:endParaRPr lang="de-DE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162" y="1577433"/>
            <a:ext cx="4380838" cy="360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feld 6"/>
          <p:cNvSpPr txBox="1"/>
          <p:nvPr/>
        </p:nvSpPr>
        <p:spPr>
          <a:xfrm>
            <a:off x="5077042" y="1577433"/>
            <a:ext cx="18133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Area function A: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feld 7"/>
              <p:cNvSpPr txBox="1"/>
              <p:nvPr/>
            </p:nvSpPr>
            <p:spPr>
              <a:xfrm>
                <a:off x="5077042" y="1988840"/>
                <a:ext cx="1411733" cy="4456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b="0" i="1" smtClean="0">
                          <a:latin typeface="Cambria Math"/>
                        </a:rPr>
                        <m:t>𝐴</m:t>
                      </m:r>
                      <m:r>
                        <a:rPr lang="de-DE" b="0" i="1" smtClean="0">
                          <a:latin typeface="Cambria Math"/>
                        </a:rPr>
                        <m:t>=24.5</m:t>
                      </m:r>
                      <m:sSubSup>
                        <m:sSubSupPr>
                          <m:ctrlPr>
                            <a:rPr lang="de-DE" b="0" i="1" smtClean="0">
                              <a:latin typeface="Cambria Math"/>
                            </a:rPr>
                          </m:ctrlPr>
                        </m:sSubSupPr>
                        <m:e>
                          <m:r>
                            <a:rPr lang="de-DE" b="0" i="1" smtClean="0">
                              <a:latin typeface="Cambria Math"/>
                            </a:rPr>
                            <m:t> </m:t>
                          </m:r>
                          <m:r>
                            <a:rPr lang="de-DE" b="0" i="1" smtClean="0">
                              <a:latin typeface="Cambria Math"/>
                            </a:rPr>
                            <m:t>h</m:t>
                          </m:r>
                        </m:e>
                        <m:sub>
                          <m:r>
                            <a:rPr lang="de-DE" b="0" i="1" smtClean="0">
                              <a:latin typeface="Cambria Math"/>
                            </a:rPr>
                            <m:t>𝑓</m:t>
                          </m:r>
                        </m:sub>
                        <m:sup>
                          <m:r>
                            <a:rPr lang="de-DE" b="0" i="1" smtClean="0">
                              <a:latin typeface="Cambria Math"/>
                            </a:rPr>
                            <m:t>²</m:t>
                          </m:r>
                        </m:sup>
                      </m:sSubSup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8" name="Textfeld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77042" y="1988840"/>
                <a:ext cx="1411733" cy="445699"/>
              </a:xfrm>
              <a:prstGeom prst="rect">
                <a:avLst/>
              </a:prstGeom>
              <a:blipFill rotWithShape="1">
                <a:blip r:embed="rId3"/>
                <a:stretch>
                  <a:fillRect b="-821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extfeld 8"/>
          <p:cNvSpPr txBox="1"/>
          <p:nvPr/>
        </p:nvSpPr>
        <p:spPr>
          <a:xfrm>
            <a:off x="5077042" y="2466591"/>
            <a:ext cx="14670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Hardness H: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feld 9"/>
              <p:cNvSpPr txBox="1"/>
              <p:nvPr/>
            </p:nvSpPr>
            <p:spPr>
              <a:xfrm>
                <a:off x="5077042" y="2873884"/>
                <a:ext cx="1199111" cy="6090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b="0" i="1" smtClean="0">
                          <a:latin typeface="Cambria Math"/>
                        </a:rPr>
                        <m:t>𝐻</m:t>
                      </m:r>
                      <m:r>
                        <a:rPr lang="de-DE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de-DE" b="0" i="1" smtClean="0">
                              <a:latin typeface="Cambria Math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de-DE" b="0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de-DE" b="0" i="1" smtClean="0">
                                  <a:latin typeface="Cambria Math"/>
                                </a:rPr>
                                <m:t>𝑃</m:t>
                              </m:r>
                            </m:e>
                            <m:sub>
                              <m:r>
                                <a:rPr lang="de-DE" b="0" i="1" smtClean="0">
                                  <a:latin typeface="Cambria Math"/>
                                </a:rPr>
                                <m:t>𝑚𝑎𝑥</m:t>
                              </m:r>
                            </m:sub>
                          </m:sSub>
                        </m:num>
                        <m:den>
                          <m:r>
                            <a:rPr lang="de-DE" b="0" i="1" smtClean="0">
                              <a:latin typeface="Cambria Math"/>
                            </a:rPr>
                            <m:t>𝐴</m:t>
                          </m:r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0" name="Textfeld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77042" y="2873884"/>
                <a:ext cx="1199111" cy="609077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Textfeld 10"/>
          <p:cNvSpPr txBox="1"/>
          <p:nvPr/>
        </p:nvSpPr>
        <p:spPr>
          <a:xfrm>
            <a:off x="5100005" y="3665004"/>
            <a:ext cx="23775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Reduced modulus </a:t>
            </a:r>
            <a:r>
              <a:rPr lang="en-US" dirty="0" err="1" smtClean="0"/>
              <a:t>E</a:t>
            </a:r>
            <a:r>
              <a:rPr lang="en-US" baseline="-25000" dirty="0" err="1" smtClean="0"/>
              <a:t>r</a:t>
            </a:r>
            <a:r>
              <a:rPr lang="en-US" dirty="0" smtClean="0"/>
              <a:t>: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feld 11"/>
              <p:cNvSpPr txBox="1"/>
              <p:nvPr/>
            </p:nvSpPr>
            <p:spPr>
              <a:xfrm>
                <a:off x="5077042" y="4034336"/>
                <a:ext cx="1745158" cy="74507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de-DE" b="0" i="1" smtClean="0">
                              <a:latin typeface="Cambria Math"/>
                            </a:rPr>
                            <m:t>𝐸</m:t>
                          </m:r>
                        </m:e>
                        <m:sub>
                          <m:r>
                            <a:rPr lang="de-DE" b="0" i="1" smtClean="0">
                              <a:latin typeface="Cambria Math"/>
                            </a:rPr>
                            <m:t>𝑟</m:t>
                          </m:r>
                        </m:sub>
                      </m:sSub>
                      <m:r>
                        <a:rPr lang="de-DE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de-DE" b="0" i="1" smtClean="0">
                              <a:latin typeface="Cambria Math"/>
                            </a:rPr>
                          </m:ctrlPr>
                        </m:fPr>
                        <m:num>
                          <m:rad>
                            <m:radPr>
                              <m:degHide m:val="on"/>
                              <m:ctrlPr>
                                <a:rPr lang="de-DE" b="0" i="1" smtClean="0">
                                  <a:latin typeface="Cambria Math"/>
                                </a:rPr>
                              </m:ctrlPr>
                            </m:radPr>
                            <m:deg/>
                            <m:e>
                              <m:r>
                                <a:rPr lang="de-DE" b="0" i="1" smtClean="0">
                                  <a:latin typeface="Cambria Math"/>
                                  <a:ea typeface="Cambria Math"/>
                                </a:rPr>
                                <m:t>𝜋</m:t>
                              </m:r>
                            </m:e>
                          </m:rad>
                          <m:r>
                            <a:rPr lang="de-DE" b="0" i="1" smtClean="0">
                              <a:latin typeface="Cambria Math"/>
                              <a:ea typeface="Cambria Math"/>
                            </a:rPr>
                            <m:t>∙</m:t>
                          </m:r>
                          <m:r>
                            <a:rPr lang="de-DE" b="0" i="1" smtClean="0">
                              <a:latin typeface="Cambria Math"/>
                              <a:ea typeface="Cambria Math"/>
                            </a:rPr>
                            <m:t>𝑆</m:t>
                          </m:r>
                        </m:num>
                        <m:den>
                          <m:r>
                            <a:rPr lang="de-DE" b="0" i="1" smtClean="0">
                              <a:latin typeface="Cambria Math"/>
                            </a:rPr>
                            <m:t>2</m:t>
                          </m:r>
                          <m:r>
                            <a:rPr lang="de-DE" b="0" i="1" smtClean="0">
                              <a:latin typeface="Cambria Math"/>
                              <a:ea typeface="Cambria Math"/>
                            </a:rPr>
                            <m:t>∙</m:t>
                          </m:r>
                          <m:r>
                            <a:rPr lang="de-DE" b="0" i="1" smtClean="0">
                              <a:latin typeface="Cambria Math"/>
                              <a:ea typeface="Cambria Math"/>
                            </a:rPr>
                            <m:t>𝛽</m:t>
                          </m:r>
                          <m:r>
                            <a:rPr lang="de-DE" b="0" i="1" smtClean="0">
                              <a:latin typeface="Cambria Math"/>
                              <a:ea typeface="Cambria Math"/>
                            </a:rPr>
                            <m:t>∙</m:t>
                          </m:r>
                          <m:rad>
                            <m:radPr>
                              <m:degHide m:val="on"/>
                              <m:ctrlPr>
                                <a:rPr lang="de-DE" b="0" i="1" smtClean="0">
                                  <a:latin typeface="Cambria Math"/>
                                  <a:ea typeface="Cambria Math"/>
                                </a:rPr>
                              </m:ctrlPr>
                            </m:radPr>
                            <m:deg/>
                            <m:e>
                              <m:r>
                                <a:rPr lang="de-DE" b="0" i="1" smtClean="0">
                                  <a:latin typeface="Cambria Math"/>
                                  <a:ea typeface="Cambria Math"/>
                                </a:rPr>
                                <m:t>𝐴</m:t>
                              </m:r>
                            </m:e>
                          </m:rad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2" name="Textfeld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77042" y="4034336"/>
                <a:ext cx="1745158" cy="745076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Textfeld 12"/>
          <p:cNvSpPr txBox="1"/>
          <p:nvPr/>
        </p:nvSpPr>
        <p:spPr>
          <a:xfrm>
            <a:off x="5077042" y="4869160"/>
            <a:ext cx="22111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Young’s modulus E: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feld 13"/>
              <p:cNvSpPr txBox="1"/>
              <p:nvPr/>
            </p:nvSpPr>
            <p:spPr>
              <a:xfrm>
                <a:off x="5077042" y="5238492"/>
                <a:ext cx="2322239" cy="73411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de-DE" b="0" i="1" smtClean="0">
                              <a:latin typeface="Cambria Math"/>
                            </a:rPr>
                            <m:t>1</m:t>
                          </m:r>
                        </m:num>
                        <m:den>
                          <m:sSub>
                            <m:sSubPr>
                              <m:ctrlPr>
                                <a:rPr lang="en-US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de-DE" b="0" i="1" smtClean="0">
                                  <a:latin typeface="Cambria Math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de-DE" b="0" i="1" smtClean="0">
                                  <a:latin typeface="Cambria Math"/>
                                </a:rPr>
                                <m:t>𝑟</m:t>
                              </m:r>
                            </m:sub>
                          </m:sSub>
                        </m:den>
                      </m:f>
                      <m:r>
                        <a:rPr lang="de-DE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de-DE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de-DE" b="0" i="1" smtClean="0">
                              <a:latin typeface="Cambria Math"/>
                            </a:rPr>
                            <m:t>1−</m:t>
                          </m:r>
                          <m:r>
                            <a:rPr lang="de-DE" b="0" i="1" smtClean="0">
                              <a:latin typeface="Cambria Math"/>
                              <a:ea typeface="Cambria Math"/>
                            </a:rPr>
                            <m:t>𝜗</m:t>
                          </m:r>
                          <m:r>
                            <a:rPr lang="de-DE" b="0" i="1" smtClean="0">
                              <a:latin typeface="Cambria Math"/>
                              <a:ea typeface="Cambria Math"/>
                            </a:rPr>
                            <m:t>²</m:t>
                          </m:r>
                        </m:num>
                        <m:den>
                          <m:r>
                            <a:rPr lang="de-DE" b="0" i="1" smtClean="0">
                              <a:latin typeface="Cambria Math"/>
                            </a:rPr>
                            <m:t>𝐸</m:t>
                          </m:r>
                        </m:den>
                      </m:f>
                      <m:r>
                        <a:rPr lang="de-DE" b="0" i="1" smtClean="0">
                          <a:latin typeface="Cambria Math"/>
                        </a:rPr>
                        <m:t>+</m:t>
                      </m:r>
                      <m:f>
                        <m:fPr>
                          <m:ctrlPr>
                            <a:rPr lang="de-DE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de-DE" b="0" i="1" smtClean="0">
                              <a:latin typeface="Cambria Math"/>
                            </a:rPr>
                            <m:t>1−</m:t>
                          </m:r>
                          <m:sSubSup>
                            <m:sSubSupPr>
                              <m:ctrlPr>
                                <a:rPr lang="de-DE" b="0" i="1" smtClean="0">
                                  <a:latin typeface="Cambria Math"/>
                                </a:rPr>
                              </m:ctrlPr>
                            </m:sSubSupPr>
                            <m:e>
                              <m:r>
                                <a:rPr lang="de-DE" b="0" i="1" smtClean="0">
                                  <a:latin typeface="Cambria Math"/>
                                  <a:ea typeface="Cambria Math"/>
                                </a:rPr>
                                <m:t>𝜗</m:t>
                              </m:r>
                            </m:e>
                            <m:sub>
                              <m:r>
                                <a:rPr lang="de-DE" b="0" i="1" smtClean="0">
                                  <a:latin typeface="Cambria Math"/>
                                </a:rPr>
                                <m:t>𝑖</m:t>
                              </m:r>
                            </m:sub>
                            <m:sup>
                              <m:r>
                                <a:rPr lang="de-DE" b="0" i="1" smtClean="0">
                                  <a:latin typeface="Cambria Math"/>
                                </a:rPr>
                                <m:t>²</m:t>
                              </m:r>
                            </m:sup>
                          </m:sSubSup>
                        </m:num>
                        <m:den>
                          <m:sSub>
                            <m:sSubPr>
                              <m:ctrlPr>
                                <a:rPr lang="de-DE" b="0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de-DE" b="0" i="1" smtClean="0">
                                  <a:latin typeface="Cambria Math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de-DE" b="0" i="1" smtClean="0">
                                  <a:latin typeface="Cambria Math"/>
                                </a:rPr>
                                <m:t>𝑖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4" name="Textfeld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77042" y="5238492"/>
                <a:ext cx="2322239" cy="734112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TextBox 14"/>
          <p:cNvSpPr txBox="1"/>
          <p:nvPr/>
        </p:nvSpPr>
        <p:spPr>
          <a:xfrm>
            <a:off x="5100005" y="6029423"/>
            <a:ext cx="3243895" cy="523220"/>
          </a:xfrm>
          <a:prstGeom prst="rect">
            <a:avLst/>
          </a:prstGeom>
        </p:spPr>
        <p:txBody>
          <a:bodyPr vert="horz" wrap="square" lIns="91440" tIns="45720" rIns="91440" bIns="45720" rtlCol="0" anchor="t">
            <a:spAutoFit/>
          </a:bodyPr>
          <a:lstStyle/>
          <a:p>
            <a:r>
              <a:rPr lang="en-US" sz="1400" dirty="0" smtClean="0"/>
              <a:t>Oliver and Pharr, </a:t>
            </a:r>
            <a:r>
              <a:rPr lang="en-US" sz="1400" i="1" dirty="0"/>
              <a:t>J. Mater. Res., </a:t>
            </a:r>
            <a:r>
              <a:rPr lang="en-US" sz="1400" dirty="0"/>
              <a:t>vol. 7, no. 6, pp. 1564-1583, 1992</a:t>
            </a:r>
            <a:r>
              <a:rPr lang="en-US" sz="1400" dirty="0" smtClean="0"/>
              <a:t> </a:t>
            </a:r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l"/>
            <a:r>
              <a:rPr lang="de-DE" smtClean="0"/>
              <a:t>Philipp Bolz</a:t>
            </a:r>
            <a:endParaRPr lang="de-DE" dirty="0"/>
          </a:p>
        </p:txBody>
      </p:sp>
      <p:sp>
        <p:nvSpPr>
          <p:cNvPr id="3" name="TextBox 2"/>
          <p:cNvSpPr txBox="1"/>
          <p:nvPr/>
        </p:nvSpPr>
        <p:spPr>
          <a:xfrm>
            <a:off x="324512" y="5420882"/>
            <a:ext cx="3542958" cy="646331"/>
          </a:xfrm>
          <a:prstGeom prst="rect">
            <a:avLst/>
          </a:prstGeom>
        </p:spPr>
        <p:txBody>
          <a:bodyPr vert="horz" wrap="none" lIns="91440" tIns="45720" rIns="91440" bIns="45720" rtlCol="0" anchor="t">
            <a:spAutoFit/>
          </a:bodyPr>
          <a:lstStyle/>
          <a:p>
            <a:pPr algn="l"/>
            <a:r>
              <a:rPr lang="el-GR" dirty="0" smtClean="0">
                <a:latin typeface="Arial"/>
                <a:cs typeface="Arial"/>
              </a:rPr>
              <a:t>β</a:t>
            </a:r>
            <a:r>
              <a:rPr lang="de-DE" dirty="0" smtClean="0">
                <a:latin typeface="Arial"/>
                <a:cs typeface="Arial"/>
              </a:rPr>
              <a:t> = </a:t>
            </a:r>
            <a:r>
              <a:rPr lang="de-DE" dirty="0" smtClean="0">
                <a:latin typeface="Arial"/>
                <a:cs typeface="Arial"/>
              </a:rPr>
              <a:t>G</a:t>
            </a:r>
            <a:r>
              <a:rPr lang="en-GB" dirty="0" err="1" smtClean="0">
                <a:latin typeface="Arial"/>
                <a:cs typeface="Arial"/>
              </a:rPr>
              <a:t>eometrical</a:t>
            </a:r>
            <a:r>
              <a:rPr lang="en-GB" dirty="0" smtClean="0">
                <a:latin typeface="Arial"/>
                <a:cs typeface="Arial"/>
              </a:rPr>
              <a:t> correction factor</a:t>
            </a:r>
          </a:p>
          <a:p>
            <a:pPr algn="l"/>
            <a:r>
              <a:rPr lang="en-GB" dirty="0" smtClean="0">
                <a:latin typeface="Arial"/>
                <a:cs typeface="Arial"/>
              </a:rPr>
              <a:t>ϑ = Poisson’s ratio</a:t>
            </a: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1047605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gsi-folienmaster_2017">
  <a:themeElements>
    <a:clrScheme name="Benutzerdefiniert 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666666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DBB63"/>
        </a:solidFill>
        <a:ln>
          <a:noFill/>
        </a:ln>
        <a:effectLst/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tx1"/>
          </a:solidFill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 vert="horz" lIns="91440" tIns="45720" rIns="91440" bIns="45720" rtlCol="0" anchor="t"/>
      <a:lstStyle>
        <a:defPPr algn="l">
          <a:defRPr dirty="0" smtClean="0"/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gsi-folienmaster_2017</Template>
  <TotalTime>0</TotalTime>
  <Words>905</Words>
  <Application>Microsoft Office PowerPoint</Application>
  <PresentationFormat>Bildschirmpräsentation (4:3)</PresentationFormat>
  <Paragraphs>268</Paragraphs>
  <Slides>21</Slides>
  <Notes>1</Notes>
  <HiddenSlides>0</HiddenSlides>
  <MMClips>0</MMClips>
  <ScaleCrop>false</ScaleCrop>
  <HeadingPairs>
    <vt:vector size="6" baseType="variant">
      <vt:variant>
        <vt:lpstr>Design</vt:lpstr>
      </vt:variant>
      <vt:variant>
        <vt:i4>1</vt:i4>
      </vt:variant>
      <vt:variant>
        <vt:lpstr>Eingebettete OLE-Server</vt:lpstr>
      </vt:variant>
      <vt:variant>
        <vt:i4>1</vt:i4>
      </vt:variant>
      <vt:variant>
        <vt:lpstr>Folientitel</vt:lpstr>
      </vt:variant>
      <vt:variant>
        <vt:i4>21</vt:i4>
      </vt:variant>
    </vt:vector>
  </HeadingPairs>
  <TitlesOfParts>
    <vt:vector size="23" baseType="lpstr">
      <vt:lpstr>gsi-folienmaster_2017</vt:lpstr>
      <vt:lpstr>Graph</vt:lpstr>
      <vt:lpstr>Results from recent investigations and characterizations at GSI</vt:lpstr>
      <vt:lpstr>Table of content</vt:lpstr>
      <vt:lpstr>Motivation</vt:lpstr>
      <vt:lpstr>Investigated materials</vt:lpstr>
      <vt:lpstr>Structural characterization Raman spectroscopy</vt:lpstr>
      <vt:lpstr>Raman results of isotropic polycrystalline graphite grades</vt:lpstr>
      <vt:lpstr>Infrared thermography</vt:lpstr>
      <vt:lpstr>Infrared thermography</vt:lpstr>
      <vt:lpstr>Functional characterization Microindentation</vt:lpstr>
      <vt:lpstr>Microindentation of investigated materials</vt:lpstr>
      <vt:lpstr>Dynamic indentation</vt:lpstr>
      <vt:lpstr>Dynamic indentation results of polycrystalline graphite and carbon fibre reinforced carbon grades</vt:lpstr>
      <vt:lpstr>Multiple Impulse indentation</vt:lpstr>
      <vt:lpstr>Multiple impulse results of polycrystalline graphite grades</vt:lpstr>
      <vt:lpstr>3-point bending test</vt:lpstr>
      <vt:lpstr>Flexural strength</vt:lpstr>
      <vt:lpstr>Laser flash analysis</vt:lpstr>
      <vt:lpstr>Laser flash analysis results</vt:lpstr>
      <vt:lpstr>Empirical relation between ID/IG and thermal diffusivity</vt:lpstr>
      <vt:lpstr>Conclusion and outlook</vt:lpstr>
      <vt:lpstr>Acknowledgment</vt:lpstr>
    </vt:vector>
  </TitlesOfParts>
  <Company>GSI Helmholzzentrum für Schwerionenforschung mbH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Results from recent investigations and characterizations at GSI</dc:title>
  <dc:creator>Bolz, Philipp</dc:creator>
  <cp:lastModifiedBy>Philipp Bolz</cp:lastModifiedBy>
  <cp:revision>56</cp:revision>
  <dcterms:created xsi:type="dcterms:W3CDTF">2017-11-22T16:03:50Z</dcterms:created>
  <dcterms:modified xsi:type="dcterms:W3CDTF">2017-11-27T07:52:31Z</dcterms:modified>
</cp:coreProperties>
</file>