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oleObject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62" r:id="rId3"/>
    <p:sldId id="268" r:id="rId4"/>
    <p:sldId id="263" r:id="rId5"/>
    <p:sldId id="264" r:id="rId6"/>
    <p:sldId id="270" r:id="rId7"/>
    <p:sldId id="267" r:id="rId8"/>
    <p:sldId id="271" r:id="rId9"/>
    <p:sldId id="265" r:id="rId10"/>
    <p:sldId id="266" r:id="rId11"/>
    <p:sldId id="272" r:id="rId12"/>
    <p:sldId id="261" r:id="rId13"/>
    <p:sldId id="260" r:id="rId14"/>
    <p:sldId id="259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080"/>
    <a:srgbClr val="B925B2"/>
    <a:srgbClr val="DEA900"/>
    <a:srgbClr val="CFE7F2"/>
    <a:srgbClr val="5080B0"/>
    <a:srgbClr val="5080B2"/>
    <a:srgbClr val="4F81BD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8"/>
  </p:normalViewPr>
  <p:slideViewPr>
    <p:cSldViewPr snapToGrid="0" snapToObjects="1">
      <p:cViewPr>
        <p:scale>
          <a:sx n="100" d="100"/>
          <a:sy n="100" d="100"/>
        </p:scale>
        <p:origin x="1960" y="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410022-BB59-4C85-B363-B3C54B2EBAE1}" type="datetimeFigureOut">
              <a:rPr lang="en-US" smtClean="0"/>
              <a:t>11/28/17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0409E-0417-4C2E-842A-8315D58C7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454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92D6B6-3C0A-A04A-87E4-F2939E64F27A}" type="slidenum">
              <a:rPr lang="de-DE" altLang="en-US"/>
              <a:pPr/>
              <a:t>6</a:t>
            </a:fld>
            <a:endParaRPr lang="de-DE" altLang="en-US"/>
          </a:p>
        </p:txBody>
      </p:sp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1209675" y="693738"/>
            <a:ext cx="44386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67" name="Text Box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1813"/>
            <a:ext cx="5486400" cy="41148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200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8078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11/28/17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919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11/28/17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22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11/28/17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4992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90500" y="-53975"/>
            <a:ext cx="95218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5763" y="1401763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6763" y="1401763"/>
            <a:ext cx="4038600" cy="2185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6763" y="3740150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5287963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de-DE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360488" y="6096000"/>
            <a:ext cx="6172200" cy="476250"/>
          </a:xfrm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8411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fr-CH" dirty="0" err="1" smtClean="0"/>
              <a:t>M.Tomut</a:t>
            </a:r>
            <a:r>
              <a:rPr lang="fr-CH" dirty="0" smtClean="0"/>
              <a:t> - 07 December2016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33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11/28/17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061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11/28/17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22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11/28/17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071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11/28/17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2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11/28/17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379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11/28/17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169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11/28/17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049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tif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11138"/>
            <a:ext cx="6755664" cy="11605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85900"/>
            <a:ext cx="8229600" cy="4640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 descr="http://ec.europa.eu/digital-agenda/sites/digital-agenda/files/newsroom/horizon2020_0_5682_1.jp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5801" y="6093162"/>
            <a:ext cx="1120999" cy="62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6973062" y="89815"/>
            <a:ext cx="1996809" cy="1403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57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3800" b="1" i="1" kern="1200">
          <a:solidFill>
            <a:srgbClr val="00408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rgbClr val="004080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00408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408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4080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00408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wmf"/><Relationship Id="rId3" Type="http://schemas.openxmlformats.org/officeDocument/2006/relationships/image" Target="../media/image28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wm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4" Type="http://schemas.openxmlformats.org/officeDocument/2006/relationships/image" Target="../media/image14.wm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2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82665"/>
            <a:ext cx="7772400" cy="2329507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Arial" charset="0"/>
                <a:ea typeface="Arial" charset="0"/>
                <a:cs typeface="Arial" charset="0"/>
              </a:rPr>
              <a:t>Requirements for radiation damage simulations regarding FAIR targets, beam dumps </a:t>
            </a:r>
            <a:r>
              <a:rPr lang="en-US" sz="3200" dirty="0">
                <a:latin typeface="Arial" charset="0"/>
                <a:ea typeface="Arial" charset="0"/>
                <a:cs typeface="Arial" charset="0"/>
              </a:rPr>
              <a:t>/</a:t>
            </a:r>
            <a:r>
              <a:rPr lang="en-US" sz="3200" dirty="0" smtClean="0">
                <a:latin typeface="Arial" charset="0"/>
                <a:ea typeface="Arial" charset="0"/>
                <a:cs typeface="Arial" charset="0"/>
              </a:rPr>
              <a:t> catchers and previous experiments at GSI</a:t>
            </a:r>
            <a:endParaRPr lang="en-US" sz="3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70972"/>
            <a:ext cx="6400800" cy="985345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M.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Tomut</a:t>
            </a:r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  <a:p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With input from P.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Katrik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, H.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Weick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et al.</a:t>
            </a:r>
            <a:endParaRPr lang="en-US" sz="2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5994" y="475734"/>
            <a:ext cx="12925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dirty="0" err="1" smtClean="0">
                <a:solidFill>
                  <a:srgbClr val="004080"/>
                </a:solidFill>
              </a:rPr>
              <a:t>PowerMa</a:t>
            </a:r>
            <a:r>
              <a:rPr lang="en-US" b="1" i="1" dirty="0" err="1" smtClean="0">
                <a:solidFill>
                  <a:srgbClr val="004080"/>
                </a:solidFill>
              </a:rPr>
              <a:t>t</a:t>
            </a:r>
            <a:endParaRPr lang="en-US" b="1" i="1" dirty="0">
              <a:solidFill>
                <a:srgbClr val="004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9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5"/>
          <p:cNvSpPr txBox="1">
            <a:spLocks noGrp="1"/>
          </p:cNvSpPr>
          <p:nvPr/>
        </p:nvSpPr>
        <p:spPr bwMode="auto">
          <a:xfrm>
            <a:off x="312738" y="6438900"/>
            <a:ext cx="8420100" cy="266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ClrTx/>
              <a:buSzTx/>
              <a:buFontTx/>
              <a:buNone/>
              <a:defRPr/>
            </a:pPr>
            <a:r>
              <a:rPr lang="en-GB" sz="1000">
                <a:latin typeface="+mn-lt"/>
              </a:rPr>
              <a:t>M.Tomut, GSI						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1440" tIns="45720" rIns="91440" bIns="45720">
            <a:normAutofit fontScale="90000"/>
          </a:bodyPr>
          <a:lstStyle/>
          <a:p>
            <a:pPr eaLnBrk="1" hangingPunct="1"/>
            <a:r>
              <a:rPr lang="en-GB" altLang="en-US" sz="2800" dirty="0">
                <a:latin typeface="Arial" charset="0"/>
                <a:ea typeface="Arial" charset="0"/>
                <a:cs typeface="Arial" charset="0"/>
              </a:rPr>
              <a:t>Heavy ion track yield at Super-FRS energies </a:t>
            </a:r>
            <a:br>
              <a:rPr lang="en-GB" altLang="en-US" sz="2800" dirty="0">
                <a:latin typeface="Arial" charset="0"/>
                <a:ea typeface="Arial" charset="0"/>
                <a:cs typeface="Arial" charset="0"/>
              </a:rPr>
            </a:br>
            <a:r>
              <a:rPr lang="en-GB" altLang="en-US" sz="2800" dirty="0">
                <a:latin typeface="Arial" charset="0"/>
                <a:ea typeface="Arial" charset="0"/>
                <a:cs typeface="Arial" charset="0"/>
              </a:rPr>
              <a:t>of primary beam and target temperatures</a:t>
            </a:r>
          </a:p>
        </p:txBody>
      </p:sp>
      <p:graphicFrame>
        <p:nvGraphicFramePr>
          <p:cNvPr id="16388" name="Object 2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4489450" y="1196975"/>
          <a:ext cx="3811588" cy="255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3" name="Photo Editor Photo" r:id="rId3" imgW="4466667" imgH="2991268" progId="MSPhotoEd.3">
                  <p:embed/>
                </p:oleObj>
              </mc:Choice>
              <mc:Fallback>
                <p:oleObj name="Photo Editor Photo" r:id="rId3" imgW="4466667" imgH="2991268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9450" y="1196975"/>
                        <a:ext cx="3811588" cy="2552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9" name="Text Box 4"/>
          <p:cNvSpPr txBox="1">
            <a:spLocks noChangeArrowheads="1"/>
          </p:cNvSpPr>
          <p:nvPr/>
        </p:nvSpPr>
        <p:spPr bwMode="auto">
          <a:xfrm>
            <a:off x="122238" y="1258888"/>
            <a:ext cx="4370387" cy="554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600"/>
              </a:spcBef>
              <a:buClr>
                <a:srgbClr val="3333CC"/>
              </a:buClr>
              <a:buChar char="•"/>
              <a:defRPr sz="2400">
                <a:solidFill>
                  <a:srgbClr val="3333CC"/>
                </a:solidFill>
                <a:latin typeface="Comic Sans MS" charset="0"/>
              </a:defRPr>
            </a:lvl1pPr>
            <a:lvl2pPr marL="742950" indent="-285750" eaLnBrk="0" hangingPunct="0">
              <a:spcBef>
                <a:spcPts val="600"/>
              </a:spcBef>
              <a:buClr>
                <a:srgbClr val="3333CC"/>
              </a:buClr>
              <a:buChar char="–"/>
              <a:defRPr sz="2400">
                <a:solidFill>
                  <a:srgbClr val="3333CC"/>
                </a:solidFill>
                <a:latin typeface="Comic Sans MS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rgbClr val="3333CC"/>
              </a:buClr>
              <a:buChar char="•"/>
              <a:defRPr sz="2000">
                <a:solidFill>
                  <a:srgbClr val="3333CC"/>
                </a:solidFill>
                <a:latin typeface="Comic Sans MS" charset="0"/>
              </a:defRPr>
            </a:lvl3pPr>
            <a:lvl4pPr marL="1600200" indent="-228600" eaLnBrk="0" hangingPunct="0">
              <a:spcBef>
                <a:spcPts val="450"/>
              </a:spcBef>
              <a:buClr>
                <a:srgbClr val="3333CC"/>
              </a:buClr>
              <a:buChar char="–"/>
              <a:defRPr>
                <a:solidFill>
                  <a:srgbClr val="3333CC"/>
                </a:solidFill>
                <a:latin typeface="Comic Sans MS" charset="0"/>
              </a:defRPr>
            </a:lvl4pPr>
            <a:lvl5pPr marL="2057400" indent="-228600" eaLnBrk="0" hangingPunct="0">
              <a:spcBef>
                <a:spcPts val="450"/>
              </a:spcBef>
              <a:buClr>
                <a:srgbClr val="3333CC"/>
              </a:buClr>
              <a:buChar char="»"/>
              <a:defRPr>
                <a:solidFill>
                  <a:srgbClr val="3333CC"/>
                </a:solidFill>
                <a:latin typeface="Comic Sans MS" charset="0"/>
              </a:defRPr>
            </a:lvl5pPr>
            <a:lvl6pPr marL="25146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6pPr>
            <a:lvl7pPr marL="29718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7pPr>
            <a:lvl8pPr marL="34290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8pPr>
            <a:lvl9pPr marL="38862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r>
              <a:rPr lang="en-GB" altLang="en-US" sz="2000" b="1" dirty="0">
                <a:solidFill>
                  <a:schemeClr val="accent2"/>
                </a:solidFill>
                <a:latin typeface="Arial" charset="0"/>
              </a:rPr>
              <a:t> Track yield is highly reduced at high ion energy and target temperature (</a:t>
            </a:r>
            <a:r>
              <a:rPr lang="en-US" altLang="en-US" sz="1800" b="1" i="1" dirty="0">
                <a:solidFill>
                  <a:schemeClr val="tx1"/>
                </a:solidFill>
                <a:latin typeface="Arial" charset="0"/>
              </a:rPr>
              <a:t>Liu et al, PRB 64 (2001) 184115)</a:t>
            </a:r>
            <a:endParaRPr lang="en-GB" altLang="en-US" sz="2000" b="1" dirty="0">
              <a:solidFill>
                <a:schemeClr val="accent2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endParaRPr lang="en-GB" altLang="en-US" sz="2000" b="1" dirty="0">
              <a:solidFill>
                <a:schemeClr val="accent2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r>
              <a:rPr lang="en-GB" altLang="en-US" sz="2000" b="1" dirty="0">
                <a:solidFill>
                  <a:schemeClr val="accent2"/>
                </a:solidFill>
                <a:latin typeface="Arial" charset="0"/>
              </a:rPr>
              <a:t>10</a:t>
            </a:r>
            <a:r>
              <a:rPr lang="en-GB" altLang="en-US" sz="2000" b="1" baseline="30000" dirty="0">
                <a:solidFill>
                  <a:schemeClr val="accent2"/>
                </a:solidFill>
                <a:latin typeface="Arial" charset="0"/>
              </a:rPr>
              <a:t>-3</a:t>
            </a:r>
            <a:r>
              <a:rPr lang="en-GB" altLang="en-US" sz="2000" b="1" dirty="0">
                <a:solidFill>
                  <a:schemeClr val="accent2"/>
                </a:solidFill>
                <a:latin typeface="Arial" charset="0"/>
              </a:rPr>
              <a:t> efficiency of track formation at Super-FRS energies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endParaRPr lang="en-GB" altLang="en-US" sz="2000" b="1" dirty="0">
              <a:solidFill>
                <a:schemeClr val="accent2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r>
              <a:rPr lang="en-GB" altLang="en-US" sz="2000" b="1" dirty="0">
                <a:solidFill>
                  <a:schemeClr val="accent2"/>
                </a:solidFill>
                <a:latin typeface="Arial" charset="0"/>
              </a:rPr>
              <a:t>10</a:t>
            </a:r>
            <a:r>
              <a:rPr lang="en-GB" altLang="en-US" sz="2000" b="1" baseline="30000" dirty="0">
                <a:solidFill>
                  <a:schemeClr val="accent2"/>
                </a:solidFill>
                <a:latin typeface="Arial" charset="0"/>
              </a:rPr>
              <a:t>-3</a:t>
            </a:r>
            <a:r>
              <a:rPr lang="en-GB" altLang="en-US" sz="2000" b="1" dirty="0">
                <a:solidFill>
                  <a:schemeClr val="accent2"/>
                </a:solidFill>
                <a:latin typeface="Arial" charset="0"/>
              </a:rPr>
              <a:t> efficiency of track formation at temperatures above 800 K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 b="1" i="1" dirty="0">
                <a:solidFill>
                  <a:schemeClr val="tx1"/>
                </a:solidFill>
                <a:latin typeface="Arial" charset="0"/>
              </a:rPr>
              <a:t>(</a:t>
            </a:r>
            <a:r>
              <a:rPr lang="en-GB" altLang="en-US" sz="2000" b="1" i="1" dirty="0" err="1">
                <a:solidFill>
                  <a:schemeClr val="tx1"/>
                </a:solidFill>
                <a:latin typeface="Arial" charset="0"/>
              </a:rPr>
              <a:t>J.Liu</a:t>
            </a:r>
            <a:r>
              <a:rPr lang="en-GB" altLang="en-US" sz="2000" b="1" i="1" dirty="0">
                <a:solidFill>
                  <a:schemeClr val="tx1"/>
                </a:solidFill>
                <a:latin typeface="Arial" charset="0"/>
              </a:rPr>
              <a:t> et al./ NIM B 245 (2006) 126-129)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 sz="2000" b="1" i="1" dirty="0">
              <a:solidFill>
                <a:schemeClr val="accent2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r>
              <a:rPr lang="en-GB" altLang="en-US" sz="2000" b="1" dirty="0">
                <a:solidFill>
                  <a:schemeClr val="accent2"/>
                </a:solidFill>
                <a:latin typeface="Arial" charset="0"/>
              </a:rPr>
              <a:t> estimation of the track density/ year in the Super-FRS target: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endParaRPr lang="en-GB" altLang="en-US" sz="2000" b="1" dirty="0">
              <a:solidFill>
                <a:schemeClr val="accent2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 b="1" dirty="0">
                <a:solidFill>
                  <a:schemeClr val="accent2"/>
                </a:solidFill>
                <a:latin typeface="Arial" charset="0"/>
              </a:rPr>
              <a:t>	</a:t>
            </a:r>
            <a:r>
              <a:rPr lang="en-GB" altLang="en-US" sz="2000" b="1" dirty="0">
                <a:solidFill>
                  <a:srgbClr val="FF0000"/>
                </a:solidFill>
                <a:latin typeface="Arial" charset="0"/>
                <a:sym typeface="Wingdings" charset="2"/>
              </a:rPr>
              <a:t></a:t>
            </a:r>
            <a:r>
              <a:rPr lang="en-GB" altLang="en-US" sz="2000" b="1" dirty="0">
                <a:solidFill>
                  <a:srgbClr val="FF0000"/>
                </a:solidFill>
                <a:latin typeface="Arial" charset="0"/>
              </a:rPr>
              <a:t>10 </a:t>
            </a:r>
            <a:r>
              <a:rPr lang="en-GB" altLang="en-US" sz="2000" b="1" baseline="30000" dirty="0">
                <a:solidFill>
                  <a:srgbClr val="FF0000"/>
                </a:solidFill>
                <a:latin typeface="Arial" charset="0"/>
              </a:rPr>
              <a:t>11</a:t>
            </a:r>
            <a:r>
              <a:rPr lang="en-GB" altLang="en-US" sz="2000" b="1" dirty="0">
                <a:solidFill>
                  <a:srgbClr val="FF0000"/>
                </a:solidFill>
                <a:latin typeface="Arial" charset="0"/>
              </a:rPr>
              <a:t> tracks/cm</a:t>
            </a:r>
            <a:r>
              <a:rPr lang="en-GB" altLang="en-US" sz="2000" b="1" baseline="30000" dirty="0">
                <a:solidFill>
                  <a:srgbClr val="FF0000"/>
                </a:solidFill>
                <a:latin typeface="Arial" charset="0"/>
              </a:rPr>
              <a:t>2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endParaRPr lang="en-GB" altLang="en-US" sz="2000" b="1" dirty="0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16390" name="Picture 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41913" y="3514725"/>
            <a:ext cx="2919412" cy="2665413"/>
          </a:xfrm>
        </p:spPr>
      </p:pic>
      <p:grpSp>
        <p:nvGrpSpPr>
          <p:cNvPr id="16391" name="Group 6"/>
          <p:cNvGrpSpPr>
            <a:grpSpLocks/>
          </p:cNvGrpSpPr>
          <p:nvPr/>
        </p:nvGrpSpPr>
        <p:grpSpPr bwMode="auto">
          <a:xfrm>
            <a:off x="7169150" y="3417888"/>
            <a:ext cx="1177925" cy="304800"/>
            <a:chOff x="4656" y="1084"/>
            <a:chExt cx="792" cy="198"/>
          </a:xfrm>
        </p:grpSpPr>
        <p:sp>
          <p:nvSpPr>
            <p:cNvPr id="16394" name="Text Box 7"/>
            <p:cNvSpPr txBox="1">
              <a:spLocks noChangeArrowheads="1"/>
            </p:cNvSpPr>
            <p:nvPr/>
          </p:nvSpPr>
          <p:spPr bwMode="auto">
            <a:xfrm>
              <a:off x="4944" y="1084"/>
              <a:ext cx="504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ts val="600"/>
                </a:spcBef>
                <a:buClr>
                  <a:srgbClr val="3333CC"/>
                </a:buClr>
                <a:buChar char="•"/>
                <a:defRPr sz="2400">
                  <a:solidFill>
                    <a:srgbClr val="3333CC"/>
                  </a:solidFill>
                  <a:latin typeface="Comic Sans MS" charset="0"/>
                </a:defRPr>
              </a:lvl1pPr>
              <a:lvl2pPr marL="742950" indent="-285750" eaLnBrk="0" hangingPunct="0">
                <a:spcBef>
                  <a:spcPts val="600"/>
                </a:spcBef>
                <a:buClr>
                  <a:srgbClr val="3333CC"/>
                </a:buClr>
                <a:buChar char="–"/>
                <a:defRPr sz="2400">
                  <a:solidFill>
                    <a:srgbClr val="3333CC"/>
                  </a:solidFill>
                  <a:latin typeface="Comic Sans MS" charset="0"/>
                </a:defRPr>
              </a:lvl2pPr>
              <a:lvl3pPr marL="1143000" indent="-228600" eaLnBrk="0" hangingPunct="0">
                <a:spcBef>
                  <a:spcPts val="500"/>
                </a:spcBef>
                <a:buClr>
                  <a:srgbClr val="3333CC"/>
                </a:buClr>
                <a:buChar char="•"/>
                <a:defRPr sz="2000">
                  <a:solidFill>
                    <a:srgbClr val="3333CC"/>
                  </a:solidFill>
                  <a:latin typeface="Comic Sans MS" charset="0"/>
                </a:defRPr>
              </a:lvl3pPr>
              <a:lvl4pPr marL="1600200" indent="-228600" eaLnBrk="0" hangingPunct="0">
                <a:spcBef>
                  <a:spcPts val="450"/>
                </a:spcBef>
                <a:buClr>
                  <a:srgbClr val="3333CC"/>
                </a:buClr>
                <a:buChar char="–"/>
                <a:defRPr>
                  <a:solidFill>
                    <a:srgbClr val="3333CC"/>
                  </a:solidFill>
                  <a:latin typeface="Comic Sans MS" charset="0"/>
                </a:defRPr>
              </a:lvl4pPr>
              <a:lvl5pPr marL="2057400" indent="-228600" eaLnBrk="0" hangingPunct="0">
                <a:spcBef>
                  <a:spcPts val="450"/>
                </a:spcBef>
                <a:buClr>
                  <a:srgbClr val="3333CC"/>
                </a:buClr>
                <a:buChar char="»"/>
                <a:defRPr>
                  <a:solidFill>
                    <a:srgbClr val="3333CC"/>
                  </a:solidFill>
                  <a:latin typeface="Comic Sans MS" charset="0"/>
                </a:defRPr>
              </a:lvl5pPr>
              <a:lvl6pPr marL="2514600" indent="-228600" eaLnBrk="0" fontAlgn="base" hangingPunct="0">
                <a:spcBef>
                  <a:spcPts val="450"/>
                </a:spcBef>
                <a:spcAft>
                  <a:spcPct val="0"/>
                </a:spcAft>
                <a:buClr>
                  <a:srgbClr val="3333CC"/>
                </a:buClr>
                <a:buSzPct val="100000"/>
                <a:buFont typeface="Comic Sans MS" charset="0"/>
                <a:buChar char="»"/>
                <a:defRPr>
                  <a:solidFill>
                    <a:srgbClr val="3333CC"/>
                  </a:solidFill>
                  <a:latin typeface="Comic Sans MS" charset="0"/>
                </a:defRPr>
              </a:lvl6pPr>
              <a:lvl7pPr marL="2971800" indent="-228600" eaLnBrk="0" fontAlgn="base" hangingPunct="0">
                <a:spcBef>
                  <a:spcPts val="450"/>
                </a:spcBef>
                <a:spcAft>
                  <a:spcPct val="0"/>
                </a:spcAft>
                <a:buClr>
                  <a:srgbClr val="3333CC"/>
                </a:buClr>
                <a:buSzPct val="100000"/>
                <a:buFont typeface="Comic Sans MS" charset="0"/>
                <a:buChar char="»"/>
                <a:defRPr>
                  <a:solidFill>
                    <a:srgbClr val="3333CC"/>
                  </a:solidFill>
                  <a:latin typeface="Comic Sans MS" charset="0"/>
                </a:defRPr>
              </a:lvl7pPr>
              <a:lvl8pPr marL="3429000" indent="-228600" eaLnBrk="0" fontAlgn="base" hangingPunct="0">
                <a:spcBef>
                  <a:spcPts val="450"/>
                </a:spcBef>
                <a:spcAft>
                  <a:spcPct val="0"/>
                </a:spcAft>
                <a:buClr>
                  <a:srgbClr val="3333CC"/>
                </a:buClr>
                <a:buSzPct val="100000"/>
                <a:buFont typeface="Comic Sans MS" charset="0"/>
                <a:buChar char="»"/>
                <a:defRPr>
                  <a:solidFill>
                    <a:srgbClr val="3333CC"/>
                  </a:solidFill>
                  <a:latin typeface="Comic Sans MS" charset="0"/>
                </a:defRPr>
              </a:lvl8pPr>
              <a:lvl9pPr marL="3886200" indent="-228600" eaLnBrk="0" fontAlgn="base" hangingPunct="0">
                <a:spcBef>
                  <a:spcPts val="450"/>
                </a:spcBef>
                <a:spcAft>
                  <a:spcPct val="0"/>
                </a:spcAft>
                <a:buClr>
                  <a:srgbClr val="3333CC"/>
                </a:buClr>
                <a:buSzPct val="100000"/>
                <a:buFont typeface="Comic Sans MS" charset="0"/>
                <a:buChar char="»"/>
                <a:defRPr>
                  <a:solidFill>
                    <a:srgbClr val="3333CC"/>
                  </a:solidFill>
                  <a:latin typeface="Comic Sans MS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1">
                  <a:solidFill>
                    <a:schemeClr val="bg1"/>
                  </a:solidFill>
                  <a:latin typeface="Arial" charset="0"/>
                </a:rPr>
                <a:t>750 </a:t>
              </a:r>
              <a:r>
                <a:rPr lang="en-US" altLang="en-US" sz="1400" b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º</a:t>
              </a:r>
              <a:r>
                <a:rPr lang="en-US" altLang="en-US" sz="1400" b="1">
                  <a:solidFill>
                    <a:schemeClr val="bg1"/>
                  </a:solidFill>
                  <a:latin typeface="Arial" charset="0"/>
                </a:rPr>
                <a:t>C</a:t>
              </a:r>
              <a:endParaRPr lang="de-DE" altLang="en-US" sz="1400" b="1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16395" name="Line 8"/>
            <p:cNvSpPr>
              <a:spLocks noChangeShapeType="1"/>
            </p:cNvSpPr>
            <p:nvPr/>
          </p:nvSpPr>
          <p:spPr bwMode="auto">
            <a:xfrm flipH="1">
              <a:off x="4656" y="1200"/>
              <a:ext cx="2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392" name="Rectangle 9"/>
          <p:cNvSpPr>
            <a:spLocks noChangeArrowheads="1"/>
          </p:cNvSpPr>
          <p:nvPr/>
        </p:nvSpPr>
        <p:spPr bwMode="auto">
          <a:xfrm>
            <a:off x="5127625" y="6105525"/>
            <a:ext cx="155575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600"/>
              </a:spcBef>
              <a:buClr>
                <a:srgbClr val="3333CC"/>
              </a:buClr>
              <a:buChar char="•"/>
              <a:defRPr sz="2400">
                <a:solidFill>
                  <a:srgbClr val="3333CC"/>
                </a:solidFill>
                <a:latin typeface="Comic Sans MS" charset="0"/>
              </a:defRPr>
            </a:lvl1pPr>
            <a:lvl2pPr marL="742950" indent="-285750" eaLnBrk="0" hangingPunct="0">
              <a:spcBef>
                <a:spcPts val="600"/>
              </a:spcBef>
              <a:buClr>
                <a:srgbClr val="3333CC"/>
              </a:buClr>
              <a:buChar char="–"/>
              <a:defRPr sz="2400">
                <a:solidFill>
                  <a:srgbClr val="3333CC"/>
                </a:solidFill>
                <a:latin typeface="Comic Sans MS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rgbClr val="3333CC"/>
              </a:buClr>
              <a:buChar char="•"/>
              <a:defRPr sz="2000">
                <a:solidFill>
                  <a:srgbClr val="3333CC"/>
                </a:solidFill>
                <a:latin typeface="Comic Sans MS" charset="0"/>
              </a:defRPr>
            </a:lvl3pPr>
            <a:lvl4pPr marL="1600200" indent="-228600" eaLnBrk="0" hangingPunct="0">
              <a:spcBef>
                <a:spcPts val="450"/>
              </a:spcBef>
              <a:buClr>
                <a:srgbClr val="3333CC"/>
              </a:buClr>
              <a:buChar char="–"/>
              <a:defRPr>
                <a:solidFill>
                  <a:srgbClr val="3333CC"/>
                </a:solidFill>
                <a:latin typeface="Comic Sans MS" charset="0"/>
              </a:defRPr>
            </a:lvl4pPr>
            <a:lvl5pPr marL="2057400" indent="-228600" eaLnBrk="0" hangingPunct="0">
              <a:spcBef>
                <a:spcPts val="450"/>
              </a:spcBef>
              <a:buClr>
                <a:srgbClr val="3333CC"/>
              </a:buClr>
              <a:buChar char="»"/>
              <a:defRPr>
                <a:solidFill>
                  <a:srgbClr val="3333CC"/>
                </a:solidFill>
                <a:latin typeface="Comic Sans MS" charset="0"/>
              </a:defRPr>
            </a:lvl5pPr>
            <a:lvl6pPr marL="25146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6pPr>
            <a:lvl7pPr marL="29718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7pPr>
            <a:lvl8pPr marL="34290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8pPr>
            <a:lvl9pPr marL="38862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solidFill>
                  <a:srgbClr val="33CC33"/>
                </a:solidFill>
                <a:latin typeface="Arial" charset="0"/>
              </a:rPr>
              <a:t>B. Achenbach,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solidFill>
                  <a:srgbClr val="33CC33"/>
                </a:solidFill>
                <a:latin typeface="Arial" charset="0"/>
              </a:rPr>
              <a:t>ANSYS workbench</a:t>
            </a:r>
            <a:endParaRPr lang="de-DE" altLang="en-US" sz="1200" b="1">
              <a:solidFill>
                <a:srgbClr val="33CC33"/>
              </a:solidFill>
              <a:latin typeface="Arial" charset="0"/>
            </a:endParaRPr>
          </a:p>
        </p:txBody>
      </p:sp>
      <p:sp>
        <p:nvSpPr>
          <p:cNvPr id="16393" name="Text Box 10"/>
          <p:cNvSpPr txBox="1">
            <a:spLocks noChangeArrowheads="1"/>
          </p:cNvSpPr>
          <p:nvPr/>
        </p:nvSpPr>
        <p:spPr bwMode="auto">
          <a:xfrm>
            <a:off x="7575550" y="4203700"/>
            <a:ext cx="1568450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600"/>
              </a:spcBef>
              <a:buClr>
                <a:srgbClr val="3333CC"/>
              </a:buClr>
              <a:buChar char="•"/>
              <a:defRPr sz="2400">
                <a:solidFill>
                  <a:srgbClr val="3333CC"/>
                </a:solidFill>
                <a:latin typeface="Comic Sans MS" charset="0"/>
              </a:defRPr>
            </a:lvl1pPr>
            <a:lvl2pPr marL="742950" indent="-285750" eaLnBrk="0" hangingPunct="0">
              <a:spcBef>
                <a:spcPts val="600"/>
              </a:spcBef>
              <a:buClr>
                <a:srgbClr val="3333CC"/>
              </a:buClr>
              <a:buChar char="–"/>
              <a:defRPr sz="2400">
                <a:solidFill>
                  <a:srgbClr val="3333CC"/>
                </a:solidFill>
                <a:latin typeface="Comic Sans MS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rgbClr val="3333CC"/>
              </a:buClr>
              <a:buChar char="•"/>
              <a:defRPr sz="2000">
                <a:solidFill>
                  <a:srgbClr val="3333CC"/>
                </a:solidFill>
                <a:latin typeface="Comic Sans MS" charset="0"/>
              </a:defRPr>
            </a:lvl3pPr>
            <a:lvl4pPr marL="1600200" indent="-228600" eaLnBrk="0" hangingPunct="0">
              <a:spcBef>
                <a:spcPts val="450"/>
              </a:spcBef>
              <a:buClr>
                <a:srgbClr val="3333CC"/>
              </a:buClr>
              <a:buChar char="–"/>
              <a:defRPr>
                <a:solidFill>
                  <a:srgbClr val="3333CC"/>
                </a:solidFill>
                <a:latin typeface="Comic Sans MS" charset="0"/>
              </a:defRPr>
            </a:lvl4pPr>
            <a:lvl5pPr marL="2057400" indent="-228600" eaLnBrk="0" hangingPunct="0">
              <a:spcBef>
                <a:spcPts val="450"/>
              </a:spcBef>
              <a:buClr>
                <a:srgbClr val="3333CC"/>
              </a:buClr>
              <a:buChar char="»"/>
              <a:defRPr>
                <a:solidFill>
                  <a:srgbClr val="3333CC"/>
                </a:solidFill>
                <a:latin typeface="Comic Sans MS" charset="0"/>
              </a:defRPr>
            </a:lvl5pPr>
            <a:lvl6pPr marL="25146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6pPr>
            <a:lvl7pPr marL="29718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7pPr>
            <a:lvl8pPr marL="34290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8pPr>
            <a:lvl9pPr marL="38862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>
                <a:solidFill>
                  <a:schemeClr val="tx1"/>
                </a:solidFill>
                <a:latin typeface="Arial" charset="0"/>
              </a:rPr>
              <a:t>10</a:t>
            </a:r>
            <a:r>
              <a:rPr lang="en-US" altLang="en-US" sz="1000" b="1" baseline="30000">
                <a:solidFill>
                  <a:schemeClr val="tx1"/>
                </a:solidFill>
                <a:latin typeface="Arial" charset="0"/>
              </a:rPr>
              <a:t>12</a:t>
            </a:r>
            <a:r>
              <a:rPr lang="en-US" altLang="en-US" sz="1000" b="1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altLang="en-US" sz="1000" b="1" baseline="30000">
                <a:solidFill>
                  <a:schemeClr val="tx1"/>
                </a:solidFill>
                <a:latin typeface="Arial" charset="0"/>
              </a:rPr>
              <a:t>238</a:t>
            </a:r>
            <a:r>
              <a:rPr lang="en-US" altLang="en-US" sz="1000">
                <a:solidFill>
                  <a:schemeClr val="tx1"/>
                </a:solidFill>
                <a:latin typeface="Arial" charset="0"/>
              </a:rPr>
              <a:t>U/s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>
                <a:solidFill>
                  <a:schemeClr val="tx1"/>
                </a:solidFill>
                <a:latin typeface="Arial" charset="0"/>
              </a:rPr>
              <a:t>4 g/cm</a:t>
            </a:r>
            <a:r>
              <a:rPr lang="en-US" altLang="en-US" sz="1000" b="1" baseline="30000">
                <a:solidFill>
                  <a:schemeClr val="tx1"/>
                </a:solidFill>
                <a:latin typeface="Arial" charset="0"/>
              </a:rPr>
              <a:t>2</a:t>
            </a:r>
            <a:r>
              <a:rPr lang="en-US" altLang="en-US" sz="1000">
                <a:solidFill>
                  <a:schemeClr val="tx1"/>
                </a:solidFill>
                <a:latin typeface="Arial" charset="0"/>
              </a:rPr>
              <a:t> C target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>
                <a:solidFill>
                  <a:schemeClr val="tx1"/>
                </a:solidFill>
                <a:latin typeface="Arial" charset="0"/>
              </a:rPr>
              <a:t>12 kW power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>
                <a:solidFill>
                  <a:schemeClr val="tx1"/>
                </a:solidFill>
                <a:latin typeface="Arial" charset="0"/>
              </a:rPr>
              <a:t>Gaussian vertical profile,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l-GR" altLang="en-US" sz="1000">
                <a:solidFill>
                  <a:schemeClr val="tx1"/>
                </a:solidFill>
                <a:latin typeface="Arial" charset="0"/>
              </a:rPr>
              <a:t>σ</a:t>
            </a:r>
            <a:r>
              <a:rPr lang="en-US" altLang="en-US" sz="1000" b="1" baseline="-25000">
                <a:solidFill>
                  <a:schemeClr val="tx1"/>
                </a:solidFill>
                <a:latin typeface="Arial" charset="0"/>
              </a:rPr>
              <a:t>y</a:t>
            </a:r>
            <a:r>
              <a:rPr lang="en-US" altLang="en-US" sz="1000">
                <a:solidFill>
                  <a:schemeClr val="tx1"/>
                </a:solidFill>
                <a:latin typeface="Arial" charset="0"/>
              </a:rPr>
              <a:t> = 2 mm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>
                <a:solidFill>
                  <a:schemeClr val="tx1"/>
                </a:solidFill>
                <a:latin typeface="Arial" charset="0"/>
              </a:rPr>
              <a:t>5 steps (1 – 8 g/cm</a:t>
            </a:r>
            <a:r>
              <a:rPr lang="en-US" altLang="en-US" sz="1000" b="1" baseline="30000">
                <a:solidFill>
                  <a:schemeClr val="tx1"/>
                </a:solidFill>
                <a:latin typeface="Arial" charset="0"/>
              </a:rPr>
              <a:t>2</a:t>
            </a:r>
            <a:r>
              <a:rPr lang="en-US" altLang="en-US" sz="1000">
                <a:solidFill>
                  <a:schemeClr val="tx1"/>
                </a:solidFill>
                <a:latin typeface="Arial" charset="0"/>
              </a:rPr>
              <a:t>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0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14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50" y="0"/>
            <a:ext cx="8851900" cy="665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818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algn="ctr" eaLnBrk="1" hangingPunct="1">
              <a:buFont typeface="Comic Sans MS" charset="0"/>
              <a:buNone/>
            </a:pPr>
            <a:r>
              <a:rPr lang="en-US" altLang="en-US" b="1" dirty="0">
                <a:latin typeface="Arial" charset="0"/>
                <a:ea typeface="Arial" charset="0"/>
                <a:cs typeface="Arial" charset="0"/>
              </a:rPr>
              <a:t>He implantation experiments</a:t>
            </a:r>
          </a:p>
        </p:txBody>
      </p:sp>
    </p:spTree>
    <p:extLst>
      <p:ext uri="{BB962C8B-B14F-4D97-AF65-F5344CB8AC3E}">
        <p14:creationId xmlns:p14="http://schemas.microsoft.com/office/powerpoint/2010/main" val="14556713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el 1"/>
          <p:cNvSpPr>
            <a:spLocks noGrp="1"/>
          </p:cNvSpPr>
          <p:nvPr>
            <p:ph type="title" idx="4294967295"/>
          </p:nvPr>
        </p:nvSpPr>
        <p:spPr>
          <a:xfrm>
            <a:off x="500063" y="0"/>
            <a:ext cx="8229600" cy="1143000"/>
          </a:xfrm>
        </p:spPr>
        <p:txBody>
          <a:bodyPr lIns="91440" tIns="45720" rIns="91440" bIns="45720">
            <a:normAutofit/>
          </a:bodyPr>
          <a:lstStyle/>
          <a:p>
            <a:pPr eaLnBrk="1" hangingPunct="1"/>
            <a:r>
              <a:rPr lang="en-US" altLang="en-US" sz="3200" dirty="0" smtClean="0">
                <a:latin typeface="Arial" charset="0"/>
                <a:ea typeface="Arial" charset="0"/>
                <a:cs typeface="Arial" charset="0"/>
              </a:rPr>
              <a:t>Morphology evolution with</a:t>
            </a:r>
            <a:br>
              <a:rPr lang="en-US" altLang="en-US" sz="3200" dirty="0" smtClean="0">
                <a:latin typeface="Arial" charset="0"/>
                <a:ea typeface="Arial" charset="0"/>
                <a:cs typeface="Arial" charset="0"/>
              </a:rPr>
            </a:br>
            <a:r>
              <a:rPr lang="en-US" altLang="en-US" sz="3200" dirty="0" smtClean="0">
                <a:latin typeface="Arial" charset="0"/>
                <a:ea typeface="Arial" charset="0"/>
                <a:cs typeface="Arial" charset="0"/>
              </a:rPr>
              <a:t> He</a:t>
            </a:r>
            <a:r>
              <a:rPr lang="en-US" altLang="en-US" sz="3200" baseline="30000" dirty="0">
                <a:latin typeface="Arial" charset="0"/>
                <a:ea typeface="Arial" charset="0"/>
                <a:cs typeface="Arial" charset="0"/>
              </a:rPr>
              <a:t>+</a:t>
            </a:r>
            <a:r>
              <a:rPr lang="en-US" altLang="en-US" sz="3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en-US" sz="3200" dirty="0" err="1">
                <a:latin typeface="Arial" charset="0"/>
                <a:ea typeface="Arial" charset="0"/>
                <a:cs typeface="Arial" charset="0"/>
              </a:rPr>
              <a:t>fluence</a:t>
            </a:r>
            <a:endParaRPr lang="en-US" altLang="en-US" sz="32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6627" name="Grafik 3" descr="pgp-virgin-0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1210866"/>
            <a:ext cx="3167063" cy="2375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Textfeld 4"/>
          <p:cNvSpPr txBox="1">
            <a:spLocks noChangeArrowheads="1"/>
          </p:cNvSpPr>
          <p:nvPr/>
        </p:nvSpPr>
        <p:spPr bwMode="auto">
          <a:xfrm>
            <a:off x="2387600" y="1285875"/>
            <a:ext cx="909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600"/>
              </a:spcBef>
              <a:buClr>
                <a:srgbClr val="3333CC"/>
              </a:buClr>
              <a:buChar char="•"/>
              <a:defRPr sz="2400">
                <a:solidFill>
                  <a:srgbClr val="3333CC"/>
                </a:solidFill>
                <a:latin typeface="Comic Sans MS" charset="0"/>
              </a:defRPr>
            </a:lvl1pPr>
            <a:lvl2pPr marL="742950" indent="-285750" eaLnBrk="0" hangingPunct="0">
              <a:spcBef>
                <a:spcPts val="600"/>
              </a:spcBef>
              <a:buClr>
                <a:srgbClr val="3333CC"/>
              </a:buClr>
              <a:buChar char="–"/>
              <a:defRPr sz="2400">
                <a:solidFill>
                  <a:srgbClr val="3333CC"/>
                </a:solidFill>
                <a:latin typeface="Comic Sans MS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rgbClr val="3333CC"/>
              </a:buClr>
              <a:buChar char="•"/>
              <a:defRPr sz="2000">
                <a:solidFill>
                  <a:srgbClr val="3333CC"/>
                </a:solidFill>
                <a:latin typeface="Comic Sans MS" charset="0"/>
              </a:defRPr>
            </a:lvl3pPr>
            <a:lvl4pPr marL="1600200" indent="-228600" eaLnBrk="0" hangingPunct="0">
              <a:spcBef>
                <a:spcPts val="450"/>
              </a:spcBef>
              <a:buClr>
                <a:srgbClr val="3333CC"/>
              </a:buClr>
              <a:buChar char="–"/>
              <a:defRPr>
                <a:solidFill>
                  <a:srgbClr val="3333CC"/>
                </a:solidFill>
                <a:latin typeface="Comic Sans MS" charset="0"/>
              </a:defRPr>
            </a:lvl4pPr>
            <a:lvl5pPr marL="2057400" indent="-228600" eaLnBrk="0" hangingPunct="0">
              <a:spcBef>
                <a:spcPts val="450"/>
              </a:spcBef>
              <a:buClr>
                <a:srgbClr val="3333CC"/>
              </a:buClr>
              <a:buChar char="»"/>
              <a:defRPr>
                <a:solidFill>
                  <a:srgbClr val="3333CC"/>
                </a:solidFill>
                <a:latin typeface="Comic Sans MS" charset="0"/>
              </a:defRPr>
            </a:lvl5pPr>
            <a:lvl6pPr marL="25146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6pPr>
            <a:lvl7pPr marL="29718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7pPr>
            <a:lvl8pPr marL="34290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8pPr>
            <a:lvl9pPr marL="38862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en-US">
                <a:solidFill>
                  <a:schemeClr val="tx1"/>
                </a:solidFill>
                <a:latin typeface="Calibri" charset="0"/>
              </a:rPr>
              <a:t>Virgin</a:t>
            </a:r>
          </a:p>
        </p:txBody>
      </p:sp>
      <p:pic>
        <p:nvPicPr>
          <p:cNvPr id="26629" name="Grafik 5" descr="pgp-1e15-He-01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175" y="1210866"/>
            <a:ext cx="3167063" cy="2375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Textfeld 6"/>
          <p:cNvSpPr txBox="1">
            <a:spLocks noChangeArrowheads="1"/>
          </p:cNvSpPr>
          <p:nvPr/>
        </p:nvSpPr>
        <p:spPr bwMode="auto">
          <a:xfrm>
            <a:off x="5946775" y="1285875"/>
            <a:ext cx="936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600"/>
              </a:spcBef>
              <a:buClr>
                <a:srgbClr val="3333CC"/>
              </a:buClr>
              <a:buChar char="•"/>
              <a:defRPr sz="2400">
                <a:solidFill>
                  <a:srgbClr val="3333CC"/>
                </a:solidFill>
                <a:latin typeface="Comic Sans MS" charset="0"/>
              </a:defRPr>
            </a:lvl1pPr>
            <a:lvl2pPr marL="742950" indent="-285750" eaLnBrk="0" hangingPunct="0">
              <a:spcBef>
                <a:spcPts val="600"/>
              </a:spcBef>
              <a:buClr>
                <a:srgbClr val="3333CC"/>
              </a:buClr>
              <a:buChar char="–"/>
              <a:defRPr sz="2400">
                <a:solidFill>
                  <a:srgbClr val="3333CC"/>
                </a:solidFill>
                <a:latin typeface="Comic Sans MS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rgbClr val="3333CC"/>
              </a:buClr>
              <a:buChar char="•"/>
              <a:defRPr sz="2000">
                <a:solidFill>
                  <a:srgbClr val="3333CC"/>
                </a:solidFill>
                <a:latin typeface="Comic Sans MS" charset="0"/>
              </a:defRPr>
            </a:lvl3pPr>
            <a:lvl4pPr marL="1600200" indent="-228600" eaLnBrk="0" hangingPunct="0">
              <a:spcBef>
                <a:spcPts val="450"/>
              </a:spcBef>
              <a:buClr>
                <a:srgbClr val="3333CC"/>
              </a:buClr>
              <a:buChar char="–"/>
              <a:defRPr>
                <a:solidFill>
                  <a:srgbClr val="3333CC"/>
                </a:solidFill>
                <a:latin typeface="Comic Sans MS" charset="0"/>
              </a:defRPr>
            </a:lvl4pPr>
            <a:lvl5pPr marL="2057400" indent="-228600" eaLnBrk="0" hangingPunct="0">
              <a:spcBef>
                <a:spcPts val="450"/>
              </a:spcBef>
              <a:buClr>
                <a:srgbClr val="3333CC"/>
              </a:buClr>
              <a:buChar char="»"/>
              <a:defRPr>
                <a:solidFill>
                  <a:srgbClr val="3333CC"/>
                </a:solidFill>
                <a:latin typeface="Comic Sans MS" charset="0"/>
              </a:defRPr>
            </a:lvl5pPr>
            <a:lvl6pPr marL="25146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6pPr>
            <a:lvl7pPr marL="29718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7pPr>
            <a:lvl8pPr marL="34290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8pPr>
            <a:lvl9pPr marL="38862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en-US">
                <a:solidFill>
                  <a:schemeClr val="tx1"/>
                </a:solidFill>
                <a:latin typeface="Calibri" charset="0"/>
              </a:rPr>
              <a:t>1∙10</a:t>
            </a:r>
            <a:r>
              <a:rPr lang="de-DE" altLang="en-US" baseline="30000">
                <a:solidFill>
                  <a:schemeClr val="tx1"/>
                </a:solidFill>
                <a:latin typeface="Calibri" charset="0"/>
              </a:rPr>
              <a:t>15</a:t>
            </a:r>
          </a:p>
        </p:txBody>
      </p:sp>
      <p:pic>
        <p:nvPicPr>
          <p:cNvPr id="26631" name="Grafik 7" descr="pgp-1e16-He-00.t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19" y="3857625"/>
            <a:ext cx="3021032" cy="226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2" name="Textfeld 8"/>
          <p:cNvSpPr txBox="1">
            <a:spLocks noChangeArrowheads="1"/>
          </p:cNvSpPr>
          <p:nvPr/>
        </p:nvSpPr>
        <p:spPr bwMode="auto">
          <a:xfrm>
            <a:off x="1020763" y="3857625"/>
            <a:ext cx="1073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600"/>
              </a:spcBef>
              <a:buClr>
                <a:srgbClr val="3333CC"/>
              </a:buClr>
              <a:buChar char="•"/>
              <a:defRPr sz="2400">
                <a:solidFill>
                  <a:srgbClr val="3333CC"/>
                </a:solidFill>
                <a:latin typeface="Comic Sans MS" charset="0"/>
              </a:defRPr>
            </a:lvl1pPr>
            <a:lvl2pPr marL="742950" indent="-285750" eaLnBrk="0" hangingPunct="0">
              <a:spcBef>
                <a:spcPts val="600"/>
              </a:spcBef>
              <a:buClr>
                <a:srgbClr val="3333CC"/>
              </a:buClr>
              <a:buChar char="–"/>
              <a:defRPr sz="2400">
                <a:solidFill>
                  <a:srgbClr val="3333CC"/>
                </a:solidFill>
                <a:latin typeface="Comic Sans MS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rgbClr val="3333CC"/>
              </a:buClr>
              <a:buChar char="•"/>
              <a:defRPr sz="2000">
                <a:solidFill>
                  <a:srgbClr val="3333CC"/>
                </a:solidFill>
                <a:latin typeface="Comic Sans MS" charset="0"/>
              </a:defRPr>
            </a:lvl3pPr>
            <a:lvl4pPr marL="1600200" indent="-228600" eaLnBrk="0" hangingPunct="0">
              <a:spcBef>
                <a:spcPts val="450"/>
              </a:spcBef>
              <a:buClr>
                <a:srgbClr val="3333CC"/>
              </a:buClr>
              <a:buChar char="–"/>
              <a:defRPr>
                <a:solidFill>
                  <a:srgbClr val="3333CC"/>
                </a:solidFill>
                <a:latin typeface="Comic Sans MS" charset="0"/>
              </a:defRPr>
            </a:lvl4pPr>
            <a:lvl5pPr marL="2057400" indent="-228600" eaLnBrk="0" hangingPunct="0">
              <a:spcBef>
                <a:spcPts val="450"/>
              </a:spcBef>
              <a:buClr>
                <a:srgbClr val="3333CC"/>
              </a:buClr>
              <a:buChar char="»"/>
              <a:defRPr>
                <a:solidFill>
                  <a:srgbClr val="3333CC"/>
                </a:solidFill>
                <a:latin typeface="Comic Sans MS" charset="0"/>
              </a:defRPr>
            </a:lvl5pPr>
            <a:lvl6pPr marL="25146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6pPr>
            <a:lvl7pPr marL="29718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7pPr>
            <a:lvl8pPr marL="34290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8pPr>
            <a:lvl9pPr marL="38862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en-US">
                <a:solidFill>
                  <a:schemeClr val="tx1"/>
                </a:solidFill>
                <a:latin typeface="Calibri" charset="0"/>
              </a:rPr>
              <a:t>1 ∙ 10</a:t>
            </a:r>
            <a:r>
              <a:rPr lang="de-DE" altLang="en-US" baseline="30000">
                <a:solidFill>
                  <a:schemeClr val="tx1"/>
                </a:solidFill>
                <a:latin typeface="Calibri" charset="0"/>
              </a:rPr>
              <a:t>16</a:t>
            </a:r>
          </a:p>
        </p:txBody>
      </p:sp>
      <p:pic>
        <p:nvPicPr>
          <p:cNvPr id="26633" name="Grafik 10" descr="pgp-5e16-He-0.t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651" y="3857625"/>
            <a:ext cx="2987675" cy="223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4" name="Textfeld 11"/>
          <p:cNvSpPr txBox="1">
            <a:spLocks noChangeArrowheads="1"/>
          </p:cNvSpPr>
          <p:nvPr/>
        </p:nvSpPr>
        <p:spPr bwMode="auto">
          <a:xfrm>
            <a:off x="4235450" y="3857625"/>
            <a:ext cx="1073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600"/>
              </a:spcBef>
              <a:buClr>
                <a:srgbClr val="3333CC"/>
              </a:buClr>
              <a:buChar char="•"/>
              <a:defRPr sz="2400">
                <a:solidFill>
                  <a:srgbClr val="3333CC"/>
                </a:solidFill>
                <a:latin typeface="Comic Sans MS" charset="0"/>
              </a:defRPr>
            </a:lvl1pPr>
            <a:lvl2pPr marL="742950" indent="-285750" eaLnBrk="0" hangingPunct="0">
              <a:spcBef>
                <a:spcPts val="600"/>
              </a:spcBef>
              <a:buClr>
                <a:srgbClr val="3333CC"/>
              </a:buClr>
              <a:buChar char="–"/>
              <a:defRPr sz="2400">
                <a:solidFill>
                  <a:srgbClr val="3333CC"/>
                </a:solidFill>
                <a:latin typeface="Comic Sans MS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rgbClr val="3333CC"/>
              </a:buClr>
              <a:buChar char="•"/>
              <a:defRPr sz="2000">
                <a:solidFill>
                  <a:srgbClr val="3333CC"/>
                </a:solidFill>
                <a:latin typeface="Comic Sans MS" charset="0"/>
              </a:defRPr>
            </a:lvl3pPr>
            <a:lvl4pPr marL="1600200" indent="-228600" eaLnBrk="0" hangingPunct="0">
              <a:spcBef>
                <a:spcPts val="450"/>
              </a:spcBef>
              <a:buClr>
                <a:srgbClr val="3333CC"/>
              </a:buClr>
              <a:buChar char="–"/>
              <a:defRPr>
                <a:solidFill>
                  <a:srgbClr val="3333CC"/>
                </a:solidFill>
                <a:latin typeface="Comic Sans MS" charset="0"/>
              </a:defRPr>
            </a:lvl4pPr>
            <a:lvl5pPr marL="2057400" indent="-228600" eaLnBrk="0" hangingPunct="0">
              <a:spcBef>
                <a:spcPts val="450"/>
              </a:spcBef>
              <a:buClr>
                <a:srgbClr val="3333CC"/>
              </a:buClr>
              <a:buChar char="»"/>
              <a:defRPr>
                <a:solidFill>
                  <a:srgbClr val="3333CC"/>
                </a:solidFill>
                <a:latin typeface="Comic Sans MS" charset="0"/>
              </a:defRPr>
            </a:lvl5pPr>
            <a:lvl6pPr marL="25146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6pPr>
            <a:lvl7pPr marL="29718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7pPr>
            <a:lvl8pPr marL="34290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8pPr>
            <a:lvl9pPr marL="38862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en-US">
                <a:solidFill>
                  <a:schemeClr val="tx1"/>
                </a:solidFill>
                <a:latin typeface="Calibri" charset="0"/>
              </a:rPr>
              <a:t>5 ∙ 10</a:t>
            </a:r>
            <a:r>
              <a:rPr lang="de-DE" altLang="en-US" baseline="30000">
                <a:solidFill>
                  <a:schemeClr val="tx1"/>
                </a:solidFill>
                <a:latin typeface="Calibri" charset="0"/>
              </a:rPr>
              <a:t>16</a:t>
            </a:r>
          </a:p>
        </p:txBody>
      </p:sp>
      <p:pic>
        <p:nvPicPr>
          <p:cNvPr id="26635" name="Grafik 14" descr="pgp-1e17-He-11.t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6" y="3870122"/>
            <a:ext cx="2987674" cy="2238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6" name="Textfeld 15"/>
          <p:cNvSpPr txBox="1">
            <a:spLocks noChangeArrowheads="1"/>
          </p:cNvSpPr>
          <p:nvPr/>
        </p:nvSpPr>
        <p:spPr bwMode="auto">
          <a:xfrm>
            <a:off x="7140575" y="3857625"/>
            <a:ext cx="1073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600"/>
              </a:spcBef>
              <a:buClr>
                <a:srgbClr val="3333CC"/>
              </a:buClr>
              <a:buChar char="•"/>
              <a:defRPr sz="2400">
                <a:solidFill>
                  <a:srgbClr val="3333CC"/>
                </a:solidFill>
                <a:latin typeface="Comic Sans MS" charset="0"/>
              </a:defRPr>
            </a:lvl1pPr>
            <a:lvl2pPr marL="742950" indent="-285750" eaLnBrk="0" hangingPunct="0">
              <a:spcBef>
                <a:spcPts val="600"/>
              </a:spcBef>
              <a:buClr>
                <a:srgbClr val="3333CC"/>
              </a:buClr>
              <a:buChar char="–"/>
              <a:defRPr sz="2400">
                <a:solidFill>
                  <a:srgbClr val="3333CC"/>
                </a:solidFill>
                <a:latin typeface="Comic Sans MS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rgbClr val="3333CC"/>
              </a:buClr>
              <a:buChar char="•"/>
              <a:defRPr sz="2000">
                <a:solidFill>
                  <a:srgbClr val="3333CC"/>
                </a:solidFill>
                <a:latin typeface="Comic Sans MS" charset="0"/>
              </a:defRPr>
            </a:lvl3pPr>
            <a:lvl4pPr marL="1600200" indent="-228600" eaLnBrk="0" hangingPunct="0">
              <a:spcBef>
                <a:spcPts val="450"/>
              </a:spcBef>
              <a:buClr>
                <a:srgbClr val="3333CC"/>
              </a:buClr>
              <a:buChar char="–"/>
              <a:defRPr>
                <a:solidFill>
                  <a:srgbClr val="3333CC"/>
                </a:solidFill>
                <a:latin typeface="Comic Sans MS" charset="0"/>
              </a:defRPr>
            </a:lvl4pPr>
            <a:lvl5pPr marL="2057400" indent="-228600" eaLnBrk="0" hangingPunct="0">
              <a:spcBef>
                <a:spcPts val="450"/>
              </a:spcBef>
              <a:buClr>
                <a:srgbClr val="3333CC"/>
              </a:buClr>
              <a:buChar char="»"/>
              <a:defRPr>
                <a:solidFill>
                  <a:srgbClr val="3333CC"/>
                </a:solidFill>
                <a:latin typeface="Comic Sans MS" charset="0"/>
              </a:defRPr>
            </a:lvl5pPr>
            <a:lvl6pPr marL="25146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6pPr>
            <a:lvl7pPr marL="29718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7pPr>
            <a:lvl8pPr marL="34290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8pPr>
            <a:lvl9pPr marL="38862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en-US">
                <a:solidFill>
                  <a:schemeClr val="tx1"/>
                </a:solidFill>
                <a:latin typeface="Calibri" charset="0"/>
              </a:rPr>
              <a:t>1 ∙ 10</a:t>
            </a:r>
            <a:r>
              <a:rPr lang="de-DE" altLang="en-US" baseline="30000">
                <a:solidFill>
                  <a:schemeClr val="tx1"/>
                </a:solidFill>
                <a:latin typeface="Calibri" charset="0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99342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el 1"/>
          <p:cNvSpPr>
            <a:spLocks noGrp="1"/>
          </p:cNvSpPr>
          <p:nvPr>
            <p:ph type="title" idx="4294967295"/>
          </p:nvPr>
        </p:nvSpPr>
        <p:spPr>
          <a:xfrm>
            <a:off x="428625" y="0"/>
            <a:ext cx="8229600" cy="1143000"/>
          </a:xfrm>
        </p:spPr>
        <p:txBody>
          <a:bodyPr lIns="91440" tIns="45720" rIns="91440" bIns="45720"/>
          <a:lstStyle/>
          <a:p>
            <a:pPr defTabSz="914400" eaLnBrk="1" hangingPunct="1"/>
            <a:r>
              <a:rPr lang="en-US" altLang="en-US" sz="2000" dirty="0">
                <a:latin typeface="Arial" charset="0"/>
                <a:ea typeface="Arial" charset="0"/>
                <a:cs typeface="Arial" charset="0"/>
              </a:rPr>
              <a:t>Raman spectra of graphite irradiated with 100keV He</a:t>
            </a:r>
            <a:r>
              <a:rPr lang="en-US" altLang="en-US" sz="2000" baseline="30000" dirty="0">
                <a:latin typeface="Arial" charset="0"/>
                <a:ea typeface="Arial" charset="0"/>
                <a:cs typeface="Arial" charset="0"/>
              </a:rPr>
              <a:t>+</a:t>
            </a:r>
            <a:r>
              <a:rPr lang="en-US" altLang="en-US" sz="2000" dirty="0">
                <a:latin typeface="Arial" charset="0"/>
                <a:ea typeface="Arial" charset="0"/>
                <a:cs typeface="Arial" charset="0"/>
              </a:rPr>
              <a:t>-ions</a:t>
            </a:r>
            <a:endParaRPr lang="en-US" altLang="en-US" sz="2000" baseline="30000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25603" name="Gruppieren 8"/>
          <p:cNvGrpSpPr>
            <a:grpSpLocks/>
          </p:cNvGrpSpPr>
          <p:nvPr/>
        </p:nvGrpSpPr>
        <p:grpSpPr bwMode="auto">
          <a:xfrm>
            <a:off x="252413" y="1143001"/>
            <a:ext cx="5170487" cy="3797300"/>
            <a:chOff x="1506139" y="1743507"/>
            <a:chExt cx="7052816" cy="5114493"/>
          </a:xfrm>
        </p:grpSpPr>
        <p:pic>
          <p:nvPicPr>
            <p:cNvPr id="25605" name="Grafik 3" descr="Raman_spectra_He.t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02" t="9375"/>
            <a:stretch>
              <a:fillRect/>
            </a:stretch>
          </p:blipFill>
          <p:spPr bwMode="auto">
            <a:xfrm>
              <a:off x="1506139" y="1743507"/>
              <a:ext cx="7052816" cy="5114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06" name="Textfeld 4"/>
            <p:cNvSpPr txBox="1">
              <a:spLocks noChangeArrowheads="1"/>
            </p:cNvSpPr>
            <p:nvPr/>
          </p:nvSpPr>
          <p:spPr bwMode="auto">
            <a:xfrm>
              <a:off x="6786578" y="5214950"/>
              <a:ext cx="159691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ts val="600"/>
                </a:spcBef>
                <a:buClr>
                  <a:srgbClr val="3333CC"/>
                </a:buClr>
                <a:buChar char="•"/>
                <a:defRPr sz="2400">
                  <a:solidFill>
                    <a:srgbClr val="3333CC"/>
                  </a:solidFill>
                  <a:latin typeface="Comic Sans MS" charset="0"/>
                </a:defRPr>
              </a:lvl1pPr>
              <a:lvl2pPr marL="742950" indent="-285750" eaLnBrk="0" hangingPunct="0">
                <a:spcBef>
                  <a:spcPts val="600"/>
                </a:spcBef>
                <a:buClr>
                  <a:srgbClr val="3333CC"/>
                </a:buClr>
                <a:buChar char="–"/>
                <a:defRPr sz="2400">
                  <a:solidFill>
                    <a:srgbClr val="3333CC"/>
                  </a:solidFill>
                  <a:latin typeface="Comic Sans MS" charset="0"/>
                </a:defRPr>
              </a:lvl2pPr>
              <a:lvl3pPr marL="1143000" indent="-228600" eaLnBrk="0" hangingPunct="0">
                <a:spcBef>
                  <a:spcPts val="500"/>
                </a:spcBef>
                <a:buClr>
                  <a:srgbClr val="3333CC"/>
                </a:buClr>
                <a:buChar char="•"/>
                <a:defRPr sz="2000">
                  <a:solidFill>
                    <a:srgbClr val="3333CC"/>
                  </a:solidFill>
                  <a:latin typeface="Comic Sans MS" charset="0"/>
                </a:defRPr>
              </a:lvl3pPr>
              <a:lvl4pPr marL="1600200" indent="-228600" eaLnBrk="0" hangingPunct="0">
                <a:spcBef>
                  <a:spcPts val="450"/>
                </a:spcBef>
                <a:buClr>
                  <a:srgbClr val="3333CC"/>
                </a:buClr>
                <a:buChar char="–"/>
                <a:defRPr>
                  <a:solidFill>
                    <a:srgbClr val="3333CC"/>
                  </a:solidFill>
                  <a:latin typeface="Comic Sans MS" charset="0"/>
                </a:defRPr>
              </a:lvl4pPr>
              <a:lvl5pPr marL="2057400" indent="-228600" eaLnBrk="0" hangingPunct="0">
                <a:spcBef>
                  <a:spcPts val="450"/>
                </a:spcBef>
                <a:buClr>
                  <a:srgbClr val="3333CC"/>
                </a:buClr>
                <a:buChar char="»"/>
                <a:defRPr>
                  <a:solidFill>
                    <a:srgbClr val="3333CC"/>
                  </a:solidFill>
                  <a:latin typeface="Comic Sans MS" charset="0"/>
                </a:defRPr>
              </a:lvl5pPr>
              <a:lvl6pPr marL="2514600" indent="-228600" eaLnBrk="0" fontAlgn="base" hangingPunct="0">
                <a:spcBef>
                  <a:spcPts val="450"/>
                </a:spcBef>
                <a:spcAft>
                  <a:spcPct val="0"/>
                </a:spcAft>
                <a:buClr>
                  <a:srgbClr val="3333CC"/>
                </a:buClr>
                <a:buSzPct val="100000"/>
                <a:buFont typeface="Comic Sans MS" charset="0"/>
                <a:buChar char="»"/>
                <a:defRPr>
                  <a:solidFill>
                    <a:srgbClr val="3333CC"/>
                  </a:solidFill>
                  <a:latin typeface="Comic Sans MS" charset="0"/>
                </a:defRPr>
              </a:lvl6pPr>
              <a:lvl7pPr marL="2971800" indent="-228600" eaLnBrk="0" fontAlgn="base" hangingPunct="0">
                <a:spcBef>
                  <a:spcPts val="450"/>
                </a:spcBef>
                <a:spcAft>
                  <a:spcPct val="0"/>
                </a:spcAft>
                <a:buClr>
                  <a:srgbClr val="3333CC"/>
                </a:buClr>
                <a:buSzPct val="100000"/>
                <a:buFont typeface="Comic Sans MS" charset="0"/>
                <a:buChar char="»"/>
                <a:defRPr>
                  <a:solidFill>
                    <a:srgbClr val="3333CC"/>
                  </a:solidFill>
                  <a:latin typeface="Comic Sans MS" charset="0"/>
                </a:defRPr>
              </a:lvl7pPr>
              <a:lvl8pPr marL="3429000" indent="-228600" eaLnBrk="0" fontAlgn="base" hangingPunct="0">
                <a:spcBef>
                  <a:spcPts val="450"/>
                </a:spcBef>
                <a:spcAft>
                  <a:spcPct val="0"/>
                </a:spcAft>
                <a:buClr>
                  <a:srgbClr val="3333CC"/>
                </a:buClr>
                <a:buSzPct val="100000"/>
                <a:buFont typeface="Comic Sans MS" charset="0"/>
                <a:buChar char="»"/>
                <a:defRPr>
                  <a:solidFill>
                    <a:srgbClr val="3333CC"/>
                  </a:solidFill>
                  <a:latin typeface="Comic Sans MS" charset="0"/>
                </a:defRPr>
              </a:lvl8pPr>
              <a:lvl9pPr marL="3886200" indent="-228600" eaLnBrk="0" fontAlgn="base" hangingPunct="0">
                <a:spcBef>
                  <a:spcPts val="450"/>
                </a:spcBef>
                <a:spcAft>
                  <a:spcPct val="0"/>
                </a:spcAft>
                <a:buClr>
                  <a:srgbClr val="3333CC"/>
                </a:buClr>
                <a:buSzPct val="100000"/>
                <a:buFont typeface="Comic Sans MS" charset="0"/>
                <a:buChar char="»"/>
                <a:defRPr>
                  <a:solidFill>
                    <a:srgbClr val="3333CC"/>
                  </a:solidFill>
                  <a:latin typeface="Comic Sans MS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de-DE" altLang="en-US" sz="1800">
                  <a:solidFill>
                    <a:schemeClr val="tx1"/>
                  </a:solidFill>
                  <a:latin typeface="Calibri" charset="0"/>
                </a:rPr>
                <a:t>Fluence: 1∙10</a:t>
              </a:r>
              <a:r>
                <a:rPr lang="de-DE" altLang="en-US" sz="1800" baseline="30000">
                  <a:solidFill>
                    <a:schemeClr val="tx1"/>
                  </a:solidFill>
                  <a:latin typeface="Calibri" charset="0"/>
                </a:rPr>
                <a:t>15</a:t>
              </a:r>
            </a:p>
          </p:txBody>
        </p:sp>
        <p:sp>
          <p:nvSpPr>
            <p:cNvPr id="25607" name="Textfeld 5"/>
            <p:cNvSpPr txBox="1">
              <a:spLocks noChangeArrowheads="1"/>
            </p:cNvSpPr>
            <p:nvPr/>
          </p:nvSpPr>
          <p:spPr bwMode="auto">
            <a:xfrm>
              <a:off x="6786578" y="4119568"/>
              <a:ext cx="159691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ts val="600"/>
                </a:spcBef>
                <a:buClr>
                  <a:srgbClr val="3333CC"/>
                </a:buClr>
                <a:buChar char="•"/>
                <a:defRPr sz="2400">
                  <a:solidFill>
                    <a:srgbClr val="3333CC"/>
                  </a:solidFill>
                  <a:latin typeface="Comic Sans MS" charset="0"/>
                </a:defRPr>
              </a:lvl1pPr>
              <a:lvl2pPr marL="742950" indent="-285750" eaLnBrk="0" hangingPunct="0">
                <a:spcBef>
                  <a:spcPts val="600"/>
                </a:spcBef>
                <a:buClr>
                  <a:srgbClr val="3333CC"/>
                </a:buClr>
                <a:buChar char="–"/>
                <a:defRPr sz="2400">
                  <a:solidFill>
                    <a:srgbClr val="3333CC"/>
                  </a:solidFill>
                  <a:latin typeface="Comic Sans MS" charset="0"/>
                </a:defRPr>
              </a:lvl2pPr>
              <a:lvl3pPr marL="1143000" indent="-228600" eaLnBrk="0" hangingPunct="0">
                <a:spcBef>
                  <a:spcPts val="500"/>
                </a:spcBef>
                <a:buClr>
                  <a:srgbClr val="3333CC"/>
                </a:buClr>
                <a:buChar char="•"/>
                <a:defRPr sz="2000">
                  <a:solidFill>
                    <a:srgbClr val="3333CC"/>
                  </a:solidFill>
                  <a:latin typeface="Comic Sans MS" charset="0"/>
                </a:defRPr>
              </a:lvl3pPr>
              <a:lvl4pPr marL="1600200" indent="-228600" eaLnBrk="0" hangingPunct="0">
                <a:spcBef>
                  <a:spcPts val="450"/>
                </a:spcBef>
                <a:buClr>
                  <a:srgbClr val="3333CC"/>
                </a:buClr>
                <a:buChar char="–"/>
                <a:defRPr>
                  <a:solidFill>
                    <a:srgbClr val="3333CC"/>
                  </a:solidFill>
                  <a:latin typeface="Comic Sans MS" charset="0"/>
                </a:defRPr>
              </a:lvl4pPr>
              <a:lvl5pPr marL="2057400" indent="-228600" eaLnBrk="0" hangingPunct="0">
                <a:spcBef>
                  <a:spcPts val="450"/>
                </a:spcBef>
                <a:buClr>
                  <a:srgbClr val="3333CC"/>
                </a:buClr>
                <a:buChar char="»"/>
                <a:defRPr>
                  <a:solidFill>
                    <a:srgbClr val="3333CC"/>
                  </a:solidFill>
                  <a:latin typeface="Comic Sans MS" charset="0"/>
                </a:defRPr>
              </a:lvl5pPr>
              <a:lvl6pPr marL="2514600" indent="-228600" eaLnBrk="0" fontAlgn="base" hangingPunct="0">
                <a:spcBef>
                  <a:spcPts val="450"/>
                </a:spcBef>
                <a:spcAft>
                  <a:spcPct val="0"/>
                </a:spcAft>
                <a:buClr>
                  <a:srgbClr val="3333CC"/>
                </a:buClr>
                <a:buSzPct val="100000"/>
                <a:buFont typeface="Comic Sans MS" charset="0"/>
                <a:buChar char="»"/>
                <a:defRPr>
                  <a:solidFill>
                    <a:srgbClr val="3333CC"/>
                  </a:solidFill>
                  <a:latin typeface="Comic Sans MS" charset="0"/>
                </a:defRPr>
              </a:lvl6pPr>
              <a:lvl7pPr marL="2971800" indent="-228600" eaLnBrk="0" fontAlgn="base" hangingPunct="0">
                <a:spcBef>
                  <a:spcPts val="450"/>
                </a:spcBef>
                <a:spcAft>
                  <a:spcPct val="0"/>
                </a:spcAft>
                <a:buClr>
                  <a:srgbClr val="3333CC"/>
                </a:buClr>
                <a:buSzPct val="100000"/>
                <a:buFont typeface="Comic Sans MS" charset="0"/>
                <a:buChar char="»"/>
                <a:defRPr>
                  <a:solidFill>
                    <a:srgbClr val="3333CC"/>
                  </a:solidFill>
                  <a:latin typeface="Comic Sans MS" charset="0"/>
                </a:defRPr>
              </a:lvl7pPr>
              <a:lvl8pPr marL="3429000" indent="-228600" eaLnBrk="0" fontAlgn="base" hangingPunct="0">
                <a:spcBef>
                  <a:spcPts val="450"/>
                </a:spcBef>
                <a:spcAft>
                  <a:spcPct val="0"/>
                </a:spcAft>
                <a:buClr>
                  <a:srgbClr val="3333CC"/>
                </a:buClr>
                <a:buSzPct val="100000"/>
                <a:buFont typeface="Comic Sans MS" charset="0"/>
                <a:buChar char="»"/>
                <a:defRPr>
                  <a:solidFill>
                    <a:srgbClr val="3333CC"/>
                  </a:solidFill>
                  <a:latin typeface="Comic Sans MS" charset="0"/>
                </a:defRPr>
              </a:lvl8pPr>
              <a:lvl9pPr marL="3886200" indent="-228600" eaLnBrk="0" fontAlgn="base" hangingPunct="0">
                <a:spcBef>
                  <a:spcPts val="450"/>
                </a:spcBef>
                <a:spcAft>
                  <a:spcPct val="0"/>
                </a:spcAft>
                <a:buClr>
                  <a:srgbClr val="3333CC"/>
                </a:buClr>
                <a:buSzPct val="100000"/>
                <a:buFont typeface="Comic Sans MS" charset="0"/>
                <a:buChar char="»"/>
                <a:defRPr>
                  <a:solidFill>
                    <a:srgbClr val="3333CC"/>
                  </a:solidFill>
                  <a:latin typeface="Comic Sans MS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de-DE" altLang="en-US" sz="1800">
                  <a:solidFill>
                    <a:schemeClr val="tx1"/>
                  </a:solidFill>
                  <a:latin typeface="Calibri" charset="0"/>
                </a:rPr>
                <a:t>Fluence: 1∙10</a:t>
              </a:r>
              <a:r>
                <a:rPr lang="de-DE" altLang="en-US" sz="1800" baseline="30000">
                  <a:solidFill>
                    <a:schemeClr val="tx1"/>
                  </a:solidFill>
                  <a:latin typeface="Calibri" charset="0"/>
                </a:rPr>
                <a:t>16</a:t>
              </a:r>
            </a:p>
          </p:txBody>
        </p:sp>
        <p:sp>
          <p:nvSpPr>
            <p:cNvPr id="25608" name="Textfeld 6"/>
            <p:cNvSpPr txBox="1">
              <a:spLocks noChangeArrowheads="1"/>
            </p:cNvSpPr>
            <p:nvPr/>
          </p:nvSpPr>
          <p:spPr bwMode="auto">
            <a:xfrm>
              <a:off x="6786578" y="3024185"/>
              <a:ext cx="159691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ts val="600"/>
                </a:spcBef>
                <a:buClr>
                  <a:srgbClr val="3333CC"/>
                </a:buClr>
                <a:buChar char="•"/>
                <a:defRPr sz="2400">
                  <a:solidFill>
                    <a:srgbClr val="3333CC"/>
                  </a:solidFill>
                  <a:latin typeface="Comic Sans MS" charset="0"/>
                </a:defRPr>
              </a:lvl1pPr>
              <a:lvl2pPr marL="742950" indent="-285750" eaLnBrk="0" hangingPunct="0">
                <a:spcBef>
                  <a:spcPts val="600"/>
                </a:spcBef>
                <a:buClr>
                  <a:srgbClr val="3333CC"/>
                </a:buClr>
                <a:buChar char="–"/>
                <a:defRPr sz="2400">
                  <a:solidFill>
                    <a:srgbClr val="3333CC"/>
                  </a:solidFill>
                  <a:latin typeface="Comic Sans MS" charset="0"/>
                </a:defRPr>
              </a:lvl2pPr>
              <a:lvl3pPr marL="1143000" indent="-228600" eaLnBrk="0" hangingPunct="0">
                <a:spcBef>
                  <a:spcPts val="500"/>
                </a:spcBef>
                <a:buClr>
                  <a:srgbClr val="3333CC"/>
                </a:buClr>
                <a:buChar char="•"/>
                <a:defRPr sz="2000">
                  <a:solidFill>
                    <a:srgbClr val="3333CC"/>
                  </a:solidFill>
                  <a:latin typeface="Comic Sans MS" charset="0"/>
                </a:defRPr>
              </a:lvl3pPr>
              <a:lvl4pPr marL="1600200" indent="-228600" eaLnBrk="0" hangingPunct="0">
                <a:spcBef>
                  <a:spcPts val="450"/>
                </a:spcBef>
                <a:buClr>
                  <a:srgbClr val="3333CC"/>
                </a:buClr>
                <a:buChar char="–"/>
                <a:defRPr>
                  <a:solidFill>
                    <a:srgbClr val="3333CC"/>
                  </a:solidFill>
                  <a:latin typeface="Comic Sans MS" charset="0"/>
                </a:defRPr>
              </a:lvl4pPr>
              <a:lvl5pPr marL="2057400" indent="-228600" eaLnBrk="0" hangingPunct="0">
                <a:spcBef>
                  <a:spcPts val="450"/>
                </a:spcBef>
                <a:buClr>
                  <a:srgbClr val="3333CC"/>
                </a:buClr>
                <a:buChar char="»"/>
                <a:defRPr>
                  <a:solidFill>
                    <a:srgbClr val="3333CC"/>
                  </a:solidFill>
                  <a:latin typeface="Comic Sans MS" charset="0"/>
                </a:defRPr>
              </a:lvl5pPr>
              <a:lvl6pPr marL="2514600" indent="-228600" eaLnBrk="0" fontAlgn="base" hangingPunct="0">
                <a:spcBef>
                  <a:spcPts val="450"/>
                </a:spcBef>
                <a:spcAft>
                  <a:spcPct val="0"/>
                </a:spcAft>
                <a:buClr>
                  <a:srgbClr val="3333CC"/>
                </a:buClr>
                <a:buSzPct val="100000"/>
                <a:buFont typeface="Comic Sans MS" charset="0"/>
                <a:buChar char="»"/>
                <a:defRPr>
                  <a:solidFill>
                    <a:srgbClr val="3333CC"/>
                  </a:solidFill>
                  <a:latin typeface="Comic Sans MS" charset="0"/>
                </a:defRPr>
              </a:lvl6pPr>
              <a:lvl7pPr marL="2971800" indent="-228600" eaLnBrk="0" fontAlgn="base" hangingPunct="0">
                <a:spcBef>
                  <a:spcPts val="450"/>
                </a:spcBef>
                <a:spcAft>
                  <a:spcPct val="0"/>
                </a:spcAft>
                <a:buClr>
                  <a:srgbClr val="3333CC"/>
                </a:buClr>
                <a:buSzPct val="100000"/>
                <a:buFont typeface="Comic Sans MS" charset="0"/>
                <a:buChar char="»"/>
                <a:defRPr>
                  <a:solidFill>
                    <a:srgbClr val="3333CC"/>
                  </a:solidFill>
                  <a:latin typeface="Comic Sans MS" charset="0"/>
                </a:defRPr>
              </a:lvl7pPr>
              <a:lvl8pPr marL="3429000" indent="-228600" eaLnBrk="0" fontAlgn="base" hangingPunct="0">
                <a:spcBef>
                  <a:spcPts val="450"/>
                </a:spcBef>
                <a:spcAft>
                  <a:spcPct val="0"/>
                </a:spcAft>
                <a:buClr>
                  <a:srgbClr val="3333CC"/>
                </a:buClr>
                <a:buSzPct val="100000"/>
                <a:buFont typeface="Comic Sans MS" charset="0"/>
                <a:buChar char="»"/>
                <a:defRPr>
                  <a:solidFill>
                    <a:srgbClr val="3333CC"/>
                  </a:solidFill>
                  <a:latin typeface="Comic Sans MS" charset="0"/>
                </a:defRPr>
              </a:lvl8pPr>
              <a:lvl9pPr marL="3886200" indent="-228600" eaLnBrk="0" fontAlgn="base" hangingPunct="0">
                <a:spcBef>
                  <a:spcPts val="450"/>
                </a:spcBef>
                <a:spcAft>
                  <a:spcPct val="0"/>
                </a:spcAft>
                <a:buClr>
                  <a:srgbClr val="3333CC"/>
                </a:buClr>
                <a:buSzPct val="100000"/>
                <a:buFont typeface="Comic Sans MS" charset="0"/>
                <a:buChar char="»"/>
                <a:defRPr>
                  <a:solidFill>
                    <a:srgbClr val="3333CC"/>
                  </a:solidFill>
                  <a:latin typeface="Comic Sans MS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de-DE" altLang="en-US" sz="1800">
                  <a:solidFill>
                    <a:schemeClr val="tx1"/>
                  </a:solidFill>
                  <a:latin typeface="Calibri" charset="0"/>
                </a:rPr>
                <a:t>Fluence: 5∙10</a:t>
              </a:r>
              <a:r>
                <a:rPr lang="de-DE" altLang="en-US" sz="1800" baseline="30000">
                  <a:solidFill>
                    <a:schemeClr val="tx1"/>
                  </a:solidFill>
                  <a:latin typeface="Calibri" charset="0"/>
                </a:rPr>
                <a:t>16</a:t>
              </a:r>
            </a:p>
          </p:txBody>
        </p:sp>
        <p:sp>
          <p:nvSpPr>
            <p:cNvPr id="25609" name="Textfeld 7"/>
            <p:cNvSpPr txBox="1">
              <a:spLocks noChangeArrowheads="1"/>
            </p:cNvSpPr>
            <p:nvPr/>
          </p:nvSpPr>
          <p:spPr bwMode="auto">
            <a:xfrm>
              <a:off x="6786578" y="1928802"/>
              <a:ext cx="159691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ts val="600"/>
                </a:spcBef>
                <a:buClr>
                  <a:srgbClr val="3333CC"/>
                </a:buClr>
                <a:buChar char="•"/>
                <a:defRPr sz="2400">
                  <a:solidFill>
                    <a:srgbClr val="3333CC"/>
                  </a:solidFill>
                  <a:latin typeface="Comic Sans MS" charset="0"/>
                </a:defRPr>
              </a:lvl1pPr>
              <a:lvl2pPr marL="742950" indent="-285750" eaLnBrk="0" hangingPunct="0">
                <a:spcBef>
                  <a:spcPts val="600"/>
                </a:spcBef>
                <a:buClr>
                  <a:srgbClr val="3333CC"/>
                </a:buClr>
                <a:buChar char="–"/>
                <a:defRPr sz="2400">
                  <a:solidFill>
                    <a:srgbClr val="3333CC"/>
                  </a:solidFill>
                  <a:latin typeface="Comic Sans MS" charset="0"/>
                </a:defRPr>
              </a:lvl2pPr>
              <a:lvl3pPr marL="1143000" indent="-228600" eaLnBrk="0" hangingPunct="0">
                <a:spcBef>
                  <a:spcPts val="500"/>
                </a:spcBef>
                <a:buClr>
                  <a:srgbClr val="3333CC"/>
                </a:buClr>
                <a:buChar char="•"/>
                <a:defRPr sz="2000">
                  <a:solidFill>
                    <a:srgbClr val="3333CC"/>
                  </a:solidFill>
                  <a:latin typeface="Comic Sans MS" charset="0"/>
                </a:defRPr>
              </a:lvl3pPr>
              <a:lvl4pPr marL="1600200" indent="-228600" eaLnBrk="0" hangingPunct="0">
                <a:spcBef>
                  <a:spcPts val="450"/>
                </a:spcBef>
                <a:buClr>
                  <a:srgbClr val="3333CC"/>
                </a:buClr>
                <a:buChar char="–"/>
                <a:defRPr>
                  <a:solidFill>
                    <a:srgbClr val="3333CC"/>
                  </a:solidFill>
                  <a:latin typeface="Comic Sans MS" charset="0"/>
                </a:defRPr>
              </a:lvl4pPr>
              <a:lvl5pPr marL="2057400" indent="-228600" eaLnBrk="0" hangingPunct="0">
                <a:spcBef>
                  <a:spcPts val="450"/>
                </a:spcBef>
                <a:buClr>
                  <a:srgbClr val="3333CC"/>
                </a:buClr>
                <a:buChar char="»"/>
                <a:defRPr>
                  <a:solidFill>
                    <a:srgbClr val="3333CC"/>
                  </a:solidFill>
                  <a:latin typeface="Comic Sans MS" charset="0"/>
                </a:defRPr>
              </a:lvl5pPr>
              <a:lvl6pPr marL="2514600" indent="-228600" eaLnBrk="0" fontAlgn="base" hangingPunct="0">
                <a:spcBef>
                  <a:spcPts val="450"/>
                </a:spcBef>
                <a:spcAft>
                  <a:spcPct val="0"/>
                </a:spcAft>
                <a:buClr>
                  <a:srgbClr val="3333CC"/>
                </a:buClr>
                <a:buSzPct val="100000"/>
                <a:buFont typeface="Comic Sans MS" charset="0"/>
                <a:buChar char="»"/>
                <a:defRPr>
                  <a:solidFill>
                    <a:srgbClr val="3333CC"/>
                  </a:solidFill>
                  <a:latin typeface="Comic Sans MS" charset="0"/>
                </a:defRPr>
              </a:lvl6pPr>
              <a:lvl7pPr marL="2971800" indent="-228600" eaLnBrk="0" fontAlgn="base" hangingPunct="0">
                <a:spcBef>
                  <a:spcPts val="450"/>
                </a:spcBef>
                <a:spcAft>
                  <a:spcPct val="0"/>
                </a:spcAft>
                <a:buClr>
                  <a:srgbClr val="3333CC"/>
                </a:buClr>
                <a:buSzPct val="100000"/>
                <a:buFont typeface="Comic Sans MS" charset="0"/>
                <a:buChar char="»"/>
                <a:defRPr>
                  <a:solidFill>
                    <a:srgbClr val="3333CC"/>
                  </a:solidFill>
                  <a:latin typeface="Comic Sans MS" charset="0"/>
                </a:defRPr>
              </a:lvl7pPr>
              <a:lvl8pPr marL="3429000" indent="-228600" eaLnBrk="0" fontAlgn="base" hangingPunct="0">
                <a:spcBef>
                  <a:spcPts val="450"/>
                </a:spcBef>
                <a:spcAft>
                  <a:spcPct val="0"/>
                </a:spcAft>
                <a:buClr>
                  <a:srgbClr val="3333CC"/>
                </a:buClr>
                <a:buSzPct val="100000"/>
                <a:buFont typeface="Comic Sans MS" charset="0"/>
                <a:buChar char="»"/>
                <a:defRPr>
                  <a:solidFill>
                    <a:srgbClr val="3333CC"/>
                  </a:solidFill>
                  <a:latin typeface="Comic Sans MS" charset="0"/>
                </a:defRPr>
              </a:lvl8pPr>
              <a:lvl9pPr marL="3886200" indent="-228600" eaLnBrk="0" fontAlgn="base" hangingPunct="0">
                <a:spcBef>
                  <a:spcPts val="450"/>
                </a:spcBef>
                <a:spcAft>
                  <a:spcPct val="0"/>
                </a:spcAft>
                <a:buClr>
                  <a:srgbClr val="3333CC"/>
                </a:buClr>
                <a:buSzPct val="100000"/>
                <a:buFont typeface="Comic Sans MS" charset="0"/>
                <a:buChar char="»"/>
                <a:defRPr>
                  <a:solidFill>
                    <a:srgbClr val="3333CC"/>
                  </a:solidFill>
                  <a:latin typeface="Comic Sans MS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de-DE" altLang="en-US" sz="1800">
                  <a:solidFill>
                    <a:schemeClr val="tx1"/>
                  </a:solidFill>
                  <a:latin typeface="Calibri" charset="0"/>
                </a:rPr>
                <a:t>Fluence: 1∙10</a:t>
              </a:r>
              <a:r>
                <a:rPr lang="de-DE" altLang="en-US" sz="1800" baseline="30000">
                  <a:solidFill>
                    <a:schemeClr val="tx1"/>
                  </a:solidFill>
                  <a:latin typeface="Calibri" charset="0"/>
                </a:rPr>
                <a:t>17</a:t>
              </a:r>
            </a:p>
          </p:txBody>
        </p:sp>
      </p:grpSp>
      <p:sp>
        <p:nvSpPr>
          <p:cNvPr id="25604" name="Textfeld 9"/>
          <p:cNvSpPr txBox="1">
            <a:spLocks noChangeArrowheads="1"/>
          </p:cNvSpPr>
          <p:nvPr/>
        </p:nvSpPr>
        <p:spPr bwMode="auto">
          <a:xfrm>
            <a:off x="857250" y="5214938"/>
            <a:ext cx="7429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600"/>
              </a:spcBef>
              <a:buClr>
                <a:srgbClr val="3333CC"/>
              </a:buClr>
              <a:buChar char="•"/>
              <a:defRPr sz="2400">
                <a:solidFill>
                  <a:srgbClr val="3333CC"/>
                </a:solidFill>
                <a:latin typeface="Comic Sans MS" charset="0"/>
              </a:defRPr>
            </a:lvl1pPr>
            <a:lvl2pPr marL="742950" indent="-285750" eaLnBrk="0" hangingPunct="0">
              <a:spcBef>
                <a:spcPts val="600"/>
              </a:spcBef>
              <a:buClr>
                <a:srgbClr val="3333CC"/>
              </a:buClr>
              <a:buChar char="–"/>
              <a:defRPr sz="2400">
                <a:solidFill>
                  <a:srgbClr val="3333CC"/>
                </a:solidFill>
                <a:latin typeface="Comic Sans MS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rgbClr val="3333CC"/>
              </a:buClr>
              <a:buChar char="•"/>
              <a:defRPr sz="2000">
                <a:solidFill>
                  <a:srgbClr val="3333CC"/>
                </a:solidFill>
                <a:latin typeface="Comic Sans MS" charset="0"/>
              </a:defRPr>
            </a:lvl3pPr>
            <a:lvl4pPr marL="1600200" indent="-228600" eaLnBrk="0" hangingPunct="0">
              <a:spcBef>
                <a:spcPts val="450"/>
              </a:spcBef>
              <a:buClr>
                <a:srgbClr val="3333CC"/>
              </a:buClr>
              <a:buChar char="–"/>
              <a:defRPr>
                <a:solidFill>
                  <a:srgbClr val="3333CC"/>
                </a:solidFill>
                <a:latin typeface="Comic Sans MS" charset="0"/>
              </a:defRPr>
            </a:lvl4pPr>
            <a:lvl5pPr marL="2057400" indent="-228600" eaLnBrk="0" hangingPunct="0">
              <a:spcBef>
                <a:spcPts val="450"/>
              </a:spcBef>
              <a:buClr>
                <a:srgbClr val="3333CC"/>
              </a:buClr>
              <a:buChar char="»"/>
              <a:defRPr>
                <a:solidFill>
                  <a:srgbClr val="3333CC"/>
                </a:solidFill>
                <a:latin typeface="Comic Sans MS" charset="0"/>
              </a:defRPr>
            </a:lvl5pPr>
            <a:lvl6pPr marL="25146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6pPr>
            <a:lvl7pPr marL="29718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7pPr>
            <a:lvl8pPr marL="34290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8pPr>
            <a:lvl9pPr marL="38862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Arial" charset="0"/>
              <a:buChar char="•"/>
            </a:pPr>
            <a:r>
              <a:rPr lang="en-US" altLang="en-US" sz="2000">
                <a:solidFill>
                  <a:schemeClr val="tx1"/>
                </a:solidFill>
                <a:latin typeface="Calibri" charset="0"/>
              </a:rPr>
              <a:t>G-peak shifts first to higher then to lower wavenumbers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charset="0"/>
              <a:buChar char="•"/>
            </a:pPr>
            <a:r>
              <a:rPr lang="en-US" altLang="en-US" sz="2000">
                <a:solidFill>
                  <a:schemeClr val="tx1"/>
                </a:solidFill>
                <a:latin typeface="Calibri" charset="0"/>
              </a:rPr>
              <a:t>Increase of D-peak to G-peak ratio followed by decrease of this ratio</a:t>
            </a:r>
          </a:p>
        </p:txBody>
      </p:sp>
      <p:pic>
        <p:nvPicPr>
          <p:cNvPr id="5122" name="Bild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8061" y="2157500"/>
            <a:ext cx="1282700" cy="168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Grafik 5" descr="stacked_position_croppe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38"/>
          <a:stretch>
            <a:fillRect/>
          </a:stretch>
        </p:blipFill>
        <p:spPr bwMode="auto">
          <a:xfrm>
            <a:off x="5894885" y="1280575"/>
            <a:ext cx="2662376" cy="3321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356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557213" y="2841624"/>
            <a:ext cx="2465387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b="1" dirty="0" smtClean="0">
                <a:solidFill>
                  <a:srgbClr val="004080"/>
                </a:solidFill>
              </a:rPr>
              <a:t>Ion: C, Ca, Sm, Au and U</a:t>
            </a:r>
          </a:p>
          <a:p>
            <a:pPr algn="l"/>
            <a:r>
              <a:rPr lang="en-US" altLang="en-US" b="1" dirty="0" smtClean="0">
                <a:solidFill>
                  <a:srgbClr val="004080"/>
                </a:solidFill>
              </a:rPr>
              <a:t>Energy : 4.8 MeV/u</a:t>
            </a:r>
          </a:p>
          <a:p>
            <a:pPr algn="l"/>
            <a:r>
              <a:rPr lang="en-US" altLang="en-US" b="1" dirty="0" smtClean="0">
                <a:solidFill>
                  <a:srgbClr val="004080"/>
                </a:solidFill>
              </a:rPr>
              <a:t>Material:</a:t>
            </a:r>
          </a:p>
          <a:p>
            <a:pPr algn="l"/>
            <a:r>
              <a:rPr lang="en-US" altLang="en-US" b="1" dirty="0">
                <a:solidFill>
                  <a:srgbClr val="004080"/>
                </a:solidFill>
              </a:rPr>
              <a:t>	</a:t>
            </a:r>
            <a:r>
              <a:rPr lang="en-US" altLang="en-US" b="1" dirty="0" smtClean="0">
                <a:solidFill>
                  <a:srgbClr val="004080"/>
                </a:solidFill>
              </a:rPr>
              <a:t>graphite 1.8 g/cm</a:t>
            </a:r>
            <a:r>
              <a:rPr lang="en-US" altLang="en-US" b="1" baseline="30000" dirty="0" smtClean="0">
                <a:solidFill>
                  <a:srgbClr val="004080"/>
                </a:solidFill>
              </a:rPr>
              <a:t>3</a:t>
            </a:r>
          </a:p>
          <a:p>
            <a:r>
              <a:rPr lang="en-US" altLang="en-US" b="1" dirty="0" smtClean="0">
                <a:solidFill>
                  <a:srgbClr val="004080"/>
                </a:solidFill>
              </a:rPr>
              <a:t>	</a:t>
            </a:r>
            <a:r>
              <a:rPr lang="en-US" altLang="en-US" b="1" dirty="0" err="1" smtClean="0">
                <a:solidFill>
                  <a:srgbClr val="004080"/>
                </a:solidFill>
              </a:rPr>
              <a:t>MoGr</a:t>
            </a:r>
            <a:r>
              <a:rPr lang="en-US" altLang="en-US" b="1" dirty="0">
                <a:solidFill>
                  <a:srgbClr val="004080"/>
                </a:solidFill>
              </a:rPr>
              <a:t> </a:t>
            </a:r>
            <a:r>
              <a:rPr lang="en-US" altLang="en-US" b="1" dirty="0" smtClean="0">
                <a:solidFill>
                  <a:srgbClr val="004080"/>
                </a:solidFill>
              </a:rPr>
              <a:t>2.6  </a:t>
            </a:r>
            <a:r>
              <a:rPr lang="en-US" altLang="en-US" b="1" dirty="0">
                <a:solidFill>
                  <a:srgbClr val="004080"/>
                </a:solidFill>
              </a:rPr>
              <a:t>g/cm</a:t>
            </a:r>
            <a:r>
              <a:rPr lang="en-US" altLang="en-US" b="1" baseline="30000" dirty="0">
                <a:solidFill>
                  <a:srgbClr val="004080"/>
                </a:solidFill>
              </a:rPr>
              <a:t>3</a:t>
            </a:r>
          </a:p>
          <a:p>
            <a:pPr algn="l"/>
            <a:endParaRPr lang="en-US" altLang="en-US" b="1" dirty="0" smtClean="0">
              <a:solidFill>
                <a:srgbClr val="004080"/>
              </a:solidFill>
            </a:endParaRPr>
          </a:p>
          <a:p>
            <a:pPr algn="l"/>
            <a:r>
              <a:rPr lang="en-US" altLang="en-US" b="1" dirty="0" err="1">
                <a:solidFill>
                  <a:srgbClr val="004080"/>
                </a:solidFill>
              </a:rPr>
              <a:t>d</a:t>
            </a:r>
            <a:r>
              <a:rPr lang="en-US" altLang="en-US" b="1" dirty="0" err="1" smtClean="0">
                <a:solidFill>
                  <a:srgbClr val="004080"/>
                </a:solidFill>
              </a:rPr>
              <a:t>pa</a:t>
            </a:r>
            <a:r>
              <a:rPr lang="en-US" altLang="en-US" b="1" dirty="0" smtClean="0">
                <a:solidFill>
                  <a:srgbClr val="004080"/>
                </a:solidFill>
              </a:rPr>
              <a:t>/ primary</a:t>
            </a:r>
          </a:p>
          <a:p>
            <a:pPr algn="l"/>
            <a:r>
              <a:rPr lang="en-US" altLang="en-US" b="1" dirty="0">
                <a:solidFill>
                  <a:srgbClr val="004080"/>
                </a:solidFill>
              </a:rPr>
              <a:t>a</a:t>
            </a:r>
            <a:r>
              <a:rPr lang="en-US" altLang="en-US" b="1" dirty="0" smtClean="0">
                <a:solidFill>
                  <a:srgbClr val="004080"/>
                </a:solidFill>
              </a:rPr>
              <a:t>s a function of depth</a:t>
            </a:r>
            <a:endParaRPr lang="en-US" altLang="en-US" b="1" dirty="0">
              <a:solidFill>
                <a:srgbClr val="004080"/>
              </a:solidFill>
            </a:endParaRPr>
          </a:p>
          <a:p>
            <a:pPr algn="l"/>
            <a:endParaRPr lang="en-US" altLang="en-US" b="1" dirty="0">
              <a:solidFill>
                <a:srgbClr val="004080"/>
              </a:solidFill>
            </a:endParaRPr>
          </a:p>
        </p:txBody>
      </p:sp>
      <p:sp>
        <p:nvSpPr>
          <p:cNvPr id="3" name="Titel 1"/>
          <p:cNvSpPr txBox="1">
            <a:spLocks/>
          </p:cNvSpPr>
          <p:nvPr/>
        </p:nvSpPr>
        <p:spPr>
          <a:xfrm>
            <a:off x="271463" y="5969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800" b="1" i="1" kern="1200">
                <a:solidFill>
                  <a:srgbClr val="00408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200" dirty="0" smtClean="0">
                <a:latin typeface="Arial" charset="0"/>
                <a:ea typeface="Arial" charset="0"/>
                <a:cs typeface="Arial" charset="0"/>
              </a:rPr>
              <a:t>Experiments at GSI</a:t>
            </a:r>
          </a:p>
          <a:p>
            <a:r>
              <a:rPr lang="en-US" altLang="en-US" sz="3200" dirty="0">
                <a:latin typeface="Arial" charset="0"/>
                <a:ea typeface="Arial" charset="0"/>
                <a:cs typeface="Arial" charset="0"/>
              </a:rPr>
              <a:t>f</a:t>
            </a:r>
            <a:r>
              <a:rPr lang="en-US" altLang="en-US" sz="3200" dirty="0" smtClean="0">
                <a:latin typeface="Arial" charset="0"/>
                <a:ea typeface="Arial" charset="0"/>
                <a:cs typeface="Arial" charset="0"/>
              </a:rPr>
              <a:t>or </a:t>
            </a:r>
            <a:r>
              <a:rPr lang="en-US" altLang="en-US" sz="3200" dirty="0" err="1" smtClean="0">
                <a:latin typeface="Arial" charset="0"/>
                <a:ea typeface="Arial" charset="0"/>
                <a:cs typeface="Arial" charset="0"/>
              </a:rPr>
              <a:t>dpa</a:t>
            </a:r>
            <a:r>
              <a:rPr lang="en-US" altLang="en-US" sz="3200" dirty="0" smtClean="0">
                <a:latin typeface="Arial" charset="0"/>
                <a:ea typeface="Arial" charset="0"/>
                <a:cs typeface="Arial" charset="0"/>
              </a:rPr>
              <a:t> calculations</a:t>
            </a:r>
            <a:endParaRPr lang="en-US" altLang="en-US" sz="32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100" y="2667000"/>
            <a:ext cx="5340900" cy="2934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6972300" y="1473200"/>
            <a:ext cx="1766613" cy="1460500"/>
            <a:chOff x="241374" y="1342814"/>
            <a:chExt cx="1888218" cy="1963492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374" y="1697608"/>
              <a:ext cx="1888218" cy="16086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7" name="Text Box 10"/>
            <p:cNvSpPr txBox="1">
              <a:spLocks noChangeArrowheads="1"/>
            </p:cNvSpPr>
            <p:nvPr/>
          </p:nvSpPr>
          <p:spPr bwMode="auto">
            <a:xfrm>
              <a:off x="837619" y="1342814"/>
              <a:ext cx="664156" cy="2910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buClr>
                  <a:srgbClr val="000000"/>
                </a:buClr>
                <a:buSzPct val="100000"/>
                <a:buFont typeface="Comic Sans MS" charset="0"/>
                <a:buNone/>
              </a:pPr>
              <a:r>
                <a:rPr lang="en-US" altLang="en-US" b="1">
                  <a:solidFill>
                    <a:schemeClr val="accent2"/>
                  </a:solidFill>
                </a:rPr>
                <a:t>Sample</a:t>
              </a:r>
            </a:p>
          </p:txBody>
        </p:sp>
      </p:grp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403475" y="5884863"/>
            <a:ext cx="3741738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buClr>
                <a:srgbClr val="000000"/>
              </a:buClr>
              <a:buSzPct val="100000"/>
              <a:buFont typeface="Comic Sans MS" charset="0"/>
              <a:buNone/>
            </a:pPr>
            <a:r>
              <a:rPr lang="en-US" altLang="en-US" sz="2000" b="1">
                <a:solidFill>
                  <a:schemeClr val="accent2"/>
                </a:solidFill>
              </a:rPr>
              <a:t>Damage evolution with depth</a:t>
            </a:r>
          </a:p>
        </p:txBody>
      </p:sp>
      <p:sp>
        <p:nvSpPr>
          <p:cNvPr id="9" name="Rectangle 8"/>
          <p:cNvSpPr/>
          <p:nvPr/>
        </p:nvSpPr>
        <p:spPr>
          <a:xfrm>
            <a:off x="4543902" y="2199044"/>
            <a:ext cx="2023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baseline="30000" dirty="0">
                <a:latin typeface="Arial" charset="0"/>
                <a:ea typeface="Arial" charset="0"/>
                <a:cs typeface="Arial" charset="0"/>
              </a:rPr>
              <a:t>197</a:t>
            </a:r>
            <a:r>
              <a:rPr lang="en-GB" altLang="en-US" dirty="0">
                <a:latin typeface="Arial" charset="0"/>
                <a:ea typeface="Arial" charset="0"/>
                <a:cs typeface="Arial" charset="0"/>
              </a:rPr>
              <a:t>Au, 11.1 MeV/u</a:t>
            </a:r>
            <a:endParaRPr lang="de-DE" alt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879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11138"/>
            <a:ext cx="6146064" cy="741362"/>
          </a:xfrm>
        </p:spPr>
        <p:txBody>
          <a:bodyPr>
            <a:normAutofit fontScale="90000"/>
          </a:bodyPr>
          <a:lstStyle/>
          <a:p>
            <a:r>
              <a:rPr lang="en-US" altLang="en-US" dirty="0">
                <a:latin typeface="Arial" charset="0"/>
                <a:ea typeface="Arial" charset="0"/>
                <a:cs typeface="Arial" charset="0"/>
              </a:rPr>
              <a:t>Radiation damage in beam dumps and beam catchers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en-US" altLang="en-US" sz="2000" dirty="0" smtClean="0">
              <a:latin typeface="Arial" charset="0"/>
              <a:ea typeface="Arial" charset="0"/>
              <a:cs typeface="Arial" charset="0"/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2000" dirty="0" smtClean="0">
                <a:latin typeface="Arial" charset="0"/>
                <a:ea typeface="Arial" charset="0"/>
                <a:cs typeface="Arial" charset="0"/>
              </a:rPr>
              <a:t>Radiation </a:t>
            </a:r>
            <a:r>
              <a:rPr lang="en-US" altLang="en-US" sz="2000" dirty="0">
                <a:latin typeface="Arial" charset="0"/>
                <a:ea typeface="Arial" charset="0"/>
                <a:cs typeface="Arial" charset="0"/>
              </a:rPr>
              <a:t>damage in the carbon part of the beam dump is caused by three mechanisms: </a:t>
            </a:r>
            <a:endParaRPr lang="en-US" altLang="en-US" sz="2000" dirty="0" smtClean="0">
              <a:latin typeface="Arial" charset="0"/>
              <a:ea typeface="Arial" charset="0"/>
              <a:cs typeface="Arial" charset="0"/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en-US" altLang="en-US" sz="2000" dirty="0">
              <a:latin typeface="Arial" charset="0"/>
              <a:ea typeface="Arial" charset="0"/>
              <a:cs typeface="Arial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2000" dirty="0">
                <a:latin typeface="Arial" charset="0"/>
                <a:ea typeface="Arial" charset="0"/>
                <a:cs typeface="Arial" charset="0"/>
              </a:rPr>
              <a:t>Elastic collisions of the primary beam, fragments or neutrons with the carbon </a:t>
            </a:r>
            <a:r>
              <a:rPr lang="en-US" altLang="en-US" sz="2000" dirty="0" smtClean="0">
                <a:latin typeface="Arial" charset="0"/>
                <a:ea typeface="Arial" charset="0"/>
                <a:cs typeface="Arial" charset="0"/>
              </a:rPr>
              <a:t>atoms</a:t>
            </a:r>
            <a:endParaRPr lang="en-US" altLang="en-US" sz="2000" dirty="0">
              <a:latin typeface="Arial" charset="0"/>
              <a:ea typeface="Arial" charset="0"/>
              <a:cs typeface="Arial" charset="0"/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en-US" altLang="en-US" sz="2000" dirty="0">
              <a:latin typeface="Arial" charset="0"/>
              <a:ea typeface="Arial" charset="0"/>
              <a:cs typeface="Arial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2000" dirty="0">
                <a:latin typeface="Arial" charset="0"/>
                <a:ea typeface="Arial" charset="0"/>
                <a:cs typeface="Arial" charset="0"/>
              </a:rPr>
              <a:t>For high linear energy deposition the heating by the electronic energy loss can cause </a:t>
            </a:r>
            <a:r>
              <a:rPr lang="en-US" altLang="en-US" sz="2000" dirty="0" smtClean="0">
                <a:latin typeface="Arial" charset="0"/>
                <a:ea typeface="Arial" charset="0"/>
                <a:cs typeface="Arial" charset="0"/>
              </a:rPr>
              <a:t>microscopic </a:t>
            </a:r>
            <a:r>
              <a:rPr lang="en-US" altLang="en-US" sz="2000" dirty="0">
                <a:latin typeface="Arial" charset="0"/>
                <a:ea typeface="Arial" charset="0"/>
                <a:cs typeface="Arial" charset="0"/>
              </a:rPr>
              <a:t>material </a:t>
            </a:r>
            <a:r>
              <a:rPr lang="en-US" altLang="en-US" sz="2000" dirty="0" smtClean="0">
                <a:latin typeface="Arial" charset="0"/>
                <a:ea typeface="Arial" charset="0"/>
                <a:cs typeface="Arial" charset="0"/>
              </a:rPr>
              <a:t>transformation </a:t>
            </a:r>
            <a:r>
              <a:rPr lang="en-US" altLang="en-US" sz="2000" dirty="0">
                <a:latin typeface="Arial" charset="0"/>
                <a:ea typeface="Arial" charset="0"/>
                <a:cs typeface="Arial" charset="0"/>
              </a:rPr>
              <a:t>and track formation. This happens in graphite above a threshold of </a:t>
            </a:r>
            <a:r>
              <a:rPr lang="en-US" altLang="en-US" sz="2000" dirty="0" err="1">
                <a:latin typeface="Arial" charset="0"/>
                <a:ea typeface="Arial" charset="0"/>
                <a:cs typeface="Arial" charset="0"/>
              </a:rPr>
              <a:t>dE</a:t>
            </a:r>
            <a:r>
              <a:rPr lang="en-US" altLang="en-US" sz="2000" dirty="0">
                <a:latin typeface="Arial" charset="0"/>
                <a:ea typeface="Arial" charset="0"/>
                <a:cs typeface="Arial" charset="0"/>
              </a:rPr>
              <a:t>/dx = </a:t>
            </a:r>
            <a:r>
              <a:rPr lang="en-US" altLang="en-US" sz="2000" dirty="0" smtClean="0">
                <a:latin typeface="Arial" charset="0"/>
                <a:ea typeface="Arial" charset="0"/>
                <a:cs typeface="Arial" charset="0"/>
              </a:rPr>
              <a:t>18 </a:t>
            </a:r>
            <a:r>
              <a:rPr lang="en-US" altLang="en-US" sz="2000" dirty="0" err="1" smtClean="0">
                <a:latin typeface="Arial" charset="0"/>
                <a:ea typeface="Arial" charset="0"/>
                <a:cs typeface="Arial" charset="0"/>
              </a:rPr>
              <a:t>keV</a:t>
            </a:r>
            <a:r>
              <a:rPr lang="en-US" altLang="en-US" sz="2000" dirty="0" smtClean="0">
                <a:latin typeface="Arial" charset="0"/>
                <a:ea typeface="Arial" charset="0"/>
                <a:cs typeface="Arial" charset="0"/>
              </a:rPr>
              <a:t>/nm </a:t>
            </a:r>
            <a:r>
              <a:rPr lang="en-US" altLang="en-US" sz="2000" dirty="0">
                <a:latin typeface="Arial" charset="0"/>
                <a:ea typeface="Arial" charset="0"/>
                <a:cs typeface="Arial" charset="0"/>
              </a:rPr>
              <a:t>and will therefore occur only in the Bragg peak close to the </a:t>
            </a:r>
            <a:r>
              <a:rPr lang="en-US" altLang="en-US" sz="2000" dirty="0" smtClean="0">
                <a:latin typeface="Arial" charset="0"/>
                <a:ea typeface="Arial" charset="0"/>
                <a:cs typeface="Arial" charset="0"/>
              </a:rPr>
              <a:t>end of the range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altLang="en-US" sz="20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altLang="en-US" sz="20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• </a:t>
            </a:r>
            <a:r>
              <a:rPr lang="en-US" altLang="en-US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Spallation of the nuclides and creation of other chemical elements</a:t>
            </a:r>
            <a:endParaRPr lang="en-US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466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"/>
          <p:cNvGrpSpPr>
            <a:grpSpLocks noChangeAspect="1"/>
          </p:cNvGrpSpPr>
          <p:nvPr/>
        </p:nvGrpSpPr>
        <p:grpSpPr bwMode="auto">
          <a:xfrm>
            <a:off x="0" y="1409700"/>
            <a:ext cx="9004854" cy="5003800"/>
            <a:chOff x="2193" y="1825"/>
            <a:chExt cx="10750" cy="5973"/>
          </a:xfrm>
        </p:grpSpPr>
        <p:sp>
          <p:nvSpPr>
            <p:cNvPr id="6" name="AutoShape 14"/>
            <p:cNvSpPr>
              <a:spLocks noChangeAspect="1" noChangeArrowheads="1" noTextEdit="1"/>
            </p:cNvSpPr>
            <p:nvPr/>
          </p:nvSpPr>
          <p:spPr bwMode="auto">
            <a:xfrm>
              <a:off x="2193" y="1825"/>
              <a:ext cx="10750" cy="59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2301" name="Picture 13" descr="Layout of the Super-FRS 07062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27" y="2251"/>
              <a:ext cx="10116" cy="49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 Box 12"/>
            <p:cNvSpPr txBox="1">
              <a:spLocks noChangeArrowheads="1"/>
            </p:cNvSpPr>
            <p:nvPr/>
          </p:nvSpPr>
          <p:spPr bwMode="auto">
            <a:xfrm>
              <a:off x="2193" y="2038"/>
              <a:ext cx="9708" cy="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2179" tIns="31090" rIns="62179" bIns="310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Text Box 11"/>
            <p:cNvSpPr txBox="1">
              <a:spLocks noChangeArrowheads="1"/>
            </p:cNvSpPr>
            <p:nvPr/>
          </p:nvSpPr>
          <p:spPr bwMode="auto">
            <a:xfrm>
              <a:off x="3046" y="3958"/>
              <a:ext cx="2574" cy="828"/>
            </a:xfrm>
            <a:prstGeom prst="rect">
              <a:avLst/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62179" tIns="31090" rIns="62179" bIns="310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Beam Catchers (graphite + iron)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4879" y="4837"/>
              <a:ext cx="384" cy="192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4879" y="4837"/>
              <a:ext cx="96" cy="480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8"/>
            <p:cNvSpPr>
              <a:spLocks noChangeShapeType="1"/>
            </p:cNvSpPr>
            <p:nvPr/>
          </p:nvSpPr>
          <p:spPr bwMode="auto">
            <a:xfrm>
              <a:off x="4879" y="4837"/>
              <a:ext cx="192" cy="288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5795" y="5878"/>
              <a:ext cx="1944" cy="1167"/>
            </a:xfrm>
            <a:prstGeom prst="rect">
              <a:avLst/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62179" tIns="31090" rIns="62179" bIns="310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Production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Target (graphite)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Line 6"/>
            <p:cNvSpPr>
              <a:spLocks noChangeShapeType="1"/>
            </p:cNvSpPr>
            <p:nvPr/>
          </p:nvSpPr>
          <p:spPr bwMode="auto">
            <a:xfrm flipH="1" flipV="1">
              <a:off x="4879" y="5605"/>
              <a:ext cx="864" cy="576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Line 5"/>
            <p:cNvSpPr>
              <a:spLocks noChangeShapeType="1"/>
            </p:cNvSpPr>
            <p:nvPr/>
          </p:nvSpPr>
          <p:spPr bwMode="auto">
            <a:xfrm flipV="1">
              <a:off x="4399" y="6181"/>
              <a:ext cx="192" cy="384"/>
            </a:xfrm>
            <a:prstGeom prst="line">
              <a:avLst/>
            </a:prstGeom>
            <a:noFill/>
            <a:ln w="38100">
              <a:solidFill>
                <a:srgbClr val="66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229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52" y="5024"/>
              <a:ext cx="1981" cy="22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</a:extLst>
          </p:spPr>
        </p:pic>
        <p:sp>
          <p:nvSpPr>
            <p:cNvPr id="15" name="Text Box 3"/>
            <p:cNvSpPr txBox="1">
              <a:spLocks noChangeArrowheads="1"/>
            </p:cNvSpPr>
            <p:nvPr/>
          </p:nvSpPr>
          <p:spPr bwMode="auto">
            <a:xfrm>
              <a:off x="2833" y="6475"/>
              <a:ext cx="2773" cy="1112"/>
            </a:xfrm>
            <a:prstGeom prst="rect">
              <a:avLst/>
            </a:prstGeom>
            <a:solidFill>
              <a:srgbClr val="FFFFFF"/>
            </a:solidFill>
            <a:ln w="15875">
              <a:solidFill>
                <a:srgbClr val="3333CC"/>
              </a:solidFill>
              <a:miter lim="800000"/>
              <a:headEnd/>
              <a:tailEnd/>
            </a:ln>
          </p:spPr>
          <p:txBody>
            <a:bodyPr vert="horz" wrap="square" lIns="62179" tIns="31090" rIns="62179" bIns="310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Driver beams: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3000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12</a:t>
              </a:r>
              <a:r>
                <a:rPr kumimoji="0" lang="en-US" altLang="en-US" sz="1800" b="1" i="0" u="none" strike="noStrike" cap="none" normalizeH="0" baseline="-2147483648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C to </a:t>
              </a:r>
              <a:r>
                <a:rPr kumimoji="0" lang="en-US" altLang="en-US" sz="1800" b="1" i="0" u="none" strike="noStrike" cap="none" normalizeH="0" baseline="3000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238</a:t>
              </a:r>
              <a:r>
                <a:rPr kumimoji="0" lang="en-US" altLang="en-US" sz="1800" b="1" i="0" u="none" strike="noStrike" cap="none" normalizeH="0" baseline="-2147483648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U up to </a:t>
              </a:r>
              <a:endParaRPr kumimoji="0" lang="en-US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1.5 GeV/u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1229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6" y="1996"/>
              <a:ext cx="2270" cy="18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</a:extLst>
          </p:spPr>
        </p:pic>
      </p:grpSp>
      <p:sp>
        <p:nvSpPr>
          <p:cNvPr id="1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8750"/>
            <a:ext cx="8143875" cy="873125"/>
          </a:xfrm>
        </p:spPr>
        <p:txBody>
          <a:bodyPr lIns="90000" tIns="46800" rIns="90000" bIns="46800">
            <a:noAutofit/>
          </a:bodyPr>
          <a:lstStyle/>
          <a:p>
            <a:pPr eaLnBrk="1" hangingPunct="1"/>
            <a:r>
              <a:rPr lang="en-US" altLang="ja-JP" sz="3200" dirty="0" smtClean="0">
                <a:latin typeface="Arial" charset="0"/>
                <a:ea typeface="Arial" charset="0"/>
                <a:cs typeface="Arial" charset="0"/>
              </a:rPr>
              <a:t>Super-FRS Target and Beam Catcher</a:t>
            </a:r>
            <a:endParaRPr lang="de-DE" altLang="ja-JP" sz="3200" dirty="0" smtClean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151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230313" y="78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 altLang="de-DE" sz="1800" b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8750"/>
            <a:ext cx="8143875" cy="873125"/>
          </a:xfrm>
        </p:spPr>
        <p:txBody>
          <a:bodyPr lIns="90000" tIns="46800" rIns="90000" bIns="46800"/>
          <a:lstStyle/>
          <a:p>
            <a:pPr eaLnBrk="1" hangingPunct="1"/>
            <a:r>
              <a:rPr lang="en-US" altLang="ja-JP" dirty="0" smtClean="0">
                <a:latin typeface="Arial" charset="0"/>
                <a:ea typeface="Arial" charset="0"/>
                <a:cs typeface="Arial" charset="0"/>
              </a:rPr>
              <a:t>Super-FRS Beam Catcher</a:t>
            </a:r>
            <a:endParaRPr lang="de-DE" altLang="ja-JP" dirty="0" smtClean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8196" name="Group 4"/>
          <p:cNvGrpSpPr>
            <a:grpSpLocks/>
          </p:cNvGrpSpPr>
          <p:nvPr/>
        </p:nvGrpSpPr>
        <p:grpSpPr bwMode="auto">
          <a:xfrm>
            <a:off x="3205163" y="1452563"/>
            <a:ext cx="2773362" cy="3192462"/>
            <a:chOff x="775" y="1530"/>
            <a:chExt cx="2572" cy="2901"/>
          </a:xfrm>
        </p:grpSpPr>
        <p:sp>
          <p:nvSpPr>
            <p:cNvPr id="8204" name="Text Box 5"/>
            <p:cNvSpPr txBox="1">
              <a:spLocks noChangeArrowheads="1"/>
            </p:cNvSpPr>
            <p:nvPr/>
          </p:nvSpPr>
          <p:spPr bwMode="auto">
            <a:xfrm>
              <a:off x="1181" y="2344"/>
              <a:ext cx="171" cy="3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de-DE" sz="1800" b="0"/>
            </a:p>
          </p:txBody>
        </p:sp>
        <p:pic>
          <p:nvPicPr>
            <p:cNvPr id="8205" name="Picture 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" y="1530"/>
              <a:ext cx="2572" cy="2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206" name="Text Box 7"/>
            <p:cNvSpPr txBox="1">
              <a:spLocks noChangeArrowheads="1"/>
            </p:cNvSpPr>
            <p:nvPr/>
          </p:nvSpPr>
          <p:spPr bwMode="auto">
            <a:xfrm rot="-720688">
              <a:off x="1804" y="3340"/>
              <a:ext cx="816" cy="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de-DE" sz="1400">
                  <a:solidFill>
                    <a:schemeClr val="folHlink"/>
                  </a:solidFill>
                </a:rPr>
                <a:t>graphite</a:t>
              </a:r>
              <a:endParaRPr lang="de-DE" altLang="de-DE" sz="1400">
                <a:solidFill>
                  <a:schemeClr val="folHlink"/>
                </a:solidFill>
              </a:endParaRPr>
            </a:p>
          </p:txBody>
        </p:sp>
        <p:sp>
          <p:nvSpPr>
            <p:cNvPr id="8207" name="Text Box 8"/>
            <p:cNvSpPr txBox="1">
              <a:spLocks noChangeArrowheads="1"/>
            </p:cNvSpPr>
            <p:nvPr/>
          </p:nvSpPr>
          <p:spPr bwMode="auto">
            <a:xfrm rot="-285818">
              <a:off x="1691" y="2890"/>
              <a:ext cx="715" cy="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de-DE" sz="1400">
                  <a:solidFill>
                    <a:srgbClr val="FF9933"/>
                  </a:solidFill>
                </a:rPr>
                <a:t>copper</a:t>
              </a:r>
              <a:endParaRPr lang="de-DE" altLang="de-DE" sz="1400">
                <a:solidFill>
                  <a:srgbClr val="FF9933"/>
                </a:solidFill>
              </a:endParaRPr>
            </a:p>
          </p:txBody>
        </p:sp>
        <p:sp>
          <p:nvSpPr>
            <p:cNvPr id="8208" name="Text Box 9"/>
            <p:cNvSpPr txBox="1">
              <a:spLocks noChangeArrowheads="1"/>
            </p:cNvSpPr>
            <p:nvPr/>
          </p:nvSpPr>
          <p:spPr bwMode="auto">
            <a:xfrm rot="-285818">
              <a:off x="1691" y="1995"/>
              <a:ext cx="1045" cy="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de-DE" sz="1400"/>
                <a:t>linear drive</a:t>
              </a:r>
              <a:endParaRPr lang="de-DE" altLang="de-DE" sz="1400"/>
            </a:p>
          </p:txBody>
        </p:sp>
        <p:sp>
          <p:nvSpPr>
            <p:cNvPr id="8209" name="Line 10"/>
            <p:cNvSpPr>
              <a:spLocks noChangeShapeType="1"/>
            </p:cNvSpPr>
            <p:nvPr/>
          </p:nvSpPr>
          <p:spPr bwMode="auto">
            <a:xfrm flipV="1">
              <a:off x="1522" y="4040"/>
              <a:ext cx="1063" cy="27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/>
            <a:lstStyle/>
            <a:p>
              <a:endParaRPr lang="de-DE"/>
            </a:p>
          </p:txBody>
        </p:sp>
        <p:sp>
          <p:nvSpPr>
            <p:cNvPr id="8210" name="Text Box 11"/>
            <p:cNvSpPr txBox="1">
              <a:spLocks noChangeArrowheads="1"/>
            </p:cNvSpPr>
            <p:nvPr/>
          </p:nvSpPr>
          <p:spPr bwMode="auto">
            <a:xfrm rot="-867836">
              <a:off x="1798" y="4098"/>
              <a:ext cx="957" cy="3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de-DE" sz="1800"/>
                <a:t>460 mm</a:t>
              </a:r>
              <a:endParaRPr lang="de-DE" altLang="de-DE" sz="1800"/>
            </a:p>
          </p:txBody>
        </p:sp>
      </p:grpSp>
      <p:sp>
        <p:nvSpPr>
          <p:cNvPr id="8197" name="Rectangle 21"/>
          <p:cNvSpPr>
            <a:spLocks noChangeArrowheads="1"/>
          </p:cNvSpPr>
          <p:nvPr/>
        </p:nvSpPr>
        <p:spPr bwMode="auto">
          <a:xfrm>
            <a:off x="-47625" y="4461797"/>
            <a:ext cx="5924550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de-DE" sz="1800" dirty="0" smtClean="0">
                <a:solidFill>
                  <a:srgbClr val="002060"/>
                </a:solidFill>
              </a:rPr>
              <a:t>.</a:t>
            </a:r>
            <a:endParaRPr lang="en-US" altLang="de-DE" sz="1800" dirty="0">
              <a:solidFill>
                <a:srgbClr val="002060"/>
              </a:solidFill>
            </a:endParaRPr>
          </a:p>
        </p:txBody>
      </p:sp>
      <p:pic>
        <p:nvPicPr>
          <p:cNvPr id="8198" name="Picture 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899" y="1031875"/>
            <a:ext cx="2995612" cy="366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9" name="Group 2"/>
          <p:cNvGrpSpPr>
            <a:grpSpLocks/>
          </p:cNvGrpSpPr>
          <p:nvPr/>
        </p:nvGrpSpPr>
        <p:grpSpPr bwMode="auto">
          <a:xfrm>
            <a:off x="182563" y="1376362"/>
            <a:ext cx="2995643" cy="3463925"/>
            <a:chOff x="182563" y="2574966"/>
            <a:chExt cx="2676525" cy="2941052"/>
          </a:xfrm>
        </p:grpSpPr>
        <p:pic>
          <p:nvPicPr>
            <p:cNvPr id="8202" name="Picture 2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563" y="2574966"/>
              <a:ext cx="2676525" cy="267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Box 1"/>
            <p:cNvSpPr txBox="1">
              <a:spLocks noChangeArrowheads="1"/>
            </p:cNvSpPr>
            <p:nvPr/>
          </p:nvSpPr>
          <p:spPr bwMode="auto">
            <a:xfrm>
              <a:off x="1368538" y="5146686"/>
              <a:ext cx="101822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altLang="de-DE" sz="1800" b="0"/>
                <a:t>graphite</a:t>
              </a:r>
              <a:endParaRPr lang="de-DE" altLang="de-DE" sz="1800" b="0" dirty="0"/>
            </a:p>
          </p:txBody>
        </p:sp>
      </p:grpSp>
      <p:sp>
        <p:nvSpPr>
          <p:cNvPr id="8201" name="TextBox 1"/>
          <p:cNvSpPr txBox="1">
            <a:spLocks noChangeArrowheads="1"/>
          </p:cNvSpPr>
          <p:nvPr/>
        </p:nvSpPr>
        <p:spPr bwMode="auto">
          <a:xfrm>
            <a:off x="7905750" y="2344738"/>
            <a:ext cx="6832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400" b="0" dirty="0" err="1" smtClean="0"/>
              <a:t>Be</a:t>
            </a:r>
            <a:r>
              <a:rPr lang="de-DE" altLang="de-DE" sz="1400" b="0" dirty="0" smtClean="0"/>
              <a:t>/</a:t>
            </a:r>
            <a:r>
              <a:rPr lang="de-DE" altLang="de-DE" sz="1400" b="0" dirty="0" err="1" smtClean="0"/>
              <a:t>Cu</a:t>
            </a:r>
            <a:endParaRPr lang="de-DE" altLang="de-DE" sz="1400" b="0" dirty="0"/>
          </a:p>
        </p:txBody>
      </p:sp>
      <p:sp>
        <p:nvSpPr>
          <p:cNvPr id="25" name="Rectangle 21"/>
          <p:cNvSpPr>
            <a:spLocks noChangeArrowheads="1"/>
          </p:cNvSpPr>
          <p:nvPr/>
        </p:nvSpPr>
        <p:spPr bwMode="auto">
          <a:xfrm>
            <a:off x="6488906" y="5030889"/>
            <a:ext cx="2257425" cy="302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de-DE" sz="1800" b="0" i="1" dirty="0" smtClean="0">
                <a:solidFill>
                  <a:srgbClr val="0070C0"/>
                </a:solidFill>
                <a:sym typeface="Wingdings" pitchFamily="2" charset="2"/>
              </a:rPr>
              <a:t>Courtesy H. </a:t>
            </a:r>
            <a:r>
              <a:rPr lang="en-US" altLang="de-DE" sz="1800" b="0" i="1" dirty="0" err="1" smtClean="0">
                <a:solidFill>
                  <a:srgbClr val="0070C0"/>
                </a:solidFill>
                <a:sym typeface="Wingdings" pitchFamily="2" charset="2"/>
              </a:rPr>
              <a:t>Weick</a:t>
            </a:r>
            <a:endParaRPr lang="en-US" altLang="de-DE" sz="1800" b="0" i="1" dirty="0">
              <a:solidFill>
                <a:srgbClr val="0070C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92206" y="547205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de-DE" dirty="0" smtClean="0">
                <a:solidFill>
                  <a:srgbClr val="002060"/>
                </a:solidFill>
              </a:rPr>
              <a:t>Thermal simulation shows cooling problem </a:t>
            </a:r>
            <a:br>
              <a:rPr lang="en-US" altLang="de-DE" dirty="0" smtClean="0">
                <a:solidFill>
                  <a:srgbClr val="002060"/>
                </a:solidFill>
              </a:rPr>
            </a:br>
            <a:r>
              <a:rPr lang="en-US" altLang="de-DE" dirty="0" smtClean="0">
                <a:solidFill>
                  <a:srgbClr val="002060"/>
                </a:solidFill>
              </a:rPr>
              <a:t>with radiation damaged graphite, </a:t>
            </a:r>
            <a:br>
              <a:rPr lang="en-US" altLang="de-DE" dirty="0" smtClean="0">
                <a:solidFill>
                  <a:srgbClr val="002060"/>
                </a:solidFill>
              </a:rPr>
            </a:br>
            <a:r>
              <a:rPr lang="en-US" altLang="de-DE" dirty="0" smtClean="0">
                <a:solidFill>
                  <a:srgbClr val="002060"/>
                </a:solidFill>
              </a:rPr>
              <a:t>  </a:t>
            </a:r>
            <a:r>
              <a:rPr lang="en-US" altLang="de-DE" dirty="0" smtClean="0">
                <a:solidFill>
                  <a:srgbClr val="002060"/>
                </a:solidFill>
                <a:latin typeface="Symbol" panose="05050102010706020507" pitchFamily="18" charset="2"/>
              </a:rPr>
              <a:t>l</a:t>
            </a:r>
            <a:r>
              <a:rPr lang="en-US" altLang="de-DE" dirty="0" smtClean="0">
                <a:solidFill>
                  <a:srgbClr val="002060"/>
                </a:solidFill>
              </a:rPr>
              <a:t> = 70-40 W/(m K) --&gt; 15 W/(m K), </a:t>
            </a:r>
            <a:r>
              <a:rPr lang="en-US" altLang="de-DE" smtClean="0">
                <a:solidFill>
                  <a:srgbClr val="002060"/>
                </a:solidFill>
              </a:rPr>
              <a:t/>
            </a:r>
            <a:br>
              <a:rPr lang="en-US" altLang="de-DE" smtClean="0">
                <a:solidFill>
                  <a:srgbClr val="002060"/>
                </a:solidFill>
              </a:rPr>
            </a:br>
            <a:endParaRPr lang="en-US" altLang="de-DE" dirty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30174" y="5030889"/>
            <a:ext cx="27004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dirty="0" smtClean="0">
                <a:latin typeface="Bitstream Vera Serif" charset="0"/>
              </a:rPr>
              <a:t>Beam energy: 750 MeV/u</a:t>
            </a:r>
            <a:r>
              <a:rPr lang="en-GB" altLang="en-US" dirty="0">
                <a:latin typeface="Bitstream Vera Serif" charset="0"/>
              </a:rPr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0707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4675138"/>
            <a:ext cx="85217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TimesNewRomanPS" charset="0"/>
              </a:rPr>
              <a:t>PHITS </a:t>
            </a:r>
            <a:r>
              <a:rPr lang="en-US" i="1" dirty="0">
                <a:latin typeface="TimesNewRomanPS" charset="0"/>
              </a:rPr>
              <a:t>simulation of DPAs from elastic collision, all values stay below 1 DPA for the whole lifetime of the device even with full uranium beam intensity over 15 years with 77 days continuous operation in each year </a:t>
            </a:r>
            <a:r>
              <a:rPr lang="en-US" i="1" dirty="0" smtClean="0">
                <a:latin typeface="TimesNewRomanPS" charset="0"/>
              </a:rPr>
              <a:t>. </a:t>
            </a:r>
            <a:r>
              <a:rPr lang="en-US" i="1" dirty="0">
                <a:latin typeface="TimesNewRomanPS" charset="0"/>
              </a:rPr>
              <a:t>The peak in carbon represents the end of the range near the maximum of nuclear </a:t>
            </a:r>
            <a:r>
              <a:rPr lang="en-US" i="1" dirty="0" smtClean="0">
                <a:latin typeface="TimesNewRomanPS" charset="0"/>
              </a:rPr>
              <a:t>stopping power</a:t>
            </a:r>
            <a:r>
              <a:rPr lang="en-US" i="1" dirty="0">
                <a:latin typeface="TimesNewRomanPS" charset="0"/>
              </a:rPr>
              <a:t>. </a:t>
            </a:r>
            <a:endParaRPr lang="en-US" dirty="0"/>
          </a:p>
        </p:txBody>
      </p:sp>
      <p:pic>
        <p:nvPicPr>
          <p:cNvPr id="1025" name="Picture 1" descr="age56image1811052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100" y="850900"/>
            <a:ext cx="5562600" cy="356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4456906" y="6137355"/>
            <a:ext cx="2257425" cy="302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de-DE" sz="1800" b="0" i="1" dirty="0" smtClean="0">
                <a:solidFill>
                  <a:srgbClr val="0070C0"/>
                </a:solidFill>
                <a:sym typeface="Wingdings" pitchFamily="2" charset="2"/>
              </a:rPr>
              <a:t>Courtesy H. </a:t>
            </a:r>
            <a:r>
              <a:rPr lang="en-US" altLang="de-DE" sz="1800" b="0" i="1" dirty="0" err="1" smtClean="0">
                <a:solidFill>
                  <a:srgbClr val="0070C0"/>
                </a:solidFill>
                <a:sym typeface="Wingdings" pitchFamily="2" charset="2"/>
              </a:rPr>
              <a:t>Weick</a:t>
            </a:r>
            <a:endParaRPr lang="en-US" altLang="de-DE" sz="1800" b="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540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0650" y="396875"/>
            <a:ext cx="7167563" cy="6175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4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Arial" charset="0"/>
                <a:cs typeface="Arial" charset="0"/>
              </a:rPr>
              <a:t>DPA calculation for the Super-FRS graphite target</a:t>
            </a:r>
          </a:p>
        </p:txBody>
      </p:sp>
      <p:pic>
        <p:nvPicPr>
          <p:cNvPr id="87044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9888" y="1538288"/>
            <a:ext cx="2924175" cy="4525962"/>
          </a:xfrm>
          <a:noFill/>
          <a:ln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87045" name="Picture 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6207125"/>
            <a:ext cx="1073150" cy="2047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274638" y="1309688"/>
            <a:ext cx="5087937" cy="5148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431800" indent="-323850" defTabSz="45720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863600" indent="-287338" defTabSz="45720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295400" indent="-215900" defTabSz="457200">
              <a:spcBef>
                <a:spcPct val="20000"/>
              </a:spcBef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727200" indent="-215900" defTabSz="457200">
              <a:spcBef>
                <a:spcPct val="20000"/>
              </a:spcBef>
              <a:buChar char="–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159000" indent="-215900" defTabSz="457200">
              <a:spcBef>
                <a:spcPct val="20000"/>
              </a:spcBef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616200" indent="-215900" defTabSz="457200" fontAlgn="base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3073400" indent="-215900" defTabSz="457200" fontAlgn="base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530600" indent="-215900" defTabSz="457200" fontAlgn="base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987800" indent="-215900" defTabSz="457200" fontAlgn="base">
              <a:spcBef>
                <a:spcPct val="20000"/>
              </a:spcBef>
              <a:spcAft>
                <a:spcPct val="0"/>
              </a:spcAft>
              <a:buChar char="»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 eaLnBrk="1" hangingPunct="1">
              <a:lnSpc>
                <a:spcPct val="98000"/>
              </a:lnSpc>
              <a:buFontTx/>
              <a:buNone/>
            </a:pPr>
            <a:r>
              <a:rPr lang="en-GB" altLang="en-US" sz="1800" dirty="0">
                <a:latin typeface="Bitstream Vera Serif" charset="0"/>
              </a:rPr>
              <a:t>Graphite wheel cooled only by radiation</a:t>
            </a:r>
          </a:p>
          <a:p>
            <a:pPr algn="just" eaLnBrk="1" hangingPunct="1">
              <a:lnSpc>
                <a:spcPct val="98000"/>
              </a:lnSpc>
            </a:pPr>
            <a:r>
              <a:rPr lang="en-GB" altLang="en-US" sz="1800" dirty="0">
                <a:latin typeface="Bitstream Vera Serif" charset="0"/>
              </a:rPr>
              <a:t>5 concentric graphite rings, 16 mm wide</a:t>
            </a:r>
          </a:p>
          <a:p>
            <a:pPr algn="just" eaLnBrk="1" hangingPunct="1"/>
            <a:r>
              <a:rPr lang="en-GB" altLang="en-US" sz="1800" dirty="0">
                <a:latin typeface="Bitstream Vera Serif" charset="0"/>
              </a:rPr>
              <a:t> thicknesses of 1, 2.5, 4, 6 and 8 g/cm</a:t>
            </a:r>
            <a:r>
              <a:rPr lang="en-GB" altLang="en-US" sz="1800" baseline="23000" dirty="0">
                <a:latin typeface="Bitstream Vera Serif" charset="0"/>
              </a:rPr>
              <a:t>2 </a:t>
            </a:r>
          </a:p>
          <a:p>
            <a:pPr algn="just" eaLnBrk="1" hangingPunct="1"/>
            <a:r>
              <a:rPr lang="en-GB" altLang="en-US" sz="1800" dirty="0">
                <a:latin typeface="Bitstream Vera Serif" charset="0"/>
              </a:rPr>
              <a:t>beam parameters:</a:t>
            </a:r>
          </a:p>
          <a:p>
            <a:pPr algn="just" eaLnBrk="1" hangingPunct="1">
              <a:buFontTx/>
              <a:buNone/>
            </a:pPr>
            <a:r>
              <a:rPr lang="en-GB" altLang="en-US" sz="1800" dirty="0">
                <a:latin typeface="Bitstream Vera Serif" charset="0"/>
              </a:rPr>
              <a:t>1. Slow extraction mode:</a:t>
            </a:r>
          </a:p>
          <a:p>
            <a:pPr lvl="1" algn="just" eaLnBrk="1" hangingPunct="1"/>
            <a:r>
              <a:rPr lang="en-GB" altLang="en-US" sz="1600" dirty="0">
                <a:latin typeface="Bitstream Vera Serif" charset="0"/>
              </a:rPr>
              <a:t>extraction time ~1s; 10</a:t>
            </a:r>
            <a:r>
              <a:rPr lang="en-GB" altLang="en-US" sz="1600" baseline="17000" dirty="0">
                <a:latin typeface="Bitstream Vera Serif" charset="0"/>
              </a:rPr>
              <a:t>12</a:t>
            </a:r>
            <a:r>
              <a:rPr lang="en-GB" altLang="en-US" sz="1600" dirty="0">
                <a:latin typeface="Bitstream Vera Serif" charset="0"/>
              </a:rPr>
              <a:t> ions/cycle</a:t>
            </a:r>
          </a:p>
          <a:p>
            <a:pPr lvl="1" algn="just" eaLnBrk="1" hangingPunct="1"/>
            <a:r>
              <a:rPr lang="en-GB" altLang="en-US" sz="1600" dirty="0">
                <a:latin typeface="Bitstream Vera Serif" charset="0"/>
              </a:rPr>
              <a:t> beam energies: 1 GeV/u. </a:t>
            </a:r>
          </a:p>
          <a:p>
            <a:pPr lvl="1" algn="just" eaLnBrk="1" hangingPunct="1"/>
            <a:r>
              <a:rPr lang="en-GB" altLang="en-US" sz="1600" dirty="0">
                <a:latin typeface="Bitstream Vera Serif" charset="0"/>
              </a:rPr>
              <a:t>beam spot: two-dimensional Gaussian  with </a:t>
            </a:r>
            <a:r>
              <a:rPr lang="en-GB" altLang="en-US" sz="1600" dirty="0" err="1">
                <a:latin typeface="Bitstream Vera Serif" charset="0"/>
              </a:rPr>
              <a:t>σ</a:t>
            </a:r>
            <a:r>
              <a:rPr lang="en-GB" altLang="en-US" sz="1600" baseline="-17000" dirty="0" err="1">
                <a:latin typeface="Bitstream Vera Serif" charset="0"/>
              </a:rPr>
              <a:t>x</a:t>
            </a:r>
            <a:r>
              <a:rPr lang="en-GB" altLang="en-US" sz="1600" dirty="0">
                <a:latin typeface="Bitstream Vera Serif" charset="0"/>
              </a:rPr>
              <a:t> = 1 mm and </a:t>
            </a:r>
            <a:r>
              <a:rPr lang="en-GB" altLang="en-US" sz="1600" dirty="0" err="1">
                <a:latin typeface="Bitstream Vera Serif" charset="0"/>
              </a:rPr>
              <a:t>σ</a:t>
            </a:r>
            <a:r>
              <a:rPr lang="en-GB" altLang="en-US" sz="1600" baseline="-17000" dirty="0" err="1">
                <a:latin typeface="Bitstream Vera Serif" charset="0"/>
              </a:rPr>
              <a:t>y</a:t>
            </a:r>
            <a:r>
              <a:rPr lang="en-GB" altLang="en-US" sz="1600" dirty="0">
                <a:latin typeface="Bitstream Vera Serif" charset="0"/>
              </a:rPr>
              <a:t> = 2 mm</a:t>
            </a:r>
          </a:p>
          <a:p>
            <a:pPr lvl="1" algn="just" eaLnBrk="1" hangingPunct="1"/>
            <a:r>
              <a:rPr lang="en-GB" altLang="en-US" sz="1600" dirty="0">
                <a:latin typeface="Bitstream Vera Serif" charset="0"/>
              </a:rPr>
              <a:t>ions </a:t>
            </a:r>
            <a:r>
              <a:rPr lang="en-GB" altLang="en-US" sz="1600" dirty="0" err="1">
                <a:latin typeface="Bitstream Vera Serif" charset="0"/>
              </a:rPr>
              <a:t>fluence</a:t>
            </a:r>
            <a:r>
              <a:rPr lang="en-GB" altLang="en-US" sz="1600" dirty="0">
                <a:latin typeface="Bitstream Vera Serif" charset="0"/>
              </a:rPr>
              <a:t> per year: 10</a:t>
            </a:r>
            <a:r>
              <a:rPr lang="en-GB" altLang="en-US" sz="1600" baseline="17000" dirty="0">
                <a:latin typeface="Bitstream Vera Serif" charset="0"/>
              </a:rPr>
              <a:t>17 </a:t>
            </a:r>
            <a:r>
              <a:rPr lang="en-GB" altLang="en-US" sz="1600" dirty="0">
                <a:latin typeface="Bitstream Vera Serif" charset="0"/>
              </a:rPr>
              <a:t>ions/cm</a:t>
            </a:r>
            <a:r>
              <a:rPr lang="en-GB" altLang="en-US" sz="1600" baseline="17000" dirty="0">
                <a:latin typeface="Bitstream Vera Serif" charset="0"/>
              </a:rPr>
              <a:t>2 (</a:t>
            </a:r>
            <a:r>
              <a:rPr lang="en-GB" altLang="en-US" sz="1600" dirty="0">
                <a:latin typeface="Bitstream Vera Serif" charset="0"/>
              </a:rPr>
              <a:t>assuming an annual </a:t>
            </a:r>
            <a:r>
              <a:rPr lang="en-GB" altLang="en-US" sz="1600" dirty="0" smtClean="0">
                <a:latin typeface="Bitstream Vera Serif" charset="0"/>
              </a:rPr>
              <a:t>accumulation of </a:t>
            </a:r>
            <a:r>
              <a:rPr lang="en-GB" altLang="en-US" sz="1600" dirty="0">
                <a:latin typeface="Bitstream Vera Serif" charset="0"/>
              </a:rPr>
              <a:t>10</a:t>
            </a:r>
            <a:r>
              <a:rPr lang="en-GB" altLang="en-US" sz="1600" baseline="17000" dirty="0">
                <a:latin typeface="Bitstream Vera Serif" charset="0"/>
              </a:rPr>
              <a:t>7</a:t>
            </a:r>
            <a:r>
              <a:rPr lang="en-GB" altLang="en-US" sz="1600" dirty="0">
                <a:latin typeface="Bitstream Vera Serif" charset="0"/>
              </a:rPr>
              <a:t>  pulses )</a:t>
            </a:r>
          </a:p>
          <a:p>
            <a:pPr lvl="1" algn="just" eaLnBrk="1" hangingPunct="1"/>
            <a:r>
              <a:rPr lang="en-GB" altLang="en-US" sz="1600" dirty="0">
                <a:solidFill>
                  <a:srgbClr val="000000"/>
                </a:solidFill>
                <a:latin typeface="Bitstream Vera Serif" charset="0"/>
              </a:rPr>
              <a:t>The temperature distribution for the worst case (10</a:t>
            </a:r>
            <a:r>
              <a:rPr lang="en-GB" altLang="en-US" sz="1600" baseline="30000" dirty="0">
                <a:solidFill>
                  <a:srgbClr val="000000"/>
                </a:solidFill>
                <a:latin typeface="Bitstream Vera Serif" charset="0"/>
              </a:rPr>
              <a:t>12</a:t>
            </a:r>
            <a:r>
              <a:rPr lang="en-GB" altLang="en-US" sz="1600" dirty="0">
                <a:solidFill>
                  <a:srgbClr val="000000"/>
                </a:solidFill>
                <a:latin typeface="Bitstream Vera Serif" charset="0"/>
              </a:rPr>
              <a:t>  ions/spill, 1 GeV/u </a:t>
            </a:r>
            <a:r>
              <a:rPr lang="en-GB" altLang="en-US" sz="1600" baseline="30000" dirty="0">
                <a:solidFill>
                  <a:srgbClr val="000000"/>
                </a:solidFill>
                <a:latin typeface="Bitstream Vera Serif" charset="0"/>
              </a:rPr>
              <a:t>238</a:t>
            </a:r>
            <a:r>
              <a:rPr lang="en-GB" altLang="en-US" sz="1600" dirty="0">
                <a:solidFill>
                  <a:srgbClr val="000000"/>
                </a:solidFill>
                <a:latin typeface="Bitstream Vera Serif" charset="0"/>
              </a:rPr>
              <a:t>U on the  4 g/cm2 ring) The target layer is heated to a maximum temperature of 750 ºC</a:t>
            </a:r>
            <a:r>
              <a:rPr lang="en-GB" altLang="en-US" sz="1600" dirty="0">
                <a:solidFill>
                  <a:srgbClr val="000000"/>
                </a:solidFill>
              </a:rPr>
              <a:t>             </a:t>
            </a:r>
          </a:p>
          <a:p>
            <a:pPr algn="just" eaLnBrk="1" hangingPunct="1">
              <a:buFontTx/>
              <a:buNone/>
            </a:pPr>
            <a:r>
              <a:rPr lang="en-GB" altLang="en-US" sz="1800" dirty="0">
                <a:latin typeface="Bitstream Vera Serif" charset="0"/>
              </a:rPr>
              <a:t>2. Fast extraction mode:</a:t>
            </a:r>
          </a:p>
          <a:p>
            <a:pPr lvl="1" algn="just" eaLnBrk="1" hangingPunct="1"/>
            <a:r>
              <a:rPr lang="en-GB" altLang="en-US" sz="1600" dirty="0">
                <a:latin typeface="Bitstream Vera Serif" charset="0"/>
              </a:rPr>
              <a:t>10</a:t>
            </a:r>
            <a:r>
              <a:rPr lang="en-GB" altLang="en-US" sz="1600" baseline="17000" dirty="0">
                <a:latin typeface="Bitstream Vera Serif" charset="0"/>
              </a:rPr>
              <a:t>12</a:t>
            </a:r>
            <a:r>
              <a:rPr lang="en-GB" altLang="en-US" sz="1600" dirty="0">
                <a:latin typeface="Bitstream Vera Serif" charset="0"/>
              </a:rPr>
              <a:t> ions extracted within 50 ns</a:t>
            </a:r>
          </a:p>
          <a:p>
            <a:pPr algn="just" eaLnBrk="1" hangingPunct="1">
              <a:buFontTx/>
              <a:buNone/>
            </a:pPr>
            <a:endParaRPr lang="en-GB" altLang="en-US" sz="1400" dirty="0">
              <a:latin typeface="Bitstream Vera Serif" charset="0"/>
            </a:endParaRPr>
          </a:p>
          <a:p>
            <a:pPr algn="r" eaLnBrk="1" hangingPunct="1">
              <a:lnSpc>
                <a:spcPct val="102000"/>
              </a:lnSpc>
              <a:buFontTx/>
              <a:buNone/>
            </a:pPr>
            <a:endParaRPr lang="en-GB" altLang="en-US" sz="1400" dirty="0">
              <a:latin typeface="OpenSymbol" charset="0"/>
            </a:endParaRPr>
          </a:p>
          <a:p>
            <a:pPr algn="just" eaLnBrk="1" hangingPunct="1">
              <a:buFontTx/>
              <a:buNone/>
            </a:pPr>
            <a:endParaRPr lang="en-GB" altLang="en-US" sz="1400" dirty="0">
              <a:latin typeface="Bitstream Vera Serif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731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939800" y="236538"/>
            <a:ext cx="6451600" cy="825500"/>
          </a:xfrm>
        </p:spPr>
        <p:txBody>
          <a:bodyPr>
            <a:noAutofit/>
          </a:bodyPr>
          <a:lstStyle/>
          <a:p>
            <a:r>
              <a:rPr lang="en-US" altLang="en-US" sz="3200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Arial" charset="0"/>
                <a:cs typeface="Arial" charset="0"/>
              </a:rPr>
              <a:t>DPA calculation </a:t>
            </a:r>
            <a:r>
              <a:rPr lang="en-US" altLang="en-US" sz="32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Arial" charset="0"/>
                <a:cs typeface="Arial" charset="0"/>
              </a:rPr>
              <a:t>for the Super-FRS graphite target</a:t>
            </a:r>
          </a:p>
        </p:txBody>
      </p:sp>
      <p:pic>
        <p:nvPicPr>
          <p:cNvPr id="128003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557338"/>
            <a:ext cx="2968625" cy="2571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</a:extLst>
        </p:spPr>
      </p:pic>
      <p:pic>
        <p:nvPicPr>
          <p:cNvPr id="128004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87675" y="1430338"/>
            <a:ext cx="2997200" cy="26019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</a:extLst>
        </p:spPr>
      </p:pic>
      <p:pic>
        <p:nvPicPr>
          <p:cNvPr id="128005" name="Picture 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75375" y="1557338"/>
            <a:ext cx="2968625" cy="26654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</a:extLst>
        </p:spPr>
      </p:pic>
      <p:sp>
        <p:nvSpPr>
          <p:cNvPr id="128006" name="Rectangle 6"/>
          <p:cNvSpPr>
            <a:spLocks noChangeArrowheads="1"/>
          </p:cNvSpPr>
          <p:nvPr/>
        </p:nvSpPr>
        <p:spPr bwMode="auto">
          <a:xfrm>
            <a:off x="468313" y="4292600"/>
            <a:ext cx="8135937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b="1" dirty="0">
                <a:solidFill>
                  <a:srgbClr val="004080"/>
                </a:solidFill>
              </a:rPr>
              <a:t>max DPA/source~ 4x10</a:t>
            </a:r>
            <a:r>
              <a:rPr lang="en-US" altLang="en-US" b="1" baseline="30000" dirty="0">
                <a:solidFill>
                  <a:srgbClr val="004080"/>
                </a:solidFill>
              </a:rPr>
              <a:t>-19</a:t>
            </a:r>
          </a:p>
          <a:p>
            <a:pPr algn="l"/>
            <a:r>
              <a:rPr lang="en-US" altLang="en-US" b="1" dirty="0">
                <a:solidFill>
                  <a:srgbClr val="004080"/>
                </a:solidFill>
              </a:rPr>
              <a:t>DPA/ year ~ 4 x 10</a:t>
            </a:r>
            <a:r>
              <a:rPr lang="en-US" altLang="en-US" b="1" baseline="30000" dirty="0">
                <a:solidFill>
                  <a:srgbClr val="004080"/>
                </a:solidFill>
              </a:rPr>
              <a:t>-3</a:t>
            </a:r>
          </a:p>
          <a:p>
            <a:pPr algn="l"/>
            <a:r>
              <a:rPr lang="en-US" altLang="en-US" b="1" dirty="0">
                <a:solidFill>
                  <a:srgbClr val="004080"/>
                </a:solidFill>
              </a:rPr>
              <a:t>H prod ~ 50 </a:t>
            </a:r>
            <a:r>
              <a:rPr lang="en-US" altLang="en-US" b="1" dirty="0" err="1">
                <a:solidFill>
                  <a:srgbClr val="004080"/>
                </a:solidFill>
              </a:rPr>
              <a:t>appm</a:t>
            </a:r>
            <a:r>
              <a:rPr lang="en-US" altLang="en-US" b="1" dirty="0">
                <a:solidFill>
                  <a:srgbClr val="004080"/>
                </a:solidFill>
              </a:rPr>
              <a:t>/year (diffuses out)</a:t>
            </a:r>
          </a:p>
          <a:p>
            <a:pPr algn="l"/>
            <a:r>
              <a:rPr lang="en-US" altLang="en-US" b="1" dirty="0">
                <a:solidFill>
                  <a:srgbClr val="004080"/>
                </a:solidFill>
              </a:rPr>
              <a:t>He prod ~ 5 </a:t>
            </a:r>
            <a:r>
              <a:rPr lang="en-US" altLang="en-US" b="1" dirty="0" err="1">
                <a:solidFill>
                  <a:srgbClr val="004080"/>
                </a:solidFill>
              </a:rPr>
              <a:t>appm</a:t>
            </a:r>
            <a:r>
              <a:rPr lang="en-US" altLang="en-US" b="1" dirty="0">
                <a:solidFill>
                  <a:srgbClr val="004080"/>
                </a:solidFill>
              </a:rPr>
              <a:t>/year</a:t>
            </a:r>
          </a:p>
          <a:p>
            <a:pPr algn="l"/>
            <a:r>
              <a:rPr lang="en-US" altLang="en-US" b="1" dirty="0">
                <a:solidFill>
                  <a:srgbClr val="004080"/>
                </a:solidFill>
              </a:rPr>
              <a:t>(high enthalpy of solution, can reach very high concentration in material - accumulates in bubbles)</a:t>
            </a:r>
          </a:p>
          <a:p>
            <a:pPr algn="l"/>
            <a:endParaRPr lang="en-US" altLang="en-US" b="1" dirty="0">
              <a:solidFill>
                <a:srgbClr val="004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25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404813"/>
            <a:ext cx="7345362" cy="6096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Radiation Damage Estimate with Neutrons</a:t>
            </a:r>
            <a:endParaRPr lang="ru-RU" altLang="en-US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pSp>
        <p:nvGrpSpPr>
          <p:cNvPr id="60419" name="Group 3"/>
          <p:cNvGrpSpPr>
            <a:grpSpLocks/>
          </p:cNvGrpSpPr>
          <p:nvPr/>
        </p:nvGrpSpPr>
        <p:grpSpPr bwMode="auto">
          <a:xfrm>
            <a:off x="1333500" y="1409701"/>
            <a:ext cx="5649913" cy="4491038"/>
            <a:chOff x="432" y="1238"/>
            <a:chExt cx="2880" cy="2554"/>
          </a:xfrm>
        </p:grpSpPr>
        <p:pic>
          <p:nvPicPr>
            <p:cNvPr id="60421" name="Picture 5" descr="graphite-rad-dam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" y="1238"/>
              <a:ext cx="2640" cy="2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0422" name="Rectangle 6"/>
            <p:cNvSpPr>
              <a:spLocks noChangeArrowheads="1"/>
            </p:cNvSpPr>
            <p:nvPr/>
          </p:nvSpPr>
          <p:spPr bwMode="auto">
            <a:xfrm>
              <a:off x="432" y="3398"/>
              <a:ext cx="2832" cy="3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000">
                  <a:solidFill>
                    <a:srgbClr val="000000"/>
                  </a:solidFill>
                  <a:latin typeface="Times New Roman" charset="0"/>
                </a:rPr>
                <a:t>Radiation Damage and Life-time Evaluation of RBMK Graphite Stack, </a:t>
              </a:r>
              <a:r>
                <a:rPr lang="en-US" altLang="en-US" sz="1000" i="1">
                  <a:solidFill>
                    <a:srgbClr val="000000"/>
                  </a:solidFill>
                  <a:latin typeface="Times New Roman" charset="0"/>
                </a:rPr>
                <a:t>XA9642904</a:t>
              </a:r>
              <a:r>
                <a:rPr lang="en-US" altLang="en-US" sz="1000">
                  <a:solidFill>
                    <a:srgbClr val="000000"/>
                  </a:solidFill>
                  <a:latin typeface="Times New Roman" charset="0"/>
                </a:rPr>
                <a:t>,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000">
                  <a:solidFill>
                    <a:srgbClr val="000000"/>
                  </a:solidFill>
                  <a:latin typeface="Times New Roman" charset="0"/>
                </a:rPr>
                <a:t>P.A.Platonov, O.K.Chugunov, V.N.Manevsky, V.I.Karpukhin, Russian Research Center Kurchatov Institute</a:t>
              </a:r>
              <a:endParaRPr lang="ru-RU" altLang="en-US" sz="10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60423" name="Text Box 7"/>
            <p:cNvSpPr txBox="1">
              <a:spLocks noChangeArrowheads="1"/>
            </p:cNvSpPr>
            <p:nvPr/>
          </p:nvSpPr>
          <p:spPr bwMode="auto">
            <a:xfrm>
              <a:off x="1920" y="2803"/>
              <a:ext cx="240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altLang="en-US" sz="1200">
                  <a:solidFill>
                    <a:srgbClr val="CC3300"/>
                  </a:solidFill>
                  <a:latin typeface="Tahoma" charset="0"/>
                </a:rPr>
                <a:t>10</a:t>
              </a:r>
              <a:endParaRPr lang="ru-RU" altLang="en-US" sz="1200">
                <a:solidFill>
                  <a:srgbClr val="CC3300"/>
                </a:solidFill>
                <a:latin typeface="Tahoma" charset="0"/>
              </a:endParaRPr>
            </a:p>
          </p:txBody>
        </p:sp>
        <p:sp>
          <p:nvSpPr>
            <p:cNvPr id="60424" name="Text Box 8"/>
            <p:cNvSpPr txBox="1">
              <a:spLocks noChangeArrowheads="1"/>
            </p:cNvSpPr>
            <p:nvPr/>
          </p:nvSpPr>
          <p:spPr bwMode="auto">
            <a:xfrm>
              <a:off x="2592" y="2803"/>
              <a:ext cx="240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altLang="en-US" sz="1200">
                  <a:solidFill>
                    <a:srgbClr val="CC3300"/>
                  </a:solidFill>
                  <a:latin typeface="Tahoma" charset="0"/>
                </a:rPr>
                <a:t>20</a:t>
              </a:r>
              <a:endParaRPr lang="ru-RU" altLang="en-US" sz="1200">
                <a:solidFill>
                  <a:srgbClr val="CC3300"/>
                </a:solidFill>
                <a:latin typeface="Tahoma" charset="0"/>
              </a:endParaRPr>
            </a:p>
          </p:txBody>
        </p:sp>
        <p:sp>
          <p:nvSpPr>
            <p:cNvPr id="60425" name="Text Box 9"/>
            <p:cNvSpPr txBox="1">
              <a:spLocks noChangeArrowheads="1"/>
            </p:cNvSpPr>
            <p:nvPr/>
          </p:nvSpPr>
          <p:spPr bwMode="auto">
            <a:xfrm>
              <a:off x="2976" y="2803"/>
              <a:ext cx="33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altLang="en-US" sz="1200">
                  <a:solidFill>
                    <a:srgbClr val="CC3300"/>
                  </a:solidFill>
                  <a:latin typeface="Tahoma" charset="0"/>
                </a:rPr>
                <a:t>DPA</a:t>
              </a:r>
              <a:endParaRPr lang="ru-RU" altLang="en-US" sz="1200">
                <a:solidFill>
                  <a:srgbClr val="CC3300"/>
                </a:solidFill>
                <a:latin typeface="Tahoma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33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 txBox="1">
            <a:spLocks noGrp="1"/>
          </p:cNvSpPr>
          <p:nvPr/>
        </p:nvSpPr>
        <p:spPr bwMode="auto">
          <a:xfrm>
            <a:off x="312738" y="6438900"/>
            <a:ext cx="8420100" cy="266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ClrTx/>
              <a:buSzTx/>
              <a:buFontTx/>
              <a:buNone/>
              <a:defRPr/>
            </a:pPr>
            <a:r>
              <a:rPr lang="en-GB" sz="1000">
                <a:latin typeface="+mn-lt"/>
              </a:rPr>
              <a:t>M.Tomut, GSI						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8275" y="412750"/>
            <a:ext cx="6461125" cy="552450"/>
          </a:xfrm>
        </p:spPr>
        <p:txBody>
          <a:bodyPr lIns="91440" tIns="45720" rIns="91440" bIns="45720">
            <a:noAutofit/>
          </a:bodyPr>
          <a:lstStyle/>
          <a:p>
            <a:pPr eaLnBrk="1" hangingPunct="1"/>
            <a:r>
              <a:rPr lang="en-GB" altLang="en-US" sz="2800" dirty="0">
                <a:latin typeface="Arial" charset="0"/>
                <a:ea typeface="Arial" charset="0"/>
                <a:cs typeface="Arial" charset="0"/>
              </a:rPr>
              <a:t>How long will the Super-FRS graphite target last: low extraction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5763" y="1052513"/>
            <a:ext cx="8229600" cy="5345112"/>
          </a:xfrm>
        </p:spPr>
        <p:txBody>
          <a:bodyPr lIns="91440" tIns="45720" rIns="91440" bIns="45720"/>
          <a:lstStyle/>
          <a:p>
            <a:pPr eaLnBrk="1" hangingPunct="1"/>
            <a:endParaRPr lang="en-GB" altLang="en-US" b="1" dirty="0">
              <a:solidFill>
                <a:srgbClr val="FF0000"/>
              </a:solidFill>
            </a:endParaRPr>
          </a:p>
          <a:p>
            <a:pPr eaLnBrk="1" hangingPunct="1"/>
            <a:r>
              <a:rPr lang="en-GB" altLang="en-US" b="1" dirty="0">
                <a:solidFill>
                  <a:srgbClr val="FF0000"/>
                </a:solidFill>
              </a:rPr>
              <a:t>10</a:t>
            </a:r>
            <a:r>
              <a:rPr lang="en-GB" altLang="en-US" b="1" baseline="30000" dirty="0">
                <a:solidFill>
                  <a:srgbClr val="FF0000"/>
                </a:solidFill>
              </a:rPr>
              <a:t>13</a:t>
            </a:r>
            <a:r>
              <a:rPr lang="en-GB" altLang="en-US" b="1" dirty="0">
                <a:solidFill>
                  <a:srgbClr val="FF0000"/>
                </a:solidFill>
              </a:rPr>
              <a:t> tracks/cm</a:t>
            </a:r>
            <a:r>
              <a:rPr lang="en-GB" altLang="en-US" b="1" baseline="30000" dirty="0">
                <a:solidFill>
                  <a:srgbClr val="FF0000"/>
                </a:solidFill>
              </a:rPr>
              <a:t>2</a:t>
            </a:r>
            <a:r>
              <a:rPr lang="en-GB" altLang="en-US" b="1" dirty="0">
                <a:solidFill>
                  <a:srgbClr val="FF0000"/>
                </a:solidFill>
              </a:rPr>
              <a:t> </a:t>
            </a:r>
            <a:r>
              <a:rPr lang="en-GB" altLang="en-US" b="1" dirty="0"/>
              <a:t>is a critical density of ion tracks:</a:t>
            </a:r>
          </a:p>
          <a:p>
            <a:pPr lvl="4" eaLnBrk="1" hangingPunct="1"/>
            <a:r>
              <a:rPr lang="en-GB" altLang="en-US" b="1" dirty="0"/>
              <a:t>high values of swelling and induced stresses which are relaxed through crack formation</a:t>
            </a:r>
          </a:p>
        </p:txBody>
      </p:sp>
      <p:grpSp>
        <p:nvGrpSpPr>
          <p:cNvPr id="15365" name="Group 4"/>
          <p:cNvGrpSpPr>
            <a:grpSpLocks/>
          </p:cNvGrpSpPr>
          <p:nvPr/>
        </p:nvGrpSpPr>
        <p:grpSpPr bwMode="auto">
          <a:xfrm>
            <a:off x="395288" y="2949575"/>
            <a:ext cx="1676400" cy="1714500"/>
            <a:chOff x="632" y="2600"/>
            <a:chExt cx="1056" cy="1080"/>
          </a:xfrm>
        </p:grpSpPr>
        <p:grpSp>
          <p:nvGrpSpPr>
            <p:cNvPr id="15367" name="Group 5"/>
            <p:cNvGrpSpPr>
              <a:grpSpLocks/>
            </p:cNvGrpSpPr>
            <p:nvPr/>
          </p:nvGrpSpPr>
          <p:grpSpPr bwMode="auto">
            <a:xfrm>
              <a:off x="632" y="2600"/>
              <a:ext cx="1056" cy="1080"/>
              <a:chOff x="1336" y="2696"/>
              <a:chExt cx="1072" cy="1080"/>
            </a:xfrm>
          </p:grpSpPr>
          <p:sp>
            <p:nvSpPr>
              <p:cNvPr id="15370" name="Oval 6"/>
              <p:cNvSpPr>
                <a:spLocks noChangeArrowheads="1"/>
              </p:cNvSpPr>
              <p:nvPr/>
            </p:nvSpPr>
            <p:spPr bwMode="auto">
              <a:xfrm>
                <a:off x="1336" y="2696"/>
                <a:ext cx="1072" cy="108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ts val="600"/>
                  </a:spcBef>
                  <a:buClr>
                    <a:srgbClr val="3333CC"/>
                  </a:buClr>
                  <a:buChar char="•"/>
                  <a:defRPr sz="2400">
                    <a:solidFill>
                      <a:srgbClr val="3333CC"/>
                    </a:solidFill>
                    <a:latin typeface="Comic Sans MS" charset="0"/>
                  </a:defRPr>
                </a:lvl1pPr>
                <a:lvl2pPr marL="742950" indent="-285750" eaLnBrk="0" hangingPunct="0">
                  <a:spcBef>
                    <a:spcPts val="600"/>
                  </a:spcBef>
                  <a:buClr>
                    <a:srgbClr val="3333CC"/>
                  </a:buClr>
                  <a:buChar char="–"/>
                  <a:defRPr sz="2400">
                    <a:solidFill>
                      <a:srgbClr val="3333CC"/>
                    </a:solidFill>
                    <a:latin typeface="Comic Sans MS" charset="0"/>
                  </a:defRPr>
                </a:lvl2pPr>
                <a:lvl3pPr marL="1143000" indent="-228600" eaLnBrk="0" hangingPunct="0">
                  <a:spcBef>
                    <a:spcPts val="500"/>
                  </a:spcBef>
                  <a:buClr>
                    <a:srgbClr val="3333CC"/>
                  </a:buClr>
                  <a:buChar char="•"/>
                  <a:defRPr sz="2000">
                    <a:solidFill>
                      <a:srgbClr val="3333CC"/>
                    </a:solidFill>
                    <a:latin typeface="Comic Sans MS" charset="0"/>
                  </a:defRPr>
                </a:lvl3pPr>
                <a:lvl4pPr marL="1600200" indent="-228600" eaLnBrk="0" hangingPunct="0">
                  <a:spcBef>
                    <a:spcPts val="450"/>
                  </a:spcBef>
                  <a:buClr>
                    <a:srgbClr val="3333CC"/>
                  </a:buClr>
                  <a:buChar char="–"/>
                  <a:defRPr>
                    <a:solidFill>
                      <a:srgbClr val="3333CC"/>
                    </a:solidFill>
                    <a:latin typeface="Comic Sans MS" charset="0"/>
                  </a:defRPr>
                </a:lvl4pPr>
                <a:lvl5pPr marL="2057400" indent="-228600" eaLnBrk="0" hangingPunct="0">
                  <a:spcBef>
                    <a:spcPts val="450"/>
                  </a:spcBef>
                  <a:buClr>
                    <a:srgbClr val="3333CC"/>
                  </a:buClr>
                  <a:buChar char="»"/>
                  <a:defRPr>
                    <a:solidFill>
                      <a:srgbClr val="3333CC"/>
                    </a:solidFill>
                    <a:latin typeface="Comic Sans MS" charset="0"/>
                  </a:defRPr>
                </a:lvl5pPr>
                <a:lvl6pPr marL="2514600" indent="-228600" eaLnBrk="0" fontAlgn="base" hangingPunct="0">
                  <a:spcBef>
                    <a:spcPts val="450"/>
                  </a:spcBef>
                  <a:spcAft>
                    <a:spcPct val="0"/>
                  </a:spcAft>
                  <a:buClr>
                    <a:srgbClr val="3333CC"/>
                  </a:buClr>
                  <a:buSzPct val="100000"/>
                  <a:buFont typeface="Comic Sans MS" charset="0"/>
                  <a:buChar char="»"/>
                  <a:defRPr>
                    <a:solidFill>
                      <a:srgbClr val="3333CC"/>
                    </a:solidFill>
                    <a:latin typeface="Comic Sans MS" charset="0"/>
                  </a:defRPr>
                </a:lvl6pPr>
                <a:lvl7pPr marL="2971800" indent="-228600" eaLnBrk="0" fontAlgn="base" hangingPunct="0">
                  <a:spcBef>
                    <a:spcPts val="450"/>
                  </a:spcBef>
                  <a:spcAft>
                    <a:spcPct val="0"/>
                  </a:spcAft>
                  <a:buClr>
                    <a:srgbClr val="3333CC"/>
                  </a:buClr>
                  <a:buSzPct val="100000"/>
                  <a:buFont typeface="Comic Sans MS" charset="0"/>
                  <a:buChar char="»"/>
                  <a:defRPr>
                    <a:solidFill>
                      <a:srgbClr val="3333CC"/>
                    </a:solidFill>
                    <a:latin typeface="Comic Sans MS" charset="0"/>
                  </a:defRPr>
                </a:lvl7pPr>
                <a:lvl8pPr marL="3429000" indent="-228600" eaLnBrk="0" fontAlgn="base" hangingPunct="0">
                  <a:spcBef>
                    <a:spcPts val="450"/>
                  </a:spcBef>
                  <a:spcAft>
                    <a:spcPct val="0"/>
                  </a:spcAft>
                  <a:buClr>
                    <a:srgbClr val="3333CC"/>
                  </a:buClr>
                  <a:buSzPct val="100000"/>
                  <a:buFont typeface="Comic Sans MS" charset="0"/>
                  <a:buChar char="»"/>
                  <a:defRPr>
                    <a:solidFill>
                      <a:srgbClr val="3333CC"/>
                    </a:solidFill>
                    <a:latin typeface="Comic Sans MS" charset="0"/>
                  </a:defRPr>
                </a:lvl8pPr>
                <a:lvl9pPr marL="3886200" indent="-228600" eaLnBrk="0" fontAlgn="base" hangingPunct="0">
                  <a:spcBef>
                    <a:spcPts val="450"/>
                  </a:spcBef>
                  <a:spcAft>
                    <a:spcPct val="0"/>
                  </a:spcAft>
                  <a:buClr>
                    <a:srgbClr val="3333CC"/>
                  </a:buClr>
                  <a:buSzPct val="100000"/>
                  <a:buFont typeface="Comic Sans MS" charset="0"/>
                  <a:buChar char="»"/>
                  <a:defRPr>
                    <a:solidFill>
                      <a:srgbClr val="3333CC"/>
                    </a:solidFill>
                    <a:latin typeface="Comic Sans MS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15371" name="Oval 7"/>
              <p:cNvSpPr>
                <a:spLocks noChangeArrowheads="1"/>
              </p:cNvSpPr>
              <p:nvPr/>
            </p:nvSpPr>
            <p:spPr bwMode="auto">
              <a:xfrm>
                <a:off x="1440" y="2808"/>
                <a:ext cx="864" cy="86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ts val="600"/>
                  </a:spcBef>
                  <a:buClr>
                    <a:srgbClr val="3333CC"/>
                  </a:buClr>
                  <a:buChar char="•"/>
                  <a:defRPr sz="2400">
                    <a:solidFill>
                      <a:srgbClr val="3333CC"/>
                    </a:solidFill>
                    <a:latin typeface="Comic Sans MS" charset="0"/>
                  </a:defRPr>
                </a:lvl1pPr>
                <a:lvl2pPr marL="742950" indent="-285750" eaLnBrk="0" hangingPunct="0">
                  <a:spcBef>
                    <a:spcPts val="600"/>
                  </a:spcBef>
                  <a:buClr>
                    <a:srgbClr val="3333CC"/>
                  </a:buClr>
                  <a:buChar char="–"/>
                  <a:defRPr sz="2400">
                    <a:solidFill>
                      <a:srgbClr val="3333CC"/>
                    </a:solidFill>
                    <a:latin typeface="Comic Sans MS" charset="0"/>
                  </a:defRPr>
                </a:lvl2pPr>
                <a:lvl3pPr marL="1143000" indent="-228600" eaLnBrk="0" hangingPunct="0">
                  <a:spcBef>
                    <a:spcPts val="500"/>
                  </a:spcBef>
                  <a:buClr>
                    <a:srgbClr val="3333CC"/>
                  </a:buClr>
                  <a:buChar char="•"/>
                  <a:defRPr sz="2000">
                    <a:solidFill>
                      <a:srgbClr val="3333CC"/>
                    </a:solidFill>
                    <a:latin typeface="Comic Sans MS" charset="0"/>
                  </a:defRPr>
                </a:lvl3pPr>
                <a:lvl4pPr marL="1600200" indent="-228600" eaLnBrk="0" hangingPunct="0">
                  <a:spcBef>
                    <a:spcPts val="450"/>
                  </a:spcBef>
                  <a:buClr>
                    <a:srgbClr val="3333CC"/>
                  </a:buClr>
                  <a:buChar char="–"/>
                  <a:defRPr>
                    <a:solidFill>
                      <a:srgbClr val="3333CC"/>
                    </a:solidFill>
                    <a:latin typeface="Comic Sans MS" charset="0"/>
                  </a:defRPr>
                </a:lvl4pPr>
                <a:lvl5pPr marL="2057400" indent="-228600" eaLnBrk="0" hangingPunct="0">
                  <a:spcBef>
                    <a:spcPts val="450"/>
                  </a:spcBef>
                  <a:buClr>
                    <a:srgbClr val="3333CC"/>
                  </a:buClr>
                  <a:buChar char="»"/>
                  <a:defRPr>
                    <a:solidFill>
                      <a:srgbClr val="3333CC"/>
                    </a:solidFill>
                    <a:latin typeface="Comic Sans MS" charset="0"/>
                  </a:defRPr>
                </a:lvl5pPr>
                <a:lvl6pPr marL="2514600" indent="-228600" eaLnBrk="0" fontAlgn="base" hangingPunct="0">
                  <a:spcBef>
                    <a:spcPts val="450"/>
                  </a:spcBef>
                  <a:spcAft>
                    <a:spcPct val="0"/>
                  </a:spcAft>
                  <a:buClr>
                    <a:srgbClr val="3333CC"/>
                  </a:buClr>
                  <a:buSzPct val="100000"/>
                  <a:buFont typeface="Comic Sans MS" charset="0"/>
                  <a:buChar char="»"/>
                  <a:defRPr>
                    <a:solidFill>
                      <a:srgbClr val="3333CC"/>
                    </a:solidFill>
                    <a:latin typeface="Comic Sans MS" charset="0"/>
                  </a:defRPr>
                </a:lvl6pPr>
                <a:lvl7pPr marL="2971800" indent="-228600" eaLnBrk="0" fontAlgn="base" hangingPunct="0">
                  <a:spcBef>
                    <a:spcPts val="450"/>
                  </a:spcBef>
                  <a:spcAft>
                    <a:spcPct val="0"/>
                  </a:spcAft>
                  <a:buClr>
                    <a:srgbClr val="3333CC"/>
                  </a:buClr>
                  <a:buSzPct val="100000"/>
                  <a:buFont typeface="Comic Sans MS" charset="0"/>
                  <a:buChar char="»"/>
                  <a:defRPr>
                    <a:solidFill>
                      <a:srgbClr val="3333CC"/>
                    </a:solidFill>
                    <a:latin typeface="Comic Sans MS" charset="0"/>
                  </a:defRPr>
                </a:lvl7pPr>
                <a:lvl8pPr marL="3429000" indent="-228600" eaLnBrk="0" fontAlgn="base" hangingPunct="0">
                  <a:spcBef>
                    <a:spcPts val="450"/>
                  </a:spcBef>
                  <a:spcAft>
                    <a:spcPct val="0"/>
                  </a:spcAft>
                  <a:buClr>
                    <a:srgbClr val="3333CC"/>
                  </a:buClr>
                  <a:buSzPct val="100000"/>
                  <a:buFont typeface="Comic Sans MS" charset="0"/>
                  <a:buChar char="»"/>
                  <a:defRPr>
                    <a:solidFill>
                      <a:srgbClr val="3333CC"/>
                    </a:solidFill>
                    <a:latin typeface="Comic Sans MS" charset="0"/>
                  </a:defRPr>
                </a:lvl8pPr>
                <a:lvl9pPr marL="3886200" indent="-228600" eaLnBrk="0" fontAlgn="base" hangingPunct="0">
                  <a:spcBef>
                    <a:spcPts val="450"/>
                  </a:spcBef>
                  <a:spcAft>
                    <a:spcPct val="0"/>
                  </a:spcAft>
                  <a:buClr>
                    <a:srgbClr val="3333CC"/>
                  </a:buClr>
                  <a:buSzPct val="100000"/>
                  <a:buFont typeface="Comic Sans MS" charset="0"/>
                  <a:buChar char="»"/>
                  <a:defRPr>
                    <a:solidFill>
                      <a:srgbClr val="3333CC"/>
                    </a:solidFill>
                    <a:latin typeface="Comic Sans MS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</p:grpSp>
        <p:sp>
          <p:nvSpPr>
            <p:cNvPr id="15368" name="Oval 8"/>
            <p:cNvSpPr>
              <a:spLocks noChangeArrowheads="1"/>
            </p:cNvSpPr>
            <p:nvPr/>
          </p:nvSpPr>
          <p:spPr bwMode="auto">
            <a:xfrm>
              <a:off x="1597" y="3096"/>
              <a:ext cx="75" cy="14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ts val="600"/>
                </a:spcBef>
                <a:buClr>
                  <a:srgbClr val="3333CC"/>
                </a:buClr>
                <a:buChar char="•"/>
                <a:defRPr sz="2400">
                  <a:solidFill>
                    <a:srgbClr val="3333CC"/>
                  </a:solidFill>
                  <a:latin typeface="Comic Sans MS" charset="0"/>
                </a:defRPr>
              </a:lvl1pPr>
              <a:lvl2pPr marL="742950" indent="-285750" eaLnBrk="0" hangingPunct="0">
                <a:spcBef>
                  <a:spcPts val="600"/>
                </a:spcBef>
                <a:buClr>
                  <a:srgbClr val="3333CC"/>
                </a:buClr>
                <a:buChar char="–"/>
                <a:defRPr sz="2400">
                  <a:solidFill>
                    <a:srgbClr val="3333CC"/>
                  </a:solidFill>
                  <a:latin typeface="Comic Sans MS" charset="0"/>
                </a:defRPr>
              </a:lvl2pPr>
              <a:lvl3pPr marL="1143000" indent="-228600" eaLnBrk="0" hangingPunct="0">
                <a:spcBef>
                  <a:spcPts val="500"/>
                </a:spcBef>
                <a:buClr>
                  <a:srgbClr val="3333CC"/>
                </a:buClr>
                <a:buChar char="•"/>
                <a:defRPr sz="2000">
                  <a:solidFill>
                    <a:srgbClr val="3333CC"/>
                  </a:solidFill>
                  <a:latin typeface="Comic Sans MS" charset="0"/>
                </a:defRPr>
              </a:lvl3pPr>
              <a:lvl4pPr marL="1600200" indent="-228600" eaLnBrk="0" hangingPunct="0">
                <a:spcBef>
                  <a:spcPts val="450"/>
                </a:spcBef>
                <a:buClr>
                  <a:srgbClr val="3333CC"/>
                </a:buClr>
                <a:buChar char="–"/>
                <a:defRPr>
                  <a:solidFill>
                    <a:srgbClr val="3333CC"/>
                  </a:solidFill>
                  <a:latin typeface="Comic Sans MS" charset="0"/>
                </a:defRPr>
              </a:lvl4pPr>
              <a:lvl5pPr marL="2057400" indent="-228600" eaLnBrk="0" hangingPunct="0">
                <a:spcBef>
                  <a:spcPts val="450"/>
                </a:spcBef>
                <a:buClr>
                  <a:srgbClr val="3333CC"/>
                </a:buClr>
                <a:buChar char="»"/>
                <a:defRPr>
                  <a:solidFill>
                    <a:srgbClr val="3333CC"/>
                  </a:solidFill>
                  <a:latin typeface="Comic Sans MS" charset="0"/>
                </a:defRPr>
              </a:lvl5pPr>
              <a:lvl6pPr marL="2514600" indent="-228600" eaLnBrk="0" fontAlgn="base" hangingPunct="0">
                <a:spcBef>
                  <a:spcPts val="450"/>
                </a:spcBef>
                <a:spcAft>
                  <a:spcPct val="0"/>
                </a:spcAft>
                <a:buClr>
                  <a:srgbClr val="3333CC"/>
                </a:buClr>
                <a:buSzPct val="100000"/>
                <a:buFont typeface="Comic Sans MS" charset="0"/>
                <a:buChar char="»"/>
                <a:defRPr>
                  <a:solidFill>
                    <a:srgbClr val="3333CC"/>
                  </a:solidFill>
                  <a:latin typeface="Comic Sans MS" charset="0"/>
                </a:defRPr>
              </a:lvl6pPr>
              <a:lvl7pPr marL="2971800" indent="-228600" eaLnBrk="0" fontAlgn="base" hangingPunct="0">
                <a:spcBef>
                  <a:spcPts val="450"/>
                </a:spcBef>
                <a:spcAft>
                  <a:spcPct val="0"/>
                </a:spcAft>
                <a:buClr>
                  <a:srgbClr val="3333CC"/>
                </a:buClr>
                <a:buSzPct val="100000"/>
                <a:buFont typeface="Comic Sans MS" charset="0"/>
                <a:buChar char="»"/>
                <a:defRPr>
                  <a:solidFill>
                    <a:srgbClr val="3333CC"/>
                  </a:solidFill>
                  <a:latin typeface="Comic Sans MS" charset="0"/>
                </a:defRPr>
              </a:lvl7pPr>
              <a:lvl8pPr marL="3429000" indent="-228600" eaLnBrk="0" fontAlgn="base" hangingPunct="0">
                <a:spcBef>
                  <a:spcPts val="450"/>
                </a:spcBef>
                <a:spcAft>
                  <a:spcPct val="0"/>
                </a:spcAft>
                <a:buClr>
                  <a:srgbClr val="3333CC"/>
                </a:buClr>
                <a:buSzPct val="100000"/>
                <a:buFont typeface="Comic Sans MS" charset="0"/>
                <a:buChar char="»"/>
                <a:defRPr>
                  <a:solidFill>
                    <a:srgbClr val="3333CC"/>
                  </a:solidFill>
                  <a:latin typeface="Comic Sans MS" charset="0"/>
                </a:defRPr>
              </a:lvl8pPr>
              <a:lvl9pPr marL="3886200" indent="-228600" eaLnBrk="0" fontAlgn="base" hangingPunct="0">
                <a:spcBef>
                  <a:spcPts val="450"/>
                </a:spcBef>
                <a:spcAft>
                  <a:spcPct val="0"/>
                </a:spcAft>
                <a:buClr>
                  <a:srgbClr val="3333CC"/>
                </a:buClr>
                <a:buSzPct val="100000"/>
                <a:buFont typeface="Comic Sans MS" charset="0"/>
                <a:buChar char="»"/>
                <a:defRPr>
                  <a:solidFill>
                    <a:srgbClr val="3333CC"/>
                  </a:solidFill>
                  <a:latin typeface="Comic Sans MS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5369" name="Line 9"/>
            <p:cNvSpPr>
              <a:spLocks noChangeShapeType="1"/>
            </p:cNvSpPr>
            <p:nvPr/>
          </p:nvSpPr>
          <p:spPr bwMode="auto">
            <a:xfrm flipV="1">
              <a:off x="776" y="2816"/>
              <a:ext cx="808" cy="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366" name="Rectangle 10"/>
          <p:cNvSpPr>
            <a:spLocks noChangeArrowheads="1"/>
          </p:cNvSpPr>
          <p:nvPr/>
        </p:nvSpPr>
        <p:spPr bwMode="auto">
          <a:xfrm>
            <a:off x="2566988" y="3516313"/>
            <a:ext cx="5770562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600"/>
              </a:spcBef>
              <a:buClr>
                <a:srgbClr val="3333CC"/>
              </a:buClr>
              <a:buChar char="•"/>
              <a:defRPr sz="2400">
                <a:solidFill>
                  <a:srgbClr val="3333CC"/>
                </a:solidFill>
                <a:latin typeface="Comic Sans MS" charset="0"/>
              </a:defRPr>
            </a:lvl1pPr>
            <a:lvl2pPr marL="742950" indent="-285750" eaLnBrk="0" hangingPunct="0">
              <a:spcBef>
                <a:spcPts val="600"/>
              </a:spcBef>
              <a:buClr>
                <a:srgbClr val="3333CC"/>
              </a:buClr>
              <a:buChar char="–"/>
              <a:defRPr sz="2400">
                <a:solidFill>
                  <a:srgbClr val="3333CC"/>
                </a:solidFill>
                <a:latin typeface="Comic Sans MS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rgbClr val="3333CC"/>
              </a:buClr>
              <a:buChar char="•"/>
              <a:defRPr sz="2000">
                <a:solidFill>
                  <a:srgbClr val="3333CC"/>
                </a:solidFill>
                <a:latin typeface="Comic Sans MS" charset="0"/>
              </a:defRPr>
            </a:lvl3pPr>
            <a:lvl4pPr marL="1600200" indent="-228600" eaLnBrk="0" hangingPunct="0">
              <a:spcBef>
                <a:spcPts val="450"/>
              </a:spcBef>
              <a:buClr>
                <a:srgbClr val="3333CC"/>
              </a:buClr>
              <a:buChar char="–"/>
              <a:defRPr>
                <a:solidFill>
                  <a:srgbClr val="3333CC"/>
                </a:solidFill>
                <a:latin typeface="Comic Sans MS" charset="0"/>
              </a:defRPr>
            </a:lvl4pPr>
            <a:lvl5pPr marL="2057400" indent="-228600" eaLnBrk="0" hangingPunct="0">
              <a:spcBef>
                <a:spcPts val="450"/>
              </a:spcBef>
              <a:buClr>
                <a:srgbClr val="3333CC"/>
              </a:buClr>
              <a:buChar char="»"/>
              <a:defRPr>
                <a:solidFill>
                  <a:srgbClr val="3333CC"/>
                </a:solidFill>
                <a:latin typeface="Comic Sans MS" charset="0"/>
              </a:defRPr>
            </a:lvl5pPr>
            <a:lvl6pPr marL="25146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6pPr>
            <a:lvl7pPr marL="29718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7pPr>
            <a:lvl8pPr marL="34290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8pPr>
            <a:lvl9pPr marL="3886200" indent="-22860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charset="0"/>
              <a:buChar char="»"/>
              <a:defRPr>
                <a:solidFill>
                  <a:srgbClr val="3333CC"/>
                </a:solidFill>
                <a:latin typeface="Comic Sans M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en-US" sz="2000" b="1">
                <a:solidFill>
                  <a:schemeClr val="accent2"/>
                </a:solidFill>
                <a:latin typeface="Arial" charset="0"/>
              </a:rPr>
              <a:t>Fluence/puls = 10</a:t>
            </a:r>
            <a:r>
              <a:rPr lang="de-DE" altLang="en-US" sz="2000" b="1" baseline="30000">
                <a:solidFill>
                  <a:schemeClr val="accent2"/>
                </a:solidFill>
                <a:latin typeface="Arial" charset="0"/>
              </a:rPr>
              <a:t>12</a:t>
            </a:r>
            <a:r>
              <a:rPr lang="de-DE" altLang="en-US" sz="2000" b="1">
                <a:solidFill>
                  <a:schemeClr val="accent2"/>
                </a:solidFill>
                <a:latin typeface="Arial" charset="0"/>
              </a:rPr>
              <a:t> / A ring =1.11*10</a:t>
            </a:r>
            <a:r>
              <a:rPr lang="de-DE" altLang="en-US" sz="2000" b="1" baseline="30000">
                <a:solidFill>
                  <a:schemeClr val="accent2"/>
                </a:solidFill>
                <a:latin typeface="Arial" charset="0"/>
              </a:rPr>
              <a:t>10</a:t>
            </a:r>
            <a:r>
              <a:rPr lang="de-DE" altLang="en-US" sz="2000" b="1">
                <a:solidFill>
                  <a:schemeClr val="accent2"/>
                </a:solidFill>
                <a:latin typeface="Arial" charset="0"/>
              </a:rPr>
              <a:t> i/ cm</a:t>
            </a:r>
            <a:r>
              <a:rPr lang="de-DE" altLang="en-US" sz="2000" b="1" baseline="30000">
                <a:solidFill>
                  <a:schemeClr val="accent2"/>
                </a:solidFill>
                <a:latin typeface="Arial" charset="0"/>
              </a:rPr>
              <a:t>2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2000" b="1">
              <a:solidFill>
                <a:schemeClr val="accent2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en-US" sz="2000" b="1">
                <a:solidFill>
                  <a:schemeClr val="accent2"/>
                </a:solidFill>
                <a:latin typeface="Arial" charset="0"/>
              </a:rPr>
              <a:t>Fluence /year = 10</a:t>
            </a:r>
            <a:r>
              <a:rPr lang="de-DE" altLang="en-US" sz="2000" b="1" baseline="30000">
                <a:solidFill>
                  <a:schemeClr val="accent2"/>
                </a:solidFill>
                <a:latin typeface="Arial" charset="0"/>
              </a:rPr>
              <a:t>7</a:t>
            </a:r>
            <a:r>
              <a:rPr lang="de-DE" altLang="en-US" sz="2000" b="1">
                <a:solidFill>
                  <a:schemeClr val="accent2"/>
                </a:solidFill>
                <a:latin typeface="Arial" charset="0"/>
              </a:rPr>
              <a:t>pulses/year x fluence/puls  ~ </a:t>
            </a:r>
            <a:r>
              <a:rPr lang="de-DE" altLang="en-US" sz="2000" b="1">
                <a:solidFill>
                  <a:srgbClr val="FF0000"/>
                </a:solidFill>
                <a:latin typeface="Arial" charset="0"/>
              </a:rPr>
              <a:t>10</a:t>
            </a:r>
            <a:r>
              <a:rPr lang="de-DE" altLang="en-US" sz="2000" b="1" baseline="30000">
                <a:solidFill>
                  <a:srgbClr val="FF0000"/>
                </a:solidFill>
                <a:latin typeface="Arial" charset="0"/>
              </a:rPr>
              <a:t>17</a:t>
            </a:r>
            <a:r>
              <a:rPr lang="de-DE" altLang="en-US" sz="2000" b="1">
                <a:solidFill>
                  <a:srgbClr val="FF0000"/>
                </a:solidFill>
                <a:latin typeface="Arial" charset="0"/>
              </a:rPr>
              <a:t> i/cm</a:t>
            </a:r>
            <a:r>
              <a:rPr lang="de-DE" altLang="en-US" sz="2000" b="1" baseline="30000">
                <a:solidFill>
                  <a:srgbClr val="FF0000"/>
                </a:solidFill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89671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2479</TotalTime>
  <Words>726</Words>
  <Application>Microsoft Macintosh PowerPoint</Application>
  <PresentationFormat>On-screen Show (4:3)</PresentationFormat>
  <Paragraphs>120</Paragraphs>
  <Slides>15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7" baseType="lpstr">
      <vt:lpstr>Bitstream Vera Serif</vt:lpstr>
      <vt:lpstr>Calibri</vt:lpstr>
      <vt:lpstr>Comic Sans MS</vt:lpstr>
      <vt:lpstr>OpenSymbol</vt:lpstr>
      <vt:lpstr>Symbol</vt:lpstr>
      <vt:lpstr>Tahoma</vt:lpstr>
      <vt:lpstr>Times New Roman</vt:lpstr>
      <vt:lpstr>TimesNewRomanPS</vt:lpstr>
      <vt:lpstr>Wingdings</vt:lpstr>
      <vt:lpstr>Arial</vt:lpstr>
      <vt:lpstr>Office Theme</vt:lpstr>
      <vt:lpstr>Photo Editor Photo</vt:lpstr>
      <vt:lpstr>Requirements for radiation damage simulations regarding FAIR targets, beam dumps / catchers and previous experiments at GSI</vt:lpstr>
      <vt:lpstr>Radiation damage in beam dumps and beam catchers</vt:lpstr>
      <vt:lpstr>Super-FRS Target and Beam Catcher</vt:lpstr>
      <vt:lpstr>Super-FRS Beam Catcher</vt:lpstr>
      <vt:lpstr>PowerPoint Presentation</vt:lpstr>
      <vt:lpstr>DPA calculation for the Super-FRS graphite target</vt:lpstr>
      <vt:lpstr>DPA calculation for the Super-FRS graphite target</vt:lpstr>
      <vt:lpstr>Radiation Damage Estimate with Neutrons</vt:lpstr>
      <vt:lpstr>How long will the Super-FRS graphite target last: low extraction</vt:lpstr>
      <vt:lpstr>Heavy ion track yield at Super-FRS energies  of primary beam and target temperatures</vt:lpstr>
      <vt:lpstr>PowerPoint Presentation</vt:lpstr>
      <vt:lpstr>PowerPoint Presentation</vt:lpstr>
      <vt:lpstr>Morphology evolution with  He+ fluence</vt:lpstr>
      <vt:lpstr>Raman spectra of graphite irradiated with 100keV He+-ions</vt:lpstr>
      <vt:lpstr>PowerPoint Presentation</vt:lpstr>
    </vt:vector>
  </TitlesOfParts>
  <Company>CERN</Company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Adriana Rossi</dc:creator>
  <cp:lastModifiedBy>Microsoft Office User</cp:lastModifiedBy>
  <cp:revision>250</cp:revision>
  <dcterms:created xsi:type="dcterms:W3CDTF">2015-10-09T07:05:10Z</dcterms:created>
  <dcterms:modified xsi:type="dcterms:W3CDTF">2017-11-28T07:10:17Z</dcterms:modified>
</cp:coreProperties>
</file>