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wdp" ContentType="image/vnd.ms-photo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xls" ContentType="application/vnd.ms-excel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9" r:id="rId1"/>
  </p:sldMasterIdLst>
  <p:notesMasterIdLst>
    <p:notesMasterId r:id="rId49"/>
  </p:notesMasterIdLst>
  <p:handoutMasterIdLst>
    <p:handoutMasterId r:id="rId50"/>
  </p:handoutMasterIdLst>
  <p:sldIdLst>
    <p:sldId id="256" r:id="rId2"/>
    <p:sldId id="417" r:id="rId3"/>
    <p:sldId id="407" r:id="rId4"/>
    <p:sldId id="408" r:id="rId5"/>
    <p:sldId id="411" r:id="rId6"/>
    <p:sldId id="305" r:id="rId7"/>
    <p:sldId id="306" r:id="rId8"/>
    <p:sldId id="409" r:id="rId9"/>
    <p:sldId id="380" r:id="rId10"/>
    <p:sldId id="379" r:id="rId11"/>
    <p:sldId id="381" r:id="rId12"/>
    <p:sldId id="383" r:id="rId13"/>
    <p:sldId id="382" r:id="rId14"/>
    <p:sldId id="423" r:id="rId15"/>
    <p:sldId id="424" r:id="rId16"/>
    <p:sldId id="410" r:id="rId17"/>
    <p:sldId id="387" r:id="rId18"/>
    <p:sldId id="388" r:id="rId19"/>
    <p:sldId id="422" r:id="rId20"/>
    <p:sldId id="390" r:id="rId21"/>
    <p:sldId id="391" r:id="rId22"/>
    <p:sldId id="392" r:id="rId23"/>
    <p:sldId id="426" r:id="rId24"/>
    <p:sldId id="418" r:id="rId25"/>
    <p:sldId id="420" r:id="rId26"/>
    <p:sldId id="419" r:id="rId27"/>
    <p:sldId id="427" r:id="rId28"/>
    <p:sldId id="394" r:id="rId29"/>
    <p:sldId id="257" r:id="rId30"/>
    <p:sldId id="395" r:id="rId31"/>
    <p:sldId id="377" r:id="rId32"/>
    <p:sldId id="396" r:id="rId33"/>
    <p:sldId id="397" r:id="rId34"/>
    <p:sldId id="398" r:id="rId35"/>
    <p:sldId id="399" r:id="rId36"/>
    <p:sldId id="400" r:id="rId37"/>
    <p:sldId id="401" r:id="rId38"/>
    <p:sldId id="402" r:id="rId39"/>
    <p:sldId id="403" r:id="rId40"/>
    <p:sldId id="404" r:id="rId41"/>
    <p:sldId id="405" r:id="rId42"/>
    <p:sldId id="406" r:id="rId43"/>
    <p:sldId id="421" r:id="rId44"/>
    <p:sldId id="425" r:id="rId45"/>
    <p:sldId id="414" r:id="rId46"/>
    <p:sldId id="415" r:id="rId47"/>
    <p:sldId id="416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1E9A76D-F015-0D45-8D87-7A37E693999C}">
          <p14:sldIdLst>
            <p14:sldId id="256"/>
          </p14:sldIdLst>
        </p14:section>
        <p14:section name="FLUKA Intro" id="{A39C8BEC-CFB5-5A4A-96E4-081F311489F5}">
          <p14:sldIdLst>
            <p14:sldId id="417"/>
            <p14:sldId id="407"/>
            <p14:sldId id="408"/>
          </p14:sldIdLst>
        </p14:section>
        <p14:section name="DPA in FLUKA" id="{8945316C-F1ED-AF48-8701-EE8DBF91108D}">
          <p14:sldIdLst>
            <p14:sldId id="411"/>
            <p14:sldId id="305"/>
            <p14:sldId id="306"/>
            <p14:sldId id="409"/>
            <p14:sldId id="380"/>
            <p14:sldId id="379"/>
            <p14:sldId id="381"/>
            <p14:sldId id="383"/>
            <p14:sldId id="382"/>
            <p14:sldId id="423"/>
            <p14:sldId id="424"/>
          </p14:sldIdLst>
        </p14:section>
        <p14:section name="Material damage estimates" id="{F4E503B5-7CF0-A14E-8A7A-B2B4A9B0E79F}">
          <p14:sldIdLst>
            <p14:sldId id="410"/>
            <p14:sldId id="387"/>
            <p14:sldId id="388"/>
            <p14:sldId id="422"/>
            <p14:sldId id="390"/>
            <p14:sldId id="391"/>
            <p14:sldId id="392"/>
            <p14:sldId id="426"/>
            <p14:sldId id="418"/>
          </p14:sldIdLst>
        </p14:section>
        <p14:section name="Summary" id="{076433A7-9038-334D-9912-697E7A908743}">
          <p14:sldIdLst>
            <p14:sldId id="420"/>
            <p14:sldId id="419"/>
            <p14:sldId id="427"/>
          </p14:sldIdLst>
        </p14:section>
        <p14:section name="Extra slides" id="{5CA2423A-1DFE-CB4B-A1E8-DC324146200C}">
          <p14:sldIdLst>
            <p14:sldId id="394"/>
            <p14:sldId id="257"/>
            <p14:sldId id="395"/>
            <p14:sldId id="377"/>
            <p14:sldId id="396"/>
            <p14:sldId id="397"/>
            <p14:sldId id="398"/>
            <p14:sldId id="399"/>
            <p14:sldId id="400"/>
            <p14:sldId id="401"/>
            <p14:sldId id="402"/>
            <p14:sldId id="403"/>
            <p14:sldId id="404"/>
            <p14:sldId id="405"/>
            <p14:sldId id="406"/>
            <p14:sldId id="421"/>
            <p14:sldId id="425"/>
            <p14:sldId id="414"/>
            <p14:sldId id="415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24C9"/>
    <a:srgbClr val="3C23F9"/>
    <a:srgbClr val="13F539"/>
    <a:srgbClr val="D883FF"/>
    <a:srgbClr val="B65CC4"/>
    <a:srgbClr val="C39BE1"/>
    <a:srgbClr val="8B3A83"/>
    <a:srgbClr val="E8ECBE"/>
    <a:srgbClr val="09FF78"/>
    <a:srgbClr val="F96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34" autoAdjust="0"/>
    <p:restoredTop sz="88554" autoAdjust="0"/>
  </p:normalViewPr>
  <p:slideViewPr>
    <p:cSldViewPr snapToGrid="0" snapToObjects="1">
      <p:cViewPr>
        <p:scale>
          <a:sx n="111" d="100"/>
          <a:sy n="111" d="100"/>
        </p:scale>
        <p:origin x="2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9" d="100"/>
          <a:sy n="89" d="100"/>
        </p:scale>
        <p:origin x="3840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:\Users\bnv\Desktop\BLIP\ps-outgas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C:\Users\bnv\Desktop\BLIP\ps-outgasi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C:\Users\bnv\Desktop\BLIP\ps-outgas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'Correct outgas'!$I$17</c:f>
              <c:strCache>
                <c:ptCount val="1"/>
                <c:pt idx="0">
                  <c:v>FLUKA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outgas'!$I$18:$I$21</c:f>
              <c:numCache>
                <c:formatCode>0.00</c:formatCode>
                <c:ptCount val="4"/>
                <c:pt idx="0">
                  <c:v>0.15244</c:v>
                </c:pt>
                <c:pt idx="1">
                  <c:v>0.19055</c:v>
                </c:pt>
                <c:pt idx="2">
                  <c:v>0.3502</c:v>
                </c:pt>
                <c:pt idx="3">
                  <c:v>0.03193</c:v>
                </c:pt>
              </c:numCache>
            </c:numRef>
          </c:val>
        </c:ser>
        <c:ser>
          <c:idx val="1"/>
          <c:order val="1"/>
          <c:tx>
            <c:strRef>
              <c:f>'Correct outgas'!$J$17</c:f>
              <c:strCache>
                <c:ptCount val="1"/>
                <c:pt idx="0">
                  <c:v>FLUKA-NRES</c:v>
                </c:pt>
              </c:strCache>
            </c:strRef>
          </c:tx>
          <c:spPr>
            <a:solidFill>
              <a:srgbClr val="80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outgas'!$J$18:$J$21</c:f>
              <c:numCache>
                <c:formatCode>0.00</c:formatCode>
                <c:ptCount val="4"/>
                <c:pt idx="0">
                  <c:v>0.43054</c:v>
                </c:pt>
                <c:pt idx="1">
                  <c:v>0.485645</c:v>
                </c:pt>
                <c:pt idx="2">
                  <c:v>0.992199</c:v>
                </c:pt>
                <c:pt idx="3">
                  <c:v>0.06695</c:v>
                </c:pt>
              </c:numCache>
            </c:numRef>
          </c:val>
        </c:ser>
        <c:ser>
          <c:idx val="2"/>
          <c:order val="2"/>
          <c:tx>
            <c:strRef>
              <c:f>'Correct outgas'!$K$17</c:f>
              <c:strCache>
                <c:ptCount val="1"/>
                <c:pt idx="0">
                  <c:v>MARS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outgas'!$K$18:$K$21</c:f>
              <c:numCache>
                <c:formatCode>General</c:formatCode>
                <c:ptCount val="4"/>
                <c:pt idx="0">
                  <c:v>0.41</c:v>
                </c:pt>
                <c:pt idx="1">
                  <c:v>0.46</c:v>
                </c:pt>
                <c:pt idx="2">
                  <c:v>1.1</c:v>
                </c:pt>
                <c:pt idx="3">
                  <c:v>0.013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9405104"/>
        <c:axId val="729407424"/>
      </c:barChart>
      <c:catAx>
        <c:axId val="72940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10103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9407424"/>
        <c:crosses val="autoZero"/>
        <c:auto val="1"/>
        <c:lblAlgn val="ctr"/>
        <c:lblOffset val="100"/>
        <c:noMultiLvlLbl val="0"/>
      </c:catAx>
      <c:valAx>
        <c:axId val="72940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330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9405104"/>
        <c:crosses val="autoZero"/>
        <c:crossBetween val="between"/>
      </c:valAx>
      <c:spPr>
        <a:noFill/>
        <a:ln>
          <a:solidFill>
            <a:srgbClr val="003300"/>
          </a:solidFill>
        </a:ln>
        <a:effectLst/>
      </c:spPr>
    </c:plotArea>
    <c:legend>
      <c:legendPos val="b"/>
      <c:layout>
        <c:manualLayout>
          <c:xMode val="edge"/>
          <c:yMode val="edge"/>
          <c:x val="0.139015966034927"/>
          <c:y val="0.910827449918046"/>
          <c:w val="0.550543579270008"/>
          <c:h val="0.06742839075719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'Correct outgas'!$L$17</c:f>
              <c:strCache>
                <c:ptCount val="1"/>
                <c:pt idx="0">
                  <c:v>FLUKA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outgas'!$L$18:$L$21</c:f>
              <c:numCache>
                <c:formatCode>0.00</c:formatCode>
                <c:ptCount val="4"/>
                <c:pt idx="0">
                  <c:v>987.0286267696306</c:v>
                </c:pt>
                <c:pt idx="1">
                  <c:v>658.888731386811</c:v>
                </c:pt>
                <c:pt idx="2">
                  <c:v>390.8866521709498</c:v>
                </c:pt>
                <c:pt idx="3">
                  <c:v>1906.027235998052</c:v>
                </c:pt>
              </c:numCache>
            </c:numRef>
          </c:val>
        </c:ser>
        <c:ser>
          <c:idx val="1"/>
          <c:order val="1"/>
          <c:tx>
            <c:strRef>
              <c:f>'Correct outgas'!$M$17</c:f>
              <c:strCache>
                <c:ptCount val="1"/>
                <c:pt idx="0">
                  <c:v>FLUKA-NRES</c:v>
                </c:pt>
              </c:strCache>
            </c:strRef>
          </c:tx>
          <c:spPr>
            <a:solidFill>
              <a:srgbClr val="80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outgas'!$M$18:$M$21</c:f>
              <c:numCache>
                <c:formatCode>0.00</c:formatCode>
                <c:ptCount val="4"/>
                <c:pt idx="0">
                  <c:v>349.4742506265678</c:v>
                </c:pt>
                <c:pt idx="1">
                  <c:v>258.5247408410605</c:v>
                </c:pt>
                <c:pt idx="2">
                  <c:v>137.9647687512955</c:v>
                </c:pt>
                <c:pt idx="3">
                  <c:v>909.0283740913785</c:v>
                </c:pt>
              </c:numCache>
            </c:numRef>
          </c:val>
        </c:ser>
        <c:ser>
          <c:idx val="2"/>
          <c:order val="2"/>
          <c:tx>
            <c:strRef>
              <c:f>'Correct outgas'!$N$17</c:f>
              <c:strCache>
                <c:ptCount val="1"/>
                <c:pt idx="0">
                  <c:v>MARS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outgas'!$N$18:$N$21</c:f>
              <c:numCache>
                <c:formatCode>General</c:formatCode>
                <c:ptCount val="4"/>
                <c:pt idx="0">
                  <c:v>231.0</c:v>
                </c:pt>
                <c:pt idx="1">
                  <c:v>177.0</c:v>
                </c:pt>
                <c:pt idx="2">
                  <c:v>84.8</c:v>
                </c:pt>
                <c:pt idx="3">
                  <c:v>2150.0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5788752"/>
        <c:axId val="1147783120"/>
      </c:barChart>
      <c:catAx>
        <c:axId val="72578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330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1147783120"/>
        <c:crosses val="autoZero"/>
        <c:auto val="1"/>
        <c:lblAlgn val="ctr"/>
        <c:lblOffset val="100"/>
        <c:noMultiLvlLbl val="0"/>
      </c:catAx>
      <c:valAx>
        <c:axId val="1147783120"/>
        <c:scaling>
          <c:orientation val="minMax"/>
          <c:max val="2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330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5788752"/>
        <c:crosses val="autoZero"/>
        <c:crossBetween val="between"/>
      </c:valAx>
      <c:spPr>
        <a:noFill/>
        <a:ln>
          <a:solidFill>
            <a:srgbClr val="003300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'Correct outgas'!$O$17</c:f>
              <c:strCache>
                <c:ptCount val="1"/>
                <c:pt idx="0">
                  <c:v>FLUKA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outgas'!$O$18:$O$21</c:f>
              <c:numCache>
                <c:formatCode>0.00</c:formatCode>
                <c:ptCount val="4"/>
                <c:pt idx="0">
                  <c:v>226.8491137643499</c:v>
                </c:pt>
                <c:pt idx="1">
                  <c:v>195.1412841851313</c:v>
                </c:pt>
                <c:pt idx="2">
                  <c:v>84.88961006386354</c:v>
                </c:pt>
                <c:pt idx="3">
                  <c:v>1458.716710455086</c:v>
                </c:pt>
              </c:numCache>
            </c:numRef>
          </c:val>
        </c:ser>
        <c:ser>
          <c:idx val="1"/>
          <c:order val="1"/>
          <c:tx>
            <c:strRef>
              <c:f>'Correct outgas'!$P$17</c:f>
              <c:strCache>
                <c:ptCount val="1"/>
                <c:pt idx="0">
                  <c:v>FLUKA-NRES</c:v>
                </c:pt>
              </c:strCache>
            </c:strRef>
          </c:tx>
          <c:spPr>
            <a:solidFill>
              <a:srgbClr val="800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outgas'!$P$18:$P$21</c:f>
              <c:numCache>
                <c:formatCode>0.00</c:formatCode>
                <c:ptCount val="4"/>
                <c:pt idx="0">
                  <c:v>80.31978190699452</c:v>
                </c:pt>
                <c:pt idx="1">
                  <c:v>76.5665696166475</c:v>
                </c:pt>
                <c:pt idx="2">
                  <c:v>29.96207559609011</c:v>
                </c:pt>
                <c:pt idx="3">
                  <c:v>695.695661909349</c:v>
                </c:pt>
              </c:numCache>
            </c:numRef>
          </c:val>
        </c:ser>
        <c:ser>
          <c:idx val="2"/>
          <c:order val="2"/>
          <c:tx>
            <c:strRef>
              <c:f>'Correct outgas'!$Q$17</c:f>
              <c:strCache>
                <c:ptCount val="1"/>
                <c:pt idx="0">
                  <c:v>MARS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</c:spPr>
          <c:invertIfNegative val="0"/>
          <c:cat>
            <c:strRef>
              <c:f>'Correct outgas'!$H$18:$H$21</c:f>
              <c:strCache>
                <c:ptCount val="4"/>
                <c:pt idx="0">
                  <c:v>TZM</c:v>
                </c:pt>
                <c:pt idx="1">
                  <c:v>CuCrZr</c:v>
                </c:pt>
                <c:pt idx="2">
                  <c:v>Ir</c:v>
                </c:pt>
                <c:pt idx="3">
                  <c:v>Graphite 0.85</c:v>
                </c:pt>
              </c:strCache>
            </c:strRef>
          </c:cat>
          <c:val>
            <c:numRef>
              <c:f>'Correct outgas'!$Q$18:$Q$21</c:f>
              <c:numCache>
                <c:formatCode>General</c:formatCode>
                <c:ptCount val="4"/>
                <c:pt idx="0">
                  <c:v>20.3</c:v>
                </c:pt>
                <c:pt idx="1">
                  <c:v>21.6</c:v>
                </c:pt>
                <c:pt idx="2">
                  <c:v>3.67</c:v>
                </c:pt>
                <c:pt idx="3">
                  <c:v>928.0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6375328"/>
        <c:axId val="1105959792"/>
      </c:barChart>
      <c:catAx>
        <c:axId val="117637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10103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1105959792"/>
        <c:crosses val="autoZero"/>
        <c:auto val="1"/>
        <c:lblAlgn val="ctr"/>
        <c:lblOffset val="100"/>
        <c:noMultiLvlLbl val="0"/>
      </c:catAx>
      <c:valAx>
        <c:axId val="1105959792"/>
        <c:scaling>
          <c:logBase val="10.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10103"/>
                </a:solidFill>
                <a:effectLst/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1176375328"/>
        <c:crosses val="autoZero"/>
        <c:crossBetween val="between"/>
      </c:valAx>
      <c:spPr>
        <a:noFill/>
        <a:ln>
          <a:solidFill>
            <a:srgbClr val="0033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4" Type="http://schemas.openxmlformats.org/officeDocument/2006/relationships/image" Target="../media/image53.wmf"/><Relationship Id="rId5" Type="http://schemas.openxmlformats.org/officeDocument/2006/relationships/image" Target="../media/image54.wmf"/><Relationship Id="rId6" Type="http://schemas.openxmlformats.org/officeDocument/2006/relationships/image" Target="../media/image19.wmf"/><Relationship Id="rId1" Type="http://schemas.openxmlformats.org/officeDocument/2006/relationships/image" Target="../media/image50.wmf"/><Relationship Id="rId2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wmf"/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4" Type="http://schemas.openxmlformats.org/officeDocument/2006/relationships/image" Target="../media/image62.wmf"/><Relationship Id="rId1" Type="http://schemas.openxmlformats.org/officeDocument/2006/relationships/image" Target="../media/image59.wmf"/><Relationship Id="rId2" Type="http://schemas.openxmlformats.org/officeDocument/2006/relationships/image" Target="../media/image6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Relationship Id="rId2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Relationship Id="rId2" Type="http://schemas.openxmlformats.org/officeDocument/2006/relationships/image" Target="../media/image68.wmf"/><Relationship Id="rId3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Relationship Id="rId3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Relationship Id="rId2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Relationship Id="rId2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56D49-C243-2F46-97AC-6F33323E1AC8}" type="datetimeFigureOut">
              <a:rPr lang="es-ES_tradnl" smtClean="0"/>
              <a:t>27/11/17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3267B-DA0C-2845-BA2F-5DDAB511A1A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5062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3C8AF-C7BE-44A4-BA55-E7F2FDCD429F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82048-DE78-4804-9AA1-49014395A24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76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22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237DA0-4CC0-4F27-BC8E-8BC74DD9418D}" type="slidenum">
              <a:rPr lang="en-US"/>
              <a:pPr/>
              <a:t>30</a:t>
            </a:fld>
            <a:endParaRPr lang="en-US"/>
          </a:p>
        </p:txBody>
      </p:sp>
      <p:sp>
        <p:nvSpPr>
          <p:cNvPr id="286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39307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2299897-A3BF-4C64-9E92-C05405B03627}" type="slidenum">
              <a:rPr lang="en-US"/>
              <a:pPr/>
              <a:t>32</a:t>
            </a:fld>
            <a:endParaRPr lang="en-US"/>
          </a:p>
        </p:txBody>
      </p:sp>
      <p:sp>
        <p:nvSpPr>
          <p:cNvPr id="307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8489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4F05E3-D089-49C8-B3FE-6675CD21C23D}" type="slidenum">
              <a:rPr lang="en-US"/>
              <a:pPr/>
              <a:t>33</a:t>
            </a:fld>
            <a:endParaRPr lang="en-US"/>
          </a:p>
        </p:txBody>
      </p:sp>
      <p:sp>
        <p:nvSpPr>
          <p:cNvPr id="296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079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FE367B-C5AB-46F2-9746-F473486260C1}" type="slidenum">
              <a:rPr lang="en-US"/>
              <a:pPr/>
              <a:t>34</a:t>
            </a:fld>
            <a:endParaRPr lang="en-US"/>
          </a:p>
        </p:txBody>
      </p:sp>
      <p:sp>
        <p:nvSpPr>
          <p:cNvPr id="327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24747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635F80-AE87-447D-ABCE-603667C23297}" type="slidenum">
              <a:rPr lang="en-US"/>
              <a:pPr/>
              <a:t>35</a:t>
            </a:fld>
            <a:endParaRPr lang="en-US"/>
          </a:p>
        </p:txBody>
      </p:sp>
      <p:sp>
        <p:nvSpPr>
          <p:cNvPr id="378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34298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3ED7F0B-A1C0-4096-B4BE-D31AC21EB6C4}" type="slidenum">
              <a:rPr lang="en-US"/>
              <a:pPr/>
              <a:t>36</a:t>
            </a:fld>
            <a:endParaRPr lang="en-US"/>
          </a:p>
        </p:txBody>
      </p:sp>
      <p:sp>
        <p:nvSpPr>
          <p:cNvPr id="389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59663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A94486A-6539-4FFD-A493-F3401B3F9E84}" type="slidenum">
              <a:rPr lang="en-US"/>
              <a:pPr/>
              <a:t>37</a:t>
            </a:fld>
            <a:endParaRPr lang="en-US"/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01651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6B6612-FB28-4F2F-82DA-D327B03A7433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1538"/>
            <a:ext cx="5384800" cy="4433887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077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6FE591-57F2-4FEC-8B86-8262780221D5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578124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8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4147E4-5C4E-493C-A586-23143FD9FEB9}" type="slidenum">
              <a:rPr lang="en-US"/>
              <a:pPr/>
              <a:t>6</a:t>
            </a:fld>
            <a:endParaRPr lang="en-US"/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061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18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AC02E34-F573-48E5-A791-5A98E1628340}" type="slidenum">
              <a:rPr lang="en-US"/>
              <a:pPr/>
              <a:t>9</a:t>
            </a:fld>
            <a:endParaRPr lang="en-US"/>
          </a:p>
        </p:txBody>
      </p:sp>
      <p:sp>
        <p:nvSpPr>
          <p:cNvPr id="337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60952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98EB75A-F8AF-4526-8020-3B7BCCB54092}" type="slidenum">
              <a:rPr lang="en-US"/>
              <a:pPr/>
              <a:t>11</a:t>
            </a:fld>
            <a:endParaRPr lang="en-US"/>
          </a:p>
        </p:txBody>
      </p:sp>
      <p:sp>
        <p:nvSpPr>
          <p:cNvPr id="358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62000"/>
            <a:ext cx="4983162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1638" y="4729858"/>
            <a:ext cx="4989662" cy="442764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1080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45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https://</a:t>
            </a:r>
            <a:r>
              <a:rPr lang="es-ES_tradnl" dirty="0" err="1" smtClean="0"/>
              <a:t>indico.cern.ch</a:t>
            </a:r>
            <a:r>
              <a:rPr lang="es-ES_tradnl" dirty="0" smtClean="0"/>
              <a:t>/</a:t>
            </a:r>
            <a:r>
              <a:rPr lang="es-ES_tradnl" dirty="0" err="1" smtClean="0"/>
              <a:t>event</a:t>
            </a:r>
            <a:r>
              <a:rPr lang="es-ES_tradnl" dirty="0" smtClean="0"/>
              <a:t>/679079/</a:t>
            </a:r>
            <a:r>
              <a:rPr lang="es-ES_tradnl" dirty="0" err="1" smtClean="0"/>
              <a:t>contributions</a:t>
            </a:r>
            <a:r>
              <a:rPr lang="es-ES_tradnl" dirty="0" smtClean="0"/>
              <a:t>/2781694/</a:t>
            </a:r>
            <a:r>
              <a:rPr lang="es-ES_tradnl" dirty="0" err="1" smtClean="0"/>
              <a:t>attachments</a:t>
            </a:r>
            <a:r>
              <a:rPr lang="es-ES_tradnl" dirty="0" smtClean="0"/>
              <a:t>/1560677/2456781/</a:t>
            </a:r>
            <a:r>
              <a:rPr lang="es-ES_tradnl" dirty="0" err="1" smtClean="0"/>
              <a:t>Students_coffee_BDF.pdf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1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Suggestion</a:t>
            </a:r>
            <a:r>
              <a:rPr lang="es-ES_tradnl" dirty="0" smtClean="0"/>
              <a:t> </a:t>
            </a:r>
            <a:r>
              <a:rPr lang="es-ES_tradnl" baseline="0" dirty="0" err="1" smtClean="0"/>
              <a:t>that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only</a:t>
            </a:r>
            <a:r>
              <a:rPr lang="es-ES_tradnl" baseline="0" dirty="0" smtClean="0"/>
              <a:t> H1 and He4 </a:t>
            </a:r>
            <a:r>
              <a:rPr lang="es-ES_tradnl" baseline="0" dirty="0" err="1" smtClean="0"/>
              <a:t>should</a:t>
            </a:r>
            <a:r>
              <a:rPr lang="es-ES_tradnl" baseline="0" dirty="0" smtClean="0"/>
              <a:t> be </a:t>
            </a:r>
            <a:r>
              <a:rPr lang="es-ES_tradnl" baseline="0" dirty="0" err="1" smtClean="0"/>
              <a:t>included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but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we</a:t>
            </a:r>
            <a:r>
              <a:rPr lang="es-ES_tradnl" baseline="0" dirty="0" smtClean="0"/>
              <a:t> do </a:t>
            </a:r>
            <a:r>
              <a:rPr lang="es-ES_tradnl" baseline="0" dirty="0" err="1" smtClean="0"/>
              <a:t>see</a:t>
            </a:r>
            <a:r>
              <a:rPr lang="es-ES_tradnl" baseline="0" dirty="0" smtClean="0"/>
              <a:t> as H2 and H3 are </a:t>
            </a:r>
            <a:r>
              <a:rPr lang="es-ES_tradnl" baseline="0" dirty="0" err="1" smtClean="0"/>
              <a:t>not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negligible</a:t>
            </a:r>
            <a:r>
              <a:rPr lang="mr-IN" baseline="0" dirty="0" smtClean="0"/>
              <a:t>…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2048-DE78-4804-9AA1-49014395A2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7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549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55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85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234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2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3494"/>
            <a:ext cx="8229600" cy="940443"/>
          </a:xfrm>
        </p:spPr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1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77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28902" y="6354066"/>
            <a:ext cx="1116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45366" y="6356352"/>
            <a:ext cx="39476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51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93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1" y="2765966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78065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293020" y="635406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228902" y="6354066"/>
            <a:ext cx="1094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72944" y="6354066"/>
            <a:ext cx="40701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387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3546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1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4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emf"/><Relationship Id="rId21" Type="http://schemas.openxmlformats.org/officeDocument/2006/relationships/image" Target="../media/image2.png"/><Relationship Id="rId22" Type="http://schemas.openxmlformats.org/officeDocument/2006/relationships/image" Target="../media/image3.jpeg"/><Relationship Id="rId23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20529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" y="6157665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293020" y="635406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D6C380F-326D-3C40-9EE7-7FBAB0953422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Picture 7" descr="2015-01-13_CERN_ENdept 13% h12mm 300dpi.png"/>
          <p:cNvPicPr>
            <a:picLocks noChangeAspect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8"/>
          <a:stretch/>
        </p:blipFill>
        <p:spPr>
          <a:xfrm>
            <a:off x="881126" y="6288645"/>
            <a:ext cx="603542" cy="432830"/>
          </a:xfrm>
          <a:prstGeom prst="rect">
            <a:avLst/>
          </a:prstGeom>
        </p:spPr>
      </p:pic>
      <p:pic>
        <p:nvPicPr>
          <p:cNvPr id="10" name="Picture 16" descr="logo3000x2000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861614" y="6322499"/>
            <a:ext cx="1191586" cy="43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G:\Users\l\losito\Public\EN-STI-LOGO\EN-STI-LOGO_small_mathieu.gif"/>
          <p:cNvPicPr>
            <a:picLocks noChangeAspect="1" noChangeArrowheads="1" noCrop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489" y="6277085"/>
            <a:ext cx="511481" cy="45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228902" y="6354066"/>
            <a:ext cx="1094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72944" y="6354066"/>
            <a:ext cx="40701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256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684" r:id="rId16"/>
    <p:sldLayoutId id="2147483680" r:id="rId17"/>
    <p:sldLayoutId id="2147483735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6" Type="http://schemas.openxmlformats.org/officeDocument/2006/relationships/oleObject" Target="../embeddings/oleObject5.bin"/><Relationship Id="rId7" Type="http://schemas.openxmlformats.org/officeDocument/2006/relationships/image" Target="../media/image19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24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25.wmf"/><Relationship Id="rId8" Type="http://schemas.openxmlformats.org/officeDocument/2006/relationships/oleObject" Target="../embeddings/oleObject8.bin"/><Relationship Id="rId9" Type="http://schemas.openxmlformats.org/officeDocument/2006/relationships/image" Target="../media/image19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oleObject" Target="../embeddings/oleObject9.bin"/><Relationship Id="rId6" Type="http://schemas.openxmlformats.org/officeDocument/2006/relationships/image" Target="../media/image19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0.png"/><Relationship Id="rId3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gi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6.jpeg"/><Relationship Id="rId3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0.bin"/><Relationship Id="rId5" Type="http://schemas.openxmlformats.org/officeDocument/2006/relationships/image" Target="../media/image47.e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19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48.w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19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49.png"/><Relationship Id="rId5" Type="http://schemas.openxmlformats.org/officeDocument/2006/relationships/oleObject" Target="../embeddings/oleObject14.bin"/><Relationship Id="rId6" Type="http://schemas.openxmlformats.org/officeDocument/2006/relationships/image" Target="../media/image19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wmf"/><Relationship Id="rId12" Type="http://schemas.openxmlformats.org/officeDocument/2006/relationships/oleObject" Target="../embeddings/oleObject19.bin"/><Relationship Id="rId13" Type="http://schemas.openxmlformats.org/officeDocument/2006/relationships/image" Target="../media/image54.wmf"/><Relationship Id="rId14" Type="http://schemas.openxmlformats.org/officeDocument/2006/relationships/oleObject" Target="../embeddings/oleObject20.bin"/><Relationship Id="rId15" Type="http://schemas.openxmlformats.org/officeDocument/2006/relationships/image" Target="../media/image19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15.bin"/><Relationship Id="rId5" Type="http://schemas.openxmlformats.org/officeDocument/2006/relationships/image" Target="../media/image50.wmf"/><Relationship Id="rId6" Type="http://schemas.openxmlformats.org/officeDocument/2006/relationships/oleObject" Target="../embeddings/oleObject16.bin"/><Relationship Id="rId7" Type="http://schemas.openxmlformats.org/officeDocument/2006/relationships/image" Target="../media/image51.wmf"/><Relationship Id="rId8" Type="http://schemas.openxmlformats.org/officeDocument/2006/relationships/oleObject" Target="../embeddings/oleObject17.bin"/><Relationship Id="rId9" Type="http://schemas.openxmlformats.org/officeDocument/2006/relationships/image" Target="../media/image52.wmf"/><Relationship Id="rId10" Type="http://schemas.openxmlformats.org/officeDocument/2006/relationships/oleObject" Target="../embeddings/oleObject1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21.bin"/><Relationship Id="rId5" Type="http://schemas.openxmlformats.org/officeDocument/2006/relationships/image" Target="../media/image55.wmf"/><Relationship Id="rId6" Type="http://schemas.openxmlformats.org/officeDocument/2006/relationships/oleObject" Target="../embeddings/oleObject22.bin"/><Relationship Id="rId7" Type="http://schemas.openxmlformats.org/officeDocument/2006/relationships/image" Target="../media/image56.wmf"/><Relationship Id="rId8" Type="http://schemas.openxmlformats.org/officeDocument/2006/relationships/oleObject" Target="../embeddings/oleObject23.bin"/><Relationship Id="rId9" Type="http://schemas.openxmlformats.org/officeDocument/2006/relationships/image" Target="../media/image57.wmf"/><Relationship Id="rId10" Type="http://schemas.openxmlformats.org/officeDocument/2006/relationships/oleObject" Target="../embeddings/oleObject24.bin"/><Relationship Id="rId11" Type="http://schemas.openxmlformats.org/officeDocument/2006/relationships/image" Target="../media/image58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25.bin"/><Relationship Id="rId5" Type="http://schemas.openxmlformats.org/officeDocument/2006/relationships/image" Target="../media/image59.wmf"/><Relationship Id="rId6" Type="http://schemas.openxmlformats.org/officeDocument/2006/relationships/oleObject" Target="../embeddings/oleObject26.bin"/><Relationship Id="rId7" Type="http://schemas.openxmlformats.org/officeDocument/2006/relationships/image" Target="../media/image60.wmf"/><Relationship Id="rId8" Type="http://schemas.openxmlformats.org/officeDocument/2006/relationships/oleObject" Target="../embeddings/oleObject27.bin"/><Relationship Id="rId9" Type="http://schemas.openxmlformats.org/officeDocument/2006/relationships/image" Target="../media/image61.wmf"/><Relationship Id="rId10" Type="http://schemas.openxmlformats.org/officeDocument/2006/relationships/oleObject" Target="../embeddings/oleObject28.bin"/><Relationship Id="rId11" Type="http://schemas.openxmlformats.org/officeDocument/2006/relationships/image" Target="../media/image62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29.bin"/><Relationship Id="rId5" Type="http://schemas.openxmlformats.org/officeDocument/2006/relationships/image" Target="../media/image63.wmf"/><Relationship Id="rId6" Type="http://schemas.openxmlformats.org/officeDocument/2006/relationships/oleObject" Target="../embeddings/oleObject30.bin"/><Relationship Id="rId7" Type="http://schemas.openxmlformats.org/officeDocument/2006/relationships/image" Target="../media/image64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4" Type="http://schemas.openxmlformats.org/officeDocument/2006/relationships/image" Target="../media/image65.w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67.w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68.w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69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0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73.em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Relationship Id="rId3" Type="http://schemas.openxmlformats.org/officeDocument/2006/relationships/image" Target="../media/image7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6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3.wmf"/><Relationship Id="rId7" Type="http://schemas.openxmlformats.org/officeDocument/2006/relationships/oleObject" Target="../embeddings/Hoja_de_c_lculo_de_Microsoft_Excel_97_-_20041.xls"/><Relationship Id="rId8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microsoft.com/office/2007/relationships/hdphoto" Target="../media/hdphoto1.wdp"/><Relationship Id="rId6" Type="http://schemas.openxmlformats.org/officeDocument/2006/relationships/oleObject" Target="../embeddings/oleObject3.bin"/><Relationship Id="rId7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0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9.wmf"/><Relationship Id="rId7" Type="http://schemas.openxmlformats.org/officeDocument/2006/relationships/image" Target="../media/image2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250" y="1338995"/>
            <a:ext cx="8620218" cy="2573960"/>
          </a:xfrm>
        </p:spPr>
        <p:txBody>
          <a:bodyPr>
            <a:noAutofit/>
          </a:bodyPr>
          <a:lstStyle/>
          <a:p>
            <a:pPr algn="ctr"/>
            <a:r>
              <a:rPr lang="es-ES_tradnl" sz="3200" b="0" dirty="0" err="1"/>
              <a:t>Modelization</a:t>
            </a:r>
            <a:r>
              <a:rPr lang="es-ES_tradnl" sz="3200" b="0" dirty="0"/>
              <a:t> </a:t>
            </a:r>
            <a:r>
              <a:rPr lang="es-ES_tradnl" sz="3200" b="0" dirty="0" smtClean="0"/>
              <a:t>of </a:t>
            </a:r>
            <a:br>
              <a:rPr lang="es-ES_tradnl" sz="3200" b="0" dirty="0" smtClean="0"/>
            </a:br>
            <a:r>
              <a:rPr lang="es-ES_tradnl" sz="3200" b="0" dirty="0" err="1" smtClean="0"/>
              <a:t>Radiation-Induced</a:t>
            </a:r>
            <a:r>
              <a:rPr lang="es-ES_tradnl" sz="3200" b="0" dirty="0" smtClean="0"/>
              <a:t> </a:t>
            </a:r>
            <a:r>
              <a:rPr lang="es-ES_tradnl" sz="3200" b="0" dirty="0" err="1" smtClean="0"/>
              <a:t>Damage</a:t>
            </a:r>
            <a:r>
              <a:rPr lang="es-ES_tradnl" sz="3200" b="0" dirty="0" smtClean="0"/>
              <a:t> in FLUKA  </a:t>
            </a:r>
            <a:br>
              <a:rPr lang="es-ES_tradnl" sz="3200" b="0" dirty="0" smtClean="0"/>
            </a:br>
            <a:r>
              <a:rPr lang="es-ES_tradnl" sz="3200" b="0" dirty="0" smtClean="0"/>
              <a:t>and </a:t>
            </a:r>
            <a:br>
              <a:rPr lang="es-ES_tradnl" sz="3200" b="0" dirty="0" smtClean="0"/>
            </a:br>
            <a:r>
              <a:rPr lang="es-ES_tradnl" sz="3200" b="0" dirty="0" smtClean="0"/>
              <a:t>Material </a:t>
            </a:r>
            <a:r>
              <a:rPr lang="es-ES_tradnl" sz="3200" b="0" dirty="0" err="1" smtClean="0"/>
              <a:t>damage</a:t>
            </a:r>
            <a:r>
              <a:rPr lang="es-ES_tradnl" sz="3200" b="0" dirty="0" smtClean="0"/>
              <a:t> </a:t>
            </a:r>
            <a:r>
              <a:rPr lang="es-ES_tradnl" sz="3200" b="0" dirty="0" err="1" smtClean="0"/>
              <a:t>estimates</a:t>
            </a:r>
            <a:r>
              <a:rPr lang="es-ES_tradnl" sz="3200" b="0" dirty="0" smtClean="0"/>
              <a:t> </a:t>
            </a:r>
            <a:r>
              <a:rPr lang="es-ES_tradnl" sz="3200" b="0" dirty="0" err="1" smtClean="0"/>
              <a:t>for</a:t>
            </a:r>
            <a:r>
              <a:rPr lang="es-ES_tradnl" sz="3200" b="0" dirty="0" smtClean="0"/>
              <a:t> CERN </a:t>
            </a:r>
            <a:r>
              <a:rPr lang="es-ES_tradnl" sz="3200" b="0" dirty="0" err="1" smtClean="0"/>
              <a:t>injectors</a:t>
            </a:r>
            <a:r>
              <a:rPr lang="es-ES_tradnl" sz="3200" b="0" dirty="0" smtClean="0"/>
              <a:t> and </a:t>
            </a:r>
            <a:r>
              <a:rPr lang="es-ES_tradnl" sz="3200" b="0" dirty="0" err="1" smtClean="0"/>
              <a:t>future</a:t>
            </a:r>
            <a:r>
              <a:rPr lang="es-ES_tradnl" sz="3200" b="0" dirty="0" smtClean="0"/>
              <a:t> </a:t>
            </a:r>
            <a:r>
              <a:rPr lang="es-ES_tradnl" sz="3200" b="0" dirty="0" err="1" smtClean="0"/>
              <a:t>facilities</a:t>
            </a:r>
            <a:endParaRPr lang="en-US" sz="3200" b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2228902" y="6354066"/>
            <a:ext cx="1394118" cy="365125"/>
          </a:xfrm>
        </p:spPr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641831" y="6356352"/>
            <a:ext cx="3493220" cy="365125"/>
          </a:xfrm>
        </p:spPr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2" descr="G: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570" y="203571"/>
            <a:ext cx="1022964" cy="9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98" y="227452"/>
            <a:ext cx="2525086" cy="7721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82" y="177670"/>
            <a:ext cx="939366" cy="937803"/>
          </a:xfrm>
          <a:prstGeom prst="rect">
            <a:avLst/>
          </a:prstGeom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417250" y="3862640"/>
            <a:ext cx="8458801" cy="2848799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 smtClean="0"/>
              <a:t>Jose A. Briz</a:t>
            </a:r>
          </a:p>
          <a:p>
            <a:pPr lvl="2">
              <a:spcBef>
                <a:spcPts val="600"/>
              </a:spcBef>
            </a:pPr>
            <a:r>
              <a:rPr lang="en-US" sz="1300" dirty="0" smtClean="0"/>
              <a:t>EN-STI-FDA, CERN</a:t>
            </a:r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lvl="2">
              <a:spcBef>
                <a:spcPts val="600"/>
              </a:spcBef>
            </a:pPr>
            <a:r>
              <a:rPr lang="en-US" dirty="0" smtClean="0"/>
              <a:t>V. </a:t>
            </a:r>
            <a:r>
              <a:rPr lang="en-US" dirty="0" err="1" smtClean="0"/>
              <a:t>Vlachoudis</a:t>
            </a:r>
            <a:r>
              <a:rPr lang="en-US" dirty="0" smtClean="0"/>
              <a:t> and F. </a:t>
            </a:r>
            <a:r>
              <a:rPr lang="en-US" dirty="0" err="1" smtClean="0"/>
              <a:t>Cerutti</a:t>
            </a:r>
            <a:r>
              <a:rPr lang="en-US" dirty="0" smtClean="0"/>
              <a:t> EN-STI-FDA (CERN)</a:t>
            </a:r>
          </a:p>
          <a:p>
            <a:endParaRPr lang="en-US" dirty="0" smtClean="0"/>
          </a:p>
          <a:p>
            <a:endParaRPr lang="en-US" sz="1400" dirty="0" smtClean="0"/>
          </a:p>
          <a:p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Workshop of ARIES WP17 </a:t>
            </a:r>
            <a:r>
              <a:rPr lang="en-US" sz="1400" dirty="0" err="1" smtClean="0"/>
              <a:t>PowerMat</a:t>
            </a:r>
            <a:r>
              <a:rPr lang="en-US" sz="1400" dirty="0" smtClean="0"/>
              <a:t> – 27-28/11/2017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Stopping Power</a:t>
            </a:r>
            <a:endParaRPr lang="en-US" dirty="0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27AB8A-85D7-42FA-A00C-4974CBA87BC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 descr="SilverinGold.eps"/>
          <p:cNvPicPr>
            <a:picLocks noChangeAspect="1"/>
          </p:cNvPicPr>
          <p:nvPr/>
        </p:nvPicPr>
        <p:blipFill>
          <a:blip r:embed="rId3" cstate="print"/>
          <a:srcRect l="829" t="11551" r="2680" b="6702"/>
          <a:stretch>
            <a:fillRect/>
          </a:stretch>
        </p:blipFill>
        <p:spPr>
          <a:xfrm>
            <a:off x="4572000" y="1186271"/>
            <a:ext cx="3695561" cy="3130962"/>
          </a:xfrm>
          <a:prstGeom prst="rect">
            <a:avLst/>
          </a:prstGeom>
        </p:spPr>
      </p:pic>
      <p:pic>
        <p:nvPicPr>
          <p:cNvPr id="6" name="Picture 5" descr="OxygeninSilicon.eps"/>
          <p:cNvPicPr>
            <a:picLocks noChangeAspect="1"/>
          </p:cNvPicPr>
          <p:nvPr/>
        </p:nvPicPr>
        <p:blipFill>
          <a:blip r:embed="rId4" cstate="print"/>
          <a:srcRect l="1699" t="11151" r="3799" b="6951"/>
          <a:stretch>
            <a:fillRect/>
          </a:stretch>
        </p:blipFill>
        <p:spPr>
          <a:xfrm>
            <a:off x="491717" y="1274912"/>
            <a:ext cx="3474370" cy="3011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66" y="4275859"/>
            <a:ext cx="8772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total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(S),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nuclear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</a:t>
            </a:r>
            <a:r>
              <a:rPr kumimoji="0" lang="en-US" sz="18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electronic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3F539"/>
                </a:solidFill>
                <a:effectLst/>
                <a:uLnTx/>
                <a:uFillTx/>
              </a:rPr>
              <a:t>S</a:t>
            </a:r>
            <a:r>
              <a:rPr kumimoji="0" lang="en-US" sz="1800" b="1" i="1" u="none" strike="noStrike" kern="0" cap="none" spc="0" normalizeH="0" baseline="-25000" noProof="0" dirty="0" smtClean="0">
                <a:ln>
                  <a:noFill/>
                </a:ln>
                <a:solidFill>
                  <a:srgbClr val="13F539"/>
                </a:solidFill>
                <a:effectLst/>
                <a:uLnTx/>
                <a:uFillTx/>
              </a:rPr>
              <a:t>e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stopping </a:t>
            </a:r>
            <a:r>
              <a:rPr lang="en-US" kern="0" dirty="0" smtClean="0">
                <a:solidFill>
                  <a:sysClr val="windowText" lastClr="000000"/>
                </a:solidFill>
              </a:rPr>
              <a:t>power. The </a:t>
            </a:r>
            <a:r>
              <a:rPr lang="en-US" b="1" kern="0" dirty="0" smtClean="0">
                <a:solidFill>
                  <a:srgbClr val="0000FF"/>
                </a:solidFill>
              </a:rPr>
              <a:t>partition function </a:t>
            </a:r>
            <a:r>
              <a:rPr lang="en-US" b="1" i="1" kern="0" dirty="0" smtClean="0">
                <a:solidFill>
                  <a:srgbClr val="0000FF"/>
                </a:solidFill>
              </a:rPr>
              <a:t>S</a:t>
            </a:r>
            <a:r>
              <a:rPr lang="en-US" b="1" i="1" kern="0" baseline="-25000" dirty="0" smtClean="0">
                <a:solidFill>
                  <a:srgbClr val="0000FF"/>
                </a:solidFill>
              </a:rPr>
              <a:t>n</a:t>
            </a:r>
            <a:r>
              <a:rPr lang="en-US" b="1" i="1" kern="0" dirty="0" smtClean="0">
                <a:solidFill>
                  <a:srgbClr val="0000FF"/>
                </a:solidFill>
              </a:rPr>
              <a:t>/(</a:t>
            </a:r>
            <a:r>
              <a:rPr lang="en-US" b="1" i="1" kern="0" dirty="0" err="1" smtClean="0">
                <a:solidFill>
                  <a:srgbClr val="0000FF"/>
                </a:solidFill>
              </a:rPr>
              <a:t>S</a:t>
            </a:r>
            <a:r>
              <a:rPr lang="en-US" b="1" i="1" kern="0" baseline="-25000" dirty="0" err="1" smtClean="0">
                <a:solidFill>
                  <a:srgbClr val="0000FF"/>
                </a:solidFill>
              </a:rPr>
              <a:t>n</a:t>
            </a:r>
            <a:r>
              <a:rPr lang="en-US" b="1" i="1" kern="0" dirty="0" err="1" smtClean="0">
                <a:solidFill>
                  <a:srgbClr val="0000FF"/>
                </a:solidFill>
              </a:rPr>
              <a:t>+S</a:t>
            </a:r>
            <a:r>
              <a:rPr lang="en-US" b="1" i="1" kern="0" baseline="-25000" dirty="0" err="1" smtClean="0">
                <a:solidFill>
                  <a:srgbClr val="0000FF"/>
                </a:solidFill>
              </a:rPr>
              <a:t>e</a:t>
            </a:r>
            <a:r>
              <a:rPr lang="en-US" b="1" i="1" kern="0" dirty="0" smtClean="0">
                <a:solidFill>
                  <a:srgbClr val="0000FF"/>
                </a:solidFill>
              </a:rPr>
              <a:t>)</a:t>
            </a:r>
            <a:r>
              <a:rPr lang="en-US" b="1" i="1" kern="0" dirty="0" smtClean="0">
                <a:solidFill>
                  <a:sysClr val="windowText" lastClr="000000"/>
                </a:solidFill>
              </a:rPr>
              <a:t>  </a:t>
            </a:r>
            <a:r>
              <a:rPr lang="en-US" kern="0" dirty="0" smtClean="0">
                <a:solidFill>
                  <a:sysClr val="windowText" lastClr="000000"/>
                </a:solidFill>
              </a:rPr>
              <a:t>is also plotted.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abscissa is the ion total kinetic energy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6414" y="3537677"/>
            <a:ext cx="1010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10103"/>
                </a:solidFill>
              </a:rPr>
              <a:t>O on Si</a:t>
            </a:r>
            <a:endParaRPr lang="en-US" dirty="0">
              <a:solidFill>
                <a:srgbClr val="01010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825" y="3599714"/>
            <a:ext cx="1217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10103"/>
                </a:solidFill>
              </a:rPr>
              <a:t>Ag on Au</a:t>
            </a:r>
            <a:endParaRPr lang="en-US" dirty="0">
              <a:solidFill>
                <a:srgbClr val="01010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6823" y="5798390"/>
            <a:ext cx="927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F.Cerutti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5588995" y="552517"/>
                <a:ext cx="1441805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i="1" smtClean="0">
                          <a:solidFill>
                            <a:srgbClr val="3C23F9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𝜉</m:t>
                      </m:r>
                      <m:d>
                        <m:dPr>
                          <m:ctrlP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e>
                      </m:d>
                      <m:r>
                        <a:rPr lang="es-ES" b="0" i="1" smtClean="0">
                          <a:solidFill>
                            <a:srgbClr val="3C23F9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3C23F9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3C23F9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3C23F9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𝑆</m:t>
                          </m:r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b="0" i="1" smtClean="0">
                              <a:solidFill>
                                <a:srgbClr val="3C23F9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ES_tradnl" dirty="0">
                  <a:solidFill>
                    <a:srgbClr val="3C23F9"/>
                  </a:solidFill>
                </a:endParaRPr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995" y="552517"/>
                <a:ext cx="1441805" cy="5767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7091066" y="241445"/>
            <a:ext cx="1656000" cy="622145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936026"/>
              </p:ext>
            </p:extLst>
          </p:nvPr>
        </p:nvGraphicFramePr>
        <p:xfrm>
          <a:off x="7242116" y="179998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1" name="Équation" r:id="rId6" imgW="761760" imgH="380880" progId="Equation.3">
                  <p:embed/>
                </p:oleObj>
              </mc:Choice>
              <mc:Fallback>
                <p:oleObj name="Équation" r:id="rId6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2116" y="179998"/>
                        <a:ext cx="1504950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8023464" y="176495"/>
            <a:ext cx="516786" cy="444237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" name="CuadroTexto 16"/>
          <p:cNvSpPr txBox="1"/>
          <p:nvPr/>
        </p:nvSpPr>
        <p:spPr>
          <a:xfrm>
            <a:off x="638217" y="5214095"/>
            <a:ext cx="4275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srgbClr val="FF0000"/>
                </a:solidFill>
              </a:rPr>
              <a:t>Partition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function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decreases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with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energy</a:t>
            </a:r>
            <a:endParaRPr lang="es-ES_tradnl" dirty="0" smtClean="0">
              <a:solidFill>
                <a:srgbClr val="FF0000"/>
              </a:solidFill>
            </a:endParaRPr>
          </a:p>
          <a:p>
            <a:r>
              <a:rPr lang="es-ES_tradnl" dirty="0" smtClean="0">
                <a:solidFill>
                  <a:srgbClr val="FF0000"/>
                </a:solidFill>
              </a:rPr>
              <a:t>And </a:t>
            </a:r>
            <a:r>
              <a:rPr lang="es-ES_tradnl" dirty="0" err="1" smtClean="0">
                <a:solidFill>
                  <a:srgbClr val="FF0000"/>
                </a:solidFill>
              </a:rPr>
              <a:t>increases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with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charge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8" name="Flecha derecha 17"/>
          <p:cNvSpPr/>
          <p:nvPr/>
        </p:nvSpPr>
        <p:spPr>
          <a:xfrm>
            <a:off x="4913746" y="5434125"/>
            <a:ext cx="540328" cy="32316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FF000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487106" y="5254269"/>
            <a:ext cx="3053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NIEL/DPA are </a:t>
            </a:r>
            <a:r>
              <a:rPr lang="es-ES_tradnl" dirty="0" err="1" smtClean="0">
                <a:solidFill>
                  <a:srgbClr val="FF0000"/>
                </a:solidFill>
              </a:rPr>
              <a:t>dominated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by</a:t>
            </a:r>
            <a:endParaRPr lang="es-ES_tradnl" dirty="0" smtClean="0">
              <a:solidFill>
                <a:srgbClr val="FF0000"/>
              </a:solidFill>
            </a:endParaRPr>
          </a:p>
          <a:p>
            <a:r>
              <a:rPr lang="es-ES_tradnl" dirty="0" err="1" smtClean="0">
                <a:solidFill>
                  <a:srgbClr val="FF0000"/>
                </a:solidFill>
              </a:rPr>
              <a:t>Low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energy</a:t>
            </a:r>
            <a:r>
              <a:rPr lang="es-ES_tradnl" dirty="0" smtClean="0">
                <a:solidFill>
                  <a:srgbClr val="FF0000"/>
                </a:solidFill>
              </a:rPr>
              <a:t> (heavy) </a:t>
            </a:r>
            <a:r>
              <a:rPr lang="es-ES_tradnl" dirty="0" err="1" smtClean="0">
                <a:solidFill>
                  <a:srgbClr val="FF0000"/>
                </a:solidFill>
              </a:rPr>
              <a:t>recoils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1"/>
          <p:cNvSpPr>
            <a:spLocks noGrp="1" noChangeArrowheads="1"/>
          </p:cNvSpPr>
          <p:nvPr>
            <p:ph type="title"/>
          </p:nvPr>
        </p:nvSpPr>
        <p:spPr>
          <a:xfrm>
            <a:off x="300942" y="272189"/>
            <a:ext cx="6734358" cy="640867"/>
          </a:xfrm>
        </p:spPr>
        <p:txBody>
          <a:bodyPr>
            <a:normAutofit fontScale="90000"/>
          </a:bodyPr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Restricted Nuclear Stopping Power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idx="1"/>
          </p:nvPr>
        </p:nvSpPr>
        <p:spPr>
          <a:xfrm>
            <a:off x="609120" y="1110357"/>
            <a:ext cx="8211352" cy="5099575"/>
          </a:xfrm>
        </p:spPr>
        <p:txBody>
          <a:bodyPr lIns="0" tIns="0" rIns="0" bIns="0">
            <a:normAutofit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113137" algn="l"/>
                <a:tab pos="2157152" algn="l"/>
                <a:tab pos="2859882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/>
              <a:t>Lindhard approximation uses the </a:t>
            </a:r>
            <a:r>
              <a:rPr lang="en-US" sz="1800" dirty="0" smtClean="0">
                <a:solidFill>
                  <a:srgbClr val="800000"/>
                </a:solidFill>
              </a:rPr>
              <a:t>unrestricted NIEL</a:t>
            </a:r>
            <a:r>
              <a:rPr lang="en-US" sz="1800" dirty="0" smtClean="0"/>
              <a:t>. Including all the energy losses also those below the threshold </a:t>
            </a:r>
            <a:r>
              <a:rPr lang="en-US" sz="1800" i="1" dirty="0" smtClean="0">
                <a:solidFill>
                  <a:srgbClr val="000000"/>
                </a:solidFill>
              </a:rPr>
              <a:t>E</a:t>
            </a:r>
            <a:r>
              <a:rPr lang="en-US" sz="1800" i="1" baseline="-33000" dirty="0" smtClean="0">
                <a:solidFill>
                  <a:srgbClr val="000000"/>
                </a:solidFill>
              </a:rPr>
              <a:t>th </a:t>
            </a:r>
            <a:r>
              <a:rPr lang="en-US" sz="1800" i="1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sz="1800" b="1" i="1" dirty="0" smtClean="0">
                <a:solidFill>
                  <a:srgbClr val="FF0000"/>
                </a:solidFill>
                <a:sym typeface="Wingdings"/>
              </a:rPr>
              <a:t>Overestimation of DPAs</a:t>
            </a:r>
            <a:endParaRPr lang="en-US" sz="1800" b="1" i="1" baseline="-33000" dirty="0" smtClean="0">
              <a:solidFill>
                <a:srgbClr val="FF0000"/>
              </a:solidFill>
            </a:endParaRP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113137" algn="l"/>
                <a:tab pos="2157152" algn="l"/>
                <a:tab pos="2859882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/>
              <a:t>FLUKA is using a more accurate way by employing the </a:t>
            </a:r>
            <a:r>
              <a:rPr lang="en-US" sz="1800" dirty="0" smtClean="0">
                <a:solidFill>
                  <a:srgbClr val="800000"/>
                </a:solidFill>
              </a:rPr>
              <a:t>restricted nuclear losses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where:</a:t>
            </a:r>
            <a:br>
              <a:rPr lang="en-US" sz="1800" dirty="0" smtClean="0"/>
            </a:br>
            <a:r>
              <a:rPr lang="en-US" sz="1800" dirty="0" smtClean="0"/>
              <a:t>		</a:t>
            </a:r>
            <a:r>
              <a:rPr lang="en-US" sz="1800" i="1" dirty="0" smtClean="0">
                <a:solidFill>
                  <a:srgbClr val="000000"/>
                </a:solidFill>
              </a:rPr>
              <a:t>S(</a:t>
            </a:r>
            <a:r>
              <a:rPr lang="en-US" sz="1800" i="1" dirty="0" err="1" smtClean="0">
                <a:solidFill>
                  <a:srgbClr val="000000"/>
                </a:solidFill>
              </a:rPr>
              <a:t>E,E</a:t>
            </a:r>
            <a:r>
              <a:rPr lang="en-US" sz="1800" i="1" baseline="-33000" dirty="0" err="1" smtClean="0">
                <a:solidFill>
                  <a:srgbClr val="000000"/>
                </a:solidFill>
              </a:rPr>
              <a:t>th</a:t>
            </a:r>
            <a:r>
              <a:rPr lang="en-US" sz="1800" i="1" dirty="0" smtClean="0">
                <a:solidFill>
                  <a:srgbClr val="000000"/>
                </a:solidFill>
              </a:rPr>
              <a:t>)</a:t>
            </a:r>
            <a:r>
              <a:rPr lang="en-US" sz="1800" dirty="0" smtClean="0"/>
              <a:t>	is the restricted energy loss</a:t>
            </a:r>
            <a:br>
              <a:rPr lang="en-US" sz="1800" dirty="0" smtClean="0"/>
            </a:br>
            <a:r>
              <a:rPr lang="en-US" sz="1800" dirty="0" smtClean="0"/>
              <a:t>		</a:t>
            </a:r>
            <a:r>
              <a:rPr lang="en-US" sz="1800" i="1" dirty="0" smtClean="0">
                <a:solidFill>
                  <a:srgbClr val="000000"/>
                </a:solidFill>
              </a:rPr>
              <a:t>N</a:t>
            </a:r>
            <a:r>
              <a:rPr lang="en-US" sz="1800" dirty="0" smtClean="0"/>
              <a:t>	atomic density</a:t>
            </a:r>
            <a:br>
              <a:rPr lang="en-US" sz="1800" dirty="0" smtClean="0"/>
            </a:br>
            <a:r>
              <a:rPr lang="en-US" sz="1800" dirty="0" smtClean="0"/>
              <a:t>		</a:t>
            </a:r>
            <a:r>
              <a:rPr lang="en-US" sz="1800" i="1" dirty="0" smtClean="0">
                <a:solidFill>
                  <a:srgbClr val="000000"/>
                </a:solidFill>
              </a:rPr>
              <a:t>T</a:t>
            </a:r>
            <a:r>
              <a:rPr lang="en-US" sz="1800" dirty="0" smtClean="0"/>
              <a:t>	energy transfer during ion-solid interaction</a:t>
            </a:r>
            <a:br>
              <a:rPr lang="en-US" sz="1800" dirty="0" smtClean="0"/>
            </a:br>
            <a:r>
              <a:rPr lang="en-US" sz="1800" dirty="0" smtClean="0"/>
              <a:t>		</a:t>
            </a:r>
            <a:r>
              <a:rPr lang="en-US" sz="1800" i="1" dirty="0" err="1" smtClean="0">
                <a:solidFill>
                  <a:srgbClr val="000000"/>
                </a:solidFill>
              </a:rPr>
              <a:t>d</a:t>
            </a:r>
            <a:r>
              <a:rPr lang="en-US" sz="1800" i="1" dirty="0" err="1" smtClean="0">
                <a:solidFill>
                  <a:srgbClr val="000000"/>
                </a:solidFill>
                <a:latin typeface="Symbol" charset="0"/>
              </a:rPr>
              <a:t>s</a:t>
            </a:r>
            <a:r>
              <a:rPr lang="en-US" sz="1800" i="1" dirty="0" smtClean="0">
                <a:solidFill>
                  <a:srgbClr val="000000"/>
                </a:solidFill>
              </a:rPr>
              <a:t>/dT</a:t>
            </a:r>
            <a:r>
              <a:rPr lang="en-US" sz="1800" dirty="0" smtClean="0"/>
              <a:t>	differential scattering cross section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		maximum fraction of energy transfer during collision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 smtClean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2668885" y="2371155"/>
          <a:ext cx="3343275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7" name="Équation" r:id="rId4" imgW="1384200" imgH="393480" progId="Equation.3">
                  <p:embed/>
                </p:oleObj>
              </mc:Choice>
              <mc:Fallback>
                <p:oleObj name="Équation" r:id="rId4" imgW="1384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8885" y="2371155"/>
                        <a:ext cx="3343275" cy="98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534623"/>
              </p:ext>
            </p:extLst>
          </p:nvPr>
        </p:nvGraphicFramePr>
        <p:xfrm>
          <a:off x="163810" y="4719899"/>
          <a:ext cx="250507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8" name="Équation" r:id="rId6" imgW="1244520" imgH="520560" progId="Equation.3">
                  <p:embed/>
                </p:oleObj>
              </mc:Choice>
              <mc:Fallback>
                <p:oleObj name="Équation" r:id="rId6" imgW="124452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10" y="4719899"/>
                        <a:ext cx="2505075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4283968" y="2924944"/>
            <a:ext cx="432048" cy="432048"/>
          </a:xfrm>
          <a:prstGeom prst="ellipse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7158300" y="241445"/>
            <a:ext cx="1662171" cy="685518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821414"/>
              </p:ext>
            </p:extLst>
          </p:nvPr>
        </p:nvGraphicFramePr>
        <p:xfrm>
          <a:off x="7242116" y="179998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9" name="Équation" r:id="rId8" imgW="761760" imgH="380880" progId="Equation.3">
                  <p:embed/>
                </p:oleObj>
              </mc:Choice>
              <mc:Fallback>
                <p:oleObj name="Équation" r:id="rId8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2116" y="179998"/>
                        <a:ext cx="1504950" cy="7604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8023464" y="176495"/>
            <a:ext cx="516786" cy="444237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46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13" y="1710030"/>
            <a:ext cx="5841600" cy="43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69" y="1711697"/>
            <a:ext cx="5835484" cy="4376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with other simulation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972"/>
            <a:ext cx="8527773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baseline="30000" dirty="0" smtClean="0"/>
              <a:t>76</a:t>
            </a:r>
            <a:r>
              <a:rPr lang="en-US" sz="1800" dirty="0" smtClean="0"/>
              <a:t>Ge ion pencil beam of 130 MeV/</a:t>
            </a:r>
            <a:r>
              <a:rPr lang="en-US" sz="1800" i="1" dirty="0" smtClean="0"/>
              <a:t>A</a:t>
            </a:r>
            <a:r>
              <a:rPr lang="en-US" sz="1800" dirty="0" smtClean="0"/>
              <a:t> uniform in W target a disc of R=0.3568 mm, 1.2 mm thickness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1340144">
            <a:off x="1924491" y="3895449"/>
            <a:ext cx="364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×2.5 with a </a:t>
            </a:r>
            <a:r>
              <a:rPr lang="en-US" sz="1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k</a:t>
            </a:r>
            <a:r>
              <a:rPr lang="en-US" sz="1800" dirty="0" smtClean="0">
                <a:solidFill>
                  <a:srgbClr val="FF0000"/>
                </a:solidFill>
              </a:rPr>
              <a:t>=0.8 fixed efficiency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936136" y="4401936"/>
            <a:ext cx="0" cy="4320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0" name="CuadroTexto 9"/>
          <p:cNvSpPr txBox="1"/>
          <p:nvPr/>
        </p:nvSpPr>
        <p:spPr>
          <a:xfrm>
            <a:off x="7041703" y="2050134"/>
            <a:ext cx="1811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Non-</a:t>
            </a:r>
            <a:r>
              <a:rPr lang="es-ES_tradnl" dirty="0" err="1" smtClean="0"/>
              <a:t>restricted</a:t>
            </a:r>
            <a:endParaRPr lang="es-ES_tradnl" dirty="0" smtClean="0"/>
          </a:p>
          <a:p>
            <a:r>
              <a:rPr lang="es-ES_tradnl" dirty="0" err="1"/>
              <a:t>p</a:t>
            </a:r>
            <a:r>
              <a:rPr lang="es-ES_tradnl" dirty="0" err="1" smtClean="0"/>
              <a:t>rovides</a:t>
            </a:r>
            <a:r>
              <a:rPr lang="es-ES_tradnl" dirty="0" smtClean="0"/>
              <a:t> </a:t>
            </a:r>
            <a:r>
              <a:rPr lang="es-ES_tradnl" dirty="0" err="1" smtClean="0"/>
              <a:t>higher</a:t>
            </a:r>
            <a:endParaRPr lang="es-ES_tradnl" dirty="0" smtClean="0"/>
          </a:p>
          <a:p>
            <a:r>
              <a:rPr lang="es-ES_tradnl" dirty="0" err="1"/>
              <a:t>v</a:t>
            </a:r>
            <a:r>
              <a:rPr lang="es-ES_tradnl" dirty="0" err="1" smtClean="0"/>
              <a:t>alues</a:t>
            </a:r>
            <a:r>
              <a:rPr lang="es-ES_tradnl" dirty="0" smtClean="0"/>
              <a:t> </a:t>
            </a:r>
            <a:r>
              <a:rPr lang="es-ES_tradnl" dirty="0" err="1" smtClean="0"/>
              <a:t>if</a:t>
            </a:r>
            <a:r>
              <a:rPr lang="es-ES_tradnl" dirty="0" smtClean="0"/>
              <a:t> </a:t>
            </a:r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consider</a:t>
            </a:r>
            <a:r>
              <a:rPr lang="es-ES_tradnl" dirty="0" smtClean="0"/>
              <a:t> </a:t>
            </a:r>
            <a:r>
              <a:rPr lang="es-ES_tradnl" dirty="0" err="1" smtClean="0"/>
              <a:t>fixed</a:t>
            </a:r>
            <a:endParaRPr lang="es-ES_tradnl" dirty="0" smtClean="0"/>
          </a:p>
          <a:p>
            <a:r>
              <a:rPr lang="es-ES_tradnl" dirty="0" err="1" smtClean="0"/>
              <a:t>Displ</a:t>
            </a:r>
            <a:r>
              <a:rPr lang="es-ES_tradnl" dirty="0" smtClean="0"/>
              <a:t>. </a:t>
            </a:r>
            <a:r>
              <a:rPr lang="es-ES_tradnl" dirty="0" err="1" smtClean="0"/>
              <a:t>Effic</a:t>
            </a:r>
            <a:r>
              <a:rPr lang="es-ES_tradnl" dirty="0" smtClean="0"/>
              <a:t>.</a:t>
            </a:r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err="1" smtClean="0"/>
              <a:t>Overestimation</a:t>
            </a:r>
            <a:r>
              <a:rPr lang="es-ES_tradnl" dirty="0" smtClean="0"/>
              <a:t> of DPA</a:t>
            </a:r>
          </a:p>
          <a:p>
            <a:endParaRPr lang="es-ES_tradnl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7794444" y="3568043"/>
            <a:ext cx="0" cy="4207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7082191" y="5255465"/>
            <a:ext cx="1770864" cy="672998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414304"/>
              </p:ext>
            </p:extLst>
          </p:nvPr>
        </p:nvGraphicFramePr>
        <p:xfrm>
          <a:off x="7233241" y="5194018"/>
          <a:ext cx="1453559" cy="734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5" name="Équation" r:id="rId5" imgW="761760" imgH="380880" progId="Equation.3">
                  <p:embed/>
                </p:oleObj>
              </mc:Choice>
              <mc:Fallback>
                <p:oleObj name="Équation" r:id="rId5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3241" y="5194018"/>
                        <a:ext cx="1453559" cy="7344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45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706"/>
            <a:ext cx="8226854" cy="4667421"/>
          </a:xfrm>
        </p:spPr>
        <p:txBody>
          <a:bodyPr>
            <a:normAutofit lnSpcReduction="10000"/>
          </a:bodyPr>
          <a:lstStyle/>
          <a:p>
            <a:pPr marL="341313" lvl="0" indent="-341313" defTabSz="449263" eaLnBrk="1" hangingPunct="1">
              <a:buClr>
                <a:srgbClr val="6F89F7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Charged particles and heavy ions</a:t>
            </a:r>
          </a:p>
          <a:p>
            <a:pPr marL="341313" lvl="0" indent="-341313" defTabSz="449263" eaLnBrk="1" hangingPunct="1">
              <a:buClr>
                <a:srgbClr val="6F89F7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b="1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During transport</a:t>
            </a:r>
          </a:p>
          <a:p>
            <a:pPr marL="414338" lvl="1" indent="0" defTabSz="449263" eaLnBrk="1" hangingPunct="1">
              <a:buClr>
                <a:srgbClr val="40458C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Calculate the </a:t>
            </a:r>
            <a:r>
              <a:rPr lang="en-GB" sz="1600" dirty="0">
                <a:solidFill>
                  <a:srgbClr val="8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restricted non ionizing energy loss</a:t>
            </a:r>
            <a:endParaRPr lang="en-GB" sz="1600" dirty="0">
              <a:solidFill>
                <a:srgbClr val="40458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1313" lvl="0" indent="-341313" defTabSz="449263" eaLnBrk="1" hangingPunct="1">
              <a:buClr>
                <a:srgbClr val="6F89F7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b="1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Below threshold</a:t>
            </a:r>
          </a:p>
          <a:p>
            <a:pPr marL="414338" lvl="1" indent="0" defTabSz="449263" eaLnBrk="1" hangingPunct="1">
              <a:buClr>
                <a:srgbClr val="40458C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Calculate the </a:t>
            </a:r>
            <a:r>
              <a:rPr lang="en-GB" sz="1600" dirty="0">
                <a:solidFill>
                  <a:srgbClr val="8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integrated</a:t>
            </a: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600" dirty="0">
                <a:solidFill>
                  <a:srgbClr val="8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nuclear stopping power</a:t>
            </a: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600" dirty="0" smtClean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the </a:t>
            </a:r>
            <a:r>
              <a:rPr lang="en-GB" sz="1600" dirty="0" err="1">
                <a:solidFill>
                  <a:srgbClr val="8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Lindhard</a:t>
            </a: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partition function</a:t>
            </a:r>
          </a:p>
          <a:p>
            <a:pPr marL="341313" lvl="0" indent="-341313" defTabSz="449263" eaLnBrk="1" hangingPunct="1">
              <a:buClr>
                <a:srgbClr val="6F89F7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b="1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 (elastic and inelastic) interactions</a:t>
            </a:r>
          </a:p>
          <a:p>
            <a:pPr marL="414338" lvl="1" indent="0" defTabSz="449263" eaLnBrk="1" hangingPunct="1">
              <a:buClr>
                <a:srgbClr val="40458C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Calculate </a:t>
            </a:r>
            <a:r>
              <a:rPr lang="en-GB" sz="1600" dirty="0">
                <a:solidFill>
                  <a:srgbClr val="8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recoil, </a:t>
            </a:r>
            <a:r>
              <a:rPr lang="en-GB" sz="1600" dirty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be transported or treated as below </a:t>
            </a:r>
            <a:r>
              <a:rPr lang="en-GB" sz="1600" dirty="0" smtClean="0">
                <a:solidFill>
                  <a:srgbClr val="40458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threshold</a:t>
            </a:r>
          </a:p>
          <a:p>
            <a:pPr marL="414338" lvl="1" indent="0" defTabSz="449263" eaLnBrk="1" hangingPunct="1">
              <a:buClr>
                <a:srgbClr val="40458C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b="1" dirty="0"/>
          </a:p>
          <a:p>
            <a:pPr marL="0" indent="0" eaLnBrk="1" hangingPunct="1">
              <a:buClr>
                <a:srgbClr val="6F89F7"/>
              </a:buClr>
              <a:buNone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Neutrons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b="1" dirty="0" smtClean="0"/>
              <a:t>High energy E</a:t>
            </a:r>
            <a:r>
              <a:rPr lang="en-US" sz="1600" b="1" baseline="-33000" dirty="0" smtClean="0"/>
              <a:t>n</a:t>
            </a:r>
            <a:r>
              <a:rPr lang="en-US" sz="1600" b="1" dirty="0" smtClean="0"/>
              <a:t>&gt;20 MeV</a:t>
            </a:r>
          </a:p>
          <a:p>
            <a:pPr marL="672490" lvl="1" indent="-257764" eaLnBrk="1" hangingPunct="1">
              <a:buClr>
                <a:srgbClr val="40458C"/>
              </a:buClr>
              <a:buFont typeface="Wingdings" charset="2"/>
              <a:buChar char="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dirty="0" smtClean="0">
                <a:solidFill>
                  <a:srgbClr val="800000"/>
                </a:solidFill>
              </a:rPr>
              <a:t>Calculate the recoils</a:t>
            </a:r>
            <a:r>
              <a:rPr lang="en-US" sz="1600" dirty="0" smtClean="0"/>
              <a:t> after interaction</a:t>
            </a:r>
            <a:br>
              <a:rPr lang="en-US" sz="1600" dirty="0" smtClean="0"/>
            </a:br>
            <a:r>
              <a:rPr lang="en-US" sz="1600" dirty="0" smtClean="0"/>
              <a:t>Treat recoil as a “normal” charged particle/ion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b="1" dirty="0" smtClean="0"/>
              <a:t>Low energy E</a:t>
            </a:r>
            <a:r>
              <a:rPr lang="en-US" sz="1600" b="1" baseline="-33000" dirty="0" smtClean="0"/>
              <a:t>n</a:t>
            </a:r>
            <a:r>
              <a:rPr lang="en-US" sz="1600" b="1" dirty="0" smtClean="0">
                <a:cs typeface="Tahoma" pitchFamily="32" charset="0"/>
              </a:rPr>
              <a:t>≤</a:t>
            </a:r>
            <a:r>
              <a:rPr lang="en-US" sz="1600" b="1" dirty="0" smtClean="0"/>
              <a:t>20 </a:t>
            </a:r>
            <a:r>
              <a:rPr lang="en-US" sz="1600" b="1" dirty="0" err="1" smtClean="0"/>
              <a:t>MeV</a:t>
            </a:r>
            <a:r>
              <a:rPr lang="en-US" sz="1600" b="1" dirty="0" smtClean="0"/>
              <a:t> (group-wise)</a:t>
            </a:r>
          </a:p>
          <a:p>
            <a:pPr marL="672490" lvl="1" indent="-257764" eaLnBrk="1" hangingPunct="1">
              <a:buClr>
                <a:srgbClr val="40458C"/>
              </a:buClr>
              <a:buFont typeface="Wingdings" charset="2"/>
              <a:buChar char="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dirty="0" smtClean="0"/>
              <a:t>Calculate the NIEL from NJOY</a:t>
            </a:r>
            <a:endParaRPr lang="en-US" sz="1600" b="1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b="1" dirty="0" smtClean="0"/>
              <a:t>Low energy E</a:t>
            </a:r>
            <a:r>
              <a:rPr lang="en-US" sz="1600" b="1" baseline="-33000" dirty="0" smtClean="0"/>
              <a:t>n</a:t>
            </a:r>
            <a:r>
              <a:rPr lang="en-US" sz="1600" b="1" dirty="0" smtClean="0">
                <a:cs typeface="Tahoma" pitchFamily="32" charset="0"/>
              </a:rPr>
              <a:t>≤</a:t>
            </a:r>
            <a:r>
              <a:rPr lang="en-US" sz="1600" b="1" dirty="0" smtClean="0"/>
              <a:t>20 </a:t>
            </a:r>
            <a:r>
              <a:rPr lang="en-US" sz="1600" b="1" dirty="0" err="1" smtClean="0"/>
              <a:t>MeV</a:t>
            </a:r>
            <a:r>
              <a:rPr lang="en-US" sz="1600" b="1" dirty="0" smtClean="0"/>
              <a:t> (point-wise)</a:t>
            </a:r>
          </a:p>
          <a:p>
            <a:pPr marL="672490" lvl="1" indent="-257764" eaLnBrk="1" hangingPunct="1">
              <a:buClr>
                <a:srgbClr val="40458C"/>
              </a:buClr>
              <a:buFont typeface="Wingdings" charset="2"/>
              <a:buChar char=""/>
              <a:tabLst>
                <a:tab pos="828013" algn="l"/>
                <a:tab pos="1657465" algn="l"/>
                <a:tab pos="2486917" algn="l"/>
                <a:tab pos="3316369" algn="l"/>
                <a:tab pos="4145822" algn="l"/>
                <a:tab pos="4975274" algn="l"/>
                <a:tab pos="5804726" algn="l"/>
                <a:tab pos="6634178" algn="l"/>
                <a:tab pos="7463631" algn="l"/>
                <a:tab pos="8293083" algn="l"/>
                <a:tab pos="9122535" algn="l"/>
              </a:tabLst>
            </a:pPr>
            <a:r>
              <a:rPr lang="en-US" sz="1600" dirty="0" smtClean="0"/>
              <a:t>Calculate the recoil if possible</a:t>
            </a:r>
            <a:br>
              <a:rPr lang="en-US" sz="1600" dirty="0" smtClean="0"/>
            </a:br>
            <a:r>
              <a:rPr lang="en-US" sz="1600" dirty="0" smtClean="0"/>
              <a:t>Treat recoil as a “normal” charged particle/ion</a:t>
            </a: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00338" y="6400800"/>
            <a:ext cx="424815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580519" y="5831727"/>
            <a:ext cx="8685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 err="1" smtClean="0"/>
              <a:t>Implementation</a:t>
            </a:r>
            <a:r>
              <a:rPr lang="es-ES_tradnl" sz="1400" i="1" dirty="0" smtClean="0"/>
              <a:t> in FLUKA:  A. </a:t>
            </a:r>
            <a:r>
              <a:rPr lang="es-ES_tradnl" sz="1400" i="1" dirty="0" err="1" smtClean="0"/>
              <a:t>Fasso</a:t>
            </a:r>
            <a:r>
              <a:rPr lang="es-ES_tradnl" sz="1400" i="1" dirty="0" smtClean="0"/>
              <a:t> et al. </a:t>
            </a:r>
            <a:r>
              <a:rPr lang="es-ES_tradnl" sz="1400" i="1" dirty="0" err="1" smtClean="0"/>
              <a:t>Prog</a:t>
            </a:r>
            <a:r>
              <a:rPr lang="es-ES_tradnl" sz="1400" i="1" dirty="0" smtClean="0"/>
              <a:t>. In </a:t>
            </a:r>
            <a:r>
              <a:rPr lang="es-ES_tradnl" sz="1400" i="1" dirty="0" err="1" smtClean="0"/>
              <a:t>Nucl</a:t>
            </a:r>
            <a:r>
              <a:rPr lang="es-ES_tradnl" sz="1400" i="1" dirty="0" smtClean="0"/>
              <a:t>. </a:t>
            </a:r>
            <a:r>
              <a:rPr lang="es-ES_tradnl" sz="1400" i="1" dirty="0" err="1" smtClean="0"/>
              <a:t>Science</a:t>
            </a:r>
            <a:r>
              <a:rPr lang="es-ES_tradnl" sz="1400" i="1" dirty="0" smtClean="0"/>
              <a:t> and </a:t>
            </a:r>
            <a:r>
              <a:rPr lang="es-ES_tradnl" sz="1400" i="1" dirty="0" err="1" smtClean="0"/>
              <a:t>Technology</a:t>
            </a:r>
            <a:r>
              <a:rPr lang="es-ES_tradnl" sz="1400" i="1" dirty="0" smtClean="0"/>
              <a:t>, Vol. 2, p769-775 (2011)</a:t>
            </a:r>
            <a:endParaRPr lang="es-ES_tradnl" sz="1400" i="1" dirty="0"/>
          </a:p>
        </p:txBody>
      </p:sp>
    </p:spTree>
    <p:extLst>
      <p:ext uri="{BB962C8B-B14F-4D97-AF65-F5344CB8AC3E}">
        <p14:creationId xmlns:p14="http://schemas.microsoft.com/office/powerpoint/2010/main" val="14563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Example of fission/evaporation</a:t>
            </a:r>
            <a:endParaRPr lang="en-US" dirty="0" smtClean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297386" y="1142140"/>
            <a:ext cx="7273428" cy="400110"/>
          </a:xfrm>
          <a:prstGeom prst="rect">
            <a:avLst/>
          </a:prstGeom>
          <a:solidFill>
            <a:srgbClr val="F2E5AC"/>
          </a:solidFill>
          <a:ln w="635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10103"/>
                </a:solidFill>
                <a:latin typeface="Tahoma" pitchFamily="34" charset="0"/>
              </a:rPr>
              <a:t>1 A GeV </a:t>
            </a:r>
            <a:r>
              <a:rPr lang="en-US" b="0" baseline="30000" dirty="0">
                <a:solidFill>
                  <a:srgbClr val="010103"/>
                </a:solidFill>
                <a:latin typeface="Tahoma" pitchFamily="34" charset="0"/>
              </a:rPr>
              <a:t>208</a:t>
            </a:r>
            <a:r>
              <a:rPr lang="en-US" b="0" dirty="0">
                <a:solidFill>
                  <a:srgbClr val="010103"/>
                </a:solidFill>
                <a:latin typeface="Tahoma" pitchFamily="34" charset="0"/>
              </a:rPr>
              <a:t>Pb + p reactions Nucl. Phys. A 686 (2001) 481-524</a:t>
            </a:r>
          </a:p>
        </p:txBody>
      </p:sp>
      <p:grpSp>
        <p:nvGrpSpPr>
          <p:cNvPr id="9" name="Agrupar 8"/>
          <p:cNvGrpSpPr/>
          <p:nvPr/>
        </p:nvGrpSpPr>
        <p:grpSpPr>
          <a:xfrm>
            <a:off x="528320" y="1482952"/>
            <a:ext cx="7637780" cy="4759067"/>
            <a:chOff x="528320" y="1482952"/>
            <a:chExt cx="7637780" cy="4759067"/>
          </a:xfrm>
        </p:grpSpPr>
        <p:grpSp>
          <p:nvGrpSpPr>
            <p:cNvPr id="10" name="Group 15"/>
            <p:cNvGrpSpPr>
              <a:grpSpLocks/>
            </p:cNvGrpSpPr>
            <p:nvPr/>
          </p:nvGrpSpPr>
          <p:grpSpPr bwMode="auto">
            <a:xfrm>
              <a:off x="528320" y="1482952"/>
              <a:ext cx="7637780" cy="4759067"/>
              <a:chOff x="720" y="1584"/>
              <a:chExt cx="4198" cy="2604"/>
            </a:xfrm>
          </p:grpSpPr>
          <p:pic>
            <p:nvPicPr>
              <p:cNvPr id="14" name="Picture 16" descr="res1GeVPb_pp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60" t="56499" r="12000" b="6693"/>
              <a:stretch>
                <a:fillRect/>
              </a:stretch>
            </p:blipFill>
            <p:spPr bwMode="auto">
              <a:xfrm>
                <a:off x="720" y="1584"/>
                <a:ext cx="4198" cy="26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5" name="Group 17"/>
              <p:cNvGrpSpPr>
                <a:grpSpLocks/>
              </p:cNvGrpSpPr>
              <p:nvPr/>
            </p:nvGrpSpPr>
            <p:grpSpPr bwMode="auto">
              <a:xfrm>
                <a:off x="1233" y="1622"/>
                <a:ext cx="3642" cy="2141"/>
                <a:chOff x="1233" y="1622"/>
                <a:chExt cx="3642" cy="2141"/>
              </a:xfrm>
            </p:grpSpPr>
            <p:sp>
              <p:nvSpPr>
                <p:cNvPr id="16" name="Oval 18"/>
                <p:cNvSpPr>
                  <a:spLocks noChangeArrowheads="1"/>
                </p:cNvSpPr>
                <p:nvPr/>
              </p:nvSpPr>
              <p:spPr bwMode="auto">
                <a:xfrm>
                  <a:off x="4694" y="1978"/>
                  <a:ext cx="181" cy="318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7" name="Oval 19"/>
                <p:cNvSpPr>
                  <a:spLocks noChangeArrowheads="1"/>
                </p:cNvSpPr>
                <p:nvPr/>
              </p:nvSpPr>
              <p:spPr bwMode="auto">
                <a:xfrm rot="-1285870">
                  <a:off x="4150" y="2114"/>
                  <a:ext cx="544" cy="227"/>
                </a:xfrm>
                <a:prstGeom prst="ellipse">
                  <a:avLst/>
                </a:prstGeom>
                <a:noFill/>
                <a:ln w="25400">
                  <a:solidFill>
                    <a:srgbClr val="00FF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8" name="Oval 20"/>
                <p:cNvSpPr>
                  <a:spLocks noChangeArrowheads="1"/>
                </p:cNvSpPr>
                <p:nvPr/>
              </p:nvSpPr>
              <p:spPr bwMode="auto">
                <a:xfrm rot="-3056812">
                  <a:off x="3394" y="2508"/>
                  <a:ext cx="968" cy="272"/>
                </a:xfrm>
                <a:prstGeom prst="ellipse">
                  <a:avLst/>
                </a:prstGeom>
                <a:noFill/>
                <a:ln w="25400">
                  <a:solidFill>
                    <a:srgbClr val="339966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" name="Oval 21"/>
                <p:cNvSpPr>
                  <a:spLocks noChangeArrowheads="1"/>
                </p:cNvSpPr>
                <p:nvPr/>
              </p:nvSpPr>
              <p:spPr bwMode="auto">
                <a:xfrm rot="-662710">
                  <a:off x="1845" y="2386"/>
                  <a:ext cx="1769" cy="862"/>
                </a:xfrm>
                <a:prstGeom prst="ellipse">
                  <a:avLst/>
                </a:prstGeom>
                <a:noFill/>
                <a:ln w="25400">
                  <a:solidFill>
                    <a:srgbClr val="CC0066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0" name="Oval 22"/>
                <p:cNvSpPr>
                  <a:spLocks noChangeArrowheads="1"/>
                </p:cNvSpPr>
                <p:nvPr/>
              </p:nvSpPr>
              <p:spPr bwMode="auto">
                <a:xfrm rot="-1043142">
                  <a:off x="1408" y="2481"/>
                  <a:ext cx="408" cy="724"/>
                </a:xfrm>
                <a:prstGeom prst="ellipse">
                  <a:avLst/>
                </a:prstGeom>
                <a:noFill/>
                <a:ln w="25400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1" name="Oval 23"/>
                <p:cNvSpPr>
                  <a:spLocks noChangeArrowheads="1"/>
                </p:cNvSpPr>
                <p:nvPr/>
              </p:nvSpPr>
              <p:spPr bwMode="auto">
                <a:xfrm rot="21236992">
                  <a:off x="1233" y="1622"/>
                  <a:ext cx="227" cy="1037"/>
                </a:xfrm>
                <a:prstGeom prst="ellipse">
                  <a:avLst/>
                </a:prstGeom>
                <a:noFill/>
                <a:ln w="25400">
                  <a:solidFill>
                    <a:srgbClr val="99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862" y="1836"/>
                  <a:ext cx="757" cy="186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Quasi-elastic</a:t>
                  </a:r>
                </a:p>
              </p:txBody>
            </p:sp>
            <p:sp>
              <p:nvSpPr>
                <p:cNvPr id="2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717" y="2021"/>
                  <a:ext cx="602" cy="186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0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Spallation</a:t>
                  </a:r>
                  <a:endParaRPr lang="en-US" b="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546" y="2954"/>
                  <a:ext cx="695" cy="354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b="0" dirty="0" smtClean="0">
                      <a:solidFill>
                        <a:srgbClr val="339966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Deep</a:t>
                  </a:r>
                </a:p>
                <a:p>
                  <a:pPr algn="ctr"/>
                  <a:r>
                    <a:rPr lang="en-US" b="0" dirty="0" smtClean="0">
                      <a:solidFill>
                        <a:srgbClr val="339966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spallation</a:t>
                  </a:r>
                  <a:endParaRPr lang="en-US" b="0" dirty="0">
                    <a:solidFill>
                      <a:srgbClr val="3399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5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350" y="3072"/>
                  <a:ext cx="481" cy="186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0" dirty="0">
                      <a:solidFill>
                        <a:srgbClr val="CC0066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Fission </a:t>
                  </a:r>
                </a:p>
              </p:txBody>
            </p:sp>
            <p:sp>
              <p:nvSpPr>
                <p:cNvPr id="2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313" y="3157"/>
                  <a:ext cx="1287" cy="606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b="0" dirty="0" smtClean="0">
                      <a:solidFill>
                        <a:srgbClr val="FF66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Fragmentation</a:t>
                  </a:r>
                </a:p>
                <a:p>
                  <a:r>
                    <a:rPr lang="en-US" sz="1600" dirty="0" smtClean="0">
                      <a:solidFill>
                        <a:srgbClr val="FF6600"/>
                      </a:solidFill>
                    </a:rPr>
                    <a:t>A&lt;18 </a:t>
                  </a:r>
                  <a:r>
                    <a:rPr lang="en-US" sz="1600" dirty="0">
                      <a:solidFill>
                        <a:srgbClr val="FF6600"/>
                      </a:solidFill>
                    </a:rPr>
                    <a:t>nuclei</a:t>
                  </a:r>
                </a:p>
                <a:p>
                  <a:r>
                    <a:rPr lang="en-US" sz="1600" dirty="0">
                      <a:solidFill>
                        <a:srgbClr val="FF6600"/>
                      </a:solidFill>
                    </a:rPr>
                    <a:t>~ 50000 </a:t>
                  </a:r>
                  <a:r>
                    <a:rPr lang="en-US" sz="1600" dirty="0" smtClean="0">
                      <a:solidFill>
                        <a:srgbClr val="FF6600"/>
                      </a:solidFill>
                    </a:rPr>
                    <a:t>combinations</a:t>
                  </a:r>
                </a:p>
                <a:p>
                  <a:r>
                    <a:rPr lang="en-US" sz="1600" dirty="0" smtClean="0">
                      <a:solidFill>
                        <a:srgbClr val="FF6600"/>
                      </a:solidFill>
                    </a:rPr>
                    <a:t>up </a:t>
                  </a:r>
                  <a:r>
                    <a:rPr lang="en-US" sz="1600" dirty="0">
                      <a:solidFill>
                        <a:srgbClr val="FF6600"/>
                      </a:solidFill>
                    </a:rPr>
                    <a:t>to 6 </a:t>
                  </a:r>
                  <a:r>
                    <a:rPr lang="en-US" sz="1600" dirty="0" err="1" smtClean="0">
                      <a:solidFill>
                        <a:srgbClr val="FF6600"/>
                      </a:solidFill>
                    </a:rPr>
                    <a:t>ejectiles</a:t>
                  </a:r>
                  <a:endParaRPr lang="en-US" b="0" dirty="0">
                    <a:solidFill>
                      <a:srgbClr val="FF6600"/>
                    </a:solidFill>
                  </a:endParaRPr>
                </a:p>
              </p:txBody>
            </p:sp>
            <p:sp>
              <p:nvSpPr>
                <p:cNvPr id="27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377" y="1685"/>
                  <a:ext cx="1152" cy="416"/>
                </a:xfrm>
                <a:prstGeom prst="rect">
                  <a:avLst/>
                </a:prstGeom>
                <a:noFill/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9966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Evaporation</a:t>
                  </a:r>
                </a:p>
                <a:p>
                  <a:r>
                    <a:rPr lang="en-US" sz="1600" dirty="0" smtClean="0">
                      <a:solidFill>
                        <a:srgbClr val="996600"/>
                      </a:solidFill>
                    </a:rPr>
                    <a:t>  600 </a:t>
                  </a:r>
                  <a:r>
                    <a:rPr lang="en-US" sz="1600" dirty="0">
                      <a:solidFill>
                        <a:srgbClr val="996600"/>
                      </a:solidFill>
                    </a:rPr>
                    <a:t>possible </a:t>
                  </a:r>
                  <a:r>
                    <a:rPr lang="en-US" sz="1600" dirty="0" smtClean="0">
                      <a:solidFill>
                        <a:srgbClr val="996600"/>
                      </a:solidFill>
                    </a:rPr>
                    <a:t>emitted</a:t>
                  </a:r>
                </a:p>
                <a:p>
                  <a:r>
                    <a:rPr lang="en-US" sz="1600" dirty="0">
                      <a:solidFill>
                        <a:srgbClr val="996600"/>
                      </a:solidFill>
                    </a:rPr>
                    <a:t> </a:t>
                  </a:r>
                  <a:r>
                    <a:rPr lang="en-US" sz="1600" dirty="0" smtClean="0">
                      <a:solidFill>
                        <a:srgbClr val="996600"/>
                      </a:solidFill>
                    </a:rPr>
                    <a:t>  particles/states </a:t>
                  </a:r>
                  <a:r>
                    <a:rPr lang="en-US" sz="1600" dirty="0">
                      <a:solidFill>
                        <a:srgbClr val="996600"/>
                      </a:solidFill>
                    </a:rPr>
                    <a:t>(A&lt;25</a:t>
                  </a:r>
                  <a:r>
                    <a:rPr lang="en-US" sz="1600" dirty="0" smtClean="0">
                      <a:solidFill>
                        <a:srgbClr val="996600"/>
                      </a:solidFill>
                    </a:rPr>
                    <a:t>)</a:t>
                  </a:r>
                  <a:endParaRPr lang="en-US" b="0" dirty="0">
                    <a:solidFill>
                      <a:srgbClr val="996600"/>
                    </a:solidFill>
                  </a:endParaRPr>
                </a:p>
              </p:txBody>
            </p:sp>
          </p:grpSp>
        </p:grpSp>
        <p:sp>
          <p:nvSpPr>
            <p:cNvPr id="11" name="Rectangle 1"/>
            <p:cNvSpPr/>
            <p:nvPr/>
          </p:nvSpPr>
          <p:spPr>
            <a:xfrm>
              <a:off x="4181696" y="2514262"/>
              <a:ext cx="8194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Data</a:t>
              </a:r>
              <a:endPara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2" name="Rectangle 2"/>
            <p:cNvSpPr/>
            <p:nvPr/>
          </p:nvSpPr>
          <p:spPr>
            <a:xfrm rot="16385692">
              <a:off x="6876891" y="4747357"/>
              <a:ext cx="13885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3399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after cascade</a:t>
              </a:r>
            </a:p>
          </p:txBody>
        </p:sp>
        <p:sp>
          <p:nvSpPr>
            <p:cNvPr id="13" name="Rectangle 3"/>
            <p:cNvSpPr/>
            <p:nvPr/>
          </p:nvSpPr>
          <p:spPr>
            <a:xfrm rot="16514763">
              <a:off x="5939601" y="4023503"/>
              <a:ext cx="22743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after </a:t>
              </a:r>
              <a:r>
                <a:rPr lang="en-US" sz="1800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pre-equilibrium</a:t>
              </a:r>
              <a:endParaRPr lang="en-US" sz="1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28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69" y="951026"/>
            <a:ext cx="4409534" cy="5706455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220529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smtClean="0"/>
              <a:t>Isotope production for </a:t>
            </a:r>
            <a:r>
              <a:rPr lang="en-US" altLang="en-US" sz="3200" baseline="30000" smtClean="0"/>
              <a:t>nat</a:t>
            </a:r>
            <a:r>
              <a:rPr lang="en-US" altLang="en-US" sz="3200" smtClean="0"/>
              <a:t>Fe(p,x):</a:t>
            </a:r>
            <a:endParaRPr lang="en-US" altLang="en-US" sz="32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60778" y="5820543"/>
            <a:ext cx="3389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600" dirty="0">
                <a:solidFill>
                  <a:srgbClr val="000000"/>
                </a:solidFill>
              </a:rPr>
              <a:t>Data: Michel et al. 1996 and 2002</a:t>
            </a: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5" y="785734"/>
            <a:ext cx="4537260" cy="587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213" y="366641"/>
            <a:ext cx="8880764" cy="940443"/>
          </a:xfrm>
        </p:spPr>
        <p:txBody>
          <a:bodyPr>
            <a:normAutofit fontScale="90000"/>
          </a:bodyPr>
          <a:lstStyle/>
          <a:p>
            <a:r>
              <a:rPr lang="es-ES_tradnl" dirty="0" err="1" smtClean="0"/>
              <a:t>Estimates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/>
              <a:t>CERN </a:t>
            </a:r>
            <a:r>
              <a:rPr lang="es-ES_tradnl" dirty="0" err="1"/>
              <a:t>injectors</a:t>
            </a:r>
            <a:r>
              <a:rPr lang="es-ES_tradnl" dirty="0"/>
              <a:t> and </a:t>
            </a:r>
            <a:r>
              <a:rPr lang="es-ES_tradnl" dirty="0" err="1"/>
              <a:t>future</a:t>
            </a:r>
            <a:r>
              <a:rPr lang="es-ES_tradnl" dirty="0"/>
              <a:t> </a:t>
            </a:r>
            <a:r>
              <a:rPr lang="es-ES_tradnl" dirty="0" err="1"/>
              <a:t>facilities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9946" y="2051770"/>
            <a:ext cx="8226854" cy="3087389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Beam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Dump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Facility</a:t>
            </a:r>
            <a:endParaRPr lang="es-ES_tradnl" sz="2800" dirty="0" smtClean="0"/>
          </a:p>
          <a:p>
            <a:endParaRPr lang="es-ES_tradnl" sz="2800" dirty="0"/>
          </a:p>
          <a:p>
            <a:r>
              <a:rPr lang="es-ES_tradnl" sz="2800" dirty="0" smtClean="0"/>
              <a:t>BLIP capsule</a:t>
            </a:r>
          </a:p>
          <a:p>
            <a:endParaRPr lang="es-ES_tradnl" sz="2800" dirty="0"/>
          </a:p>
          <a:p>
            <a:r>
              <a:rPr lang="es-ES_tradnl" sz="2800" dirty="0" smtClean="0"/>
              <a:t>PS </a:t>
            </a:r>
            <a:r>
              <a:rPr lang="es-ES_tradnl" sz="2800" dirty="0" err="1" smtClean="0"/>
              <a:t>Internal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Beam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Dumps</a:t>
            </a:r>
            <a:endParaRPr lang="es-ES_tradnl" sz="2800" dirty="0" smtClean="0"/>
          </a:p>
          <a:p>
            <a:endParaRPr lang="es-ES_tradnl" sz="28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Facility (BDF)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Beam:</a:t>
            </a:r>
          </a:p>
          <a:p>
            <a:pPr marL="365125" indent="-365125"/>
            <a:r>
              <a:rPr lang="en-US" sz="1800" dirty="0" smtClean="0"/>
              <a:t>Protons: 400 GeV/c</a:t>
            </a:r>
          </a:p>
          <a:p>
            <a:pPr marL="365125" indent="-328613"/>
            <a:r>
              <a:rPr lang="en-US" sz="1800" dirty="0" smtClean="0"/>
              <a:t>Sweep pattern:</a:t>
            </a:r>
          </a:p>
          <a:p>
            <a:pPr marL="720725" lvl="1" indent="-273050"/>
            <a:r>
              <a:rPr lang="en-US" sz="1600" dirty="0" smtClean="0"/>
              <a:t>radius 3 cm</a:t>
            </a:r>
          </a:p>
          <a:p>
            <a:pPr marL="720725" lvl="1" indent="-273050"/>
            <a:r>
              <a:rPr lang="en-US" sz="1600" dirty="0" smtClean="0"/>
              <a:t>1</a:t>
            </a: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dirty="0"/>
              <a:t> </a:t>
            </a:r>
            <a:r>
              <a:rPr lang="en-US" sz="1600" dirty="0" smtClean="0"/>
              <a:t>0.6 cm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Geometry:</a:t>
            </a:r>
            <a:endParaRPr lang="en-US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328613"/>
            <a:r>
              <a:rPr lang="en-US" sz="1800" dirty="0" smtClean="0"/>
              <a:t>1.4 m long cylinder discs of</a:t>
            </a:r>
          </a:p>
          <a:p>
            <a:pPr marL="36576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700" dirty="0" smtClean="0"/>
              <a:t>TZM enclosed in Ta</a:t>
            </a:r>
            <a:endParaRPr lang="en-US" sz="1700" dirty="0"/>
          </a:p>
          <a:p>
            <a:pPr marL="36576" indent="0">
              <a:buNone/>
            </a:pPr>
            <a:r>
              <a:rPr lang="en-US" sz="1700" dirty="0" smtClean="0"/>
              <a:t>      W enclosed in </a:t>
            </a:r>
            <a:r>
              <a:rPr lang="en-US" sz="1700" dirty="0" smtClean="0"/>
              <a:t>Ta</a:t>
            </a:r>
          </a:p>
          <a:p>
            <a:pPr marL="36576" indent="0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</a:t>
            </a:r>
            <a:r>
              <a:rPr lang="en-US" sz="1400" dirty="0" smtClean="0"/>
              <a:t>1.5 </a:t>
            </a:r>
            <a:r>
              <a:rPr lang="en-US" sz="1400" dirty="0" smtClean="0"/>
              <a:t>mm Ta cladding and </a:t>
            </a:r>
            <a:endParaRPr lang="en-US" sz="1400" dirty="0" smtClean="0"/>
          </a:p>
          <a:p>
            <a:pPr marL="36576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</a:t>
            </a:r>
            <a:r>
              <a:rPr lang="en-US" sz="1400" dirty="0" smtClean="0"/>
              <a:t>5 </a:t>
            </a:r>
            <a:r>
              <a:rPr lang="en-US" sz="1400" dirty="0" smtClean="0"/>
              <a:t>mm water gaps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Materials:</a:t>
            </a:r>
          </a:p>
          <a:p>
            <a:r>
              <a:rPr lang="en-US" sz="1800" dirty="0" smtClean="0"/>
              <a:t>Tungsten E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=90 eV</a:t>
            </a:r>
          </a:p>
          <a:p>
            <a:r>
              <a:rPr lang="en-US" sz="1800" dirty="0" smtClean="0"/>
              <a:t>SS 316N E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=40 eV</a:t>
            </a:r>
          </a:p>
          <a:p>
            <a:r>
              <a:rPr lang="en-US" sz="1800" dirty="0" smtClean="0"/>
              <a:t>Tantalum E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=53 eV</a:t>
            </a:r>
          </a:p>
          <a:p>
            <a:r>
              <a:rPr lang="en-US" sz="1800" dirty="0" smtClean="0"/>
              <a:t>TZM (</a:t>
            </a:r>
            <a:r>
              <a:rPr lang="en-US" sz="1800" dirty="0" err="1" smtClean="0"/>
              <a:t>Mo,Zr,Ti</a:t>
            </a:r>
            <a:r>
              <a:rPr lang="en-US" sz="1800" dirty="0" smtClean="0"/>
              <a:t>…) E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=60 eV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1st Workshop of ARIES WP17 Power Mat - </a:t>
            </a:r>
            <a:r>
              <a:rPr lang="en-US" dirty="0" err="1" smtClean="0"/>
              <a:t>Politecnico</a:t>
            </a:r>
            <a:r>
              <a:rPr lang="en-US" dirty="0" smtClean="0"/>
              <a:t>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57105" y="2925979"/>
            <a:ext cx="48006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659" y="1103131"/>
            <a:ext cx="4788024" cy="144240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824413" y="164627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rgbClr val="FF0000"/>
                </a:solidFill>
              </a:rPr>
              <a:t>TZM</a:t>
            </a:r>
            <a:endParaRPr lang="es-ES_tradnl">
              <a:solidFill>
                <a:srgbClr val="FF000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017538" y="164627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rgbClr val="FF0000"/>
                </a:solidFill>
              </a:rPr>
              <a:t>W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643811" y="2458201"/>
            <a:ext cx="139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Ta </a:t>
            </a:r>
            <a:r>
              <a:rPr lang="es-ES_tradnl" dirty="0" err="1" smtClean="0">
                <a:solidFill>
                  <a:srgbClr val="FF0000"/>
                </a:solidFill>
              </a:rPr>
              <a:t>cladding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89620" y="2433305"/>
            <a:ext cx="1704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rgbClr val="FF0000"/>
                </a:solidFill>
              </a:rPr>
              <a:t>Water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cooling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771819" y="5392709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3537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</a:t>
            </a:r>
            <a:r>
              <a:rPr lang="en-US" dirty="0" smtClean="0"/>
              <a:t>Results: H/He[</a:t>
            </a:r>
            <a:r>
              <a:rPr lang="en-US" dirty="0" err="1" smtClean="0"/>
              <a:t>appm</a:t>
            </a:r>
            <a:r>
              <a:rPr lang="en-US" dirty="0"/>
              <a:t>] vs DPA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62216"/>
            <a:ext cx="3671699" cy="2753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41" y="3554523"/>
            <a:ext cx="3517658" cy="26382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063" y="951535"/>
            <a:ext cx="3558104" cy="2668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155" y="3507856"/>
            <a:ext cx="3389368" cy="254202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837593" y="4035462"/>
            <a:ext cx="791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srgbClr val="FF0000"/>
                </a:solidFill>
              </a:rPr>
              <a:t>Water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555711" y="5416903"/>
            <a:ext cx="42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Ta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25135" y="477197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TZM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599182" y="514130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W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048490" y="5855653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1017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BLIP </a:t>
            </a:r>
            <a:r>
              <a:rPr lang="en-US" dirty="0" smtClean="0"/>
              <a:t>capsule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961526"/>
            <a:ext cx="4972670" cy="518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mtClean="0"/>
              <a:t>Beam</a:t>
            </a:r>
          </a:p>
          <a:p>
            <a:pPr lvl="1"/>
            <a:r>
              <a:rPr lang="en-US" sz="1400" dirty="0" smtClean="0"/>
              <a:t>Proton E=181 MeV</a:t>
            </a:r>
          </a:p>
          <a:p>
            <a:pPr lvl="1"/>
            <a:r>
              <a:rPr lang="en-US" sz="1400" dirty="0" err="1" smtClean="0">
                <a:latin typeface="Symbol" panose="05050102010706020507" pitchFamily="18" charset="2"/>
              </a:rPr>
              <a:t>s</a:t>
            </a:r>
            <a:r>
              <a:rPr lang="en-US" sz="1400" baseline="-25000" dirty="0" err="1" smtClean="0"/>
              <a:t>x,y</a:t>
            </a:r>
            <a:r>
              <a:rPr lang="en-US" sz="1400" dirty="0" smtClean="0"/>
              <a:t> = 5.1 mm</a:t>
            </a:r>
          </a:p>
          <a:p>
            <a:r>
              <a:rPr lang="en-US" sz="1600" dirty="0" smtClean="0"/>
              <a:t>Geometry: Layers of</a:t>
            </a:r>
          </a:p>
          <a:p>
            <a:pPr lvl="1">
              <a:tabLst>
                <a:tab pos="3141663" algn="l"/>
              </a:tabLst>
            </a:pPr>
            <a:r>
              <a:rPr lang="en-US" sz="1400" dirty="0" smtClean="0"/>
              <a:t>Window SS304L	0.3mm</a:t>
            </a:r>
          </a:p>
          <a:p>
            <a:pPr lvl="1">
              <a:tabLst>
                <a:tab pos="3141663" algn="l"/>
              </a:tabLst>
            </a:pPr>
            <a:r>
              <a:rPr lang="en-US" sz="1400" dirty="0" smtClean="0"/>
              <a:t>TZM	0.5mm</a:t>
            </a:r>
          </a:p>
          <a:p>
            <a:pPr lvl="1">
              <a:tabLst>
                <a:tab pos="3141663" algn="l"/>
              </a:tabLst>
            </a:pPr>
            <a:r>
              <a:rPr lang="en-US" sz="1400" dirty="0" err="1" smtClean="0"/>
              <a:t>CuCrZr</a:t>
            </a:r>
            <a:r>
              <a:rPr lang="en-US" sz="1400" dirty="0" smtClean="0"/>
              <a:t>	0.5mm</a:t>
            </a:r>
          </a:p>
          <a:p>
            <a:pPr lvl="1">
              <a:tabLst>
                <a:tab pos="3141663" algn="l"/>
              </a:tabLst>
            </a:pPr>
            <a:r>
              <a:rPr lang="en-US" sz="1400" dirty="0" err="1" smtClean="0"/>
              <a:t>Ir</a:t>
            </a:r>
            <a:r>
              <a:rPr lang="en-US" sz="1400" dirty="0" smtClean="0"/>
              <a:t>	0.5mm</a:t>
            </a:r>
          </a:p>
          <a:p>
            <a:pPr lvl="1">
              <a:tabLst>
                <a:tab pos="3141663" algn="l"/>
              </a:tabLst>
            </a:pPr>
            <a:r>
              <a:rPr lang="en-US" sz="1400" dirty="0" smtClean="0"/>
              <a:t>Graphite(0.85g/cm3)	0.1mm</a:t>
            </a:r>
          </a:p>
          <a:p>
            <a:pPr lvl="1"/>
            <a:endParaRPr lang="en-US" sz="1400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241" y="-183095"/>
            <a:ext cx="3022553" cy="2266915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9" t="8941" r="15102" b="2273"/>
          <a:stretch/>
        </p:blipFill>
        <p:spPr>
          <a:xfrm>
            <a:off x="4824413" y="2083820"/>
            <a:ext cx="4143983" cy="4059306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8" y="3555138"/>
            <a:ext cx="4529485" cy="25583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438456" y="5820542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7186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FLUKA</a:t>
            </a:r>
            <a:endParaRPr lang="es-ES_tradnl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s-ES_tradnl" sz="2000" b="1" dirty="0"/>
              <a:t>FLUKA</a:t>
            </a:r>
            <a:r>
              <a:rPr lang="es-ES_tradnl" sz="2000" dirty="0"/>
              <a:t> </a:t>
            </a:r>
            <a:r>
              <a:rPr lang="es-ES_tradnl" sz="2000" dirty="0" err="1"/>
              <a:t>is</a:t>
            </a:r>
            <a:r>
              <a:rPr lang="es-ES_tradnl" sz="2000" dirty="0"/>
              <a:t> a </a:t>
            </a:r>
            <a:r>
              <a:rPr lang="es-ES_tradnl" sz="2000" dirty="0" smtClean="0"/>
              <a:t>Monte Carlo </a:t>
            </a:r>
            <a:r>
              <a:rPr lang="es-ES_tradnl" sz="2000" dirty="0" err="1" smtClean="0"/>
              <a:t>code</a:t>
            </a:r>
            <a:r>
              <a:rPr lang="es-ES_tradnl" sz="2000" dirty="0" smtClean="0"/>
              <a:t> </a:t>
            </a:r>
            <a:r>
              <a:rPr lang="es-ES_tradnl" sz="2000" dirty="0" err="1"/>
              <a:t>for</a:t>
            </a:r>
            <a:r>
              <a:rPr lang="es-ES_tradnl" sz="2000" dirty="0"/>
              <a:t> </a:t>
            </a:r>
            <a:r>
              <a:rPr lang="es-ES_tradnl" sz="2000" dirty="0" err="1"/>
              <a:t>calculations</a:t>
            </a:r>
            <a:r>
              <a:rPr lang="es-ES_tradnl" sz="2000" dirty="0"/>
              <a:t> of </a:t>
            </a:r>
            <a:r>
              <a:rPr lang="es-ES_tradnl" sz="2000" dirty="0" err="1"/>
              <a:t>particle</a:t>
            </a:r>
            <a:r>
              <a:rPr lang="es-ES_tradnl" sz="2000" dirty="0"/>
              <a:t> </a:t>
            </a:r>
            <a:r>
              <a:rPr lang="es-ES_tradnl" sz="2000" dirty="0" err="1"/>
              <a:t>transport</a:t>
            </a:r>
            <a:r>
              <a:rPr lang="es-ES_tradnl" sz="2000" dirty="0"/>
              <a:t> and </a:t>
            </a:r>
            <a:r>
              <a:rPr lang="es-ES_tradnl" sz="2000" dirty="0" err="1"/>
              <a:t>interactions</a:t>
            </a:r>
            <a:r>
              <a:rPr lang="es-ES_tradnl" sz="2000" dirty="0"/>
              <a:t> </a:t>
            </a:r>
            <a:r>
              <a:rPr lang="es-ES_tradnl" sz="2000" dirty="0" err="1"/>
              <a:t>with</a:t>
            </a:r>
            <a:r>
              <a:rPr lang="es-ES_tradnl" sz="2000" dirty="0"/>
              <a:t> </a:t>
            </a:r>
            <a:r>
              <a:rPr lang="es-ES_tradnl" sz="2000" dirty="0" err="1" smtClean="0"/>
              <a:t>matter</a:t>
            </a:r>
            <a:r>
              <a:rPr lang="es-ES_tradnl" sz="2000" dirty="0" smtClean="0"/>
              <a:t>. </a:t>
            </a:r>
          </a:p>
          <a:p>
            <a:r>
              <a:rPr lang="es-ES_tradnl" sz="2000" dirty="0" smtClean="0"/>
              <a:t>Wide </a:t>
            </a:r>
            <a:r>
              <a:rPr lang="es-ES_tradnl" sz="2000" dirty="0" err="1"/>
              <a:t>range</a:t>
            </a:r>
            <a:r>
              <a:rPr lang="es-ES_tradnl" sz="2000" dirty="0"/>
              <a:t> of </a:t>
            </a:r>
            <a:r>
              <a:rPr lang="es-ES_tradnl" sz="2000" dirty="0" err="1" smtClean="0"/>
              <a:t>applications</a:t>
            </a:r>
            <a:r>
              <a:rPr lang="es-ES_tradnl" sz="2000" dirty="0" smtClean="0"/>
              <a:t>:</a:t>
            </a:r>
          </a:p>
          <a:p>
            <a:pPr marL="976948" lvl="3" indent="-49213">
              <a:buNone/>
            </a:pPr>
            <a:r>
              <a:rPr lang="es-ES_tradnl" sz="1200" dirty="0" smtClean="0"/>
              <a:t> </a:t>
            </a:r>
            <a:r>
              <a:rPr lang="es-ES_tradnl" dirty="0" err="1" smtClean="0"/>
              <a:t>Proton</a:t>
            </a:r>
            <a:r>
              <a:rPr lang="es-ES_tradnl" dirty="0" smtClean="0"/>
              <a:t> and </a:t>
            </a:r>
            <a:r>
              <a:rPr lang="es-ES_tradnl" dirty="0" err="1" smtClean="0"/>
              <a:t>electron</a:t>
            </a:r>
            <a:r>
              <a:rPr lang="es-ES_tradnl" dirty="0" smtClean="0"/>
              <a:t> </a:t>
            </a:r>
            <a:r>
              <a:rPr lang="es-ES_tradnl" dirty="0" err="1" smtClean="0"/>
              <a:t>accelerator</a:t>
            </a:r>
            <a:r>
              <a:rPr lang="es-ES_tradnl" dirty="0" smtClean="0"/>
              <a:t> </a:t>
            </a:r>
            <a:r>
              <a:rPr lang="es-ES_tradnl" dirty="0" err="1" smtClean="0"/>
              <a:t>shielding</a:t>
            </a:r>
            <a:r>
              <a:rPr lang="es-ES_tradnl" dirty="0" smtClean="0"/>
              <a:t>, target </a:t>
            </a:r>
            <a:r>
              <a:rPr lang="es-ES_tradnl" dirty="0" err="1" smtClean="0"/>
              <a:t>design</a:t>
            </a:r>
            <a:r>
              <a:rPr lang="es-ES_tradnl" dirty="0" smtClean="0"/>
              <a:t>,  </a:t>
            </a:r>
            <a:r>
              <a:rPr lang="es-ES_tradnl" dirty="0" err="1" smtClean="0"/>
              <a:t>calorimetry</a:t>
            </a:r>
            <a:r>
              <a:rPr lang="es-ES_tradnl" dirty="0" smtClean="0"/>
              <a:t>, </a:t>
            </a:r>
            <a:r>
              <a:rPr lang="es-ES_tradnl" dirty="0" err="1" smtClean="0"/>
              <a:t>activation</a:t>
            </a:r>
            <a:r>
              <a:rPr lang="es-ES_tradnl" dirty="0" smtClean="0"/>
              <a:t>,   </a:t>
            </a:r>
            <a:r>
              <a:rPr lang="es-ES_tradnl" dirty="0" err="1" smtClean="0"/>
              <a:t>dosimetry</a:t>
            </a:r>
            <a:r>
              <a:rPr lang="es-ES_tradnl" dirty="0" smtClean="0"/>
              <a:t>, detector </a:t>
            </a:r>
            <a:r>
              <a:rPr lang="es-ES_tradnl" dirty="0" err="1" smtClean="0"/>
              <a:t>design</a:t>
            </a:r>
            <a:r>
              <a:rPr lang="es-ES_tradnl" dirty="0" smtClean="0"/>
              <a:t>, </a:t>
            </a:r>
            <a:r>
              <a:rPr lang="es-ES_tradnl" dirty="0" err="1" smtClean="0"/>
              <a:t>Accelerator</a:t>
            </a:r>
            <a:r>
              <a:rPr lang="es-ES_tradnl" dirty="0" smtClean="0"/>
              <a:t> </a:t>
            </a:r>
            <a:r>
              <a:rPr lang="es-ES_tradnl" dirty="0" err="1" smtClean="0"/>
              <a:t>Driven</a:t>
            </a:r>
            <a:r>
              <a:rPr lang="es-ES_tradnl" dirty="0" smtClean="0"/>
              <a:t> </a:t>
            </a:r>
            <a:r>
              <a:rPr lang="es-ES_tradnl" dirty="0" err="1" smtClean="0"/>
              <a:t>Systems</a:t>
            </a:r>
            <a:r>
              <a:rPr lang="es-ES_tradnl" dirty="0" smtClean="0"/>
              <a:t>, </a:t>
            </a:r>
            <a:r>
              <a:rPr lang="es-ES_tradnl" dirty="0" err="1" smtClean="0"/>
              <a:t>cosmic</a:t>
            </a:r>
            <a:r>
              <a:rPr lang="es-ES_tradnl" dirty="0" smtClean="0"/>
              <a:t> </a:t>
            </a:r>
            <a:r>
              <a:rPr lang="es-ES_tradnl" dirty="0" err="1" smtClean="0"/>
              <a:t>rays</a:t>
            </a:r>
            <a:r>
              <a:rPr lang="es-ES_tradnl" dirty="0" smtClean="0"/>
              <a:t>, neutrino </a:t>
            </a:r>
            <a:r>
              <a:rPr lang="es-ES_tradnl" dirty="0" err="1" smtClean="0"/>
              <a:t>physics</a:t>
            </a:r>
            <a:r>
              <a:rPr lang="es-ES_tradnl" dirty="0" smtClean="0"/>
              <a:t>, </a:t>
            </a:r>
            <a:r>
              <a:rPr lang="es-ES_tradnl" dirty="0" err="1" smtClean="0"/>
              <a:t>Radiotherapy</a:t>
            </a:r>
            <a:r>
              <a:rPr lang="es-ES_tradnl" dirty="0" smtClean="0"/>
              <a:t>, etc.</a:t>
            </a:r>
          </a:p>
          <a:p>
            <a:r>
              <a:rPr lang="es-ES_tradnl" sz="2000" b="1" dirty="0" err="1" smtClean="0"/>
              <a:t>Extensively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used</a:t>
            </a:r>
            <a:r>
              <a:rPr lang="es-ES_tradnl" sz="2000" b="1" dirty="0" smtClean="0"/>
              <a:t> at CERN </a:t>
            </a:r>
            <a:r>
              <a:rPr lang="es-ES_tradnl" sz="2000" b="1" dirty="0" err="1" smtClean="0"/>
              <a:t>for</a:t>
            </a:r>
            <a:r>
              <a:rPr lang="es-ES_tradnl" sz="2000" b="1" dirty="0" smtClean="0"/>
              <a:t>:</a:t>
            </a:r>
          </a:p>
          <a:p>
            <a:pPr marL="979488" lvl="1" indent="-220663">
              <a:spcBef>
                <a:spcPts val="400"/>
              </a:spcBef>
              <a:buFont typeface="Courier New" charset="0"/>
              <a:buChar char="o"/>
            </a:pPr>
            <a:r>
              <a:rPr lang="es-ES_tradnl" sz="1600" dirty="0" err="1" smtClean="0"/>
              <a:t>Beam</a:t>
            </a:r>
            <a:r>
              <a:rPr lang="es-ES_tradnl" sz="1600" dirty="0" smtClean="0"/>
              <a:t>-machine </a:t>
            </a:r>
            <a:r>
              <a:rPr lang="es-ES_tradnl" sz="1600" dirty="0" err="1" smtClean="0"/>
              <a:t>interactions</a:t>
            </a:r>
            <a:endParaRPr lang="es-ES_tradnl" sz="1600" dirty="0" smtClean="0"/>
          </a:p>
          <a:p>
            <a:pPr marL="979488" lvl="1" indent="-220663">
              <a:spcBef>
                <a:spcPts val="400"/>
              </a:spcBef>
              <a:buFont typeface="Courier New" charset="0"/>
              <a:buChar char="o"/>
            </a:pPr>
            <a:r>
              <a:rPr lang="es-ES_tradnl" sz="1600" dirty="0" smtClean="0"/>
              <a:t>Radio-</a:t>
            </a:r>
            <a:r>
              <a:rPr lang="es-ES_tradnl" sz="1600" dirty="0" err="1" smtClean="0"/>
              <a:t>Protection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calculations</a:t>
            </a:r>
            <a:endParaRPr lang="es-ES_tradnl" sz="1600" dirty="0" smtClean="0"/>
          </a:p>
          <a:p>
            <a:pPr marL="979488" lvl="1" indent="-220663">
              <a:spcBef>
                <a:spcPts val="400"/>
              </a:spcBef>
              <a:buFont typeface="Courier New" charset="0"/>
              <a:buChar char="o"/>
            </a:pPr>
            <a:r>
              <a:rPr lang="es-ES_tradnl" sz="1600" dirty="0" err="1" smtClean="0"/>
              <a:t>Facility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design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future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projects</a:t>
            </a:r>
            <a:endParaRPr lang="es-ES_tradnl" sz="16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98" y="227452"/>
            <a:ext cx="2525086" cy="77219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41" y="4580994"/>
            <a:ext cx="6423326" cy="156270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708941" y="5768382"/>
            <a:ext cx="1818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 err="1" smtClean="0"/>
              <a:t>Courtesy</a:t>
            </a:r>
            <a:r>
              <a:rPr lang="es-ES_tradnl" sz="1400" i="1" dirty="0" smtClean="0"/>
              <a:t>: E. </a:t>
            </a:r>
            <a:r>
              <a:rPr lang="es-ES_tradnl" sz="1400" i="1" dirty="0" err="1" smtClean="0"/>
              <a:t>Skordis</a:t>
            </a:r>
            <a:endParaRPr lang="es-ES_tradnl" sz="1400" i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570628" y="4313081"/>
            <a:ext cx="438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b="1" dirty="0" smtClean="0">
                <a:solidFill>
                  <a:srgbClr val="FF0000"/>
                </a:solidFill>
              </a:rPr>
              <a:t>FLUKA </a:t>
            </a:r>
            <a:r>
              <a:rPr lang="es-ES_tradnl" sz="1400" b="1" dirty="0" err="1">
                <a:solidFill>
                  <a:srgbClr val="FF0000"/>
                </a:solidFill>
              </a:rPr>
              <a:t>geometry</a:t>
            </a:r>
            <a:r>
              <a:rPr lang="es-ES_tradnl" sz="1400" b="1" dirty="0">
                <a:solidFill>
                  <a:srgbClr val="FF0000"/>
                </a:solidFill>
              </a:rPr>
              <a:t> of </a:t>
            </a:r>
            <a:r>
              <a:rPr lang="es-ES_tradnl" sz="1400" b="1" dirty="0" err="1">
                <a:solidFill>
                  <a:srgbClr val="FF0000"/>
                </a:solidFill>
              </a:rPr>
              <a:t>the</a:t>
            </a:r>
            <a:r>
              <a:rPr lang="es-ES_tradnl" sz="1400" b="1" dirty="0">
                <a:solidFill>
                  <a:srgbClr val="FF0000"/>
                </a:solidFill>
              </a:rPr>
              <a:t> </a:t>
            </a:r>
            <a:r>
              <a:rPr lang="es-ES_tradnl" sz="1400" b="1" dirty="0" smtClean="0">
                <a:solidFill>
                  <a:srgbClr val="FF0000"/>
                </a:solidFill>
              </a:rPr>
              <a:t>LHC </a:t>
            </a:r>
            <a:r>
              <a:rPr lang="es-ES_tradnl" sz="1400" b="1" dirty="0" err="1" smtClean="0">
                <a:solidFill>
                  <a:srgbClr val="FF0000"/>
                </a:solidFill>
              </a:rPr>
              <a:t>warm</a:t>
            </a:r>
            <a:r>
              <a:rPr lang="es-ES_tradnl" sz="1400" b="1" dirty="0" smtClean="0">
                <a:solidFill>
                  <a:srgbClr val="FF0000"/>
                </a:solidFill>
              </a:rPr>
              <a:t> </a:t>
            </a:r>
            <a:r>
              <a:rPr lang="es-ES_tradnl" sz="1400" b="1" dirty="0" err="1">
                <a:solidFill>
                  <a:srgbClr val="FF0000"/>
                </a:solidFill>
              </a:rPr>
              <a:t>section</a:t>
            </a:r>
            <a:r>
              <a:rPr lang="es-ES_tradnl" sz="1400" b="1" dirty="0">
                <a:solidFill>
                  <a:srgbClr val="FF0000"/>
                </a:solidFill>
              </a:rPr>
              <a:t> of IR7</a:t>
            </a:r>
            <a:r>
              <a:rPr lang="es-ES_tradnl" sz="1400" b="1" dirty="0" smtClean="0">
                <a:solidFill>
                  <a:srgbClr val="FF0000"/>
                </a:solidFill>
              </a:rPr>
              <a:t> </a:t>
            </a:r>
            <a:endParaRPr lang="es-ES_tradnl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DPA</a:t>
            </a:r>
            <a:r>
              <a:rPr lang="en-US" dirty="0" smtClean="0"/>
              <a:t> High-Z BLIP </a:t>
            </a:r>
            <a:r>
              <a:rPr lang="en-US" dirty="0"/>
              <a:t>[</a:t>
            </a:r>
            <a:r>
              <a:rPr lang="en-US" dirty="0" smtClean="0"/>
              <a:t>FLUKA vs MARS]</a:t>
            </a:r>
            <a:endParaRPr lang="en-US" dirty="0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691891"/>
              </p:ext>
            </p:extLst>
          </p:nvPr>
        </p:nvGraphicFramePr>
        <p:xfrm>
          <a:off x="1169044" y="969949"/>
          <a:ext cx="7140590" cy="4867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398399" y="2968523"/>
            <a:ext cx="2212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00"/>
                </a:solidFill>
              </a:rPr>
              <a:t>DPA / 1.03 10</a:t>
            </a:r>
            <a:r>
              <a:rPr lang="en-US" baseline="30000" dirty="0" smtClean="0">
                <a:solidFill>
                  <a:srgbClr val="003300"/>
                </a:solidFill>
              </a:rPr>
              <a:t>12</a:t>
            </a:r>
            <a:r>
              <a:rPr lang="en-US" dirty="0" smtClean="0">
                <a:solidFill>
                  <a:srgbClr val="003300"/>
                </a:solidFill>
              </a:rPr>
              <a:t>p</a:t>
            </a:r>
            <a:r>
              <a:rPr lang="en-US" baseline="30000" dirty="0" smtClean="0">
                <a:solidFill>
                  <a:srgbClr val="003300"/>
                </a:solidFill>
              </a:rPr>
              <a:t>+</a:t>
            </a:r>
            <a:endParaRPr lang="en-US" baseline="30000" dirty="0">
              <a:solidFill>
                <a:srgbClr val="00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2344" y="5837202"/>
            <a:ext cx="3164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NRT model of MARS</a:t>
            </a:r>
            <a:endParaRPr lang="en-US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069" y="5837202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7667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89248"/>
            <a:ext cx="7055049" cy="361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</a:t>
            </a:r>
            <a:r>
              <a:rPr lang="en-US" dirty="0" err="1" smtClean="0"/>
              <a:t>appm</a:t>
            </a:r>
            <a:r>
              <a:rPr lang="en-US" dirty="0" smtClean="0"/>
              <a:t>/DPA High-Z BLIP</a:t>
            </a:r>
            <a:endParaRPr 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755576" y="1052736"/>
          <a:ext cx="777882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3803557" y="1660454"/>
            <a:ext cx="963725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CuCrZr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3259036" y="1660456"/>
            <a:ext cx="673582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TZM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833748" y="1660454"/>
            <a:ext cx="372538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5234963" y="1660454"/>
            <a:ext cx="617477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C85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572000" y="2223292"/>
            <a:ext cx="247962" cy="101567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258462" y="2223292"/>
            <a:ext cx="247962" cy="101567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069" y="5834024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2343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89248"/>
            <a:ext cx="684076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</a:t>
            </a:r>
            <a:r>
              <a:rPr lang="en-US" dirty="0" smtClean="0"/>
              <a:t> </a:t>
            </a:r>
            <a:r>
              <a:rPr lang="en-US" dirty="0" err="1" smtClean="0"/>
              <a:t>appm</a:t>
            </a:r>
            <a:r>
              <a:rPr lang="en-US" dirty="0" smtClean="0"/>
              <a:t>/DPA High-Z BLIP</a:t>
            </a:r>
            <a:endParaRPr lang="en-US" dirty="0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685800" y="1052736"/>
          <a:ext cx="806266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78655" y="591289"/>
            <a:ext cx="33653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Probably due to “Old” MARS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generator used</a:t>
            </a:r>
            <a:endParaRPr lang="en-US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803557" y="1660454"/>
            <a:ext cx="963725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CuCrZr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259036" y="1660456"/>
            <a:ext cx="673582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TZM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4833748" y="1660454"/>
            <a:ext cx="372538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165688" y="1660454"/>
            <a:ext cx="617477" cy="40011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C85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012160" y="1268760"/>
            <a:ext cx="1408490" cy="25922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6" name="Straight Arrow Connector 25"/>
          <p:cNvCxnSpPr>
            <a:stCxn id="8" idx="2"/>
          </p:cNvCxnSpPr>
          <p:nvPr/>
        </p:nvCxnSpPr>
        <p:spPr bwMode="auto">
          <a:xfrm flipH="1">
            <a:off x="6372200" y="1299175"/>
            <a:ext cx="1089128" cy="34259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" name="TextBox 2"/>
          <p:cNvSpPr txBox="1"/>
          <p:nvPr/>
        </p:nvSpPr>
        <p:spPr>
          <a:xfrm rot="16200000">
            <a:off x="-207704" y="1418881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Warning:</a:t>
            </a:r>
          </a:p>
          <a:p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Log-scale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0" y="5870028"/>
            <a:ext cx="2771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smtClean="0"/>
              <a:t>Courtesy</a:t>
            </a:r>
            <a:r>
              <a:rPr lang="es-ES_tradnl" sz="1400" dirty="0" smtClean="0"/>
              <a:t>: J. </a:t>
            </a:r>
            <a:r>
              <a:rPr lang="es-ES_tradnl" sz="1400" dirty="0" err="1" smtClean="0"/>
              <a:t>Canhoto-Espadanal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4497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PS </a:t>
            </a:r>
            <a:r>
              <a:rPr lang="es-ES_tradnl" dirty="0" err="1" smtClean="0"/>
              <a:t>Internal</a:t>
            </a:r>
            <a:r>
              <a:rPr lang="es-ES_tradnl" dirty="0" smtClean="0"/>
              <a:t> </a:t>
            </a:r>
            <a:r>
              <a:rPr lang="es-ES_tradnl" dirty="0" err="1" smtClean="0"/>
              <a:t>Beam</a:t>
            </a:r>
            <a:r>
              <a:rPr lang="es-ES_tradnl" dirty="0" smtClean="0"/>
              <a:t> </a:t>
            </a:r>
            <a:r>
              <a:rPr lang="es-ES_tradnl" dirty="0" err="1" smtClean="0"/>
              <a:t>Dumps</a:t>
            </a:r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695" y="2655790"/>
            <a:ext cx="5210449" cy="3430122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35196" r="-241" b="32538"/>
          <a:stretch/>
        </p:blipFill>
        <p:spPr>
          <a:xfrm>
            <a:off x="691204" y="1658630"/>
            <a:ext cx="3566400" cy="721567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>
            <a:off x="691204" y="1559265"/>
            <a:ext cx="3476895" cy="175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1927354" y="1219628"/>
            <a:ext cx="8130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23 cm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615530" y="1647617"/>
            <a:ext cx="0" cy="589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lecha derecha 10"/>
          <p:cNvSpPr/>
          <p:nvPr/>
        </p:nvSpPr>
        <p:spPr>
          <a:xfrm>
            <a:off x="161365" y="1437959"/>
            <a:ext cx="386930" cy="272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CuadroTexto 11"/>
          <p:cNvSpPr txBox="1"/>
          <p:nvPr/>
        </p:nvSpPr>
        <p:spPr>
          <a:xfrm>
            <a:off x="-40014" y="1050842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BEAM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3585" y="1787518"/>
            <a:ext cx="68480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>
                <a:solidFill>
                  <a:srgbClr val="FF0000"/>
                </a:solidFill>
              </a:rPr>
              <a:t>4</a:t>
            </a:r>
            <a:r>
              <a:rPr lang="es-ES_tradnl" smtClean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cm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31230" y="2750343"/>
            <a:ext cx="3147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/>
              <a:t>Challenging</a:t>
            </a:r>
            <a:r>
              <a:rPr lang="es-ES_tradnl" dirty="0" smtClean="0"/>
              <a:t> </a:t>
            </a:r>
            <a:r>
              <a:rPr lang="es-ES_tradnl" dirty="0" err="1" smtClean="0"/>
              <a:t>Energy</a:t>
            </a:r>
            <a:r>
              <a:rPr lang="es-ES_tradnl" dirty="0" smtClean="0"/>
              <a:t> </a:t>
            </a:r>
            <a:r>
              <a:rPr lang="es-ES_tradnl" dirty="0" err="1" smtClean="0"/>
              <a:t>density</a:t>
            </a:r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Superficial </a:t>
            </a:r>
            <a:r>
              <a:rPr lang="es-ES_tradnl" dirty="0" err="1" smtClean="0"/>
              <a:t>energy</a:t>
            </a:r>
            <a:r>
              <a:rPr lang="es-ES_tradnl" dirty="0" smtClean="0"/>
              <a:t> </a:t>
            </a:r>
            <a:r>
              <a:rPr lang="es-ES_tradnl" dirty="0" err="1" smtClean="0"/>
              <a:t>deposition</a:t>
            </a:r>
            <a:endParaRPr lang="es-ES_tradnl" dirty="0"/>
          </a:p>
        </p:txBody>
      </p:sp>
      <p:pic>
        <p:nvPicPr>
          <p:cNvPr id="15" name="Picture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FF0F1"/>
              </a:clrFrom>
              <a:clrTo>
                <a:srgbClr val="EFF0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2" y="3756124"/>
            <a:ext cx="3681483" cy="2322349"/>
          </a:xfrm>
          <a:prstGeom prst="rect">
            <a:avLst/>
          </a:prstGeom>
        </p:spPr>
      </p:pic>
      <p:cxnSp>
        <p:nvCxnSpPr>
          <p:cNvPr id="16" name="Straight Arrow Connector 14"/>
          <p:cNvCxnSpPr/>
          <p:nvPr/>
        </p:nvCxnSpPr>
        <p:spPr>
          <a:xfrm>
            <a:off x="1336657" y="3996587"/>
            <a:ext cx="0" cy="469094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36657" y="4010491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40 µm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Picture 8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29887" y="418910"/>
            <a:ext cx="2627690" cy="1970768"/>
          </a:xfrm>
          <a:prstGeom prst="rect">
            <a:avLst/>
          </a:prstGeom>
        </p:spPr>
      </p:pic>
      <p:sp>
        <p:nvSpPr>
          <p:cNvPr id="19" name="Flecha derecha 18"/>
          <p:cNvSpPr/>
          <p:nvPr/>
        </p:nvSpPr>
        <p:spPr>
          <a:xfrm rot="20035643">
            <a:off x="4153847" y="5014449"/>
            <a:ext cx="991931" cy="33841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/>
          <p:cNvSpPr txBox="1"/>
          <p:nvPr/>
        </p:nvSpPr>
        <p:spPr>
          <a:xfrm>
            <a:off x="3838258" y="5550674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BEAM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0529"/>
            <a:ext cx="6835820" cy="94044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PS Internal Beam Dumps: Damage</a:t>
            </a:r>
            <a:endParaRPr lang="en-US" dirty="0"/>
          </a:p>
        </p:txBody>
      </p:sp>
      <p:sp>
        <p:nvSpPr>
          <p:cNvPr id="7" name="TextBox 20"/>
          <p:cNvSpPr txBox="1"/>
          <p:nvPr/>
        </p:nvSpPr>
        <p:spPr>
          <a:xfrm>
            <a:off x="5373898" y="3567587"/>
            <a:ext cx="366799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Damage threshold energies considered:</a:t>
            </a:r>
          </a:p>
          <a:p>
            <a:r>
              <a:rPr lang="en-US" sz="1400" dirty="0" smtClean="0"/>
              <a:t>E</a:t>
            </a:r>
            <a:r>
              <a:rPr lang="en-US" sz="1400" baseline="-25000" dirty="0" smtClean="0"/>
              <a:t>th</a:t>
            </a:r>
            <a:r>
              <a:rPr lang="en-US" sz="1000" dirty="0" smtClean="0"/>
              <a:t>(Graphite) </a:t>
            </a:r>
            <a:r>
              <a:rPr lang="en-US" sz="1400" dirty="0" smtClean="0"/>
              <a:t>= 30 eV -  typical value 30-35 eV</a:t>
            </a:r>
          </a:p>
          <a:p>
            <a:r>
              <a:rPr lang="en-US" sz="1400" dirty="0" smtClean="0"/>
              <a:t>E</a:t>
            </a:r>
            <a:r>
              <a:rPr lang="en-US" sz="1400" baseline="-25000" dirty="0" smtClean="0"/>
              <a:t>th</a:t>
            </a:r>
            <a:r>
              <a:rPr lang="en-US" sz="1000" dirty="0" smtClean="0"/>
              <a:t>(</a:t>
            </a:r>
            <a:r>
              <a:rPr lang="en-US" sz="1000" dirty="0" err="1" smtClean="0"/>
              <a:t>CuCrZr</a:t>
            </a:r>
            <a:r>
              <a:rPr lang="en-US" sz="1000" dirty="0" smtClean="0"/>
              <a:t> and SS304L) </a:t>
            </a:r>
            <a:r>
              <a:rPr lang="en-US" sz="1400" dirty="0" smtClean="0"/>
              <a:t>= 40 eV</a:t>
            </a:r>
          </a:p>
          <a:p>
            <a:endParaRPr lang="en-US" sz="1400" dirty="0" smtClean="0"/>
          </a:p>
          <a:p>
            <a:endParaRPr lang="en-US" sz="1400" dirty="0"/>
          </a:p>
        </p:txBody>
      </p:sp>
      <p:grpSp>
        <p:nvGrpSpPr>
          <p:cNvPr id="8" name="Agrupar 7"/>
          <p:cNvGrpSpPr/>
          <p:nvPr/>
        </p:nvGrpSpPr>
        <p:grpSpPr>
          <a:xfrm>
            <a:off x="4571999" y="1050842"/>
            <a:ext cx="4487847" cy="2472462"/>
            <a:chOff x="3231995" y="1389736"/>
            <a:chExt cx="5689054" cy="3310289"/>
          </a:xfrm>
        </p:grpSpPr>
        <p:grpSp>
          <p:nvGrpSpPr>
            <p:cNvPr id="9" name="Group 16"/>
            <p:cNvGrpSpPr/>
            <p:nvPr/>
          </p:nvGrpSpPr>
          <p:grpSpPr>
            <a:xfrm>
              <a:off x="3231995" y="1389736"/>
              <a:ext cx="5689054" cy="3310289"/>
              <a:chOff x="-57673" y="1585907"/>
              <a:chExt cx="7840728" cy="4236680"/>
            </a:xfrm>
          </p:grpSpPr>
          <p:pic>
            <p:nvPicPr>
              <p:cNvPr id="11" name="Content Placeholder 3"/>
              <p:cNvPicPr>
                <a:picLocks noChangeAspect="1"/>
              </p:cNvPicPr>
              <p:nvPr/>
            </p:nvPicPr>
            <p:blipFill>
              <a:blip r:embed="rId2" cstate="email">
                <a:clrChange>
                  <a:clrFrom>
                    <a:srgbClr val="EFF0F2"/>
                  </a:clrFrom>
                  <a:clrTo>
                    <a:srgbClr val="EFF0F2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7673" y="1585907"/>
                <a:ext cx="7712794" cy="4006694"/>
              </a:xfrm>
              <a:prstGeom prst="rect">
                <a:avLst/>
              </a:prstGeom>
            </p:spPr>
          </p:pic>
          <p:grpSp>
            <p:nvGrpSpPr>
              <p:cNvPr id="12" name="Group 15"/>
              <p:cNvGrpSpPr/>
              <p:nvPr/>
            </p:nvGrpSpPr>
            <p:grpSpPr>
              <a:xfrm>
                <a:off x="794207" y="1872893"/>
                <a:ext cx="6988848" cy="3949694"/>
                <a:chOff x="794207" y="1872893"/>
                <a:chExt cx="6988848" cy="3949694"/>
              </a:xfrm>
            </p:grpSpPr>
            <p:sp>
              <p:nvSpPr>
                <p:cNvPr id="13" name="TextBox 6"/>
                <p:cNvSpPr txBox="1"/>
                <p:nvPr/>
              </p:nvSpPr>
              <p:spPr>
                <a:xfrm>
                  <a:off x="2257049" y="5423615"/>
                  <a:ext cx="1313242" cy="3989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 smtClean="0">
                      <a:solidFill>
                        <a:srgbClr val="FF0000"/>
                      </a:solidFill>
                    </a:rPr>
                    <a:t>Graphite</a:t>
                  </a:r>
                  <a:endParaRPr lang="en-US" sz="105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4" name="TextBox 7"/>
                <p:cNvSpPr txBox="1"/>
                <p:nvPr/>
              </p:nvSpPr>
              <p:spPr>
                <a:xfrm>
                  <a:off x="6078805" y="5419734"/>
                  <a:ext cx="1156049" cy="3989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 err="1" smtClean="0">
                      <a:solidFill>
                        <a:srgbClr val="FF0000"/>
                      </a:solidFill>
                    </a:rPr>
                    <a:t>CuCrZr</a:t>
                  </a:r>
                  <a:endParaRPr lang="en-US" sz="105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" name="TextBox 8"/>
                <p:cNvSpPr txBox="1"/>
                <p:nvPr/>
              </p:nvSpPr>
              <p:spPr>
                <a:xfrm>
                  <a:off x="794207" y="1872893"/>
                  <a:ext cx="1657959" cy="3755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0.5 DPA/year</a:t>
                  </a:r>
                  <a:endParaRPr lang="en-US" sz="1000" b="1" dirty="0"/>
                </a:p>
              </p:txBody>
            </p:sp>
            <p:sp>
              <p:nvSpPr>
                <p:cNvPr id="16" name="TextBox 9"/>
                <p:cNvSpPr txBox="1"/>
                <p:nvPr/>
              </p:nvSpPr>
              <p:spPr>
                <a:xfrm>
                  <a:off x="4196751" y="2527935"/>
                  <a:ext cx="1779299" cy="3755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0.02 DPA/year</a:t>
                  </a:r>
                  <a:endParaRPr lang="en-US" sz="1000" b="1" dirty="0"/>
                </a:p>
              </p:txBody>
            </p:sp>
            <p:sp>
              <p:nvSpPr>
                <p:cNvPr id="17" name="TextBox 10"/>
                <p:cNvSpPr txBox="1"/>
                <p:nvPr/>
              </p:nvSpPr>
              <p:spPr>
                <a:xfrm>
                  <a:off x="6243427" y="2685085"/>
                  <a:ext cx="1539628" cy="844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FF0000"/>
                      </a:solidFill>
                    </a:rPr>
                    <a:t>0.002 DPA/year</a:t>
                  </a:r>
                </a:p>
                <a:p>
                  <a:r>
                    <a:rPr lang="en-US" sz="1000" b="1" dirty="0">
                      <a:solidFill>
                        <a:srgbClr val="FF0000"/>
                      </a:solidFill>
                    </a:rPr>
                    <a:t>i</a:t>
                  </a:r>
                  <a:r>
                    <a:rPr lang="en-US" sz="1000" b="1" dirty="0" smtClean="0">
                      <a:solidFill>
                        <a:srgbClr val="FF0000"/>
                      </a:solidFill>
                    </a:rPr>
                    <a:t>n </a:t>
                  </a:r>
                  <a:r>
                    <a:rPr lang="en-US" sz="1000" b="1" dirty="0" err="1" smtClean="0">
                      <a:solidFill>
                        <a:srgbClr val="FF0000"/>
                      </a:solidFill>
                    </a:rPr>
                    <a:t>CuCrZr</a:t>
                  </a:r>
                  <a:endParaRPr lang="en-US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" name="TextBox 11"/>
                <p:cNvSpPr txBox="1"/>
                <p:nvPr/>
              </p:nvSpPr>
              <p:spPr>
                <a:xfrm>
                  <a:off x="1953036" y="2242225"/>
                  <a:ext cx="4059074" cy="3755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FF0000"/>
                      </a:solidFill>
                    </a:rPr>
                    <a:t>0.03 DPA/year in Graphite</a:t>
                  </a:r>
                  <a:endParaRPr lang="en-US" sz="10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9" name="Straight Connector 14"/>
                <p:cNvCxnSpPr/>
                <p:nvPr/>
              </p:nvCxnSpPr>
              <p:spPr>
                <a:xfrm>
                  <a:off x="5846045" y="2297972"/>
                  <a:ext cx="0" cy="2969768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0" name="Straight Arrow Connector 13"/>
            <p:cNvCxnSpPr/>
            <p:nvPr/>
          </p:nvCxnSpPr>
          <p:spPr>
            <a:xfrm flipH="1">
              <a:off x="4821077" y="2142336"/>
              <a:ext cx="237379" cy="1789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6"/>
          <p:cNvSpPr/>
          <p:nvPr/>
        </p:nvSpPr>
        <p:spPr>
          <a:xfrm>
            <a:off x="151381" y="2610046"/>
            <a:ext cx="486768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Beam properties: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26 GeV/c proton beam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2.4e17 POT per year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𝞼</a:t>
            </a:r>
            <a:r>
              <a:rPr lang="en-GB" baseline="-25000" dirty="0"/>
              <a:t>h</a:t>
            </a:r>
            <a:r>
              <a:rPr lang="en-GB" dirty="0"/>
              <a:t>=1.74 mm </a:t>
            </a:r>
            <a:r>
              <a:rPr lang="en-GB" dirty="0" smtClean="0"/>
              <a:t>𝞼</a:t>
            </a:r>
            <a:r>
              <a:rPr lang="en-GB" baseline="-25000" dirty="0" smtClean="0"/>
              <a:t>v</a:t>
            </a:r>
            <a:r>
              <a:rPr lang="en-GB" dirty="0" smtClean="0"/>
              <a:t>=0.87 </a:t>
            </a:r>
            <a:r>
              <a:rPr lang="en-GB" dirty="0"/>
              <a:t>mm 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Beam is shaved in a thin top most layer</a:t>
            </a:r>
            <a:endParaRPr lang="en-GB" sz="2000" dirty="0" smtClean="0"/>
          </a:p>
          <a:p>
            <a:endParaRPr lang="en-GB" sz="1200" dirty="0"/>
          </a:p>
          <a:p>
            <a:r>
              <a:rPr lang="en-GB" sz="2000" b="1" dirty="0" smtClean="0"/>
              <a:t>Graphite</a:t>
            </a:r>
            <a:r>
              <a:rPr lang="en-GB" sz="2000" dirty="0" smtClean="0"/>
              <a:t>:</a:t>
            </a:r>
          </a:p>
          <a:p>
            <a:r>
              <a:rPr lang="en-GB" dirty="0" smtClean="0"/>
              <a:t>Experience </a:t>
            </a:r>
            <a:r>
              <a:rPr lang="en-GB" dirty="0"/>
              <a:t>at </a:t>
            </a:r>
            <a:r>
              <a:rPr lang="en-GB" dirty="0" smtClean="0"/>
              <a:t>CERN with </a:t>
            </a:r>
            <a:r>
              <a:rPr lang="en-GB" b="1" dirty="0" smtClean="0"/>
              <a:t>CNGS</a:t>
            </a:r>
            <a:r>
              <a:rPr lang="en-GB" dirty="0" smtClean="0"/>
              <a:t> </a:t>
            </a:r>
            <a:r>
              <a:rPr lang="en-GB" dirty="0"/>
              <a:t>air cooled graphite target (SPS beam). </a:t>
            </a:r>
            <a:r>
              <a:rPr lang="en-GB" dirty="0">
                <a:sym typeface="Wingdings" panose="05000000000000000000" pitchFamily="2" charset="2"/>
              </a:rPr>
              <a:t>About 1200°C reached for each pulse. At the end of operation: 1.5 DPA</a:t>
            </a:r>
          </a:p>
          <a:p>
            <a:pPr marL="457200" lvl="2"/>
            <a:r>
              <a:rPr lang="en-GB" dirty="0" smtClean="0">
                <a:sym typeface="Wingdings"/>
              </a:rPr>
              <a:t></a:t>
            </a:r>
            <a:r>
              <a:rPr lang="en-GB" b="1" dirty="0" smtClean="0">
                <a:sym typeface="Wingdings" panose="05000000000000000000" pitchFamily="2" charset="2"/>
              </a:rPr>
              <a:t>No </a:t>
            </a:r>
            <a:r>
              <a:rPr lang="en-GB" b="1" dirty="0">
                <a:sym typeface="Wingdings" panose="05000000000000000000" pitchFamily="2" charset="2"/>
              </a:rPr>
              <a:t>problem observed on graphite</a:t>
            </a:r>
          </a:p>
          <a:p>
            <a:pPr marL="0" lvl="1"/>
            <a:endParaRPr lang="en-GB" sz="2000" dirty="0" smtClean="0">
              <a:sym typeface="Wingdings" panose="05000000000000000000" pitchFamily="2" charset="2"/>
            </a:endParaRPr>
          </a:p>
          <a:p>
            <a:pPr marL="12700" lvl="1"/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2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21" name="Content Placeholder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35196" r="-241" b="32538"/>
          <a:stretch/>
        </p:blipFill>
        <p:spPr>
          <a:xfrm>
            <a:off x="691204" y="1658630"/>
            <a:ext cx="3566400" cy="721567"/>
          </a:xfrm>
          <a:prstGeom prst="rect">
            <a:avLst/>
          </a:prstGeom>
        </p:spPr>
      </p:pic>
      <p:cxnSp>
        <p:nvCxnSpPr>
          <p:cNvPr id="22" name="Conector recto de flecha 21"/>
          <p:cNvCxnSpPr/>
          <p:nvPr/>
        </p:nvCxnSpPr>
        <p:spPr>
          <a:xfrm>
            <a:off x="691204" y="1559265"/>
            <a:ext cx="3476895" cy="175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1927354" y="1219628"/>
            <a:ext cx="8130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23 cm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24" name="Conector recto de flecha 23"/>
          <p:cNvCxnSpPr/>
          <p:nvPr/>
        </p:nvCxnSpPr>
        <p:spPr>
          <a:xfrm>
            <a:off x="615530" y="1647617"/>
            <a:ext cx="0" cy="5892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4860864" y="4029998"/>
            <a:ext cx="41810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000" dirty="0">
              <a:sym typeface="Wingdings" panose="05000000000000000000" pitchFamily="2" charset="2"/>
            </a:endParaRPr>
          </a:p>
          <a:p>
            <a:pPr marL="0" lvl="1"/>
            <a:r>
              <a:rPr lang="en-GB" sz="2000" b="1" dirty="0" err="1" smtClean="0">
                <a:sym typeface="Wingdings" panose="05000000000000000000" pitchFamily="2" charset="2"/>
              </a:rPr>
              <a:t>CuCrZr</a:t>
            </a:r>
            <a:r>
              <a:rPr lang="en-GB" sz="2000" dirty="0" smtClean="0">
                <a:sym typeface="Wingdings" panose="05000000000000000000" pitchFamily="2" charset="2"/>
              </a:rPr>
              <a:t>:</a:t>
            </a:r>
          </a:p>
          <a:p>
            <a:pPr marL="0" lvl="1"/>
            <a:r>
              <a:rPr lang="en-GB" dirty="0" smtClean="0">
                <a:sym typeface="Wingdings" panose="05000000000000000000" pitchFamily="2" charset="2"/>
              </a:rPr>
              <a:t>Literature </a:t>
            </a:r>
            <a:r>
              <a:rPr lang="en-GB" dirty="0">
                <a:sym typeface="Wingdings" panose="05000000000000000000" pitchFamily="2" charset="2"/>
              </a:rPr>
              <a:t>on neutron </a:t>
            </a:r>
            <a:r>
              <a:rPr lang="en-GB" dirty="0" err="1">
                <a:sym typeface="Wingdings" panose="05000000000000000000" pitchFamily="2" charset="2"/>
              </a:rPr>
              <a:t>irratiation</a:t>
            </a:r>
            <a:r>
              <a:rPr lang="en-GB" dirty="0">
                <a:sym typeface="Wingdings" panose="05000000000000000000" pitchFamily="2" charset="2"/>
              </a:rPr>
              <a:t> indicated </a:t>
            </a:r>
            <a:r>
              <a:rPr lang="en-GB" dirty="0" smtClean="0">
                <a:sym typeface="Wingdings" panose="05000000000000000000" pitchFamily="2" charset="2"/>
              </a:rPr>
              <a:t>for </a:t>
            </a:r>
            <a:r>
              <a:rPr lang="en-GB" b="1" dirty="0" smtClean="0">
                <a:sym typeface="Wingdings" panose="05000000000000000000" pitchFamily="2" charset="2"/>
              </a:rPr>
              <a:t>similar </a:t>
            </a:r>
            <a:r>
              <a:rPr lang="en-GB" b="1" dirty="0" err="1" smtClean="0">
                <a:sym typeface="Wingdings" panose="05000000000000000000" pitchFamily="2" charset="2"/>
              </a:rPr>
              <a:t>dpa</a:t>
            </a:r>
            <a:r>
              <a:rPr lang="en-GB" b="1" dirty="0" smtClean="0">
                <a:sym typeface="Wingdings" panose="05000000000000000000" pitchFamily="2" charset="2"/>
              </a:rPr>
              <a:t> damage some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possible radiation </a:t>
            </a:r>
            <a:r>
              <a:rPr lang="en-GB" dirty="0" smtClean="0">
                <a:sym typeface="Wingdings" panose="05000000000000000000" pitchFamily="2" charset="2"/>
              </a:rPr>
              <a:t>hardening and thermal </a:t>
            </a:r>
            <a:r>
              <a:rPr lang="en-GB" dirty="0">
                <a:sym typeface="Wingdings" panose="05000000000000000000" pitchFamily="2" charset="2"/>
              </a:rPr>
              <a:t>conductivity </a:t>
            </a:r>
            <a:r>
              <a:rPr lang="en-GB" b="1" dirty="0" smtClean="0">
                <a:sym typeface="Wingdings" panose="05000000000000000000" pitchFamily="2" charset="2"/>
              </a:rPr>
              <a:t>degradation but not dramatic </a:t>
            </a:r>
            <a:r>
              <a:rPr lang="en-GB" dirty="0" smtClean="0">
                <a:sym typeface="Wingdings" panose="05000000000000000000" pitchFamily="2" charset="2"/>
              </a:rPr>
              <a:t>effects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2" name="Flecha derecha 1"/>
          <p:cNvSpPr/>
          <p:nvPr/>
        </p:nvSpPr>
        <p:spPr>
          <a:xfrm>
            <a:off x="161365" y="1437959"/>
            <a:ext cx="386930" cy="272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CuadroTexto 25"/>
          <p:cNvSpPr txBox="1"/>
          <p:nvPr/>
        </p:nvSpPr>
        <p:spPr>
          <a:xfrm>
            <a:off x="-40014" y="1050842"/>
            <a:ext cx="8386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BEAM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3585" y="1787518"/>
            <a:ext cx="68480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_tradnl">
                <a:solidFill>
                  <a:srgbClr val="FF0000"/>
                </a:solidFill>
              </a:rPr>
              <a:t>4</a:t>
            </a:r>
            <a:r>
              <a:rPr lang="es-ES_tradnl" smtClean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cm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0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0529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4090" y="1320301"/>
            <a:ext cx="8362709" cy="461751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4025" indent="-220663">
              <a:lnSpc>
                <a:spcPts val="3000"/>
              </a:lnSpc>
            </a:pPr>
            <a:r>
              <a:rPr lang="en-US" sz="1800" dirty="0" smtClean="0"/>
              <a:t>FLUKA </a:t>
            </a:r>
            <a:r>
              <a:rPr lang="en-US" sz="1800" dirty="0" err="1" smtClean="0"/>
              <a:t>dpa</a:t>
            </a:r>
            <a:r>
              <a:rPr lang="en-US" sz="1800" dirty="0" smtClean="0"/>
              <a:t> model uses a </a:t>
            </a:r>
            <a:r>
              <a:rPr lang="en-US" sz="1800" b="1" dirty="0" smtClean="0"/>
              <a:t>restricted NIEL </a:t>
            </a:r>
            <a:r>
              <a:rPr lang="en-US" sz="1800" dirty="0" smtClean="0"/>
              <a:t>computed during initialization and run time.</a:t>
            </a:r>
          </a:p>
          <a:p>
            <a:pPr marL="454025" indent="-220663">
              <a:lnSpc>
                <a:spcPts val="3000"/>
              </a:lnSpc>
            </a:pPr>
            <a:r>
              <a:rPr lang="en-US" sz="1800" b="1" dirty="0" smtClean="0"/>
              <a:t>Not based on </a:t>
            </a:r>
            <a:r>
              <a:rPr lang="en-US" sz="1800" b="1" dirty="0" err="1" smtClean="0"/>
              <a:t>Lindhard</a:t>
            </a:r>
            <a:r>
              <a:rPr lang="en-US" sz="1800" b="1" dirty="0" smtClean="0"/>
              <a:t> </a:t>
            </a:r>
            <a:r>
              <a:rPr lang="en-US" sz="1800" dirty="0" smtClean="0"/>
              <a:t>but reworked all formulas</a:t>
            </a:r>
          </a:p>
          <a:p>
            <a:pPr marL="454025" indent="-220663">
              <a:lnSpc>
                <a:spcPts val="3000"/>
              </a:lnSpc>
            </a:pPr>
            <a:r>
              <a:rPr lang="en-US" sz="1800" dirty="0" smtClean="0"/>
              <a:t>The </a:t>
            </a:r>
            <a:r>
              <a:rPr lang="en-US" sz="1800" b="1" dirty="0" smtClean="0">
                <a:solidFill>
                  <a:srgbClr val="800000"/>
                </a:solidFill>
              </a:rPr>
              <a:t>only free parameter </a:t>
            </a:r>
            <a:r>
              <a:rPr lang="en-US" sz="1800" dirty="0" smtClean="0"/>
              <a:t>for the user is the </a:t>
            </a:r>
            <a:r>
              <a:rPr lang="en-US" sz="1800" b="1" dirty="0" smtClean="0">
                <a:solidFill>
                  <a:srgbClr val="800000"/>
                </a:solidFill>
              </a:rPr>
              <a:t>damage threshold. </a:t>
            </a:r>
            <a:r>
              <a:rPr lang="en-US" sz="1800" dirty="0" smtClean="0"/>
              <a:t>It depends on the direction of the recoil. Simple averaging is not correct</a:t>
            </a:r>
          </a:p>
          <a:p>
            <a:pPr marL="454025" indent="-220663">
              <a:lnSpc>
                <a:spcPts val="3000"/>
              </a:lnSpc>
            </a:pPr>
            <a:r>
              <a:rPr lang="en-US" sz="1800" dirty="0" smtClean="0"/>
              <a:t>Uniform treatment from the transport threshold up to the highest energies</a:t>
            </a:r>
          </a:p>
          <a:p>
            <a:pPr marL="454025" indent="-220663">
              <a:lnSpc>
                <a:spcPts val="3000"/>
              </a:lnSpc>
            </a:pPr>
            <a:r>
              <a:rPr lang="en-US" sz="1800" dirty="0" smtClean="0"/>
              <a:t>Use of </a:t>
            </a:r>
            <a:r>
              <a:rPr lang="en-US" sz="1800" b="1" dirty="0" err="1" smtClean="0"/>
              <a:t>Stoller</a:t>
            </a:r>
            <a:r>
              <a:rPr lang="en-US" sz="1800" b="1" dirty="0" smtClean="0"/>
              <a:t> displacement efficiency instead of a fixed 0.8 </a:t>
            </a:r>
            <a:r>
              <a:rPr lang="en-US" sz="1800" dirty="0" smtClean="0"/>
              <a:t>as NRT </a:t>
            </a:r>
            <a:r>
              <a:rPr lang="en-US" sz="1800" dirty="0" smtClean="0"/>
              <a:t>suggests</a:t>
            </a:r>
            <a:endParaRPr lang="en-US" sz="1800" dirty="0" smtClean="0"/>
          </a:p>
          <a:p>
            <a:pPr marL="454025" indent="-220663">
              <a:lnSpc>
                <a:spcPts val="3000"/>
              </a:lnSpc>
            </a:pPr>
            <a:r>
              <a:rPr lang="en-US" sz="1800" dirty="0" smtClean="0"/>
              <a:t>Not considered thermal recombination of defects </a:t>
            </a:r>
            <a:r>
              <a:rPr lang="en-US" sz="1800" b="1" dirty="0">
                <a:sym typeface="Wingdings"/>
              </a:rPr>
              <a:t></a:t>
            </a:r>
            <a:r>
              <a:rPr lang="en-US" sz="1800" b="1" dirty="0">
                <a:solidFill>
                  <a:srgbClr val="800000"/>
                </a:solidFill>
                <a:sym typeface="Wingdings"/>
              </a:rPr>
              <a:t> overestimation of </a:t>
            </a:r>
            <a:r>
              <a:rPr lang="en-US" sz="1800" b="1" dirty="0" err="1" smtClean="0">
                <a:solidFill>
                  <a:srgbClr val="800000"/>
                </a:solidFill>
                <a:sym typeface="Wingdings"/>
              </a:rPr>
              <a:t>dpa</a:t>
            </a:r>
            <a:r>
              <a:rPr lang="en-US" sz="1800" dirty="0" smtClean="0">
                <a:sym typeface="Wingdings"/>
              </a:rPr>
              <a:t>. </a:t>
            </a:r>
            <a:r>
              <a:rPr lang="en-US" sz="1800" dirty="0" smtClean="0">
                <a:sym typeface="Wingdings"/>
              </a:rPr>
              <a:t>Improving the </a:t>
            </a:r>
            <a:r>
              <a:rPr lang="en-US" sz="1800" dirty="0" smtClean="0">
                <a:sym typeface="Wingdings"/>
              </a:rPr>
              <a:t>estimate </a:t>
            </a:r>
            <a:r>
              <a:rPr lang="en-US" sz="1800" dirty="0" smtClean="0">
                <a:sym typeface="Wingdings"/>
              </a:rPr>
              <a:t>would </a:t>
            </a:r>
            <a:r>
              <a:rPr lang="en-US" sz="1800" dirty="0" smtClean="0">
                <a:sym typeface="Wingdings"/>
              </a:rPr>
              <a:t>require Molecular Dynamics simulations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3521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Summary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4025" indent="-220663">
              <a:lnSpc>
                <a:spcPct val="110000"/>
              </a:lnSpc>
            </a:pPr>
            <a:r>
              <a:rPr lang="es-ES_tradnl" sz="1800" b="1" dirty="0"/>
              <a:t>FLUKA </a:t>
            </a:r>
            <a:r>
              <a:rPr lang="es-ES_tradnl" sz="1800" b="1" dirty="0" err="1"/>
              <a:t>is</a:t>
            </a:r>
            <a:r>
              <a:rPr lang="es-ES_tradnl" sz="1800" b="1" dirty="0"/>
              <a:t> </a:t>
            </a:r>
            <a:r>
              <a:rPr lang="es-ES_tradnl" sz="1800" b="1" dirty="0" err="1"/>
              <a:t>employed</a:t>
            </a:r>
            <a:r>
              <a:rPr lang="es-ES_tradnl" sz="1800" b="1" dirty="0"/>
              <a:t> to </a:t>
            </a:r>
            <a:r>
              <a:rPr lang="es-ES_tradnl" sz="1800" b="1" dirty="0" err="1"/>
              <a:t>evaluate</a:t>
            </a:r>
            <a:r>
              <a:rPr lang="es-ES_tradnl" sz="1800" b="1" dirty="0"/>
              <a:t> </a:t>
            </a:r>
            <a:r>
              <a:rPr lang="es-ES_tradnl" sz="1800" b="1" dirty="0" err="1"/>
              <a:t>radiation-induced</a:t>
            </a:r>
            <a:r>
              <a:rPr lang="es-ES_tradnl" sz="1800" b="1" dirty="0"/>
              <a:t> </a:t>
            </a:r>
            <a:r>
              <a:rPr lang="es-ES_tradnl" sz="1800" b="1" dirty="0" err="1"/>
              <a:t>damage</a:t>
            </a:r>
            <a:r>
              <a:rPr lang="es-ES_tradnl" sz="1800" dirty="0"/>
              <a:t> </a:t>
            </a:r>
            <a:r>
              <a:rPr lang="es-ES_tradnl" sz="1800" dirty="0" err="1"/>
              <a:t>on</a:t>
            </a:r>
            <a:r>
              <a:rPr lang="es-ES_tradnl" sz="1800" dirty="0"/>
              <a:t> new </a:t>
            </a:r>
            <a:r>
              <a:rPr lang="es-ES_tradnl" sz="1800" dirty="0" err="1"/>
              <a:t>dumps</a:t>
            </a:r>
            <a:r>
              <a:rPr lang="es-ES_tradnl" sz="1800" dirty="0"/>
              <a:t> </a:t>
            </a:r>
            <a:r>
              <a:rPr lang="es-ES_tradnl" sz="1800" dirty="0" err="1"/>
              <a:t>facilities</a:t>
            </a:r>
            <a:r>
              <a:rPr lang="es-ES_tradnl" sz="1800" dirty="0"/>
              <a:t> (BDF, BLIP) and </a:t>
            </a:r>
            <a:r>
              <a:rPr lang="es-ES_tradnl" sz="1800" dirty="0" err="1"/>
              <a:t>elements</a:t>
            </a:r>
            <a:r>
              <a:rPr lang="es-ES_tradnl" sz="1800" dirty="0"/>
              <a:t> of </a:t>
            </a:r>
            <a:r>
              <a:rPr lang="es-ES_tradnl" sz="1800" dirty="0" err="1"/>
              <a:t>the</a:t>
            </a:r>
            <a:r>
              <a:rPr lang="es-ES_tradnl" sz="1800" dirty="0"/>
              <a:t> CERN </a:t>
            </a:r>
            <a:r>
              <a:rPr lang="es-ES_tradnl" sz="1800" dirty="0" err="1"/>
              <a:t>injector</a:t>
            </a:r>
            <a:r>
              <a:rPr lang="es-ES_tradnl" sz="1800" dirty="0"/>
              <a:t> </a:t>
            </a:r>
            <a:r>
              <a:rPr lang="es-ES_tradnl" sz="1800" dirty="0" err="1"/>
              <a:t>chain</a:t>
            </a:r>
            <a:r>
              <a:rPr lang="es-ES_tradnl" sz="1800" dirty="0"/>
              <a:t> (PS </a:t>
            </a:r>
            <a:r>
              <a:rPr lang="es-ES_tradnl" sz="1800" dirty="0" err="1" smtClean="0"/>
              <a:t>internal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dumps</a:t>
            </a:r>
            <a:r>
              <a:rPr lang="es-ES_tradnl" sz="1800" dirty="0"/>
              <a:t>)</a:t>
            </a:r>
          </a:p>
          <a:p>
            <a:pPr marL="454025" indent="-220663">
              <a:lnSpc>
                <a:spcPct val="110000"/>
              </a:lnSpc>
            </a:pPr>
            <a:r>
              <a:rPr lang="es-ES_tradnl" sz="1800" dirty="0" err="1"/>
              <a:t>Simulations</a:t>
            </a:r>
            <a:r>
              <a:rPr lang="es-ES_tradnl" sz="1800" dirty="0"/>
              <a:t> </a:t>
            </a:r>
            <a:r>
              <a:rPr lang="es-ES_tradnl" sz="1800" dirty="0" err="1"/>
              <a:t>provided</a:t>
            </a:r>
            <a:r>
              <a:rPr lang="es-ES_tradnl" sz="1800" dirty="0"/>
              <a:t> a </a:t>
            </a:r>
            <a:r>
              <a:rPr lang="es-ES_tradnl" sz="1800" dirty="0" err="1"/>
              <a:t>way</a:t>
            </a:r>
            <a:r>
              <a:rPr lang="es-ES_tradnl" sz="1800" dirty="0"/>
              <a:t> of </a:t>
            </a:r>
            <a:r>
              <a:rPr lang="es-ES_tradnl" sz="1800" dirty="0" err="1"/>
              <a:t>quantifying</a:t>
            </a:r>
            <a:r>
              <a:rPr lang="es-ES_tradnl" sz="1800" dirty="0"/>
              <a:t> </a:t>
            </a:r>
            <a:r>
              <a:rPr lang="es-ES_tradnl" sz="1800" dirty="0" err="1"/>
              <a:t>the</a:t>
            </a:r>
            <a:r>
              <a:rPr lang="es-ES_tradnl" sz="1800" dirty="0"/>
              <a:t> </a:t>
            </a:r>
            <a:r>
              <a:rPr lang="es-ES_tradnl" sz="1800" dirty="0" err="1"/>
              <a:t>damage</a:t>
            </a:r>
            <a:r>
              <a:rPr lang="es-ES_tradnl" sz="1800" dirty="0"/>
              <a:t> </a:t>
            </a:r>
            <a:r>
              <a:rPr lang="es-ES_tradnl" sz="1800" dirty="0" err="1"/>
              <a:t>through</a:t>
            </a:r>
            <a:r>
              <a:rPr lang="es-ES_tradnl" sz="1800" dirty="0"/>
              <a:t> </a:t>
            </a:r>
            <a:r>
              <a:rPr lang="es-ES_tradnl" sz="1800" dirty="0" err="1"/>
              <a:t>estimation</a:t>
            </a:r>
            <a:r>
              <a:rPr lang="es-ES_tradnl" sz="1800" dirty="0"/>
              <a:t> of </a:t>
            </a:r>
            <a:r>
              <a:rPr lang="es-ES_tradnl" sz="1800" dirty="0" err="1"/>
              <a:t>dpa</a:t>
            </a:r>
            <a:r>
              <a:rPr lang="es-ES_tradnl" sz="1800" dirty="0"/>
              <a:t> and gas </a:t>
            </a:r>
            <a:r>
              <a:rPr lang="es-ES_tradnl" sz="1800" dirty="0" err="1"/>
              <a:t>production</a:t>
            </a:r>
            <a:r>
              <a:rPr lang="es-ES_tradnl" sz="1800" dirty="0"/>
              <a:t> (H, He)</a:t>
            </a:r>
          </a:p>
          <a:p>
            <a:pPr marL="454025" indent="-220663">
              <a:lnSpc>
                <a:spcPct val="110000"/>
              </a:lnSpc>
            </a:pPr>
            <a:r>
              <a:rPr lang="es-ES" sz="1800" dirty="0" err="1" smtClean="0"/>
              <a:t>Comparison</a:t>
            </a:r>
            <a:r>
              <a:rPr lang="es-ES" sz="1800" dirty="0" smtClean="0"/>
              <a:t> of </a:t>
            </a:r>
            <a:r>
              <a:rPr lang="es-ES" sz="1800" b="1" dirty="0" err="1" smtClean="0"/>
              <a:t>estimations</a:t>
            </a:r>
            <a:r>
              <a:rPr lang="es-ES" sz="1800" b="1" dirty="0" smtClean="0"/>
              <a:t> of </a:t>
            </a:r>
            <a:r>
              <a:rPr lang="es-ES" sz="1800" b="1" dirty="0" err="1" smtClean="0"/>
              <a:t>dpa</a:t>
            </a:r>
            <a:r>
              <a:rPr lang="es-ES" sz="1800" b="1" dirty="0" smtClean="0"/>
              <a:t> (</a:t>
            </a:r>
            <a:r>
              <a:rPr lang="es-ES" sz="1800" b="1" dirty="0" err="1" smtClean="0"/>
              <a:t>simulations</a:t>
            </a:r>
            <a:r>
              <a:rPr lang="es-ES" sz="1800" b="1" dirty="0" smtClean="0"/>
              <a:t>) </a:t>
            </a:r>
            <a:r>
              <a:rPr lang="es-ES" sz="1800" dirty="0" smtClean="0"/>
              <a:t>and </a:t>
            </a:r>
            <a:r>
              <a:rPr lang="es-ES" sz="1800" dirty="0" err="1" smtClean="0"/>
              <a:t>modifications</a:t>
            </a:r>
            <a:r>
              <a:rPr lang="es-ES" sz="1800" dirty="0" smtClean="0"/>
              <a:t> of </a:t>
            </a:r>
            <a:r>
              <a:rPr lang="es-ES" sz="1800" dirty="0" err="1" smtClean="0"/>
              <a:t>macroscopic</a:t>
            </a:r>
            <a:r>
              <a:rPr lang="es-ES" sz="1800" dirty="0" smtClean="0"/>
              <a:t> </a:t>
            </a:r>
            <a:r>
              <a:rPr lang="es-ES" sz="1800" dirty="0" err="1" smtClean="0"/>
              <a:t>quantities</a:t>
            </a:r>
            <a:r>
              <a:rPr lang="es-ES" sz="1800" dirty="0" smtClean="0"/>
              <a:t> (experimental: </a:t>
            </a:r>
            <a:r>
              <a:rPr lang="es-ES" sz="1800" dirty="0" err="1" smtClean="0"/>
              <a:t>thermal</a:t>
            </a:r>
            <a:r>
              <a:rPr lang="es-ES" sz="1800" dirty="0" smtClean="0"/>
              <a:t>, </a:t>
            </a:r>
            <a:r>
              <a:rPr lang="es-ES" sz="1800" dirty="0" err="1" smtClean="0"/>
              <a:t>electric</a:t>
            </a:r>
            <a:r>
              <a:rPr lang="es-ES" sz="1800" dirty="0" smtClean="0"/>
              <a:t>, </a:t>
            </a:r>
            <a:r>
              <a:rPr lang="es-ES" sz="1800" dirty="0" err="1" smtClean="0"/>
              <a:t>etc</a:t>
            </a:r>
            <a:r>
              <a:rPr lang="mr-IN" sz="1800" dirty="0" smtClean="0"/>
              <a:t>…</a:t>
            </a:r>
            <a:r>
              <a:rPr lang="es-ES" sz="1800" dirty="0" smtClean="0"/>
              <a:t>, </a:t>
            </a:r>
            <a:r>
              <a:rPr lang="es-ES" sz="1800" dirty="0" err="1" smtClean="0"/>
              <a:t>properties</a:t>
            </a:r>
            <a:r>
              <a:rPr lang="es-ES" sz="1800" dirty="0" smtClean="0"/>
              <a:t>) </a:t>
            </a:r>
            <a:r>
              <a:rPr lang="es-ES" sz="1800" dirty="0" err="1" smtClean="0"/>
              <a:t>helps</a:t>
            </a:r>
            <a:r>
              <a:rPr lang="es-ES" sz="1800" dirty="0" smtClean="0"/>
              <a:t> to </a:t>
            </a:r>
            <a:r>
              <a:rPr lang="es-ES" sz="1800" dirty="0" err="1" smtClean="0"/>
              <a:t>extract</a:t>
            </a:r>
            <a:r>
              <a:rPr lang="es-ES" sz="1800" dirty="0" smtClean="0"/>
              <a:t> </a:t>
            </a:r>
            <a:r>
              <a:rPr lang="es-ES" sz="1800" dirty="0" err="1" smtClean="0"/>
              <a:t>conclusions</a:t>
            </a:r>
            <a:r>
              <a:rPr lang="es-ES" sz="1800" dirty="0" smtClean="0"/>
              <a:t> </a:t>
            </a:r>
            <a:r>
              <a:rPr lang="es-ES" sz="1800" dirty="0" err="1" smtClean="0"/>
              <a:t>on</a:t>
            </a:r>
            <a:r>
              <a:rPr lang="es-ES" sz="1800" dirty="0" smtClean="0"/>
              <a:t> </a:t>
            </a:r>
            <a:r>
              <a:rPr lang="es-ES" sz="1800" dirty="0" err="1" smtClean="0"/>
              <a:t>radiation-induced</a:t>
            </a:r>
            <a:r>
              <a:rPr lang="es-ES" sz="1800" dirty="0" smtClean="0"/>
              <a:t> </a:t>
            </a:r>
            <a:r>
              <a:rPr lang="es-ES" sz="1800" dirty="0" err="1" smtClean="0"/>
              <a:t>damage</a:t>
            </a:r>
            <a:endParaRPr lang="es-ES" sz="1800" dirty="0"/>
          </a:p>
          <a:p>
            <a:endParaRPr lang="es-ES" sz="1600" dirty="0"/>
          </a:p>
          <a:p>
            <a:pPr marL="0" indent="0">
              <a:buNone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Future improvements:</a:t>
            </a:r>
          </a:p>
          <a:p>
            <a:pPr marL="496888" lvl="1" indent="-263525"/>
            <a:r>
              <a:rPr lang="en-US" sz="1800" dirty="0"/>
              <a:t>Implementation of the </a:t>
            </a:r>
            <a:r>
              <a:rPr lang="en-US" sz="1800" dirty="0" err="1"/>
              <a:t>Nordlund</a:t>
            </a:r>
            <a:r>
              <a:rPr lang="en-US" sz="1800" dirty="0"/>
              <a:t> arc-</a:t>
            </a:r>
            <a:r>
              <a:rPr lang="en-US" sz="1800" dirty="0" err="1"/>
              <a:t>dpa</a:t>
            </a:r>
            <a:endParaRPr lang="en-US" sz="1800" dirty="0"/>
          </a:p>
          <a:p>
            <a:pPr marL="496888" lvl="1" indent="-263525"/>
            <a:r>
              <a:rPr lang="en-US" sz="1800" dirty="0"/>
              <a:t>More accurate recoil momentum cross section for </a:t>
            </a:r>
            <a:r>
              <a:rPr lang="en-US" sz="1800" dirty="0">
                <a:solidFill>
                  <a:srgbClr val="800000"/>
                </a:solidFill>
              </a:rPr>
              <a:t>pair production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800000"/>
                </a:solidFill>
              </a:rPr>
              <a:t>Bremsstrahlung</a:t>
            </a:r>
          </a:p>
          <a:p>
            <a:pPr marL="496888" lvl="1" indent="-263525"/>
            <a:r>
              <a:rPr lang="en-US" sz="1800" dirty="0">
                <a:solidFill>
                  <a:srgbClr val="800000"/>
                </a:solidFill>
              </a:rPr>
              <a:t>Point wise </a:t>
            </a:r>
            <a:r>
              <a:rPr lang="en-US" sz="1800" dirty="0"/>
              <a:t>treatment of </a:t>
            </a:r>
            <a:r>
              <a:rPr lang="en-US" sz="1800" dirty="0">
                <a:solidFill>
                  <a:srgbClr val="800000"/>
                </a:solidFill>
              </a:rPr>
              <a:t>low energy neutrons </a:t>
            </a:r>
            <a:r>
              <a:rPr lang="en-US" sz="1800" dirty="0"/>
              <a:t>will provide correct recoil information</a:t>
            </a:r>
          </a:p>
          <a:p>
            <a:pPr marL="496888" lvl="1" indent="-263525"/>
            <a:r>
              <a:rPr lang="en-US" sz="1800" dirty="0"/>
              <a:t>Multiple damage thresholds for compounds</a:t>
            </a:r>
          </a:p>
          <a:p>
            <a:endParaRPr lang="es-ES_tradnl" sz="1600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6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15496" y="5315114"/>
            <a:ext cx="8226854" cy="226402"/>
          </a:xfrm>
        </p:spPr>
        <p:txBody>
          <a:bodyPr>
            <a:noAutofit/>
          </a:bodyPr>
          <a:lstStyle/>
          <a:p>
            <a:r>
              <a:rPr lang="es-ES_tradnl" sz="2800" dirty="0" err="1" smtClean="0"/>
              <a:t>Thank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you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your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attention</a:t>
            </a:r>
            <a:r>
              <a:rPr lang="es-ES_tradnl" sz="2800" dirty="0" smtClean="0"/>
              <a:t>!</a:t>
            </a:r>
            <a:br>
              <a:rPr lang="es-ES_tradnl" sz="2800" dirty="0" smtClean="0"/>
            </a:br>
            <a:r>
              <a:rPr lang="es-ES_tradnl" sz="2800" dirty="0"/>
              <a:t/>
            </a:r>
            <a:br>
              <a:rPr lang="es-ES_tradnl" sz="2800" dirty="0"/>
            </a:br>
            <a:r>
              <a:rPr lang="es-ES_tradnl" sz="2800" dirty="0" err="1" smtClean="0"/>
              <a:t>Any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question</a:t>
            </a:r>
            <a:r>
              <a:rPr lang="es-ES_tradnl" sz="2800" dirty="0" smtClean="0"/>
              <a:t>?</a:t>
            </a:r>
            <a:br>
              <a:rPr lang="es-ES_tradnl" sz="2800" dirty="0" smtClean="0"/>
            </a:br>
            <a:endParaRPr lang="es-ES_tradnl" sz="28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0" y="6354763"/>
            <a:ext cx="1093788" cy="365125"/>
          </a:xfrm>
        </p:spPr>
        <p:txBody>
          <a:bodyPr/>
          <a:lstStyle/>
          <a:p>
            <a:r>
              <a:rPr lang="es-ES" smtClean="0">
                <a:solidFill>
                  <a:schemeClr val="tx1"/>
                </a:solidFill>
              </a:rPr>
              <a:t>27-28/11/2017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5073650" y="6354763"/>
            <a:ext cx="407035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1st Workshop of ARIES WP17 Power Mat - </a:t>
            </a:r>
            <a:r>
              <a:rPr lang="en-US" dirty="0" err="1" smtClean="0">
                <a:solidFill>
                  <a:schemeClr val="tx1"/>
                </a:solidFill>
              </a:rPr>
              <a:t>Politecnico</a:t>
            </a:r>
            <a:r>
              <a:rPr lang="en-US" dirty="0" smtClean="0">
                <a:solidFill>
                  <a:schemeClr val="tx1"/>
                </a:solidFill>
              </a:rPr>
              <a:t> de Torino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4763"/>
            <a:ext cx="501650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Extra </a:t>
            </a:r>
            <a:r>
              <a:rPr lang="es-ES_tradnl" dirty="0" err="1" smtClean="0"/>
              <a:t>slides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4294967295"/>
          </p:nvPr>
        </p:nvSpPr>
        <p:spPr>
          <a:xfrm>
            <a:off x="0" y="6354763"/>
            <a:ext cx="1093788" cy="365125"/>
          </a:xfrm>
        </p:spPr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895850" y="6400800"/>
            <a:ext cx="424815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5438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8032"/>
            <a:ext cx="8565775" cy="4667421"/>
          </a:xfrm>
        </p:spPr>
        <p:txBody>
          <a:bodyPr>
            <a:noAutofit/>
          </a:bodyPr>
          <a:lstStyle/>
          <a:p>
            <a:r>
              <a:rPr lang="en-US" dirty="0" smtClean="0"/>
              <a:t>Introduction to FLUKA</a:t>
            </a:r>
          </a:p>
          <a:p>
            <a:endParaRPr lang="en-US" sz="1600" dirty="0"/>
          </a:p>
          <a:p>
            <a:r>
              <a:rPr lang="en-US" dirty="0" smtClean="0"/>
              <a:t>Radiation damage estimation: </a:t>
            </a:r>
            <a:r>
              <a:rPr lang="en-US" dirty="0" err="1" smtClean="0"/>
              <a:t>dpa</a:t>
            </a:r>
            <a:endParaRPr lang="en-US" dirty="0" smtClean="0"/>
          </a:p>
          <a:p>
            <a:endParaRPr lang="en-US" sz="1600" dirty="0"/>
          </a:p>
          <a:p>
            <a:r>
              <a:rPr lang="en-US" dirty="0" err="1"/>
              <a:t>d</a:t>
            </a:r>
            <a:r>
              <a:rPr lang="en-US" dirty="0" err="1" smtClean="0"/>
              <a:t>pa</a:t>
            </a:r>
            <a:r>
              <a:rPr lang="en-US" dirty="0" smtClean="0"/>
              <a:t> estimation in FLUKA: </a:t>
            </a:r>
          </a:p>
          <a:p>
            <a:pPr lvl="1"/>
            <a:r>
              <a:rPr lang="en-US" dirty="0" smtClean="0"/>
              <a:t>Damage threshold</a:t>
            </a:r>
            <a:endParaRPr lang="en-US" dirty="0"/>
          </a:p>
          <a:p>
            <a:pPr lvl="1"/>
            <a:r>
              <a:rPr lang="en-US" dirty="0"/>
              <a:t>D</a:t>
            </a:r>
            <a:r>
              <a:rPr lang="en-US" dirty="0" smtClean="0"/>
              <a:t>isplacement efficiency</a:t>
            </a:r>
          </a:p>
          <a:p>
            <a:pPr lvl="1"/>
            <a:r>
              <a:rPr lang="en-US" dirty="0" err="1" smtClean="0"/>
              <a:t>Lindhard</a:t>
            </a:r>
            <a:r>
              <a:rPr lang="en-US" dirty="0" smtClean="0"/>
              <a:t> partition function and Restricted Nuclear Stopping Power</a:t>
            </a:r>
          </a:p>
          <a:p>
            <a:endParaRPr lang="en-US" sz="1600" dirty="0" smtClean="0"/>
          </a:p>
          <a:p>
            <a:r>
              <a:rPr lang="en-US" dirty="0" smtClean="0"/>
              <a:t>Damage estimates for CERN Injectors and Future Facilities</a:t>
            </a:r>
          </a:p>
          <a:p>
            <a:endParaRPr lang="en-US" sz="1600" dirty="0" smtClean="0"/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</a:t>
            </a:r>
            <a:r>
              <a:rPr lang="en-US" dirty="0" err="1" smtClean="0"/>
              <a:t>Politecnico</a:t>
            </a:r>
            <a:r>
              <a:rPr lang="en-US" dirty="0" smtClean="0"/>
              <a:t> de Torino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46049" y="271214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and Transport Monte Carlo Code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 descr="fluka_ev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649" y="1128871"/>
            <a:ext cx="7924800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5787774"/>
            <a:ext cx="8750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1600" dirty="0">
                <a:solidFill>
                  <a:srgbClr val="800000"/>
                </a:solidFill>
              </a:rPr>
              <a:t>Info: </a:t>
            </a:r>
            <a:r>
              <a:rPr lang="en-US" sz="1600" b="1" dirty="0">
                <a:solidFill>
                  <a:srgbClr val="800000"/>
                </a:solidFill>
              </a:rPr>
              <a:t>http://www.fluka.org</a:t>
            </a:r>
            <a:r>
              <a:rPr lang="en-US" sz="1600" dirty="0">
                <a:solidFill>
                  <a:srgbClr val="993300"/>
                </a:solidFill>
              </a:rPr>
              <a:t>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33400" y="3641725"/>
            <a:ext cx="4392613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4950" indent="-23495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Hadron-nucleus interactions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Nucleus-Nucleus interactions 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Electron interactions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Photon interactions</a:t>
            </a:r>
          </a:p>
          <a:p>
            <a:pPr eaLnBrk="1" hangingPunct="1">
              <a:buFontTx/>
              <a:buChar char="•"/>
            </a:pPr>
            <a:r>
              <a:rPr lang="en-US" sz="1600" dirty="0" err="1">
                <a:solidFill>
                  <a:srgbClr val="40458C"/>
                </a:solidFill>
                <a:cs typeface="Tahoma" pitchFamily="34" charset="0"/>
              </a:rPr>
              <a:t>Muon</a:t>
            </a: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 interactions (</a:t>
            </a:r>
            <a:r>
              <a:rPr lang="en-US" sz="1600" dirty="0" err="1">
                <a:solidFill>
                  <a:srgbClr val="40458C"/>
                </a:solidFill>
                <a:cs typeface="Tahoma" pitchFamily="34" charset="0"/>
              </a:rPr>
              <a:t>inc.</a:t>
            </a: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 photonuclear)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Neutrino interactions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Decay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Low energy neutrons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857750" y="3635375"/>
            <a:ext cx="40576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0838" indent="-350838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Ionization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Multiple scattering   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Combinatorial geometry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Voxel geometry 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Magnetic field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Analogue or biased</a:t>
            </a:r>
          </a:p>
          <a:p>
            <a:pPr marL="263525" indent="-263525"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On-line buildup and evolution of induced radioactivity and dose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414837" y="5719276"/>
            <a:ext cx="43354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0838" indent="-350838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User-friendly GUI thanks to </a:t>
            </a:r>
            <a:r>
              <a:rPr lang="en-US" sz="1600" i="1" dirty="0">
                <a:solidFill>
                  <a:srgbClr val="40458C"/>
                </a:solidFill>
                <a:cs typeface="Tahoma" pitchFamily="34" charset="0"/>
              </a:rPr>
              <a:t>Flair</a:t>
            </a:r>
          </a:p>
        </p:txBody>
      </p:sp>
    </p:spTree>
    <p:extLst>
      <p:ext uri="{BB962C8B-B14F-4D97-AF65-F5344CB8AC3E}">
        <p14:creationId xmlns:p14="http://schemas.microsoft.com/office/powerpoint/2010/main" val="20197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292351"/>
            <a:ext cx="7771680" cy="600543"/>
          </a:xfrm>
        </p:spPr>
        <p:txBody>
          <a:bodyPr>
            <a:normAutofit fontScale="90000"/>
          </a:bodyPr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E</a:t>
            </a:r>
            <a:r>
              <a:rPr lang="en-US" baseline="-33000" dirty="0" smtClean="0"/>
              <a:t>th</a:t>
            </a:r>
            <a:r>
              <a:rPr lang="en-US" dirty="0" smtClean="0"/>
              <a:t> Damage Threshold Energy</a:t>
            </a:r>
          </a:p>
        </p:txBody>
      </p:sp>
      <p:sp>
        <p:nvSpPr>
          <p:cNvPr id="3077" name="Rectangle 2"/>
          <p:cNvSpPr>
            <a:spLocks noGrp="1" noChangeArrowheads="1"/>
          </p:cNvSpPr>
          <p:nvPr>
            <p:ph idx="1"/>
          </p:nvPr>
        </p:nvSpPr>
        <p:spPr>
          <a:xfrm>
            <a:off x="609120" y="1142041"/>
            <a:ext cx="7924320" cy="5171582"/>
          </a:xfrm>
        </p:spPr>
        <p:txBody>
          <a:bodyPr lIns="0" tIns="0" rIns="0" bIns="0">
            <a:normAutofit fontScale="92500" lnSpcReduction="20000"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i="1" dirty="0" smtClean="0">
                <a:solidFill>
                  <a:srgbClr val="000000"/>
                </a:solidFill>
              </a:rPr>
              <a:t>E</a:t>
            </a:r>
            <a:r>
              <a:rPr lang="en-US" i="1" baseline="-33000" dirty="0" smtClean="0">
                <a:solidFill>
                  <a:srgbClr val="000000"/>
                </a:solidFill>
              </a:rPr>
              <a:t>th</a:t>
            </a:r>
            <a:r>
              <a:rPr lang="en-US" dirty="0" smtClean="0"/>
              <a:t> is the value of the threshold displacement energy </a:t>
            </a:r>
            <a:r>
              <a:rPr lang="en-US" dirty="0" smtClean="0">
                <a:solidFill>
                  <a:srgbClr val="800000"/>
                </a:solidFill>
              </a:rPr>
              <a:t>averaged over all crystallographic directions</a:t>
            </a:r>
            <a:r>
              <a:rPr lang="en-US" dirty="0" smtClean="0"/>
              <a:t> or a minimum energy to produce a defect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Typical values used in NJOY99 code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smtClean="0"/>
              <a:t>The only variable requested for FLUKA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>
                <a:solidFill>
                  <a:srgbClr val="008000"/>
                </a:solidFill>
              </a:rPr>
              <a:t>MAT-PROP	</a:t>
            </a:r>
            <a:r>
              <a:rPr lang="en-US" sz="1600" i="1" dirty="0" smtClean="0">
                <a:solidFill>
                  <a:srgbClr val="008000"/>
                </a:solidFill>
              </a:rPr>
              <a:t>WHAT(1)</a:t>
            </a:r>
            <a:r>
              <a:rPr lang="en-US" dirty="0" smtClean="0">
                <a:solidFill>
                  <a:srgbClr val="008000"/>
                </a:solidFill>
              </a:rPr>
              <a:t>		</a:t>
            </a:r>
            <a:r>
              <a:rPr lang="en-US" dirty="0" smtClean="0">
                <a:solidFill>
                  <a:srgbClr val="000000"/>
                </a:solidFill>
              </a:rPr>
              <a:t>= </a:t>
            </a:r>
            <a:r>
              <a:rPr lang="en-US" i="1" dirty="0" smtClean="0">
                <a:solidFill>
                  <a:srgbClr val="000000"/>
                </a:solidFill>
              </a:rPr>
              <a:t>E</a:t>
            </a:r>
            <a:r>
              <a:rPr lang="en-US" i="1" baseline="-33000" dirty="0" smtClean="0">
                <a:solidFill>
                  <a:srgbClr val="000000"/>
                </a:solidFill>
              </a:rPr>
              <a:t>th</a:t>
            </a:r>
            <a:r>
              <a:rPr lang="en-US" i="1" dirty="0" smtClean="0">
                <a:solidFill>
                  <a:srgbClr val="000000"/>
                </a:solidFill>
              </a:rPr>
              <a:t> (</a:t>
            </a:r>
            <a:r>
              <a:rPr lang="en-US" sz="2400" i="1" dirty="0" smtClean="0">
                <a:solidFill>
                  <a:srgbClr val="800000"/>
                </a:solidFill>
                <a:latin typeface="Times New Roman" pitchFamily="16" charset="0"/>
              </a:rPr>
              <a:t>eV</a:t>
            </a:r>
            <a:r>
              <a:rPr lang="en-US" i="1" dirty="0" smtClean="0">
                <a:solidFill>
                  <a:srgbClr val="000000"/>
                </a:solidFill>
              </a:rPr>
              <a:t>)</a:t>
            </a: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			</a:t>
            </a:r>
            <a:r>
              <a:rPr lang="en-US" sz="1600" i="1" dirty="0" smtClean="0">
                <a:solidFill>
                  <a:srgbClr val="008000"/>
                </a:solidFill>
              </a:rPr>
              <a:t>WHAT(4,5,6)</a:t>
            </a:r>
            <a:r>
              <a:rPr lang="en-US" dirty="0" smtClean="0">
                <a:solidFill>
                  <a:srgbClr val="008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= Material range </a:t>
            </a:r>
            <a:r>
              <a:rPr lang="en-US" dirty="0" smtClean="0">
                <a:solidFill>
                  <a:srgbClr val="008000"/>
                </a:solidFill>
              </a:rPr>
              <a:t>                                			</a:t>
            </a:r>
            <a:r>
              <a:rPr lang="en-US" sz="1600" i="1" dirty="0" smtClean="0">
                <a:solidFill>
                  <a:srgbClr val="008000"/>
                </a:solidFill>
              </a:rPr>
              <a:t>SDUM</a:t>
            </a:r>
            <a:r>
              <a:rPr lang="en-US" dirty="0" smtClean="0">
                <a:solidFill>
                  <a:srgbClr val="008000"/>
                </a:solidFill>
              </a:rPr>
              <a:t>		</a:t>
            </a:r>
            <a:r>
              <a:rPr lang="en-US" dirty="0" smtClean="0">
                <a:solidFill>
                  <a:srgbClr val="000000"/>
                </a:solidFill>
              </a:rPr>
              <a:t>=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DPA-ENER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77991"/>
              </p:ext>
            </p:extLst>
          </p:nvPr>
        </p:nvGraphicFramePr>
        <p:xfrm>
          <a:off x="2091846" y="1963687"/>
          <a:ext cx="4760483" cy="2325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6" name="Worksheet" r:id="rId4" imgW="2522880" imgH="1234080" progId="Excel.Sheet.8">
                  <p:embed/>
                </p:oleObj>
              </mc:Choice>
              <mc:Fallback>
                <p:oleObj name="Worksheet" r:id="rId4" imgW="2522880" imgH="12340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846" y="1963687"/>
                        <a:ext cx="4760483" cy="23259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7444800" y="44645"/>
            <a:ext cx="1699200" cy="760502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7524328" y="4292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" name="Équation" r:id="rId6" imgW="761760" imgH="380880" progId="Equation.3">
                  <p:embed/>
                </p:oleObj>
              </mc:Choice>
              <mc:Fallback>
                <p:oleObj name="Équation" r:id="rId6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4292"/>
                        <a:ext cx="1504950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Oval 6"/>
          <p:cNvSpPr>
            <a:spLocks noChangeArrowheads="1"/>
          </p:cNvSpPr>
          <p:nvPr/>
        </p:nvSpPr>
        <p:spPr bwMode="auto">
          <a:xfrm>
            <a:off x="8533440" y="328354"/>
            <a:ext cx="414720" cy="414764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89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Threshold in Compounds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800" dirty="0" smtClean="0"/>
                  <a:t>NJOY (MT=444) sums up the cross section multiplied by the damage energies, which is the damage production cross section representing the effective kinetic energy of recoiled atom for reaction types </a:t>
                </a:r>
                <a:r>
                  <a:rPr lang="en-US" sz="1800" i="1" dirty="0"/>
                  <a:t>i</a:t>
                </a:r>
                <a:r>
                  <a:rPr lang="en-US" sz="1800" dirty="0" smtClean="0"/>
                  <a:t> at neutron energy </a:t>
                </a:r>
                <a:r>
                  <a:rPr lang="en-US" sz="1800" i="1" dirty="0" err="1" smtClean="0"/>
                  <a:t>E</a:t>
                </a:r>
                <a:r>
                  <a:rPr lang="en-US" sz="1800" i="1" baseline="-25000" dirty="0" err="1" smtClean="0"/>
                  <a:t>n</a:t>
                </a:r>
                <a:endParaRPr lang="en-US" sz="1800" i="1" baseline="-25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10103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10103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800" i="1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  <m:sub>
                          <m:r>
                            <a:rPr lang="en-US" sz="1800" i="1">
                              <a:solidFill>
                                <a:srgbClr val="01010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𝐷𝑃𝐴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1010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800" b="0" i="1" smtClean="0">
                              <a:solidFill>
                                <a:srgbClr val="010103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800" b="0" i="1" smtClean="0">
                              <a:solidFill>
                                <a:srgbClr val="01010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rgbClr val="01010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101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rgbClr val="01010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800" dirty="0" smtClean="0">
                  <a:solidFill>
                    <a:srgbClr val="010103"/>
                  </a:solidFill>
                </a:endParaRPr>
              </a:p>
              <a:p>
                <a:pPr marL="0" indent="0">
                  <a:buNone/>
                </a:pPr>
                <a:r>
                  <a:rPr lang="en-US" sz="18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Problematic:</a:t>
                </a:r>
              </a:p>
              <a:p>
                <a:r>
                  <a:rPr lang="en-US" sz="1800" dirty="0" smtClean="0"/>
                  <a:t>Damage threshold depends on the lattice structure</a:t>
                </a:r>
              </a:p>
              <a:p>
                <a:r>
                  <a:rPr lang="en-US" sz="1800" dirty="0" smtClean="0"/>
                  <a:t>Damage threshold can be quite different for each combination for </a:t>
                </a:r>
                <a:r>
                  <a:rPr lang="en-US" sz="1800" dirty="0" smtClean="0">
                    <a:solidFill>
                      <a:srgbClr val="800000"/>
                    </a:solidFill>
                  </a:rPr>
                  <a:t>the specific compound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1800" dirty="0" smtClean="0"/>
                  <a:t>	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e.g. </a:t>
                </a:r>
                <a:r>
                  <a:rPr lang="en-US" sz="1800" dirty="0" err="1" smtClean="0">
                    <a:solidFill>
                      <a:srgbClr val="003300"/>
                    </a:solidFill>
                  </a:rPr>
                  <a:t>NaCl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: </a:t>
                </a:r>
                <a:r>
                  <a:rPr lang="en-US" sz="1800" i="1" dirty="0" smtClean="0">
                    <a:solidFill>
                      <a:srgbClr val="003300"/>
                    </a:solidFill>
                  </a:rPr>
                  <a:t>E</a:t>
                </a:r>
                <a:r>
                  <a:rPr lang="en-US" sz="1800" i="1" baseline="-25000" dirty="0" smtClean="0">
                    <a:solidFill>
                      <a:srgbClr val="003300"/>
                    </a:solidFill>
                  </a:rPr>
                  <a:t>th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(Na-Na), </a:t>
                </a:r>
                <a:r>
                  <a:rPr lang="en-US" sz="1800" i="1" dirty="0">
                    <a:solidFill>
                      <a:srgbClr val="003300"/>
                    </a:solidFill>
                  </a:rPr>
                  <a:t>E</a:t>
                </a:r>
                <a:r>
                  <a:rPr lang="en-US" sz="1800" i="1" baseline="-25000" dirty="0">
                    <a:solidFill>
                      <a:srgbClr val="003300"/>
                    </a:solidFill>
                  </a:rPr>
                  <a:t>th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(Na-Cl), </a:t>
                </a:r>
                <a:r>
                  <a:rPr lang="en-US" sz="1800" i="1" dirty="0">
                    <a:solidFill>
                      <a:srgbClr val="003300"/>
                    </a:solidFill>
                  </a:rPr>
                  <a:t>E</a:t>
                </a:r>
                <a:r>
                  <a:rPr lang="en-US" sz="1800" i="1" baseline="-25000" dirty="0">
                    <a:solidFill>
                      <a:srgbClr val="003300"/>
                    </a:solidFill>
                  </a:rPr>
                  <a:t>th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(Cl-Na), </a:t>
                </a:r>
                <a:r>
                  <a:rPr lang="en-US" sz="1800" i="1" dirty="0">
                    <a:solidFill>
                      <a:srgbClr val="003300"/>
                    </a:solidFill>
                  </a:rPr>
                  <a:t>E</a:t>
                </a:r>
                <a:r>
                  <a:rPr lang="en-US" sz="1800" i="1" baseline="-25000" dirty="0">
                    <a:solidFill>
                      <a:srgbClr val="003300"/>
                    </a:solidFill>
                  </a:rPr>
                  <a:t>th</a:t>
                </a:r>
                <a:r>
                  <a:rPr lang="en-US" sz="1800" dirty="0" smtClean="0">
                    <a:solidFill>
                      <a:srgbClr val="003300"/>
                    </a:solidFill>
                  </a:rPr>
                  <a:t>(Cl-Cl)</a:t>
                </a:r>
              </a:p>
              <a:p>
                <a:r>
                  <a:rPr lang="en-US" sz="1800" dirty="0"/>
                  <a:t>Simple weighting with the atom/mass fraction doesn’t work</a:t>
                </a:r>
              </a:p>
              <a:p>
                <a:r>
                  <a:rPr lang="en-US" sz="1800" dirty="0" smtClean="0"/>
                  <a:t>FLUKA’s approximation is using a unique average damage threshold E</a:t>
                </a:r>
                <a:r>
                  <a:rPr lang="en-US" sz="1800" baseline="-25000" dirty="0" smtClean="0"/>
                  <a:t>th</a:t>
                </a:r>
                <a:r>
                  <a:rPr lang="en-US" sz="1800" dirty="0" smtClean="0"/>
                  <a:t> for the compounds as well </a:t>
                </a:r>
                <a:r>
                  <a:rPr lang="en-US" sz="1800" dirty="0" smtClean="0">
                    <a:sym typeface="Wingdings"/>
                  </a:rPr>
                  <a:t> </a:t>
                </a:r>
                <a:r>
                  <a:rPr lang="en-US" sz="1800" b="1" dirty="0" smtClean="0">
                    <a:sym typeface="Wingdings"/>
                  </a:rPr>
                  <a:t>A sensitivity study can be performed</a:t>
                </a:r>
                <a:endParaRPr lang="en-US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67" t="-653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3831220" y="5619550"/>
            <a:ext cx="531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Only</a:t>
            </a:r>
            <a:r>
              <a:rPr lang="es-ES_tradnl" b="1" dirty="0" smtClean="0">
                <a:solidFill>
                  <a:srgbClr val="FF0000"/>
                </a:solidFill>
              </a:rPr>
              <a:t> free </a:t>
            </a:r>
            <a:r>
              <a:rPr lang="es-ES_tradnl" b="1" dirty="0" err="1" smtClean="0">
                <a:solidFill>
                  <a:srgbClr val="FF0000"/>
                </a:solidFill>
              </a:rPr>
              <a:t>parameter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for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the</a:t>
            </a:r>
            <a:r>
              <a:rPr lang="es-ES_tradnl" b="1" dirty="0" smtClean="0">
                <a:solidFill>
                  <a:srgbClr val="FF0000"/>
                </a:solidFill>
              </a:rPr>
              <a:t> FLUKA </a:t>
            </a:r>
            <a:r>
              <a:rPr lang="es-ES_tradnl" b="1" dirty="0" err="1" smtClean="0">
                <a:solidFill>
                  <a:srgbClr val="FF0000"/>
                </a:solidFill>
              </a:rPr>
              <a:t>user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is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E</a:t>
            </a:r>
            <a:r>
              <a:rPr lang="es-ES_tradnl" b="1" baseline="-25000" dirty="0" err="1" smtClean="0">
                <a:solidFill>
                  <a:srgbClr val="FF0000"/>
                </a:solidFill>
              </a:rPr>
              <a:t>th</a:t>
            </a:r>
            <a:endParaRPr lang="es-ES_tradnl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5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i="1" dirty="0" smtClean="0">
                <a:cs typeface="Tahoma" pitchFamily="32" charset="0"/>
              </a:rPr>
              <a:t>κ</a:t>
            </a:r>
            <a:r>
              <a:rPr lang="en-US" dirty="0" smtClean="0">
                <a:latin typeface="Symbol" charset="0"/>
                <a:cs typeface="Tahoma" pitchFamily="32" charset="0"/>
              </a:rPr>
              <a:t> </a:t>
            </a:r>
            <a:r>
              <a:rPr lang="en-US" dirty="0" smtClean="0"/>
              <a:t>displacement efficiency</a:t>
            </a:r>
          </a:p>
        </p:txBody>
      </p:sp>
      <p:sp>
        <p:nvSpPr>
          <p:cNvPr id="5125" name="Rectangle 2"/>
          <p:cNvSpPr>
            <a:spLocks noGrp="1" noChangeArrowheads="1"/>
          </p:cNvSpPr>
          <p:nvPr>
            <p:ph idx="1"/>
          </p:nvPr>
        </p:nvSpPr>
        <p:spPr>
          <a:xfrm>
            <a:off x="609120" y="1142040"/>
            <a:ext cx="7924320" cy="5183104"/>
          </a:xfrm>
        </p:spPr>
        <p:txBody>
          <a:bodyPr lIns="0" tIns="0" rIns="0" bIns="0">
            <a:normAutofit/>
          </a:bodyPr>
          <a:lstStyle/>
          <a:p>
            <a:pPr marL="254884" indent="-254884" eaLnBrk="1" hangingPunct="1">
              <a:lnSpc>
                <a:spcPct val="102000"/>
              </a:lnSpc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r>
              <a:rPr lang="en-US" sz="1600" i="1" dirty="0" smtClean="0">
                <a:solidFill>
                  <a:srgbClr val="000000"/>
                </a:solidFill>
                <a:latin typeface="Symbol" charset="0"/>
              </a:rPr>
              <a:t>k</a:t>
            </a:r>
            <a:r>
              <a:rPr lang="en-US" sz="1600" i="1" dirty="0" smtClean="0">
                <a:solidFill>
                  <a:srgbClr val="000000"/>
                </a:solidFill>
              </a:rPr>
              <a:t>=0.8</a:t>
            </a:r>
            <a:r>
              <a:rPr lang="en-US" sz="1600" dirty="0" smtClean="0"/>
              <a:t> value deviates from the </a:t>
            </a:r>
            <a:r>
              <a:rPr lang="en-US" sz="1600" dirty="0" smtClean="0">
                <a:solidFill>
                  <a:srgbClr val="800000"/>
                </a:solidFill>
              </a:rPr>
              <a:t>hard sphere model </a:t>
            </a:r>
            <a:r>
              <a:rPr lang="en-US" sz="1600" dirty="0" smtClean="0"/>
              <a:t>(K&amp;P), and compensates for the forward scattering in the displacement cascade</a:t>
            </a:r>
          </a:p>
          <a:p>
            <a:pPr marL="254884" indent="-254884" eaLnBrk="1" hangingPunct="1">
              <a:lnSpc>
                <a:spcPct val="102000"/>
              </a:lnSpc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endParaRPr lang="en-US" sz="1600" dirty="0" smtClean="0"/>
          </a:p>
          <a:p>
            <a:pPr marL="254884" indent="-254884" eaLnBrk="1" hangingPunct="1"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r>
              <a:rPr lang="en-US" sz="1600" dirty="0" smtClean="0"/>
              <a:t>The displacement efficiency </a:t>
            </a:r>
            <a:r>
              <a:rPr lang="en-US" sz="1600" i="1" dirty="0" smtClean="0">
                <a:solidFill>
                  <a:srgbClr val="000000"/>
                </a:solidFill>
              </a:rPr>
              <a:t>κ</a:t>
            </a:r>
            <a:r>
              <a:rPr lang="en-US" sz="1600" dirty="0" smtClean="0"/>
              <a:t> can be considered as independent of </a:t>
            </a:r>
            <a:r>
              <a:rPr lang="en-US" sz="1600" i="1" dirty="0" smtClean="0">
                <a:solidFill>
                  <a:srgbClr val="000000"/>
                </a:solidFill>
              </a:rPr>
              <a:t>T</a:t>
            </a:r>
            <a:r>
              <a:rPr lang="en-US" sz="1600" dirty="0" smtClean="0"/>
              <a:t> only in the range of </a:t>
            </a:r>
            <a:r>
              <a:rPr lang="en-US" sz="1600" i="1" dirty="0" smtClean="0">
                <a:solidFill>
                  <a:srgbClr val="000000"/>
                </a:solidFill>
              </a:rPr>
              <a:t>T≤1−2 keV</a:t>
            </a:r>
            <a:r>
              <a:rPr lang="en-US" sz="1600" dirty="0" smtClean="0"/>
              <a:t>. At higher energies, the development of collision cascades results in </a:t>
            </a:r>
            <a:r>
              <a:rPr lang="en-US" sz="1600" dirty="0" smtClean="0">
                <a:solidFill>
                  <a:srgbClr val="800000"/>
                </a:solidFill>
              </a:rPr>
              <a:t>defect migration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800000"/>
                </a:solidFill>
              </a:rPr>
              <a:t>recombination of Frenkel pairs</a:t>
            </a:r>
            <a:r>
              <a:rPr lang="en-US" sz="1600" dirty="0" smtClean="0"/>
              <a:t> due to overlapping of different branches of a cascade which translates into decay of </a:t>
            </a:r>
            <a:r>
              <a:rPr lang="en-US" sz="1600" i="1" dirty="0" err="1" smtClean="0">
                <a:solidFill>
                  <a:srgbClr val="000000"/>
                </a:solidFill>
              </a:rPr>
              <a:t>κ</a:t>
            </a:r>
            <a:r>
              <a:rPr lang="en-US" sz="1600" i="1" dirty="0" smtClean="0">
                <a:solidFill>
                  <a:srgbClr val="000000"/>
                </a:solidFill>
              </a:rPr>
              <a:t>(T)</a:t>
            </a:r>
            <a:r>
              <a:rPr lang="en-US" sz="1600" dirty="0" smtClean="0"/>
              <a:t>.</a:t>
            </a:r>
          </a:p>
          <a:p>
            <a:pPr marL="254884" indent="-254884" eaLnBrk="1" hangingPunct="1"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endParaRPr lang="en-US" sz="1600" dirty="0" smtClean="0"/>
          </a:p>
          <a:p>
            <a:pPr marL="254884" indent="-254884" eaLnBrk="1" hangingPunct="1"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r>
              <a:rPr lang="en-US" sz="1600" dirty="0" smtClean="0"/>
              <a:t>From molecular dynamics (MD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) simulations of the primary cascade the number of surviving displacements, </a:t>
            </a:r>
            <a:r>
              <a:rPr lang="en-US" sz="1600" i="1" dirty="0" smtClean="0">
                <a:solidFill>
                  <a:srgbClr val="000000"/>
                </a:solidFill>
              </a:rPr>
              <a:t>N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MD</a:t>
            </a:r>
            <a:r>
              <a:rPr lang="en-US" sz="1600" dirty="0" smtClean="0"/>
              <a:t>, normalized to the number of those from NRT model, </a:t>
            </a:r>
            <a:r>
              <a:rPr lang="en-US" sz="1600" i="1" dirty="0" smtClean="0">
                <a:solidFill>
                  <a:srgbClr val="000000"/>
                </a:solidFill>
              </a:rPr>
              <a:t>N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NRT</a:t>
            </a:r>
            <a:r>
              <a:rPr lang="en-US" sz="1600" dirty="0" smtClean="0"/>
              <a:t>, decreases down to the values about </a:t>
            </a:r>
            <a:r>
              <a:rPr lang="en-US" sz="1600" dirty="0" smtClean="0">
                <a:solidFill>
                  <a:srgbClr val="000000"/>
                </a:solidFill>
              </a:rPr>
              <a:t>0.2–0.3</a:t>
            </a:r>
            <a:r>
              <a:rPr lang="en-US" sz="1600" dirty="0" smtClean="0"/>
              <a:t> at </a:t>
            </a:r>
            <a:r>
              <a:rPr lang="en-US" sz="1600" i="1" dirty="0" smtClean="0">
                <a:solidFill>
                  <a:srgbClr val="000000"/>
                </a:solidFill>
              </a:rPr>
              <a:t>T</a:t>
            </a:r>
            <a:r>
              <a:rPr lang="en-US" sz="1600" i="1" dirty="0" smtClean="0">
                <a:solidFill>
                  <a:srgbClr val="000000"/>
                </a:solidFill>
                <a:cs typeface="Tahoma" pitchFamily="32" charset="0"/>
              </a:rPr>
              <a:t>≈</a:t>
            </a:r>
            <a:r>
              <a:rPr lang="en-US" sz="1600" i="1" dirty="0" smtClean="0">
                <a:solidFill>
                  <a:srgbClr val="000000"/>
                </a:solidFill>
              </a:rPr>
              <a:t>20−100 keV</a:t>
            </a:r>
            <a:r>
              <a:rPr lang="en-US" sz="1600" dirty="0" smtClean="0"/>
              <a:t>. The efficiency in question only slightly depends on atomic number </a:t>
            </a:r>
            <a:r>
              <a:rPr lang="en-US" sz="1600" dirty="0" smtClean="0">
                <a:solidFill>
                  <a:srgbClr val="000000"/>
                </a:solidFill>
              </a:rPr>
              <a:t>Z</a:t>
            </a:r>
            <a:r>
              <a:rPr lang="en-US" sz="1600" dirty="0" smtClean="0"/>
              <a:t> and the temperature. </a:t>
            </a:r>
            <a:r>
              <a:rPr lang="en-US" sz="1600" i="1" dirty="0" smtClean="0">
                <a:solidFill>
                  <a:srgbClr val="000000"/>
                </a:solidFill>
              </a:rPr>
              <a:t>N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MD</a:t>
            </a:r>
            <a:r>
              <a:rPr lang="en-US" sz="1600" i="1" dirty="0" smtClean="0">
                <a:solidFill>
                  <a:srgbClr val="000000"/>
                </a:solidFill>
              </a:rPr>
              <a:t>/N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NRT</a:t>
            </a:r>
            <a:r>
              <a:rPr lang="en-US" sz="1600" i="1" dirty="0" smtClean="0">
                <a:solidFill>
                  <a:srgbClr val="000000"/>
                </a:solidFill>
              </a:rPr>
              <a:t> = 0.3–1.3</a:t>
            </a:r>
            <a:r>
              <a:rPr lang="en-US" sz="1600" dirty="0" smtClean="0">
                <a:solidFill>
                  <a:srgbClr val="000000"/>
                </a:solidFill>
              </a:rPr>
              <a:t/>
            </a:r>
            <a:br>
              <a:rPr lang="en-US" sz="1600" dirty="0" smtClean="0">
                <a:solidFill>
                  <a:srgbClr val="000000"/>
                </a:solidFill>
              </a:rPr>
            </a:br>
            <a:endParaRPr lang="en-US" sz="1600" dirty="0" smtClean="0">
              <a:solidFill>
                <a:srgbClr val="000000"/>
              </a:solidFill>
            </a:endParaRPr>
          </a:p>
          <a:p>
            <a:pPr marL="254884" indent="-254884" eaLnBrk="1" hangingPunct="1">
              <a:buClr>
                <a:srgbClr val="6F89F7"/>
              </a:buClr>
              <a:buFont typeface="Wingdings" charset="2"/>
              <a:buChar char=""/>
              <a:tabLst>
                <a:tab pos="771851" algn="l"/>
                <a:tab pos="1601304" algn="l"/>
                <a:tab pos="2430756" algn="l"/>
                <a:tab pos="3260208" algn="l"/>
                <a:tab pos="4089660" algn="l"/>
                <a:tab pos="4919113" algn="l"/>
                <a:tab pos="5748565" algn="l"/>
                <a:tab pos="6578017" algn="l"/>
                <a:tab pos="7407469" algn="l"/>
                <a:tab pos="8236922" algn="l"/>
                <a:tab pos="9066374" algn="l"/>
              </a:tabLst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where </a:t>
            </a:r>
            <a:r>
              <a:rPr lang="en-US" sz="1600" dirty="0" smtClean="0">
                <a:solidFill>
                  <a:srgbClr val="000000"/>
                </a:solidFill>
              </a:rPr>
              <a:t>X ≡ 20 T</a:t>
            </a:r>
            <a:r>
              <a:rPr lang="en-US" sz="1600" dirty="0" smtClean="0"/>
              <a:t> (in </a:t>
            </a:r>
            <a:r>
              <a:rPr lang="en-US" sz="1600" dirty="0" smtClean="0">
                <a:latin typeface="Times New Roman" pitchFamily="16" charset="0"/>
              </a:rPr>
              <a:t>keV</a:t>
            </a:r>
            <a:r>
              <a:rPr lang="en-US" sz="1600" dirty="0" smtClean="0"/>
              <a:t>).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24561"/>
              </p:ext>
            </p:extLst>
          </p:nvPr>
        </p:nvGraphicFramePr>
        <p:xfrm>
          <a:off x="2228902" y="4681456"/>
          <a:ext cx="46609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08" name="Équation" r:id="rId4" imgW="2336760" imgH="393480" progId="Equation.3">
                  <p:embed/>
                </p:oleObj>
              </mc:Choice>
              <mc:Fallback>
                <p:oleObj name="Équation" r:id="rId4" imgW="2336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8902" y="4681456"/>
                        <a:ext cx="46609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7444800" y="44645"/>
            <a:ext cx="1656000" cy="622145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7524328" y="4292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09" name="Équation" r:id="rId6" imgW="761760" imgH="380880" progId="Equation.3">
                  <p:embed/>
                </p:oleObj>
              </mc:Choice>
              <mc:Fallback>
                <p:oleObj name="Équation" r:id="rId6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4292"/>
                        <a:ext cx="1504950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8028384" y="188640"/>
            <a:ext cx="414720" cy="414764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139952" y="6457890"/>
            <a:ext cx="50040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  <a:tab pos="180975" algn="l"/>
              </a:tabLst>
            </a:pPr>
            <a:r>
              <a:rPr kumimoji="0" lang="en-US" altLang="ko-KR" sz="11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R</a:t>
            </a: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oger E. </a:t>
            </a:r>
            <a:r>
              <a:rPr kumimoji="0" lang="en-US" altLang="ko-KR" sz="1100" b="0" i="1" u="none" strike="noStrike" cap="none" normalizeH="0" baseline="0" dirty="0" err="1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Stoller</a:t>
            </a: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J. Nucl. Mat., 276 (2000) 22</a:t>
            </a:r>
            <a:endParaRPr kumimoji="0" lang="en-US" altLang="ko-KR" sz="1100" b="0" i="1" u="none" strike="noStrike" cap="none" normalizeH="0" baseline="0" dirty="0" smtClean="0" bmk="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  <a:tab pos="180975" algn="l"/>
              </a:tabLst>
            </a:pP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D.J. Bacon, F. </a:t>
            </a:r>
            <a:r>
              <a:rPr kumimoji="0" lang="en-US" altLang="ko-KR" sz="1100" b="0" i="1" u="none" strike="noStrike" cap="none" normalizeH="0" baseline="0" dirty="0" err="1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Gao</a:t>
            </a: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and </a:t>
            </a:r>
            <a:r>
              <a:rPr kumimoji="0" lang="en-US" altLang="ko-KR" sz="1100" b="0" i="1" u="none" strike="noStrike" cap="none" normalizeH="0" baseline="0" dirty="0" err="1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Yu.N</a:t>
            </a: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. </a:t>
            </a:r>
            <a:r>
              <a:rPr kumimoji="0" lang="en-US" altLang="ko-KR" sz="1100" b="0" i="1" u="none" strike="noStrike" cap="none" normalizeH="0" baseline="0" dirty="0" err="1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Osetsky</a:t>
            </a:r>
            <a:r>
              <a:rPr kumimoji="0" lang="en-US" altLang="ko-KR" sz="1100" b="0" i="1" u="none" strike="noStrike" cap="none" normalizeH="0" baseline="0" dirty="0" smtClean="0" bmk="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J. Comp.-Aided Mat. Design, 6 (1999) 225.</a:t>
            </a:r>
            <a:endParaRPr kumimoji="0" lang="en-US" altLang="ko-KR" sz="2800" b="0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950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Factor of 2 (Kinchin &amp; Pease)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609121" y="1142041"/>
            <a:ext cx="3866400" cy="5429370"/>
          </a:xfrm>
        </p:spPr>
        <p:txBody>
          <a:bodyPr lIns="0" tIns="0" rIns="0" bIns="0"/>
          <a:lstStyle/>
          <a:p>
            <a:pPr marL="391686" indent="-195843" eaLnBrk="1" hangingPunct="1">
              <a:buFont typeface="Times New Roman" pitchFamily="16" charset="0"/>
              <a:buChar char="•"/>
              <a:tabLst>
                <a:tab pos="908654" algn="l"/>
                <a:tab pos="1738106" algn="l"/>
                <a:tab pos="2567558" algn="l"/>
                <a:tab pos="3397011" algn="l"/>
                <a:tab pos="4226463" algn="l"/>
                <a:tab pos="5055915" algn="l"/>
                <a:tab pos="5885367" algn="l"/>
                <a:tab pos="6714820" algn="l"/>
                <a:tab pos="7544272" algn="l"/>
                <a:tab pos="8373724" algn="l"/>
                <a:tab pos="9203176" algn="l"/>
              </a:tabLst>
            </a:pPr>
            <a:r>
              <a:rPr lang="en-US" sz="1600" dirty="0" smtClean="0"/>
              <a:t>The cascade is created by a sequence of two-body elastic collisions between atoms</a:t>
            </a:r>
          </a:p>
          <a:p>
            <a:pPr marL="391686" indent="-195843" eaLnBrk="1" hangingPunct="1">
              <a:buFont typeface="Times New Roman" pitchFamily="16" charset="0"/>
              <a:buChar char="•"/>
              <a:tabLst>
                <a:tab pos="908654" algn="l"/>
                <a:tab pos="1738106" algn="l"/>
                <a:tab pos="2567558" algn="l"/>
                <a:tab pos="3397011" algn="l"/>
                <a:tab pos="4226463" algn="l"/>
                <a:tab pos="5055915" algn="l"/>
                <a:tab pos="5885367" algn="l"/>
                <a:tab pos="6714820" algn="l"/>
                <a:tab pos="7544272" algn="l"/>
                <a:tab pos="8373724" algn="l"/>
                <a:tab pos="9203176" algn="l"/>
              </a:tabLst>
            </a:pPr>
            <a:r>
              <a:rPr lang="en-US" sz="1600" dirty="0" smtClean="0"/>
              <a:t>In the collision process, the energy transferred to the lattice is zero</a:t>
            </a:r>
          </a:p>
          <a:p>
            <a:pPr marL="391686" indent="-195843" eaLnBrk="1" hangingPunct="1">
              <a:buFont typeface="Times New Roman" pitchFamily="16" charset="0"/>
              <a:buChar char="•"/>
              <a:tabLst>
                <a:tab pos="908654" algn="l"/>
                <a:tab pos="1738106" algn="l"/>
                <a:tab pos="2567558" algn="l"/>
                <a:tab pos="3397011" algn="l"/>
                <a:tab pos="4226463" algn="l"/>
                <a:tab pos="5055915" algn="l"/>
                <a:tab pos="5885367" algn="l"/>
                <a:tab pos="6714820" algn="l"/>
                <a:tab pos="7544272" algn="l"/>
                <a:tab pos="8373724" algn="l"/>
                <a:tab pos="9203176" algn="l"/>
              </a:tabLst>
            </a:pPr>
            <a:r>
              <a:rPr lang="en-US" sz="1600" dirty="0" smtClean="0"/>
              <a:t>For all energies </a:t>
            </a:r>
            <a:r>
              <a:rPr lang="en-US" sz="1600" dirty="0" smtClean="0">
                <a:solidFill>
                  <a:srgbClr val="000000"/>
                </a:solidFill>
              </a:rPr>
              <a:t>T &lt;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err="1" smtClean="0">
                <a:solidFill>
                  <a:srgbClr val="000000"/>
                </a:solidFill>
              </a:rPr>
              <a:t>c</a:t>
            </a:r>
            <a:r>
              <a:rPr lang="en-US" sz="1600" dirty="0" smtClean="0"/>
              <a:t> electronic stopping is ignored and only atomic collisions take place. No additional displacement occur above the cut-off energy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err="1" smtClean="0">
                <a:solidFill>
                  <a:srgbClr val="000000"/>
                </a:solidFill>
              </a:rPr>
              <a:t>c</a:t>
            </a:r>
            <a:endParaRPr lang="en-US" sz="1600" baseline="-33000" dirty="0" smtClean="0">
              <a:solidFill>
                <a:srgbClr val="000000"/>
              </a:solidFill>
            </a:endParaRPr>
          </a:p>
          <a:p>
            <a:pPr marL="391686" indent="-195843" eaLnBrk="1" hangingPunct="1">
              <a:buFont typeface="Times New Roman" pitchFamily="16" charset="0"/>
              <a:buChar char="•"/>
              <a:tabLst>
                <a:tab pos="908654" algn="l"/>
                <a:tab pos="1738106" algn="l"/>
                <a:tab pos="2567558" algn="l"/>
                <a:tab pos="3397011" algn="l"/>
                <a:tab pos="4226463" algn="l"/>
                <a:tab pos="5055915" algn="l"/>
                <a:tab pos="5885367" algn="l"/>
                <a:tab pos="6714820" algn="l"/>
                <a:tab pos="7544272" algn="l"/>
                <a:tab pos="8373724" algn="l"/>
                <a:tab pos="9203176" algn="l"/>
              </a:tabLst>
            </a:pPr>
            <a:r>
              <a:rPr lang="en-US" sz="1600" dirty="0" smtClean="0"/>
              <a:t>The energy transfer cross section is given by the </a:t>
            </a:r>
            <a:r>
              <a:rPr lang="en-US" sz="1600" dirty="0" smtClean="0">
                <a:solidFill>
                  <a:srgbClr val="800000"/>
                </a:solidFill>
              </a:rPr>
              <a:t>hard-sphere</a:t>
            </a:r>
            <a:r>
              <a:rPr lang="en-US" sz="1600" dirty="0" smtClean="0"/>
              <a:t> model.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00000"/>
                </a:solidFill>
              </a:rPr>
              <a:t>ν(T)=0</a:t>
            </a:r>
            <a:r>
              <a:rPr lang="en-US" sz="1600" dirty="0" smtClean="0"/>
              <a:t>	for </a:t>
            </a:r>
            <a:r>
              <a:rPr lang="en-US" sz="1600" dirty="0" smtClean="0">
                <a:solidFill>
                  <a:srgbClr val="000000"/>
                </a:solidFill>
              </a:rPr>
              <a:t>0&lt;T&lt; 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baseline="-33000" dirty="0" smtClean="0"/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(phonons)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00000"/>
                </a:solidFill>
              </a:rPr>
              <a:t>ν(T)=1</a:t>
            </a:r>
            <a:r>
              <a:rPr lang="en-US" sz="1600" dirty="0" smtClean="0"/>
              <a:t>	for </a:t>
            </a:r>
            <a:r>
              <a:rPr lang="en-US" sz="1600" dirty="0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dirty="0" smtClean="0">
                <a:solidFill>
                  <a:srgbClr val="000000"/>
                </a:solidFill>
              </a:rPr>
              <a:t>&lt;T&lt;2E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00000"/>
                </a:solidFill>
              </a:rPr>
              <a:t>ν(T)=T/2E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baseline="-33000" dirty="0" smtClean="0"/>
              <a:t>	</a:t>
            </a:r>
            <a:r>
              <a:rPr lang="en-US" sz="1600" dirty="0" smtClean="0"/>
              <a:t>for </a:t>
            </a:r>
            <a:r>
              <a:rPr lang="en-US" sz="1600" dirty="0" smtClean="0">
                <a:solidFill>
                  <a:srgbClr val="000000"/>
                </a:solidFill>
              </a:rPr>
              <a:t>2E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dirty="0" smtClean="0">
                <a:solidFill>
                  <a:srgbClr val="000000"/>
                </a:solidFill>
              </a:rPr>
              <a:t>&lt;T&lt;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err="1" smtClean="0">
                <a:solidFill>
                  <a:srgbClr val="000000"/>
                </a:solidFill>
              </a:rPr>
              <a:t>c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000000"/>
                </a:solidFill>
              </a:rPr>
              <a:t>ν(T)=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err="1" smtClean="0">
                <a:solidFill>
                  <a:srgbClr val="000000"/>
                </a:solidFill>
              </a:rPr>
              <a:t>c</a:t>
            </a:r>
            <a:r>
              <a:rPr lang="en-US" sz="1600" dirty="0" smtClean="0">
                <a:solidFill>
                  <a:srgbClr val="000000"/>
                </a:solidFill>
              </a:rPr>
              <a:t>/2E</a:t>
            </a:r>
            <a:r>
              <a:rPr lang="en-US" sz="1600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baseline="-33000" dirty="0" smtClean="0"/>
              <a:t>	</a:t>
            </a:r>
            <a:r>
              <a:rPr lang="en-US" sz="1600" dirty="0" smtClean="0"/>
              <a:t>for </a:t>
            </a:r>
            <a:r>
              <a:rPr lang="en-US" sz="1600" dirty="0" smtClean="0">
                <a:solidFill>
                  <a:srgbClr val="000000"/>
                </a:solidFill>
              </a:rPr>
              <a:t>T &gt;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33000" dirty="0" err="1" smtClean="0">
                <a:solidFill>
                  <a:srgbClr val="000000"/>
                </a:solidFill>
              </a:rPr>
              <a:t>c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80924"/>
            <a:ext cx="3886560" cy="293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4957921" y="4271488"/>
            <a:ext cx="3866400" cy="18909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01000"/>
              </a:lnSpc>
              <a:spcBef>
                <a:spcPts val="454"/>
              </a:spcBef>
              <a:tabLst>
                <a:tab pos="1368020" algn="l"/>
                <a:tab pos="2197472" algn="l"/>
                <a:tab pos="3026925" algn="l"/>
                <a:tab pos="3856377" algn="l"/>
                <a:tab pos="4685829" algn="l"/>
                <a:tab pos="5515281" algn="l"/>
                <a:tab pos="6344734" algn="l"/>
                <a:tab pos="7174186" algn="l"/>
                <a:tab pos="8003638" algn="l"/>
                <a:tab pos="8833090" algn="l"/>
              </a:tabLst>
            </a:pPr>
            <a:r>
              <a:rPr lang="en-US" sz="1500" dirty="0">
                <a:solidFill>
                  <a:srgbClr val="000080"/>
                </a:solidFill>
                <a:latin typeface="Tahoma" pitchFamily="32" charset="0"/>
              </a:rPr>
              <a:t>Schematic relation between the number of displaced atoms in the cascade and the kinetic energy </a:t>
            </a:r>
            <a:r>
              <a:rPr lang="en-US" sz="1500" dirty="0">
                <a:solidFill>
                  <a:srgbClr val="000000"/>
                </a:solidFill>
                <a:latin typeface="Tahoma" pitchFamily="32" charset="0"/>
              </a:rPr>
              <a:t>T</a:t>
            </a:r>
            <a:r>
              <a:rPr lang="en-US" sz="1500" dirty="0">
                <a:solidFill>
                  <a:srgbClr val="000080"/>
                </a:solidFill>
                <a:latin typeface="Tahoma" pitchFamily="32" charset="0"/>
              </a:rPr>
              <a:t> of the primary knock-on atom </a:t>
            </a:r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1035361" y="5508697"/>
            <a:ext cx="6976800" cy="5991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6821" rIns="81639" bIns="40820"/>
          <a:lstStyle/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1800" dirty="0">
                <a:solidFill>
                  <a:srgbClr val="800000"/>
                </a:solidFill>
              </a:rPr>
              <a:t>Energy is equally shared between two atoms after the first collision</a:t>
            </a:r>
          </a:p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1800" dirty="0">
                <a:solidFill>
                  <a:srgbClr val="800000"/>
                </a:solidFill>
              </a:rPr>
              <a:t>Compensates for the energy lost to sub threshold reactions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7444800" y="44645"/>
            <a:ext cx="1656000" cy="622145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7524328" y="4292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9" name="Équation" r:id="rId5" imgW="761760" imgH="380880" progId="Equation.3">
                  <p:embed/>
                </p:oleObj>
              </mc:Choice>
              <mc:Fallback>
                <p:oleObj name="Équation" r:id="rId5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4292"/>
                        <a:ext cx="1504950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8261736" y="328354"/>
            <a:ext cx="414720" cy="414764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12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312514"/>
            <a:ext cx="7771680" cy="561659"/>
          </a:xfrm>
        </p:spPr>
        <p:txBody>
          <a:bodyPr>
            <a:normAutofit fontScale="90000"/>
          </a:bodyPr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Lindhard partition function </a:t>
            </a:r>
            <a:r>
              <a:rPr lang="en-US" dirty="0" smtClean="0">
                <a:latin typeface="Symbol" charset="0"/>
              </a:rPr>
              <a:t>x</a:t>
            </a:r>
            <a:r>
              <a:rPr lang="en-US" dirty="0" smtClean="0"/>
              <a:t> </a:t>
            </a:r>
            <a:r>
              <a:rPr lang="en-US" baseline="33000" dirty="0" smtClean="0"/>
              <a:t>[1/2]</a:t>
            </a:r>
          </a:p>
        </p:txBody>
      </p:sp>
      <p:sp>
        <p:nvSpPr>
          <p:cNvPr id="7177" name="Rectangle 2"/>
          <p:cNvSpPr>
            <a:spLocks noGrp="1" noChangeArrowheads="1"/>
          </p:cNvSpPr>
          <p:nvPr>
            <p:ph idx="1"/>
          </p:nvPr>
        </p:nvSpPr>
        <p:spPr>
          <a:xfrm>
            <a:off x="642241" y="908720"/>
            <a:ext cx="7924320" cy="5181664"/>
          </a:xfrm>
        </p:spPr>
        <p:txBody>
          <a:bodyPr lIns="0" tIns="0" rIns="0" bIns="0">
            <a:normAutofit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/>
              <a:t>The partition function gives the fraction of </a:t>
            </a:r>
            <a:r>
              <a:rPr lang="en-US" sz="1800" dirty="0" smtClean="0">
                <a:solidFill>
                  <a:srgbClr val="800000"/>
                </a:solidFill>
              </a:rPr>
              <a:t>stopping power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S</a:t>
            </a:r>
            <a:r>
              <a:rPr lang="en-US" sz="1800" dirty="0" smtClean="0"/>
              <a:t> that goes to NIEL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/>
              <a:t>Approximations used: Electrons do not produce recoil nuclei with appreciable energy, lattice binding energy is neglected, etc...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where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endParaRPr lang="en-US" sz="10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/>
              <a:t>approximated to 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2699792" y="2141736"/>
          <a:ext cx="337661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0" name="Équation" r:id="rId4" imgW="1688760" imgH="355320" progId="Equation.3">
                  <p:embed/>
                </p:oleObj>
              </mc:Choice>
              <mc:Fallback>
                <p:oleObj name="Équation" r:id="rId4" imgW="168876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141736"/>
                        <a:ext cx="3376612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3491880" y="2916808"/>
          <a:ext cx="19304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1" name="Équation" r:id="rId6" imgW="965160" imgH="291960" progId="Equation.3">
                  <p:embed/>
                </p:oleObj>
              </mc:Choice>
              <mc:Fallback>
                <p:oleObj name="Équation" r:id="rId6" imgW="9651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916808"/>
                        <a:ext cx="19304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719438" y="3512692"/>
            <a:ext cx="5340486" cy="678153"/>
          </a:xfrm>
          <a:prstGeom prst="roundRect">
            <a:avLst>
              <a:gd name="adj" fmla="val 116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717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133537"/>
              </p:ext>
            </p:extLst>
          </p:nvPr>
        </p:nvGraphicFramePr>
        <p:xfrm>
          <a:off x="1872970" y="3481236"/>
          <a:ext cx="5168219" cy="698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2" name="Équation" r:id="rId8" imgW="2819160" imgH="380880" progId="Equation.3">
                  <p:embed/>
                </p:oleObj>
              </mc:Choice>
              <mc:Fallback>
                <p:oleObj name="Équation" r:id="rId8" imgW="28191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2970" y="3481236"/>
                        <a:ext cx="5168219" cy="69860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977919"/>
              </p:ext>
            </p:extLst>
          </p:nvPr>
        </p:nvGraphicFramePr>
        <p:xfrm>
          <a:off x="1900336" y="4339481"/>
          <a:ext cx="33512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3" name="Équation" r:id="rId10" imgW="1676160" imgH="241200" progId="Equation.3">
                  <p:embed/>
                </p:oleObj>
              </mc:Choice>
              <mc:Fallback>
                <p:oleObj name="Équation" r:id="rId10" imgW="1676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336" y="4339481"/>
                        <a:ext cx="3351212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753039"/>
              </p:ext>
            </p:extLst>
          </p:nvPr>
        </p:nvGraphicFramePr>
        <p:xfrm>
          <a:off x="1843089" y="4727125"/>
          <a:ext cx="43672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4" name="Équation" r:id="rId12" imgW="2184120" imgH="609480" progId="Equation.3">
                  <p:embed/>
                </p:oleObj>
              </mc:Choice>
              <mc:Fallback>
                <p:oleObj name="Équation" r:id="rId12" imgW="21841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089" y="4727125"/>
                        <a:ext cx="436721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Text Box 9"/>
          <p:cNvSpPr txBox="1">
            <a:spLocks noChangeArrowheads="1"/>
          </p:cNvSpPr>
          <p:nvPr/>
        </p:nvSpPr>
        <p:spPr bwMode="auto">
          <a:xfrm>
            <a:off x="-5754" y="5834841"/>
            <a:ext cx="8403840" cy="424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8421" rIns="81639" bIns="40820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8000"/>
                </a:solidFill>
              </a:rPr>
              <a:t>Nice feature: It can handle any projectile Z</a:t>
            </a:r>
            <a:r>
              <a:rPr lang="en-US" baseline="-33000" dirty="0">
                <a:solidFill>
                  <a:srgbClr val="008000"/>
                </a:solidFill>
              </a:rPr>
              <a:t>1</a:t>
            </a:r>
            <a:r>
              <a:rPr lang="en-US" dirty="0">
                <a:solidFill>
                  <a:srgbClr val="008000"/>
                </a:solidFill>
              </a:rPr>
              <a:t>,A</a:t>
            </a:r>
            <a:r>
              <a:rPr lang="en-US" baseline="-33000" dirty="0">
                <a:solidFill>
                  <a:srgbClr val="008000"/>
                </a:solidFill>
              </a:rPr>
              <a:t>1</a:t>
            </a:r>
            <a:r>
              <a:rPr lang="en-US" dirty="0">
                <a:solidFill>
                  <a:srgbClr val="008000"/>
                </a:solidFill>
              </a:rPr>
              <a:t> whichever charged particle</a:t>
            </a:r>
          </a:p>
        </p:txBody>
      </p:sp>
      <p:sp>
        <p:nvSpPr>
          <p:cNvPr id="7180" name="Text Box 10"/>
          <p:cNvSpPr txBox="1">
            <a:spLocks noChangeArrowheads="1"/>
          </p:cNvSpPr>
          <p:nvPr/>
        </p:nvSpPr>
        <p:spPr bwMode="auto">
          <a:xfrm>
            <a:off x="6582960" y="4562181"/>
            <a:ext cx="2319840" cy="10901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lnSpc>
                <a:spcPct val="101000"/>
              </a:lnSpc>
              <a:tabLst>
                <a:tab pos="0" algn="l"/>
                <a:tab pos="531368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0000"/>
                </a:solidFill>
                <a:latin typeface="Tahoma" pitchFamily="32" charset="0"/>
              </a:rPr>
              <a:t>Z,A</a:t>
            </a:r>
            <a:r>
              <a:rPr lang="en-US" dirty="0">
                <a:solidFill>
                  <a:srgbClr val="40458C"/>
                </a:solidFill>
                <a:latin typeface="Tahoma" pitchFamily="32" charset="0"/>
              </a:rPr>
              <a:t>	charge and mass</a:t>
            </a:r>
          </a:p>
          <a:p>
            <a:pPr>
              <a:lnSpc>
                <a:spcPct val="101000"/>
              </a:lnSpc>
              <a:tabLst>
                <a:tab pos="0" algn="l"/>
                <a:tab pos="531368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0000"/>
                </a:solidFill>
                <a:latin typeface="Tahoma" pitchFamily="32" charset="0"/>
              </a:rPr>
              <a:t>1</a:t>
            </a:r>
            <a:r>
              <a:rPr lang="en-US" dirty="0">
                <a:solidFill>
                  <a:srgbClr val="40458C"/>
                </a:solidFill>
                <a:latin typeface="Tahoma" pitchFamily="32" charset="0"/>
              </a:rPr>
              <a:t>	projectile</a:t>
            </a:r>
          </a:p>
          <a:p>
            <a:pPr>
              <a:lnSpc>
                <a:spcPct val="101000"/>
              </a:lnSpc>
              <a:tabLst>
                <a:tab pos="0" algn="l"/>
                <a:tab pos="531368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0000"/>
                </a:solidFill>
                <a:latin typeface="Tahoma" pitchFamily="32" charset="0"/>
              </a:rPr>
              <a:t>2</a:t>
            </a:r>
            <a:r>
              <a:rPr lang="en-US" dirty="0">
                <a:solidFill>
                  <a:srgbClr val="40458C"/>
                </a:solidFill>
                <a:latin typeface="Tahoma" pitchFamily="32" charset="0"/>
              </a:rPr>
              <a:t>	medium</a:t>
            </a:r>
          </a:p>
          <a:p>
            <a:pPr>
              <a:lnSpc>
                <a:spcPct val="101000"/>
              </a:lnSpc>
              <a:tabLst>
                <a:tab pos="0" algn="l"/>
                <a:tab pos="531368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0000"/>
                </a:solidFill>
                <a:latin typeface="Tahoma" pitchFamily="32" charset="0"/>
              </a:rPr>
              <a:t>T</a:t>
            </a:r>
            <a:r>
              <a:rPr lang="en-US" dirty="0">
                <a:solidFill>
                  <a:srgbClr val="40458C"/>
                </a:solidFill>
                <a:latin typeface="Tahoma" pitchFamily="32" charset="0"/>
              </a:rPr>
              <a:t>	recoil energy </a:t>
            </a:r>
            <a:r>
              <a:rPr lang="en-US" dirty="0">
                <a:solidFill>
                  <a:srgbClr val="40458C"/>
                </a:solidFill>
              </a:rPr>
              <a:t>(</a:t>
            </a:r>
            <a:r>
              <a:rPr lang="en-US" dirty="0">
                <a:solidFill>
                  <a:srgbClr val="40458C"/>
                </a:solidFill>
                <a:latin typeface="Times New Roman" pitchFamily="16" charset="0"/>
              </a:rPr>
              <a:t>eV</a:t>
            </a:r>
            <a:r>
              <a:rPr lang="en-US" dirty="0">
                <a:solidFill>
                  <a:srgbClr val="40458C"/>
                </a:solidFill>
              </a:rPr>
              <a:t>)</a:t>
            </a:r>
          </a:p>
        </p:txBody>
      </p:sp>
      <p:sp>
        <p:nvSpPr>
          <p:cNvPr id="7181" name="AutoShape 11"/>
          <p:cNvSpPr>
            <a:spLocks noChangeArrowheads="1"/>
          </p:cNvSpPr>
          <p:nvPr/>
        </p:nvSpPr>
        <p:spPr bwMode="auto">
          <a:xfrm>
            <a:off x="6384960" y="4484331"/>
            <a:ext cx="2715840" cy="1252947"/>
          </a:xfrm>
          <a:prstGeom prst="roundRect">
            <a:avLst>
              <a:gd name="adj" fmla="val 13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444800" y="44645"/>
            <a:ext cx="1656000" cy="622145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7524328" y="4292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45" name="Équation" r:id="rId14" imgW="761760" imgH="380880" progId="Equation.3">
                  <p:embed/>
                </p:oleObj>
              </mc:Choice>
              <mc:Fallback>
                <p:oleObj name="Équation" r:id="rId14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4292"/>
                        <a:ext cx="1504950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8316416" y="-27384"/>
            <a:ext cx="414720" cy="414764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03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Nuclear Stopping power</a:t>
            </a:r>
          </a:p>
        </p:txBody>
      </p:sp>
      <p:sp>
        <p:nvSpPr>
          <p:cNvPr id="11271" name="Rectangle 2"/>
          <p:cNvSpPr>
            <a:spLocks noGrp="1" noChangeArrowheads="1"/>
          </p:cNvSpPr>
          <p:nvPr>
            <p:ph idx="1"/>
          </p:nvPr>
        </p:nvSpPr>
        <p:spPr>
          <a:xfrm>
            <a:off x="675360" y="1012427"/>
            <a:ext cx="7924320" cy="5390485"/>
          </a:xfrm>
        </p:spPr>
        <p:txBody>
          <a:bodyPr lIns="0" tIns="0" rIns="0" bIns="0">
            <a:normAutofit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600" dirty="0" smtClean="0"/>
              <a:t>Nuclear stopping power (unrestricted)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600" dirty="0" smtClean="0"/>
              <a:t>Energy transferred to recoil atom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600" dirty="0" smtClean="0"/>
              <a:t>Deflection angle, by integrating over all impact parameters </a:t>
            </a:r>
            <a:r>
              <a:rPr lang="en-US" sz="1600" dirty="0" smtClean="0">
                <a:solidFill>
                  <a:srgbClr val="000000"/>
                </a:solidFill>
              </a:rPr>
              <a:t>b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endParaRPr lang="en-US" sz="16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600" dirty="0" smtClean="0"/>
              <a:t>Universal potential</a:t>
            </a:r>
            <a:br>
              <a:rPr lang="en-US" sz="1600" dirty="0" smtClean="0"/>
            </a:br>
            <a:endParaRPr lang="en-US" sz="16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where:	</a:t>
            </a:r>
            <a:r>
              <a:rPr lang="en-US" sz="1600" i="1" dirty="0" smtClean="0">
                <a:solidFill>
                  <a:srgbClr val="000000"/>
                </a:solidFill>
              </a:rPr>
              <a:t>F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s</a:t>
            </a:r>
            <a:r>
              <a:rPr lang="en-US" sz="1600" i="1" dirty="0" smtClean="0">
                <a:solidFill>
                  <a:srgbClr val="000000"/>
                </a:solidFill>
              </a:rPr>
              <a:t>(x) = </a:t>
            </a:r>
            <a:r>
              <a:rPr lang="en-US" sz="1600" i="1" dirty="0" smtClean="0">
                <a:solidFill>
                  <a:srgbClr val="000000"/>
                </a:solidFill>
                <a:latin typeface="Symbol" charset="0"/>
              </a:rPr>
              <a:t>S </a:t>
            </a:r>
            <a:r>
              <a:rPr lang="en-US" sz="1600" i="1" dirty="0" err="1" smtClean="0">
                <a:solidFill>
                  <a:srgbClr val="000000"/>
                </a:solidFill>
              </a:rPr>
              <a:t>a</a:t>
            </a:r>
            <a:r>
              <a:rPr lang="en-US" sz="1600" i="1" baseline="-33000" dirty="0" err="1" smtClean="0">
                <a:solidFill>
                  <a:srgbClr val="000000"/>
                </a:solidFill>
              </a:rPr>
              <a:t>i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 </a:t>
            </a:r>
            <a:r>
              <a:rPr lang="en-US" sz="1600" i="1" dirty="0" smtClean="0">
                <a:solidFill>
                  <a:srgbClr val="000000"/>
                </a:solidFill>
              </a:rPr>
              <a:t>exp(-c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i </a:t>
            </a:r>
            <a:r>
              <a:rPr lang="en-US" sz="1600" i="1" dirty="0" smtClean="0">
                <a:solidFill>
                  <a:srgbClr val="000000"/>
                </a:solidFill>
              </a:rPr>
              <a:t>x)</a:t>
            </a:r>
            <a:r>
              <a:rPr lang="en-US" sz="1600" dirty="0" smtClean="0"/>
              <a:t>  		screening function</a:t>
            </a:r>
            <a:br>
              <a:rPr lang="en-US" sz="1600" dirty="0" smtClean="0"/>
            </a:br>
            <a:r>
              <a:rPr lang="en-US" sz="1600" dirty="0" smtClean="0"/>
              <a:t>		</a:t>
            </a:r>
            <a:r>
              <a:rPr lang="en-US" sz="1600" i="1" dirty="0" err="1" smtClean="0">
                <a:solidFill>
                  <a:srgbClr val="000000"/>
                </a:solidFill>
              </a:rPr>
              <a:t>r</a:t>
            </a:r>
            <a:r>
              <a:rPr lang="en-US" sz="1600" i="1" baseline="-33000" dirty="0" err="1" smtClean="0">
                <a:solidFill>
                  <a:srgbClr val="000000"/>
                </a:solidFill>
              </a:rPr>
              <a:t>s</a:t>
            </a:r>
            <a:r>
              <a:rPr lang="en-US" sz="1600" i="1" dirty="0" smtClean="0">
                <a:solidFill>
                  <a:srgbClr val="000000"/>
                </a:solidFill>
              </a:rPr>
              <a:t>=0.88534 </a:t>
            </a:r>
            <a:r>
              <a:rPr lang="en-US" sz="1600" i="1" dirty="0" err="1" smtClean="0">
                <a:solidFill>
                  <a:srgbClr val="000000"/>
                </a:solidFill>
              </a:rPr>
              <a:t>r</a:t>
            </a:r>
            <a:r>
              <a:rPr lang="en-US" sz="1600" i="1" baseline="-33000" dirty="0" err="1" smtClean="0">
                <a:solidFill>
                  <a:srgbClr val="000000"/>
                </a:solidFill>
              </a:rPr>
              <a:t>B</a:t>
            </a:r>
            <a:r>
              <a:rPr lang="en-US" sz="1600" i="1" dirty="0" smtClean="0">
                <a:solidFill>
                  <a:srgbClr val="000000"/>
                </a:solidFill>
              </a:rPr>
              <a:t> / (Z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1</a:t>
            </a:r>
            <a:r>
              <a:rPr lang="en-US" sz="1600" i="1" baseline="33000" dirty="0" smtClean="0">
                <a:solidFill>
                  <a:srgbClr val="000000"/>
                </a:solidFill>
              </a:rPr>
              <a:t>0.23</a:t>
            </a:r>
            <a:r>
              <a:rPr lang="en-US" sz="1600" i="1" dirty="0" smtClean="0">
                <a:solidFill>
                  <a:srgbClr val="000000"/>
                </a:solidFill>
              </a:rPr>
              <a:t> + Z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2</a:t>
            </a:r>
            <a:r>
              <a:rPr lang="en-US" sz="1600" i="1" baseline="33000" dirty="0" smtClean="0">
                <a:solidFill>
                  <a:srgbClr val="000000"/>
                </a:solidFill>
              </a:rPr>
              <a:t>0.23</a:t>
            </a:r>
            <a:r>
              <a:rPr lang="en-US" sz="1600" i="1" dirty="0" smtClean="0">
                <a:solidFill>
                  <a:srgbClr val="000000"/>
                </a:solidFill>
              </a:rPr>
              <a:t>)</a:t>
            </a:r>
            <a:r>
              <a:rPr lang="en-US" sz="1600" dirty="0" smtClean="0"/>
              <a:t>  	screening length</a:t>
            </a:r>
            <a:br>
              <a:rPr lang="en-US" sz="1600" dirty="0" smtClean="0"/>
            </a:br>
            <a:r>
              <a:rPr lang="en-US" sz="1600" dirty="0" smtClean="0"/>
              <a:t>		</a:t>
            </a:r>
            <a:r>
              <a:rPr lang="en-US" sz="1600" i="1" dirty="0" err="1" smtClean="0">
                <a:solidFill>
                  <a:srgbClr val="000000"/>
                </a:solidFill>
              </a:rPr>
              <a:t>r</a:t>
            </a:r>
            <a:r>
              <a:rPr lang="en-US" sz="1600" i="1" baseline="-33000" dirty="0" err="1" smtClean="0">
                <a:solidFill>
                  <a:srgbClr val="000000"/>
                </a:solidFill>
              </a:rPr>
              <a:t>s</a:t>
            </a:r>
            <a:r>
              <a:rPr lang="en-US" sz="1600" i="1" dirty="0" smtClean="0">
                <a:solidFill>
                  <a:srgbClr val="000000"/>
                </a:solidFill>
              </a:rPr>
              <a:t>=0.88534 </a:t>
            </a:r>
            <a:r>
              <a:rPr lang="en-US" sz="1600" i="1" dirty="0" err="1" smtClean="0">
                <a:solidFill>
                  <a:srgbClr val="000000"/>
                </a:solidFill>
              </a:rPr>
              <a:t>r</a:t>
            </a:r>
            <a:r>
              <a:rPr lang="en-US" sz="1600" i="1" baseline="-33000" dirty="0" err="1" smtClean="0">
                <a:solidFill>
                  <a:srgbClr val="000000"/>
                </a:solidFill>
              </a:rPr>
              <a:t>B</a:t>
            </a:r>
            <a:r>
              <a:rPr lang="en-US" sz="1600" i="1" dirty="0" smtClean="0">
                <a:solidFill>
                  <a:srgbClr val="000000"/>
                </a:solidFill>
              </a:rPr>
              <a:t> Z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1</a:t>
            </a:r>
            <a:r>
              <a:rPr lang="en-US" sz="1600" i="1" baseline="33000" dirty="0" smtClean="0">
                <a:solidFill>
                  <a:srgbClr val="000000"/>
                </a:solidFill>
              </a:rPr>
              <a:t>-1/3</a:t>
            </a:r>
            <a:r>
              <a:rPr lang="en-US" sz="1600" dirty="0" smtClean="0"/>
              <a:t>			in case of particle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1126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059853"/>
              </p:ext>
            </p:extLst>
          </p:nvPr>
        </p:nvGraphicFramePr>
        <p:xfrm>
          <a:off x="2919986" y="2353777"/>
          <a:ext cx="230981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98" name="Équation" r:id="rId4" imgW="1155600" imgH="203040" progId="Equation.3">
                  <p:embed/>
                </p:oleObj>
              </mc:Choice>
              <mc:Fallback>
                <p:oleObj name="Équation" r:id="rId4" imgW="115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986" y="2353777"/>
                        <a:ext cx="2309813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35450"/>
              </p:ext>
            </p:extLst>
          </p:nvPr>
        </p:nvGraphicFramePr>
        <p:xfrm>
          <a:off x="2775982" y="3163706"/>
          <a:ext cx="2944812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99" name="Équation" r:id="rId6" imgW="1473120" imgH="596880" progId="Equation.3">
                  <p:embed/>
                </p:oleObj>
              </mc:Choice>
              <mc:Fallback>
                <p:oleObj name="Équation" r:id="rId6" imgW="147312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982" y="3163706"/>
                        <a:ext cx="2944812" cy="119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10540"/>
              </p:ext>
            </p:extLst>
          </p:nvPr>
        </p:nvGraphicFramePr>
        <p:xfrm>
          <a:off x="3262220" y="4492810"/>
          <a:ext cx="23098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00" name="Équation" r:id="rId8" imgW="1155600" imgH="419040" progId="Equation.3">
                  <p:embed/>
                </p:oleObj>
              </mc:Choice>
              <mc:Fallback>
                <p:oleObj name="Équation" r:id="rId8" imgW="1155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220" y="4492810"/>
                        <a:ext cx="2309813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84324"/>
              </p:ext>
            </p:extLst>
          </p:nvPr>
        </p:nvGraphicFramePr>
        <p:xfrm>
          <a:off x="2494830" y="1240502"/>
          <a:ext cx="41529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01" name="Équation" r:id="rId10" imgW="2044440" imgH="380880" progId="Equation.3">
                  <p:embed/>
                </p:oleObj>
              </mc:Choice>
              <mc:Fallback>
                <p:oleObj name="Équation" r:id="rId10" imgW="204444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4830" y="1240502"/>
                        <a:ext cx="4152900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36512" y="6577607"/>
            <a:ext cx="849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3300"/>
                </a:solidFill>
              </a:rPr>
              <a:t>ICRU-49</a:t>
            </a:r>
            <a:endParaRPr lang="en-US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786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Ziegler approximation</a:t>
            </a:r>
          </a:p>
        </p:txBody>
      </p:sp>
      <p:sp>
        <p:nvSpPr>
          <p:cNvPr id="12295" name="Rectangle 2"/>
          <p:cNvSpPr>
            <a:spLocks noGrp="1" noChangeArrowheads="1"/>
          </p:cNvSpPr>
          <p:nvPr>
            <p:ph idx="1"/>
          </p:nvPr>
        </p:nvSpPr>
        <p:spPr>
          <a:xfrm>
            <a:off x="609120" y="979303"/>
            <a:ext cx="7924320" cy="5181664"/>
          </a:xfrm>
        </p:spPr>
        <p:txBody>
          <a:bodyPr lIns="0" tIns="0" rIns="0" bIns="0">
            <a:normAutofit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000" dirty="0" smtClean="0"/>
              <a:t>Reduced kinetic energy </a:t>
            </a:r>
            <a:r>
              <a:rPr lang="en-US" sz="2000" i="1" dirty="0" smtClean="0">
                <a:solidFill>
                  <a:srgbClr val="000000"/>
                </a:solidFill>
                <a:latin typeface="Symbol" charset="0"/>
              </a:rPr>
              <a:t>e</a:t>
            </a:r>
            <a:r>
              <a:rPr lang="en-US" sz="2000" dirty="0" smtClean="0"/>
              <a:t> (</a:t>
            </a:r>
            <a:r>
              <a:rPr lang="en-US" sz="2000" i="1" dirty="0" smtClean="0">
                <a:solidFill>
                  <a:srgbClr val="000000"/>
                </a:solidFill>
              </a:rPr>
              <a:t>T</a:t>
            </a:r>
            <a:r>
              <a:rPr lang="en-US" sz="2000" dirty="0" smtClean="0"/>
              <a:t> in </a:t>
            </a:r>
            <a:r>
              <a:rPr lang="en-US" sz="2000" dirty="0" smtClean="0">
                <a:latin typeface="Times New Roman" pitchFamily="16" charset="0"/>
              </a:rPr>
              <a:t>keV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000" dirty="0" smtClean="0"/>
              <a:t>Reduced stopping power</a:t>
            </a:r>
            <a:br>
              <a:rPr lang="en-US" sz="20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2000" dirty="0" smtClean="0"/>
              <a:t>   if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if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800000"/>
                </a:solidFill>
              </a:rPr>
              <a:t>Important features of Reduced Stopping Power</a:t>
            </a:r>
          </a:p>
          <a:p>
            <a:pPr marL="672490" lvl="1" indent="-257764" eaLnBrk="1" hangingPunct="1">
              <a:buClr>
                <a:srgbClr val="40458C"/>
              </a:buClr>
              <a:buFont typeface="Wingdings" charset="2"/>
              <a:buChar char="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>
                <a:solidFill>
                  <a:srgbClr val="800000"/>
                </a:solidFill>
              </a:rPr>
              <a:t>Independent from the </a:t>
            </a:r>
            <a:r>
              <a:rPr lang="en-US" sz="1800" b="1" dirty="0" smtClean="0">
                <a:solidFill>
                  <a:srgbClr val="800000"/>
                </a:solidFill>
              </a:rPr>
              <a:t>projectile</a:t>
            </a:r>
            <a:r>
              <a:rPr lang="en-US" sz="1800" dirty="0" smtClean="0">
                <a:solidFill>
                  <a:srgbClr val="800000"/>
                </a:solidFill>
              </a:rPr>
              <a:t> and </a:t>
            </a:r>
            <a:r>
              <a:rPr lang="en-US" sz="1800" b="1" dirty="0" smtClean="0">
                <a:solidFill>
                  <a:srgbClr val="800000"/>
                </a:solidFill>
              </a:rPr>
              <a:t>target</a:t>
            </a:r>
            <a:r>
              <a:rPr lang="en-US" sz="1800" dirty="0" smtClean="0">
                <a:solidFill>
                  <a:srgbClr val="800000"/>
                </a:solidFill>
              </a:rPr>
              <a:t> combination</a:t>
            </a:r>
          </a:p>
          <a:p>
            <a:pPr marL="672490" lvl="1" indent="-257764" eaLnBrk="1" hangingPunct="1">
              <a:buClr>
                <a:srgbClr val="40458C"/>
              </a:buClr>
              <a:buFont typeface="Wingdings" charset="2"/>
              <a:buChar char="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smtClean="0">
                <a:solidFill>
                  <a:srgbClr val="800000"/>
                </a:solidFill>
              </a:rPr>
              <a:t>Accurate within </a:t>
            </a:r>
            <a:r>
              <a:rPr lang="en-US" sz="1800" b="1" dirty="0" smtClean="0">
                <a:solidFill>
                  <a:srgbClr val="800000"/>
                </a:solidFill>
              </a:rPr>
              <a:t>1%</a:t>
            </a:r>
            <a:r>
              <a:rPr lang="en-US" sz="1800" dirty="0" smtClean="0">
                <a:solidFill>
                  <a:srgbClr val="800000"/>
                </a:solidFill>
              </a:rPr>
              <a:t> for </a:t>
            </a:r>
            <a:r>
              <a:rPr lang="en-US" sz="1800" dirty="0" smtClean="0">
                <a:solidFill>
                  <a:srgbClr val="800000"/>
                </a:solidFill>
                <a:latin typeface="Symbol" charset="0"/>
              </a:rPr>
              <a:t>e</a:t>
            </a:r>
            <a:r>
              <a:rPr lang="en-US" sz="1800" dirty="0" smtClean="0">
                <a:solidFill>
                  <a:srgbClr val="800000"/>
                </a:solidFill>
              </a:rPr>
              <a:t>&lt;1 and to within</a:t>
            </a:r>
            <a:r>
              <a:rPr lang="en-US" sz="1800" b="1" dirty="0" smtClean="0">
                <a:solidFill>
                  <a:srgbClr val="800000"/>
                </a:solidFill>
              </a:rPr>
              <a:t> 5%</a:t>
            </a:r>
            <a:r>
              <a:rPr lang="en-US" sz="1800" dirty="0" smtClean="0">
                <a:solidFill>
                  <a:srgbClr val="800000"/>
                </a:solidFill>
              </a:rPr>
              <a:t> or better for </a:t>
            </a:r>
            <a:r>
              <a:rPr lang="en-US" sz="1800" dirty="0" smtClean="0">
                <a:solidFill>
                  <a:srgbClr val="800000"/>
                </a:solidFill>
                <a:latin typeface="Symbol" charset="0"/>
              </a:rPr>
              <a:t>e</a:t>
            </a:r>
            <a:r>
              <a:rPr lang="en-US" sz="1800" dirty="0" smtClean="0">
                <a:solidFill>
                  <a:srgbClr val="800000"/>
                </a:solidFill>
              </a:rPr>
              <a:t>&gt;3</a:t>
            </a: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000" dirty="0" smtClean="0"/>
              <a:t>Stopping power (</a:t>
            </a:r>
            <a:r>
              <a:rPr lang="en-US" sz="2000" dirty="0" err="1" smtClean="0">
                <a:latin typeface="Times New Roman" pitchFamily="16" charset="0"/>
              </a:rPr>
              <a:t>MeV</a:t>
            </a:r>
            <a:r>
              <a:rPr lang="en-US" sz="2000" dirty="0" smtClean="0">
                <a:latin typeface="Times New Roman" pitchFamily="16" charset="0"/>
              </a:rPr>
              <a:t>/g/cm</a:t>
            </a:r>
            <a:r>
              <a:rPr lang="en-US" sz="2000" baseline="33000" dirty="0" smtClean="0">
                <a:latin typeface="Times New Roman" pitchFamily="16" charset="0"/>
              </a:rPr>
              <a:t>2</a:t>
            </a:r>
            <a:r>
              <a:rPr lang="en-US" sz="2000" dirty="0" smtClean="0"/>
              <a:t>)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3059832" y="1412776"/>
          <a:ext cx="2835276" cy="104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22" name="Équation" r:id="rId4" imgW="1600200" imgH="583920" progId="Equation.3">
                  <p:embed/>
                </p:oleObj>
              </mc:Choice>
              <mc:Fallback>
                <p:oleObj name="Équation" r:id="rId4" imgW="16002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412776"/>
                        <a:ext cx="2835276" cy="10445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622526"/>
              </p:ext>
            </p:extLst>
          </p:nvPr>
        </p:nvGraphicFramePr>
        <p:xfrm>
          <a:off x="1547762" y="2592933"/>
          <a:ext cx="4430713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23" name="Équation" r:id="rId6" imgW="2450880" imgH="393480" progId="Equation.3">
                  <p:embed/>
                </p:oleObj>
              </mc:Choice>
              <mc:Fallback>
                <p:oleObj name="Équation" r:id="rId6" imgW="2450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762" y="2592933"/>
                        <a:ext cx="4430713" cy="715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75096"/>
              </p:ext>
            </p:extLst>
          </p:nvPr>
        </p:nvGraphicFramePr>
        <p:xfrm>
          <a:off x="1547762" y="3275231"/>
          <a:ext cx="2016126" cy="644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24" name="Équation" r:id="rId8" imgW="1117440" imgH="355320" progId="Equation.3">
                  <p:embed/>
                </p:oleObj>
              </mc:Choice>
              <mc:Fallback>
                <p:oleObj name="Équation" r:id="rId8" imgW="111744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762" y="3275231"/>
                        <a:ext cx="2016126" cy="6445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210265"/>
              </p:ext>
            </p:extLst>
          </p:nvPr>
        </p:nvGraphicFramePr>
        <p:xfrm>
          <a:off x="4571280" y="5070355"/>
          <a:ext cx="3230563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25" name="Équation" r:id="rId10" imgW="1803240" imgH="609480" progId="Equation.3">
                  <p:embed/>
                </p:oleObj>
              </mc:Choice>
              <mc:Fallback>
                <p:oleObj name="Équation" r:id="rId10" imgW="18032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280" y="5070355"/>
                        <a:ext cx="3230563" cy="1090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36512" y="6577607"/>
            <a:ext cx="849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3300"/>
                </a:solidFill>
              </a:rPr>
              <a:t>ICRU-49</a:t>
            </a:r>
            <a:endParaRPr lang="en-US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842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740161" y="1142041"/>
            <a:ext cx="7924320" cy="5181664"/>
          </a:xfrm>
        </p:spPr>
        <p:txBody>
          <a:bodyPr lIns="0" tIns="0" rIns="0" bIns="0">
            <a:normAutofit fontScale="92500" lnSpcReduction="10000"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smtClean="0"/>
              <a:t>The restricted nuclear stopping power is calculated the same way only integrating from </a:t>
            </a:r>
            <a:r>
              <a:rPr lang="en-US" dirty="0" smtClean="0">
                <a:solidFill>
                  <a:srgbClr val="000000"/>
                </a:solidFill>
              </a:rPr>
              <a:t>0</a:t>
            </a:r>
            <a:r>
              <a:rPr lang="en-US" dirty="0" smtClean="0"/>
              <a:t> impact parameter up to a maximum </a:t>
            </a:r>
            <a:r>
              <a:rPr lang="en-US" i="1" dirty="0" err="1" smtClean="0">
                <a:solidFill>
                  <a:srgbClr val="000000"/>
                </a:solidFill>
              </a:rPr>
              <a:t>b</a:t>
            </a:r>
            <a:r>
              <a:rPr lang="en-US" i="1" baseline="-33000" dirty="0" err="1" smtClean="0">
                <a:solidFill>
                  <a:srgbClr val="000000"/>
                </a:solidFill>
              </a:rPr>
              <a:t>max</a:t>
            </a:r>
            <a:r>
              <a:rPr lang="en-US" dirty="0" smtClean="0"/>
              <a:t> which corresponds to a  transfer of energy equal to the</a:t>
            </a:r>
            <a:br>
              <a:rPr lang="en-US" dirty="0" smtClean="0"/>
            </a:br>
            <a:r>
              <a:rPr lang="en-US" i="1" dirty="0" smtClean="0">
                <a:solidFill>
                  <a:srgbClr val="000000"/>
                </a:solidFill>
              </a:rPr>
              <a:t>E</a:t>
            </a:r>
            <a:r>
              <a:rPr lang="en-US" i="1" baseline="-33000" dirty="0" smtClean="0">
                <a:solidFill>
                  <a:srgbClr val="000000"/>
                </a:solidFill>
              </a:rPr>
              <a:t>th</a:t>
            </a:r>
            <a:r>
              <a:rPr lang="en-US" i="1" dirty="0" smtClean="0">
                <a:solidFill>
                  <a:srgbClr val="000000"/>
                </a:solidFill>
              </a:rPr>
              <a:t>= </a:t>
            </a:r>
            <a:r>
              <a:rPr lang="en-US" i="1" dirty="0" err="1" smtClean="0">
                <a:solidFill>
                  <a:srgbClr val="000000"/>
                </a:solidFill>
              </a:rPr>
              <a:t>W</a:t>
            </a:r>
            <a:r>
              <a:rPr lang="en-US" i="1" baseline="-33000" dirty="0" err="1" smtClean="0">
                <a:solidFill>
                  <a:srgbClr val="000000"/>
                </a:solidFill>
              </a:rPr>
              <a:t>min</a:t>
            </a:r>
            <a:r>
              <a:rPr lang="en-US" i="1" dirty="0" smtClean="0">
                <a:solidFill>
                  <a:srgbClr val="000000"/>
                </a:solidFill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  <a:latin typeface="Symbol" charset="0"/>
              </a:rPr>
              <a:t>q</a:t>
            </a:r>
            <a:r>
              <a:rPr lang="en-US" i="1" baseline="-33000" dirty="0" err="1" smtClean="0">
                <a:solidFill>
                  <a:srgbClr val="000000"/>
                </a:solidFill>
              </a:rPr>
              <a:t>min</a:t>
            </a:r>
            <a:r>
              <a:rPr lang="en-US" i="1" dirty="0" err="1" smtClean="0">
                <a:solidFill>
                  <a:srgbClr val="000000"/>
                </a:solidFill>
              </a:rPr>
              <a:t>,T</a:t>
            </a:r>
            <a:r>
              <a:rPr lang="en-US" i="1" dirty="0" smtClean="0">
                <a:solidFill>
                  <a:srgbClr val="000000"/>
                </a:solidFill>
              </a:rPr>
              <a:t>)</a:t>
            </a:r>
            <a:r>
              <a:rPr lang="en-US" i="1" baseline="-33000" dirty="0" smtClean="0">
                <a:solidFill>
                  <a:srgbClr val="000000"/>
                </a:solidFill>
              </a:rPr>
              <a:t> </a:t>
            </a:r>
            <a:r>
              <a:rPr lang="en-US" baseline="-33000" dirty="0" smtClean="0">
                <a:solidFill>
                  <a:srgbClr val="000000"/>
                </a:solidFill>
              </a:rPr>
              <a:t/>
            </a:r>
            <a:br>
              <a:rPr lang="en-US" baseline="-33000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smtClean="0"/>
              <a:t>To find </a:t>
            </a:r>
            <a:r>
              <a:rPr lang="en-US" i="1" dirty="0" err="1" smtClean="0">
                <a:solidFill>
                  <a:srgbClr val="000000"/>
                </a:solidFill>
              </a:rPr>
              <a:t>b</a:t>
            </a:r>
            <a:r>
              <a:rPr lang="en-US" i="1" baseline="-33000" dirty="0" err="1" smtClean="0">
                <a:solidFill>
                  <a:srgbClr val="000000"/>
                </a:solidFill>
              </a:rPr>
              <a:t>max</a:t>
            </a:r>
            <a:r>
              <a:rPr lang="en-US" dirty="0" smtClean="0"/>
              <a:t> we have to approximately solve the previous </a:t>
            </a:r>
            <a:r>
              <a:rPr lang="en-US" i="1" dirty="0" smtClean="0">
                <a:solidFill>
                  <a:srgbClr val="000000"/>
                </a:solidFill>
                <a:latin typeface="Symbol" charset="0"/>
              </a:rPr>
              <a:t>q</a:t>
            </a:r>
            <a:r>
              <a:rPr lang="en-US" dirty="0" smtClean="0">
                <a:solidFill>
                  <a:srgbClr val="000000"/>
                </a:solidFill>
                <a:latin typeface="Symbol" charset="0"/>
              </a:rPr>
              <a:t> </a:t>
            </a:r>
            <a:r>
              <a:rPr lang="en-US" dirty="0" smtClean="0"/>
              <a:t>integral using an iterative approach for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can be done either by integrating numerically for </a:t>
            </a:r>
            <a:r>
              <a:rPr lang="en-US" i="1" dirty="0" smtClean="0">
                <a:solidFill>
                  <a:srgbClr val="000000"/>
                </a:solidFill>
                <a:latin typeface="Symbol" charset="0"/>
              </a:rPr>
              <a:t>q</a:t>
            </a:r>
            <a:r>
              <a:rPr lang="en-US" dirty="0" smtClean="0"/>
              <a:t> or using the magic scattering formula from </a:t>
            </a:r>
            <a:r>
              <a:rPr lang="en-US" dirty="0" err="1" smtClean="0"/>
              <a:t>Biersack-Haggmark</a:t>
            </a:r>
            <a:r>
              <a:rPr lang="en-US" dirty="0" smtClean="0"/>
              <a:t> that gives a fitting to </a:t>
            </a:r>
            <a:r>
              <a:rPr lang="en-US" i="1" dirty="0" smtClean="0">
                <a:solidFill>
                  <a:srgbClr val="000000"/>
                </a:solidFill>
              </a:rPr>
              <a:t>sin</a:t>
            </a:r>
            <a:r>
              <a:rPr lang="en-US" i="1" baseline="33000" dirty="0" smtClean="0">
                <a:solidFill>
                  <a:srgbClr val="000000"/>
                </a:solidFill>
              </a:rPr>
              <a:t>2</a:t>
            </a:r>
            <a:r>
              <a:rPr lang="en-US" i="1" dirty="0" smtClean="0">
                <a:solidFill>
                  <a:srgbClr val="000000"/>
                </a:solidFill>
              </a:rPr>
              <a:t>(</a:t>
            </a:r>
            <a:r>
              <a:rPr lang="en-US" i="1" dirty="0" smtClean="0">
                <a:solidFill>
                  <a:srgbClr val="000000"/>
                </a:solidFill>
                <a:latin typeface="Symbol" charset="0"/>
              </a:rPr>
              <a:t>q</a:t>
            </a:r>
            <a:r>
              <a:rPr lang="en-US" i="1" dirty="0" smtClean="0">
                <a:solidFill>
                  <a:srgbClr val="000000"/>
                </a:solidFill>
              </a:rPr>
              <a:t>/2)</a:t>
            </a:r>
            <a:endParaRPr lang="en-US" dirty="0" smtClean="0"/>
          </a:p>
        </p:txBody>
      </p:sp>
      <p:sp>
        <p:nvSpPr>
          <p:cNvPr id="13316" name="AutoShape 1"/>
          <p:cNvSpPr>
            <a:spLocks noChangeArrowheads="1"/>
          </p:cNvSpPr>
          <p:nvPr/>
        </p:nvSpPr>
        <p:spPr bwMode="auto">
          <a:xfrm>
            <a:off x="5178320" y="2764918"/>
            <a:ext cx="381600" cy="207382"/>
          </a:xfrm>
          <a:prstGeom prst="roundRect">
            <a:avLst>
              <a:gd name="adj" fmla="val 694"/>
            </a:avLst>
          </a:prstGeom>
          <a:solidFill>
            <a:srgbClr val="FFFFCC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Restricted Stopping Power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133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288792"/>
              </p:ext>
            </p:extLst>
          </p:nvPr>
        </p:nvGraphicFramePr>
        <p:xfrm>
          <a:off x="3441774" y="4161372"/>
          <a:ext cx="225901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28" name="Équation" r:id="rId4" imgW="1130040" imgH="444240" progId="Equation.3">
                  <p:embed/>
                </p:oleObj>
              </mc:Choice>
              <mc:Fallback>
                <p:oleObj name="Équation" r:id="rId4" imgW="11300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74" y="4161372"/>
                        <a:ext cx="2259012" cy="887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508200"/>
              </p:ext>
            </p:extLst>
          </p:nvPr>
        </p:nvGraphicFramePr>
        <p:xfrm>
          <a:off x="2925591" y="2699450"/>
          <a:ext cx="41021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29" name="Équation" r:id="rId6" imgW="2019300" imgH="381000" progId="Equation.3">
                  <p:embed/>
                </p:oleObj>
              </mc:Choice>
              <mc:Fallback>
                <p:oleObj name="Équation" r:id="rId6" imgW="2019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591" y="2699450"/>
                        <a:ext cx="4102100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8400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 Charged Particles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25608"/>
            <a:ext cx="8524753" cy="4667421"/>
          </a:xfrm>
        </p:spPr>
        <p:txBody>
          <a:bodyPr>
            <a:noAutofit/>
          </a:bodyPr>
          <a:lstStyle/>
          <a:p>
            <a:r>
              <a:rPr lang="en-US" sz="1800" dirty="0" smtClean="0"/>
              <a:t>During the transport of all charged particles and heavy ions the dpa estimation is based on the restricted nuclear stopping power while for NIEL on the unrestricted one.</a:t>
            </a:r>
          </a:p>
          <a:p>
            <a:r>
              <a:rPr lang="en-US" sz="1800" dirty="0" smtClean="0"/>
              <a:t>For every charged particle above the transport threshold and for every Monte Carlo step, the number of defects is calculated based on a modified multiple integral</a:t>
            </a:r>
          </a:p>
          <a:p>
            <a:r>
              <a:rPr lang="en-US" sz="1800" dirty="0" smtClean="0"/>
              <a:t>Taking into account also the </a:t>
            </a:r>
            <a:r>
              <a:rPr lang="en-US" sz="1800" dirty="0" smtClean="0">
                <a:solidFill>
                  <a:srgbClr val="800000"/>
                </a:solidFill>
              </a:rPr>
              <a:t>second level of sub-cascades initiated by the projectile</a:t>
            </a:r>
          </a:p>
          <a:p>
            <a:endParaRPr lang="en-US" sz="1800" dirty="0" smtClean="0">
              <a:solidFill>
                <a:srgbClr val="800000"/>
              </a:solidFill>
            </a:endParaRPr>
          </a:p>
          <a:p>
            <a:endParaRPr lang="en-US" sz="1800" dirty="0" smtClean="0">
              <a:solidFill>
                <a:srgbClr val="800000"/>
              </a:solidFill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Below </a:t>
            </a:r>
            <a:r>
              <a:rPr lang="en-US" sz="1800" dirty="0" smtClean="0"/>
              <a:t>the transport threshold (1 keV) it employs the Lindhard approximation</a:t>
            </a:r>
            <a:endParaRPr lang="en-US" sz="1800" dirty="0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00338" y="6400800"/>
            <a:ext cx="424815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527AB8A-85D7-42FA-A00C-4974CBA87BC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348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691572"/>
              </p:ext>
            </p:extLst>
          </p:nvPr>
        </p:nvGraphicFramePr>
        <p:xfrm>
          <a:off x="1561306" y="3704910"/>
          <a:ext cx="602138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9" name="Équation" r:id="rId3" imgW="2984400" imgH="469800" progId="Equation.3">
                  <p:embed/>
                </p:oleObj>
              </mc:Choice>
              <mc:Fallback>
                <p:oleObj name="Équation" r:id="rId3" imgW="2984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1306" y="3704910"/>
                        <a:ext cx="602138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48838" y="4809346"/>
            <a:ext cx="2119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restricted</a:t>
            </a:r>
          </a:p>
          <a:p>
            <a:pPr algn="ctr"/>
            <a:r>
              <a:rPr lang="en-US" dirty="0" smtClean="0"/>
              <a:t>partition function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45958" y="4623917"/>
            <a:ext cx="2119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Lindhard</a:t>
            </a:r>
          </a:p>
          <a:p>
            <a:pPr algn="ctr"/>
            <a:r>
              <a:rPr lang="en-US" dirty="0" smtClean="0"/>
              <a:t>partition function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0"/>
          </p:cNvCxnSpPr>
          <p:nvPr/>
        </p:nvCxnSpPr>
        <p:spPr bwMode="auto">
          <a:xfrm rot="16200000" flipV="1">
            <a:off x="2811991" y="4612945"/>
            <a:ext cx="300226" cy="925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5370653" y="4333549"/>
            <a:ext cx="96356" cy="24336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80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4694197" y="3903672"/>
            <a:ext cx="576064" cy="504056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Wise Neutron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60972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Due to the group treatment of low-energy neutrons, there is no direct way to calculate properly the recoils.</a:t>
            </a:r>
          </a:p>
          <a:p>
            <a:r>
              <a:rPr lang="en-US" sz="1800" dirty="0" smtClean="0"/>
              <a:t>Therefore the evaluation is based on the KERMA factors calculated by NJOY, which in turn is based on the Unrestricted Nuclear losses from using the NRT model.</a:t>
            </a:r>
            <a:endParaRPr lang="en-US" sz="1800" dirty="0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00338" y="6400800"/>
            <a:ext cx="424815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14339" name="Picture 3" descr="n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318" y="2526916"/>
            <a:ext cx="5166326" cy="362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 rot="5400000">
            <a:off x="2300818" y="4833817"/>
            <a:ext cx="21602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829810" y="3922363"/>
            <a:ext cx="1152128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475725" y="4913718"/>
            <a:ext cx="35566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&gt;20MeV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using models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with more accurate treatment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383" y="4981185"/>
            <a:ext cx="2628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800000"/>
                </a:solidFill>
              </a:rPr>
              <a:t>&lt;20MeV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using NRT from NJOY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6048" y="354344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Different kinds of damage</a:t>
            </a:r>
            <a:endParaRPr lang="en-US" dirty="0"/>
          </a:p>
        </p:txBody>
      </p:sp>
      <p:sp>
        <p:nvSpPr>
          <p:cNvPr id="8" name="Content Placeholder 8"/>
          <p:cNvSpPr txBox="1">
            <a:spLocks/>
          </p:cNvSpPr>
          <p:nvPr/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Precious materials (healthy/tragic damage)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energy (dose) 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deposition, 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radioisotope production and decay &amp; positron annihilation and photon pair detection</a:t>
            </a:r>
          </a:p>
          <a:p>
            <a:pPr marL="1790700" indent="-1790700">
              <a:spcBef>
                <a:spcPct val="0"/>
              </a:spcBef>
              <a:buClrTx/>
              <a:buSzTx/>
              <a:buFont typeface="Arial"/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Oxidation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by generation of chemically active radicals (e.g. </a:t>
            </a:r>
            <a:r>
              <a:rPr lang="en-GB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PVC </a:t>
            </a:r>
          </a:p>
          <a:p>
            <a:pPr marL="1790700" indent="-1790700">
              <a:spcBef>
                <a:spcPct val="0"/>
              </a:spcBef>
              <a:buClrTx/>
              <a:buSzTx/>
              <a:buFont typeface="Arial"/>
              <a:buNone/>
            </a:pPr>
            <a:r>
              <a:rPr lang="en-GB" sz="1800" dirty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GB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de-</a:t>
            </a:r>
            <a:r>
              <a:rPr lang="en-GB" sz="1800" dirty="0" err="1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hydrochlorination</a:t>
            </a:r>
            <a:r>
              <a:rPr lang="en-GB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 by X and g-rays, radiolysis,…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)</a:t>
            </a:r>
          </a:p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Accidents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energy (power) deposition</a:t>
            </a:r>
          </a:p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Degradation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energy (dose) deposition, particle </a:t>
            </a:r>
            <a:r>
              <a:rPr lang="en-US" sz="1800" dirty="0" err="1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fluence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, DPA</a:t>
            </a:r>
          </a:p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Gas production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residual nuclei production</a:t>
            </a:r>
          </a:p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Electronics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high energy hadron </a:t>
            </a:r>
            <a:r>
              <a:rPr lang="en-US" sz="1800" dirty="0" err="1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fluence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, neutron </a:t>
            </a:r>
            <a:r>
              <a:rPr lang="en-US" sz="1800" dirty="0" err="1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fluence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, energy (dose) deposition</a:t>
            </a:r>
          </a:p>
          <a:p>
            <a:pPr marL="1790700" indent="-1790700">
              <a:lnSpc>
                <a:spcPct val="150000"/>
              </a:lnSpc>
              <a:spcBef>
                <a:spcPts val="0"/>
              </a:spcBef>
              <a:buClr>
                <a:srgbClr val="6F89F7"/>
              </a:buClr>
              <a:buSzTx/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Activation</a:t>
            </a:r>
            <a:r>
              <a:rPr lang="en-US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800" dirty="0" smtClean="0">
                <a:solidFill>
                  <a:srgbClr val="40458C"/>
                </a:solidFill>
                <a:latin typeface="Tahoma" pitchFamily="34" charset="0"/>
                <a:cs typeface="Tahoma" pitchFamily="34" charset="0"/>
              </a:rPr>
              <a:t>residual activity and dose rate </a:t>
            </a:r>
            <a:endParaRPr lang="en-US" sz="1800" dirty="0">
              <a:solidFill>
                <a:srgbClr val="40458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5280928" y="898519"/>
            <a:ext cx="3561681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1313" lvl="0" indent="-341313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800" i="1" dirty="0">
                <a:solidFill>
                  <a:srgbClr val="0066FF"/>
                </a:solidFill>
                <a:cs typeface="Tahoma" pitchFamily="34" charset="0"/>
              </a:rPr>
              <a:t>from Radiation-Matter interaction</a:t>
            </a:r>
          </a:p>
        </p:txBody>
      </p:sp>
      <p:sp>
        <p:nvSpPr>
          <p:cNvPr id="10" name="Rectangle 4"/>
          <p:cNvSpPr/>
          <p:nvPr/>
        </p:nvSpPr>
        <p:spPr bwMode="auto">
          <a:xfrm>
            <a:off x="6346104" y="3651538"/>
            <a:ext cx="602384" cy="360040"/>
          </a:xfrm>
          <a:prstGeom prst="rect">
            <a:avLst/>
          </a:prstGeom>
          <a:solidFill>
            <a:srgbClr val="ECD882">
              <a:alpha val="20000"/>
            </a:srgbClr>
          </a:solidFill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7"/>
          <p:cNvSpPr/>
          <p:nvPr/>
        </p:nvSpPr>
        <p:spPr bwMode="auto">
          <a:xfrm>
            <a:off x="3238480" y="4110525"/>
            <a:ext cx="2664296" cy="360040"/>
          </a:xfrm>
          <a:prstGeom prst="rect">
            <a:avLst/>
          </a:prstGeom>
          <a:solidFill>
            <a:srgbClr val="ECD882">
              <a:alpha val="20000"/>
            </a:srgbClr>
          </a:solidFill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7926584" y="5689083"/>
            <a:ext cx="927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F.Cerutti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82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For Bremsstrahlung and pair production the recoil is sampled randomly from an approximation of the recoil momentum cross section</a:t>
            </a:r>
          </a:p>
          <a:p>
            <a:pPr>
              <a:buNone/>
            </a:pPr>
            <a:r>
              <a:rPr lang="en-US" sz="1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Bremsstrahlung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 production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both can be written in the same approximate way as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where the recoil momentum is sampled randomly by rejection from a similar function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00338" y="6400800"/>
            <a:ext cx="424815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196070"/>
              </p:ext>
            </p:extLst>
          </p:nvPr>
        </p:nvGraphicFramePr>
        <p:xfrm>
          <a:off x="2387600" y="2218469"/>
          <a:ext cx="43688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79" name="Équation" r:id="rId3" imgW="2184400" imgH="444500" progId="Equation.3">
                  <p:embed/>
                </p:oleObj>
              </mc:Choice>
              <mc:Fallback>
                <p:oleObj name="Équation" r:id="rId3" imgW="2184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600" y="2218469"/>
                        <a:ext cx="43688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733072"/>
              </p:ext>
            </p:extLst>
          </p:nvPr>
        </p:nvGraphicFramePr>
        <p:xfrm>
          <a:off x="2523727" y="3287266"/>
          <a:ext cx="3414713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0" name="Équation" r:id="rId5" imgW="1688367" imgH="380835" progId="Equation.3">
                  <p:embed/>
                </p:oleObj>
              </mc:Choice>
              <mc:Fallback>
                <p:oleObj name="Équation" r:id="rId5" imgW="1688367" imgH="3808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3727" y="3287266"/>
                        <a:ext cx="3414713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23415"/>
              </p:ext>
            </p:extLst>
          </p:nvPr>
        </p:nvGraphicFramePr>
        <p:xfrm>
          <a:off x="3419870" y="4413882"/>
          <a:ext cx="1622425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1" name="Équation" r:id="rId7" imgW="799753" imgH="380835" progId="Equation.3">
                  <p:embed/>
                </p:oleObj>
              </mc:Choice>
              <mc:Fallback>
                <p:oleObj name="Équation" r:id="rId7" imgW="799753" imgH="3808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0" y="4413882"/>
                        <a:ext cx="1622425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329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Coalescence: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</p:spPr>
        <p:txBody>
          <a:bodyPr/>
          <a:lstStyle/>
          <a:p>
            <a:r>
              <a:rPr lang="es-ES" altLang="en-US" smtClean="0"/>
              <a:t>27-28/11/2017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8902" y="6354066"/>
            <a:ext cx="1394118" cy="365125"/>
          </a:xfrm>
        </p:spPr>
        <p:txBody>
          <a:bodyPr/>
          <a:lstStyle/>
          <a:p>
            <a:r>
              <a:rPr lang="en-US" altLang="en-US" smtClean="0"/>
              <a:t>1st Workshop of ARIES WP17 Power Mat - Politecnico de Torino</a:t>
            </a: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00338" y="6400800"/>
            <a:ext cx="4248150" cy="304800"/>
          </a:xfrm>
          <a:prstGeom prst="rect">
            <a:avLst/>
          </a:prstGeom>
        </p:spPr>
        <p:txBody>
          <a:bodyPr/>
          <a:lstStyle/>
          <a:p>
            <a:fld id="{1E6E2B53-215F-4C4A-8B60-A511BD1B1E66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992266" name="Text Box 10"/>
          <p:cNvSpPr txBox="1">
            <a:spLocks noChangeArrowheads="1"/>
          </p:cNvSpPr>
          <p:nvPr/>
        </p:nvSpPr>
        <p:spPr bwMode="auto">
          <a:xfrm>
            <a:off x="674485" y="1340998"/>
            <a:ext cx="80137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3275" indent="-34607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757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Tahoma" panose="020B0604030504040204" pitchFamily="34" charset="0"/>
              </a:rPr>
              <a:t>d, t, </a:t>
            </a:r>
            <a:r>
              <a:rPr lang="en-US" altLang="en-US" sz="1600" baseline="30000" dirty="0">
                <a:latin typeface="Tahoma" panose="020B0604030504040204" pitchFamily="34" charset="0"/>
              </a:rPr>
              <a:t>3</a:t>
            </a:r>
            <a:r>
              <a:rPr lang="en-US" altLang="en-US" sz="1600" dirty="0">
                <a:latin typeface="Tahoma" panose="020B0604030504040204" pitchFamily="34" charset="0"/>
              </a:rPr>
              <a:t>He, and alpha’s generated during the (G)INC and </a:t>
            </a:r>
            <a:r>
              <a:rPr lang="en-US" altLang="en-US" sz="1600" dirty="0" err="1">
                <a:latin typeface="Tahoma" panose="020B0604030504040204" pitchFamily="34" charset="0"/>
              </a:rPr>
              <a:t>preequilibrium</a:t>
            </a:r>
            <a:r>
              <a:rPr lang="en-US" altLang="en-US" sz="1600" dirty="0">
                <a:latin typeface="Tahoma" panose="020B0604030504040204" pitchFamily="34" charset="0"/>
              </a:rPr>
              <a:t> </a:t>
            </a:r>
            <a:r>
              <a:rPr lang="en-US" altLang="en-US" sz="1600" dirty="0" smtClean="0">
                <a:latin typeface="Tahoma" panose="020B0604030504040204" pitchFamily="34" charset="0"/>
              </a:rPr>
              <a:t>stage</a:t>
            </a: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endParaRPr lang="en-US" altLang="en-US" sz="1600" dirty="0">
              <a:latin typeface="Tahoma" panose="020B0604030504040204" pitchFamily="34" charset="0"/>
            </a:endParaRP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r>
              <a:rPr lang="en-US" altLang="en-US" sz="1600" dirty="0">
                <a:solidFill>
                  <a:schemeClr val="hlink"/>
                </a:solidFill>
                <a:latin typeface="Tahoma" panose="020B0604030504040204" pitchFamily="34" charset="0"/>
              </a:rPr>
              <a:t>All possible combinations of (unbound) nucleons and/or light fragments checked at each stage of system </a:t>
            </a:r>
            <a:r>
              <a:rPr lang="en-US" altLang="en-US" sz="1600" dirty="0" smtClean="0">
                <a:solidFill>
                  <a:schemeClr val="hlink"/>
                </a:solidFill>
                <a:latin typeface="Tahoma" panose="020B0604030504040204" pitchFamily="34" charset="0"/>
              </a:rPr>
              <a:t>evolution</a:t>
            </a: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endParaRPr lang="en-US" altLang="en-US" sz="1600" dirty="0">
              <a:solidFill>
                <a:schemeClr val="hlink"/>
              </a:solidFill>
              <a:latin typeface="Tahoma" panose="020B0604030504040204" pitchFamily="34" charset="0"/>
            </a:endParaRP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Tahoma" panose="020B0604030504040204" pitchFamily="34" charset="0"/>
              </a:rPr>
              <a:t>FOM evaluation based on phase space “closeness” used to decide whether a light fragment is formed rather than </a:t>
            </a:r>
            <a:r>
              <a:rPr lang="en-US" altLang="en-US" sz="1600" dirty="0" smtClean="0">
                <a:latin typeface="Tahoma" panose="020B0604030504040204" pitchFamily="34" charset="0"/>
              </a:rPr>
              <a:t>not</a:t>
            </a: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endParaRPr lang="en-US" altLang="en-US" sz="1600" dirty="0">
              <a:latin typeface="Tahoma" panose="020B0604030504040204" pitchFamily="34" charset="0"/>
            </a:endParaRP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339966"/>
                </a:solidFill>
                <a:latin typeface="Tahoma" panose="020B0604030504040204" pitchFamily="34" charset="0"/>
              </a:rPr>
              <a:t>FOM evaluated in the CMS of the candidate fragment at the time of minimum distance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339966"/>
                </a:solidFill>
                <a:latin typeface="Tahoma" panose="020B0604030504040204" pitchFamily="34" charset="0"/>
              </a:rPr>
              <a:t>Naively a momentum or position FOM should be used, but not both due to quantum non commutation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339966"/>
                </a:solidFill>
                <a:latin typeface="Tahoma" panose="020B0604030504040204" pitchFamily="34" charset="0"/>
              </a:rPr>
              <a:t>… however the best results are obtained with a Wigner transform FOM (assuming </a:t>
            </a:r>
            <a:r>
              <a:rPr lang="en-US" altLang="en-US" sz="1600" dirty="0" err="1">
                <a:solidFill>
                  <a:srgbClr val="339966"/>
                </a:solidFill>
                <a:latin typeface="Tahoma" panose="020B0604030504040204" pitchFamily="34" charset="0"/>
              </a:rPr>
              <a:t>gaussian</a:t>
            </a:r>
            <a:r>
              <a:rPr lang="en-US" altLang="en-US" sz="1600" dirty="0">
                <a:solidFill>
                  <a:srgbClr val="339966"/>
                </a:solidFill>
                <a:latin typeface="Tahoma" panose="020B0604030504040204" pitchFamily="34" charset="0"/>
              </a:rPr>
              <a:t> wave packets) which should be the correct way of considering together positions and </a:t>
            </a:r>
            <a:r>
              <a:rPr lang="en-US" altLang="en-US" sz="1600" dirty="0" smtClean="0">
                <a:solidFill>
                  <a:srgbClr val="339966"/>
                </a:solidFill>
                <a:latin typeface="Tahoma" panose="020B0604030504040204" pitchFamily="34" charset="0"/>
              </a:rPr>
              <a:t>momenta</a:t>
            </a:r>
          </a:p>
          <a:p>
            <a:pPr lvl="1">
              <a:buClr>
                <a:srgbClr val="008000"/>
              </a:buClr>
              <a:buFont typeface="Wingdings" panose="05000000000000000000" pitchFamily="2" charset="2"/>
              <a:buChar char="q"/>
            </a:pPr>
            <a:endParaRPr lang="en-US" altLang="en-US" sz="1600" dirty="0">
              <a:solidFill>
                <a:srgbClr val="339966"/>
              </a:solidFill>
              <a:latin typeface="Tahoma" panose="020B0604030504040204" pitchFamily="34" charset="0"/>
            </a:endParaRPr>
          </a:p>
          <a:p>
            <a:pPr>
              <a:buClr>
                <a:srgbClr val="006666"/>
              </a:buClr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Tahoma" panose="020B0604030504040204" pitchFamily="34" charset="0"/>
              </a:rPr>
              <a:t>Binding energy redistributed between the emitted fragment and residual excitation (exact conservation of 4-momenta)</a:t>
            </a:r>
          </a:p>
        </p:txBody>
      </p:sp>
    </p:spTree>
    <p:extLst>
      <p:ext uri="{BB962C8B-B14F-4D97-AF65-F5344CB8AC3E}">
        <p14:creationId xmlns:p14="http://schemas.microsoft.com/office/powerpoint/2010/main" val="20344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Coalescence</a:t>
            </a:r>
          </a:p>
        </p:txBody>
      </p:sp>
      <p:pic>
        <p:nvPicPr>
          <p:cNvPr id="29700" name="Picture 4" descr="cu542tva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6598" t="9375" r="2821" b="8641"/>
          <a:stretch>
            <a:fillRect/>
          </a:stretch>
        </p:blipFill>
        <p:spPr>
          <a:xfrm>
            <a:off x="614634" y="1160132"/>
            <a:ext cx="3228536" cy="4139475"/>
          </a:xfrm>
          <a:noFill/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2969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1600200" cy="304800"/>
          </a:xfrm>
          <a:prstGeom prst="rect">
            <a:avLst/>
          </a:prstGeom>
          <a:noFill/>
        </p:spPr>
        <p:txBody>
          <a:bodyPr/>
          <a:lstStyle/>
          <a:p>
            <a:fld id="{986836E9-1253-4732-8546-717783F9F6A9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140200" y="981075"/>
            <a:ext cx="3571875" cy="147732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0" dirty="0">
                <a:solidFill>
                  <a:srgbClr val="009900"/>
                </a:solidFill>
              </a:rPr>
              <a:t>High energy light fragments  are emitted through the coalescence mechanism: “put together” emitted nucleons that are near in phase space.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4284663" y="2781300"/>
            <a:ext cx="3621087" cy="92333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0" dirty="0">
                <a:solidFill>
                  <a:srgbClr val="009900"/>
                </a:solidFill>
              </a:rPr>
              <a:t>Example : double differential t production from  542 </a:t>
            </a:r>
            <a:r>
              <a:rPr lang="en-US" b="0" dirty="0" err="1">
                <a:solidFill>
                  <a:srgbClr val="009900"/>
                </a:solidFill>
              </a:rPr>
              <a:t>MeV</a:t>
            </a:r>
            <a:r>
              <a:rPr lang="en-US" b="0" dirty="0">
                <a:solidFill>
                  <a:srgbClr val="009900"/>
                </a:solidFill>
              </a:rPr>
              <a:t> neutrons on Copper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4391150" y="3645024"/>
            <a:ext cx="4752850" cy="163121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rgbClr val="CC0000"/>
                </a:solidFill>
              </a:rPr>
              <a:t>Warning</a:t>
            </a:r>
            <a:r>
              <a:rPr lang="en-US" sz="2000" b="0" dirty="0"/>
              <a:t>: coalescence is OFF by default</a:t>
            </a:r>
          </a:p>
          <a:p>
            <a:pPr algn="l"/>
            <a:r>
              <a:rPr lang="en-US" sz="2000" b="0" dirty="0"/>
              <a:t>Can be important, ex for . residual nuclei.</a:t>
            </a:r>
          </a:p>
          <a:p>
            <a:pPr algn="l"/>
            <a:r>
              <a:rPr lang="en-US" sz="2000" b="0" dirty="0"/>
              <a:t>To activate it:</a:t>
            </a:r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178719" y="5322974"/>
            <a:ext cx="8424862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tabLst>
                <a:tab pos="465138" algn="l"/>
                <a:tab pos="1379538" algn="l"/>
                <a:tab pos="2293938" algn="l"/>
                <a:tab pos="3208338" algn="l"/>
                <a:tab pos="4122738" algn="l"/>
                <a:tab pos="5037138" algn="l"/>
                <a:tab pos="5951538" algn="l"/>
                <a:tab pos="6865938" algn="l"/>
                <a:tab pos="7780338" algn="r"/>
              </a:tabLst>
            </a:pPr>
            <a:r>
              <a:rPr lang="fr-FR" sz="1600" b="0">
                <a:solidFill>
                  <a:srgbClr val="0000FF"/>
                </a:solidFill>
                <a:latin typeface="Courier New" pitchFamily="49" charset="0"/>
              </a:rPr>
              <a:t>	PHYSICS 1.	                                        COALESCE</a:t>
            </a:r>
            <a:endParaRPr lang="en-US" sz="1600" b="0">
              <a:latin typeface="Courier New" pitchFamily="49" charset="0"/>
            </a:endParaRPr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284939" y="5780630"/>
            <a:ext cx="8594725" cy="36671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0">
                <a:solidFill>
                  <a:srgbClr val="CC0000"/>
                </a:solidFill>
              </a:rPr>
              <a:t>If coalescence is on, switch on Heavy ion transport and interactions</a:t>
            </a:r>
            <a:r>
              <a:rPr lang="en-US" b="0"/>
              <a:t> (see later)</a:t>
            </a:r>
          </a:p>
        </p:txBody>
      </p:sp>
    </p:spTree>
    <p:extLst>
      <p:ext uri="{BB962C8B-B14F-4D97-AF65-F5344CB8AC3E}">
        <p14:creationId xmlns:p14="http://schemas.microsoft.com/office/powerpoint/2010/main" val="5014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production in C(</a:t>
            </a:r>
            <a:r>
              <a:rPr lang="en-US" dirty="0" err="1" smtClean="0"/>
              <a:t>p,x</a:t>
            </a:r>
            <a:r>
              <a:rPr lang="en-US" dirty="0" smtClean="0"/>
              <a:t>) reaction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08" y="1058600"/>
            <a:ext cx="6367579" cy="4775684"/>
          </a:xfrm>
          <a:prstGeom prst="rect">
            <a:avLst/>
          </a:prstGeom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65995" y="5834284"/>
            <a:ext cx="39661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0000"/>
                </a:solidFill>
              </a:rPr>
              <a:t>Data: </a:t>
            </a:r>
            <a:r>
              <a:rPr lang="en-US" altLang="en-US" sz="1600" dirty="0" smtClean="0">
                <a:solidFill>
                  <a:srgbClr val="000000"/>
                </a:solidFill>
              </a:rPr>
              <a:t>JNST36 313 1999, PRC7 2179 1973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7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9" r="15629" b="7013"/>
          <a:stretch/>
        </p:blipFill>
        <p:spPr>
          <a:xfrm>
            <a:off x="454601" y="1051133"/>
            <a:ext cx="3314094" cy="192280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20529"/>
            <a:ext cx="8229600" cy="94044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Energy Density Distribution from FLUKA</a:t>
            </a:r>
            <a:endParaRPr lang="en-US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140" y="2313295"/>
            <a:ext cx="5629082" cy="3705715"/>
          </a:xfrm>
          <a:prstGeom prst="rect">
            <a:avLst/>
          </a:prstGeom>
        </p:spPr>
      </p:pic>
      <p:cxnSp>
        <p:nvCxnSpPr>
          <p:cNvPr id="10" name="Straight Arrow Connector 5"/>
          <p:cNvCxnSpPr/>
          <p:nvPr/>
        </p:nvCxnSpPr>
        <p:spPr>
          <a:xfrm flipV="1">
            <a:off x="354055" y="2367820"/>
            <a:ext cx="751717" cy="3942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"/>
          <p:cNvCxnSpPr/>
          <p:nvPr/>
        </p:nvCxnSpPr>
        <p:spPr>
          <a:xfrm flipV="1">
            <a:off x="2997140" y="4928619"/>
            <a:ext cx="1286904" cy="6458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8"/>
          <p:cNvSpPr txBox="1"/>
          <p:nvPr/>
        </p:nvSpPr>
        <p:spPr>
          <a:xfrm>
            <a:off x="2184858" y="554371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18005" y="3857659"/>
            <a:ext cx="229902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HL-LHC beam</a:t>
            </a:r>
          </a:p>
          <a:p>
            <a:r>
              <a:rPr lang="en-US" sz="1400" dirty="0"/>
              <a:t>p</a:t>
            </a:r>
            <a:r>
              <a:rPr lang="en-US" sz="1400" dirty="0" smtClean="0"/>
              <a:t>=26 GeV/c</a:t>
            </a:r>
          </a:p>
          <a:p>
            <a:r>
              <a:rPr lang="en-US" sz="1400" dirty="0" smtClean="0"/>
              <a:t>2.4e13 </a:t>
            </a:r>
            <a:r>
              <a:rPr lang="en-US" sz="1400" dirty="0" err="1" smtClean="0"/>
              <a:t>ppp</a:t>
            </a:r>
            <a:endParaRPr lang="en-US" sz="1400" dirty="0" smtClean="0"/>
          </a:p>
          <a:p>
            <a:r>
              <a:rPr lang="el-GR" sz="1400" dirty="0" smtClean="0"/>
              <a:t>σ</a:t>
            </a:r>
            <a:r>
              <a:rPr lang="en-US" sz="1400" baseline="-25000" dirty="0" smtClean="0"/>
              <a:t>x</a:t>
            </a:r>
            <a:r>
              <a:rPr lang="en-US" sz="1400" dirty="0" smtClean="0"/>
              <a:t>x</a:t>
            </a:r>
            <a:r>
              <a:rPr lang="el-GR" sz="1400" dirty="0" smtClean="0"/>
              <a:t>σ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=1.74 mm x 0.87 mm</a:t>
            </a:r>
          </a:p>
          <a:p>
            <a:r>
              <a:rPr lang="el-GR" sz="1400" dirty="0" smtClean="0"/>
              <a:t>ε</a:t>
            </a:r>
            <a:r>
              <a:rPr lang="en-US" sz="1400" baseline="-25000" dirty="0" smtClean="0"/>
              <a:t>x</a:t>
            </a:r>
            <a:r>
              <a:rPr lang="en-US" sz="1400" dirty="0" smtClean="0"/>
              <a:t>=1.8 mm </a:t>
            </a:r>
            <a:r>
              <a:rPr lang="en-US" sz="1400" dirty="0" err="1" smtClean="0"/>
              <a:t>mrad</a:t>
            </a:r>
            <a:endParaRPr lang="en-US" sz="1400" dirty="0" smtClean="0"/>
          </a:p>
          <a:p>
            <a:r>
              <a:rPr lang="el-GR" sz="1400" dirty="0" smtClean="0"/>
              <a:t>ε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=1.8 mm </a:t>
            </a:r>
            <a:r>
              <a:rPr lang="en-US" sz="1400" dirty="0" err="1" smtClean="0"/>
              <a:t>mrad</a:t>
            </a:r>
            <a:endParaRPr lang="en-US" sz="1400" dirty="0" smtClean="0"/>
          </a:p>
        </p:txBody>
      </p:sp>
      <p:sp>
        <p:nvSpPr>
          <p:cNvPr id="14" name="TextBox 12"/>
          <p:cNvSpPr txBox="1"/>
          <p:nvPr/>
        </p:nvSpPr>
        <p:spPr>
          <a:xfrm>
            <a:off x="4962617" y="1070262"/>
            <a:ext cx="1713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Values shown are accumulated per pulse</a:t>
            </a:r>
            <a:endParaRPr lang="en-US" sz="1600" dirty="0"/>
          </a:p>
        </p:txBody>
      </p:sp>
      <p:sp>
        <p:nvSpPr>
          <p:cNvPr id="15" name="TextBox 3"/>
          <p:cNvSpPr txBox="1"/>
          <p:nvPr/>
        </p:nvSpPr>
        <p:spPr>
          <a:xfrm>
            <a:off x="4108259" y="398148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Graphite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41937">
            <a:off x="4707142" y="474395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CuCrZr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841937">
            <a:off x="6319062" y="377032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CuCrZr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6008" y="852031"/>
            <a:ext cx="2198726" cy="14882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967449" y="94746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Damage on Dump Core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4294967295"/>
          </p:nvPr>
        </p:nvSpPr>
        <p:spPr>
          <a:xfrm>
            <a:off x="4467727" y="6356352"/>
            <a:ext cx="26673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PS Dump Review Meeting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294967295"/>
          </p:nvPr>
        </p:nvSpPr>
        <p:spPr>
          <a:xfrm>
            <a:off x="7225851" y="6354066"/>
            <a:ext cx="501424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15317" y="1547122"/>
            <a:ext cx="24167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Lower general damage than current dump </a:t>
            </a:r>
            <a:endParaRPr lang="en-US" sz="1600" b="1" dirty="0" smtClean="0"/>
          </a:p>
          <a:p>
            <a:r>
              <a:rPr lang="en-US" sz="1400" dirty="0" smtClean="0"/>
              <a:t>(~</a:t>
            </a:r>
            <a:r>
              <a:rPr lang="en-US" sz="1400" dirty="0"/>
              <a:t>1 order of magnitude)</a:t>
            </a:r>
          </a:p>
          <a:p>
            <a:endParaRPr lang="en-US" sz="1600" dirty="0" smtClean="0"/>
          </a:p>
          <a:p>
            <a:r>
              <a:rPr lang="en-US" sz="1600" b="1" dirty="0" smtClean="0"/>
              <a:t>Lower </a:t>
            </a:r>
            <a:r>
              <a:rPr lang="en-US" sz="1600" b="1" dirty="0"/>
              <a:t>peak </a:t>
            </a:r>
            <a:r>
              <a:rPr lang="en-US" sz="1600" b="1" dirty="0" smtClean="0"/>
              <a:t>DPA on copper </a:t>
            </a:r>
            <a:r>
              <a:rPr lang="en-US" sz="1600" dirty="0" smtClean="0"/>
              <a:t>region than </a:t>
            </a:r>
          </a:p>
          <a:p>
            <a:r>
              <a:rPr lang="en-US" sz="1600" dirty="0" smtClean="0"/>
              <a:t>current dump</a:t>
            </a:r>
          </a:p>
          <a:p>
            <a:r>
              <a:rPr lang="en-US" sz="1400" dirty="0" smtClean="0"/>
              <a:t>(~</a:t>
            </a:r>
            <a:r>
              <a:rPr lang="en-US" sz="1400" dirty="0"/>
              <a:t>2 orders of </a:t>
            </a:r>
            <a:r>
              <a:rPr lang="en-US" sz="1400" dirty="0" smtClean="0"/>
              <a:t>magnitude)</a:t>
            </a:r>
            <a:endParaRPr lang="en-US" sz="1400" dirty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b="1" dirty="0"/>
              <a:t>G</a:t>
            </a:r>
            <a:r>
              <a:rPr lang="en-US" sz="1600" b="1" dirty="0" smtClean="0"/>
              <a:t>raphite protects the copper block from structural damage</a:t>
            </a:r>
          </a:p>
          <a:p>
            <a:r>
              <a:rPr lang="en-US" sz="1600" dirty="0" smtClean="0"/>
              <a:t> </a:t>
            </a:r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79800"/>
            <a:ext cx="5306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POT=2.4e17 (assumed same POT for current and future dumps)</a:t>
            </a:r>
            <a:endParaRPr lang="en-US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4109" y="1215716"/>
            <a:ext cx="6453512" cy="3829477"/>
            <a:chOff x="-57673" y="1585907"/>
            <a:chExt cx="7840728" cy="4281128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EFF0F2"/>
                </a:clrFrom>
                <a:clrTo>
                  <a:srgbClr val="EFF0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673" y="1585907"/>
              <a:ext cx="7712794" cy="4006694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94207" y="1872893"/>
              <a:ext cx="6988848" cy="3994142"/>
              <a:chOff x="794207" y="1872893"/>
              <a:chExt cx="6988848" cy="399414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257048" y="5423615"/>
                <a:ext cx="123783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0000"/>
                    </a:solidFill>
                  </a:rPr>
                  <a:t>Graphite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078805" y="5419736"/>
                <a:ext cx="1299424" cy="447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err="1" smtClean="0">
                    <a:solidFill>
                      <a:srgbClr val="FF0000"/>
                    </a:solidFill>
                  </a:rPr>
                  <a:t>CuCrZr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94207" y="1872893"/>
                <a:ext cx="15781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0.5 DPA/year</a:t>
                </a:r>
                <a:endParaRPr lang="en-US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196752" y="2527935"/>
                <a:ext cx="17064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0.02 DPA/year</a:t>
                </a:r>
                <a:endParaRPr lang="en-US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243425" y="2685085"/>
                <a:ext cx="1539630" cy="1032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0.002 DPA/year</a:t>
                </a:r>
              </a:p>
              <a:p>
                <a:r>
                  <a:rPr lang="en-US" b="1" dirty="0">
                    <a:solidFill>
                      <a:srgbClr val="FF0000"/>
                    </a:solidFill>
                  </a:rPr>
                  <a:t>i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n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CuCrZr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953038" y="2242225"/>
                <a:ext cx="4059073" cy="412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0.03 DPA/year in Graphite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5836409" y="2897267"/>
                <a:ext cx="0" cy="296976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2969335" y="6362379"/>
            <a:ext cx="13941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04/10/2017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556536" y="5367077"/>
            <a:ext cx="366799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Damage threshold energies considered:</a:t>
            </a:r>
          </a:p>
          <a:p>
            <a:r>
              <a:rPr lang="en-US" sz="1400" dirty="0" smtClean="0"/>
              <a:t>E</a:t>
            </a:r>
            <a:r>
              <a:rPr lang="en-US" sz="1400" baseline="-25000" dirty="0" smtClean="0"/>
              <a:t>th</a:t>
            </a:r>
            <a:r>
              <a:rPr lang="en-US" sz="1000" dirty="0" smtClean="0"/>
              <a:t>(Graphite) </a:t>
            </a:r>
            <a:r>
              <a:rPr lang="en-US" sz="1400" dirty="0" smtClean="0"/>
              <a:t>= 30 eV -  typical value 30-35 eV</a:t>
            </a:r>
          </a:p>
          <a:p>
            <a:r>
              <a:rPr lang="en-US" sz="1400" dirty="0" smtClean="0"/>
              <a:t>E</a:t>
            </a:r>
            <a:r>
              <a:rPr lang="en-US" sz="1400" baseline="-25000" dirty="0" smtClean="0"/>
              <a:t>th</a:t>
            </a:r>
            <a:r>
              <a:rPr lang="en-US" sz="1000" dirty="0" smtClean="0"/>
              <a:t>(</a:t>
            </a:r>
            <a:r>
              <a:rPr lang="en-US" sz="1000" dirty="0" err="1" smtClean="0"/>
              <a:t>CuCrZr</a:t>
            </a:r>
            <a:r>
              <a:rPr lang="en-US" sz="1000" dirty="0" smtClean="0"/>
              <a:t> and SS304L) </a:t>
            </a:r>
            <a:r>
              <a:rPr lang="en-US" sz="1400" dirty="0" smtClean="0"/>
              <a:t>= 40 eV</a:t>
            </a:r>
          </a:p>
          <a:p>
            <a:endParaRPr lang="en-US" sz="1400" dirty="0" smtClean="0"/>
          </a:p>
          <a:p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819922" y="2098492"/>
            <a:ext cx="237379" cy="1789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4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on Graphite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9"/>
            <a:ext cx="13941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04/10/2017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67727" y="6356352"/>
            <a:ext cx="26673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PS Dump Review Meeting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25851" y="6354066"/>
            <a:ext cx="501424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3917" y="1154281"/>
            <a:ext cx="900747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0.03 DPA/year estimated in Graphite block of PS dump</a:t>
            </a:r>
          </a:p>
          <a:p>
            <a:endParaRPr lang="en-GB" dirty="0" smtClean="0"/>
          </a:p>
          <a:p>
            <a:r>
              <a:rPr lang="en-GB" dirty="0" smtClean="0"/>
              <a:t>Experience at CERN: </a:t>
            </a:r>
            <a:r>
              <a:rPr lang="en-GB" b="1" dirty="0" smtClean="0"/>
              <a:t>CNGS air cooled graphite target (SPS beam)</a:t>
            </a:r>
          </a:p>
          <a:p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About 1200°C reached for each pulse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At the end of operation: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1.5 DPA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No problem observed on graphite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9602" y="3024939"/>
            <a:ext cx="3492792" cy="284065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63453" y="2026347"/>
            <a:ext cx="47399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3.5 x 10</a:t>
            </a:r>
            <a:r>
              <a:rPr lang="en-US" alt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13</a:t>
            </a: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protons per pulse,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10.5 µs pulse length &lt; 1 mm spot size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2 extractions per cycle separated by 50 </a:t>
            </a:r>
            <a:r>
              <a:rPr lang="en-US" altLang="en-US" sz="12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ms</a:t>
            </a: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occurring every 6 s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2 000 000 extractions achieved by end of 2009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 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x 10</a:t>
            </a:r>
            <a:r>
              <a:rPr lang="en-US" alt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at 400 </a:t>
            </a: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GeV/c 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 CNGS target 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per year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456" y="515915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[Ref]: </a:t>
            </a:r>
            <a:r>
              <a:rPr lang="en-GB" sz="1400" i="1" dirty="0"/>
              <a:t>Spallation materials R&amp;D for CERN’s fixed target </a:t>
            </a:r>
            <a:r>
              <a:rPr lang="en-GB" sz="1400" i="1" dirty="0" smtClean="0"/>
              <a:t>program, M. Calviani et al. IWSMT, Oct. 2014, Austria</a:t>
            </a:r>
            <a:endParaRPr lang="en-GB" sz="1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1" name="Picture 10" descr="G:\Projects\Equipements Damien\CNGS\Cible carbone\Montage tube alu+CC le 23-05 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29" y="3024939"/>
            <a:ext cx="2756704" cy="2067528"/>
          </a:xfrm>
          <a:prstGeom prst="rect">
            <a:avLst/>
          </a:prstGeom>
          <a:noFill/>
          <a:ln w="476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456" y="2938725"/>
            <a:ext cx="970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Graphite rods 2020PT (</a:t>
            </a:r>
            <a:r>
              <a:rPr lang="en-GB" sz="1200" dirty="0" err="1" smtClean="0"/>
              <a:t>Mersen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786595"/>
            <a:ext cx="630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PS dump graphite irradiation shall not be a concern</a:t>
            </a:r>
            <a:endParaRPr lang="en-GB" b="1" i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4766" y="3211775"/>
            <a:ext cx="1886492" cy="81424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55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on </a:t>
            </a:r>
            <a:r>
              <a:rPr lang="en-US" dirty="0" err="1" smtClean="0"/>
              <a:t>CuCrZr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9"/>
            <a:ext cx="13941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04/10/2017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67727" y="6356352"/>
            <a:ext cx="26673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PS Dump Review Meeting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25851" y="6354066"/>
            <a:ext cx="501424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" y="5170685"/>
            <a:ext cx="4269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accent5"/>
                </a:solidFill>
              </a:rPr>
              <a:t>[1</a:t>
            </a:r>
            <a:r>
              <a:rPr lang="en-US" sz="800" dirty="0">
                <a:solidFill>
                  <a:schemeClr val="accent5"/>
                </a:solidFill>
              </a:rPr>
              <a:t>] </a:t>
            </a:r>
            <a:r>
              <a:rPr lang="en-US" sz="800" dirty="0" smtClean="0">
                <a:solidFill>
                  <a:schemeClr val="accent5"/>
                </a:solidFill>
              </a:rPr>
              <a:t>C. </a:t>
            </a:r>
            <a:r>
              <a:rPr lang="en-US" sz="800" dirty="0" err="1" smtClean="0">
                <a:solidFill>
                  <a:schemeClr val="accent5"/>
                </a:solidFill>
              </a:rPr>
              <a:t>Bobeldijk</a:t>
            </a:r>
            <a:r>
              <a:rPr lang="en-US" sz="800" dirty="0" smtClean="0">
                <a:solidFill>
                  <a:schemeClr val="accent5"/>
                </a:solidFill>
              </a:rPr>
              <a:t> (ed.). (1994</a:t>
            </a:r>
            <a:r>
              <a:rPr lang="en-US" sz="800" dirty="0">
                <a:solidFill>
                  <a:schemeClr val="accent5"/>
                </a:solidFill>
              </a:rPr>
              <a:t>). Atomic </a:t>
            </a:r>
            <a:r>
              <a:rPr lang="en-US" sz="800" dirty="0" smtClean="0">
                <a:solidFill>
                  <a:schemeClr val="accent5"/>
                </a:solidFill>
              </a:rPr>
              <a:t>and Plasma-Material Interaction Data for Fusion. Vol. 5. Supplement to the Journal Nuclear Fusion </a:t>
            </a:r>
          </a:p>
          <a:p>
            <a:r>
              <a:rPr lang="en-US" sz="800" dirty="0" smtClean="0">
                <a:solidFill>
                  <a:schemeClr val="accent5"/>
                </a:solidFill>
              </a:rPr>
              <a:t>[2] S.A. </a:t>
            </a:r>
            <a:r>
              <a:rPr lang="en-US" sz="800" dirty="0" err="1" smtClean="0">
                <a:solidFill>
                  <a:schemeClr val="accent5"/>
                </a:solidFill>
              </a:rPr>
              <a:t>Fabritsiev</a:t>
            </a:r>
            <a:r>
              <a:rPr lang="en-US" sz="800" dirty="0" smtClean="0">
                <a:solidFill>
                  <a:schemeClr val="accent5"/>
                </a:solidFill>
              </a:rPr>
              <a:t> &amp; S.J. </a:t>
            </a:r>
            <a:r>
              <a:rPr lang="en-US" sz="800" dirty="0" err="1" smtClean="0">
                <a:solidFill>
                  <a:schemeClr val="accent5"/>
                </a:solidFill>
              </a:rPr>
              <a:t>Zinkle</a:t>
            </a:r>
            <a:r>
              <a:rPr lang="en-US" sz="800" dirty="0" smtClean="0">
                <a:solidFill>
                  <a:schemeClr val="accent5"/>
                </a:solidFill>
              </a:rPr>
              <a:t> &amp; B.N. Singh. (1996). Evaluation of copper alloys for fusion reactor </a:t>
            </a:r>
            <a:r>
              <a:rPr lang="en-US" sz="800" dirty="0" err="1" smtClean="0">
                <a:solidFill>
                  <a:schemeClr val="accent5"/>
                </a:solidFill>
              </a:rPr>
              <a:t>divertor</a:t>
            </a:r>
            <a:r>
              <a:rPr lang="en-US" sz="800" dirty="0" smtClean="0">
                <a:solidFill>
                  <a:schemeClr val="accent5"/>
                </a:solidFill>
              </a:rPr>
              <a:t> and first wall components. Journal of Nuclear Materials. Vol. 233-237. pp. 127-137.</a:t>
            </a:r>
          </a:p>
          <a:p>
            <a:r>
              <a:rPr lang="en-US" sz="800" dirty="0" smtClean="0">
                <a:solidFill>
                  <a:schemeClr val="accent5"/>
                </a:solidFill>
              </a:rPr>
              <a:t>[3] M. Li &amp; M.A. </a:t>
            </a:r>
            <a:r>
              <a:rPr lang="en-US" sz="800" dirty="0" err="1" smtClean="0">
                <a:solidFill>
                  <a:schemeClr val="accent5"/>
                </a:solidFill>
              </a:rPr>
              <a:t>Sokolov</a:t>
            </a:r>
            <a:r>
              <a:rPr lang="en-US" sz="800" dirty="0" smtClean="0">
                <a:solidFill>
                  <a:schemeClr val="accent5"/>
                </a:solidFill>
              </a:rPr>
              <a:t> &amp; S.J. </a:t>
            </a:r>
            <a:r>
              <a:rPr lang="en-US" sz="800" dirty="0" err="1" smtClean="0">
                <a:solidFill>
                  <a:schemeClr val="accent5"/>
                </a:solidFill>
              </a:rPr>
              <a:t>Zinkle</a:t>
            </a:r>
            <a:r>
              <a:rPr lang="en-US" sz="800" dirty="0" smtClean="0">
                <a:solidFill>
                  <a:schemeClr val="accent5"/>
                </a:solidFill>
              </a:rPr>
              <a:t>. (2009). Tensile and fracture toughness properties of neutron-irradiated CuCrZr. Journal of Nuclear Materials. Vol. 393. pp. 36-46.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544" y="1256380"/>
            <a:ext cx="5724595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Peak value obtained of 0.002 DPA per year (</a:t>
            </a:r>
            <a:r>
              <a:rPr lang="en-US" sz="1400" b="1" dirty="0" smtClean="0">
                <a:solidFill>
                  <a:schemeClr val="accent5"/>
                </a:solidFill>
              </a:rPr>
              <a:t>0.04 DPA </a:t>
            </a:r>
            <a:r>
              <a:rPr lang="en-US" sz="1400" dirty="0" smtClean="0"/>
              <a:t>in 20 years) in </a:t>
            </a:r>
            <a:r>
              <a:rPr lang="en-US" sz="1400" dirty="0" err="1" smtClean="0"/>
              <a:t>CuCrZr</a:t>
            </a:r>
            <a:r>
              <a:rPr lang="en-US" sz="1400" dirty="0" smtClean="0"/>
              <a:t> block of PS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Localized peak DPA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Information for </a:t>
            </a:r>
            <a:r>
              <a:rPr lang="en-US" sz="1400" b="1" dirty="0" smtClean="0">
                <a:solidFill>
                  <a:schemeClr val="accent5"/>
                </a:solidFill>
              </a:rPr>
              <a:t>neutron irradiation</a:t>
            </a:r>
            <a:r>
              <a:rPr lang="en-US" sz="1400" b="1" dirty="0" smtClean="0"/>
              <a:t> </a:t>
            </a:r>
            <a:r>
              <a:rPr lang="en-US" sz="1400" dirty="0" smtClean="0"/>
              <a:t>found in literature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CuCrZr shows </a:t>
            </a:r>
            <a:r>
              <a:rPr lang="en-US" sz="1400" b="1" dirty="0" smtClean="0"/>
              <a:t>radiation hardening </a:t>
            </a:r>
            <a:r>
              <a:rPr lang="en-US" sz="1400" dirty="0" smtClean="0"/>
              <a:t>until saturation values around 0.1 – 0.5 DPA </a:t>
            </a:r>
            <a:r>
              <a:rPr lang="en-US" sz="1400" dirty="0"/>
              <a:t>[1</a:t>
            </a:r>
            <a:r>
              <a:rPr lang="en-US" sz="1400" dirty="0" smtClean="0"/>
              <a:t>][3] </a:t>
            </a:r>
            <a:r>
              <a:rPr lang="en-US" sz="1400" dirty="0" smtClean="0">
                <a:sym typeface="Wingdings" panose="05000000000000000000" pitchFamily="2" charset="2"/>
              </a:rPr>
              <a:t> Some hardening may occur</a:t>
            </a:r>
            <a:endParaRPr lang="en-US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CuCrZr is </a:t>
            </a:r>
            <a:r>
              <a:rPr lang="en-US" sz="1400" b="1" dirty="0" smtClean="0"/>
              <a:t>void swelling resistant </a:t>
            </a:r>
            <a:r>
              <a:rPr lang="en-US" sz="1400" dirty="0" smtClean="0"/>
              <a:t>[1][2]</a:t>
            </a:r>
            <a:br>
              <a:rPr lang="en-US" sz="1400" dirty="0" smtClean="0"/>
            </a:br>
            <a:r>
              <a:rPr lang="en-US" sz="1200" dirty="0" smtClean="0"/>
              <a:t>(below 2% density change for up to 150 DPA [1])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Some </a:t>
            </a:r>
            <a:r>
              <a:rPr lang="en-US" sz="1400" b="1" dirty="0" smtClean="0"/>
              <a:t>thermal conductivity </a:t>
            </a:r>
            <a:r>
              <a:rPr lang="en-US" sz="1400" dirty="0" smtClean="0"/>
              <a:t>degradation</a:t>
            </a:r>
            <a:br>
              <a:rPr lang="en-US" sz="1400" dirty="0" smtClean="0"/>
            </a:br>
            <a:r>
              <a:rPr lang="en-US" sz="1400" dirty="0" smtClean="0"/>
              <a:t>may occur (5 – 10 % reduction for doses</a:t>
            </a:r>
            <a:br>
              <a:rPr lang="en-US" sz="1400" dirty="0" smtClean="0"/>
            </a:br>
            <a:r>
              <a:rPr lang="en-US" sz="1400" dirty="0" smtClean="0"/>
              <a:t>&gt; 0.1 DPA at &lt; 150 °C [2])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923977" y="532393"/>
            <a:ext cx="3105172" cy="247980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3"/>
          <a:srcRect t="49365"/>
          <a:stretch/>
        </p:blipFill>
        <p:spPr>
          <a:xfrm>
            <a:off x="6347536" y="3174393"/>
            <a:ext cx="2693059" cy="295039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4352639" y="3694861"/>
            <a:ext cx="1951021" cy="24089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54245" y="3443879"/>
            <a:ext cx="347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[1]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83829" y="3126123"/>
            <a:ext cx="347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[2]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31568" y="541003"/>
            <a:ext cx="347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5"/>
                </a:solidFill>
              </a:rPr>
              <a:t>[3]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57492" y="1929740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Elastic</a:t>
            </a:r>
          </a:p>
          <a:p>
            <a:r>
              <a:rPr lang="en-US" sz="1100" dirty="0" smtClean="0"/>
              <a:t>region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6913572" y="629279"/>
            <a:ext cx="6014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Plastic</a:t>
            </a:r>
          </a:p>
          <a:p>
            <a:r>
              <a:rPr lang="en-US" sz="1100" dirty="0" smtClean="0"/>
              <a:t>region</a:t>
            </a:r>
            <a:endParaRPr lang="en-US" sz="1100" dirty="0"/>
          </a:p>
        </p:txBody>
      </p:sp>
      <p:sp>
        <p:nvSpPr>
          <p:cNvPr id="18" name="Oval 17"/>
          <p:cNvSpPr/>
          <p:nvPr/>
        </p:nvSpPr>
        <p:spPr>
          <a:xfrm>
            <a:off x="6582608" y="737615"/>
            <a:ext cx="66304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57208" y="969768"/>
            <a:ext cx="66304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31808" y="151231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431062" y="1015488"/>
            <a:ext cx="74316" cy="4968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3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DPA	 as </a:t>
            </a:r>
            <a:r>
              <a:rPr lang="es-ES_tradnl" dirty="0" err="1" smtClean="0"/>
              <a:t>Radiation</a:t>
            </a:r>
            <a:r>
              <a:rPr lang="es-ES_tradnl" dirty="0" smtClean="0"/>
              <a:t> </a:t>
            </a:r>
            <a:r>
              <a:rPr lang="es-ES_tradnl" dirty="0" err="1" smtClean="0"/>
              <a:t>Damage</a:t>
            </a:r>
            <a:r>
              <a:rPr lang="es-ES_tradnl" dirty="0" smtClean="0"/>
              <a:t> </a:t>
            </a:r>
            <a:r>
              <a:rPr lang="es-ES_tradnl" dirty="0" err="1"/>
              <a:t>E</a:t>
            </a:r>
            <a:r>
              <a:rPr lang="es-ES_tradnl" dirty="0" err="1" smtClean="0"/>
              <a:t>stimator</a:t>
            </a:r>
            <a:endParaRPr lang="es-ES_trad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1325608"/>
                <a:ext cx="8374283" cy="4667421"/>
              </a:xfrm>
            </p:spPr>
            <p:txBody>
              <a:bodyPr>
                <a:normAutofit lnSpcReduction="10000"/>
              </a:bodyPr>
              <a:lstStyle/>
              <a:p>
                <a:pPr marL="36576" indent="0">
                  <a:buNone/>
                </a:pPr>
                <a:r>
                  <a:rPr lang="es-ES_tradnl" sz="2000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dpa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quantity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is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a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measure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of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amount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of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radiation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damage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in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irradiated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materials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.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It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means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average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number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of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displacements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that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every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atom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in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crystal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structure</a:t>
                </a:r>
                <a:r>
                  <a:rPr lang="es-ES_tradnl" sz="2000" b="1" dirty="0" smtClean="0">
                    <a:solidFill>
                      <a:schemeClr val="tx1"/>
                    </a:solidFill>
                  </a:rPr>
                  <a:t> has </a:t>
                </a:r>
                <a:r>
                  <a:rPr lang="es-ES_tradnl" sz="2000" b="1" dirty="0" err="1" smtClean="0">
                    <a:solidFill>
                      <a:schemeClr val="tx1"/>
                    </a:solidFill>
                  </a:rPr>
                  <a:t>suffered</a:t>
                </a:r>
                <a:r>
                  <a:rPr lang="es-ES_tradnl" sz="2000" dirty="0" smtClean="0">
                    <a:solidFill>
                      <a:schemeClr val="tx1"/>
                    </a:solidFill>
                  </a:rPr>
                  <a:t>. </a:t>
                </a:r>
                <a:endParaRPr lang="es-ES" sz="2000" i="1" dirty="0">
                  <a:latin typeface="Cambria Math" charset="0"/>
                </a:endParaRPr>
              </a:p>
              <a:p>
                <a:pPr marL="36576" indent="0">
                  <a:buNone/>
                </a:pPr>
                <a:endParaRPr lang="es-ES" sz="2000" i="1" dirty="0">
                  <a:latin typeface="Cambria Math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ES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𝑑𝑝𝑎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E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𝑁</m:t>
                          </m:r>
                        </m:e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s-ES_tradnl" sz="2000" dirty="0"/>
              </a:p>
              <a:p>
                <a:pPr marL="36576" indent="0">
                  <a:buNone/>
                </a:pPr>
                <a:r>
                  <a:rPr lang="es-ES_tradnl" sz="1600" dirty="0" smtClean="0">
                    <a:solidFill>
                      <a:schemeClr val="tx1"/>
                    </a:solidFill>
                  </a:rPr>
                  <a:t>A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is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mass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number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36576" indent="0">
                  <a:buNone/>
                </a:pPr>
                <a:r>
                  <a:rPr lang="es-ES_tradnl" sz="1600" dirty="0" smtClean="0">
                    <a:solidFill>
                      <a:schemeClr val="tx1"/>
                    </a:solidFill>
                  </a:rPr>
                  <a:t>N</a:t>
                </a:r>
                <a:r>
                  <a:rPr lang="es-ES_tradnl" sz="1600" baseline="-25000" dirty="0" smtClean="0">
                    <a:solidFill>
                      <a:schemeClr val="tx1"/>
                    </a:solidFill>
                  </a:rPr>
                  <a:t>A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is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the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Avogadro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number</a:t>
                </a:r>
                <a:endParaRPr lang="es-ES_tradnl" sz="1600" dirty="0"/>
              </a:p>
              <a:p>
                <a:pPr marL="36576" indent="0">
                  <a:buNone/>
                </a:pPr>
                <a:r>
                  <a:rPr lang="es-ES_tradnl" sz="1600" dirty="0"/>
                  <a:t>𝜌 </a:t>
                </a:r>
                <a:r>
                  <a:rPr lang="es-ES_tradnl" sz="1600" dirty="0" err="1"/>
                  <a:t>is</a:t>
                </a:r>
                <a:r>
                  <a:rPr lang="es-ES_tradnl" sz="1600" dirty="0"/>
                  <a:t> </a:t>
                </a:r>
                <a:r>
                  <a:rPr lang="es-ES_tradnl" sz="1600" dirty="0" err="1"/>
                  <a:t>the</a:t>
                </a:r>
                <a:r>
                  <a:rPr lang="es-ES_tradnl" sz="1600" dirty="0"/>
                  <a:t> </a:t>
                </a:r>
                <a:r>
                  <a:rPr lang="es-ES_tradnl" sz="1600" dirty="0" err="1" smtClean="0"/>
                  <a:t>density</a:t>
                </a:r>
                <a:r>
                  <a:rPr lang="es-ES_tradnl" sz="16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36576" indent="0">
                  <a:buNone/>
                </a:pPr>
                <a:r>
                  <a:rPr lang="es-ES_tradnl" sz="1600" dirty="0" smtClean="0">
                    <a:solidFill>
                      <a:schemeClr val="tx1"/>
                    </a:solidFill>
                  </a:rPr>
                  <a:t>N</a:t>
                </a:r>
                <a:r>
                  <a:rPr lang="es-ES_tradnl" sz="1600" baseline="-25000" dirty="0" smtClean="0">
                    <a:solidFill>
                      <a:schemeClr val="tx1"/>
                    </a:solidFill>
                  </a:rPr>
                  <a:t>F </a:t>
                </a:r>
                <a:r>
                  <a:rPr lang="es-ES_tradnl" sz="1600" dirty="0" err="1" smtClean="0">
                    <a:solidFill>
                      <a:schemeClr val="tx1"/>
                    </a:solidFill>
                  </a:rPr>
                  <a:t>is</a:t>
                </a:r>
                <a:r>
                  <a:rPr lang="es-ES_tradnl" sz="1600" dirty="0"/>
                  <a:t> </a:t>
                </a:r>
                <a:r>
                  <a:rPr lang="es-ES_tradnl" sz="1600" dirty="0" err="1" smtClean="0"/>
                  <a:t>the</a:t>
                </a:r>
                <a:r>
                  <a:rPr lang="es-ES_tradnl" sz="1600" dirty="0" smtClean="0"/>
                  <a:t> </a:t>
                </a:r>
                <a:r>
                  <a:rPr lang="es-ES_tradnl" sz="1600" dirty="0" err="1" smtClean="0"/>
                  <a:t>number</a:t>
                </a:r>
                <a:r>
                  <a:rPr lang="es-ES_tradnl" sz="1600" dirty="0" smtClean="0"/>
                  <a:t> of </a:t>
                </a:r>
                <a:r>
                  <a:rPr lang="es-ES_tradnl" sz="1600" dirty="0" err="1" smtClean="0"/>
                  <a:t>defects</a:t>
                </a:r>
                <a:r>
                  <a:rPr lang="es-ES_tradnl" sz="1600" dirty="0" smtClean="0"/>
                  <a:t> </a:t>
                </a:r>
                <a:r>
                  <a:rPr lang="es-ES_tradnl" sz="1600" dirty="0" err="1" smtClean="0"/>
                  <a:t>or</a:t>
                </a:r>
                <a:r>
                  <a:rPr lang="es-ES_tradnl" sz="1600" dirty="0" smtClean="0"/>
                  <a:t> </a:t>
                </a:r>
                <a:r>
                  <a:rPr lang="es-ES_tradnl" sz="1600" b="1" i="1" dirty="0" err="1" smtClean="0"/>
                  <a:t>Frenkel</a:t>
                </a:r>
                <a:r>
                  <a:rPr lang="es-ES_tradnl" sz="1600" b="1" i="1" dirty="0" smtClean="0"/>
                  <a:t> </a:t>
                </a:r>
                <a:r>
                  <a:rPr lang="es-ES_tradnl" sz="1600" b="1" i="1" dirty="0" err="1" smtClean="0"/>
                  <a:t>pairs</a:t>
                </a:r>
                <a:r>
                  <a:rPr lang="es-ES_tradnl" sz="1600" dirty="0" smtClean="0"/>
                  <a:t>.</a:t>
                </a:r>
              </a:p>
              <a:p>
                <a:pPr marL="36576" indent="0">
                  <a:buNone/>
                </a:pPr>
                <a:endParaRPr lang="es-ES_tradnl" sz="2000" baseline="-25000" dirty="0" smtClean="0">
                  <a:solidFill>
                    <a:schemeClr val="tx1"/>
                  </a:solidFill>
                </a:endParaRPr>
              </a:p>
              <a:p>
                <a:pPr marL="36576" indent="0">
                  <a:buNone/>
                </a:pPr>
                <a:r>
                  <a:rPr lang="es-ES_tradnl" sz="2000" b="1" dirty="0" err="1" smtClean="0"/>
                  <a:t>Experimentally</a:t>
                </a:r>
                <a:r>
                  <a:rPr lang="es-ES_tradnl" sz="2000" dirty="0" smtClean="0"/>
                  <a:t>: no </a:t>
                </a:r>
                <a:r>
                  <a:rPr lang="es-ES_tradnl" sz="2000" dirty="0" err="1" smtClean="0"/>
                  <a:t>direct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determination</a:t>
                </a:r>
                <a:r>
                  <a:rPr lang="es-ES_tradnl" sz="2000" dirty="0" smtClean="0"/>
                  <a:t>. </a:t>
                </a:r>
                <a:r>
                  <a:rPr lang="es-ES_tradnl" sz="2000" dirty="0" err="1" smtClean="0"/>
                  <a:t>Indirect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through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study</a:t>
                </a:r>
                <a:r>
                  <a:rPr lang="es-ES_tradnl" sz="2000" dirty="0" smtClean="0"/>
                  <a:t> </a:t>
                </a:r>
                <a:r>
                  <a:rPr lang="es-ES_tradnl" sz="2000" dirty="0" smtClean="0"/>
                  <a:t>of </a:t>
                </a:r>
                <a:r>
                  <a:rPr lang="es-ES_tradnl" sz="2000" dirty="0" err="1" smtClean="0"/>
                  <a:t>macroscopic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effects</a:t>
                </a:r>
                <a:r>
                  <a:rPr lang="es-ES_tradnl" sz="2000" dirty="0" smtClean="0"/>
                  <a:t> (</a:t>
                </a:r>
                <a:r>
                  <a:rPr lang="es-ES_tradnl" sz="2000" dirty="0" err="1" smtClean="0"/>
                  <a:t>electric</a:t>
                </a:r>
                <a:r>
                  <a:rPr lang="es-ES_tradnl" sz="2000" dirty="0"/>
                  <a:t> </a:t>
                </a:r>
                <a:r>
                  <a:rPr lang="es-ES_tradnl" sz="2000" dirty="0" smtClean="0"/>
                  <a:t>and </a:t>
                </a:r>
                <a:r>
                  <a:rPr lang="es-ES_tradnl" sz="2000" dirty="0" err="1" smtClean="0"/>
                  <a:t>thermal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conductivities</a:t>
                </a:r>
                <a:r>
                  <a:rPr lang="es-ES_tradnl" sz="2000" dirty="0" smtClean="0"/>
                  <a:t>, </a:t>
                </a:r>
                <a:r>
                  <a:rPr lang="es-ES_tradnl" sz="2000" dirty="0" err="1" smtClean="0"/>
                  <a:t>radiation</a:t>
                </a:r>
                <a:r>
                  <a:rPr lang="es-ES_tradnl" sz="2000" dirty="0" smtClean="0"/>
                  <a:t> </a:t>
                </a:r>
                <a:r>
                  <a:rPr lang="es-ES_tradnl" sz="2000" dirty="0" err="1" smtClean="0"/>
                  <a:t>hardening</a:t>
                </a:r>
                <a:r>
                  <a:rPr lang="es-ES_tradnl" sz="2000" dirty="0" smtClean="0"/>
                  <a:t>, </a:t>
                </a:r>
                <a:r>
                  <a:rPr lang="es-ES_tradnl" sz="2000" dirty="0" err="1" smtClean="0"/>
                  <a:t>swelling</a:t>
                </a:r>
                <a:r>
                  <a:rPr lang="mr-IN" sz="2000" dirty="0" smtClean="0"/>
                  <a:t>…</a:t>
                </a:r>
                <a:r>
                  <a:rPr lang="es-ES" sz="2000" dirty="0" smtClean="0"/>
                  <a:t>) 		</a:t>
                </a:r>
              </a:p>
              <a:p>
                <a:pPr marL="36576" indent="0">
                  <a:buNone/>
                </a:pPr>
                <a:r>
                  <a:rPr lang="es-ES" sz="2000" dirty="0"/>
                  <a:t>	</a:t>
                </a:r>
                <a:r>
                  <a:rPr lang="es-ES" sz="2000" dirty="0" smtClean="0"/>
                  <a:t>	</a:t>
                </a:r>
                <a:r>
                  <a:rPr lang="es-ES" sz="2000" dirty="0" err="1" smtClean="0"/>
                  <a:t>Amount</a:t>
                </a:r>
                <a:r>
                  <a:rPr lang="es-ES" sz="2000" dirty="0" smtClean="0"/>
                  <a:t> of </a:t>
                </a:r>
                <a:r>
                  <a:rPr lang="es-ES" sz="2000" dirty="0" err="1" smtClean="0"/>
                  <a:t>dpa</a:t>
                </a:r>
                <a:r>
                  <a:rPr lang="es-ES" sz="2000" dirty="0"/>
                  <a:t> </a:t>
                </a:r>
                <a:r>
                  <a:rPr lang="es-ES" sz="2000" dirty="0" smtClean="0">
                    <a:sym typeface="Wingdings"/>
                  </a:rPr>
                  <a:t>          </a:t>
                </a:r>
                <a:r>
                  <a:rPr lang="es-ES" sz="2000" dirty="0" err="1" smtClean="0">
                    <a:sym typeface="Wingdings"/>
                  </a:rPr>
                  <a:t>Macroscopic</a:t>
                </a:r>
                <a:r>
                  <a:rPr lang="es-ES" sz="2000" dirty="0" smtClean="0">
                    <a:sym typeface="Wingdings"/>
                  </a:rPr>
                  <a:t> </a:t>
                </a:r>
                <a:r>
                  <a:rPr lang="es-ES" sz="2000" dirty="0" err="1" smtClean="0">
                    <a:sym typeface="Wingdings"/>
                  </a:rPr>
                  <a:t>effects</a:t>
                </a:r>
                <a:r>
                  <a:rPr lang="es-ES" sz="2000" dirty="0" smtClean="0">
                    <a:sym typeface="Wingdings"/>
                  </a:rPr>
                  <a:t> </a:t>
                </a:r>
                <a:endParaRPr lang="es-ES_tradnl" sz="2000" baseline="-250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325608"/>
                <a:ext cx="8374283" cy="4667421"/>
              </a:xfrm>
              <a:blipFill rotWithShape="0">
                <a:blip r:embed="rId2"/>
                <a:stretch>
                  <a:fillRect l="-291" t="-1175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4181354" y="5497974"/>
            <a:ext cx="462988" cy="11575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0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/>
          <p:cNvGrpSpPr/>
          <p:nvPr/>
        </p:nvGrpSpPr>
        <p:grpSpPr>
          <a:xfrm>
            <a:off x="5618880" y="1620609"/>
            <a:ext cx="3525120" cy="3525490"/>
            <a:chOff x="5618880" y="1620609"/>
            <a:chExt cx="3525120" cy="3525490"/>
          </a:xfrm>
        </p:grpSpPr>
        <p:pic>
          <p:nvPicPr>
            <p:cNvPr id="205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8880" y="1620609"/>
              <a:ext cx="3525120" cy="35254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56" name="Text Box 3"/>
            <p:cNvSpPr txBox="1">
              <a:spLocks noChangeArrowheads="1"/>
            </p:cNvSpPr>
            <p:nvPr/>
          </p:nvSpPr>
          <p:spPr bwMode="auto">
            <a:xfrm>
              <a:off x="7357110" y="4704056"/>
              <a:ext cx="920160" cy="3139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60876" rIns="90000" bIns="45000"/>
            <a:lstStyle/>
            <a:p>
              <a:pPr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800000"/>
                  </a:solidFill>
                </a:rPr>
                <a:t>vacancy</a:t>
              </a:r>
            </a:p>
          </p:txBody>
        </p:sp>
        <p:sp>
          <p:nvSpPr>
            <p:cNvPr id="2057" name="Text Box 4"/>
            <p:cNvSpPr txBox="1">
              <a:spLocks noChangeArrowheads="1"/>
            </p:cNvSpPr>
            <p:nvPr/>
          </p:nvSpPr>
          <p:spPr bwMode="auto">
            <a:xfrm>
              <a:off x="5934713" y="4722778"/>
              <a:ext cx="1036800" cy="3139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60876" rIns="90000" bIns="45000"/>
            <a:lstStyle/>
            <a:p>
              <a:pPr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800000"/>
                  </a:solidFill>
                </a:rPr>
                <a:t>interstitial</a:t>
              </a:r>
            </a:p>
          </p:txBody>
        </p:sp>
        <p:sp>
          <p:nvSpPr>
            <p:cNvPr id="2058" name="Line 5"/>
            <p:cNvSpPr>
              <a:spLocks noChangeShapeType="1"/>
            </p:cNvSpPr>
            <p:nvPr/>
          </p:nvSpPr>
          <p:spPr bwMode="auto">
            <a:xfrm flipH="1" flipV="1">
              <a:off x="7287346" y="4201610"/>
              <a:ext cx="243298" cy="570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Line 6"/>
            <p:cNvSpPr>
              <a:spLocks noChangeShapeType="1"/>
            </p:cNvSpPr>
            <p:nvPr/>
          </p:nvSpPr>
          <p:spPr bwMode="auto">
            <a:xfrm flipH="1" flipV="1">
              <a:off x="6199199" y="4390020"/>
              <a:ext cx="43785" cy="381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3" name="Rectangle 8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>
            <a:normAutofit/>
          </a:bodyPr>
          <a:lstStyle/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078576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1800" dirty="0" err="1" smtClean="0"/>
              <a:t>Frenkel</a:t>
            </a:r>
            <a:r>
              <a:rPr lang="en-US" sz="1800" dirty="0" smtClean="0"/>
              <a:t> pair </a:t>
            </a:r>
            <a:r>
              <a:rPr lang="en-US" sz="1800" dirty="0" smtClean="0">
                <a:solidFill>
                  <a:srgbClr val="000000"/>
                </a:solidFill>
              </a:rPr>
              <a:t>N</a:t>
            </a:r>
            <a:r>
              <a:rPr lang="en-US" sz="1800" baseline="-33000" dirty="0" smtClean="0">
                <a:solidFill>
                  <a:srgbClr val="000000"/>
                </a:solidFill>
              </a:rPr>
              <a:t>F</a:t>
            </a:r>
            <a:r>
              <a:rPr lang="en-US" sz="1800" dirty="0" smtClean="0"/>
              <a:t> (defect or disorder), is a compound crystallographic defect </a:t>
            </a:r>
            <a:r>
              <a:rPr lang="en-US" sz="1800" dirty="0" smtClean="0"/>
              <a:t>formed </a:t>
            </a:r>
            <a:r>
              <a:rPr lang="en-US" sz="1800" dirty="0" smtClean="0"/>
              <a:t>when an atom or ion leaves its place in the lattice (leaving a </a:t>
            </a:r>
            <a:r>
              <a:rPr lang="en-US" sz="1800" b="1" dirty="0" smtClean="0">
                <a:solidFill>
                  <a:srgbClr val="C00000"/>
                </a:solidFill>
              </a:rPr>
              <a:t>vacancy</a:t>
            </a:r>
            <a:r>
              <a:rPr lang="en-US" sz="1800" dirty="0" smtClean="0"/>
              <a:t>), and lodges nearby in the crystal (becoming an </a:t>
            </a:r>
            <a:r>
              <a:rPr lang="en-US" sz="1800" b="1" dirty="0" smtClean="0">
                <a:solidFill>
                  <a:srgbClr val="C00000"/>
                </a:solidFill>
              </a:rPr>
              <a:t>interstitial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endParaRPr lang="en-US" sz="1800" dirty="0" smtClean="0"/>
          </a:p>
          <a:p>
            <a:pPr marL="309605" indent="-309605" eaLnBrk="1" hangingPunct="1">
              <a:buClr>
                <a:srgbClr val="6F89F7"/>
              </a:buClr>
              <a:buFont typeface="Wingdings" charset="2"/>
              <a:buChar char=""/>
              <a:tabLst>
                <a:tab pos="826572" algn="l"/>
                <a:tab pos="1078576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endParaRPr lang="en-US" sz="1800" dirty="0" smtClean="0"/>
          </a:p>
          <a:p>
            <a:pPr marL="309563" indent="-309563" eaLnBrk="1" hangingPunct="1">
              <a:buClr>
                <a:srgbClr val="6F89F7"/>
              </a:buClr>
              <a:buFont typeface="Wingdings" charset="2"/>
              <a:buChar char=""/>
              <a:tabLst>
                <a:tab pos="825500" algn="l"/>
                <a:tab pos="1077913" algn="l"/>
                <a:tab pos="2484438" algn="l"/>
                <a:tab pos="3314700" algn="l"/>
                <a:tab pos="4143375" algn="l"/>
                <a:tab pos="4751388" algn="l"/>
                <a:tab pos="5802313" algn="l"/>
                <a:tab pos="6632575" algn="l"/>
                <a:tab pos="7461250" algn="l"/>
                <a:tab pos="8291513" algn="l"/>
                <a:tab pos="9120188" algn="l"/>
              </a:tabLst>
            </a:pPr>
            <a:endParaRPr lang="en-US" sz="1800" dirty="0"/>
          </a:p>
          <a:p>
            <a:pPr marL="0" indent="0" eaLnBrk="1" hangingPunct="1">
              <a:lnSpc>
                <a:spcPct val="150000"/>
              </a:lnSpc>
              <a:buClr>
                <a:srgbClr val="6F89F7"/>
              </a:buClr>
              <a:buNone/>
              <a:tabLst>
                <a:tab pos="825500" algn="l"/>
                <a:tab pos="1077913" algn="l"/>
                <a:tab pos="2484438" algn="l"/>
                <a:tab pos="3314700" algn="l"/>
                <a:tab pos="4143375" algn="l"/>
                <a:tab pos="4751388" algn="l"/>
                <a:tab pos="5802313" algn="l"/>
                <a:tab pos="6632575" algn="l"/>
                <a:tab pos="7461250" algn="l"/>
                <a:tab pos="8291513" algn="l"/>
                <a:tab pos="9120188" algn="l"/>
              </a:tabLs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i="1" dirty="0" smtClean="0">
                <a:solidFill>
                  <a:srgbClr val="000000"/>
                </a:solidFill>
              </a:rPr>
              <a:t>N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NRT</a:t>
            </a:r>
            <a:r>
              <a:rPr lang="en-US" sz="1600" dirty="0" smtClean="0">
                <a:solidFill>
                  <a:srgbClr val="000000"/>
                </a:solidFill>
              </a:rPr>
              <a:t>    </a:t>
            </a:r>
            <a:r>
              <a:rPr lang="en-US" sz="1600" dirty="0" smtClean="0"/>
              <a:t>Defects by </a:t>
            </a:r>
            <a:r>
              <a:rPr lang="en-US" sz="1600" dirty="0" err="1" smtClean="0"/>
              <a:t>Norgert</a:t>
            </a:r>
            <a:r>
              <a:rPr lang="en-US" sz="1600" dirty="0" smtClean="0"/>
              <a:t>, Robinson and Torrens</a:t>
            </a:r>
            <a:br>
              <a:rPr lang="en-US" sz="1600" dirty="0" smtClean="0"/>
            </a:br>
            <a:r>
              <a:rPr lang="en-US" sz="1600" i="1" dirty="0" err="1" smtClean="0">
                <a:solidFill>
                  <a:srgbClr val="000000"/>
                </a:solidFill>
              </a:rPr>
              <a:t>κ</a:t>
            </a:r>
            <a:r>
              <a:rPr lang="en-US" sz="1600" i="1" dirty="0" smtClean="0">
                <a:solidFill>
                  <a:srgbClr val="000000"/>
                </a:solidFill>
              </a:rPr>
              <a:t>=0.8</a:t>
            </a:r>
            <a:r>
              <a:rPr lang="en-US" sz="1600" dirty="0" smtClean="0"/>
              <a:t>   is the displacement efficiency</a:t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000000"/>
                </a:solidFill>
              </a:rPr>
              <a:t>T</a:t>
            </a:r>
            <a:r>
              <a:rPr lang="en-US" sz="1600" dirty="0" smtClean="0"/>
              <a:t>          kinetic energy of the primary knock-on atom (PKA)  </a:t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000000"/>
                </a:solidFill>
                <a:latin typeface="Symbol" charset="0"/>
              </a:rPr>
              <a:t>x</a:t>
            </a:r>
            <a:r>
              <a:rPr lang="en-US" sz="1600" i="1" dirty="0" smtClean="0">
                <a:solidFill>
                  <a:srgbClr val="000000"/>
                </a:solidFill>
              </a:rPr>
              <a:t>(T)      </a:t>
            </a:r>
            <a:r>
              <a:rPr lang="en-US" sz="1600" dirty="0" smtClean="0"/>
              <a:t>partition function (LSS theory)</a:t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000000"/>
                </a:solidFill>
                <a:latin typeface="Symbol" charset="0"/>
              </a:rPr>
              <a:t>x</a:t>
            </a:r>
            <a:r>
              <a:rPr lang="en-US" sz="1600" i="1" dirty="0" smtClean="0">
                <a:solidFill>
                  <a:srgbClr val="000000"/>
                </a:solidFill>
              </a:rPr>
              <a:t>(T) T</a:t>
            </a:r>
            <a:r>
              <a:rPr lang="en-US" sz="1600" dirty="0"/>
              <a:t> </a:t>
            </a:r>
            <a:r>
              <a:rPr lang="en-US" sz="1600" dirty="0" smtClean="0"/>
              <a:t>  directly related to the </a:t>
            </a:r>
            <a:r>
              <a:rPr lang="en-US" sz="1600" dirty="0" smtClean="0">
                <a:solidFill>
                  <a:srgbClr val="800000"/>
                </a:solidFill>
              </a:rPr>
              <a:t>NIEL(non ionizing energy loss)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000000"/>
                </a:solidFill>
              </a:rPr>
              <a:t>E</a:t>
            </a:r>
            <a:r>
              <a:rPr lang="en-US" sz="1600" i="1" baseline="-33000" dirty="0" smtClean="0">
                <a:solidFill>
                  <a:srgbClr val="000000"/>
                </a:solidFill>
              </a:rPr>
              <a:t>th</a:t>
            </a:r>
            <a:r>
              <a:rPr lang="en-US" sz="1600" baseline="-33000" dirty="0" smtClean="0"/>
              <a:t>           </a:t>
            </a:r>
            <a:r>
              <a:rPr lang="en-US" sz="1600" dirty="0" smtClean="0"/>
              <a:t>damage threshold energy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mtClean="0"/>
              <a:t>Frenkel pairs</a:t>
            </a:r>
            <a:endParaRPr lang="en-US" dirty="0" smtClean="0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2613468" y="2496996"/>
            <a:ext cx="2668391" cy="960581"/>
          </a:xfrm>
          <a:prstGeom prst="roundRect">
            <a:avLst>
              <a:gd name="adj" fmla="val 148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86399"/>
              </p:ext>
            </p:extLst>
          </p:nvPr>
        </p:nvGraphicFramePr>
        <p:xfrm>
          <a:off x="2697743" y="2560362"/>
          <a:ext cx="2499840" cy="833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" name="Équation" r:id="rId5" imgW="1143000" imgH="380880" progId="Equation.3">
                  <p:embed/>
                </p:oleObj>
              </mc:Choice>
              <mc:Fallback>
                <p:oleObj name="Équation" r:id="rId5" imgW="1143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743" y="2560362"/>
                        <a:ext cx="2499840" cy="8338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61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Threshold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750" y="1325608"/>
            <a:ext cx="8686799" cy="4667421"/>
          </a:xfrm>
        </p:spPr>
        <p:txBody>
          <a:bodyPr>
            <a:normAutofit/>
          </a:bodyPr>
          <a:lstStyle/>
          <a:p>
            <a:pPr marL="266700" indent="-230188"/>
            <a:r>
              <a:rPr lang="en-US" sz="1600" dirty="0" smtClean="0"/>
              <a:t>Damage threshold </a:t>
            </a:r>
            <a:r>
              <a:rPr lang="en-US" sz="1600" b="1" dirty="0" smtClean="0"/>
              <a:t>depends on the direction of the recoil </a:t>
            </a:r>
            <a:r>
              <a:rPr lang="en-US" sz="1600" dirty="0" smtClean="0"/>
              <a:t>in the crystal lattice.</a:t>
            </a:r>
          </a:p>
          <a:p>
            <a:pPr marL="266700" indent="-230188"/>
            <a:r>
              <a:rPr lang="en-US" sz="1600" dirty="0" smtClean="0"/>
              <a:t>Also depends on the </a:t>
            </a:r>
            <a:r>
              <a:rPr lang="en-US" sz="1600" b="1" dirty="0" smtClean="0"/>
              <a:t>compound combination</a:t>
            </a:r>
            <a:r>
              <a:rPr lang="en-US" sz="1600" dirty="0" smtClean="0"/>
              <a:t>: </a:t>
            </a:r>
          </a:p>
          <a:p>
            <a:pPr marL="266700" indent="-230188"/>
            <a:r>
              <a:rPr lang="en-US" sz="1600" dirty="0" smtClean="0"/>
              <a:t>FLUKA </a:t>
            </a:r>
            <a:r>
              <a:rPr lang="en-US" sz="1600" dirty="0"/>
              <a:t>u</a:t>
            </a:r>
            <a:r>
              <a:rPr lang="en-US" sz="1600" dirty="0" smtClean="0"/>
              <a:t>se the </a:t>
            </a:r>
            <a:r>
              <a:rPr lang="en-US" sz="1600" b="1" dirty="0" smtClean="0"/>
              <a:t>“average” threshold over all crystallographic directions</a:t>
            </a:r>
            <a:r>
              <a:rPr lang="en-US" sz="1600" dirty="0" smtClean="0"/>
              <a:t> (user defined)</a:t>
            </a:r>
          </a:p>
          <a:p>
            <a:pPr marL="266700" indent="-230188"/>
            <a:r>
              <a:rPr lang="en-US" sz="1600" b="1" dirty="0" smtClean="0"/>
              <a:t>Sensitivity </a:t>
            </a:r>
            <a:r>
              <a:rPr lang="en-US" sz="1600" b="1" dirty="0" smtClean="0"/>
              <a:t>studies </a:t>
            </a:r>
            <a:r>
              <a:rPr lang="en-US" sz="1600" dirty="0" smtClean="0"/>
              <a:t>using different E</a:t>
            </a:r>
            <a:r>
              <a:rPr lang="en-US" sz="1600" baseline="-25000" dirty="0" smtClean="0"/>
              <a:t>th</a:t>
            </a:r>
            <a:r>
              <a:rPr lang="en-US" sz="1600" dirty="0" smtClean="0"/>
              <a:t> values </a:t>
            </a:r>
            <a:r>
              <a:rPr lang="en-US" sz="1600" dirty="0" smtClean="0"/>
              <a:t>can provide upper and lower limits on </a:t>
            </a:r>
            <a:r>
              <a:rPr lang="en-US" sz="1600" dirty="0" err="1" smtClean="0"/>
              <a:t>dpa</a:t>
            </a:r>
            <a:endParaRPr lang="en-US" sz="1600" dirty="0" smtClean="0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70" y="2802129"/>
            <a:ext cx="7024302" cy="33207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1062" y="1034653"/>
            <a:ext cx="2485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From: NEA/NSC/DOC(2015)9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5476284" y="92155"/>
            <a:ext cx="2668391" cy="960581"/>
          </a:xfrm>
          <a:prstGeom prst="roundRect">
            <a:avLst>
              <a:gd name="adj" fmla="val 148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568108"/>
              </p:ext>
            </p:extLst>
          </p:nvPr>
        </p:nvGraphicFramePr>
        <p:xfrm>
          <a:off x="5560559" y="218889"/>
          <a:ext cx="2499840" cy="833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8" name="Équation" r:id="rId5" imgW="1143000" imgH="380880" progId="Equation.3">
                  <p:embed/>
                </p:oleObj>
              </mc:Choice>
              <mc:Fallback>
                <p:oleObj name="Équation" r:id="rId5" imgW="1143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0559" y="218889"/>
                        <a:ext cx="2499840" cy="8338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Elipse 12"/>
          <p:cNvSpPr/>
          <p:nvPr/>
        </p:nvSpPr>
        <p:spPr>
          <a:xfrm>
            <a:off x="7482468" y="657922"/>
            <a:ext cx="479503" cy="46682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41630"/>
              </p:ext>
            </p:extLst>
          </p:nvPr>
        </p:nvGraphicFramePr>
        <p:xfrm>
          <a:off x="7107471" y="4806986"/>
          <a:ext cx="2009775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9" name="Hoja de cálculo" r:id="rId7" imgW="1816100" imgH="1130300" progId="Excel.Sheet.8">
                  <p:embed/>
                </p:oleObj>
              </mc:Choice>
              <mc:Fallback>
                <p:oleObj name="Hoja de cálculo" r:id="rId7" imgW="1816100" imgH="1130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7471" y="4806986"/>
                        <a:ext cx="2009775" cy="12509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7329858" y="4272504"/>
            <a:ext cx="1733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Typical values used </a:t>
            </a:r>
            <a:endParaRPr lang="en-US" sz="1400" dirty="0" smtClean="0"/>
          </a:p>
          <a:p>
            <a:r>
              <a:rPr lang="en-US" sz="1400" dirty="0" smtClean="0"/>
              <a:t>in NJOY99 code</a:t>
            </a:r>
            <a:endParaRPr lang="en-US" sz="1400" dirty="0"/>
          </a:p>
        </p:txBody>
      </p:sp>
      <p:sp>
        <p:nvSpPr>
          <p:cNvPr id="16" name="Rectángulo 15"/>
          <p:cNvSpPr/>
          <p:nvPr/>
        </p:nvSpPr>
        <p:spPr>
          <a:xfrm>
            <a:off x="5084493" y="1648370"/>
            <a:ext cx="3990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3300"/>
                </a:solidFill>
              </a:rPr>
              <a:t>e.g. </a:t>
            </a:r>
            <a:r>
              <a:rPr lang="en-US" sz="1200" dirty="0" err="1">
                <a:solidFill>
                  <a:srgbClr val="003300"/>
                </a:solidFill>
              </a:rPr>
              <a:t>NaCl</a:t>
            </a:r>
            <a:r>
              <a:rPr lang="en-US" sz="1200" dirty="0">
                <a:solidFill>
                  <a:srgbClr val="003300"/>
                </a:solidFill>
              </a:rPr>
              <a:t>: </a:t>
            </a:r>
            <a:r>
              <a:rPr lang="en-US" sz="1200" i="1" dirty="0">
                <a:solidFill>
                  <a:srgbClr val="003300"/>
                </a:solidFill>
              </a:rPr>
              <a:t>E</a:t>
            </a:r>
            <a:r>
              <a:rPr lang="en-US" sz="1200" i="1" baseline="-25000" dirty="0">
                <a:solidFill>
                  <a:srgbClr val="003300"/>
                </a:solidFill>
              </a:rPr>
              <a:t>th</a:t>
            </a:r>
            <a:r>
              <a:rPr lang="en-US" sz="1200" dirty="0">
                <a:solidFill>
                  <a:srgbClr val="003300"/>
                </a:solidFill>
              </a:rPr>
              <a:t>(Na-Na), </a:t>
            </a:r>
            <a:r>
              <a:rPr lang="en-US" sz="1200" i="1" dirty="0">
                <a:solidFill>
                  <a:srgbClr val="003300"/>
                </a:solidFill>
              </a:rPr>
              <a:t>E</a:t>
            </a:r>
            <a:r>
              <a:rPr lang="en-US" sz="1200" i="1" baseline="-25000" dirty="0">
                <a:solidFill>
                  <a:srgbClr val="003300"/>
                </a:solidFill>
              </a:rPr>
              <a:t>th</a:t>
            </a:r>
            <a:r>
              <a:rPr lang="en-US" sz="1200" dirty="0">
                <a:solidFill>
                  <a:srgbClr val="003300"/>
                </a:solidFill>
              </a:rPr>
              <a:t>(Na-Cl), </a:t>
            </a:r>
            <a:r>
              <a:rPr lang="en-US" sz="1200" i="1" dirty="0">
                <a:solidFill>
                  <a:srgbClr val="003300"/>
                </a:solidFill>
              </a:rPr>
              <a:t>E</a:t>
            </a:r>
            <a:r>
              <a:rPr lang="en-US" sz="1200" i="1" baseline="-25000" dirty="0">
                <a:solidFill>
                  <a:srgbClr val="003300"/>
                </a:solidFill>
              </a:rPr>
              <a:t>th</a:t>
            </a:r>
            <a:r>
              <a:rPr lang="en-US" sz="1200" dirty="0">
                <a:solidFill>
                  <a:srgbClr val="003300"/>
                </a:solidFill>
              </a:rPr>
              <a:t>(Cl-Na), </a:t>
            </a:r>
            <a:r>
              <a:rPr lang="en-US" sz="1200" i="1" dirty="0">
                <a:solidFill>
                  <a:srgbClr val="003300"/>
                </a:solidFill>
              </a:rPr>
              <a:t>E</a:t>
            </a:r>
            <a:r>
              <a:rPr lang="en-US" sz="1200" i="1" baseline="-25000" dirty="0">
                <a:solidFill>
                  <a:srgbClr val="003300"/>
                </a:solidFill>
              </a:rPr>
              <a:t>th</a:t>
            </a:r>
            <a:r>
              <a:rPr lang="en-US" sz="1200" dirty="0">
                <a:solidFill>
                  <a:srgbClr val="003300"/>
                </a:solidFill>
              </a:rPr>
              <a:t>(Cl-Cl)</a:t>
            </a:r>
          </a:p>
        </p:txBody>
      </p:sp>
    </p:spTree>
    <p:extLst>
      <p:ext uri="{BB962C8B-B14F-4D97-AF65-F5344CB8AC3E}">
        <p14:creationId xmlns:p14="http://schemas.microsoft.com/office/powerpoint/2010/main" val="1205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457200" y="220529"/>
            <a:ext cx="8229600" cy="940443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cs typeface="Tahoma" pitchFamily="32" charset="0"/>
              </a:rPr>
              <a:t>Displacement efficiency </a:t>
            </a:r>
          </a:p>
          <a:p>
            <a:r>
              <a:rPr lang="en-US" i="1" dirty="0" err="1" smtClean="0">
                <a:cs typeface="Tahoma" pitchFamily="32" charset="0"/>
              </a:rPr>
              <a:t>κ</a:t>
            </a:r>
            <a:r>
              <a:rPr lang="en-US" dirty="0" smtClean="0">
                <a:latin typeface="Symbol" charset="0"/>
                <a:cs typeface="Tahoma" pitchFamily="32" charset="0"/>
              </a:rPr>
              <a:t> </a:t>
            </a:r>
            <a:r>
              <a:rPr lang="en-US" dirty="0" err="1" smtClean="0"/>
              <a:t>Stoller</a:t>
            </a:r>
            <a:r>
              <a:rPr lang="en-US" dirty="0" smtClean="0"/>
              <a:t> vs </a:t>
            </a:r>
            <a:r>
              <a:rPr lang="en-US" dirty="0" err="1" smtClean="0"/>
              <a:t>Nordlund</a:t>
            </a:r>
            <a:endParaRPr lang="en-US" dirty="0"/>
          </a:p>
        </p:txBody>
      </p:sp>
      <p:sp>
        <p:nvSpPr>
          <p:cNvPr id="7" name="Marcador de fecha 1"/>
          <p:cNvSpPr txBox="1">
            <a:spLocks/>
          </p:cNvSpPr>
          <p:nvPr/>
        </p:nvSpPr>
        <p:spPr>
          <a:xfrm>
            <a:off x="1540766" y="5614758"/>
            <a:ext cx="89261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133008" y="5614758"/>
            <a:ext cx="332044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1st Workshop of ARIES WP17 Power Mat - Politecnico de Torino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495698" y="5614758"/>
            <a:ext cx="409059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14" name="Agrupar 13"/>
          <p:cNvGrpSpPr/>
          <p:nvPr/>
        </p:nvGrpSpPr>
        <p:grpSpPr>
          <a:xfrm>
            <a:off x="157715" y="1189287"/>
            <a:ext cx="7135305" cy="4919992"/>
            <a:chOff x="798428" y="1189287"/>
            <a:chExt cx="7135305" cy="4919992"/>
          </a:xfrm>
        </p:grpSpPr>
        <p:pic>
          <p:nvPicPr>
            <p:cNvPr id="10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428" y="1189287"/>
              <a:ext cx="7035409" cy="4919992"/>
            </a:xfrm>
            <a:prstGeom prst="rect">
              <a:avLst/>
            </a:prstGeom>
          </p:spPr>
        </p:pic>
        <p:pic>
          <p:nvPicPr>
            <p:cNvPr id="11" name="Picture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9421" y="1506194"/>
              <a:ext cx="6534312" cy="3863777"/>
            </a:xfrm>
            <a:prstGeom prst="rect">
              <a:avLst/>
            </a:prstGeom>
            <a:noFill/>
          </p:spPr>
        </p:pic>
        <p:sp>
          <p:nvSpPr>
            <p:cNvPr id="12" name="TextBox 8"/>
            <p:cNvSpPr txBox="1"/>
            <p:nvPr/>
          </p:nvSpPr>
          <p:spPr>
            <a:xfrm>
              <a:off x="4596862" y="3272861"/>
              <a:ext cx="2311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E24C9"/>
                  </a:solidFill>
                </a:rPr>
                <a:t>FLUKA (</a:t>
              </a:r>
              <a:r>
                <a:rPr lang="en-US" dirty="0" err="1" smtClean="0">
                  <a:solidFill>
                    <a:srgbClr val="8E24C9"/>
                  </a:solidFill>
                </a:rPr>
                <a:t>Stoller</a:t>
              </a:r>
              <a:r>
                <a:rPr lang="en-US" dirty="0" smtClean="0">
                  <a:solidFill>
                    <a:srgbClr val="8E24C9"/>
                  </a:solidFill>
                </a:rPr>
                <a:t> Fit)</a:t>
              </a:r>
              <a:endParaRPr lang="en-US" dirty="0">
                <a:solidFill>
                  <a:srgbClr val="8E24C9"/>
                </a:solidFill>
              </a:endParaRPr>
            </a:p>
          </p:txBody>
        </p:sp>
        <p:cxnSp>
          <p:nvCxnSpPr>
            <p:cNvPr id="13" name="Straight Connector 10"/>
            <p:cNvCxnSpPr/>
            <p:nvPr/>
          </p:nvCxnSpPr>
          <p:spPr bwMode="auto">
            <a:xfrm>
              <a:off x="4217820" y="3457527"/>
              <a:ext cx="3541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8E24C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5476284" y="92155"/>
            <a:ext cx="2668391" cy="960581"/>
          </a:xfrm>
          <a:prstGeom prst="roundRect">
            <a:avLst>
              <a:gd name="adj" fmla="val 148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833837"/>
              </p:ext>
            </p:extLst>
          </p:nvPr>
        </p:nvGraphicFramePr>
        <p:xfrm>
          <a:off x="5560559" y="218889"/>
          <a:ext cx="2499840" cy="833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9" name="Équation" r:id="rId6" imgW="1143000" imgH="380880" progId="Equation.3">
                  <p:embed/>
                </p:oleObj>
              </mc:Choice>
              <mc:Fallback>
                <p:oleObj name="Équation" r:id="rId6" imgW="1143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0559" y="218889"/>
                        <a:ext cx="2499840" cy="8338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Elipse 16"/>
          <p:cNvSpPr/>
          <p:nvPr/>
        </p:nvSpPr>
        <p:spPr>
          <a:xfrm>
            <a:off x="6977977" y="406621"/>
            <a:ext cx="365163" cy="46682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CuadroTexto 1"/>
          <p:cNvSpPr txBox="1"/>
          <p:nvPr/>
        </p:nvSpPr>
        <p:spPr>
          <a:xfrm>
            <a:off x="7115693" y="1369643"/>
            <a:ext cx="19357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 err="1" smtClean="0"/>
              <a:t>Recombination</a:t>
            </a:r>
            <a:endParaRPr lang="es-ES_tradnl" sz="1400" b="1" dirty="0" smtClean="0"/>
          </a:p>
          <a:p>
            <a:r>
              <a:rPr lang="es-ES_tradnl" sz="1400" b="1" dirty="0" err="1"/>
              <a:t>f</a:t>
            </a:r>
            <a:r>
              <a:rPr lang="es-ES_tradnl" sz="1400" b="1" dirty="0" err="1" smtClean="0"/>
              <a:t>rom</a:t>
            </a:r>
            <a:r>
              <a:rPr lang="es-ES_tradnl" sz="1400" b="1" dirty="0" smtClean="0"/>
              <a:t> </a:t>
            </a:r>
            <a:r>
              <a:rPr lang="es-ES_tradnl" sz="1400" b="1" dirty="0" err="1" smtClean="0"/>
              <a:t>overlap</a:t>
            </a:r>
            <a:r>
              <a:rPr lang="es-ES_tradnl" sz="1400" b="1" dirty="0" smtClean="0"/>
              <a:t> of </a:t>
            </a:r>
          </a:p>
          <a:p>
            <a:r>
              <a:rPr lang="es-ES_tradnl" sz="1400" b="1" dirty="0" err="1"/>
              <a:t>c</a:t>
            </a:r>
            <a:r>
              <a:rPr lang="es-ES_tradnl" sz="1400" b="1" dirty="0" err="1" smtClean="0"/>
              <a:t>ollision</a:t>
            </a:r>
            <a:r>
              <a:rPr lang="es-ES_tradnl" sz="1400" b="1" dirty="0" smtClean="0"/>
              <a:t> </a:t>
            </a:r>
            <a:r>
              <a:rPr lang="es-ES_tradnl" sz="1400" b="1" dirty="0" err="1" smtClean="0"/>
              <a:t>cascades</a:t>
            </a:r>
            <a:r>
              <a:rPr lang="es-ES_tradnl" sz="1400" b="1" dirty="0" smtClean="0"/>
              <a:t>,</a:t>
            </a:r>
          </a:p>
          <a:p>
            <a:r>
              <a:rPr lang="es-ES_tradnl" sz="1400" dirty="0" smtClean="0"/>
              <a:t>“</a:t>
            </a:r>
            <a:r>
              <a:rPr lang="es-ES_tradnl" sz="1400" dirty="0" err="1" smtClean="0"/>
              <a:t>athermal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recombination-corrected</a:t>
            </a:r>
            <a:r>
              <a:rPr lang="es-ES_tradnl" sz="1400" dirty="0" smtClean="0"/>
              <a:t>” </a:t>
            </a:r>
            <a:r>
              <a:rPr lang="es-ES_tradnl" sz="1400" dirty="0" err="1" smtClean="0"/>
              <a:t>dpa</a:t>
            </a:r>
            <a:r>
              <a:rPr lang="es-ES_tradnl" sz="1400" dirty="0"/>
              <a:t>:</a:t>
            </a:r>
            <a:r>
              <a:rPr lang="es-ES_tradnl" sz="1400" dirty="0" smtClean="0"/>
              <a:t> </a:t>
            </a:r>
          </a:p>
          <a:p>
            <a:r>
              <a:rPr lang="es-ES_tradnl" sz="1400" dirty="0" err="1" smtClean="0"/>
              <a:t>Arc-dpa</a:t>
            </a:r>
            <a:endParaRPr lang="es-ES_tradnl" sz="1400" dirty="0" smtClean="0"/>
          </a:p>
          <a:p>
            <a:endParaRPr lang="es-ES_tradnl" sz="1400" dirty="0"/>
          </a:p>
          <a:p>
            <a:endParaRPr lang="es-ES_tradnl" sz="1400" b="1" dirty="0" smtClean="0"/>
          </a:p>
        </p:txBody>
      </p:sp>
      <p:sp>
        <p:nvSpPr>
          <p:cNvPr id="18" name="CuadroTexto 17"/>
          <p:cNvSpPr txBox="1"/>
          <p:nvPr/>
        </p:nvSpPr>
        <p:spPr>
          <a:xfrm>
            <a:off x="7019571" y="4406342"/>
            <a:ext cx="218361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err="1" smtClean="0"/>
              <a:t>Thermal</a:t>
            </a:r>
            <a:r>
              <a:rPr lang="es-ES_tradnl" sz="1400" dirty="0" smtClean="0"/>
              <a:t> </a:t>
            </a:r>
            <a:r>
              <a:rPr lang="es-ES_tradnl" sz="1400" dirty="0" err="1"/>
              <a:t>r</a:t>
            </a:r>
            <a:r>
              <a:rPr lang="es-ES_tradnl" sz="1400" dirty="0" err="1" smtClean="0"/>
              <a:t>ecombination</a:t>
            </a:r>
            <a:r>
              <a:rPr lang="es-ES_tradnl" sz="1400" dirty="0" smtClean="0"/>
              <a:t> </a:t>
            </a:r>
            <a:endParaRPr lang="es-ES_tradnl" sz="1400" dirty="0" smtClean="0"/>
          </a:p>
          <a:p>
            <a:r>
              <a:rPr lang="es-ES_tradnl" sz="1400" dirty="0" smtClean="0"/>
              <a:t>of </a:t>
            </a:r>
            <a:r>
              <a:rPr lang="es-ES_tradnl" sz="1400" dirty="0" err="1" smtClean="0"/>
              <a:t>defects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not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considered</a:t>
            </a:r>
            <a:endParaRPr lang="es-ES_tradnl" sz="1400" dirty="0" smtClean="0"/>
          </a:p>
          <a:p>
            <a:endParaRPr lang="es-ES_tradnl" sz="1400" dirty="0"/>
          </a:p>
          <a:p>
            <a:r>
              <a:rPr lang="es-ES_tradnl" sz="1400" dirty="0" err="1" smtClean="0"/>
              <a:t>becomes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relevant</a:t>
            </a:r>
            <a:endParaRPr lang="es-ES_tradnl" sz="1400" dirty="0" smtClean="0"/>
          </a:p>
          <a:p>
            <a:r>
              <a:rPr lang="es-ES_tradnl" sz="1400" dirty="0" err="1"/>
              <a:t>f</a:t>
            </a:r>
            <a:r>
              <a:rPr lang="es-ES_tradnl" sz="1400" dirty="0" err="1" smtClean="0"/>
              <a:t>or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high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temperatures</a:t>
            </a:r>
            <a:endParaRPr lang="es-ES_tradnl" sz="1400" dirty="0" smtClean="0"/>
          </a:p>
          <a:p>
            <a:endParaRPr lang="es-ES_tradnl" sz="1400" dirty="0"/>
          </a:p>
          <a:p>
            <a:r>
              <a:rPr lang="es-ES_tradnl" sz="1400" dirty="0" err="1" smtClean="0"/>
              <a:t>Overestimation</a:t>
            </a:r>
            <a:r>
              <a:rPr lang="es-ES_tradnl" sz="1400" dirty="0" smtClean="0"/>
              <a:t> of </a:t>
            </a:r>
            <a:r>
              <a:rPr lang="es-ES_tradnl" sz="1400" dirty="0" err="1" smtClean="0"/>
              <a:t>dpa’s</a:t>
            </a:r>
            <a:endParaRPr lang="es-ES_tradnl" sz="1400" dirty="0" smtClean="0"/>
          </a:p>
        </p:txBody>
      </p:sp>
      <p:sp>
        <p:nvSpPr>
          <p:cNvPr id="19" name="CuadroTexto 18"/>
          <p:cNvSpPr txBox="1"/>
          <p:nvPr/>
        </p:nvSpPr>
        <p:spPr>
          <a:xfrm>
            <a:off x="5689659" y="247510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>
                <a:solidFill>
                  <a:srgbClr val="FF0000"/>
                </a:solidFill>
              </a:rPr>
              <a:t>Nordlund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7040445" y="3314074"/>
            <a:ext cx="17972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err="1" smtClean="0">
                <a:solidFill>
                  <a:srgbClr val="8E24C9"/>
                </a:solidFill>
              </a:rPr>
              <a:t>Stoller</a:t>
            </a:r>
            <a:r>
              <a:rPr lang="es-ES_tradnl" sz="1400" dirty="0" smtClean="0">
                <a:solidFill>
                  <a:srgbClr val="8E24C9"/>
                </a:solidFill>
              </a:rPr>
              <a:t> </a:t>
            </a:r>
            <a:r>
              <a:rPr lang="es-ES_tradnl" sz="1400" dirty="0" err="1" smtClean="0">
                <a:solidFill>
                  <a:srgbClr val="8E24C9"/>
                </a:solidFill>
              </a:rPr>
              <a:t>results</a:t>
            </a:r>
            <a:r>
              <a:rPr lang="es-ES_tradnl" sz="1400" dirty="0" smtClean="0">
                <a:solidFill>
                  <a:srgbClr val="8E24C9"/>
                </a:solidFill>
              </a:rPr>
              <a:t> </a:t>
            </a:r>
          </a:p>
          <a:p>
            <a:r>
              <a:rPr lang="es-ES_tradnl" sz="1400" dirty="0" smtClean="0">
                <a:solidFill>
                  <a:srgbClr val="8E24C9"/>
                </a:solidFill>
              </a:rPr>
              <a:t>Comes </a:t>
            </a:r>
            <a:r>
              <a:rPr lang="es-ES_tradnl" sz="1400" dirty="0" err="1" smtClean="0">
                <a:solidFill>
                  <a:srgbClr val="8E24C9"/>
                </a:solidFill>
              </a:rPr>
              <a:t>from</a:t>
            </a:r>
            <a:r>
              <a:rPr lang="es-ES_tradnl" sz="1400" dirty="0" smtClean="0">
                <a:solidFill>
                  <a:srgbClr val="8E24C9"/>
                </a:solidFill>
              </a:rPr>
              <a:t> </a:t>
            </a:r>
          </a:p>
          <a:p>
            <a:r>
              <a:rPr lang="es-ES_tradnl" sz="1400" dirty="0" smtClean="0">
                <a:solidFill>
                  <a:srgbClr val="8E24C9"/>
                </a:solidFill>
              </a:rPr>
              <a:t>Molec</a:t>
            </a:r>
            <a:r>
              <a:rPr lang="es-ES_tradnl" sz="1400" dirty="0" smtClean="0">
                <a:solidFill>
                  <a:srgbClr val="8E24C9"/>
                </a:solidFill>
              </a:rPr>
              <a:t>ular</a:t>
            </a:r>
            <a:r>
              <a:rPr lang="es-ES_tradnl" sz="1400" dirty="0" smtClean="0">
                <a:solidFill>
                  <a:srgbClr val="8E24C9"/>
                </a:solidFill>
              </a:rPr>
              <a:t> </a:t>
            </a:r>
            <a:r>
              <a:rPr lang="es-ES_tradnl" sz="1400" dirty="0" smtClean="0">
                <a:solidFill>
                  <a:srgbClr val="8E24C9"/>
                </a:solidFill>
              </a:rPr>
              <a:t>Dynamics</a:t>
            </a:r>
          </a:p>
          <a:p>
            <a:r>
              <a:rPr lang="es-ES_tradnl" sz="1400" dirty="0" err="1" smtClean="0">
                <a:solidFill>
                  <a:srgbClr val="8E24C9"/>
                </a:solidFill>
              </a:rPr>
              <a:t>simulations</a:t>
            </a:r>
            <a:endParaRPr lang="es-ES_tradnl" sz="1400" dirty="0">
              <a:solidFill>
                <a:srgbClr val="8E24C9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323063" y="2819403"/>
            <a:ext cx="3600000" cy="4534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26" name="Conector recto de flecha 25"/>
          <p:cNvCxnSpPr/>
          <p:nvPr/>
        </p:nvCxnSpPr>
        <p:spPr>
          <a:xfrm>
            <a:off x="7696132" y="5571785"/>
            <a:ext cx="0" cy="171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7698057" y="4925531"/>
            <a:ext cx="0" cy="171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78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376"/>
            <a:ext cx="6896080" cy="4827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272189"/>
            <a:ext cx="7771680" cy="640867"/>
          </a:xfrm>
        </p:spPr>
        <p:txBody>
          <a:bodyPr/>
          <a:lstStyle/>
          <a:p>
            <a:pPr eaLnBrk="1" hangingPunct="1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Lindhard partition </a:t>
            </a:r>
            <a:r>
              <a:rPr lang="en-US" smtClean="0"/>
              <a:t>function </a:t>
            </a:r>
            <a:r>
              <a:rPr lang="en-US" smtClean="0">
                <a:latin typeface="Symbol" charset="0"/>
              </a:rPr>
              <a:t>x</a:t>
            </a:r>
            <a:endParaRPr lang="en-US" baseline="33000" dirty="0" smtClean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27-28/11/2017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Workshop of ARIES WP17 Power Mat - Politecnico de Torino</a:t>
            </a:r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1339745" y="5044576"/>
            <a:ext cx="4606560" cy="3456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6821" rIns="81639" bIns="40820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1800" dirty="0">
                <a:solidFill>
                  <a:srgbClr val="800000"/>
                </a:solidFill>
              </a:rPr>
              <a:t>BAD Strong discrepancies for high energies</a:t>
            </a:r>
          </a:p>
        </p:txBody>
      </p:sp>
      <p:sp>
        <p:nvSpPr>
          <p:cNvPr id="8198" name="Line 4"/>
          <p:cNvSpPr>
            <a:spLocks noChangeShapeType="1"/>
          </p:cNvSpPr>
          <p:nvPr/>
        </p:nvSpPr>
        <p:spPr bwMode="auto">
          <a:xfrm flipV="1">
            <a:off x="3272944" y="3218218"/>
            <a:ext cx="236161" cy="1843035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199" name="Line 5"/>
          <p:cNvSpPr>
            <a:spLocks noChangeShapeType="1"/>
          </p:cNvSpPr>
          <p:nvPr/>
        </p:nvSpPr>
        <p:spPr bwMode="auto">
          <a:xfrm flipV="1">
            <a:off x="3673409" y="4315381"/>
            <a:ext cx="1564640" cy="646571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7091065" y="241445"/>
            <a:ext cx="1777362" cy="698965"/>
          </a:xfrm>
          <a:prstGeom prst="roundRect">
            <a:avLst>
              <a:gd name="adj" fmla="val 231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</p:spPr>
        <p:txBody>
          <a:bodyPr wrap="none" lIns="82945" tIns="41473" rIns="82945" bIns="41473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85380"/>
              </p:ext>
            </p:extLst>
          </p:nvPr>
        </p:nvGraphicFramePr>
        <p:xfrm>
          <a:off x="7242116" y="179998"/>
          <a:ext cx="150495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6" name="Équation" r:id="rId5" imgW="761760" imgH="380880" progId="Equation.3">
                  <p:embed/>
                </p:oleObj>
              </mc:Choice>
              <mc:Fallback>
                <p:oleObj name="Équation" r:id="rId5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2116" y="179998"/>
                        <a:ext cx="1504950" cy="7604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8023464" y="176495"/>
            <a:ext cx="516786" cy="444237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/>
              <p:nvPr/>
            </p:nvSpPr>
            <p:spPr>
              <a:xfrm>
                <a:off x="6398868" y="4892258"/>
                <a:ext cx="2744149" cy="512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sz="16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𝜉</m:t>
                      </m:r>
                      <m:d>
                        <m:dPr>
                          <m:ctrlP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e>
                      </m:d>
                      <m:r>
                        <a:rPr lang="es-ES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𝑆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  <m:r>
                        <a:rPr lang="es-ES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ES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  <m:r>
                            <a:rPr lang="es-ES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ES_tradnl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8868" y="4892258"/>
                <a:ext cx="2744149" cy="51270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7228413" y="3081635"/>
            <a:ext cx="1614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Fraction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</a:p>
          <a:p>
            <a:pPr algn="just"/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stopping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power</a:t>
            </a:r>
            <a:endParaRPr lang="es-ES_tradnl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i="1" dirty="0" smtClean="0">
                <a:solidFill>
                  <a:schemeClr val="accent6">
                    <a:lumMod val="50000"/>
                  </a:schemeClr>
                </a:solidFill>
              </a:rPr>
              <a:t>S(T)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going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into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NIEL </a:t>
            </a:r>
          </a:p>
          <a:p>
            <a:pPr algn="just"/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(non-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ionizing</a:t>
            </a:r>
            <a:endParaRPr lang="es-ES_tradnl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s-ES_tradnl" sz="16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nergy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_tradnl" sz="1600" dirty="0" err="1" smtClean="0">
                <a:solidFill>
                  <a:schemeClr val="accent6">
                    <a:lumMod val="50000"/>
                  </a:schemeClr>
                </a:solidFill>
              </a:rPr>
              <a:t>loss</a:t>
            </a:r>
            <a:r>
              <a:rPr lang="es-ES_tradnl" sz="1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s-ES_tradnl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00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69990</TotalTime>
  <Words>3459</Words>
  <Application>Microsoft Macintosh PowerPoint</Application>
  <PresentationFormat>Presentación en pantalla (4:3)</PresentationFormat>
  <Paragraphs>651</Paragraphs>
  <Slides>47</Slides>
  <Notes>19</Notes>
  <HiddenSlides>1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47</vt:i4>
      </vt:variant>
    </vt:vector>
  </HeadingPairs>
  <TitlesOfParts>
    <vt:vector size="63" baseType="lpstr">
      <vt:lpstr>Batang</vt:lpstr>
      <vt:lpstr>Calibri</vt:lpstr>
      <vt:lpstr>Cambria Math</vt:lpstr>
      <vt:lpstr>Courier New</vt:lpstr>
      <vt:lpstr>Mangal</vt:lpstr>
      <vt:lpstr>Optima</vt:lpstr>
      <vt:lpstr>Symbol</vt:lpstr>
      <vt:lpstr>Tahoma</vt:lpstr>
      <vt:lpstr>Times New Roman</vt:lpstr>
      <vt:lpstr>Wingdings</vt:lpstr>
      <vt:lpstr>돋움</vt:lpstr>
      <vt:lpstr>Arial</vt:lpstr>
      <vt:lpstr>CERNCorporate4-3</vt:lpstr>
      <vt:lpstr>Équation</vt:lpstr>
      <vt:lpstr>Hoja de cálculo</vt:lpstr>
      <vt:lpstr>Worksheet</vt:lpstr>
      <vt:lpstr>Modelization of  Radiation-Induced Damage in FLUKA   and  Material damage estimates for CERN injectors and future facilities</vt:lpstr>
      <vt:lpstr>FLUKA</vt:lpstr>
      <vt:lpstr>Presentación de PowerPoint</vt:lpstr>
      <vt:lpstr>Presentación de PowerPoint</vt:lpstr>
      <vt:lpstr>DPA  as Radiation Damage Estimator</vt:lpstr>
      <vt:lpstr>Frenkel pairs</vt:lpstr>
      <vt:lpstr>Damage Threshold</vt:lpstr>
      <vt:lpstr>Presentación de PowerPoint</vt:lpstr>
      <vt:lpstr>Lindhard partition function x</vt:lpstr>
      <vt:lpstr>Nuclear Stopping Power</vt:lpstr>
      <vt:lpstr>Restricted Nuclear Stopping Power</vt:lpstr>
      <vt:lpstr>Comparison with other simulation codes</vt:lpstr>
      <vt:lpstr>FLUKA Implementation</vt:lpstr>
      <vt:lpstr>Presentación de PowerPoint</vt:lpstr>
      <vt:lpstr>Presentación de PowerPoint</vt:lpstr>
      <vt:lpstr>Estimates for CERN injectors and future facilities</vt:lpstr>
      <vt:lpstr>Beam Dump Facility (BDF)</vt:lpstr>
      <vt:lpstr>BDF Results: H/He[appm] vs DPA</vt:lpstr>
      <vt:lpstr>BLIP capsule</vt:lpstr>
      <vt:lpstr>DPA High-Z BLIP [FLUKA vs MARS]</vt:lpstr>
      <vt:lpstr>H appm/DPA High-Z BLIP</vt:lpstr>
      <vt:lpstr>He appm/DPA High-Z BLIP</vt:lpstr>
      <vt:lpstr>PS Internal Beam Dumps</vt:lpstr>
      <vt:lpstr>Presentación de PowerPoint</vt:lpstr>
      <vt:lpstr>Presentación de PowerPoint</vt:lpstr>
      <vt:lpstr>Summary</vt:lpstr>
      <vt:lpstr>Thank you for your attention!  Any question? </vt:lpstr>
      <vt:lpstr>Extra slides</vt:lpstr>
      <vt:lpstr>Outline</vt:lpstr>
      <vt:lpstr>Eth Damage Threshold Energy</vt:lpstr>
      <vt:lpstr>Damage Threshold in Compounds</vt:lpstr>
      <vt:lpstr>κ displacement efficiency</vt:lpstr>
      <vt:lpstr>Factor of 2 (Kinchin &amp; Pease)</vt:lpstr>
      <vt:lpstr>Lindhard partition function x [1/2]</vt:lpstr>
      <vt:lpstr>Nuclear Stopping power</vt:lpstr>
      <vt:lpstr>Ziegler approximation</vt:lpstr>
      <vt:lpstr>Restricted Stopping Power</vt:lpstr>
      <vt:lpstr>Implementation: Charged Particles</vt:lpstr>
      <vt:lpstr>Group Wise Neutron Artifacts</vt:lpstr>
      <vt:lpstr>Implementation: others</vt:lpstr>
      <vt:lpstr>Coalescence:</vt:lpstr>
      <vt:lpstr>Coalescence</vt:lpstr>
      <vt:lpstr>Particle production in C(p,x) reaction</vt:lpstr>
      <vt:lpstr>Presentación de PowerPoint</vt:lpstr>
      <vt:lpstr>Structural Damage on Dump Core</vt:lpstr>
      <vt:lpstr>Irradiation on Graphite</vt:lpstr>
      <vt:lpstr>Irradiation on CuCrZr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Internal beam dump project:  multi-turn beam shaving approach in FLUKA</dc:title>
  <dc:creator>Jose Antonio Briz Monago</dc:creator>
  <cp:lastModifiedBy>Jose Antonio Briz Monago</cp:lastModifiedBy>
  <cp:revision>702</cp:revision>
  <dcterms:created xsi:type="dcterms:W3CDTF">2017-06-03T11:16:47Z</dcterms:created>
  <dcterms:modified xsi:type="dcterms:W3CDTF">2017-11-28T07:13:22Z</dcterms:modified>
</cp:coreProperties>
</file>