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png" ContentType="image/p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  <p:sldMasterId id="2147483685" r:id="rId3"/>
    <p:sldMasterId id="2147483697" r:id="rId4"/>
    <p:sldMasterId id="2147483703" r:id="rId5"/>
  </p:sldMasterIdLst>
  <p:notesMasterIdLst>
    <p:notesMasterId r:id="rId23"/>
  </p:notesMasterIdLst>
  <p:sldIdLst>
    <p:sldId id="256" r:id="rId6"/>
    <p:sldId id="257" r:id="rId7"/>
    <p:sldId id="258" r:id="rId8"/>
    <p:sldId id="289" r:id="rId9"/>
    <p:sldId id="290" r:id="rId10"/>
    <p:sldId id="291" r:id="rId11"/>
    <p:sldId id="268" r:id="rId12"/>
    <p:sldId id="270" r:id="rId13"/>
    <p:sldId id="285" r:id="rId14"/>
    <p:sldId id="288" r:id="rId15"/>
    <p:sldId id="275" r:id="rId16"/>
    <p:sldId id="276" r:id="rId17"/>
    <p:sldId id="294" r:id="rId18"/>
    <p:sldId id="292" r:id="rId19"/>
    <p:sldId id="293" r:id="rId20"/>
    <p:sldId id="295" r:id="rId21"/>
    <p:sldId id="29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EFF8FB"/>
    <a:srgbClr val="DEF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6" autoAdjust="0"/>
    <p:restoredTop sz="94675"/>
  </p:normalViewPr>
  <p:slideViewPr>
    <p:cSldViewPr snapToGrid="0" snapToObjects="1">
      <p:cViewPr varScale="1">
        <p:scale>
          <a:sx n="111" d="100"/>
          <a:sy n="111" d="100"/>
        </p:scale>
        <p:origin x="15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C1A76-E519-E447-8053-9CAEC0C734E1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6AFE7-EB1F-8A4E-A3EC-59D451A6D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7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6AFE7-EB1F-8A4E-A3EC-59D451A6D3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64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notes that all</a:t>
            </a:r>
            <a:r>
              <a:rPr lang="en-US" baseline="0" dirty="0" smtClean="0"/>
              <a:t> the properties that are important for thermo-mechanical health of the target are affected by radiation damage. The dependence on irradiation temperature is due to annealing (or healing) the crystal structure is faster at higher temperatures.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8BFE3-1036-6443-9949-3087D7391B37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71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BFB9D8C-2882-41F9-92E5-94261C5AF937}" type="slidenum">
              <a:rPr lang="en-US" altLang="en-US" smtClean="0"/>
              <a:pPr/>
              <a:t>‹Nr.›</a:t>
            </a:fld>
            <a:endParaRPr lang="en-US" altLang="en-US"/>
          </a:p>
        </p:txBody>
      </p:sp>
      <p:pic>
        <p:nvPicPr>
          <p:cNvPr id="7" name="Picture 6" descr="RaDIATE Red Transparent BG.png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24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BFB9D8C-2882-41F9-92E5-94261C5AF937}" type="slidenum">
              <a:rPr lang="en-US" altLang="en-US" smtClean="0"/>
              <a:pPr/>
              <a:t>‹Nr.›</a:t>
            </a:fld>
            <a:endParaRPr lang="en-US" altLang="en-US"/>
          </a:p>
        </p:txBody>
      </p:sp>
      <p:pic>
        <p:nvPicPr>
          <p:cNvPr id="7" name="Picture 6" descr="RaDIATE Red Transparent BG.png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A3A6F847-EEB2-4562-8922-6C1018EC1B9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8FB5EF2-0A30-481B-A159-BB97A7C290AD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A1D54-386B-438A-B35B-786A972FA1E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BFB9D8C-2882-41F9-92E5-94261C5AF937}" type="slidenum">
              <a:rPr lang="en-US" altLang="en-US" smtClean="0"/>
              <a:pPr/>
              <a:t>‹Nr.›</a:t>
            </a:fld>
            <a:endParaRPr lang="en-US" altLang="en-US"/>
          </a:p>
        </p:txBody>
      </p:sp>
      <p:pic>
        <p:nvPicPr>
          <p:cNvPr id="7" name="Picture 6" descr="RaDIATE Red Transparent BG.png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A3A6F847-EEB2-4562-8922-6C1018EC1B9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8FB5EF2-0A30-481B-A159-BB97A7C290AD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A1D54-386B-438A-B35B-786A972FA1E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M. Calviani - RaDIATE &amp; CERN application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FB9D8C-2882-41F9-92E5-94261C5AF93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Calviani - RaDIATE &amp; CERN application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A3A6F847-EEB2-4562-8922-6C1018EC1B9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Calviani - RaDIATE &amp; CERN application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8FB5EF2-0A30-481B-A159-BB97A7C290AD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 February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Calviani - RaDIATE &amp; CERN application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A1D54-386B-438A-B35B-786A972FA1E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7EFF-1777-704B-90EE-C86F76B0DCB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theme" Target="../theme/theme3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theme" Target="../theme/theme4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theme" Target="../theme/theme5.xml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February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Calviani - RaDIATE &amp; CERN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D8B17-3699-914F-9785-B39C9787AF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2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1 February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Calviani - RaDIATE &amp; CERN application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4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ea typeface="MS PGothic" pitchFamily="34" charset="-128"/>
              </a:rPr>
              <a:t>1 February 2017</a:t>
            </a:r>
            <a:endParaRPr lang="en-US" altLang="en-US">
              <a:ea typeface="MS PGothic" pitchFamily="34" charset="-128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01D06E4C-6333-4DFD-BF5D-A50EA7E5D376}" type="slidenum">
              <a:rPr lang="en-US" altLang="en-US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en-US">
              <a:ea typeface="MS PGothic" pitchFamily="34" charset="-128"/>
            </a:endParaRPr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33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ea typeface="MS PGothic" pitchFamily="34" charset="-128"/>
              </a:rPr>
              <a:t>1 February 2017</a:t>
            </a:r>
            <a:endParaRPr lang="en-US" altLang="en-US">
              <a:ea typeface="MS PGothic" pitchFamily="34" charset="-128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/>
              <a:t>M. Calviani - RaDIATE &amp; CERN application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01D06E4C-6333-4DFD-BF5D-A50EA7E5D376}" type="slidenum">
              <a:rPr lang="en-US" altLang="en-US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en-US">
              <a:ea typeface="MS PGothic" pitchFamily="34" charset="-128"/>
            </a:endParaRPr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2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ea typeface="MS PGothic" pitchFamily="34" charset="-128"/>
              </a:rPr>
              <a:t>1 February 2017</a:t>
            </a:r>
            <a:endParaRPr lang="en-US" altLang="en-US">
              <a:ea typeface="MS PGothic" pitchFamily="34" charset="-128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M. Calviani - RaDIATE &amp; CERN application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01D06E4C-6333-4DFD-BF5D-A50EA7E5D376}" type="slidenum">
              <a:rPr lang="en-US" altLang="en-US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en-US">
              <a:ea typeface="MS PGothic" pitchFamily="34" charset="-128"/>
            </a:endParaRPr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aDIATE Red Transparent BG.png"/>
          <p:cNvPicPr>
            <a:picLocks noChangeAspect="1"/>
          </p:cNvPicPr>
          <p:nvPr userDrawn="1"/>
        </p:nvPicPr>
        <p:blipFill>
          <a:blip r:embed="rId9" cstate="screen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0220" y="100441"/>
            <a:ext cx="389481" cy="48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4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emf"/><Relationship Id="rId5" Type="http://schemas.openxmlformats.org/officeDocument/2006/relationships/image" Target="../media/image24.png"/><Relationship Id="rId6" Type="http://schemas.openxmlformats.org/officeDocument/2006/relationships/image" Target="../media/image3.png"/><Relationship Id="rId7" Type="http://schemas.microsoft.com/office/2007/relationships/hdphoto" Target="../media/hdphoto1.wdp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3.png"/><Relationship Id="rId7" Type="http://schemas.microsoft.com/office/2007/relationships/hdphoto" Target="../media/hdphoto1.wdp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.png"/><Relationship Id="rId3" Type="http://schemas.microsoft.com/office/2007/relationships/hdphoto" Target="../media/hdphoto1.wdp"/><Relationship Id="rId4" Type="http://schemas.openxmlformats.org/officeDocument/2006/relationships/image" Target="../media/image7.gif"/><Relationship Id="rId5" Type="http://schemas.openxmlformats.org/officeDocument/2006/relationships/image" Target="../media/image8.png"/><Relationship Id="rId6" Type="http://schemas.openxmlformats.org/officeDocument/2006/relationships/image" Target="../media/image9.tiff"/><Relationship Id="rId7" Type="http://schemas.openxmlformats.org/officeDocument/2006/relationships/image" Target="../media/image10.jpeg"/><Relationship Id="rId8" Type="http://schemas.openxmlformats.org/officeDocument/2006/relationships/image" Target="../media/image11.tif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45689"/>
            <a:ext cx="8265984" cy="2887368"/>
          </a:xfrm>
        </p:spPr>
        <p:txBody>
          <a:bodyPr>
            <a:normAutofit/>
          </a:bodyPr>
          <a:lstStyle/>
          <a:p>
            <a:r>
              <a:rPr lang="en-US" dirty="0"/>
              <a:t>CERN's activities within the </a:t>
            </a:r>
            <a:r>
              <a:rPr lang="en-US" dirty="0" err="1"/>
              <a:t>RaDIATE</a:t>
            </a:r>
            <a:r>
              <a:rPr lang="en-US" dirty="0"/>
              <a:t> Collaboration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31800" y="3352801"/>
            <a:ext cx="8452556" cy="2111828"/>
          </a:xfrm>
        </p:spPr>
        <p:txBody>
          <a:bodyPr>
            <a:normAutofit fontScale="92500"/>
          </a:bodyPr>
          <a:lstStyle/>
          <a:p>
            <a:r>
              <a:rPr lang="en-US" b="1" u="sng" dirty="0" smtClean="0"/>
              <a:t>C. Torregrosa (CERN)</a:t>
            </a:r>
          </a:p>
          <a:p>
            <a:pPr>
              <a:lnSpc>
                <a:spcPct val="120000"/>
              </a:lnSpc>
            </a:pPr>
            <a:r>
              <a:rPr lang="en-US" sz="2200" dirty="0" smtClean="0"/>
              <a:t>On behalf of: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100" b="1" dirty="0" smtClean="0"/>
              <a:t>M. Calviani (CERN), P. Hurh (FNAL, RaDIATE program coordinator)</a:t>
            </a:r>
          </a:p>
          <a:p>
            <a:r>
              <a:rPr lang="en-US" sz="2100" dirty="0" smtClean="0"/>
              <a:t>and</a:t>
            </a:r>
          </a:p>
          <a:p>
            <a:r>
              <a:rPr lang="en-US" sz="2100" b="1" dirty="0" smtClean="0"/>
              <a:t>K. </a:t>
            </a:r>
            <a:r>
              <a:rPr lang="en-US" sz="2100" b="1" dirty="0" err="1" smtClean="0"/>
              <a:t>Ammigan</a:t>
            </a:r>
            <a:r>
              <a:rPr lang="en-US" sz="2100" b="1" dirty="0" smtClean="0"/>
              <a:t> (FNAL), E</a:t>
            </a:r>
            <a:r>
              <a:rPr lang="en-US" sz="2100" b="1" dirty="0"/>
              <a:t>. </a:t>
            </a:r>
            <a:r>
              <a:rPr lang="en-US" sz="2100" b="1" dirty="0" smtClean="0"/>
              <a:t>Fornasiere, </a:t>
            </a:r>
            <a:r>
              <a:rPr lang="en-US" sz="2100" b="1" dirty="0"/>
              <a:t>R. </a:t>
            </a:r>
            <a:r>
              <a:rPr lang="en-US" sz="2100" b="1" dirty="0" err="1"/>
              <a:t>Ferriere</a:t>
            </a:r>
            <a:r>
              <a:rPr lang="en-US" sz="2100" b="1" dirty="0"/>
              <a:t>, </a:t>
            </a:r>
            <a:r>
              <a:rPr lang="en-US" sz="2100" b="1" dirty="0" smtClean="0"/>
              <a:t>M. Timmins,</a:t>
            </a:r>
          </a:p>
          <a:p>
            <a:r>
              <a:rPr lang="en-US" sz="2100" b="1" dirty="0" smtClean="0"/>
              <a:t>A</a:t>
            </a:r>
            <a:r>
              <a:rPr lang="en-US" sz="2100" b="1" dirty="0"/>
              <a:t>. Perillo-Marcone, </a:t>
            </a:r>
            <a:r>
              <a:rPr lang="en-US" sz="2100" b="1" dirty="0" smtClean="0"/>
              <a:t>D</a:t>
            </a:r>
            <a:r>
              <a:rPr lang="en-US" sz="2100" b="1" dirty="0"/>
              <a:t>. Horvath, </a:t>
            </a:r>
            <a:r>
              <a:rPr lang="en-US" sz="2100" b="1" dirty="0" smtClean="0"/>
              <a:t>J. Canhoto (CERN) + </a:t>
            </a:r>
            <a:r>
              <a:rPr lang="en-US" sz="2100" b="1" dirty="0" err="1" smtClean="0"/>
              <a:t>Makimura</a:t>
            </a:r>
            <a:r>
              <a:rPr lang="en-US" sz="2100" b="1" dirty="0" smtClean="0"/>
              <a:t> </a:t>
            </a:r>
            <a:r>
              <a:rPr lang="en-US" sz="2100" b="1" dirty="0"/>
              <a:t>(J-PARC)</a:t>
            </a:r>
          </a:p>
          <a:p>
            <a:endParaRPr lang="en-US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3971725" y="5584373"/>
            <a:ext cx="4726059" cy="6694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Workshop of ARIES WP17 </a:t>
            </a:r>
            <a:r>
              <a:rPr lang="en-US" dirty="0" err="1" smtClean="0"/>
              <a:t>PowerMat</a:t>
            </a:r>
            <a:endParaRPr lang="en-US" dirty="0" smtClean="0"/>
          </a:p>
          <a:p>
            <a:r>
              <a:rPr lang="en-US" dirty="0" smtClean="0"/>
              <a:t>Torino, 27-28 November 2017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9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0" dirty="0" smtClean="0">
                <a:solidFill>
                  <a:srgbClr val="0C377B"/>
                </a:solidFill>
                <a:latin typeface="+mj-lt"/>
                <a:cs typeface="Helvetica" panose="020B0604020202020204" pitchFamily="34" charset="0"/>
              </a:rPr>
              <a:t>Low Energy Ion Irradiations Instead?</a:t>
            </a:r>
            <a:endParaRPr lang="en-US" sz="3600" b="0" dirty="0">
              <a:solidFill>
                <a:srgbClr val="0C377B"/>
              </a:solidFill>
              <a:latin typeface="+mj-lt"/>
              <a:cs typeface="Helvetica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5200"/>
            <a:ext cx="8229600" cy="55499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>
                <a:solidFill>
                  <a:srgbClr val="0C377B"/>
                </a:solidFill>
              </a:rPr>
              <a:t>Fission and Fusion materials R&amp;D community (e.g. University of Michigan Ion Beam Laboratory, MIBL ++ Europe as well)</a:t>
            </a:r>
          </a:p>
          <a:p>
            <a:r>
              <a:rPr lang="en-US" b="1" dirty="0" smtClean="0">
                <a:solidFill>
                  <a:srgbClr val="831D23"/>
                </a:solidFill>
              </a:rPr>
              <a:t>Positives:</a:t>
            </a:r>
          </a:p>
          <a:p>
            <a:pPr lvl="1"/>
            <a:r>
              <a:rPr lang="en-US" dirty="0">
                <a:solidFill>
                  <a:srgbClr val="0C377B"/>
                </a:solidFill>
              </a:rPr>
              <a:t>L</a:t>
            </a:r>
            <a:r>
              <a:rPr lang="en-US" dirty="0" smtClean="0">
                <a:solidFill>
                  <a:srgbClr val="0C377B"/>
                </a:solidFill>
              </a:rPr>
              <a:t>ow to zero activation (PIE in “normal” lab areas)</a:t>
            </a:r>
            <a:endParaRPr lang="en-US" dirty="0">
              <a:solidFill>
                <a:srgbClr val="0C377B"/>
              </a:solidFill>
            </a:endParaRPr>
          </a:p>
          <a:p>
            <a:pPr lvl="1"/>
            <a:r>
              <a:rPr lang="en-US" dirty="0">
                <a:solidFill>
                  <a:srgbClr val="0C377B"/>
                </a:solidFill>
              </a:rPr>
              <a:t>G</a:t>
            </a:r>
            <a:r>
              <a:rPr lang="en-US" dirty="0" smtClean="0">
                <a:solidFill>
                  <a:srgbClr val="0C377B"/>
                </a:solidFill>
              </a:rPr>
              <a:t>reatly accelerated damage rates (several DPA in a day)</a:t>
            </a:r>
          </a:p>
          <a:p>
            <a:pPr lvl="1"/>
            <a:r>
              <a:rPr lang="en-US" dirty="0" smtClean="0">
                <a:solidFill>
                  <a:srgbClr val="0C377B"/>
                </a:solidFill>
              </a:rPr>
              <a:t>Significantly lower cost irradiations</a:t>
            </a:r>
          </a:p>
          <a:p>
            <a:r>
              <a:rPr lang="en-US" b="1" dirty="0" smtClean="0">
                <a:solidFill>
                  <a:srgbClr val="831D23"/>
                </a:solidFill>
              </a:rPr>
              <a:t>Negatives:</a:t>
            </a:r>
          </a:p>
          <a:p>
            <a:pPr lvl="1"/>
            <a:r>
              <a:rPr lang="en-US" dirty="0" smtClean="0">
                <a:solidFill>
                  <a:srgbClr val="0C377B"/>
                </a:solidFill>
              </a:rPr>
              <a:t>Very shallow penetration (0-10 microns)</a:t>
            </a:r>
          </a:p>
          <a:p>
            <a:pPr lvl="1"/>
            <a:r>
              <a:rPr lang="en-US" dirty="0" smtClean="0">
                <a:solidFill>
                  <a:srgbClr val="0C377B"/>
                </a:solidFill>
              </a:rPr>
              <a:t>Little gas production in samples</a:t>
            </a:r>
          </a:p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Promising Solutions:</a:t>
            </a:r>
          </a:p>
          <a:p>
            <a:pPr lvl="1"/>
            <a:r>
              <a:rPr lang="en-US" b="1" dirty="0" smtClean="0">
                <a:solidFill>
                  <a:srgbClr val="0C377B"/>
                </a:solidFill>
              </a:rPr>
              <a:t>Micro-mechanics </a:t>
            </a:r>
            <a:r>
              <a:rPr lang="en-US" dirty="0" smtClean="0">
                <a:solidFill>
                  <a:srgbClr val="0C377B"/>
                </a:solidFill>
              </a:rPr>
              <a:t>may enable evaluation of critical properties</a:t>
            </a:r>
          </a:p>
          <a:p>
            <a:pPr lvl="1"/>
            <a:r>
              <a:rPr lang="en-US" dirty="0" smtClean="0">
                <a:solidFill>
                  <a:srgbClr val="0C377B"/>
                </a:solidFill>
              </a:rPr>
              <a:t>Simultaneous implantation of He and H ions (</a:t>
            </a:r>
            <a:r>
              <a:rPr lang="en-US" b="1" dirty="0" smtClean="0">
                <a:solidFill>
                  <a:srgbClr val="0C377B"/>
                </a:solidFill>
              </a:rPr>
              <a:t>triple-beam irradiation</a:t>
            </a:r>
            <a:r>
              <a:rPr lang="en-US" dirty="0" smtClean="0">
                <a:solidFill>
                  <a:srgbClr val="0C377B"/>
                </a:solidFill>
              </a:rPr>
              <a:t>)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831D23"/>
                </a:solidFill>
              </a:rPr>
              <a:t>But still need HE proton irradiations to correlate and validate techniques</a:t>
            </a:r>
          </a:p>
          <a:p>
            <a:pPr lvl="1"/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507683" y="6387068"/>
            <a:ext cx="16555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smtClean="0"/>
              <a:t>. </a:t>
            </a:r>
            <a:r>
              <a:rPr lang="en-US" dirty="0" err="1" smtClean="0"/>
              <a:t>Hurh</a:t>
            </a:r>
            <a:r>
              <a:rPr lang="en-US" dirty="0" smtClean="0"/>
              <a:t>, FNAL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6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Brief Outlook on </a:t>
            </a:r>
            <a:r>
              <a:rPr lang="en-US" sz="3200" dirty="0" err="1" smtClean="0"/>
              <a:t>RaDIATE</a:t>
            </a:r>
            <a:r>
              <a:rPr lang="en-US" sz="3200" dirty="0" smtClean="0"/>
              <a:t> R&amp;D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37278" y="949333"/>
            <a:ext cx="8800856" cy="501606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000" b="1" dirty="0"/>
              <a:t>181 MeV p irradiation @ BNL’s BLIP </a:t>
            </a:r>
            <a:r>
              <a:rPr lang="en-US" sz="2000" b="1" dirty="0" smtClean="0"/>
              <a:t>facility</a:t>
            </a:r>
          </a:p>
          <a:p>
            <a:pPr lvl="2">
              <a:lnSpc>
                <a:spcPct val="110000"/>
              </a:lnSpc>
            </a:pPr>
            <a:r>
              <a:rPr lang="en-US" sz="2000" dirty="0" smtClean="0"/>
              <a:t>2010 BLIP Irradiation</a:t>
            </a:r>
          </a:p>
          <a:p>
            <a:pPr lvl="2">
              <a:lnSpc>
                <a:spcPct val="110000"/>
              </a:lnSpc>
            </a:pPr>
            <a:r>
              <a:rPr lang="en-US" sz="2000" dirty="0" smtClean="0"/>
              <a:t>2017 BLIP Irradiation </a:t>
            </a:r>
            <a:r>
              <a:rPr lang="en-US" sz="2000" u="sng" dirty="0" smtClean="0"/>
              <a:t>(part of international collaboration) </a:t>
            </a:r>
          </a:p>
          <a:p>
            <a:pPr lvl="2">
              <a:lnSpc>
                <a:spcPct val="110000"/>
              </a:lnSpc>
            </a:pPr>
            <a:r>
              <a:rPr lang="en-US" sz="2000" dirty="0" smtClean="0"/>
              <a:t>2018 BLIP Irradiation </a:t>
            </a:r>
            <a:r>
              <a:rPr lang="en-US" sz="2000" u="sng" dirty="0" smtClean="0"/>
              <a:t>(part of international collaboration)</a:t>
            </a:r>
          </a:p>
          <a:p>
            <a:pPr>
              <a:lnSpc>
                <a:spcPct val="110000"/>
              </a:lnSpc>
            </a:pPr>
            <a:r>
              <a:rPr lang="en-US" sz="2000" b="1" dirty="0" err="1"/>
              <a:t>NuMI</a:t>
            </a:r>
            <a:r>
              <a:rPr lang="en-US" sz="2000" b="1" dirty="0"/>
              <a:t> Be window </a:t>
            </a:r>
            <a:r>
              <a:rPr lang="en-US" sz="2000" b="1" dirty="0" smtClean="0"/>
              <a:t>PIE &amp; future work </a:t>
            </a:r>
            <a:r>
              <a:rPr lang="en-US" sz="2000" b="1" dirty="0"/>
              <a:t>(</a:t>
            </a:r>
            <a:r>
              <a:rPr lang="en-US" sz="2000" b="1" dirty="0" smtClean="0"/>
              <a:t>FNAL, Oxford)</a:t>
            </a:r>
          </a:p>
          <a:p>
            <a:pPr>
              <a:lnSpc>
                <a:spcPct val="110000"/>
              </a:lnSpc>
            </a:pPr>
            <a:r>
              <a:rPr lang="en-US" sz="2000" b="1" dirty="0" smtClean="0"/>
              <a:t>He </a:t>
            </a:r>
            <a:r>
              <a:rPr lang="en-US" sz="2000" b="1" dirty="0"/>
              <a:t>implantation </a:t>
            </a:r>
            <a:r>
              <a:rPr lang="en-US" sz="2000" b="1" dirty="0" smtClean="0"/>
              <a:t>studies </a:t>
            </a:r>
            <a:r>
              <a:rPr lang="en-US" sz="2000" b="1" dirty="0"/>
              <a:t>at Surrey/Oxford</a:t>
            </a:r>
          </a:p>
          <a:p>
            <a:pPr>
              <a:lnSpc>
                <a:spcPct val="110000"/>
              </a:lnSpc>
            </a:pPr>
            <a:r>
              <a:rPr lang="en-US" sz="2000" b="1" dirty="0"/>
              <a:t>In-beam thermal shock test </a:t>
            </a:r>
            <a:r>
              <a:rPr lang="en-US" sz="2000" b="1" dirty="0" smtClean="0"/>
              <a:t>on Be and </a:t>
            </a:r>
            <a:r>
              <a:rPr lang="en-US" sz="2000" b="1" dirty="0" err="1" smtClean="0"/>
              <a:t>GlassyC</a:t>
            </a:r>
            <a:r>
              <a:rPr lang="en-US" sz="2000" b="1" dirty="0" smtClean="0"/>
              <a:t> at CERN’s </a:t>
            </a:r>
            <a:r>
              <a:rPr lang="en-US" sz="2000" b="1" dirty="0" err="1" smtClean="0"/>
              <a:t>HiRadMat</a:t>
            </a:r>
            <a:r>
              <a:rPr lang="en-US" sz="2000" b="1" dirty="0" smtClean="0"/>
              <a:t> (FNAL, RAL, CERN, Oxford)</a:t>
            </a:r>
          </a:p>
          <a:p>
            <a:pPr lvl="2">
              <a:lnSpc>
                <a:spcPct val="110000"/>
              </a:lnSpc>
            </a:pPr>
            <a:r>
              <a:rPr lang="en-US" sz="2000" dirty="0" smtClean="0"/>
              <a:t>HRMT-24 </a:t>
            </a:r>
            <a:r>
              <a:rPr lang="en-US" sz="2000" dirty="0" err="1" smtClean="0"/>
              <a:t>BeGrid</a:t>
            </a:r>
            <a:r>
              <a:rPr lang="en-US" sz="2000" dirty="0" smtClean="0"/>
              <a:t> (2015) </a:t>
            </a:r>
          </a:p>
          <a:p>
            <a:pPr lvl="2">
              <a:lnSpc>
                <a:spcPct val="110000"/>
              </a:lnSpc>
            </a:pPr>
            <a:r>
              <a:rPr lang="en-US" sz="2000" dirty="0" smtClean="0"/>
              <a:t>BeGrid-2 (2018) will test materials already irradiated in BLIP-2017 run</a:t>
            </a:r>
            <a:endParaRPr lang="en-US" sz="2000" dirty="0"/>
          </a:p>
          <a:p>
            <a:pPr>
              <a:lnSpc>
                <a:spcPct val="110000"/>
              </a:lnSpc>
            </a:pPr>
            <a:r>
              <a:rPr lang="en-US" sz="2000" b="1" dirty="0" err="1"/>
              <a:t>NuMI</a:t>
            </a:r>
            <a:r>
              <a:rPr lang="en-US" sz="2000" b="1" dirty="0"/>
              <a:t> target (NT-02) autopsy and graphite </a:t>
            </a:r>
            <a:r>
              <a:rPr lang="en-US" sz="2000" b="1" dirty="0" smtClean="0"/>
              <a:t>PIE ++ potential CNGS?</a:t>
            </a:r>
          </a:p>
          <a:p>
            <a:pPr>
              <a:lnSpc>
                <a:spcPct val="110000"/>
              </a:lnSpc>
            </a:pPr>
            <a:r>
              <a:rPr lang="en-US" sz="2000" b="1" dirty="0" err="1" smtClean="0"/>
              <a:t>Meso</a:t>
            </a:r>
            <a:r>
              <a:rPr lang="en-US" sz="2000" b="1" dirty="0" smtClean="0"/>
              <a:t>-scale fatigue testing (Oxford)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7398277" y="1910789"/>
            <a:ext cx="498230" cy="78544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TextBox 7"/>
          <p:cNvSpPr txBox="1"/>
          <p:nvPr/>
        </p:nvSpPr>
        <p:spPr>
          <a:xfrm>
            <a:off x="7648979" y="1772905"/>
            <a:ext cx="1342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and subsequent PIEs</a:t>
            </a:r>
            <a:br>
              <a:rPr lang="en-US" sz="1400" dirty="0" smtClean="0"/>
            </a:br>
            <a:r>
              <a:rPr lang="en-US" sz="1400" dirty="0" smtClean="0"/>
              <a:t>(see later)</a:t>
            </a:r>
            <a:endParaRPr lang="fr-CH" sz="1400" dirty="0"/>
          </a:p>
        </p:txBody>
      </p:sp>
      <p:pic>
        <p:nvPicPr>
          <p:cNvPr id="9" name="Picture 8" descr="RaDIATE Red Transparent BG.pn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80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BLIP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76591" y="1094283"/>
            <a:ext cx="5619409" cy="523156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Organized by the RaDIATE Collaboration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Included graphite at various temperature (up to 1000 C)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Also Be, </a:t>
            </a:r>
            <a:r>
              <a:rPr lang="en-US" dirty="0" err="1" smtClean="0"/>
              <a:t>Ti</a:t>
            </a:r>
            <a:r>
              <a:rPr lang="en-US" dirty="0" smtClean="0"/>
              <a:t> alloys, Si, TZM, Al, </a:t>
            </a:r>
            <a:r>
              <a:rPr lang="en-US" dirty="0" err="1" smtClean="0"/>
              <a:t>CuCrZr</a:t>
            </a:r>
            <a:r>
              <a:rPr lang="en-US" dirty="0" smtClean="0"/>
              <a:t>, </a:t>
            </a:r>
            <a:r>
              <a:rPr lang="en-US" dirty="0" err="1" smtClean="0"/>
              <a:t>Ir</a:t>
            </a:r>
            <a:r>
              <a:rPr lang="en-US" dirty="0" smtClean="0"/>
              <a:t>, </a:t>
            </a:r>
            <a:r>
              <a:rPr lang="en-US" dirty="0" err="1" smtClean="0"/>
              <a:t>SiC</a:t>
            </a:r>
            <a:r>
              <a:rPr lang="en-US" dirty="0" smtClean="0"/>
              <a:t>-coated C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Post-irradiation examination (2018) includes mechanical, thermal, microstructural and fatigue evaluation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Participants: </a:t>
            </a:r>
            <a:r>
              <a:rPr lang="en-US" b="1" dirty="0" smtClean="0"/>
              <a:t>BNL, PNNL, FRIB, ESS, CERN, JPARC, STFC, Oxford, LANL</a:t>
            </a:r>
            <a:endParaRPr lang="en-US" b="1" dirty="0"/>
          </a:p>
        </p:txBody>
      </p:sp>
      <p:pic>
        <p:nvPicPr>
          <p:cNvPr id="4" name="Picture 3" descr="samples in bag close-up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0540" y="2645387"/>
            <a:ext cx="1975969" cy="15755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338" y="4362480"/>
            <a:ext cx="3232396" cy="185231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5725" y="404495"/>
            <a:ext cx="2393118" cy="224089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7049594" y="1733928"/>
            <a:ext cx="468923" cy="3223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26301" y="1970429"/>
            <a:ext cx="206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181 MeV proton beam</a:t>
            </a:r>
            <a:endParaRPr lang="fr-CH" dirty="0">
              <a:solidFill>
                <a:srgbClr val="C00000"/>
              </a:solidFill>
            </a:endParaRPr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536" y="404495"/>
            <a:ext cx="1662718" cy="1496949"/>
          </a:xfrm>
          <a:prstGeom prst="rect">
            <a:avLst/>
          </a:prstGeom>
        </p:spPr>
      </p:pic>
      <p:pic>
        <p:nvPicPr>
          <p:cNvPr id="16" name="Picture 15" descr="RaDIATE Red Transparent BG.png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66635" y="3543874"/>
            <a:ext cx="3116424" cy="2037333"/>
            <a:chOff x="62247" y="2049202"/>
            <a:chExt cx="3534820" cy="224540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6751" y="2534388"/>
              <a:ext cx="3232310" cy="1760220"/>
            </a:xfrm>
            <a:prstGeom prst="rect">
              <a:avLst/>
            </a:prstGeom>
          </p:spPr>
        </p:pic>
        <p:sp>
          <p:nvSpPr>
            <p:cNvPr id="9" name="Right Brace 8"/>
            <p:cNvSpPr/>
            <p:nvPr/>
          </p:nvSpPr>
          <p:spPr>
            <a:xfrm rot="16200000">
              <a:off x="1829845" y="2432072"/>
              <a:ext cx="126126" cy="45585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76277" y="2072778"/>
              <a:ext cx="1033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50505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Si bend specimens</a:t>
              </a:r>
            </a:p>
          </p:txBody>
        </p:sp>
        <p:sp>
          <p:nvSpPr>
            <p:cNvPr id="11" name="Right Brace 10"/>
            <p:cNvSpPr/>
            <p:nvPr/>
          </p:nvSpPr>
          <p:spPr>
            <a:xfrm rot="16200000">
              <a:off x="2475217" y="2369580"/>
              <a:ext cx="126126" cy="45585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34704" y="2049202"/>
              <a:ext cx="1362363" cy="50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50505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SiC-coated graphite discs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247" y="2135271"/>
              <a:ext cx="9871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50505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Expanded graphite</a:t>
              </a:r>
            </a:p>
          </p:txBody>
        </p: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>
              <a:off x="779383" y="2561247"/>
              <a:ext cx="269982" cy="3780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6698888" y="5116391"/>
            <a:ext cx="2228235" cy="3934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93601" y="1236118"/>
            <a:ext cx="8226425" cy="5016068"/>
          </a:xfrm>
        </p:spPr>
        <p:txBody>
          <a:bodyPr>
            <a:normAutofit fontScale="92500" lnSpcReduction="20000"/>
          </a:bodyPr>
          <a:lstStyle/>
          <a:p>
            <a:r>
              <a:rPr lang="en-US" sz="1900" dirty="0"/>
              <a:t>Two </a:t>
            </a:r>
            <a:r>
              <a:rPr lang="en-US" sz="1900" dirty="0" smtClean="0"/>
              <a:t>CERN’s capsules </a:t>
            </a:r>
            <a:r>
              <a:rPr lang="en-US" sz="1900" dirty="0"/>
              <a:t>were </a:t>
            </a:r>
            <a:r>
              <a:rPr lang="en-US" sz="1900" dirty="0" smtClean="0"/>
              <a:t>irradiated:</a:t>
            </a:r>
            <a:endParaRPr lang="en-US" sz="1900" dirty="0"/>
          </a:p>
          <a:p>
            <a:pPr lvl="2"/>
            <a:r>
              <a:rPr lang="en-US" sz="1900" u="sng" dirty="0" smtClean="0"/>
              <a:t>High-Z Capsule -&gt; Max </a:t>
            </a:r>
            <a:r>
              <a:rPr lang="en-US" sz="1900" u="sng" dirty="0" err="1" smtClean="0"/>
              <a:t>irr</a:t>
            </a:r>
            <a:r>
              <a:rPr lang="en-US" sz="1900" u="sng" dirty="0" smtClean="0"/>
              <a:t>. T = ~840</a:t>
            </a:r>
            <a:r>
              <a:rPr lang="en-US" sz="2000" u="sng" dirty="0" smtClean="0"/>
              <a:t>°C</a:t>
            </a:r>
            <a:endParaRPr lang="en-US" sz="1900" u="sng" dirty="0" smtClean="0"/>
          </a:p>
          <a:p>
            <a:pPr lvl="3">
              <a:lnSpc>
                <a:spcPct val="120000"/>
              </a:lnSpc>
            </a:pPr>
            <a:r>
              <a:rPr lang="en-US" sz="1900" b="1" dirty="0" smtClean="0"/>
              <a:t>Iridium </a:t>
            </a:r>
            <a:r>
              <a:rPr lang="en-US" sz="1900" dirty="0" smtClean="0"/>
              <a:t>up to 0.35 DPA</a:t>
            </a:r>
            <a:endParaRPr lang="en-US" sz="1900" dirty="0"/>
          </a:p>
          <a:p>
            <a:pPr lvl="3">
              <a:lnSpc>
                <a:spcPct val="120000"/>
              </a:lnSpc>
            </a:pPr>
            <a:r>
              <a:rPr lang="en-US" sz="1900" b="1" dirty="0" smtClean="0"/>
              <a:t>TZM</a:t>
            </a:r>
            <a:r>
              <a:rPr lang="en-US" sz="1900" dirty="0" smtClean="0"/>
              <a:t> up to 0.15 DPA</a:t>
            </a:r>
            <a:endParaRPr lang="en-US" sz="1900" dirty="0"/>
          </a:p>
          <a:p>
            <a:pPr lvl="3">
              <a:lnSpc>
                <a:spcPct val="120000"/>
              </a:lnSpc>
            </a:pPr>
            <a:r>
              <a:rPr lang="en-US" sz="1900" b="1" dirty="0" err="1" smtClean="0"/>
              <a:t>CuCrZr</a:t>
            </a:r>
            <a:r>
              <a:rPr lang="en-US" sz="1900" b="1" dirty="0" smtClean="0"/>
              <a:t> </a:t>
            </a:r>
            <a:r>
              <a:rPr lang="en-US" sz="1900" dirty="0" smtClean="0"/>
              <a:t>up to 0.19 DPA</a:t>
            </a:r>
          </a:p>
          <a:p>
            <a:pPr lvl="2">
              <a:lnSpc>
                <a:spcPct val="120000"/>
              </a:lnSpc>
            </a:pPr>
            <a:r>
              <a:rPr lang="en-US" sz="1900" u="sng" dirty="0" smtClean="0"/>
              <a:t>Low-Z Capsule -&gt; Max </a:t>
            </a:r>
            <a:r>
              <a:rPr lang="en-US" sz="1900" u="sng" dirty="0" err="1" smtClean="0"/>
              <a:t>irr</a:t>
            </a:r>
            <a:r>
              <a:rPr lang="en-US" sz="1900" u="sng" dirty="0" smtClean="0"/>
              <a:t>. T = 240</a:t>
            </a:r>
            <a:r>
              <a:rPr lang="en-US" sz="1800" u="sng" dirty="0"/>
              <a:t>°C</a:t>
            </a:r>
            <a:r>
              <a:rPr lang="en-US" sz="1900" u="sng" dirty="0" smtClean="0"/>
              <a:t> </a:t>
            </a:r>
          </a:p>
          <a:p>
            <a:pPr lvl="3">
              <a:lnSpc>
                <a:spcPct val="120000"/>
              </a:lnSpc>
            </a:pPr>
            <a:r>
              <a:rPr lang="en-US" sz="1900" b="1" dirty="0" err="1" smtClean="0"/>
              <a:t>Polycrystaline</a:t>
            </a:r>
            <a:r>
              <a:rPr lang="en-US" sz="1900" b="1" dirty="0" smtClean="0"/>
              <a:t> Si</a:t>
            </a:r>
            <a:r>
              <a:rPr lang="en-US" sz="1900" dirty="0" smtClean="0"/>
              <a:t> up to 0.18 DPA</a:t>
            </a:r>
          </a:p>
          <a:p>
            <a:pPr lvl="3">
              <a:lnSpc>
                <a:spcPct val="120000"/>
              </a:lnSpc>
            </a:pPr>
            <a:r>
              <a:rPr lang="en-US" sz="1900" b="1" dirty="0" err="1" smtClean="0"/>
              <a:t>SiC</a:t>
            </a:r>
            <a:r>
              <a:rPr lang="en-US" sz="1900" b="1" dirty="0" smtClean="0"/>
              <a:t>-coated graphite </a:t>
            </a:r>
            <a:r>
              <a:rPr lang="en-US" sz="1900" dirty="0" smtClean="0"/>
              <a:t>(KEK) </a:t>
            </a:r>
            <a:r>
              <a:rPr lang="en-US" sz="1900" dirty="0"/>
              <a:t>up to </a:t>
            </a:r>
            <a:r>
              <a:rPr lang="en-US" sz="1900" dirty="0" smtClean="0"/>
              <a:t>0.03 </a:t>
            </a:r>
            <a:r>
              <a:rPr lang="en-US" sz="1900" dirty="0"/>
              <a:t>DPA</a:t>
            </a:r>
            <a:endParaRPr lang="en-US" sz="1900" dirty="0" smtClean="0"/>
          </a:p>
          <a:p>
            <a:pPr lvl="3">
              <a:lnSpc>
                <a:spcPct val="120000"/>
              </a:lnSpc>
            </a:pPr>
            <a:r>
              <a:rPr lang="en-US" sz="1900" b="1" dirty="0" smtClean="0"/>
              <a:t>Expanded graphite </a:t>
            </a:r>
            <a:r>
              <a:rPr lang="en-US" sz="1900" dirty="0" smtClean="0"/>
              <a:t>up to 0.04 DPA</a:t>
            </a:r>
          </a:p>
          <a:p>
            <a:pPr>
              <a:lnSpc>
                <a:spcPct val="120000"/>
              </a:lnSpc>
            </a:pPr>
            <a:r>
              <a:rPr lang="en-US" sz="1900" dirty="0" smtClean="0"/>
              <a:t>PIEs will take place in 2018 in PNNL (US)</a:t>
            </a:r>
          </a:p>
          <a:p>
            <a:pPr lvl="2">
              <a:lnSpc>
                <a:spcPct val="120000"/>
              </a:lnSpc>
            </a:pPr>
            <a:r>
              <a:rPr lang="en-US" sz="1900" dirty="0" smtClean="0"/>
              <a:t>4 point bending tests at different temperatures (up to 800 </a:t>
            </a:r>
            <a:r>
              <a:rPr lang="en-US" sz="2000" dirty="0"/>
              <a:t>°</a:t>
            </a:r>
            <a:r>
              <a:rPr lang="en-US" sz="2000" dirty="0" smtClean="0"/>
              <a:t>C)</a:t>
            </a:r>
            <a:endParaRPr lang="en-US" sz="1900" dirty="0" smtClean="0"/>
          </a:p>
          <a:p>
            <a:pPr lvl="2">
              <a:lnSpc>
                <a:spcPct val="120000"/>
              </a:lnSpc>
            </a:pPr>
            <a:r>
              <a:rPr lang="en-US" sz="1900" dirty="0" smtClean="0"/>
              <a:t>Thermal &amp; Physical characterization (diffusivity, thermal expansion, density and density)</a:t>
            </a:r>
            <a:endParaRPr lang="en-US" sz="1900" dirty="0"/>
          </a:p>
          <a:p>
            <a:pPr lvl="5"/>
            <a:endParaRPr lang="fr-CH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261" y="1416901"/>
            <a:ext cx="2743080" cy="15494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94781" y="2253696"/>
            <a:ext cx="2018806" cy="1139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10" y="191827"/>
            <a:ext cx="8499231" cy="715840"/>
          </a:xfrm>
        </p:spPr>
        <p:txBody>
          <a:bodyPr>
            <a:normAutofit fontScale="90000"/>
          </a:bodyPr>
          <a:lstStyle/>
          <a:p>
            <a:r>
              <a:rPr lang="en-US" dirty="0"/>
              <a:t>CERN’s Materials Irradiated in 2017 BLIP run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53709" y="2827894"/>
            <a:ext cx="277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TZM, Ir and CuCrZr bend specimens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18242" y="2374044"/>
            <a:ext cx="987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Flexible graphite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261" y="1027387"/>
            <a:ext cx="2115126" cy="1189758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-137770" y="2334563"/>
            <a:ext cx="1309565" cy="479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/>
              <a:t>samples </a:t>
            </a:r>
            <a:r>
              <a:rPr lang="en-US" sz="1100" dirty="0" smtClean="0"/>
              <a:t>of  20x2x0.5 mm</a:t>
            </a:r>
            <a:endParaRPr lang="en-US" sz="1100" dirty="0"/>
          </a:p>
        </p:txBody>
      </p:sp>
      <p:sp>
        <p:nvSpPr>
          <p:cNvPr id="24" name="Right Brace 23"/>
          <p:cNvSpPr/>
          <p:nvPr/>
        </p:nvSpPr>
        <p:spPr>
          <a:xfrm rot="10800000">
            <a:off x="1114577" y="2094864"/>
            <a:ext cx="114438" cy="9809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94710" y="3605518"/>
            <a:ext cx="130956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/>
              <a:t>samples </a:t>
            </a:r>
            <a:r>
              <a:rPr lang="en-US" sz="1100" dirty="0" smtClean="0"/>
              <a:t>of  40x1x2 mm</a:t>
            </a:r>
            <a:endParaRPr lang="en-US" sz="1100" dirty="0"/>
          </a:p>
        </p:txBody>
      </p:sp>
      <p:pic>
        <p:nvPicPr>
          <p:cNvPr id="26" name="Picture 25" descr="RaDIATE Red Transparent BG.png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62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PIE @ PNNL – Mechanical Properties 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60908"/>
            <a:ext cx="7896648" cy="52495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7215" y="5517550"/>
            <a:ext cx="321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With the courtesy of D. Senor (PNNL) –  </a:t>
            </a:r>
            <a:r>
              <a:rPr lang="en-US" sz="1400" dirty="0" smtClean="0">
                <a:solidFill>
                  <a:srgbClr val="FF0000"/>
                </a:solidFill>
              </a:rPr>
              <a:t>ATS </a:t>
            </a:r>
            <a:r>
              <a:rPr lang="en-US" sz="1400" dirty="0">
                <a:solidFill>
                  <a:srgbClr val="FF0000"/>
                </a:solidFill>
              </a:rPr>
              <a:t>Seminar </a:t>
            </a:r>
            <a:r>
              <a:rPr lang="en-US" sz="1400" dirty="0" smtClean="0">
                <a:solidFill>
                  <a:srgbClr val="FF0000"/>
                </a:solidFill>
              </a:rPr>
              <a:t>@CERN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RaDIATE Red Transparent BG.png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397" y="160220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PIE @ PNNL – Mechanical Properties II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46" y="983374"/>
            <a:ext cx="8022757" cy="52600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7215" y="5505975"/>
            <a:ext cx="321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With the courtesy of D. Senor (PNNL) –  </a:t>
            </a:r>
            <a:r>
              <a:rPr lang="en-US" sz="1400" dirty="0" smtClean="0">
                <a:solidFill>
                  <a:srgbClr val="FF0000"/>
                </a:solidFill>
              </a:rPr>
              <a:t>ATS </a:t>
            </a:r>
            <a:r>
              <a:rPr lang="en-US" sz="1400" dirty="0">
                <a:solidFill>
                  <a:srgbClr val="FF0000"/>
                </a:solidFill>
              </a:rPr>
              <a:t>Seminar </a:t>
            </a:r>
            <a:r>
              <a:rPr lang="en-US" sz="1400" dirty="0" smtClean="0">
                <a:solidFill>
                  <a:srgbClr val="FF0000"/>
                </a:solidFill>
              </a:rPr>
              <a:t>@CERN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 descr="RaDIATE Red Transparent BG.png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45" name="Footer Placeholder 4"/>
          <p:cNvSpPr txBox="1">
            <a:spLocks/>
          </p:cNvSpPr>
          <p:nvPr/>
        </p:nvSpPr>
        <p:spPr>
          <a:xfrm>
            <a:off x="7085909" y="6310312"/>
            <a:ext cx="1277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C. Torregrosa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01113" y="1260000"/>
            <a:ext cx="6486901" cy="5016068"/>
          </a:xfrm>
        </p:spPr>
        <p:txBody>
          <a:bodyPr>
            <a:normAutofit/>
          </a:bodyPr>
          <a:lstStyle/>
          <a:p>
            <a:r>
              <a:rPr lang="en-US" sz="1900" dirty="0" smtClean="0"/>
              <a:t>Materials:</a:t>
            </a:r>
          </a:p>
          <a:p>
            <a:pPr lvl="1"/>
            <a:r>
              <a:rPr lang="en-US" sz="1900" b="1" dirty="0" err="1" smtClean="0"/>
              <a:t>TaW</a:t>
            </a:r>
            <a:r>
              <a:rPr lang="en-US" sz="1900" b="1" dirty="0" smtClean="0"/>
              <a:t>(2.5%)</a:t>
            </a:r>
            <a:r>
              <a:rPr lang="en-US" sz="1900" dirty="0" smtClean="0"/>
              <a:t>: Used </a:t>
            </a:r>
            <a:r>
              <a:rPr lang="en-US" sz="1900" dirty="0"/>
              <a:t>as cladding material for BDF </a:t>
            </a:r>
            <a:r>
              <a:rPr lang="en-US" sz="1900" dirty="0" smtClean="0"/>
              <a:t>target</a:t>
            </a:r>
          </a:p>
          <a:p>
            <a:pPr lvl="1"/>
            <a:r>
              <a:rPr lang="en-US" sz="1900" b="1" dirty="0"/>
              <a:t>Mo-coated CFC &amp; Mo-coated </a:t>
            </a:r>
            <a:r>
              <a:rPr lang="en-US" sz="1900" b="1" dirty="0" err="1" smtClean="0"/>
              <a:t>MoGr</a:t>
            </a:r>
            <a:r>
              <a:rPr lang="en-US" sz="1900" b="1" dirty="0" smtClean="0"/>
              <a:t>: </a:t>
            </a:r>
          </a:p>
          <a:p>
            <a:pPr lvl="3"/>
            <a:r>
              <a:rPr lang="en-US" sz="1900" dirty="0" smtClean="0"/>
              <a:t>For</a:t>
            </a:r>
            <a:r>
              <a:rPr lang="en-US" sz="1900" b="1" dirty="0" smtClean="0"/>
              <a:t> </a:t>
            </a:r>
            <a:r>
              <a:rPr lang="en-US" sz="1900" dirty="0" smtClean="0"/>
              <a:t>TCSPM Collimators</a:t>
            </a:r>
          </a:p>
          <a:p>
            <a:pPr lvl="3"/>
            <a:r>
              <a:rPr lang="en-US" sz="1900" dirty="0" smtClean="0"/>
              <a:t>Test Mo </a:t>
            </a:r>
            <a:r>
              <a:rPr lang="en-US" sz="1900" dirty="0"/>
              <a:t>adherence </a:t>
            </a:r>
            <a:r>
              <a:rPr lang="en-US" sz="1900" dirty="0" smtClean="0"/>
              <a:t>under radiation</a:t>
            </a:r>
          </a:p>
          <a:p>
            <a:pPr lvl="1"/>
            <a:r>
              <a:rPr lang="en-US" sz="1900" b="1" dirty="0" smtClean="0"/>
              <a:t>Monocrystalline Si:  </a:t>
            </a:r>
            <a:r>
              <a:rPr lang="en-US" sz="1900" dirty="0" smtClean="0"/>
              <a:t>For crystal collimation</a:t>
            </a:r>
            <a:endParaRPr lang="en-US" sz="1900" dirty="0"/>
          </a:p>
          <a:p>
            <a:pPr lvl="1"/>
            <a:endParaRPr lang="en-US" sz="1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22" y="221795"/>
            <a:ext cx="8499231" cy="715840"/>
          </a:xfrm>
        </p:spPr>
        <p:txBody>
          <a:bodyPr>
            <a:normAutofit fontScale="90000"/>
          </a:bodyPr>
          <a:lstStyle/>
          <a:p>
            <a:r>
              <a:rPr lang="en-US" dirty="0"/>
              <a:t>CERN’s Materials </a:t>
            </a:r>
            <a:r>
              <a:rPr lang="en-US" dirty="0" smtClean="0"/>
              <a:t>Irradiation </a:t>
            </a:r>
            <a:r>
              <a:rPr lang="en-US" dirty="0"/>
              <a:t>in </a:t>
            </a:r>
            <a:r>
              <a:rPr lang="en-US" dirty="0" smtClean="0"/>
              <a:t>2018 </a:t>
            </a:r>
            <a:r>
              <a:rPr lang="en-US" dirty="0"/>
              <a:t>BLIP run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92766" y="4427718"/>
            <a:ext cx="4290489" cy="365125"/>
          </a:xfrm>
        </p:spPr>
        <p:txBody>
          <a:bodyPr/>
          <a:lstStyle/>
          <a:p>
            <a:r>
              <a:rPr lang="en-US" smtClean="0"/>
              <a:t>M. Calviani - RaDIATE &amp; CERN application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95252" y="3638011"/>
            <a:ext cx="5343023" cy="3083464"/>
            <a:chOff x="-1101225" y="116421"/>
            <a:chExt cx="11290053" cy="6558660"/>
          </a:xfrm>
        </p:grpSpPr>
        <p:sp>
          <p:nvSpPr>
            <p:cNvPr id="27" name="Rectangle 26"/>
            <p:cNvSpPr/>
            <p:nvPr/>
          </p:nvSpPr>
          <p:spPr>
            <a:xfrm>
              <a:off x="-396347" y="116421"/>
              <a:ext cx="10585175" cy="52372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0.1 PNG + 0.5 </a:t>
              </a:r>
              <a:r>
                <a:rPr lang="en-US" sz="1000" dirty="0" err="1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TaW</a:t>
              </a:r>
              <a:r>
                <a:rPr lang="en-US" sz="1000" dirty="0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+ 0.1 PNG +  1 Si + 0.1 PNG </a:t>
              </a:r>
              <a:r>
                <a:rPr lang="en-US" sz="1000" b="1" dirty="0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+ 1.35 </a:t>
              </a:r>
              <a:r>
                <a:rPr lang="en-US" sz="1000" b="1" dirty="0" err="1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CfC</a:t>
              </a:r>
              <a:r>
                <a:rPr lang="en-US" sz="1000" dirty="0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+  0.1 PNG </a:t>
              </a:r>
              <a:r>
                <a:rPr lang="en-US" sz="1000" b="1" dirty="0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+ 1.35 </a:t>
              </a:r>
              <a:r>
                <a:rPr lang="en-US" sz="1000" b="1" dirty="0" err="1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MoGr</a:t>
              </a:r>
              <a:r>
                <a:rPr lang="en-US" sz="1000" dirty="0" smtClean="0">
                  <a:solidFill>
                    <a:srgbClr val="1F497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+ 0.1 PNG</a:t>
              </a:r>
              <a:endParaRPr lang="en-GB" sz="1000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96" b="9275"/>
            <a:stretch/>
          </p:blipFill>
          <p:spPr>
            <a:xfrm>
              <a:off x="-1101225" y="1049532"/>
              <a:ext cx="9997319" cy="5625549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256400" y="549047"/>
              <a:ext cx="1232452" cy="16534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1389461" y="549047"/>
              <a:ext cx="815008" cy="19019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204469" y="549047"/>
              <a:ext cx="536713" cy="20211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846477" y="549047"/>
              <a:ext cx="173001" cy="22696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3665521" y="549047"/>
              <a:ext cx="79514" cy="22000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4387403" y="549047"/>
              <a:ext cx="307752" cy="22696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4626123" y="549047"/>
              <a:ext cx="1066981" cy="24286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5712982" y="549047"/>
              <a:ext cx="1083366" cy="23789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6429533" y="549047"/>
              <a:ext cx="1370667" cy="25976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1488852" y="5333297"/>
              <a:ext cx="566530" cy="6758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5452734" y="4635334"/>
            <a:ext cx="294284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/>
              <a:t>Similar PIEs as the ones foreseen for BLIP run 2017 irradiated materials</a:t>
            </a:r>
            <a:endParaRPr lang="en-US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1403" y="1226920"/>
            <a:ext cx="2050260" cy="2019095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6215078" y="3292262"/>
            <a:ext cx="2942840" cy="951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 smtClean="0"/>
              <a:t>Currently being assembled, will be sent to Brookhaven by the end of December 2017</a:t>
            </a:r>
            <a:endParaRPr lang="en-US" sz="1600" dirty="0"/>
          </a:p>
        </p:txBody>
      </p:sp>
      <p:pic>
        <p:nvPicPr>
          <p:cNvPr id="43" name="Picture 42" descr="RaDIATE Red Transparent BG.pn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901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94282"/>
            <a:ext cx="8226425" cy="518178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The RaDIATE Collaboration has been active for the past </a:t>
            </a:r>
            <a:r>
              <a:rPr lang="en-US" dirty="0" smtClean="0"/>
              <a:t>~4 </a:t>
            </a:r>
            <a:r>
              <a:rPr lang="en-US" dirty="0" smtClean="0"/>
              <a:t>years and is starting to produce results benefitting primarily HEP targetry global community (KEK, FNAL, CERN)</a:t>
            </a:r>
          </a:p>
          <a:p>
            <a:pPr>
              <a:lnSpc>
                <a:spcPct val="120000"/>
              </a:lnSpc>
            </a:pPr>
            <a:r>
              <a:rPr lang="en-US" b="1" u="sng" dirty="0" smtClean="0"/>
              <a:t>Radiation damage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b="1" dirty="0" smtClean="0"/>
              <a:t>thermal shock </a:t>
            </a:r>
            <a:r>
              <a:rPr lang="en-US" dirty="0" smtClean="0"/>
              <a:t>are highest priority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Mechanisms and conditions unique to accelerator target facilities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Sustained efforts with multiple approaches.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CERN has an active participation in 2017 &amp; 2018 proton irradiation campaigns using the BLIP line in BNL.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Foreseen PIEs at PNNL aim at extracting mechanical and thermal macroscopic properties of the irradiated materials, directly applicable to the design of BIDs.</a:t>
            </a:r>
          </a:p>
        </p:txBody>
      </p:sp>
      <p:pic>
        <p:nvPicPr>
          <p:cNvPr id="8" name="Picture 7" descr="RaDIATE Red Transparent BG.pn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09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425" cy="486648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r>
              <a:rPr lang="en-US" dirty="0" smtClean="0"/>
              <a:t>Introduction to </a:t>
            </a:r>
            <a:r>
              <a:rPr lang="en-US" dirty="0" err="1" smtClean="0"/>
              <a:t>RaDIATE</a:t>
            </a:r>
            <a:r>
              <a:rPr lang="en-US" dirty="0" smtClean="0"/>
              <a:t> collaboration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r>
              <a:rPr lang="en-US" dirty="0" smtClean="0"/>
              <a:t>Effects and challenges of radiation damage in BIDs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endParaRPr lang="en-US" dirty="0"/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r>
              <a:rPr lang="en-US" dirty="0" smtClean="0"/>
              <a:t>Outlook to </a:t>
            </a:r>
            <a:r>
              <a:rPr lang="en-US" dirty="0" err="1" smtClean="0"/>
              <a:t>RaDIATE</a:t>
            </a:r>
            <a:r>
              <a:rPr lang="en-US" dirty="0" smtClean="0"/>
              <a:t> R&amp;D activities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r>
              <a:rPr lang="en-US" dirty="0" smtClean="0"/>
              <a:t>2017 and 2018 BLIP-BNL proton irradiation campaigns and CERN participation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lnSpc>
                <a:spcPct val="110000"/>
              </a:lnSpc>
              <a:buFont typeface="+mj-lt"/>
              <a:buAutoNum type="arabicParenR"/>
            </a:pPr>
            <a:r>
              <a:rPr lang="en-US" dirty="0" smtClean="0"/>
              <a:t>Conclusions</a:t>
            </a:r>
            <a:endParaRPr lang="en-US" dirty="0"/>
          </a:p>
          <a:p>
            <a:pPr marL="0" indent="0">
              <a:lnSpc>
                <a:spcPct val="110000"/>
              </a:lnSpc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301" y="1324360"/>
            <a:ext cx="82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Ra</a:t>
            </a:r>
            <a:r>
              <a:rPr lang="en-US" sz="2400" b="1" i="1" dirty="0" smtClean="0">
                <a:solidFill>
                  <a:schemeClr val="tx2"/>
                </a:solidFill>
              </a:rPr>
              <a:t>diation </a:t>
            </a:r>
            <a:r>
              <a:rPr lang="en-US" sz="2400" b="1" i="1" dirty="0" smtClean="0">
                <a:solidFill>
                  <a:srgbClr val="FF0000"/>
                </a:solidFill>
              </a:rPr>
              <a:t>D</a:t>
            </a:r>
            <a:r>
              <a:rPr lang="en-US" sz="2400" b="1" i="1" dirty="0" smtClean="0">
                <a:solidFill>
                  <a:schemeClr val="tx2"/>
                </a:solidFill>
              </a:rPr>
              <a:t>amage </a:t>
            </a:r>
            <a:r>
              <a:rPr lang="en-US" sz="2400" b="1" i="1" dirty="0" smtClean="0">
                <a:solidFill>
                  <a:srgbClr val="FF0000"/>
                </a:solidFill>
              </a:rPr>
              <a:t>I</a:t>
            </a:r>
            <a:r>
              <a:rPr lang="en-US" sz="2400" b="1" i="1" dirty="0" smtClean="0">
                <a:solidFill>
                  <a:schemeClr val="tx2"/>
                </a:solidFill>
              </a:rPr>
              <a:t>n </a:t>
            </a:r>
            <a:r>
              <a:rPr lang="en-US" sz="2400" b="1" i="1" dirty="0" smtClean="0">
                <a:solidFill>
                  <a:srgbClr val="FF0000"/>
                </a:solidFill>
              </a:rPr>
              <a:t>A</a:t>
            </a:r>
            <a:r>
              <a:rPr lang="en-US" sz="2400" b="1" i="1" dirty="0" smtClean="0">
                <a:solidFill>
                  <a:schemeClr val="tx2"/>
                </a:solidFill>
              </a:rPr>
              <a:t>ccelerator </a:t>
            </a:r>
            <a:r>
              <a:rPr lang="en-US" sz="2400" b="1" i="1" dirty="0" smtClean="0">
                <a:solidFill>
                  <a:srgbClr val="FF0000"/>
                </a:solidFill>
              </a:rPr>
              <a:t>T</a:t>
            </a:r>
            <a:r>
              <a:rPr lang="en-US" sz="2400" b="1" i="1" dirty="0" smtClean="0">
                <a:solidFill>
                  <a:schemeClr val="tx2"/>
                </a:solidFill>
              </a:rPr>
              <a:t>arget </a:t>
            </a:r>
            <a:r>
              <a:rPr lang="en-US" sz="2400" b="1" i="1" dirty="0" smtClean="0">
                <a:solidFill>
                  <a:srgbClr val="FF0000"/>
                </a:solidFill>
              </a:rPr>
              <a:t>E</a:t>
            </a:r>
            <a:r>
              <a:rPr lang="en-US" sz="2400" b="1" i="1" dirty="0" smtClean="0">
                <a:solidFill>
                  <a:schemeClr val="tx2"/>
                </a:solidFill>
              </a:rPr>
              <a:t>nvironments </a:t>
            </a:r>
            <a:endParaRPr lang="en-US" sz="2400" b="1" i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115465"/>
            <a:ext cx="7889624" cy="1210733"/>
          </a:xfrm>
          <a:prstGeom prst="rect">
            <a:avLst/>
          </a:prstGeom>
          <a:solidFill>
            <a:srgbClr val="2C6FDA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371600" rIns="1371600" rtlCol="0">
            <a:noAutofit/>
          </a:bodyPr>
          <a:lstStyle/>
          <a:p>
            <a:pPr algn="dist"/>
            <a:r>
              <a:rPr lang="en-US" sz="3600" dirty="0" smtClean="0">
                <a:solidFill>
                  <a:schemeClr val="bg1"/>
                </a:solidFill>
                <a:effectLst>
                  <a:glow rad="165100">
                    <a:srgbClr val="FFF367">
                      <a:alpha val="65000"/>
                    </a:srgbClr>
                  </a:glow>
                </a:effectLst>
                <a:latin typeface="Franklin Gothic Medium"/>
                <a:cs typeface="Franklin Gothic Medium"/>
              </a:rPr>
              <a:t>RaDIATE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/>
                <a:latin typeface="Candara"/>
                <a:cs typeface="Candara"/>
              </a:rPr>
              <a:t>Collaboration</a:t>
            </a:r>
            <a:endParaRPr lang="en-US" sz="2800" dirty="0">
              <a:solidFill>
                <a:schemeClr val="bg1"/>
              </a:solidFill>
              <a:effectLst/>
              <a:latin typeface="Candara"/>
              <a:cs typeface="Candara"/>
            </a:endParaRPr>
          </a:p>
        </p:txBody>
      </p:sp>
      <p:pic>
        <p:nvPicPr>
          <p:cNvPr id="9" name="Picture 8" descr="RaDIATE Red Transparent BG.pn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98" y="160868"/>
            <a:ext cx="910167" cy="113048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1138" y="2106003"/>
            <a:ext cx="91440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	</a:t>
            </a:r>
            <a:r>
              <a:rPr lang="en-US" dirty="0" smtClean="0"/>
              <a:t>Broad aims are threefold:</a:t>
            </a:r>
            <a:endParaRPr lang="en-US" sz="2000" dirty="0" smtClean="0"/>
          </a:p>
          <a:p>
            <a:pPr marL="457200" indent="-457200">
              <a:buFont typeface="Wingdings" charset="2"/>
              <a:buChar char="§"/>
            </a:pPr>
            <a:r>
              <a:rPr lang="en-US" sz="1600" dirty="0" smtClean="0"/>
              <a:t>to generate new and useful materials data for application within the </a:t>
            </a:r>
            <a:r>
              <a:rPr lang="en-US" sz="1600" b="1" dirty="0" smtClean="0"/>
              <a:t>accelerator</a:t>
            </a:r>
            <a:r>
              <a:rPr lang="en-US" sz="1600" dirty="0" smtClean="0"/>
              <a:t> and </a:t>
            </a:r>
            <a:r>
              <a:rPr lang="en-US" sz="1600" b="1" dirty="0" smtClean="0"/>
              <a:t>fission/fusion</a:t>
            </a:r>
            <a:r>
              <a:rPr lang="en-US" sz="1600" dirty="0" smtClean="0"/>
              <a:t> communities</a:t>
            </a:r>
          </a:p>
          <a:p>
            <a:pPr marL="457200" indent="-457200">
              <a:buFont typeface="Wingdings" charset="2"/>
              <a:buChar char="§"/>
            </a:pPr>
            <a:r>
              <a:rPr lang="en-US" sz="1600" dirty="0" smtClean="0"/>
              <a:t>to recruit and develop new scientific and engineering experts who can </a:t>
            </a:r>
            <a:r>
              <a:rPr lang="en-US" sz="1600" b="1" dirty="0" smtClean="0"/>
              <a:t>cross the boundaries </a:t>
            </a:r>
            <a:r>
              <a:rPr lang="en-US" sz="1600" dirty="0" smtClean="0"/>
              <a:t>between these communities</a:t>
            </a:r>
          </a:p>
          <a:p>
            <a:pPr marL="457200" indent="-457200">
              <a:buFont typeface="Wingdings" charset="2"/>
              <a:buChar char="§"/>
            </a:pPr>
            <a:r>
              <a:rPr lang="en-US" sz="1600" dirty="0" smtClean="0"/>
              <a:t>to initiate and coordinate a </a:t>
            </a:r>
            <a:r>
              <a:rPr lang="en-US" sz="1600" b="1" dirty="0" smtClean="0"/>
              <a:t>continuing synergy </a:t>
            </a:r>
            <a:r>
              <a:rPr lang="en-US" sz="1600" dirty="0" smtClean="0"/>
              <a:t>between research in these communities, benefitting both </a:t>
            </a:r>
            <a:r>
              <a:rPr lang="en-US" sz="1600" b="1" dirty="0" smtClean="0"/>
              <a:t>proton accelerator applications </a:t>
            </a:r>
            <a:r>
              <a:rPr lang="en-US" sz="1600" dirty="0" smtClean="0"/>
              <a:t>in science and industry and </a:t>
            </a:r>
            <a:r>
              <a:rPr lang="en-US" sz="1600" b="1" dirty="0" smtClean="0"/>
              <a:t>carbon-free energy technologies</a:t>
            </a:r>
            <a:endParaRPr lang="en-US" sz="1600" b="1" dirty="0"/>
          </a:p>
        </p:txBody>
      </p:sp>
      <p:pic>
        <p:nvPicPr>
          <p:cNvPr id="12" name="Picture 11" descr="2218_ox_brand1_pos_rect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4515405"/>
            <a:ext cx="1525949" cy="474199"/>
          </a:xfrm>
          <a:prstGeom prst="rect">
            <a:avLst/>
          </a:prstGeom>
        </p:spPr>
      </p:pic>
      <p:pic>
        <p:nvPicPr>
          <p:cNvPr id="13" name="Picture 12" descr="pnnl imag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107" y="5347752"/>
            <a:ext cx="1704378" cy="723983"/>
          </a:xfrm>
          <a:prstGeom prst="rect">
            <a:avLst/>
          </a:prstGeom>
        </p:spPr>
      </p:pic>
      <p:pic>
        <p:nvPicPr>
          <p:cNvPr id="14" name="Picture 13" descr="FermiLogo.ti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93" y="4515405"/>
            <a:ext cx="2176428" cy="392811"/>
          </a:xfrm>
          <a:prstGeom prst="rect">
            <a:avLst/>
          </a:prstGeom>
        </p:spPr>
      </p:pic>
      <p:pic>
        <p:nvPicPr>
          <p:cNvPr id="15" name="Picture 14" descr="BNL Logo_Small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229" y="4535930"/>
            <a:ext cx="1702660" cy="623449"/>
          </a:xfrm>
          <a:prstGeom prst="rect">
            <a:avLst/>
          </a:prstGeom>
        </p:spPr>
      </p:pic>
      <p:pic>
        <p:nvPicPr>
          <p:cNvPr id="16" name="Picture 15" descr="STFC Logo.tif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08" y="5055932"/>
            <a:ext cx="1934156" cy="4209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01049" y="2250784"/>
            <a:ext cx="1587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chemeClr val="accent5">
                    <a:lumMod val="75000"/>
                  </a:schemeClr>
                </a:solidFill>
              </a:rPr>
              <a:t>radiate.fnal.gov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184" y="5347752"/>
            <a:ext cx="1629512" cy="78631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318" y="5574601"/>
            <a:ext cx="787992" cy="73234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432" y="4404095"/>
            <a:ext cx="1085403" cy="99656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450" y="4470315"/>
            <a:ext cx="1308170" cy="70390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909" y="5311764"/>
            <a:ext cx="1675487" cy="89840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377" y="5347752"/>
            <a:ext cx="1515314" cy="78631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3</a:t>
            </a:fld>
            <a:endParaRPr lang="en-US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828307" y="4643428"/>
            <a:ext cx="5487386" cy="1566744"/>
            <a:chOff x="1707310" y="4643428"/>
            <a:chExt cx="5487386" cy="1566744"/>
          </a:xfrm>
        </p:grpSpPr>
        <p:sp>
          <p:nvSpPr>
            <p:cNvPr id="6" name="Rectangle 5"/>
            <p:cNvSpPr/>
            <p:nvPr/>
          </p:nvSpPr>
          <p:spPr>
            <a:xfrm>
              <a:off x="1707310" y="4643428"/>
              <a:ext cx="5487386" cy="156674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800" dirty="0" smtClean="0"/>
                <a:t>Currently adding CERN and J-PARC to the MOU</a:t>
              </a:r>
              <a:endParaRPr lang="en-US" sz="1800" dirty="0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879863" y="5014837"/>
              <a:ext cx="1121393" cy="111952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470971" y="5093530"/>
              <a:ext cx="1094213" cy="978205"/>
            </a:xfrm>
            <a:prstGeom prst="rect">
              <a:avLst/>
            </a:prstGeom>
          </p:spPr>
        </p:pic>
      </p:grpSp>
      <p:sp>
        <p:nvSpPr>
          <p:cNvPr id="25" name="Rectangle 24"/>
          <p:cNvSpPr/>
          <p:nvPr/>
        </p:nvSpPr>
        <p:spPr>
          <a:xfrm>
            <a:off x="121138" y="178901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Stablished from 2012</a:t>
            </a:r>
            <a:endParaRPr lang="en-US" sz="1600" b="1" dirty="0"/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77621" y="6368143"/>
            <a:ext cx="16555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smtClean="0"/>
              <a:t>. </a:t>
            </a:r>
            <a:r>
              <a:rPr lang="en-US" dirty="0" err="1" smtClean="0"/>
              <a:t>Hurh</a:t>
            </a:r>
            <a:r>
              <a:rPr lang="en-US" dirty="0" smtClean="0"/>
              <a:t>, FNAL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41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C377B"/>
                </a:solidFill>
              </a:rPr>
              <a:t>Research Focus of </a:t>
            </a:r>
            <a:r>
              <a:rPr lang="en-US" sz="3600" dirty="0" err="1" smtClean="0">
                <a:solidFill>
                  <a:srgbClr val="0C377B"/>
                </a:solidFill>
              </a:rPr>
              <a:t>RaDIATE</a:t>
            </a:r>
            <a:endParaRPr lang="fr-CH" sz="3600" dirty="0">
              <a:solidFill>
                <a:srgbClr val="0C37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Challenges in </a:t>
            </a:r>
            <a:r>
              <a:rPr lang="en-US" dirty="0" err="1" smtClean="0">
                <a:solidFill>
                  <a:schemeClr val="tx1"/>
                </a:solidFill>
              </a:rPr>
              <a:t>Targetry</a:t>
            </a:r>
            <a:r>
              <a:rPr lang="en-US" dirty="0" smtClean="0">
                <a:solidFill>
                  <a:schemeClr val="tx1"/>
                </a:solidFill>
              </a:rPr>
              <a:t> technologies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Target system simulations (physics &amp; reliability)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Rapid heat removal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Radiation protection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Remote handling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Radiation accelerated corrosion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Manufacturing technologies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Challenges in predicting Target material </a:t>
            </a:r>
            <a:r>
              <a:rPr lang="en-US" dirty="0">
                <a:solidFill>
                  <a:schemeClr val="tx1"/>
                </a:solidFill>
              </a:rPr>
              <a:t>behavior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FF0000"/>
                </a:solidFill>
              </a:rPr>
              <a:t>Thermal “shock” response</a:t>
            </a:r>
          </a:p>
          <a:p>
            <a:pPr lvl="1">
              <a:lnSpc>
                <a:spcPct val="120000"/>
              </a:lnSpc>
            </a:pPr>
            <a:r>
              <a:rPr lang="en-US" b="1" u="sng" dirty="0">
                <a:solidFill>
                  <a:srgbClr val="FF0000"/>
                </a:solidFill>
              </a:rPr>
              <a:t>Radiation damage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Highly non-linear thermo-mechanical simulation</a:t>
            </a:r>
          </a:p>
          <a:p>
            <a:pPr marL="231775" lvl="1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64856" y="4823152"/>
            <a:ext cx="3909725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Main focus within </a:t>
            </a:r>
            <a:r>
              <a:rPr lang="en-US" sz="2400" dirty="0" err="1" smtClean="0"/>
              <a:t>RaDIATE</a:t>
            </a:r>
            <a:endParaRPr lang="en-US" sz="24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3664"/>
            <a:ext cx="7448550" cy="641739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0C377B"/>
                </a:solidFill>
              </a:rPr>
              <a:t>Effects of Radiation Damage</a:t>
            </a:r>
            <a:endParaRPr lang="en-US" sz="2800" b="0" dirty="0">
              <a:solidFill>
                <a:srgbClr val="0C377B"/>
              </a:solidFill>
            </a:endParaRPr>
          </a:p>
        </p:txBody>
      </p:sp>
      <p:sp>
        <p:nvSpPr>
          <p:cNvPr id="4096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9700" y="856298"/>
            <a:ext cx="4508501" cy="5011102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Displacements in </a:t>
            </a:r>
            <a:r>
              <a:rPr lang="en-US" sz="2000" dirty="0" smtClean="0">
                <a:solidFill>
                  <a:schemeClr val="tx1"/>
                </a:solidFill>
              </a:rPr>
              <a:t>crystal lattice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(expressed as Displacements Per Atom, DPA)</a:t>
            </a:r>
            <a:endParaRPr lang="en-US" sz="14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 err="1">
                <a:solidFill>
                  <a:schemeClr val="tx1"/>
                </a:solidFill>
              </a:rPr>
              <a:t>Embrittlement</a:t>
            </a:r>
            <a:endParaRPr lang="en-US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>
                <a:solidFill>
                  <a:schemeClr val="tx1"/>
                </a:solidFill>
              </a:rPr>
              <a:t>Creep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Swelling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chemeClr val="tx1"/>
                </a:solidFill>
              </a:rPr>
              <a:t>Transmutation products</a:t>
            </a:r>
            <a:endParaRPr lang="en-US" sz="2000" dirty="0">
              <a:solidFill>
                <a:schemeClr val="tx1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H, He gas production can cause void formation and </a:t>
            </a:r>
            <a:r>
              <a:rPr lang="en-US" sz="1600" dirty="0" err="1">
                <a:solidFill>
                  <a:schemeClr val="tx1"/>
                </a:solidFill>
              </a:rPr>
              <a:t>embrittlement</a:t>
            </a:r>
            <a:r>
              <a:rPr lang="en-US" sz="1600" dirty="0">
                <a:solidFill>
                  <a:schemeClr val="tx1"/>
                </a:solidFill>
              </a:rPr>
              <a:t/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(expressed as atomic parts per million per DPA, </a:t>
            </a:r>
            <a:r>
              <a:rPr lang="en-US" sz="1600" dirty="0" err="1">
                <a:solidFill>
                  <a:schemeClr val="tx1"/>
                </a:solidFill>
              </a:rPr>
              <a:t>appm</a:t>
            </a:r>
            <a:r>
              <a:rPr lang="en-US" sz="1600" dirty="0">
                <a:solidFill>
                  <a:schemeClr val="tx1"/>
                </a:solidFill>
              </a:rPr>
              <a:t>/DPA)</a:t>
            </a:r>
            <a:endParaRPr lang="en-US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Fracture toughness reduction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Thermal/electrical conductivity reduction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Coefficient of thermal expansion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Modulus of Elasticity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Fatigue response</a:t>
            </a:r>
          </a:p>
          <a:p>
            <a:pPr>
              <a:lnSpc>
                <a:spcPct val="90000"/>
              </a:lnSpc>
            </a:pPr>
            <a:r>
              <a:rPr lang="en-US" sz="1900" b="1" dirty="0" smtClean="0">
                <a:solidFill>
                  <a:srgbClr val="FF0000"/>
                </a:solidFill>
              </a:rPr>
              <a:t>Dependent upon material condition and irradiation conditions </a:t>
            </a:r>
            <a:r>
              <a:rPr lang="en-US" sz="1700" b="1" dirty="0" smtClean="0">
                <a:solidFill>
                  <a:srgbClr val="FF0000"/>
                </a:solidFill>
              </a:rPr>
              <a:t>(e.g. temp, dose rate)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91137" y="5537200"/>
            <a:ext cx="3657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</a:pPr>
            <a:r>
              <a:rPr lang="en-US" sz="1400" dirty="0">
                <a:solidFill>
                  <a:srgbClr val="004C97"/>
                </a:solidFill>
                <a:latin typeface="Calibri" pitchFamily="34" charset="0"/>
                <a:ea typeface="MS PGothic" pitchFamily="34" charset="-128"/>
              </a:rPr>
              <a:t>S. A. Malloy, et al., Journal of Nuclear Material, 2005. (LANSCE irradiations)</a:t>
            </a:r>
          </a:p>
        </p:txBody>
      </p:sp>
      <p:pic>
        <p:nvPicPr>
          <p:cNvPr id="12" name="Picture 6" descr="rad damage embritt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2025" y="1041400"/>
            <a:ext cx="3968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888036" y="2463800"/>
            <a:ext cx="110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MS PGothic" pitchFamily="34" charset="-128"/>
              </a:rPr>
              <a:t>0 DPA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14657" y="2463800"/>
            <a:ext cx="1389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MS PGothic" pitchFamily="34" charset="-128"/>
              </a:rPr>
              <a:t>3.2 DPA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96137" y="4991100"/>
            <a:ext cx="132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MS PGothic" pitchFamily="34" charset="-128"/>
              </a:rPr>
              <a:t>23.3 DPA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40898" y="4991100"/>
            <a:ext cx="1452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MS PGothic" pitchFamily="34" charset="-128"/>
              </a:rPr>
              <a:t>14.9 DPA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77621" y="6368143"/>
            <a:ext cx="16555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Hurh</a:t>
            </a:r>
            <a:r>
              <a:rPr lang="en-US" dirty="0" smtClean="0"/>
              <a:t>, FNAL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2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C377B"/>
                </a:solidFill>
              </a:rPr>
              <a:t>Challenges of Radiation Damage</a:t>
            </a:r>
            <a:endParaRPr lang="fr-CH" dirty="0">
              <a:solidFill>
                <a:srgbClr val="0C37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913029" y="2447963"/>
            <a:ext cx="47052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</a:rPr>
              <a:t>Effects from low energy neutron irradiations do not equal effects from high energy proton irradiations. </a:t>
            </a:r>
            <a:endParaRPr lang="en-US" sz="2800" dirty="0">
              <a:solidFill>
                <a:srgbClr val="FF0000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6829" y="5769679"/>
            <a:ext cx="8479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4C97"/>
                </a:solidFill>
                <a:latin typeface="Calibri" pitchFamily="34" charset="0"/>
                <a:ea typeface="MS PGothic" pitchFamily="34" charset="-128"/>
              </a:rPr>
              <a:t>Cannot directly utilize data from nuclear materials studies!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8291" y="898638"/>
            <a:ext cx="8902955" cy="1786623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1) Challenge to estimate DPA by MC codes and benchmark against experimental data.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2) Challenge to link </a:t>
            </a:r>
            <a:r>
              <a:rPr lang="en-US" b="1" dirty="0" smtClean="0"/>
              <a:t>microscopic effects (DPA)</a:t>
            </a:r>
            <a:r>
              <a:rPr lang="en-US" dirty="0" smtClean="0"/>
              <a:t> to </a:t>
            </a:r>
            <a:r>
              <a:rPr lang="en-US" b="1" dirty="0" smtClean="0"/>
              <a:t>changes in macroscopic properties.</a:t>
            </a:r>
          </a:p>
          <a:p>
            <a:pPr lvl="1">
              <a:lnSpc>
                <a:spcPct val="110000"/>
              </a:lnSpc>
              <a:buFont typeface="Wingdings" charset="2"/>
              <a:buChar char="§"/>
            </a:pPr>
            <a:r>
              <a:rPr lang="en-US" dirty="0" smtClean="0"/>
              <a:t>Historically, this has been done by irradiation in nuclear reactors and subsequent PIEs.</a:t>
            </a:r>
          </a:p>
          <a:p>
            <a:pPr lvl="1">
              <a:lnSpc>
                <a:spcPct val="110000"/>
              </a:lnSpc>
              <a:buFont typeface="Wingdings" charset="2"/>
              <a:buChar char="§"/>
            </a:pPr>
            <a:r>
              <a:rPr lang="en-US" dirty="0" smtClean="0"/>
              <a:t>However, when applied to accelerator technology or fusion reactors: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88291" y="3435253"/>
            <a:ext cx="8902955" cy="36406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smtClean="0"/>
              <a:t>Table comparing typical irradiation parameters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63608"/>
              </p:ext>
            </p:extLst>
          </p:nvPr>
        </p:nvGraphicFramePr>
        <p:xfrm>
          <a:off x="332026" y="3760590"/>
          <a:ext cx="8479947" cy="1884083"/>
        </p:xfrm>
        <a:graphic>
          <a:graphicData uri="http://schemas.openxmlformats.org/drawingml/2006/table">
            <a:tbl>
              <a:tblPr firstRow="1" bandRow="1"/>
              <a:tblGrid>
                <a:gridCol w="25619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78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713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988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2515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rgbClr val="004C97"/>
                          </a:solidFill>
                        </a:rPr>
                        <a:t>Irradiation Source</a:t>
                      </a:r>
                      <a:endParaRPr lang="en-US" sz="1800" b="0" dirty="0">
                        <a:solidFill>
                          <a:srgbClr val="004C97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rgbClr val="004C97"/>
                          </a:solidFill>
                        </a:rPr>
                        <a:t>DPA rate </a:t>
                      </a:r>
                      <a:r>
                        <a:rPr lang="en-US" sz="1600" b="0" dirty="0" smtClean="0">
                          <a:solidFill>
                            <a:srgbClr val="004C97"/>
                          </a:solidFill>
                        </a:rPr>
                        <a:t>(DPA/s)</a:t>
                      </a:r>
                      <a:endParaRPr lang="en-US" sz="1600" b="0" dirty="0">
                        <a:solidFill>
                          <a:srgbClr val="004C97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rgbClr val="004C97"/>
                          </a:solidFill>
                        </a:rPr>
                        <a:t>He gas production </a:t>
                      </a:r>
                      <a:r>
                        <a:rPr lang="en-US" sz="1600" b="0" dirty="0" smtClean="0">
                          <a:solidFill>
                            <a:srgbClr val="004C97"/>
                          </a:solidFill>
                        </a:rPr>
                        <a:t>(</a:t>
                      </a:r>
                      <a:r>
                        <a:rPr lang="en-US" sz="1600" b="0" dirty="0" err="1" smtClean="0">
                          <a:solidFill>
                            <a:srgbClr val="004C97"/>
                          </a:solidFill>
                        </a:rPr>
                        <a:t>appm</a:t>
                      </a:r>
                      <a:r>
                        <a:rPr lang="en-US" sz="1600" b="0" dirty="0" smtClean="0">
                          <a:solidFill>
                            <a:srgbClr val="004C97"/>
                          </a:solidFill>
                        </a:rPr>
                        <a:t>/DPA)</a:t>
                      </a:r>
                      <a:endParaRPr lang="en-US" sz="1600" b="0" dirty="0">
                        <a:solidFill>
                          <a:srgbClr val="004C97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rgbClr val="004C97"/>
                          </a:solidFill>
                        </a:rPr>
                        <a:t>Irradiation Temp </a:t>
                      </a:r>
                      <a:r>
                        <a:rPr lang="en-US" sz="1600" b="0" dirty="0" smtClean="0">
                          <a:solidFill>
                            <a:srgbClr val="004C97"/>
                          </a:solidFill>
                        </a:rPr>
                        <a:t>(˚C)</a:t>
                      </a:r>
                      <a:endParaRPr lang="en-US" sz="1600" b="0" dirty="0">
                        <a:solidFill>
                          <a:srgbClr val="004C97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143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Mixed</a:t>
                      </a:r>
                      <a:r>
                        <a:rPr lang="en-US" sz="1600" baseline="0" dirty="0" smtClean="0"/>
                        <a:t> spectrum fission reactor</a:t>
                      </a:r>
                      <a:endParaRPr lang="en-US" sz="1600" dirty="0"/>
                    </a:p>
                  </a:txBody>
                  <a:tcPr anchor="ctr">
                    <a:lnL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3</a:t>
                      </a:r>
                      <a:r>
                        <a:rPr lang="en-US" sz="1600" b="0" baseline="0" dirty="0" smtClean="0"/>
                        <a:t> x 10</a:t>
                      </a:r>
                      <a:r>
                        <a:rPr lang="en-US" sz="1600" b="0" baseline="30000" dirty="0" smtClean="0"/>
                        <a:t>-7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1</a:t>
                      </a:r>
                      <a:r>
                        <a:rPr lang="en-US" sz="1600" b="0" baseline="0" dirty="0" smtClean="0"/>
                        <a:t> x 10</a:t>
                      </a:r>
                      <a:r>
                        <a:rPr lang="en-US" sz="1600" b="0" baseline="30000" dirty="0" smtClean="0"/>
                        <a:t>-1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200-600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8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Fusion reactor</a:t>
                      </a:r>
                      <a:endParaRPr lang="en-US" sz="1600" dirty="0"/>
                    </a:p>
                  </a:txBody>
                  <a:tcPr anchor="ctr">
                    <a:lnL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1</a:t>
                      </a:r>
                      <a:r>
                        <a:rPr lang="en-US" sz="1600" b="0" baseline="0" dirty="0" smtClean="0"/>
                        <a:t> x 10</a:t>
                      </a:r>
                      <a:r>
                        <a:rPr lang="en-US" sz="1600" b="0" baseline="30000" dirty="0" smtClean="0"/>
                        <a:t>-6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1</a:t>
                      </a:r>
                      <a:r>
                        <a:rPr lang="en-US" sz="1600" b="0" baseline="0" dirty="0" smtClean="0"/>
                        <a:t> x 10</a:t>
                      </a:r>
                      <a:r>
                        <a:rPr lang="en-US" sz="1600" b="0" baseline="30000" dirty="0" smtClean="0"/>
                        <a:t>1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400-1000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49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High energy</a:t>
                      </a:r>
                      <a:r>
                        <a:rPr lang="en-US" sz="1600" baseline="0" dirty="0" smtClean="0"/>
                        <a:t> proton beam</a:t>
                      </a:r>
                      <a:endParaRPr lang="en-US" sz="1600" dirty="0"/>
                    </a:p>
                  </a:txBody>
                  <a:tcPr anchor="ctr">
                    <a:lnL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6</a:t>
                      </a:r>
                      <a:r>
                        <a:rPr lang="en-US" sz="1600" b="0" baseline="0" dirty="0" smtClean="0"/>
                        <a:t> x 10</a:t>
                      </a:r>
                      <a:r>
                        <a:rPr lang="en-US" sz="1600" b="0" baseline="30000" dirty="0" smtClean="0"/>
                        <a:t>-3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1</a:t>
                      </a:r>
                      <a:r>
                        <a:rPr lang="en-US" sz="1600" b="0" baseline="0" dirty="0" smtClean="0"/>
                        <a:t> x 10</a:t>
                      </a:r>
                      <a:r>
                        <a:rPr lang="en-US" sz="1600" b="0" baseline="30000" dirty="0" smtClean="0"/>
                        <a:t>3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dirty="0" smtClean="0"/>
                        <a:t>100-800</a:t>
                      </a:r>
                      <a:endParaRPr lang="en-US" sz="1600" b="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9D6EA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5650731" y="2652827"/>
            <a:ext cx="2674887" cy="769441"/>
            <a:chOff x="5103477" y="651983"/>
            <a:chExt cx="4285635" cy="1232778"/>
          </a:xfrm>
        </p:grpSpPr>
        <p:sp>
          <p:nvSpPr>
            <p:cNvPr id="19" name="Not Equal 18"/>
            <p:cNvSpPr/>
            <p:nvPr/>
          </p:nvSpPr>
          <p:spPr>
            <a:xfrm>
              <a:off x="6653658" y="782336"/>
              <a:ext cx="920664" cy="594017"/>
            </a:xfrm>
            <a:prstGeom prst="mathNotEqual">
              <a:avLst>
                <a:gd name="adj1" fmla="val 15413"/>
                <a:gd name="adj2" fmla="val 6600000"/>
                <a:gd name="adj3" fmla="val 27974"/>
              </a:avLst>
            </a:prstGeom>
            <a:gradFill rotWithShape="1">
              <a:gsLst>
                <a:gs pos="0">
                  <a:srgbClr val="99D6EA">
                    <a:tint val="100000"/>
                    <a:shade val="100000"/>
                    <a:satMod val="130000"/>
                  </a:srgbClr>
                </a:gs>
                <a:gs pos="100000">
                  <a:srgbClr val="99D6EA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9D6E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03477" y="675386"/>
              <a:ext cx="2318666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base" latinLnBrk="0" hangingPunct="1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8ED5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</a:rPr>
                <a:t>n</a:t>
              </a:r>
            </a:p>
            <a:p>
              <a:pPr marL="0" marR="0" lvl="0" indent="0" algn="ctr" defTabSz="457200" eaLnBrk="1" fontAlgn="base" latinLnBrk="0" hangingPunct="1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8ED5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</a:rPr>
                <a:t>1-14 MeV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87033" y="651983"/>
              <a:ext cx="2902079" cy="1232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base" latinLnBrk="0" hangingPunct="1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8ED5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</a:rPr>
                <a:t>p</a:t>
              </a:r>
            </a:p>
            <a:p>
              <a:pPr marL="0" marR="0" lvl="0" indent="0" algn="ctr" defTabSz="457200" eaLnBrk="1" fontAlgn="base" latinLnBrk="0" hangingPunct="1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8ED5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</a:rPr>
                <a:t>                100+ MeV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926120" y="5591101"/>
            <a:ext cx="1165126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P. </a:t>
            </a:r>
            <a:r>
              <a:rPr lang="en-US" sz="1200" dirty="0" err="1" smtClean="0"/>
              <a:t>Hurh</a:t>
            </a:r>
            <a:r>
              <a:rPr lang="en-US" sz="1200" dirty="0" smtClean="0"/>
              <a:t>, FNAL</a:t>
            </a:r>
            <a:endParaRPr lang="en-US" sz="1200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1311163" y="6310312"/>
            <a:ext cx="5581849" cy="365125"/>
          </a:xfrm>
        </p:spPr>
        <p:txBody>
          <a:bodyPr/>
          <a:lstStyle/>
          <a:p>
            <a:r>
              <a:rPr lang="en-US" dirty="0"/>
              <a:t>1st Workshop of ARIES WP17 </a:t>
            </a:r>
            <a:r>
              <a:rPr lang="en-US" dirty="0" err="1" smtClean="0"/>
              <a:t>PowerMat</a:t>
            </a:r>
            <a:r>
              <a:rPr lang="en-US" dirty="0" smtClean="0"/>
              <a:t> Torino</a:t>
            </a:r>
            <a:r>
              <a:rPr lang="en-US" dirty="0"/>
              <a:t>, </a:t>
            </a:r>
            <a:r>
              <a:rPr lang="en-US" dirty="0" smtClean="0"/>
              <a:t> 28 </a:t>
            </a:r>
            <a:r>
              <a:rPr lang="en-US" dirty="0"/>
              <a:t>November 2017 </a:t>
            </a: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5909" y="6310312"/>
            <a:ext cx="1277041" cy="365125"/>
          </a:xfrm>
        </p:spPr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59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63500"/>
            <a:ext cx="8229600" cy="6985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4C97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0" dirty="0" smtClean="0">
                <a:solidFill>
                  <a:srgbClr val="0C377B"/>
                </a:solidFill>
                <a:latin typeface="+mj-lt"/>
              </a:rPr>
              <a:t>High Energy Physics HPT Future Needs</a:t>
            </a:r>
            <a:endParaRPr lang="en-US" sz="3200" b="0" dirty="0">
              <a:solidFill>
                <a:srgbClr val="0C377B"/>
              </a:solidFill>
              <a:latin typeface="+mj-lt"/>
            </a:endParaRP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5107876"/>
              </p:ext>
            </p:extLst>
          </p:nvPr>
        </p:nvGraphicFramePr>
        <p:xfrm>
          <a:off x="127000" y="1001427"/>
          <a:ext cx="8902698" cy="3848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84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837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01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72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95398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2390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2"/>
                          </a:solidFill>
                        </a:rPr>
                        <a:t>Exp</a:t>
                      </a:r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/Facility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C97"/>
                          </a:solidFill>
                        </a:rPr>
                        <a:t>Laboratory</a:t>
                      </a:r>
                      <a:endParaRPr lang="en-US" sz="160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C97"/>
                          </a:solidFill>
                        </a:rPr>
                        <a:t>Time frame (</a:t>
                      </a:r>
                      <a:r>
                        <a:rPr lang="en-US" sz="1600" dirty="0" err="1" smtClean="0">
                          <a:solidFill>
                            <a:srgbClr val="004C97"/>
                          </a:solidFill>
                        </a:rPr>
                        <a:t>yrs</a:t>
                      </a:r>
                      <a:r>
                        <a:rPr lang="en-US" sz="1600" dirty="0" smtClean="0">
                          <a:solidFill>
                            <a:srgbClr val="004C97"/>
                          </a:solidFill>
                        </a:rPr>
                        <a:t>)</a:t>
                      </a:r>
                      <a:endParaRPr lang="en-US" sz="160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C97"/>
                          </a:solidFill>
                        </a:rPr>
                        <a:t>“On the books”?</a:t>
                      </a:r>
                      <a:endParaRPr lang="en-US" sz="160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C97"/>
                          </a:solidFill>
                        </a:rPr>
                        <a:t>Beam Power</a:t>
                      </a:r>
                      <a:r>
                        <a:rPr lang="en-US" sz="1600" baseline="0" dirty="0" smtClean="0">
                          <a:solidFill>
                            <a:srgbClr val="004C97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4C97"/>
                          </a:solidFill>
                        </a:rPr>
                        <a:t>(kW)</a:t>
                      </a:r>
                      <a:endParaRPr lang="en-US" sz="160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C97"/>
                          </a:solidFill>
                        </a:rPr>
                        <a:t>Comments</a:t>
                      </a:r>
                      <a:endParaRPr lang="en-US" sz="160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ANU/NOvA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FNAL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Full power soon</a:t>
                      </a:r>
                      <a:endParaRPr lang="en-US" sz="16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T2K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J-PARC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Ramping Up!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LBNF-1.2</a:t>
                      </a:r>
                      <a:r>
                        <a:rPr lang="en-US" sz="1600" baseline="0" dirty="0" smtClean="0"/>
                        <a:t> MW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FNAL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1,200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PIP-II enabled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T2K</a:t>
                      </a:r>
                      <a:r>
                        <a:rPr lang="en-US" sz="1600" baseline="0" dirty="0" smtClean="0"/>
                        <a:t> Upgrade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J-PARC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1,300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~4 MW long-term?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Next-Gen Nu Facility –2.5</a:t>
                      </a:r>
                      <a:r>
                        <a:rPr lang="en-US" sz="1600" baseline="0" dirty="0" smtClean="0"/>
                        <a:t> MW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FNAL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2,500?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Mid-Term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Next-Gen</a:t>
                      </a:r>
                      <a:r>
                        <a:rPr lang="en-US" sz="1600" baseline="0" dirty="0" smtClean="0"/>
                        <a:t> Nu Facility - 5</a:t>
                      </a:r>
                      <a:r>
                        <a:rPr lang="en-US" sz="1600" dirty="0" smtClean="0"/>
                        <a:t> MW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FNAL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5,000?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Longer-term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BDF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?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Y/N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500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High-Z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target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7000" y="5209232"/>
            <a:ext cx="8902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4C97"/>
                </a:solidFill>
                <a:latin typeface="Calibri" pitchFamily="34" charset="0"/>
                <a:ea typeface="MS PGothic" pitchFamily="34" charset="-128"/>
              </a:rPr>
              <a:t>Other low power (but high intensity) target facilities will also be needed. Notably follow-on experiments to Mu2e/COMET,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</a:rPr>
              <a:t>CERN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ea typeface="MS PGothic" pitchFamily="34" charset="-128"/>
              </a:rPr>
              <a:t>AD-T</a:t>
            </a:r>
            <a:r>
              <a:rPr lang="en-US" dirty="0" smtClean="0">
                <a:solidFill>
                  <a:srgbClr val="004C97"/>
                </a:solidFill>
                <a:latin typeface="Calibri" pitchFamily="34" charset="0"/>
                <a:ea typeface="MS PGothic" pitchFamily="34" charset="-128"/>
              </a:rPr>
              <a:t>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ea typeface="MS PGothic" pitchFamily="34" charset="-128"/>
              </a:rPr>
              <a:t>CERN n_TOF</a:t>
            </a:r>
            <a:r>
              <a:rPr lang="en-US" dirty="0" smtClean="0">
                <a:solidFill>
                  <a:srgbClr val="004C97"/>
                </a:solidFill>
                <a:latin typeface="Calibri" pitchFamily="34" charset="0"/>
                <a:ea typeface="MS PGothic" pitchFamily="34" charset="-128"/>
              </a:rPr>
              <a:t>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ea typeface="MS PGothic" pitchFamily="34" charset="-128"/>
              </a:rPr>
              <a:t>TIDVG absorber </a:t>
            </a:r>
            <a:r>
              <a:rPr lang="en-US" dirty="0">
                <a:solidFill>
                  <a:srgbClr val="004C97"/>
                </a:solidFill>
                <a:latin typeface="Calibri" pitchFamily="34" charset="0"/>
                <a:ea typeface="MS PGothic" pitchFamily="34" charset="-128"/>
              </a:rPr>
              <a:t>etc… These are still challenging targets due to high-Z targets and small beam spots, but are not listed here.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4797500"/>
            <a:ext cx="8623300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/>
              <a:t>Future beam power and intensities present major challenges </a:t>
            </a:r>
            <a:r>
              <a:rPr lang="en-US" sz="2800" dirty="0" smtClean="0"/>
              <a:t>to reliable and efficient high power target facilities 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377621" y="6368143"/>
            <a:ext cx="25510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Hurh</a:t>
            </a:r>
            <a:r>
              <a:rPr lang="en-US" dirty="0" smtClean="0"/>
              <a:t>, FNAL + Marco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43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7499724" cy="715840"/>
          </a:xfrm>
        </p:spPr>
        <p:txBody>
          <a:bodyPr>
            <a:noAutofit/>
          </a:bodyPr>
          <a:lstStyle/>
          <a:p>
            <a:r>
              <a:rPr lang="en-US" dirty="0" smtClean="0"/>
              <a:t>Radiation Damage at CERN’s BIDs and Related Devices</a:t>
            </a:r>
            <a:endParaRPr lang="en-US" sz="20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9" name="Slide Number Placeholder 6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396B54-1403-406C-816F-B566D5EBA9D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607287" y="1490869"/>
            <a:ext cx="516835" cy="3677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568658"/>
              </p:ext>
            </p:extLst>
          </p:nvPr>
        </p:nvGraphicFramePr>
        <p:xfrm>
          <a:off x="334108" y="1156066"/>
          <a:ext cx="8686800" cy="5379835"/>
        </p:xfrm>
        <a:graphic>
          <a:graphicData uri="http://schemas.openxmlformats.org/drawingml/2006/table">
            <a:tbl>
              <a:tblPr firstRow="1" bandRow="1"/>
              <a:tblGrid>
                <a:gridCol w="1214409">
                  <a:extLst>
                    <a:ext uri="{9D8B030D-6E8A-4147-A177-3AD203B41FA5}">
                      <a16:colId xmlns:a16="http://schemas.microsoft.com/office/drawing/2014/main" xmlns="" val="807281720"/>
                    </a:ext>
                  </a:extLst>
                </a:gridCol>
                <a:gridCol w="24869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04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50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39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Type of device</a:t>
                      </a:r>
                      <a:endParaRPr lang="en-US" sz="14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Device</a:t>
                      </a:r>
                      <a:endParaRPr lang="en-US" sz="14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Materials subjected to radiation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damage</a:t>
                      </a:r>
                      <a:endParaRPr lang="en-US" sz="14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DPA</a:t>
                      </a:r>
                      <a:endParaRPr lang="en-US" sz="14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3215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Targets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AD-Target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Ir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Ta, Ti-6Al-4V container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~1 DPA/year in the core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3215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nTOF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Ti-6Al-4V container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~1 DPA/year in the core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0.2-0.5 DPA/year container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3215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BDF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TZM,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W, Ta, Ta2.5W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~4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DPA over operation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3215">
                <a:tc rowSpan="5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Absorbers and Collimators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TIDVG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Graphite,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CuCrZr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, Inermet180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0.5 DPA over operation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(on a large surface, tens of cm2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3215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PS Internal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Dump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Graphite,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CuCrZr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0.04 DPA/year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on a large surface, tens of cm2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7184667"/>
                  </a:ext>
                </a:extLst>
              </a:tr>
              <a:tr h="393215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LHCTDE (external dump)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Graphite,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Expanded Graphite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3215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FCCTDE (external dump)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Graphite,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Expanded Graphite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7523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TCSPM Collimators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TCTPM Collimators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</a:rPr>
                        <a:t>MoGr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</a:rPr>
                        <a:t>CfC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coated in Mo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</a:rPr>
                        <a:t>CuCD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~0.1 DPA over operation</a:t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(over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small surface 50x100 um2)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5600759"/>
                  </a:ext>
                </a:extLst>
              </a:tr>
              <a:tr h="393215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Devices related to BIDs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 windows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Be,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Ti-6Al-4V,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</a:rPr>
                        <a:t>GlassyC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3215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Collection Optics (horns, solenoids)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Aluminum Alloys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556146"/>
                  </a:ext>
                </a:extLst>
              </a:tr>
              <a:tr h="200916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Monitors and Instrumentation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6808217"/>
                  </a:ext>
                </a:extLst>
              </a:tr>
            </a:tbl>
          </a:graphicData>
        </a:graphic>
      </p:graphicFrame>
      <p:pic>
        <p:nvPicPr>
          <p:cNvPr id="20" name="Picture 19" descr="RaDIATE Red Transparent BG.pn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991" y="103664"/>
            <a:ext cx="516672" cy="64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99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0" dirty="0" smtClean="0">
                <a:solidFill>
                  <a:srgbClr val="0C377B"/>
                </a:solidFill>
                <a:latin typeface="Arial headings"/>
              </a:rPr>
              <a:t>The High Costs of High-Energy Radiation Damage Studies</a:t>
            </a:r>
            <a:endParaRPr lang="en-US" sz="2400" b="0" dirty="0">
              <a:solidFill>
                <a:srgbClr val="0C377B"/>
              </a:solidFill>
              <a:latin typeface="Arial heading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435100" y="4639408"/>
            <a:ext cx="6350000" cy="830997"/>
          </a:xfrm>
          <a:prstGeom prst="rect">
            <a:avLst/>
          </a:prstGeom>
          <a:solidFill>
            <a:schemeClr val="accent1"/>
          </a:solidFill>
          <a:ln w="1270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High-Energy irradiations including PIE are expensive and can take a very long time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77621" y="6368143"/>
            <a:ext cx="16555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Hurh</a:t>
            </a:r>
            <a:r>
              <a:rPr lang="en-US" dirty="0" smtClean="0"/>
              <a:t>, FNAL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09672" y="987613"/>
            <a:ext cx="8800856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0000"/>
              </a:lnSpc>
              <a:buClr>
                <a:srgbClr val="0C377B"/>
              </a:buClr>
            </a:pPr>
            <a:r>
              <a:rPr lang="en-US" sz="2000" b="1" dirty="0"/>
              <a:t>High energy, high </a:t>
            </a:r>
            <a:r>
              <a:rPr lang="en-US" sz="2000" b="1" dirty="0" err="1"/>
              <a:t>fluence</a:t>
            </a:r>
            <a:r>
              <a:rPr lang="en-US" sz="2000" b="1" dirty="0"/>
              <a:t>, large volume proton irradiations are needed to entirely replicate the HEP target environment and provide “bulk” samples for analysis</a:t>
            </a:r>
          </a:p>
          <a:p>
            <a:pPr lvl="2">
              <a:lnSpc>
                <a:spcPct val="110000"/>
              </a:lnSpc>
              <a:buClr>
                <a:srgbClr val="A40000"/>
              </a:buClr>
            </a:pPr>
            <a:r>
              <a:rPr lang="en-US" sz="2000" dirty="0">
                <a:solidFill>
                  <a:srgbClr val="C00000"/>
                </a:solidFill>
              </a:rPr>
              <a:t>High cost of irradiation “station” (4+ M$)</a:t>
            </a:r>
          </a:p>
          <a:p>
            <a:pPr lvl="4">
              <a:lnSpc>
                <a:spcPct val="110000"/>
              </a:lnSpc>
              <a:buClr>
                <a:srgbClr val="A40000"/>
              </a:buClr>
            </a:pPr>
            <a:r>
              <a:rPr lang="en-US" sz="2000" dirty="0"/>
              <a:t>Beam line and building not included in cost estimate</a:t>
            </a:r>
          </a:p>
          <a:p>
            <a:pPr lvl="2">
              <a:lnSpc>
                <a:spcPct val="110000"/>
              </a:lnSpc>
              <a:buClr>
                <a:srgbClr val="A40000"/>
              </a:buClr>
            </a:pPr>
            <a:r>
              <a:rPr lang="en-US" sz="2000" dirty="0">
                <a:solidFill>
                  <a:srgbClr val="C00000"/>
                </a:solidFill>
              </a:rPr>
              <a:t>High cost of irradiation beam time (0.5 M$ per 12 weeks)</a:t>
            </a:r>
          </a:p>
          <a:p>
            <a:pPr lvl="2">
              <a:lnSpc>
                <a:spcPct val="110000"/>
              </a:lnSpc>
              <a:buClr>
                <a:srgbClr val="A40000"/>
              </a:buClr>
            </a:pPr>
            <a:r>
              <a:rPr lang="en-US" sz="2000" dirty="0">
                <a:solidFill>
                  <a:srgbClr val="C00000"/>
                </a:solidFill>
              </a:rPr>
              <a:t>High cost of Post-Irradiation Examination (PIE) </a:t>
            </a:r>
            <a:r>
              <a:rPr lang="en-US" sz="2000" dirty="0"/>
              <a:t>of activated samples </a:t>
            </a:r>
            <a:r>
              <a:rPr lang="en-US" sz="2000" dirty="0">
                <a:solidFill>
                  <a:srgbClr val="C00000"/>
                </a:solidFill>
              </a:rPr>
              <a:t>(20+ k$ per sample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32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FNAL_TemplateP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NAL_TemplateP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FNAL_TemplateP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</TotalTime>
  <Words>1645</Words>
  <Application>Microsoft Macintosh PowerPoint</Application>
  <PresentationFormat>Presentación en pantalla (4:3)</PresentationFormat>
  <Paragraphs>316</Paragraphs>
  <Slides>17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17</vt:i4>
      </vt:variant>
    </vt:vector>
  </HeadingPairs>
  <TitlesOfParts>
    <vt:vector size="35" baseType="lpstr">
      <vt:lpstr>Arial</vt:lpstr>
      <vt:lpstr>Arial headings</vt:lpstr>
      <vt:lpstr>Calibri</vt:lpstr>
      <vt:lpstr>Calibri Light</vt:lpstr>
      <vt:lpstr>Candara</vt:lpstr>
      <vt:lpstr>Franklin Gothic Medium</vt:lpstr>
      <vt:lpstr>Helvetica</vt:lpstr>
      <vt:lpstr>MS PGothic</vt:lpstr>
      <vt:lpstr>ＭＳ Ｐゴシック</vt:lpstr>
      <vt:lpstr>Times New Roman</vt:lpstr>
      <vt:lpstr>Ubuntu</vt:lpstr>
      <vt:lpstr>Ubuntu Light</vt:lpstr>
      <vt:lpstr>Wingdings</vt:lpstr>
      <vt:lpstr>Office Theme</vt:lpstr>
      <vt:lpstr>CERN_ENdept_Presentation_ArialFont copy</vt:lpstr>
      <vt:lpstr>1_FNAL_TemplatePC_060514</vt:lpstr>
      <vt:lpstr>3_FNAL_TemplatePC_060514</vt:lpstr>
      <vt:lpstr>4_FNAL_TemplatePC_060514</vt:lpstr>
      <vt:lpstr>CERN's activities within the RaDIATE Collaboration</vt:lpstr>
      <vt:lpstr>Outline</vt:lpstr>
      <vt:lpstr>Presentación de PowerPoint</vt:lpstr>
      <vt:lpstr>Research Focus of RaDIATE</vt:lpstr>
      <vt:lpstr>Effects of Radiation Damage</vt:lpstr>
      <vt:lpstr>Challenges of Radiation Damage</vt:lpstr>
      <vt:lpstr>Presentación de PowerPoint</vt:lpstr>
      <vt:lpstr>Radiation Damage at CERN’s BIDs and Related Devices</vt:lpstr>
      <vt:lpstr>The High Costs of High-Energy Radiation Damage Studies</vt:lpstr>
      <vt:lpstr>Low Energy Ion Irradiations Instead?</vt:lpstr>
      <vt:lpstr>Brief Outlook on RaDIATE R&amp;D Activities</vt:lpstr>
      <vt:lpstr>2017 BLIP run</vt:lpstr>
      <vt:lpstr>CERN’s Materials Irradiated in 2017 BLIP run</vt:lpstr>
      <vt:lpstr>PIE @ PNNL – Mechanical Properties I</vt:lpstr>
      <vt:lpstr>PIE @ PNNL – Mechanical Properties II</vt:lpstr>
      <vt:lpstr>CERN’s Materials Irradiation in 2018 BLIP run</vt:lpstr>
      <vt:lpstr>Conclusions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radiation damage studies and the RaDIATE Collaboration</dc:title>
  <dc:creator>Marco Calviani</dc:creator>
  <cp:lastModifiedBy>Claudio Leopoldo Torregrosa Martin</cp:lastModifiedBy>
  <cp:revision>97</cp:revision>
  <dcterms:created xsi:type="dcterms:W3CDTF">2017-01-31T20:38:12Z</dcterms:created>
  <dcterms:modified xsi:type="dcterms:W3CDTF">2017-11-28T08:14:27Z</dcterms:modified>
</cp:coreProperties>
</file>