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png" ContentType="image/png"/>
  <Default Extension="gif" ContentType="image/gif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60" r:id="rId3"/>
    <p:sldId id="261" r:id="rId4"/>
    <p:sldId id="264" r:id="rId5"/>
    <p:sldId id="265" r:id="rId6"/>
    <p:sldId id="262" r:id="rId7"/>
    <p:sldId id="266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1"/>
    <p:restoredTop sz="94624"/>
  </p:normalViewPr>
  <p:slideViewPr>
    <p:cSldViewPr>
      <p:cViewPr>
        <p:scale>
          <a:sx n="120" d="100"/>
          <a:sy n="120" d="100"/>
        </p:scale>
        <p:origin x="200" y="-30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notesMaster" Target="notesMasters/notesMaster1.xml"/><Relationship Id="rId1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5EE904C-55E5-4B26-A8DE-53C55828D9F2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CCF4E3-C088-4F38-AADB-78B85C984C7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5638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defTabSz="897301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dirty="0">
                <a:solidFill>
                  <a:schemeClr val="tx2"/>
                </a:solidFill>
                <a:sym typeface="Wingdings" panose="05000000000000000000" pitchFamily="2" charset="2"/>
              </a:rPr>
              <a:t>short ion pulses excite dynamics, paired with fast probes of structural dynamics (UED, XRD, ion scattering, …)</a:t>
            </a:r>
          </a:p>
          <a:p>
            <a:pPr marL="785138" lvl="1" indent="-336488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analog to swift heavy ion case</a:t>
            </a:r>
          </a:p>
          <a:p>
            <a:pPr marL="785138" lvl="1" indent="-336488">
              <a:buFont typeface="Arial" panose="020B0604020202020204" pitchFamily="34" charset="0"/>
              <a:buChar char="•"/>
            </a:pPr>
            <a:r>
              <a:rPr lang="en-US" sz="2000" dirty="0">
                <a:solidFill>
                  <a:schemeClr val="tx2"/>
                </a:solidFill>
              </a:rPr>
              <a:t>some opportunities in niche applications with potentially high impact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F0993A2-88FD-43FB-98C1-F313DCA36B11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51290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9BA6-21D1-422F-A1DF-5194304F65D8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9EA7-4C19-4CB0-B24F-13DCBF77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77316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9BA6-21D1-422F-A1DF-5194304F65D8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9EA7-4C19-4CB0-B24F-13DCBF77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811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9BA6-21D1-422F-A1DF-5194304F65D8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9EA7-4C19-4CB0-B24F-13DCBF77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666412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143000"/>
          </a:xfrm>
          <a:prstGeom prst="rect">
            <a:avLst/>
          </a:prstGeo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8170125" y="6356350"/>
            <a:ext cx="516675" cy="365125"/>
          </a:xfrm>
          <a:prstGeom prst="rect">
            <a:avLst/>
          </a:prstGeom>
        </p:spPr>
        <p:txBody>
          <a:bodyPr/>
          <a:lstStyle/>
          <a:p>
            <a:pPr defTabSz="457200"/>
            <a:fld id="{D260E43B-7F43-FA45-AAB7-E054FD6CC4E3}" type="slidenum">
              <a:rPr lang="en-US" smtClean="0">
                <a:solidFill>
                  <a:prstClr val="black"/>
                </a:solidFill>
              </a:rPr>
              <a:pPr defTabSz="457200"/>
              <a:t>‹#›</a:t>
            </a:fld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4" name="TextBox 3"/>
          <p:cNvSpPr txBox="1"/>
          <p:nvPr userDrawn="1"/>
        </p:nvSpPr>
        <p:spPr>
          <a:xfrm>
            <a:off x="0" y="6562164"/>
            <a:ext cx="417598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002060"/>
                </a:solidFill>
              </a:rPr>
              <a:t>M. Tomut,</a:t>
            </a:r>
            <a:r>
              <a:rPr lang="de-DE" sz="1200" baseline="0" dirty="0" smtClean="0">
                <a:solidFill>
                  <a:srgbClr val="002060"/>
                </a:solidFill>
              </a:rPr>
              <a:t> EuCARD2, Glasgow, 2017</a:t>
            </a:r>
            <a:endParaRPr lang="en-US" sz="1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10331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9BA6-21D1-422F-A1DF-5194304F65D8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9EA7-4C19-4CB0-B24F-13DCBF77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09887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9BA6-21D1-422F-A1DF-5194304F65D8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9EA7-4C19-4CB0-B24F-13DCBF77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7679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9BA6-21D1-422F-A1DF-5194304F65D8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9EA7-4C19-4CB0-B24F-13DCBF77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00030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9BA6-21D1-422F-A1DF-5194304F65D8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9EA7-4C19-4CB0-B24F-13DCBF77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66887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9BA6-21D1-422F-A1DF-5194304F65D8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9EA7-4C19-4CB0-B24F-13DCBF77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08442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9BA6-21D1-422F-A1DF-5194304F65D8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9EA7-4C19-4CB0-B24F-13DCBF77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36049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9BA6-21D1-422F-A1DF-5194304F65D8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9EA7-4C19-4CB0-B24F-13DCBF77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197440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9A79BA6-21D1-422F-A1DF-5194304F65D8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329EA7-4C19-4CB0-B24F-13DCBF77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8626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9A79BA6-21D1-422F-A1DF-5194304F65D8}" type="datetimeFigureOut">
              <a:rPr lang="en-US" smtClean="0"/>
              <a:t>11/28/17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329EA7-4C19-4CB0-B24F-13DCBF7777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831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4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jpeg"/><Relationship Id="rId1" Type="http://schemas.openxmlformats.org/officeDocument/2006/relationships/slideLayout" Target="../slideLayouts/slideLayout12.xml"/><Relationship Id="rId2" Type="http://schemas.openxmlformats.org/officeDocument/2006/relationships/notesSlide" Target="../notesSlides/notesSlide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755664" cy="1160518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Arial" charset="0"/>
                <a:ea typeface="Arial" charset="0"/>
                <a:cs typeface="Arial" charset="0"/>
              </a:rPr>
              <a:t>Task </a:t>
            </a:r>
            <a:r>
              <a:rPr lang="en-US" sz="3600" dirty="0" smtClean="0">
                <a:latin typeface="Arial" charset="0"/>
                <a:ea typeface="Arial" charset="0"/>
                <a:cs typeface="Arial" charset="0"/>
              </a:rPr>
              <a:t>17. 5 </a:t>
            </a:r>
            <a:r>
              <a:rPr lang="en-US" sz="3600" dirty="0" smtClean="0">
                <a:latin typeface="Arial" charset="0"/>
                <a:ea typeface="Arial" charset="0"/>
                <a:cs typeface="Arial" charset="0"/>
              </a:rPr>
              <a:t>description</a:t>
            </a:r>
            <a:endParaRPr lang="en-US" sz="3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750767" cy="5525373"/>
          </a:xfrm>
          <a:solidFill>
            <a:schemeClr val="bg1"/>
          </a:solidFill>
        </p:spPr>
        <p:txBody>
          <a:bodyPr>
            <a:no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n-US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Task 5: Broader accelerator and societal applications</a:t>
            </a:r>
            <a:br>
              <a:rPr lang="en-US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</a:br>
            <a:r>
              <a:rPr lang="en-US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             (M. </a:t>
            </a:r>
            <a:r>
              <a:rPr lang="en-US" sz="2000" i="1" dirty="0" err="1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Tomut</a:t>
            </a:r>
            <a:r>
              <a:rPr lang="en-US" sz="2000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Arial" charset="0"/>
                <a:ea typeface="Arial" charset="0"/>
                <a:cs typeface="Arial" charset="0"/>
              </a:rPr>
              <a:t>  – GSI)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 smtClean="0">
                <a:solidFill>
                  <a:srgbClr val="004080"/>
                </a:solidFill>
                <a:latin typeface="Arial" charset="0"/>
                <a:ea typeface="Arial" charset="0"/>
                <a:cs typeface="Arial" charset="0"/>
              </a:rPr>
              <a:t>This task will follow broader applications of new developed materials for high-power accelerators, space, society (energy, medicine, computing)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  <a:latin typeface="Arial" charset="0"/>
                <a:ea typeface="Arial" charset="0"/>
                <a:cs typeface="Arial" charset="0"/>
              </a:rPr>
              <a:t>Irradiation induced defect centers in diamond for luminescent screens, medical </a:t>
            </a:r>
            <a:r>
              <a:rPr lang="en-US" sz="2000" dirty="0" smtClean="0">
                <a:latin typeface="Arial" charset="0"/>
                <a:ea typeface="Arial" charset="0"/>
                <a:cs typeface="Arial" charset="0"/>
              </a:rPr>
              <a:t>imaging </a:t>
            </a:r>
            <a:r>
              <a:rPr lang="en-US" sz="2000" dirty="0" smtClean="0">
                <a:solidFill>
                  <a:srgbClr val="004080"/>
                </a:solidFill>
                <a:latin typeface="Arial" charset="0"/>
                <a:ea typeface="Arial" charset="0"/>
                <a:cs typeface="Arial" charset="0"/>
              </a:rPr>
              <a:t>and quantum computing.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  <a:latin typeface="Arial" charset="0"/>
                <a:ea typeface="Arial" charset="0"/>
                <a:cs typeface="Arial" charset="0"/>
              </a:rPr>
              <a:t>Application of novel materials for high power targets, beam catchers, beam windows.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  <a:latin typeface="Arial" charset="0"/>
                <a:ea typeface="Arial" charset="0"/>
                <a:cs typeface="Arial" charset="0"/>
              </a:rPr>
              <a:t>Applications for advanced engineering solutions, efficient energy solutions, space.</a:t>
            </a:r>
          </a:p>
          <a:p>
            <a:pPr marL="285750" lvl="1">
              <a:spcBef>
                <a:spcPts val="600"/>
              </a:spcBef>
              <a:spcAft>
                <a:spcPts val="600"/>
              </a:spcAft>
            </a:pPr>
            <a:r>
              <a:rPr lang="en-US" sz="2000" dirty="0" smtClean="0">
                <a:solidFill>
                  <a:srgbClr val="004080"/>
                </a:solidFill>
                <a:latin typeface="Arial" charset="0"/>
                <a:ea typeface="Arial" charset="0"/>
                <a:cs typeface="Arial" charset="0"/>
              </a:rPr>
              <a:t>Applications for thermal management.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r>
              <a:rPr lang="en-US" sz="2000" dirty="0" smtClean="0">
                <a:solidFill>
                  <a:srgbClr val="558ED5"/>
                </a:solidFill>
                <a:latin typeface="Arial" charset="0"/>
                <a:ea typeface="Arial" charset="0"/>
                <a:cs typeface="Arial" charset="0"/>
              </a:rPr>
              <a:t>Participants: CERN, GSI, </a:t>
            </a:r>
            <a:r>
              <a:rPr lang="en-US" sz="2000" dirty="0" err="1" smtClean="0">
                <a:solidFill>
                  <a:srgbClr val="FF6600"/>
                </a:solidFill>
                <a:latin typeface="Arial" charset="0"/>
                <a:ea typeface="Arial" charset="0"/>
                <a:cs typeface="Arial" charset="0"/>
              </a:rPr>
              <a:t>Brevetti</a:t>
            </a:r>
            <a:r>
              <a:rPr lang="en-US" sz="2000" dirty="0" smtClean="0">
                <a:solidFill>
                  <a:srgbClr val="FF6600"/>
                </a:solidFill>
                <a:latin typeface="Arial" charset="0"/>
                <a:ea typeface="Arial" charset="0"/>
                <a:cs typeface="Arial" charset="0"/>
              </a:rPr>
              <a:t> Bizz, RHP Technology</a:t>
            </a: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000" dirty="0" smtClean="0">
              <a:solidFill>
                <a:srgbClr val="FF6600"/>
              </a:solidFill>
            </a:endParaRP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de-DE" sz="2000" dirty="0">
              <a:solidFill>
                <a:srgbClr val="FF6600"/>
              </a:solidFill>
            </a:endParaRPr>
          </a:p>
          <a:p>
            <a:pPr marL="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n-US" sz="2000" dirty="0" smtClean="0">
              <a:solidFill>
                <a:srgbClr val="FF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183654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mage of FIG. 2.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34721" y="948158"/>
            <a:ext cx="3237523" cy="2577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image of FIG. 6.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324" y="4086731"/>
            <a:ext cx="4404221" cy="2057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-87"/>
            <a:ext cx="9144000" cy="120032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00" b="1" i="0" u="none" strike="noStrike" kern="0" cap="none" spc="0" normalizeH="0" baseline="0" noProof="0" dirty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cs typeface="Arial" panose="020B0604020202020204" pitchFamily="34" charset="0"/>
              </a:rPr>
              <a:t>Local NV-center formation by electronic excitation from swift, heavy ions – yields after thermal annealing </a:t>
            </a:r>
            <a:endParaRPr kumimoji="0" lang="en-US" sz="2400" b="1" i="0" u="none" strike="noStrike" kern="0" cap="none" spc="0" normalizeH="0" baseline="0" noProof="0" dirty="0" smtClean="0">
              <a:ln>
                <a:noFill/>
              </a:ln>
              <a:solidFill>
                <a:srgbClr val="0070C0"/>
              </a:solidFill>
              <a:effectLst/>
              <a:uLnTx/>
              <a:uFillTx/>
              <a:cs typeface="Arial" panose="020B0604020202020204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400" b="1" i="0" u="none" strike="noStrike" kern="0" cap="none" spc="0" normalizeH="0" baseline="0" noProof="0" dirty="0">
              <a:ln>
                <a:noFill/>
              </a:ln>
              <a:solidFill>
                <a:srgbClr val="0070C0"/>
              </a:solidFill>
              <a:effectLst/>
              <a:uLnTx/>
              <a:uFillTx/>
              <a:cs typeface="Arial" panose="020B0604020202020204" pitchFamily="34" charset="0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83324" y="948158"/>
            <a:ext cx="4402807" cy="3138573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828476" y="3816400"/>
            <a:ext cx="3943769" cy="2810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NV yields higher by factor 1.7x for e-beam and then thermal annealing vs. thermal annealing alone (850°C, 1 h, in vacuum)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But no evidence for additive effect of swifts and thermal annealing 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Formation yield is ~0.1 of yield from high fluence e-beam and ~0.02 of yield from thermal annealing</a:t>
            </a:r>
          </a:p>
          <a:p>
            <a:pPr marL="285750" marR="0" lvl="0" indent="-28575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absolute NV/N ~ 10</a:t>
            </a:r>
            <a:r>
              <a:rPr kumimoji="0" lang="en-US" sz="1600" b="0" i="0" u="none" strike="noStrike" kern="0" cap="none" spc="0" normalizeH="0" baseline="30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-4</a:t>
            </a: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–10</a:t>
            </a:r>
            <a:r>
              <a:rPr kumimoji="0" lang="en-US" sz="1600" b="0" i="0" u="none" strike="noStrike" kern="0" cap="none" spc="0" normalizeH="0" baseline="30000" noProof="0" dirty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Franklin Gothic Book" panose="020B0503020102020204" pitchFamily="34" charset="0"/>
              </a:rPr>
              <a:t>-3</a:t>
            </a:r>
          </a:p>
        </p:txBody>
      </p:sp>
      <p:sp>
        <p:nvSpPr>
          <p:cNvPr id="3" name="Rectangle 2"/>
          <p:cNvSpPr/>
          <p:nvPr/>
        </p:nvSpPr>
        <p:spPr>
          <a:xfrm>
            <a:off x="5689349" y="3582889"/>
            <a:ext cx="3082895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l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i="1" kern="0" dirty="0">
                <a:solidFill>
                  <a:srgbClr val="00B050"/>
                </a:solidFill>
                <a:latin typeface="Franklin Gothic Book" panose="020B0503020102020204" pitchFamily="34" charset="0"/>
              </a:rPr>
              <a:t>J. Schwartz, et al., J. Appl. Phys., 2014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0" y="6562164"/>
            <a:ext cx="417598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002060"/>
                </a:solidFill>
              </a:rPr>
              <a:t>M. Tomut,</a:t>
            </a:r>
            <a:r>
              <a:rPr lang="de-DE" sz="1200" baseline="0" dirty="0" smtClean="0">
                <a:solidFill>
                  <a:srgbClr val="002060"/>
                </a:solidFill>
              </a:rPr>
              <a:t> EuCARD2, Glasgow, 2017</a:t>
            </a:r>
            <a:endParaRPr lang="en-US" sz="1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6829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Biophysics</a:t>
            </a:r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 </a:t>
            </a:r>
            <a:r>
              <a:rPr lang="de-DE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and</a:t>
            </a:r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medical</a:t>
            </a:r>
            <a:r>
              <a:rPr lang="de-DE" sz="28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de-DE" sz="2800" dirty="0" err="1" smtClean="0">
                <a:latin typeface="Arial" panose="020B0604020202020204" pitchFamily="34" charset="0"/>
                <a:cs typeface="Arial" panose="020B0604020202020204" pitchFamily="34" charset="0"/>
              </a:rPr>
              <a:t>applications</a:t>
            </a:r>
            <a:endParaRPr lang="en-US" sz="28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532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096509"/>
            <a:ext cx="3838575" cy="3590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32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4477657"/>
            <a:ext cx="2838450" cy="2057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20747" y="1255877"/>
            <a:ext cx="303160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0" dirty="0">
                <a:solidFill>
                  <a:srgbClr val="002060"/>
                </a:solidFill>
                <a:cs typeface="Arial" panose="020B0604020202020204" pitchFamily="34" charset="0"/>
              </a:rPr>
              <a:t>R</a:t>
            </a:r>
            <a:r>
              <a:rPr lang="en-US" b="1" kern="0" dirty="0" smtClean="0">
                <a:solidFill>
                  <a:srgbClr val="002060"/>
                </a:solidFill>
                <a:cs typeface="Arial" panose="020B0604020202020204" pitchFamily="34" charset="0"/>
              </a:rPr>
              <a:t>adiation effects in cells- </a:t>
            </a:r>
          </a:p>
          <a:p>
            <a:r>
              <a:rPr lang="en-US" b="1" kern="0" dirty="0" smtClean="0">
                <a:solidFill>
                  <a:srgbClr val="002060"/>
                </a:solidFill>
                <a:cs typeface="Arial" panose="020B0604020202020204" pitchFamily="34" charset="0"/>
              </a:rPr>
              <a:t>Ion beam microprobe </a:t>
            </a:r>
            <a:endParaRPr lang="en-US" dirty="0">
              <a:solidFill>
                <a:srgbClr val="002060"/>
              </a:solidFill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915571" y="1299811"/>
            <a:ext cx="337784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kern="0" dirty="0" smtClean="0">
                <a:solidFill>
                  <a:srgbClr val="002060"/>
                </a:solidFill>
                <a:cs typeface="Arial" panose="020B0604020202020204" pitchFamily="34" charset="0"/>
              </a:rPr>
              <a:t>Functionalized </a:t>
            </a:r>
            <a:r>
              <a:rPr lang="en-US" b="1" kern="0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nanodiamond</a:t>
            </a:r>
            <a:endParaRPr lang="en-US" b="1" kern="0" dirty="0" smtClean="0">
              <a:solidFill>
                <a:srgbClr val="002060"/>
              </a:solidFill>
              <a:cs typeface="Arial" panose="020B0604020202020204" pitchFamily="34" charset="0"/>
            </a:endParaRPr>
          </a:p>
          <a:p>
            <a:r>
              <a:rPr lang="de-DE" b="1" kern="0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particles</a:t>
            </a:r>
            <a:r>
              <a:rPr lang="de-DE" b="1" kern="0" dirty="0" smtClean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de-DE" b="1" kern="0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for</a:t>
            </a:r>
            <a:r>
              <a:rPr lang="de-DE" b="1" kern="0" dirty="0" smtClean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de-DE" b="1" kern="0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medical</a:t>
            </a:r>
            <a:r>
              <a:rPr lang="de-DE" b="1" kern="0" dirty="0" smtClean="0">
                <a:solidFill>
                  <a:srgbClr val="002060"/>
                </a:solidFill>
                <a:cs typeface="Arial" panose="020B0604020202020204" pitchFamily="34" charset="0"/>
              </a:rPr>
              <a:t> </a:t>
            </a:r>
            <a:r>
              <a:rPr lang="de-DE" b="1" kern="0" dirty="0" err="1" smtClean="0">
                <a:solidFill>
                  <a:srgbClr val="002060"/>
                </a:solidFill>
                <a:cs typeface="Arial" panose="020B0604020202020204" pitchFamily="34" charset="0"/>
              </a:rPr>
              <a:t>imaging</a:t>
            </a:r>
            <a:endParaRPr lang="en-US" dirty="0">
              <a:solidFill>
                <a:srgbClr val="002060"/>
              </a:solidFill>
            </a:endParaRPr>
          </a:p>
        </p:txBody>
      </p:sp>
      <p:pic>
        <p:nvPicPr>
          <p:cNvPr id="53253" name="Picture 5" descr="Click to zoom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9676" y="2413227"/>
            <a:ext cx="3023743" cy="3023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0" y="6562164"/>
            <a:ext cx="4175987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de-DE" sz="1200" dirty="0" smtClean="0">
                <a:solidFill>
                  <a:srgbClr val="002060"/>
                </a:solidFill>
              </a:rPr>
              <a:t>M. Tomut,</a:t>
            </a:r>
            <a:r>
              <a:rPr lang="de-DE" sz="1200" baseline="0" dirty="0" smtClean="0">
                <a:solidFill>
                  <a:srgbClr val="002060"/>
                </a:solidFill>
              </a:rPr>
              <a:t> EuCARD2, Glasgow, 2017</a:t>
            </a:r>
            <a:endParaRPr lang="en-US" sz="12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600691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 smtClean="0">
                <a:latin typeface="Arial" charset="0"/>
                <a:ea typeface="Arial" charset="0"/>
                <a:cs typeface="Arial" charset="0"/>
              </a:rPr>
              <a:t>Milestones</a:t>
            </a:r>
            <a:endParaRPr lang="en-US" sz="3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4</a:t>
            </a:fld>
            <a:endParaRPr lang="en-GB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5914" y="1287706"/>
            <a:ext cx="7652172" cy="4895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745914" y="4887669"/>
            <a:ext cx="7559886" cy="1208332"/>
          </a:xfrm>
          <a:prstGeom prst="rect">
            <a:avLst/>
          </a:prstGeom>
          <a:solidFill>
            <a:schemeClr val="accent6">
              <a:lumMod val="60000"/>
              <a:lumOff val="40000"/>
              <a:alpha val="1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6564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3600" dirty="0" err="1" smtClean="0">
                <a:latin typeface="Arial" charset="0"/>
                <a:ea typeface="Arial" charset="0"/>
                <a:cs typeface="Arial" charset="0"/>
              </a:rPr>
              <a:t>Deliverables</a:t>
            </a:r>
            <a:endParaRPr lang="en-US" sz="36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To edit footer: Insert -&gt; Header &amp; Footer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B4523E-0E60-2F49-A1DB-8E66CE3DE81B}" type="slidenum">
              <a:rPr lang="en-GB" smtClean="0"/>
              <a:pPr/>
              <a:t>5</a:t>
            </a:fld>
            <a:endParaRPr lang="en-GB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38" y="1928795"/>
            <a:ext cx="8978405" cy="2205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44308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152400"/>
            <a:ext cx="9144000" cy="609600"/>
          </a:xfrm>
        </p:spPr>
        <p:txBody>
          <a:bodyPr/>
          <a:lstStyle/>
          <a:p>
            <a:r>
              <a:rPr lang="en-US" sz="2800" b="1" dirty="0" smtClean="0">
                <a:solidFill>
                  <a:srgbClr val="00206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Activities</a:t>
            </a:r>
            <a:endParaRPr lang="en-US" sz="3200" b="1" dirty="0">
              <a:solidFill>
                <a:srgbClr val="00206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62859" y="1447800"/>
            <a:ext cx="8781141" cy="40934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l">
              <a:buFont typeface="+mj-lt"/>
              <a:buAutoNum type="arabicPeriod"/>
            </a:pPr>
            <a:endParaRPr lang="en-US" sz="2000" dirty="0" smtClean="0">
              <a:solidFill>
                <a:schemeClr val="tx2"/>
              </a:solidFill>
              <a:sym typeface="Wingdings" panose="05000000000000000000" pitchFamily="2" charset="2"/>
            </a:endParaRPr>
          </a:p>
          <a:p>
            <a:pPr algn="l"/>
            <a:r>
              <a:rPr lang="en-US" sz="2000" dirty="0" smtClean="0"/>
              <a:t>		</a:t>
            </a:r>
            <a:endParaRPr lang="en-US" sz="2000" dirty="0" smtClean="0">
              <a:solidFill>
                <a:schemeClr val="tx2"/>
              </a:solidFill>
              <a:latin typeface="Arial" charset="0"/>
              <a:ea typeface="Arial" charset="0"/>
              <a:cs typeface="Arial" charset="0"/>
              <a:sym typeface="Wingdings" panose="05000000000000000000" pitchFamily="2" charset="2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US" sz="2000" i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Optimize metal matrix for better response to fast extracted heavy ion beams -o</a:t>
            </a:r>
            <a:r>
              <a:rPr lang="en-US" sz="2000" i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ngoing with RHP</a:t>
            </a:r>
            <a:r>
              <a:rPr lang="en-US" sz="2000" i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</a:p>
          <a:p>
            <a:pPr marL="342900" indent="-342900" algn="l">
              <a:buFont typeface="+mj-lt"/>
              <a:buAutoNum type="arabicPeriod"/>
            </a:pPr>
            <a:endParaRPr lang="en-US" sz="2000" dirty="0" smtClean="0">
              <a:solidFill>
                <a:schemeClr val="tx2"/>
              </a:solidFill>
              <a:latin typeface="Arial" charset="0"/>
              <a:ea typeface="Arial" charset="0"/>
              <a:cs typeface="Arial" charset="0"/>
              <a:sym typeface="Wingdings" panose="05000000000000000000" pitchFamily="2" charset="2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de-DE" sz="2000" i="1" dirty="0" err="1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Optimize</a:t>
            </a:r>
            <a:r>
              <a:rPr lang="de-DE" sz="2000" i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diamond</a:t>
            </a:r>
            <a:r>
              <a:rPr lang="de-DE" sz="2000" i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particle</a:t>
            </a:r>
            <a:r>
              <a:rPr lang="de-DE" sz="2000" i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sizes</a:t>
            </a:r>
            <a:r>
              <a:rPr lang="de-DE" sz="2000" i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and</a:t>
            </a:r>
            <a:r>
              <a:rPr lang="de-DE" sz="2000" i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distribution</a:t>
            </a:r>
            <a:r>
              <a:rPr lang="de-DE" sz="2000" i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for</a:t>
            </a:r>
            <a:r>
              <a:rPr lang="de-DE" sz="2000" i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different </a:t>
            </a:r>
            <a:r>
              <a:rPr lang="de-DE" sz="2000" i="1" dirty="0" err="1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applications</a:t>
            </a:r>
            <a:r>
              <a:rPr lang="de-DE" sz="2000" i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mr-IN" sz="2000" i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–</a:t>
            </a:r>
            <a:r>
              <a:rPr lang="de-DE" sz="2000" i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to</a:t>
            </a:r>
            <a:r>
              <a:rPr lang="de-DE" sz="2000" i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be</a:t>
            </a:r>
            <a:r>
              <a:rPr lang="de-DE" sz="2000" i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</a:t>
            </a:r>
            <a:r>
              <a:rPr lang="de-DE" sz="2000" i="1" dirty="0" err="1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started</a:t>
            </a:r>
            <a:r>
              <a:rPr lang="de-DE" sz="2000" i="1" dirty="0" smtClean="0">
                <a:solidFill>
                  <a:srgbClr val="C00000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 (RHP-GSI)</a:t>
            </a:r>
            <a:endParaRPr lang="en-US" sz="2000" i="1" dirty="0" smtClean="0">
              <a:solidFill>
                <a:srgbClr val="C00000"/>
              </a:solidFill>
              <a:latin typeface="Arial" charset="0"/>
              <a:ea typeface="Arial" charset="0"/>
              <a:cs typeface="Arial" charset="0"/>
              <a:sym typeface="Wingdings" panose="05000000000000000000" pitchFamily="2" charset="2"/>
            </a:endParaRPr>
          </a:p>
          <a:p>
            <a:pPr marL="342900" indent="-342900" algn="l">
              <a:buFont typeface="+mj-lt"/>
              <a:buAutoNum type="arabicPeriod"/>
            </a:pPr>
            <a:endParaRPr lang="de-DE" sz="2000" dirty="0">
              <a:solidFill>
                <a:schemeClr val="tx2"/>
              </a:solidFill>
              <a:latin typeface="Arial" charset="0"/>
              <a:ea typeface="Arial" charset="0"/>
              <a:cs typeface="Arial" charset="0"/>
              <a:sym typeface="Wingdings" panose="05000000000000000000" pitchFamily="2" charset="2"/>
            </a:endParaRPr>
          </a:p>
          <a:p>
            <a:pPr marL="342900" indent="-342900" algn="l">
              <a:buFont typeface="+mj-lt"/>
              <a:buAutoNum type="arabicPeriod"/>
            </a:pPr>
            <a:r>
              <a:rPr lang="en-US" sz="2000" dirty="0" smtClean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Optimize color centers in diamond for different applications (luminescence screens, QD’s and medical imaging) - using different doping </a:t>
            </a:r>
            <a:r>
              <a:rPr lang="en-US" sz="2000" dirty="0" smtClean="0">
                <a:solidFill>
                  <a:schemeClr val="tx2"/>
                </a:solidFill>
                <a:latin typeface="Arial" charset="0"/>
                <a:ea typeface="Arial" charset="0"/>
                <a:cs typeface="Arial" charset="0"/>
                <a:sym typeface="Wingdings" panose="05000000000000000000" pitchFamily="2" charset="2"/>
              </a:rPr>
              <a:t>recipe- GSI, collaboration LBNL</a:t>
            </a:r>
            <a:endParaRPr lang="en-US" sz="2000" dirty="0">
              <a:solidFill>
                <a:schemeClr val="tx2"/>
              </a:solidFill>
              <a:latin typeface="Arial" charset="0"/>
              <a:ea typeface="Arial" charset="0"/>
              <a:cs typeface="Arial" charset="0"/>
              <a:sym typeface="Wingdings" panose="05000000000000000000" pitchFamily="2" charset="2"/>
            </a:endParaRPr>
          </a:p>
          <a:p>
            <a:pPr marL="342900" indent="-342900" algn="l">
              <a:buFont typeface="+mj-lt"/>
              <a:buAutoNum type="arabicPeriod"/>
            </a:pPr>
            <a:endParaRPr lang="en-US" sz="2000" dirty="0">
              <a:solidFill>
                <a:schemeClr val="tx2"/>
              </a:solidFill>
              <a:latin typeface="Arial" charset="0"/>
              <a:ea typeface="Arial" charset="0"/>
              <a:cs typeface="Arial" charset="0"/>
              <a:sym typeface="Wingdings" panose="05000000000000000000" pitchFamily="2" charset="2"/>
            </a:endParaRPr>
          </a:p>
          <a:p>
            <a:pPr marL="342900" indent="-342900" algn="l">
              <a:buFont typeface="+mj-lt"/>
              <a:buAutoNum type="arabicPeriod"/>
            </a:pPr>
            <a:endParaRPr lang="en-US" sz="2000" dirty="0">
              <a:solidFill>
                <a:schemeClr val="tx2"/>
              </a:solidFill>
              <a:latin typeface="Arial" charset="0"/>
              <a:ea typeface="Arial" charset="0"/>
              <a:cs typeface="Arial" charset="0"/>
              <a:sym typeface="Wingdings" panose="05000000000000000000" pitchFamily="2" charset="2"/>
            </a:endParaRPr>
          </a:p>
        </p:txBody>
      </p:sp>
      <p:pic>
        <p:nvPicPr>
          <p:cNvPr id="5" name="Picture 6" descr="2010-03-12_013a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363747" y="5983467"/>
            <a:ext cx="1399253" cy="8745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07902"/>
            <a:ext cx="2239736" cy="1517614"/>
          </a:xfrm>
          <a:prstGeom prst="rect">
            <a:avLst/>
          </a:prstGeom>
          <a:solidFill>
            <a:schemeClr val="bg1"/>
          </a:solidFill>
        </p:spPr>
      </p:pic>
    </p:spTree>
    <p:extLst>
      <p:ext uri="{BB962C8B-B14F-4D97-AF65-F5344CB8AC3E}">
        <p14:creationId xmlns:p14="http://schemas.microsoft.com/office/powerpoint/2010/main" val="2511823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>
                <a:latin typeface="Arial" charset="0"/>
                <a:ea typeface="Arial" charset="0"/>
                <a:cs typeface="Arial" charset="0"/>
              </a:rPr>
              <a:t>Contributions to task 17.5. session</a:t>
            </a:r>
            <a:endParaRPr lang="en-US" sz="3200" dirty="0">
              <a:latin typeface="Arial" charset="0"/>
              <a:ea typeface="Arial" charset="0"/>
              <a:cs typeface="Arial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609600" y="1981200"/>
            <a:ext cx="79248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2060"/>
                </a:solidFill>
                <a:latin typeface="Liberation Sans" charset="0"/>
              </a:rPr>
              <a:t>11:45 </a:t>
            </a:r>
            <a:r>
              <a:rPr lang="en-US" dirty="0">
                <a:solidFill>
                  <a:srgbClr val="002060"/>
                </a:solidFill>
                <a:latin typeface="Liberation Sans" charset="0"/>
              </a:rPr>
              <a:t>- 11:55</a:t>
            </a:r>
          </a:p>
          <a:p>
            <a:r>
              <a:rPr lang="en-US" i="1" dirty="0" smtClean="0">
                <a:solidFill>
                  <a:srgbClr val="002060"/>
                </a:solidFill>
                <a:latin typeface="Liberation Sans" charset="0"/>
              </a:rPr>
              <a:t>David </a:t>
            </a:r>
            <a:r>
              <a:rPr lang="en-US" i="1" dirty="0" err="1">
                <a:solidFill>
                  <a:srgbClr val="002060"/>
                </a:solidFill>
                <a:latin typeface="Liberation Sans" charset="0"/>
              </a:rPr>
              <a:t>Grech</a:t>
            </a:r>
            <a:endParaRPr lang="en-US" i="1" dirty="0">
              <a:solidFill>
                <a:srgbClr val="002060"/>
              </a:solidFill>
              <a:latin typeface="Liberation Sans" charset="0"/>
            </a:endParaRPr>
          </a:p>
          <a:p>
            <a:endParaRPr lang="en-US" b="1" dirty="0">
              <a:solidFill>
                <a:srgbClr val="002060"/>
              </a:solidFill>
              <a:latin typeface="Liberation Sans" charset="0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Liberation Sans" charset="0"/>
              </a:rPr>
              <a:t>Development </a:t>
            </a:r>
            <a:r>
              <a:rPr lang="en-US" b="1" dirty="0">
                <a:solidFill>
                  <a:srgbClr val="002060"/>
                </a:solidFill>
                <a:latin typeface="Liberation Sans" charset="0"/>
              </a:rPr>
              <a:t>of new diamond based composites for luminescence screens</a:t>
            </a:r>
          </a:p>
          <a:p>
            <a:endParaRPr lang="en-US" dirty="0" smtClean="0">
              <a:solidFill>
                <a:srgbClr val="002060"/>
              </a:solidFill>
              <a:latin typeface="Liberation Sans" charset="0"/>
            </a:endParaRPr>
          </a:p>
          <a:p>
            <a:endParaRPr lang="en-US" dirty="0">
              <a:solidFill>
                <a:srgbClr val="002060"/>
              </a:solidFill>
              <a:latin typeface="Liberation Sans" charset="0"/>
            </a:endParaRPr>
          </a:p>
          <a:p>
            <a:r>
              <a:rPr lang="en-US" dirty="0" smtClean="0">
                <a:solidFill>
                  <a:srgbClr val="002060"/>
                </a:solidFill>
                <a:latin typeface="Liberation Sans" charset="0"/>
              </a:rPr>
              <a:t>11:55 </a:t>
            </a:r>
            <a:r>
              <a:rPr lang="en-US" dirty="0">
                <a:solidFill>
                  <a:srgbClr val="002060"/>
                </a:solidFill>
                <a:latin typeface="Liberation Sans" charset="0"/>
              </a:rPr>
              <a:t>- 12:20</a:t>
            </a:r>
          </a:p>
          <a:p>
            <a:r>
              <a:rPr lang="en-US" i="1" dirty="0" smtClean="0">
                <a:solidFill>
                  <a:srgbClr val="002060"/>
                </a:solidFill>
                <a:latin typeface="Liberation Sans" charset="0"/>
              </a:rPr>
              <a:t>Pascal </a:t>
            </a:r>
            <a:r>
              <a:rPr lang="en-US" i="1" dirty="0">
                <a:solidFill>
                  <a:srgbClr val="002060"/>
                </a:solidFill>
                <a:latin typeface="Liberation Sans" charset="0"/>
              </a:rPr>
              <a:t>Simon et </a:t>
            </a:r>
            <a:r>
              <a:rPr lang="en-US" i="1" dirty="0" smtClean="0">
                <a:solidFill>
                  <a:srgbClr val="002060"/>
                </a:solidFill>
                <a:latin typeface="Liberation Sans" charset="0"/>
              </a:rPr>
              <a:t>al.</a:t>
            </a:r>
          </a:p>
          <a:p>
            <a:endParaRPr lang="en-US" b="1" dirty="0" smtClean="0">
              <a:solidFill>
                <a:srgbClr val="002060"/>
              </a:solidFill>
              <a:latin typeface="Liberation Sans" charset="0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Liberation Sans" charset="0"/>
              </a:rPr>
              <a:t>First </a:t>
            </a:r>
            <a:r>
              <a:rPr lang="en-US" b="1" dirty="0">
                <a:solidFill>
                  <a:srgbClr val="002060"/>
                </a:solidFill>
                <a:latin typeface="Liberation Sans" charset="0"/>
              </a:rPr>
              <a:t>characterization tests and planned experiments on diamonds and diamond based composites for luminescence applications</a:t>
            </a:r>
            <a:endParaRPr lang="en-US" b="1" i="0" dirty="0">
              <a:solidFill>
                <a:srgbClr val="002060"/>
              </a:solidFill>
              <a:effectLst/>
              <a:latin typeface="Liberation 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6809025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65</TotalTime>
  <Words>224</Words>
  <Application>Microsoft Macintosh PowerPoint</Application>
  <PresentationFormat>On-screen Show (4:3)</PresentationFormat>
  <Paragraphs>53</Paragraphs>
  <Slides>7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3" baseType="lpstr">
      <vt:lpstr>Calibri</vt:lpstr>
      <vt:lpstr>Franklin Gothic Book</vt:lpstr>
      <vt:lpstr>Liberation Sans</vt:lpstr>
      <vt:lpstr>Wingdings</vt:lpstr>
      <vt:lpstr>Arial</vt:lpstr>
      <vt:lpstr>Office Theme</vt:lpstr>
      <vt:lpstr>Task 17. 5 description</vt:lpstr>
      <vt:lpstr>PowerPoint Presentation</vt:lpstr>
      <vt:lpstr>Biophysics  and medical applications</vt:lpstr>
      <vt:lpstr>Milestones</vt:lpstr>
      <vt:lpstr>Deliverables</vt:lpstr>
      <vt:lpstr>Activities</vt:lpstr>
      <vt:lpstr>Contributions to task 17.5. session</vt:lpstr>
    </vt:vector>
  </TitlesOfParts>
  <Company>GSI Helmholzzentrum für Schwerionenforschung mbH</Company>
  <LinksUpToDate>false</LinksUpToDate>
  <SharedDoc>false</SharedDoc>
  <HyperlinksChanged>false</HyperlinksChanged>
  <AppVersion>15.0040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Task 5 description</dc:title>
  <dc:creator>Tomut, Marilena Dr.</dc:creator>
  <cp:lastModifiedBy>Microsoft Office User</cp:lastModifiedBy>
  <cp:revision>11</cp:revision>
  <dcterms:created xsi:type="dcterms:W3CDTF">2017-02-01T13:59:10Z</dcterms:created>
  <dcterms:modified xsi:type="dcterms:W3CDTF">2017-11-28T10:03:01Z</dcterms:modified>
</cp:coreProperties>
</file>