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71" r:id="rId4"/>
    <p:sldId id="259" r:id="rId5"/>
    <p:sldId id="272" r:id="rId6"/>
    <p:sldId id="273" r:id="rId7"/>
    <p:sldId id="276" r:id="rId8"/>
    <p:sldId id="274" r:id="rId9"/>
    <p:sldId id="277" r:id="rId10"/>
    <p:sldId id="278" r:id="rId11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/>
    <p:restoredTop sz="94606"/>
  </p:normalViewPr>
  <p:slideViewPr>
    <p:cSldViewPr>
      <p:cViewPr varScale="1">
        <p:scale>
          <a:sx n="143" d="100"/>
          <a:sy n="143" d="100"/>
        </p:scale>
        <p:origin x="744" y="1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AD1E-21C5-455E-8497-758537FEE71C}" type="datetimeFigureOut">
              <a:rPr lang="de-DE" smtClean="0"/>
              <a:pPr/>
              <a:t>25.11.17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C8839-D257-46F6-B60A-5EAEAAF143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94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The sample has been manufactured</a:t>
            </a:r>
            <a:r>
              <a:rPr lang="es-ES" baseline="0" dirty="0" smtClean="0"/>
              <a:t> with IHP process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302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The sample has been manufactured</a:t>
            </a:r>
            <a:r>
              <a:rPr lang="es-ES" baseline="0" dirty="0" smtClean="0"/>
              <a:t> with IHP process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645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118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The sample has been manufactured</a:t>
            </a:r>
            <a:r>
              <a:rPr lang="es-ES" baseline="0" dirty="0" smtClean="0"/>
              <a:t> with IHP process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76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418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044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183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689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The sample has been manufactured</a:t>
            </a:r>
            <a:r>
              <a:rPr lang="es-ES" baseline="0" dirty="0" smtClean="0"/>
              <a:t> with IHP process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8839-D257-46F6-B60A-5EAEAAF1435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728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4" descr="Logo_quer_30cm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7226"/>
            <a:ext cx="3644900" cy="68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pierung 18"/>
          <p:cNvGrpSpPr>
            <a:grpSpLocks/>
          </p:cNvGrpSpPr>
          <p:nvPr userDrawn="1"/>
        </p:nvGrpSpPr>
        <p:grpSpPr bwMode="auto">
          <a:xfrm>
            <a:off x="4045995" y="3577582"/>
            <a:ext cx="3805238" cy="966612"/>
            <a:chOff x="2455863" y="5265738"/>
            <a:chExt cx="5111936" cy="1168400"/>
          </a:xfrm>
        </p:grpSpPr>
        <p:pic>
          <p:nvPicPr>
            <p:cNvPr id="17" name="Bild 19" descr="kopie von diamant pdf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5863" y="5265738"/>
              <a:ext cx="1752600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Bild 21" descr="100415-1325_IMG_0132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237" y="5265738"/>
              <a:ext cx="1562099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Bild 23" descr="100817-1432_IMG_6401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974" y="5265738"/>
              <a:ext cx="1647825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Titel 1"/>
          <p:cNvSpPr>
            <a:spLocks noGrp="1"/>
          </p:cNvSpPr>
          <p:nvPr>
            <p:ph type="ctrTitle"/>
          </p:nvPr>
        </p:nvSpPr>
        <p:spPr>
          <a:xfrm>
            <a:off x="755576" y="1337333"/>
            <a:ext cx="7772400" cy="1633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sz="2400" dirty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3" name="Untertitel 2"/>
          <p:cNvSpPr>
            <a:spLocks noGrp="1"/>
          </p:cNvSpPr>
          <p:nvPr>
            <p:ph type="subTitle" idx="1"/>
          </p:nvPr>
        </p:nvSpPr>
        <p:spPr>
          <a:xfrm>
            <a:off x="774048" y="2547355"/>
            <a:ext cx="6400800" cy="54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de-DE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6" name="Textfeld 25"/>
          <p:cNvSpPr txBox="1">
            <a:spLocks noChangeArrowheads="1"/>
          </p:cNvSpPr>
          <p:nvPr userDrawn="1"/>
        </p:nvSpPr>
        <p:spPr bwMode="auto">
          <a:xfrm>
            <a:off x="3707907" y="5337776"/>
            <a:ext cx="514032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DE" sz="900" dirty="0">
                <a:cs typeface="Arial" charset="0"/>
              </a:rPr>
              <a:t>RHP-Technology </a:t>
            </a:r>
            <a:r>
              <a:rPr lang="de-DE" sz="900" dirty="0" smtClean="0">
                <a:cs typeface="Arial" charset="0"/>
              </a:rPr>
              <a:t>GmbH</a:t>
            </a:r>
            <a:r>
              <a:rPr lang="de-DE" sz="900" baseline="0" dirty="0" smtClean="0">
                <a:cs typeface="Arial" charset="0"/>
              </a:rPr>
              <a:t>    </a:t>
            </a:r>
            <a:r>
              <a:rPr lang="de-DE" sz="900" dirty="0" smtClean="0">
                <a:cs typeface="Arial" charset="0"/>
              </a:rPr>
              <a:t> Forschungszentrum</a:t>
            </a:r>
            <a:r>
              <a:rPr lang="de-DE" sz="900" baseline="0" dirty="0" smtClean="0">
                <a:cs typeface="Arial" charset="0"/>
              </a:rPr>
              <a:t>    </a:t>
            </a:r>
            <a:r>
              <a:rPr lang="de-DE" sz="900" dirty="0" smtClean="0">
                <a:cs typeface="Arial" charset="0"/>
              </a:rPr>
              <a:t> </a:t>
            </a:r>
            <a:r>
              <a:rPr lang="de-DE" sz="900" dirty="0">
                <a:cs typeface="Arial" charset="0"/>
              </a:rPr>
              <a:t>A-2444 </a:t>
            </a:r>
            <a:r>
              <a:rPr lang="de-DE" sz="900" dirty="0" err="1">
                <a:cs typeface="Arial" charset="0"/>
              </a:rPr>
              <a:t>Seibersdorf</a:t>
            </a:r>
            <a:r>
              <a:rPr lang="de-DE" sz="900" dirty="0">
                <a:cs typeface="Arial" charset="0"/>
              </a:rPr>
              <a:t>, Austria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228402" y="5337776"/>
            <a:ext cx="2133600" cy="284950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6AAEDDC-DF37-49E3-A3A8-2C5FFC0255D5}" type="datetime1">
              <a:rPr lang="de-DE" smtClean="0"/>
              <a:pPr/>
              <a:t>25.11.17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6203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5" y="420000"/>
            <a:ext cx="9136063" cy="1764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Bild 6" descr="raut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16" y="111329"/>
            <a:ext cx="762000" cy="24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platzhalter 36"/>
          <p:cNvSpPr>
            <a:spLocks noGrp="1"/>
          </p:cNvSpPr>
          <p:nvPr>
            <p:ph type="title"/>
          </p:nvPr>
        </p:nvSpPr>
        <p:spPr>
          <a:xfrm>
            <a:off x="1127071" y="53382"/>
            <a:ext cx="7744691" cy="342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0" name="Bild 8" descr="dreieck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5370787"/>
            <a:ext cx="7323138" cy="3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5"/>
          <p:cNvSpPr txBox="1">
            <a:spLocks noChangeArrowheads="1"/>
          </p:cNvSpPr>
          <p:nvPr userDrawn="1"/>
        </p:nvSpPr>
        <p:spPr bwMode="auto">
          <a:xfrm>
            <a:off x="251520" y="5497794"/>
            <a:ext cx="6651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 dirty="0" err="1" smtClean="0">
                <a:cs typeface="Arial" charset="0"/>
              </a:rPr>
              <a:t>page</a:t>
            </a:r>
            <a:r>
              <a:rPr lang="de-DE" sz="700" dirty="0" smtClean="0">
                <a:cs typeface="Arial" charset="0"/>
              </a:rPr>
              <a:t> </a:t>
            </a:r>
            <a:fld id="{DC1C98A4-338C-448E-9D94-AF26C8B0990F}" type="slidenum">
              <a:rPr lang="de-DE" sz="700" smtClean="0">
                <a:cs typeface="Arial" charset="0"/>
              </a:rPr>
              <a:pPr/>
              <a:t>‹Nr.›</a:t>
            </a:fld>
            <a:endParaRPr lang="de-DE" sz="700" dirty="0">
              <a:cs typeface="Arial" charset="0"/>
            </a:endParaRPr>
          </a:p>
        </p:txBody>
      </p:sp>
      <p:sp>
        <p:nvSpPr>
          <p:cNvPr id="12" name="Textfeld 15"/>
          <p:cNvSpPr txBox="1">
            <a:spLocks noChangeArrowheads="1"/>
          </p:cNvSpPr>
          <p:nvPr userDrawn="1"/>
        </p:nvSpPr>
        <p:spPr bwMode="auto">
          <a:xfrm>
            <a:off x="2987824" y="5417786"/>
            <a:ext cx="3327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MATERIALS. PERFECTLY. COMPOSED.</a:t>
            </a:r>
            <a:endParaRPr lang="de-DE" sz="1200" b="1" dirty="0">
              <a:solidFill>
                <a:schemeClr val="tx1">
                  <a:lumMod val="65000"/>
                  <a:lumOff val="35000"/>
                </a:schemeClr>
              </a:solidFill>
              <a:cs typeface="Arial" charset="0"/>
            </a:endParaRPr>
          </a:p>
        </p:txBody>
      </p:sp>
      <p:pic>
        <p:nvPicPr>
          <p:cNvPr id="13" name="Bild 4" descr="Logo_quer_30cm_RGB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5370787"/>
            <a:ext cx="1843088" cy="3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2"/>
          <p:cNvSpPr>
            <a:spLocks noGrp="1"/>
          </p:cNvSpPr>
          <p:nvPr>
            <p:ph idx="1"/>
          </p:nvPr>
        </p:nvSpPr>
        <p:spPr bwMode="auto">
          <a:xfrm>
            <a:off x="971600" y="1177313"/>
            <a:ext cx="7904164" cy="4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Blip>
                <a:blip r:embed="rId5"/>
              </a:buBlip>
            </a:pPr>
            <a:r>
              <a:rPr lang="de-DE" smtClean="0"/>
              <a:t>Textmasterformat bearbeiten</a:t>
            </a:r>
          </a:p>
          <a:p>
            <a:pPr lvl="1">
              <a:buBlip>
                <a:blip r:embed="rId5"/>
              </a:buBlip>
            </a:pPr>
            <a:r>
              <a:rPr lang="de-DE" smtClean="0"/>
              <a:t>Zweite Ebene</a:t>
            </a:r>
          </a:p>
          <a:p>
            <a:pPr lvl="2">
              <a:buBlip>
                <a:blip r:embed="rId5"/>
              </a:buBlip>
            </a:pPr>
            <a:r>
              <a:rPr lang="de-DE" smtClean="0"/>
              <a:t>Dritte Ebene</a:t>
            </a:r>
          </a:p>
          <a:p>
            <a:pPr lvl="3">
              <a:buBlip>
                <a:blip r:embed="rId5"/>
              </a:buBlip>
            </a:pPr>
            <a:r>
              <a:rPr lang="de-DE" smtClean="0"/>
              <a:t>Vierte Ebene</a:t>
            </a:r>
          </a:p>
          <a:p>
            <a:pPr lvl="4">
              <a:buBlip>
                <a:blip r:embed="rId5"/>
              </a:buBlip>
            </a:pPr>
            <a:r>
              <a:rPr lang="de-DE" smtClean="0"/>
              <a:t>Fünfte Ebene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7280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5" y="420000"/>
            <a:ext cx="9136063" cy="1764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Bild 6" descr="raut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16" y="111329"/>
            <a:ext cx="762000" cy="24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platzhalter 36"/>
          <p:cNvSpPr>
            <a:spLocks noGrp="1"/>
          </p:cNvSpPr>
          <p:nvPr>
            <p:ph type="title"/>
          </p:nvPr>
        </p:nvSpPr>
        <p:spPr>
          <a:xfrm>
            <a:off x="1127071" y="53382"/>
            <a:ext cx="7744691" cy="342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0" name="Bild 8" descr="dreieck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5370787"/>
            <a:ext cx="7323138" cy="3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5"/>
          <p:cNvSpPr txBox="1">
            <a:spLocks noChangeArrowheads="1"/>
          </p:cNvSpPr>
          <p:nvPr userDrawn="1"/>
        </p:nvSpPr>
        <p:spPr bwMode="auto">
          <a:xfrm>
            <a:off x="251520" y="5497794"/>
            <a:ext cx="6651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 dirty="0" err="1" smtClean="0">
                <a:cs typeface="Arial" charset="0"/>
              </a:rPr>
              <a:t>page</a:t>
            </a:r>
            <a:r>
              <a:rPr lang="de-DE" sz="700" dirty="0" smtClean="0">
                <a:cs typeface="Arial" charset="0"/>
              </a:rPr>
              <a:t> </a:t>
            </a:r>
            <a:fld id="{DC1C98A4-338C-448E-9D94-AF26C8B0990F}" type="slidenum">
              <a:rPr lang="de-DE" sz="700" smtClean="0">
                <a:cs typeface="Arial" charset="0"/>
              </a:rPr>
              <a:pPr/>
              <a:t>‹Nr.›</a:t>
            </a:fld>
            <a:endParaRPr lang="de-DE" sz="700" dirty="0">
              <a:cs typeface="Arial" charset="0"/>
            </a:endParaRPr>
          </a:p>
        </p:txBody>
      </p:sp>
      <p:sp>
        <p:nvSpPr>
          <p:cNvPr id="12" name="Textfeld 15"/>
          <p:cNvSpPr txBox="1">
            <a:spLocks noChangeArrowheads="1"/>
          </p:cNvSpPr>
          <p:nvPr userDrawn="1"/>
        </p:nvSpPr>
        <p:spPr bwMode="auto">
          <a:xfrm>
            <a:off x="2987824" y="5417786"/>
            <a:ext cx="3327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</a:rPr>
              <a:t>MATERIALS. PERFECTLY. COMPOSED.</a:t>
            </a:r>
            <a:endParaRPr lang="de-DE" sz="1200" b="1" dirty="0">
              <a:solidFill>
                <a:schemeClr val="tx1">
                  <a:lumMod val="65000"/>
                  <a:lumOff val="35000"/>
                </a:schemeClr>
              </a:solidFill>
              <a:cs typeface="Arial" charset="0"/>
            </a:endParaRPr>
          </a:p>
        </p:txBody>
      </p:sp>
      <p:pic>
        <p:nvPicPr>
          <p:cNvPr id="13" name="Bild 4" descr="Logo_quer_30cm_RGB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5370787"/>
            <a:ext cx="1843088" cy="34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409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47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457196" rtl="0" eaLnBrk="1" fontAlgn="base" latinLnBrk="0" hangingPunct="1">
        <a:spcBef>
          <a:spcPct val="0"/>
        </a:spcBef>
        <a:spcAft>
          <a:spcPct val="0"/>
        </a:spcAft>
        <a:buNone/>
        <a:defRPr lang="de-DE" sz="1800" b="1" kern="1200" dirty="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ＭＳ Ｐゴシック" charset="-128"/>
          <a:cs typeface="Arial" pitchFamily="34" charset="0"/>
        </a:defRPr>
      </a:lvl1pPr>
    </p:titleStyle>
    <p:bodyStyle>
      <a:lvl1pPr marL="342896" indent="-342896" algn="l" defTabSz="457196" rtl="0" eaLnBrk="1" fontAlgn="base" latinLnBrk="0" hangingPunct="1">
        <a:spcBef>
          <a:spcPct val="20000"/>
        </a:spcBef>
        <a:spcAft>
          <a:spcPct val="0"/>
        </a:spcAft>
        <a:buFontTx/>
        <a:buChar char="•"/>
        <a:defRPr lang="de-DE" sz="1400" kern="1200" dirty="0" smtClean="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1pPr>
      <a:lvl2pPr marL="742943" indent="-285747" algn="l" defTabSz="457196" rtl="0" eaLnBrk="1" fontAlgn="base" latinLnBrk="0" hangingPunct="1">
        <a:spcBef>
          <a:spcPct val="20000"/>
        </a:spcBef>
        <a:spcAft>
          <a:spcPct val="0"/>
        </a:spcAft>
        <a:buFontTx/>
        <a:buChar char="–"/>
        <a:defRPr lang="de-DE" sz="1400" kern="1200" dirty="0" smtClean="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2pPr>
      <a:lvl3pPr marL="1142988" indent="-228597" algn="l" defTabSz="457196" rtl="0" eaLnBrk="1" fontAlgn="base" latinLnBrk="0" hangingPunct="1">
        <a:spcBef>
          <a:spcPct val="20000"/>
        </a:spcBef>
        <a:spcAft>
          <a:spcPct val="0"/>
        </a:spcAft>
        <a:buFontTx/>
        <a:buChar char="•"/>
        <a:defRPr lang="de-DE" sz="1400" kern="1200" dirty="0" smtClean="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3pPr>
      <a:lvl4pPr marL="1600184" indent="-228597" algn="l" defTabSz="457196" rtl="0" eaLnBrk="1" fontAlgn="base" latinLnBrk="0" hangingPunct="1">
        <a:spcBef>
          <a:spcPct val="20000"/>
        </a:spcBef>
        <a:spcAft>
          <a:spcPct val="0"/>
        </a:spcAft>
        <a:buFontTx/>
        <a:buChar char="–"/>
        <a:defRPr lang="de-DE" sz="1400" kern="1200" dirty="0" smtClean="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4pPr>
      <a:lvl5pPr marL="2057379" indent="-228597" algn="l" defTabSz="457196" rtl="0" eaLnBrk="1" fontAlgn="base" latinLnBrk="0" hangingPunct="1">
        <a:spcBef>
          <a:spcPct val="20000"/>
        </a:spcBef>
        <a:spcAft>
          <a:spcPct val="0"/>
        </a:spcAft>
        <a:buFontTx/>
        <a:buChar char="»"/>
        <a:defRPr lang="de-DE" sz="1400" kern="1200" dirty="0" smtClean="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5" Type="http://schemas.openxmlformats.org/officeDocument/2006/relationships/image" Target="../media/image10.png"/><Relationship Id="rId6" Type="http://schemas.microsoft.com/office/2007/relationships/hdphoto" Target="../media/hdphoto1.wdp"/><Relationship Id="rId7" Type="http://schemas.openxmlformats.org/officeDocument/2006/relationships/image" Target="../media/image11.png"/><Relationship Id="rId8" Type="http://schemas.microsoft.com/office/2007/relationships/hdphoto" Target="../media/hdphoto2.wdp"/><Relationship Id="rId9" Type="http://schemas.openxmlformats.org/officeDocument/2006/relationships/image" Target="../media/image12.png"/><Relationship Id="rId10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5.wdp"/><Relationship Id="rId5" Type="http://schemas.openxmlformats.org/officeDocument/2006/relationships/image" Target="../media/image15.png"/><Relationship Id="rId6" Type="http://schemas.microsoft.com/office/2007/relationships/hdphoto" Target="../media/hdphoto6.wdp"/><Relationship Id="rId7" Type="http://schemas.openxmlformats.org/officeDocument/2006/relationships/image" Target="../media/image16.png"/><Relationship Id="rId8" Type="http://schemas.microsoft.com/office/2007/relationships/hdphoto" Target="../media/hdphoto7.wdp"/><Relationship Id="rId9" Type="http://schemas.openxmlformats.org/officeDocument/2006/relationships/image" Target="../media/image17.jpg"/><Relationship Id="rId10" Type="http://schemas.openxmlformats.org/officeDocument/2006/relationships/image" Target="../media/image18.jpeg"/><Relationship Id="rId11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microsoft.com/office/2007/relationships/hdphoto" Target="../media/hdphoto8.wdp"/><Relationship Id="rId5" Type="http://schemas.openxmlformats.org/officeDocument/2006/relationships/image" Target="../media/image27.png"/><Relationship Id="rId6" Type="http://schemas.microsoft.com/office/2007/relationships/hdphoto" Target="../media/hdphoto9.wdp"/><Relationship Id="rId7" Type="http://schemas.openxmlformats.org/officeDocument/2006/relationships/image" Target="../media/image28.png"/><Relationship Id="rId8" Type="http://schemas.microsoft.com/office/2007/relationships/hdphoto" Target="../media/hdphoto10.wdp"/><Relationship Id="rId9" Type="http://schemas.openxmlformats.org/officeDocument/2006/relationships/image" Target="../media/image29.jpg"/><Relationship Id="rId10" Type="http://schemas.openxmlformats.org/officeDocument/2006/relationships/image" Target="../media/image30.jpeg"/><Relationship Id="rId11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jpeg"/><Relationship Id="rId8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Task 17.5 - Development of new diamond based composites for luminescence screens</a:t>
            </a:r>
            <a:endParaRPr lang="de-AT" i="1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755576" y="2857500"/>
            <a:ext cx="6400800" cy="54648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AT" dirty="0" smtClean="0"/>
              <a:t>David Grech</a:t>
            </a:r>
            <a:endParaRPr lang="de-AT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23528" y="5121326"/>
            <a:ext cx="2133600" cy="25645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24.11.2017</a:t>
            </a:r>
          </a:p>
        </p:txBody>
      </p:sp>
    </p:spTree>
    <p:extLst>
      <p:ext uri="{BB962C8B-B14F-4D97-AF65-F5344CB8AC3E}">
        <p14:creationId xmlns:p14="http://schemas.microsoft.com/office/powerpoint/2010/main" val="14939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Future plans/samples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>
            <a:off x="539552" y="769268"/>
            <a:ext cx="5381342" cy="1200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Smaller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</a:t>
            </a:r>
            <a:r>
              <a:rPr lang="de-AT" sz="1600" dirty="0" smtClean="0"/>
              <a:t> </a:t>
            </a:r>
            <a:r>
              <a:rPr lang="de-AT" sz="1600" dirty="0" err="1" smtClean="0"/>
              <a:t>fractions</a:t>
            </a:r>
            <a:r>
              <a:rPr lang="de-AT" sz="1600" dirty="0" smtClean="0"/>
              <a:t> -&gt; Nanodiamonds??</a:t>
            </a:r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Test </a:t>
            </a:r>
            <a:r>
              <a:rPr lang="de-AT" sz="1600" dirty="0" err="1" smtClean="0"/>
              <a:t>further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</a:t>
            </a:r>
            <a:r>
              <a:rPr lang="de-AT" sz="1600" dirty="0" smtClean="0"/>
              <a:t> </a:t>
            </a:r>
            <a:r>
              <a:rPr lang="de-AT" sz="1600" dirty="0" err="1" smtClean="0"/>
              <a:t>materials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Diamond </a:t>
            </a:r>
            <a:r>
              <a:rPr lang="de-AT" sz="1600" dirty="0" err="1" smtClean="0"/>
              <a:t>particles</a:t>
            </a:r>
            <a:r>
              <a:rPr lang="de-AT" sz="1600" dirty="0" smtClean="0"/>
              <a:t> </a:t>
            </a:r>
            <a:r>
              <a:rPr lang="de-AT" sz="1600" dirty="0" err="1" smtClean="0"/>
              <a:t>characterisation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Improve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</a:t>
            </a:r>
            <a:r>
              <a:rPr lang="de-AT" sz="1600" dirty="0" smtClean="0"/>
              <a:t> </a:t>
            </a:r>
            <a:r>
              <a:rPr lang="de-AT" sz="1600" dirty="0" err="1" smtClean="0"/>
              <a:t>embedding</a:t>
            </a:r>
            <a:r>
              <a:rPr lang="de-AT" sz="1600" dirty="0" smtClean="0"/>
              <a:t> </a:t>
            </a:r>
            <a:r>
              <a:rPr lang="de-AT" sz="1600" dirty="0" err="1" smtClean="0"/>
              <a:t>into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Thinner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substrates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Improve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</a:t>
            </a:r>
            <a:r>
              <a:rPr lang="de-AT" sz="1600" dirty="0" smtClean="0"/>
              <a:t> </a:t>
            </a:r>
            <a:r>
              <a:rPr lang="de-AT" sz="1600" dirty="0" err="1" smtClean="0"/>
              <a:t>distribution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Custom </a:t>
            </a:r>
            <a:r>
              <a:rPr lang="de-AT" sz="1600" dirty="0" err="1" smtClean="0"/>
              <a:t>particle</a:t>
            </a:r>
            <a:r>
              <a:rPr lang="de-AT" sz="1600" dirty="0" smtClean="0"/>
              <a:t> </a:t>
            </a:r>
            <a:r>
              <a:rPr lang="de-AT" sz="1600" dirty="0" err="1" smtClean="0"/>
              <a:t>surface</a:t>
            </a:r>
            <a:r>
              <a:rPr lang="de-AT" sz="1600" dirty="0" smtClean="0"/>
              <a:t> </a:t>
            </a:r>
            <a:r>
              <a:rPr lang="de-AT" sz="1600" dirty="0" err="1" smtClean="0"/>
              <a:t>density</a:t>
            </a:r>
            <a:endParaRPr lang="de-AT" sz="1600" dirty="0" smtClean="0"/>
          </a:p>
        </p:txBody>
      </p:sp>
    </p:spTree>
    <p:extLst>
      <p:ext uri="{BB962C8B-B14F-4D97-AF65-F5344CB8AC3E}">
        <p14:creationId xmlns:p14="http://schemas.microsoft.com/office/powerpoint/2010/main" val="10790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Aim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95536" y="841276"/>
            <a:ext cx="6768752" cy="1200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spcBef>
                <a:spcPts val="1800"/>
              </a:spcBef>
              <a:buBlip>
                <a:blip r:embed="rId3"/>
              </a:buBlip>
            </a:pPr>
            <a:r>
              <a:rPr lang="de-AT" dirty="0" smtClean="0"/>
              <a:t>Embedding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diamond</a:t>
            </a:r>
            <a:r>
              <a:rPr lang="de-AT" dirty="0" smtClean="0"/>
              <a:t> </a:t>
            </a:r>
            <a:r>
              <a:rPr lang="de-AT" dirty="0" err="1" smtClean="0"/>
              <a:t>particles</a:t>
            </a:r>
            <a:r>
              <a:rPr lang="de-AT" dirty="0" smtClean="0"/>
              <a:t> </a:t>
            </a:r>
            <a:r>
              <a:rPr lang="de-AT" dirty="0" err="1" smtClean="0"/>
              <a:t>onto</a:t>
            </a:r>
            <a:r>
              <a:rPr lang="de-AT" dirty="0" smtClean="0"/>
              <a:t> metallic </a:t>
            </a:r>
            <a:r>
              <a:rPr lang="de-AT" dirty="0" err="1" smtClean="0"/>
              <a:t>substrates</a:t>
            </a:r>
            <a:endParaRPr lang="de-AT" dirty="0" smtClean="0"/>
          </a:p>
          <a:p>
            <a:pPr marL="285750" indent="-285750">
              <a:spcBef>
                <a:spcPts val="1800"/>
              </a:spcBef>
              <a:buBlip>
                <a:blip r:embed="rId3"/>
              </a:buBlip>
            </a:pPr>
            <a:r>
              <a:rPr lang="de-AT" dirty="0" smtClean="0"/>
              <a:t>Diamonds will </a:t>
            </a:r>
            <a:r>
              <a:rPr lang="de-AT" dirty="0" err="1" smtClean="0"/>
              <a:t>act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scintillators</a:t>
            </a:r>
            <a:r>
              <a:rPr lang="de-AT" dirty="0" smtClean="0"/>
              <a:t> upon </a:t>
            </a:r>
            <a:r>
              <a:rPr lang="de-AT" dirty="0" err="1" smtClean="0"/>
              <a:t>excitation</a:t>
            </a:r>
            <a:r>
              <a:rPr lang="de-AT" dirty="0" smtClean="0"/>
              <a:t>/</a:t>
            </a:r>
            <a:r>
              <a:rPr lang="de-AT" dirty="0" err="1" smtClean="0"/>
              <a:t>relaxation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incident</a:t>
            </a:r>
            <a:r>
              <a:rPr lang="de-AT" dirty="0" smtClean="0"/>
              <a:t> high </a:t>
            </a:r>
            <a:r>
              <a:rPr lang="de-AT" dirty="0" err="1" smtClean="0"/>
              <a:t>energy</a:t>
            </a:r>
            <a:r>
              <a:rPr lang="de-AT" dirty="0" smtClean="0"/>
              <a:t> beam</a:t>
            </a:r>
          </a:p>
          <a:p>
            <a:pPr marL="285750" indent="-285750">
              <a:spcBef>
                <a:spcPts val="1800"/>
              </a:spcBef>
              <a:buBlip>
                <a:blip r:embed="rId3"/>
              </a:buBlip>
            </a:pPr>
            <a:r>
              <a:rPr lang="de-AT" dirty="0" err="1" smtClean="0"/>
              <a:t>Requirements</a:t>
            </a:r>
            <a:r>
              <a:rPr lang="de-AT" dirty="0" smtClean="0"/>
              <a:t>:</a:t>
            </a:r>
          </a:p>
          <a:p>
            <a:pPr marL="742950" lvl="1" indent="-285750">
              <a:spcBef>
                <a:spcPts val="1800"/>
              </a:spcBef>
              <a:buBlip>
                <a:blip r:embed="rId4"/>
              </a:buBlip>
            </a:pPr>
            <a:r>
              <a:rPr lang="de-AT" dirty="0" err="1" smtClean="0"/>
              <a:t>Smaller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diamond</a:t>
            </a:r>
            <a:r>
              <a:rPr lang="de-AT" dirty="0" smtClean="0"/>
              <a:t> </a:t>
            </a:r>
            <a:r>
              <a:rPr lang="de-AT" dirty="0" err="1" smtClean="0"/>
              <a:t>particle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 -&gt;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higher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resolution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incident</a:t>
            </a:r>
            <a:r>
              <a:rPr lang="de-AT" dirty="0" smtClean="0"/>
              <a:t> beam</a:t>
            </a:r>
          </a:p>
          <a:p>
            <a:pPr marL="742950" lvl="1" indent="-285750">
              <a:spcBef>
                <a:spcPts val="1800"/>
              </a:spcBef>
              <a:buBlip>
                <a:blip r:embed="rId4"/>
              </a:buBlip>
            </a:pPr>
            <a:r>
              <a:rPr lang="de-AT" dirty="0" err="1" smtClean="0"/>
              <a:t>Smaller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Z-</a:t>
            </a:r>
            <a:r>
              <a:rPr lang="de-AT" dirty="0" err="1" smtClean="0"/>
              <a:t>number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substrate</a:t>
            </a:r>
            <a:r>
              <a:rPr lang="de-AT" dirty="0" smtClean="0"/>
              <a:t> -&gt; </a:t>
            </a:r>
            <a:r>
              <a:rPr lang="de-AT" dirty="0" err="1" smtClean="0"/>
              <a:t>lesser</a:t>
            </a:r>
            <a:r>
              <a:rPr lang="de-AT" dirty="0" smtClean="0"/>
              <a:t> </a:t>
            </a:r>
            <a:r>
              <a:rPr lang="de-AT" dirty="0" err="1" smtClean="0"/>
              <a:t>interaction</a:t>
            </a:r>
            <a:r>
              <a:rPr lang="de-AT" dirty="0" smtClean="0"/>
              <a:t> </a:t>
            </a:r>
            <a:r>
              <a:rPr lang="de-AT" dirty="0" err="1" smtClean="0"/>
              <a:t>between</a:t>
            </a:r>
            <a:r>
              <a:rPr lang="de-AT" dirty="0" smtClean="0"/>
              <a:t> high </a:t>
            </a:r>
            <a:r>
              <a:rPr lang="de-AT" dirty="0" err="1" smtClean="0"/>
              <a:t>energy</a:t>
            </a:r>
            <a:r>
              <a:rPr lang="de-AT" dirty="0" smtClean="0"/>
              <a:t> beam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substrate</a:t>
            </a:r>
            <a:r>
              <a:rPr lang="de-AT" dirty="0" smtClean="0"/>
              <a:t> material</a:t>
            </a:r>
          </a:p>
          <a:p>
            <a:pPr marL="742950" lvl="1" indent="-285750">
              <a:spcBef>
                <a:spcPts val="1800"/>
              </a:spcBef>
              <a:buBlip>
                <a:blip r:embed="rId4"/>
              </a:buBlip>
            </a:pPr>
            <a:r>
              <a:rPr lang="de-AT" dirty="0" err="1" smtClean="0"/>
              <a:t>Tougher</a:t>
            </a:r>
            <a:r>
              <a:rPr lang="de-AT" dirty="0" smtClean="0"/>
              <a:t> </a:t>
            </a:r>
            <a:r>
              <a:rPr lang="de-AT" dirty="0" err="1" smtClean="0"/>
              <a:t>substrate</a:t>
            </a:r>
            <a:r>
              <a:rPr lang="de-AT" dirty="0" smtClean="0"/>
              <a:t> -&gt; </a:t>
            </a:r>
            <a:r>
              <a:rPr lang="de-AT" dirty="0" err="1" smtClean="0"/>
              <a:t>higher</a:t>
            </a:r>
            <a:r>
              <a:rPr lang="de-AT" dirty="0" smtClean="0"/>
              <a:t> </a:t>
            </a:r>
            <a:r>
              <a:rPr lang="de-AT" dirty="0" err="1" smtClean="0"/>
              <a:t>resistance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induced</a:t>
            </a:r>
            <a:r>
              <a:rPr lang="de-AT" dirty="0" smtClean="0"/>
              <a:t> </a:t>
            </a:r>
            <a:r>
              <a:rPr lang="de-AT" dirty="0" err="1" smtClean="0"/>
              <a:t>heat</a:t>
            </a:r>
            <a:r>
              <a:rPr lang="de-AT" dirty="0" smtClean="0"/>
              <a:t> / </a:t>
            </a:r>
            <a:r>
              <a:rPr lang="de-AT" dirty="0" err="1" smtClean="0"/>
              <a:t>sputtering</a:t>
            </a:r>
            <a:r>
              <a:rPr lang="de-AT" dirty="0" smtClean="0"/>
              <a:t> </a:t>
            </a:r>
            <a:r>
              <a:rPr lang="de-AT" dirty="0" err="1" smtClean="0"/>
              <a:t>damage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0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Methodology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259632" y="1159344"/>
            <a:ext cx="504056" cy="10801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hteck 44"/>
          <p:cNvSpPr/>
          <p:nvPr/>
        </p:nvSpPr>
        <p:spPr>
          <a:xfrm>
            <a:off x="1259672" y="2919793"/>
            <a:ext cx="504056" cy="10801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hteck 45"/>
          <p:cNvSpPr/>
          <p:nvPr/>
        </p:nvSpPr>
        <p:spPr>
          <a:xfrm>
            <a:off x="1259632" y="2288194"/>
            <a:ext cx="504056" cy="160275"/>
          </a:xfrm>
          <a:prstGeom prst="rect">
            <a:avLst/>
          </a:prstGeom>
          <a:pattFill prst="wdDn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hteck 46"/>
          <p:cNvSpPr/>
          <p:nvPr/>
        </p:nvSpPr>
        <p:spPr>
          <a:xfrm>
            <a:off x="1259632" y="2699189"/>
            <a:ext cx="504056" cy="1602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hteck 47"/>
          <p:cNvSpPr/>
          <p:nvPr/>
        </p:nvSpPr>
        <p:spPr>
          <a:xfrm>
            <a:off x="1259632" y="2596147"/>
            <a:ext cx="504056" cy="45719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hteck 50"/>
          <p:cNvSpPr/>
          <p:nvPr/>
        </p:nvSpPr>
        <p:spPr>
          <a:xfrm>
            <a:off x="1259632" y="2497460"/>
            <a:ext cx="504056" cy="62765"/>
          </a:xfrm>
          <a:prstGeom prst="rect">
            <a:avLst/>
          </a:prstGeom>
          <a:pattFill prst="lgCheck">
            <a:fgClr>
              <a:schemeClr val="accent6"/>
            </a:fgClr>
            <a:bgClr>
              <a:schemeClr val="bg1"/>
            </a:bgClr>
          </a:patt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hteck 51"/>
          <p:cNvSpPr/>
          <p:nvPr/>
        </p:nvSpPr>
        <p:spPr>
          <a:xfrm>
            <a:off x="1837569" y="1783856"/>
            <a:ext cx="358167" cy="146692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hteck 52"/>
          <p:cNvSpPr/>
          <p:nvPr/>
        </p:nvSpPr>
        <p:spPr>
          <a:xfrm>
            <a:off x="827584" y="1795381"/>
            <a:ext cx="358167" cy="146692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/>
          <p:nvPr/>
        </p:nvSpPr>
        <p:spPr>
          <a:xfrm>
            <a:off x="2339752" y="1921396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Ellipse 53"/>
          <p:cNvSpPr/>
          <p:nvPr/>
        </p:nvSpPr>
        <p:spPr>
          <a:xfrm>
            <a:off x="2336904" y="2273903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Ellipse 54"/>
          <p:cNvSpPr/>
          <p:nvPr/>
        </p:nvSpPr>
        <p:spPr>
          <a:xfrm>
            <a:off x="2336924" y="2660562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Ellipse 55"/>
          <p:cNvSpPr/>
          <p:nvPr/>
        </p:nvSpPr>
        <p:spPr>
          <a:xfrm>
            <a:off x="2336904" y="3034753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Ellipse 56"/>
          <p:cNvSpPr/>
          <p:nvPr/>
        </p:nvSpPr>
        <p:spPr>
          <a:xfrm>
            <a:off x="504960" y="1852011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Ellipse 57"/>
          <p:cNvSpPr/>
          <p:nvPr/>
        </p:nvSpPr>
        <p:spPr>
          <a:xfrm>
            <a:off x="502112" y="2204518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Ellipse 58"/>
          <p:cNvSpPr/>
          <p:nvPr/>
        </p:nvSpPr>
        <p:spPr>
          <a:xfrm>
            <a:off x="502132" y="2591177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Ellipse 59"/>
          <p:cNvSpPr/>
          <p:nvPr/>
        </p:nvSpPr>
        <p:spPr>
          <a:xfrm>
            <a:off x="502112" y="2965368"/>
            <a:ext cx="216024" cy="21602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2195736" y="2560225"/>
            <a:ext cx="86409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544009" y="2197249"/>
            <a:ext cx="6070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AT" dirty="0" err="1" smtClean="0">
                <a:solidFill>
                  <a:srgbClr val="FF0000"/>
                </a:solidFill>
              </a:rPr>
              <a:t>Pyro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3151098" y="829079"/>
            <a:ext cx="5381342" cy="1200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Sample </a:t>
            </a:r>
            <a:r>
              <a:rPr lang="de-AT" sz="1600" dirty="0" err="1" smtClean="0"/>
              <a:t>size</a:t>
            </a:r>
            <a:r>
              <a:rPr lang="de-AT" sz="1600" dirty="0" smtClean="0"/>
              <a:t>: Dm20mm Height 1mm</a:t>
            </a:r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Substrate </a:t>
            </a:r>
            <a:r>
              <a:rPr lang="de-AT" sz="1600" dirty="0" err="1" smtClean="0"/>
              <a:t>materials</a:t>
            </a:r>
            <a:r>
              <a:rPr lang="de-AT" sz="1600" dirty="0" smtClean="0"/>
              <a:t>: </a:t>
            </a:r>
            <a:r>
              <a:rPr lang="de-AT" sz="1600" dirty="0" err="1" smtClean="0"/>
              <a:t>Ti</a:t>
            </a:r>
            <a:r>
              <a:rPr lang="de-AT" sz="1600" dirty="0" smtClean="0"/>
              <a:t>, Ti6Al4V, </a:t>
            </a:r>
            <a:r>
              <a:rPr lang="de-AT" sz="1600" dirty="0" err="1" smtClean="0"/>
              <a:t>TiAl</a:t>
            </a:r>
            <a:r>
              <a:rPr lang="de-AT" sz="1600" dirty="0" smtClean="0"/>
              <a:t>, </a:t>
            </a:r>
            <a:r>
              <a:rPr lang="de-AT" sz="1600" dirty="0" err="1" smtClean="0"/>
              <a:t>Ti</a:t>
            </a:r>
            <a:r>
              <a:rPr lang="de-AT" sz="1600" dirty="0" smtClean="0"/>
              <a:t> </a:t>
            </a:r>
            <a:r>
              <a:rPr lang="de-AT" sz="1600" dirty="0" err="1" smtClean="0"/>
              <a:t>composites</a:t>
            </a:r>
            <a:r>
              <a:rPr lang="de-AT" sz="1600" dirty="0" smtClean="0"/>
              <a:t>, Al </a:t>
            </a:r>
            <a:r>
              <a:rPr lang="de-AT" sz="1600" dirty="0" err="1" smtClean="0"/>
              <a:t>alloys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Diamond </a:t>
            </a:r>
            <a:r>
              <a:rPr lang="de-AT" sz="1600" dirty="0" err="1" smtClean="0"/>
              <a:t>powders</a:t>
            </a:r>
            <a:r>
              <a:rPr lang="de-AT" sz="1600" dirty="0" smtClean="0"/>
              <a:t>: 45/20-30/6-10/1-3 µm</a:t>
            </a:r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Diamond type/</a:t>
            </a:r>
            <a:r>
              <a:rPr lang="de-AT" sz="1600" dirty="0" err="1" smtClean="0"/>
              <a:t>purity</a:t>
            </a:r>
            <a:r>
              <a:rPr lang="de-AT" sz="1600" dirty="0" smtClean="0"/>
              <a:t>: </a:t>
            </a:r>
            <a:r>
              <a:rPr lang="de-AT" sz="1600" dirty="0" err="1" smtClean="0"/>
              <a:t>yet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be</a:t>
            </a:r>
            <a:r>
              <a:rPr lang="de-AT" sz="1600" dirty="0" smtClean="0"/>
              <a:t> </a:t>
            </a:r>
            <a:r>
              <a:rPr lang="de-AT" sz="1600" dirty="0" err="1" smtClean="0"/>
              <a:t>investigated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Induction</a:t>
            </a:r>
            <a:r>
              <a:rPr lang="de-AT" sz="1600" dirty="0" smtClean="0"/>
              <a:t> </a:t>
            </a:r>
            <a:r>
              <a:rPr lang="de-AT" sz="1600" dirty="0" err="1" smtClean="0"/>
              <a:t>hotpress</a:t>
            </a:r>
            <a:r>
              <a:rPr lang="de-AT" sz="1600" dirty="0" smtClean="0"/>
              <a:t>: Graphite die, </a:t>
            </a:r>
            <a:r>
              <a:rPr lang="de-AT" sz="1600" dirty="0" err="1" smtClean="0"/>
              <a:t>uniaxial</a:t>
            </a:r>
            <a:r>
              <a:rPr lang="de-AT" sz="1600" dirty="0" smtClean="0"/>
              <a:t> </a:t>
            </a:r>
            <a:r>
              <a:rPr lang="de-AT" sz="1600" dirty="0" err="1" smtClean="0"/>
              <a:t>pressure</a:t>
            </a:r>
            <a:r>
              <a:rPr lang="de-AT" sz="1600" dirty="0" smtClean="0"/>
              <a:t>, </a:t>
            </a:r>
            <a:r>
              <a:rPr lang="de-AT" sz="1600" dirty="0" err="1" smtClean="0"/>
              <a:t>pyrometer</a:t>
            </a:r>
            <a:r>
              <a:rPr lang="de-AT" sz="1600" dirty="0" smtClean="0"/>
              <a:t> </a:t>
            </a:r>
            <a:r>
              <a:rPr lang="de-AT" sz="1600" dirty="0" err="1" smtClean="0"/>
              <a:t>control</a:t>
            </a:r>
            <a:r>
              <a:rPr lang="de-AT" sz="1600" dirty="0" smtClean="0"/>
              <a:t>, </a:t>
            </a:r>
            <a:r>
              <a:rPr lang="de-AT" sz="1600" dirty="0" err="1" smtClean="0"/>
              <a:t>under</a:t>
            </a:r>
            <a:r>
              <a:rPr lang="de-AT" sz="1600" dirty="0" smtClean="0"/>
              <a:t> </a:t>
            </a:r>
            <a:r>
              <a:rPr lang="de-AT" sz="1600" dirty="0" err="1" smtClean="0"/>
              <a:t>vacuum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Die </a:t>
            </a:r>
            <a:r>
              <a:rPr lang="de-AT" sz="1600" dirty="0" err="1" smtClean="0"/>
              <a:t>preparation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Use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hard</a:t>
            </a:r>
            <a:r>
              <a:rPr lang="de-AT" sz="1600" dirty="0" smtClean="0"/>
              <a:t> inert material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force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r>
              <a:rPr lang="de-AT" sz="1600" dirty="0" smtClean="0"/>
              <a:t> </a:t>
            </a:r>
            <a:r>
              <a:rPr lang="de-AT" sz="1600" dirty="0" err="1" smtClean="0"/>
              <a:t>into</a:t>
            </a:r>
            <a:r>
              <a:rPr lang="de-AT" sz="1600" dirty="0" smtClean="0"/>
              <a:t> softer </a:t>
            </a:r>
            <a:r>
              <a:rPr lang="de-AT" sz="1600" dirty="0" err="1" smtClean="0"/>
              <a:t>substrate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Use</a:t>
            </a:r>
            <a:r>
              <a:rPr lang="de-AT" sz="1600" dirty="0" smtClean="0"/>
              <a:t> least </a:t>
            </a:r>
            <a:r>
              <a:rPr lang="de-AT" sz="1600" dirty="0" err="1" smtClean="0"/>
              <a:t>amount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r>
              <a:rPr lang="de-AT" sz="1600" dirty="0" smtClean="0"/>
              <a:t> </a:t>
            </a:r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smtClean="0"/>
              <a:t>Variation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temperature</a:t>
            </a:r>
            <a:r>
              <a:rPr lang="de-AT" sz="1600" dirty="0" smtClean="0"/>
              <a:t>/time/</a:t>
            </a:r>
            <a:r>
              <a:rPr lang="de-AT" sz="1600" dirty="0" err="1" smtClean="0"/>
              <a:t>holding</a:t>
            </a:r>
            <a:r>
              <a:rPr lang="de-AT" sz="1600" dirty="0" smtClean="0"/>
              <a:t> time</a:t>
            </a:r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Process</a:t>
            </a:r>
            <a:r>
              <a:rPr lang="de-AT" sz="1600" dirty="0" smtClean="0"/>
              <a:t> </a:t>
            </a:r>
            <a:r>
              <a:rPr lang="de-AT" sz="1600" dirty="0" err="1" smtClean="0"/>
              <a:t>optimisation</a:t>
            </a:r>
            <a:endParaRPr lang="en-GB" sz="1600" dirty="0"/>
          </a:p>
        </p:txBody>
      </p:sp>
      <p:cxnSp>
        <p:nvCxnSpPr>
          <p:cNvPr id="21" name="Gerade Verbindung mit Pfeil 20"/>
          <p:cNvCxnSpPr/>
          <p:nvPr/>
        </p:nvCxnSpPr>
        <p:spPr>
          <a:xfrm flipH="1" flipV="1">
            <a:off x="909838" y="1575328"/>
            <a:ext cx="510235" cy="804199"/>
          </a:xfrm>
          <a:prstGeom prst="straightConnector1">
            <a:avLst/>
          </a:prstGeom>
          <a:ln>
            <a:solidFill>
              <a:srgbClr val="00B0F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176358" y="1250336"/>
            <a:ext cx="912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Hard inert </a:t>
            </a:r>
            <a:r>
              <a:rPr lang="de-AT" sz="1200" dirty="0" err="1" smtClean="0"/>
              <a:t>platelet</a:t>
            </a:r>
            <a:endParaRPr lang="en-GB" sz="1200" dirty="0"/>
          </a:p>
        </p:txBody>
      </p:sp>
      <p:cxnSp>
        <p:nvCxnSpPr>
          <p:cNvPr id="62" name="Gerade Verbindung mit Pfeil 61"/>
          <p:cNvCxnSpPr/>
          <p:nvPr/>
        </p:nvCxnSpPr>
        <p:spPr>
          <a:xfrm flipH="1">
            <a:off x="428193" y="2528841"/>
            <a:ext cx="937334" cy="931012"/>
          </a:xfrm>
          <a:prstGeom prst="straightConnector1">
            <a:avLst/>
          </a:prstGeom>
          <a:ln>
            <a:solidFill>
              <a:srgbClr val="00B0F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0" y="3387592"/>
            <a:ext cx="912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Loose </a:t>
            </a:r>
            <a:r>
              <a:rPr lang="de-AT" sz="1200" dirty="0" err="1" smtClean="0"/>
              <a:t>diamond</a:t>
            </a:r>
            <a:r>
              <a:rPr lang="de-AT" sz="1200" dirty="0" smtClean="0"/>
              <a:t> </a:t>
            </a:r>
            <a:r>
              <a:rPr lang="de-AT" sz="1200" dirty="0" err="1" smtClean="0"/>
              <a:t>powder</a:t>
            </a:r>
            <a:endParaRPr lang="en-GB" sz="1200" dirty="0"/>
          </a:p>
        </p:txBody>
      </p:sp>
      <p:cxnSp>
        <p:nvCxnSpPr>
          <p:cNvPr id="64" name="Gerade Verbindung mit Pfeil 63"/>
          <p:cNvCxnSpPr>
            <a:stCxn id="48" idx="2"/>
          </p:cNvCxnSpPr>
          <p:nvPr/>
        </p:nvCxnSpPr>
        <p:spPr>
          <a:xfrm>
            <a:off x="1511660" y="2641866"/>
            <a:ext cx="504992" cy="840489"/>
          </a:xfrm>
          <a:prstGeom prst="straightConnector1">
            <a:avLst/>
          </a:prstGeom>
          <a:ln>
            <a:solidFill>
              <a:srgbClr val="00B0F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1675410" y="3453637"/>
            <a:ext cx="912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/>
              <a:t>Substrate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745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First trials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625252"/>
            <a:ext cx="4176464" cy="1200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Processing</a:t>
            </a:r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Homogeneous</a:t>
            </a:r>
            <a:r>
              <a:rPr lang="de-AT" sz="1600" dirty="0" smtClean="0"/>
              <a:t> </a:t>
            </a:r>
            <a:r>
              <a:rPr lang="de-AT" sz="1600" dirty="0" err="1" smtClean="0"/>
              <a:t>distribution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Amount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be</a:t>
            </a:r>
            <a:r>
              <a:rPr lang="de-AT" sz="1600" dirty="0" smtClean="0"/>
              <a:t> </a:t>
            </a:r>
            <a:r>
              <a:rPr lang="de-AT" sz="1600" dirty="0" err="1" smtClean="0"/>
              <a:t>added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smtClean="0"/>
              <a:t>Substrate </a:t>
            </a:r>
            <a:r>
              <a:rPr lang="de-AT" sz="1600" dirty="0" err="1" smtClean="0"/>
              <a:t>mechanical</a:t>
            </a:r>
            <a:r>
              <a:rPr lang="de-AT" sz="1600" dirty="0" smtClean="0"/>
              <a:t> </a:t>
            </a:r>
            <a:r>
              <a:rPr lang="de-AT" sz="1600" dirty="0" err="1" smtClean="0"/>
              <a:t>properties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smtClean="0"/>
              <a:t>Substrate </a:t>
            </a:r>
            <a:r>
              <a:rPr lang="de-AT" sz="1600" dirty="0" err="1" smtClean="0"/>
              <a:t>reactivity</a:t>
            </a:r>
            <a:r>
              <a:rPr lang="de-AT" sz="1600" dirty="0" smtClean="0"/>
              <a:t> </a:t>
            </a:r>
            <a:r>
              <a:rPr lang="de-AT" sz="1600" dirty="0" err="1" smtClean="0"/>
              <a:t>with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Adhesion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substrates</a:t>
            </a:r>
            <a:endParaRPr lang="en-GB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Parameters</a:t>
            </a:r>
            <a:endParaRPr lang="de-AT" sz="1600" dirty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Softening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</a:t>
            </a:r>
            <a:r>
              <a:rPr lang="de-AT" sz="1600" dirty="0" smtClean="0"/>
              <a:t> material</a:t>
            </a:r>
            <a:endParaRPr lang="de-AT" sz="1600" dirty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Graphitisation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diamonds</a:t>
            </a:r>
            <a:r>
              <a:rPr lang="de-AT" sz="1600" dirty="0" smtClean="0"/>
              <a:t>, </a:t>
            </a:r>
            <a:r>
              <a:rPr lang="de-AT" sz="1600" dirty="0" err="1" smtClean="0"/>
              <a:t>catalysed</a:t>
            </a:r>
            <a:r>
              <a:rPr lang="de-AT" sz="1600" dirty="0" smtClean="0"/>
              <a:t> </a:t>
            </a:r>
            <a:r>
              <a:rPr lang="de-AT" sz="1600" dirty="0" err="1" smtClean="0"/>
              <a:t>by</a:t>
            </a:r>
            <a:r>
              <a:rPr lang="de-AT" sz="1600" dirty="0" smtClean="0"/>
              <a:t> </a:t>
            </a:r>
            <a:r>
              <a:rPr lang="de-AT" sz="1600" dirty="0" err="1" smtClean="0"/>
              <a:t>carbide</a:t>
            </a:r>
            <a:r>
              <a:rPr lang="de-AT" sz="1600" dirty="0" smtClean="0"/>
              <a:t> </a:t>
            </a:r>
            <a:r>
              <a:rPr lang="de-AT" sz="1600" dirty="0" err="1" smtClean="0"/>
              <a:t>forming</a:t>
            </a:r>
            <a:r>
              <a:rPr lang="de-AT" sz="1600" dirty="0" smtClean="0"/>
              <a:t> </a:t>
            </a:r>
            <a:r>
              <a:rPr lang="de-AT" sz="1600" dirty="0" err="1" smtClean="0"/>
              <a:t>elements</a:t>
            </a:r>
            <a:endParaRPr lang="de-AT" sz="1600" dirty="0" smtClean="0"/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smtClean="0"/>
              <a:t>Holding time</a:t>
            </a:r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</a:pPr>
            <a:r>
              <a:rPr lang="de-AT" sz="1600" dirty="0" err="1" smtClean="0"/>
              <a:t>Contamination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/>
              <a:t> </a:t>
            </a:r>
            <a:r>
              <a:rPr lang="de-AT" sz="1600" dirty="0" err="1" smtClean="0"/>
              <a:t>exposed</a:t>
            </a:r>
            <a:r>
              <a:rPr lang="de-AT" sz="1600" dirty="0" smtClean="0"/>
              <a:t> </a:t>
            </a:r>
            <a:r>
              <a:rPr lang="de-AT" sz="1600" dirty="0" err="1" smtClean="0"/>
              <a:t>diamond</a:t>
            </a:r>
            <a:r>
              <a:rPr lang="de-AT" sz="1600" dirty="0" smtClean="0"/>
              <a:t> </a:t>
            </a:r>
            <a:r>
              <a:rPr lang="de-AT" sz="1600" dirty="0" err="1" smtClean="0"/>
              <a:t>surface</a:t>
            </a:r>
            <a:endParaRPr lang="en-GB" sz="1600" dirty="0"/>
          </a:p>
          <a:p>
            <a:pPr lvl="1">
              <a:spcBef>
                <a:spcPts val="600"/>
              </a:spcBef>
            </a:pPr>
            <a:endParaRPr lang="de-AT" sz="1600" dirty="0" smtClean="0"/>
          </a:p>
        </p:txBody>
      </p:sp>
      <p:grpSp>
        <p:nvGrpSpPr>
          <p:cNvPr id="16" name="Gruppieren 15"/>
          <p:cNvGrpSpPr/>
          <p:nvPr/>
        </p:nvGrpSpPr>
        <p:grpSpPr>
          <a:xfrm>
            <a:off x="6815911" y="2852370"/>
            <a:ext cx="2222083" cy="2061081"/>
            <a:chOff x="1228710" y="3001516"/>
            <a:chExt cx="2222083" cy="2061081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31640" y="3001516"/>
              <a:ext cx="2016224" cy="180020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1228710" y="4754820"/>
              <a:ext cx="2222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dirty="0" smtClean="0"/>
                <a:t>IHP5138 – Dia45 on Ti6Al4V</a:t>
              </a:r>
              <a:endParaRPr lang="en-GB" sz="1400" dirty="0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593828" y="788088"/>
            <a:ext cx="2222083" cy="2074985"/>
            <a:chOff x="3929010" y="2954820"/>
            <a:chExt cx="2222083" cy="2074985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1790" y="2954820"/>
              <a:ext cx="1956522" cy="1800000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3929010" y="4722028"/>
              <a:ext cx="2222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dirty="0" smtClean="0"/>
                <a:t>IHP5140 – Dia45 on Ti6Al4V</a:t>
              </a:r>
              <a:endParaRPr lang="en-GB" sz="1400" dirty="0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6725406" y="692257"/>
            <a:ext cx="1944216" cy="2170816"/>
            <a:chOff x="6444208" y="2858988"/>
            <a:chExt cx="1944216" cy="2170816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44208" y="2858988"/>
              <a:ext cx="1944216" cy="1872208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6451675" y="4722027"/>
              <a:ext cx="1936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dirty="0" smtClean="0"/>
                <a:t>IHP5142 – Dia45 on </a:t>
              </a:r>
              <a:r>
                <a:rPr lang="de-AT" sz="1400" dirty="0" err="1" smtClean="0"/>
                <a:t>TiAl</a:t>
              </a:r>
              <a:endParaRPr lang="en-GB" sz="1400" dirty="0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4675182" y="2881653"/>
            <a:ext cx="1872208" cy="2035267"/>
            <a:chOff x="396272" y="2965783"/>
            <a:chExt cx="1872208" cy="2035267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6272" y="2965783"/>
              <a:ext cx="1872208" cy="1872208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>
              <a:off x="436938" y="4693273"/>
              <a:ext cx="17908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dirty="0" smtClean="0"/>
                <a:t>IHP5136 – Dia45 on </a:t>
              </a:r>
              <a:r>
                <a:rPr lang="de-AT" sz="1400" dirty="0" err="1" smtClean="0"/>
                <a:t>Ti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09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Adapted methodology</a:t>
            </a:r>
            <a:endParaRPr lang="de-DE" dirty="0"/>
          </a:p>
        </p:txBody>
      </p:sp>
      <p:sp>
        <p:nvSpPr>
          <p:cNvPr id="61" name="Textfeld 60"/>
          <p:cNvSpPr txBox="1"/>
          <p:nvPr/>
        </p:nvSpPr>
        <p:spPr>
          <a:xfrm>
            <a:off x="3167142" y="1186741"/>
            <a:ext cx="5381342" cy="1200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Sample </a:t>
            </a:r>
            <a:r>
              <a:rPr lang="de-AT" sz="1600" dirty="0" err="1" smtClean="0"/>
              <a:t>size</a:t>
            </a:r>
            <a:r>
              <a:rPr lang="de-AT" sz="1600" dirty="0" smtClean="0"/>
              <a:t>: Dm20mm Height 1mm</a:t>
            </a:r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1x </a:t>
            </a:r>
            <a:r>
              <a:rPr lang="de-AT" sz="1600" dirty="0" err="1" smtClean="0"/>
              <a:t>Ti</a:t>
            </a:r>
            <a:r>
              <a:rPr lang="de-AT" sz="1600" dirty="0" smtClean="0"/>
              <a:t>, 1x Ti6Al4V </a:t>
            </a:r>
            <a:r>
              <a:rPr lang="de-AT" sz="1600" dirty="0" err="1" smtClean="0"/>
              <a:t>substrates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Same </a:t>
            </a:r>
            <a:r>
              <a:rPr lang="de-AT" sz="1600" dirty="0" err="1" smtClean="0"/>
              <a:t>processing</a:t>
            </a:r>
            <a:r>
              <a:rPr lang="de-AT" sz="1600" dirty="0" smtClean="0"/>
              <a:t> </a:t>
            </a:r>
            <a:r>
              <a:rPr lang="de-AT" sz="1600" dirty="0" err="1" smtClean="0"/>
              <a:t>conditions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smtClean="0"/>
              <a:t>Diamond 45 µm MBD8 </a:t>
            </a:r>
            <a:r>
              <a:rPr lang="de-AT" sz="1600" dirty="0" err="1" smtClean="0"/>
              <a:t>quality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r>
              <a:rPr lang="de-AT" sz="1600" dirty="0" err="1" smtClean="0"/>
              <a:t>Homogenised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surface</a:t>
            </a:r>
            <a:r>
              <a:rPr lang="de-AT" sz="1600" dirty="0" smtClean="0"/>
              <a:t> finish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substrates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hard</a:t>
            </a:r>
            <a:r>
              <a:rPr lang="de-AT" sz="1600" dirty="0" smtClean="0"/>
              <a:t> </a:t>
            </a:r>
            <a:r>
              <a:rPr lang="de-AT" sz="1600" dirty="0" err="1" smtClean="0"/>
              <a:t>platelet</a:t>
            </a:r>
            <a:endParaRPr lang="de-AT" sz="1600" dirty="0" smtClean="0"/>
          </a:p>
          <a:p>
            <a:pPr marL="285750" indent="-285750">
              <a:spcBef>
                <a:spcPts val="1200"/>
              </a:spcBef>
              <a:buBlip>
                <a:blip r:embed="rId3"/>
              </a:buBlip>
            </a:pPr>
            <a:endParaRPr lang="de-AT" sz="1600" dirty="0" smtClean="0"/>
          </a:p>
        </p:txBody>
      </p:sp>
      <p:grpSp>
        <p:nvGrpSpPr>
          <p:cNvPr id="15" name="Gruppieren 14"/>
          <p:cNvGrpSpPr/>
          <p:nvPr/>
        </p:nvGrpSpPr>
        <p:grpSpPr>
          <a:xfrm>
            <a:off x="16044" y="1201316"/>
            <a:ext cx="3151098" cy="3443043"/>
            <a:chOff x="0" y="827653"/>
            <a:chExt cx="3151098" cy="3443043"/>
          </a:xfrm>
        </p:grpSpPr>
        <p:sp>
          <p:nvSpPr>
            <p:cNvPr id="3" name="Rechteck 2"/>
            <p:cNvSpPr/>
            <p:nvPr/>
          </p:nvSpPr>
          <p:spPr>
            <a:xfrm>
              <a:off x="1260332" y="827653"/>
              <a:ext cx="504056" cy="1080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1260372" y="3190576"/>
              <a:ext cx="504056" cy="10801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hteck 45"/>
            <p:cNvSpPr/>
            <p:nvPr/>
          </p:nvSpPr>
          <p:spPr>
            <a:xfrm>
              <a:off x="1260332" y="2558977"/>
              <a:ext cx="504056" cy="160275"/>
            </a:xfrm>
            <a:prstGeom prst="rect">
              <a:avLst/>
            </a:prstGeom>
            <a:pattFill prst="wdDnDiag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hteck 46"/>
            <p:cNvSpPr/>
            <p:nvPr/>
          </p:nvSpPr>
          <p:spPr>
            <a:xfrm>
              <a:off x="1260332" y="2969972"/>
              <a:ext cx="504056" cy="1602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1260332" y="2866930"/>
              <a:ext cx="504056" cy="45719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1260332" y="2768243"/>
              <a:ext cx="504056" cy="62765"/>
            </a:xfrm>
            <a:prstGeom prst="rect">
              <a:avLst/>
            </a:prstGeom>
            <a:pattFill prst="lgCheck">
              <a:fgClr>
                <a:schemeClr val="accent6"/>
              </a:fgClr>
              <a:bgClr>
                <a:schemeClr val="bg1"/>
              </a:bgClr>
            </a:patt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hteck 51"/>
            <p:cNvSpPr/>
            <p:nvPr/>
          </p:nvSpPr>
          <p:spPr>
            <a:xfrm>
              <a:off x="1837569" y="1697429"/>
              <a:ext cx="358167" cy="16869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827584" y="1708954"/>
              <a:ext cx="358167" cy="16869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Ellipse 8"/>
            <p:cNvSpPr/>
            <p:nvPr/>
          </p:nvSpPr>
          <p:spPr>
            <a:xfrm>
              <a:off x="2339752" y="1921396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Ellipse 53"/>
            <p:cNvSpPr/>
            <p:nvPr/>
          </p:nvSpPr>
          <p:spPr>
            <a:xfrm>
              <a:off x="2336904" y="2273903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Ellipse 54"/>
            <p:cNvSpPr/>
            <p:nvPr/>
          </p:nvSpPr>
          <p:spPr>
            <a:xfrm>
              <a:off x="2336924" y="2660562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Ellipse 55"/>
            <p:cNvSpPr/>
            <p:nvPr/>
          </p:nvSpPr>
          <p:spPr>
            <a:xfrm>
              <a:off x="2336904" y="3034753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04960" y="1852011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Ellipse 57"/>
            <p:cNvSpPr/>
            <p:nvPr/>
          </p:nvSpPr>
          <p:spPr>
            <a:xfrm>
              <a:off x="502112" y="2204518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Ellipse 58"/>
            <p:cNvSpPr/>
            <p:nvPr/>
          </p:nvSpPr>
          <p:spPr>
            <a:xfrm>
              <a:off x="502132" y="2591177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Ellipse 59"/>
            <p:cNvSpPr/>
            <p:nvPr/>
          </p:nvSpPr>
          <p:spPr>
            <a:xfrm>
              <a:off x="502112" y="2965368"/>
              <a:ext cx="216024" cy="21602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2195736" y="2560225"/>
              <a:ext cx="86409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2544009" y="2197249"/>
              <a:ext cx="6070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AT" dirty="0" err="1" smtClean="0">
                  <a:solidFill>
                    <a:srgbClr val="FF0000"/>
                  </a:solidFill>
                </a:rPr>
                <a:t>Pyro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76358" y="1250336"/>
              <a:ext cx="9120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dirty="0" smtClean="0"/>
                <a:t>Hard inert </a:t>
              </a:r>
              <a:r>
                <a:rPr lang="de-AT" sz="1200" dirty="0" err="1" smtClean="0"/>
                <a:t>platelet</a:t>
              </a:r>
              <a:endParaRPr lang="en-GB" sz="1200" dirty="0"/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0" y="3387592"/>
              <a:ext cx="9120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dirty="0" smtClean="0"/>
                <a:t>Loose </a:t>
              </a:r>
              <a:r>
                <a:rPr lang="de-AT" sz="1200" dirty="0" err="1" smtClean="0"/>
                <a:t>diamond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powder</a:t>
              </a:r>
              <a:endParaRPr lang="en-GB" sz="1200" dirty="0"/>
            </a:p>
          </p:txBody>
        </p:sp>
        <p:cxnSp>
          <p:nvCxnSpPr>
            <p:cNvPr id="64" name="Gerade Verbindung mit Pfeil 63"/>
            <p:cNvCxnSpPr>
              <a:stCxn id="48" idx="2"/>
            </p:cNvCxnSpPr>
            <p:nvPr/>
          </p:nvCxnSpPr>
          <p:spPr>
            <a:xfrm>
              <a:off x="1512360" y="2912649"/>
              <a:ext cx="477213" cy="705345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/>
            <p:cNvSpPr txBox="1"/>
            <p:nvPr/>
          </p:nvSpPr>
          <p:spPr>
            <a:xfrm>
              <a:off x="1813290" y="3581931"/>
              <a:ext cx="9120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dirty="0" smtClean="0"/>
                <a:t>Substrate</a:t>
              </a:r>
              <a:endParaRPr lang="en-GB" sz="1200" dirty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260332" y="1957589"/>
              <a:ext cx="504056" cy="160275"/>
            </a:xfrm>
            <a:prstGeom prst="rect">
              <a:avLst/>
            </a:prstGeom>
            <a:pattFill prst="wdDnDiag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1260332" y="2368584"/>
              <a:ext cx="504056" cy="1602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1260332" y="2265542"/>
              <a:ext cx="504056" cy="45719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1260332" y="2166855"/>
              <a:ext cx="504056" cy="62765"/>
            </a:xfrm>
            <a:prstGeom prst="rect">
              <a:avLst/>
            </a:prstGeom>
            <a:pattFill prst="lgCheck">
              <a:fgClr>
                <a:schemeClr val="accent6"/>
              </a:fgClr>
              <a:bgClr>
                <a:schemeClr val="bg1"/>
              </a:bgClr>
            </a:patt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 flipH="1" flipV="1">
              <a:off x="909839" y="1575329"/>
              <a:ext cx="498475" cy="454079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flipH="1" flipV="1">
              <a:off x="882207" y="1639107"/>
              <a:ext cx="490003" cy="1016342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/>
            <p:nvPr/>
          </p:nvCxnSpPr>
          <p:spPr>
            <a:xfrm flipH="1">
              <a:off x="567636" y="2807201"/>
              <a:ext cx="811312" cy="652652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>
              <a:off x="1628863" y="2296655"/>
              <a:ext cx="449196" cy="1285276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/>
            <p:cNvCxnSpPr/>
            <p:nvPr/>
          </p:nvCxnSpPr>
          <p:spPr>
            <a:xfrm flipH="1">
              <a:off x="428193" y="2185700"/>
              <a:ext cx="949265" cy="1274153"/>
            </a:xfrm>
            <a:prstGeom prst="straightConnector1">
              <a:avLst/>
            </a:prstGeom>
            <a:ln>
              <a:solidFill>
                <a:srgbClr val="00B0F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846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Results – Ti substrates</a:t>
            </a:r>
            <a:endParaRPr lang="de-DE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865756" y="481236"/>
            <a:ext cx="7467139" cy="2511473"/>
            <a:chOff x="959091" y="847693"/>
            <a:chExt cx="7467139" cy="2511473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5990" y="919701"/>
              <a:ext cx="2160240" cy="2088232"/>
            </a:xfrm>
            <a:prstGeom prst="rect">
              <a:avLst/>
            </a:prstGeom>
          </p:spPr>
        </p:pic>
        <p:grpSp>
          <p:nvGrpSpPr>
            <p:cNvPr id="10" name="Gruppieren 9"/>
            <p:cNvGrpSpPr/>
            <p:nvPr/>
          </p:nvGrpSpPr>
          <p:grpSpPr>
            <a:xfrm>
              <a:off x="959091" y="913284"/>
              <a:ext cx="2100741" cy="2398720"/>
              <a:chOff x="2111219" y="853473"/>
              <a:chExt cx="2100741" cy="2398720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23728" y="853473"/>
                <a:ext cx="2088232" cy="2016224"/>
              </a:xfrm>
              <a:prstGeom prst="rect">
                <a:avLst/>
              </a:prstGeom>
            </p:spPr>
          </p:pic>
          <p:sp>
            <p:nvSpPr>
              <p:cNvPr id="22" name="Textfeld 21"/>
              <p:cNvSpPr txBox="1"/>
              <p:nvPr/>
            </p:nvSpPr>
            <p:spPr>
              <a:xfrm>
                <a:off x="2111219" y="2605862"/>
                <a:ext cx="20488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AT" dirty="0" smtClean="0"/>
                  <a:t>IHP5231-A</a:t>
                </a:r>
              </a:p>
              <a:p>
                <a:pPr algn="ctr"/>
                <a:r>
                  <a:rPr lang="de-AT" dirty="0" smtClean="0"/>
                  <a:t>900°C/5min/30MPa</a:t>
                </a:r>
                <a:endParaRPr lang="en-GB" dirty="0"/>
              </a:p>
            </p:txBody>
          </p:sp>
        </p:grpSp>
        <p:pic>
          <p:nvPicPr>
            <p:cNvPr id="24" name="Grafik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56836" y="847693"/>
              <a:ext cx="2160240" cy="2088232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>
            <a:xfrm>
              <a:off x="3612647" y="2712835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IHP5232-A</a:t>
              </a:r>
            </a:p>
            <a:p>
              <a:pPr algn="ctr"/>
              <a:r>
                <a:rPr lang="de-AT" dirty="0" smtClean="0"/>
                <a:t>900°C/15min/30MPa</a:t>
              </a:r>
              <a:endParaRPr lang="en-GB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258843" y="2712834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IHP5233-A</a:t>
              </a:r>
            </a:p>
            <a:p>
              <a:pPr algn="ctr"/>
              <a:r>
                <a:rPr lang="de-AT" dirty="0" smtClean="0"/>
                <a:t>900°C/30min/30MPa</a:t>
              </a:r>
              <a:endParaRPr lang="en-GB" dirty="0"/>
            </a:p>
          </p:txBody>
        </p:sp>
      </p:grpSp>
      <p:pic>
        <p:nvPicPr>
          <p:cNvPr id="28" name="Grafik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44" y="3043788"/>
            <a:ext cx="2296673" cy="197370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57" y="3028207"/>
            <a:ext cx="2296672" cy="1973703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548" y="3003736"/>
            <a:ext cx="2349770" cy="201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Results – Ti substrates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23" y="1300024"/>
            <a:ext cx="2346151" cy="2016224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827584" y="685309"/>
            <a:ext cx="2048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IHP5231-A</a:t>
            </a:r>
          </a:p>
          <a:p>
            <a:pPr algn="ctr"/>
            <a:r>
              <a:rPr lang="de-AT" dirty="0" smtClean="0"/>
              <a:t>900°C/5min/30MPa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23" y="3361556"/>
            <a:ext cx="2346151" cy="2016224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581901" y="687249"/>
            <a:ext cx="216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IHP5232-A</a:t>
            </a:r>
          </a:p>
          <a:p>
            <a:pPr algn="ctr"/>
            <a:r>
              <a:rPr lang="de-AT" dirty="0" smtClean="0"/>
              <a:t>900°C/15min/30MPa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1" y="1300024"/>
            <a:ext cx="2345890" cy="2016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361556"/>
            <a:ext cx="2345891" cy="2016000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6354385" y="685309"/>
            <a:ext cx="216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IHP5233-A</a:t>
            </a:r>
          </a:p>
          <a:p>
            <a:pPr algn="ctr"/>
            <a:r>
              <a:rPr lang="de-AT" dirty="0" smtClean="0"/>
              <a:t>900°C/30min/30MPa</a:t>
            </a:r>
            <a:endParaRPr lang="en-GB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364" y="1295832"/>
            <a:ext cx="2345892" cy="2016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365" y="3355780"/>
            <a:ext cx="2345891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8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6930" y="553244"/>
            <a:ext cx="2088232" cy="20162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051" y="553244"/>
            <a:ext cx="2160240" cy="194421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882" y="481236"/>
            <a:ext cx="2232248" cy="2160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Results – Ti6Al4V substrates</a:t>
            </a:r>
            <a:endParaRPr lang="de-DE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865756" y="2299216"/>
            <a:ext cx="7465602" cy="693493"/>
            <a:chOff x="959091" y="2665673"/>
            <a:chExt cx="7465602" cy="693493"/>
          </a:xfrm>
        </p:grpSpPr>
        <p:sp>
          <p:nvSpPr>
            <p:cNvPr id="26" name="Textfeld 25"/>
            <p:cNvSpPr txBox="1"/>
            <p:nvPr/>
          </p:nvSpPr>
          <p:spPr>
            <a:xfrm>
              <a:off x="3612647" y="2712835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IHP5232-B</a:t>
              </a:r>
            </a:p>
            <a:p>
              <a:pPr algn="ctr"/>
              <a:r>
                <a:rPr lang="de-AT" dirty="0" smtClean="0"/>
                <a:t>900°C/15min/30MPa</a:t>
              </a:r>
              <a:endParaRPr lang="en-GB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258843" y="2712834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IHP5233-B</a:t>
              </a:r>
            </a:p>
            <a:p>
              <a:pPr algn="ctr"/>
              <a:r>
                <a:rPr lang="de-AT" dirty="0" smtClean="0"/>
                <a:t>900°C/30min/30MPa</a:t>
              </a:r>
              <a:endParaRPr lang="en-GB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959091" y="2665673"/>
              <a:ext cx="20488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IHP5231-B</a:t>
              </a:r>
            </a:p>
            <a:p>
              <a:pPr algn="ctr"/>
              <a:r>
                <a:rPr lang="de-AT" dirty="0" smtClean="0"/>
                <a:t>900°C/5min/30MPa</a:t>
              </a:r>
              <a:endParaRPr lang="en-GB" dirty="0"/>
            </a:p>
          </p:txBody>
        </p:sp>
      </p:grpSp>
      <p:pic>
        <p:nvPicPr>
          <p:cNvPr id="8" name="Grafik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70" y="3000097"/>
            <a:ext cx="2426401" cy="208518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992688"/>
            <a:ext cx="2485381" cy="213587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508" y="2979871"/>
            <a:ext cx="2485382" cy="213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Results – Ti6Al4V substrates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827584" y="685309"/>
            <a:ext cx="2048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IHP5231-B</a:t>
            </a:r>
          </a:p>
          <a:p>
            <a:pPr algn="ctr"/>
            <a:r>
              <a:rPr lang="de-AT" dirty="0" smtClean="0"/>
              <a:t>900°C/5min/30MPa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3581901" y="687249"/>
            <a:ext cx="216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IHP5232-B</a:t>
            </a:r>
          </a:p>
          <a:p>
            <a:pPr algn="ctr"/>
            <a:r>
              <a:rPr lang="de-AT" dirty="0" smtClean="0"/>
              <a:t>900°C/15min/30MPa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6354385" y="685309"/>
            <a:ext cx="216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IHP5233-B</a:t>
            </a:r>
          </a:p>
          <a:p>
            <a:pPr algn="ctr"/>
            <a:r>
              <a:rPr lang="de-AT" dirty="0" smtClean="0"/>
              <a:t>900°C/30min/30MPa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53" y="1331640"/>
            <a:ext cx="2345891" cy="2016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53" y="3335268"/>
            <a:ext cx="2345891" cy="2016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316624"/>
            <a:ext cx="2345891" cy="2016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625" y="3347640"/>
            <a:ext cx="2345891" cy="2016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364" y="1331640"/>
            <a:ext cx="2345891" cy="2016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363" y="3347640"/>
            <a:ext cx="2345891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0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ienmaster 16-10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 16-10</Template>
  <TotalTime>0</TotalTime>
  <Words>370</Words>
  <Application>Microsoft Macintosh PowerPoint</Application>
  <PresentationFormat>Bildschirmpräsentation (16:10)</PresentationFormat>
  <Paragraphs>100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ＭＳ Ｐゴシック</vt:lpstr>
      <vt:lpstr>Folienmaster 16-10</vt:lpstr>
      <vt:lpstr>Task 17.5 - Development of new diamond based composites for luminescence screens</vt:lpstr>
      <vt:lpstr>Aim</vt:lpstr>
      <vt:lpstr>Methodology</vt:lpstr>
      <vt:lpstr>First trials</vt:lpstr>
      <vt:lpstr>Adapted methodology</vt:lpstr>
      <vt:lpstr>Results – Ti substrates</vt:lpstr>
      <vt:lpstr>Results – Ti substrates</vt:lpstr>
      <vt:lpstr>Results – Ti6Al4V substrates</vt:lpstr>
      <vt:lpstr>Results – Ti6Al4V substrates</vt:lpstr>
      <vt:lpstr>Future plans/samples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ARIES Proyect</dc:title>
  <dc:creator>User Maschine</dc:creator>
  <cp:lastModifiedBy>wuqaau</cp:lastModifiedBy>
  <cp:revision>75</cp:revision>
  <dcterms:created xsi:type="dcterms:W3CDTF">2017-08-30T11:46:43Z</dcterms:created>
  <dcterms:modified xsi:type="dcterms:W3CDTF">2017-11-25T10:25:20Z</dcterms:modified>
</cp:coreProperties>
</file>