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  <p:sldMasterId id="2147483659" r:id="rId3"/>
    <p:sldMasterId id="2147483672" r:id="rId4"/>
  </p:sldMasterIdLst>
  <p:notesMasterIdLst>
    <p:notesMasterId r:id="rId14"/>
  </p:notesMasterIdLst>
  <p:handoutMasterIdLst>
    <p:handoutMasterId r:id="rId15"/>
  </p:handoutMasterIdLst>
  <p:sldIdLst>
    <p:sldId id="310" r:id="rId5"/>
    <p:sldId id="366" r:id="rId6"/>
    <p:sldId id="372" r:id="rId7"/>
    <p:sldId id="378" r:id="rId8"/>
    <p:sldId id="376" r:id="rId9"/>
    <p:sldId id="377" r:id="rId10"/>
    <p:sldId id="375" r:id="rId11"/>
    <p:sldId id="374" r:id="rId12"/>
    <p:sldId id="365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13C"/>
    <a:srgbClr val="6BA7EF"/>
    <a:srgbClr val="2120A5"/>
    <a:srgbClr val="FFFFFF"/>
    <a:srgbClr val="0157A4"/>
    <a:srgbClr val="000000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>
        <p:scale>
          <a:sx n="90" d="100"/>
          <a:sy n="90" d="100"/>
        </p:scale>
        <p:origin x="2256" y="33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1" d="100"/>
          <a:sy n="81" d="100"/>
        </p:scale>
        <p:origin x="38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24/11/2017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24/11/2017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Bertarelli  – Collimation Material and Design Readiness for LS2 – 2 May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03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A03984-FBA0-4D8D-A790-FA1651E541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771775" y="2060575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24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77975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89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/>
              <a:t>A. Bertarelli  – Collimation Material and Design Readiness for LS2 – 2 May 2017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22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77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jpe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hiradmat-sps/List%20of%20Experiments/Forms/AllItems.aspx?RootFolder=/hiradmat-sps/List%20of%20Experiments/HRMT-14&amp;FolderCTID=0x012000FE306782B0578944B668BC6A3E1A4318&amp;View=%7bF53F9806-A981-4943-BB7E-FB4E5307E0FF%7d" TargetMode="External"/><Relationship Id="rId2" Type="http://schemas.openxmlformats.org/officeDocument/2006/relationships/hyperlink" Target="https://espace.cern.ch/hiradmat-sps/List%20of%20Experiments/Forms/AllItems.aspx?RootFolder=/hiradmat-sps/List%20of%20Experiments/HRMT-09&amp;FolderCTID=0x012000FE306782B0578944B668BC6A3E1A4318&amp;View=%7bF53F9806-A981-4943-BB7E-FB4E5307E0FF%7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861774"/>
          </a:xfrm>
        </p:spPr>
        <p:txBody>
          <a:bodyPr/>
          <a:lstStyle/>
          <a:p>
            <a:r>
              <a:rPr lang="en-US" sz="2800" dirty="0"/>
              <a:t>Materials for extreme thermal management</a:t>
            </a:r>
            <a:r>
              <a:rPr lang="en-GB" sz="2800" dirty="0"/>
              <a:t> </a:t>
            </a:r>
            <a:r>
              <a:rPr lang="en-GB" sz="2800" dirty="0" err="1"/>
              <a:t>PowerMat</a:t>
            </a:r>
            <a:r>
              <a:rPr lang="en-GB" sz="2800" dirty="0"/>
              <a:t> (WP17)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Lorenzo Peroni (POLITO)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/>
              <a:t>WP17 1</a:t>
            </a:r>
            <a:r>
              <a:rPr lang="en-GB" sz="2400" baseline="30000" dirty="0"/>
              <a:t>st</a:t>
            </a:r>
            <a:r>
              <a:rPr lang="en-GB" sz="2400" dirty="0"/>
              <a:t> Workshop, </a:t>
            </a:r>
            <a:r>
              <a:rPr lang="en-GB" sz="2400" dirty="0" err="1"/>
              <a:t>Politecnico</a:t>
            </a:r>
            <a:r>
              <a:rPr lang="en-GB" sz="2400" dirty="0"/>
              <a:t> di Torino</a:t>
            </a:r>
          </a:p>
        </p:txBody>
      </p:sp>
    </p:spTree>
    <p:extLst>
      <p:ext uri="{BB962C8B-B14F-4D97-AF65-F5344CB8AC3E}">
        <p14:creationId xmlns:p14="http://schemas.microsoft.com/office/powerpoint/2010/main" val="226214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Task 3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14526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3: Dynamic testing and online monitoring</a:t>
            </a:r>
            <a:b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4080"/>
                </a:solidFill>
              </a:rPr>
              <a:t>Testing of material samples in a broad range of environments: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Mechanical testing in quasi-static and dynamic conditions, at various temperatures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b="1" u="sng" dirty="0">
                <a:solidFill>
                  <a:srgbClr val="004080"/>
                </a:solidFill>
              </a:rPr>
              <a:t>Tests under very high power laser and particle beams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Irradiation tests with online monitoring of properties evolution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Hydrodynamic simulations of experiments - constitutive models, spall strengths for new materials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004080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558ED5"/>
                </a:solidFill>
              </a:rPr>
              <a:t>Participants: CERN, ELI-NP, GSI, POLIMI, POLITO</a:t>
            </a: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3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Milestones &amp; 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84" y="5157192"/>
            <a:ext cx="8229600" cy="731775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GB" dirty="0"/>
              <a:t>Task 17.3) Irradiation test results: Beam impact on new material and composite [month 48]</a:t>
            </a:r>
            <a:r>
              <a:rPr lang="en-US" dirty="0"/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649C33-43D7-4861-A8BE-7574E89DAE35}"/>
              </a:ext>
            </a:extLst>
          </p:cNvPr>
          <p:cNvSpPr txBox="1">
            <a:spLocks/>
          </p:cNvSpPr>
          <p:nvPr/>
        </p:nvSpPr>
        <p:spPr>
          <a:xfrm>
            <a:off x="508684" y="3403465"/>
            <a:ext cx="8229600" cy="25104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70C0"/>
                </a:solidFill>
              </a:rPr>
              <a:t>Task 17.3)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Irradiation, with publication of report on web</a:t>
            </a:r>
            <a:r>
              <a:rPr lang="en-US" dirty="0">
                <a:solidFill>
                  <a:srgbClr val="0070C0"/>
                </a:solidFill>
              </a:rPr>
              <a:t>[month 27]</a:t>
            </a:r>
          </a:p>
          <a:p>
            <a:r>
              <a:rPr lang="en-GB" dirty="0">
                <a:solidFill>
                  <a:srgbClr val="0070C0"/>
                </a:solidFill>
              </a:rPr>
              <a:t>Task 17.3)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Irradiation effects analysis, with publication of report on web</a:t>
            </a:r>
            <a:r>
              <a:rPr lang="en-US" dirty="0">
                <a:solidFill>
                  <a:srgbClr val="0070C0"/>
                </a:solidFill>
              </a:rPr>
              <a:t>[month 36]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E6F5ADE-3A66-4A52-8258-5562AC7C69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577"/>
          <a:stretch/>
        </p:blipFill>
        <p:spPr>
          <a:xfrm>
            <a:off x="1331640" y="997850"/>
            <a:ext cx="6867020" cy="224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9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7DF4DD-59A6-421B-812F-C44C4EA9D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Task 17.3 </a:t>
            </a:r>
            <a:r>
              <a:rPr lang="it-IT" dirty="0" err="1"/>
              <a:t>today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19F5A2-064B-44D3-ACCA-98C602A4B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62" y="948244"/>
            <a:ext cx="8229600" cy="4525963"/>
          </a:xfrm>
        </p:spPr>
        <p:txBody>
          <a:bodyPr>
            <a:normAutofit/>
          </a:bodyPr>
          <a:lstStyle/>
          <a:p>
            <a:r>
              <a:rPr lang="en-GB" sz="2000"/>
              <a:t>An overview of the executed and planned HiRadMat experiments with particular reference to the materials under testing, methodologies and technique adopted, problems and solutions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B79377-7B42-4567-AAD9-605E9B62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57">
            <a:extLst>
              <a:ext uri="{FF2B5EF4-FFF2-40B4-BE49-F238E27FC236}">
                <a16:creationId xmlns:a16="http://schemas.microsoft.com/office/drawing/2014/main" id="{2128A5D9-0D7D-43BF-B55C-08BA17A6E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48680"/>
            <a:ext cx="5688124" cy="457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Arco 8">
            <a:extLst>
              <a:ext uri="{FF2B5EF4-FFF2-40B4-BE49-F238E27FC236}">
                <a16:creationId xmlns:a16="http://schemas.microsoft.com/office/drawing/2014/main" id="{52B42AFB-71B7-46F2-963C-EAF00E2BB8C0}"/>
              </a:ext>
            </a:extLst>
          </p:cNvPr>
          <p:cNvSpPr>
            <a:spLocks noChangeAspect="1"/>
          </p:cNvSpPr>
          <p:nvPr/>
        </p:nvSpPr>
        <p:spPr>
          <a:xfrm>
            <a:off x="2791332" y="2039899"/>
            <a:ext cx="2033450" cy="1970554"/>
          </a:xfrm>
          <a:prstGeom prst="arc">
            <a:avLst>
              <a:gd name="adj1" fmla="val 7906122"/>
              <a:gd name="adj2" fmla="val 13605865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60F720B0-DA36-4518-B275-E22FB75E1765}"/>
              </a:ext>
            </a:extLst>
          </p:cNvPr>
          <p:cNvSpPr>
            <a:spLocks noChangeAspect="1"/>
          </p:cNvSpPr>
          <p:nvPr/>
        </p:nvSpPr>
        <p:spPr>
          <a:xfrm>
            <a:off x="2871441" y="2158605"/>
            <a:ext cx="1762396" cy="1707883"/>
          </a:xfrm>
          <a:prstGeom prst="arc">
            <a:avLst>
              <a:gd name="adj1" fmla="val 7906122"/>
              <a:gd name="adj2" fmla="val 13605865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3245F1F-109B-4E76-A1C5-B748C0698308}"/>
              </a:ext>
            </a:extLst>
          </p:cNvPr>
          <p:cNvSpPr/>
          <p:nvPr/>
        </p:nvSpPr>
        <p:spPr>
          <a:xfrm>
            <a:off x="-16980" y="2197421"/>
            <a:ext cx="3128748" cy="4657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1 60">
            <a:extLst>
              <a:ext uri="{FF2B5EF4-FFF2-40B4-BE49-F238E27FC236}">
                <a16:creationId xmlns:a16="http://schemas.microsoft.com/office/drawing/2014/main" id="{087E6D8C-4B21-40D0-81D4-25128A139E01}"/>
              </a:ext>
            </a:extLst>
          </p:cNvPr>
          <p:cNvCxnSpPr>
            <a:endCxn id="45" idx="0"/>
          </p:cNvCxnSpPr>
          <p:nvPr/>
        </p:nvCxnSpPr>
        <p:spPr>
          <a:xfrm>
            <a:off x="3111768" y="2060434"/>
            <a:ext cx="1703" cy="1761487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>
            <a:extLst>
              <a:ext uri="{FF2B5EF4-FFF2-40B4-BE49-F238E27FC236}">
                <a16:creationId xmlns:a16="http://schemas.microsoft.com/office/drawing/2014/main" id="{4D6115F2-E572-4DA1-AFA7-8A77B29D1510}"/>
              </a:ext>
            </a:extLst>
          </p:cNvPr>
          <p:cNvSpPr/>
          <p:nvPr/>
        </p:nvSpPr>
        <p:spPr>
          <a:xfrm>
            <a:off x="2551005" y="5457926"/>
            <a:ext cx="801000" cy="77622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Arco 13">
            <a:extLst>
              <a:ext uri="{FF2B5EF4-FFF2-40B4-BE49-F238E27FC236}">
                <a16:creationId xmlns:a16="http://schemas.microsoft.com/office/drawing/2014/main" id="{AF47F4CB-ED13-4530-B404-22CE953DF1F4}"/>
              </a:ext>
            </a:extLst>
          </p:cNvPr>
          <p:cNvSpPr/>
          <p:nvPr/>
        </p:nvSpPr>
        <p:spPr>
          <a:xfrm>
            <a:off x="2551005" y="5457926"/>
            <a:ext cx="801000" cy="776224"/>
          </a:xfrm>
          <a:prstGeom prst="arc">
            <a:avLst>
              <a:gd name="adj1" fmla="val 17052101"/>
              <a:gd name="adj2" fmla="val 4754643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0558CB98-7DA8-4222-BA66-5D33354CD932}"/>
              </a:ext>
            </a:extLst>
          </p:cNvPr>
          <p:cNvSpPr/>
          <p:nvPr/>
        </p:nvSpPr>
        <p:spPr>
          <a:xfrm>
            <a:off x="2350733" y="2828738"/>
            <a:ext cx="400500" cy="3881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Arco 15">
            <a:extLst>
              <a:ext uri="{FF2B5EF4-FFF2-40B4-BE49-F238E27FC236}">
                <a16:creationId xmlns:a16="http://schemas.microsoft.com/office/drawing/2014/main" id="{50AA98D3-A2F6-42DA-A75B-E070ECC15BB4}"/>
              </a:ext>
            </a:extLst>
          </p:cNvPr>
          <p:cNvSpPr>
            <a:spLocks noChangeAspect="1"/>
          </p:cNvSpPr>
          <p:nvPr/>
        </p:nvSpPr>
        <p:spPr>
          <a:xfrm>
            <a:off x="1830025" y="2313867"/>
            <a:ext cx="1441960" cy="1397359"/>
          </a:xfrm>
          <a:prstGeom prst="arc">
            <a:avLst>
              <a:gd name="adj1" fmla="val 15094824"/>
              <a:gd name="adj2" fmla="val 8147305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D6D41F33-BF5C-4494-9AE8-78C0D4FC7346}"/>
              </a:ext>
            </a:extLst>
          </p:cNvPr>
          <p:cNvSpPr/>
          <p:nvPr/>
        </p:nvSpPr>
        <p:spPr>
          <a:xfrm>
            <a:off x="3150890" y="2542814"/>
            <a:ext cx="400545" cy="124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39EBAD2C-4196-49B6-B1D4-1613778CA655}"/>
              </a:ext>
            </a:extLst>
          </p:cNvPr>
          <p:cNvSpPr/>
          <p:nvPr/>
        </p:nvSpPr>
        <p:spPr>
          <a:xfrm>
            <a:off x="759152" y="4109651"/>
            <a:ext cx="1017270" cy="98580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1 6">
            <a:extLst>
              <a:ext uri="{FF2B5EF4-FFF2-40B4-BE49-F238E27FC236}">
                <a16:creationId xmlns:a16="http://schemas.microsoft.com/office/drawing/2014/main" id="{CE0B681E-EF96-425A-B097-5F8985924D38}"/>
              </a:ext>
            </a:extLst>
          </p:cNvPr>
          <p:cNvCxnSpPr/>
          <p:nvPr/>
        </p:nvCxnSpPr>
        <p:spPr>
          <a:xfrm>
            <a:off x="1269263" y="3905304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8">
            <a:extLst>
              <a:ext uri="{FF2B5EF4-FFF2-40B4-BE49-F238E27FC236}">
                <a16:creationId xmlns:a16="http://schemas.microsoft.com/office/drawing/2014/main" id="{F3A60954-8DE7-48AA-B6DD-7050486565D0}"/>
              </a:ext>
            </a:extLst>
          </p:cNvPr>
          <p:cNvCxnSpPr/>
          <p:nvPr/>
        </p:nvCxnSpPr>
        <p:spPr>
          <a:xfrm>
            <a:off x="628392" y="4603984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o 20">
            <a:extLst>
              <a:ext uri="{FF2B5EF4-FFF2-40B4-BE49-F238E27FC236}">
                <a16:creationId xmlns:a16="http://schemas.microsoft.com/office/drawing/2014/main" id="{DDA4CFA9-18C0-470B-8D6D-9AA192DB91EE}"/>
              </a:ext>
            </a:extLst>
          </p:cNvPr>
          <p:cNvSpPr/>
          <p:nvPr/>
        </p:nvSpPr>
        <p:spPr>
          <a:xfrm>
            <a:off x="759152" y="4117660"/>
            <a:ext cx="1017270" cy="985805"/>
          </a:xfrm>
          <a:prstGeom prst="arc">
            <a:avLst>
              <a:gd name="adj1" fmla="val 4215182"/>
              <a:gd name="adj2" fmla="val 0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Arco 21">
            <a:extLst>
              <a:ext uri="{FF2B5EF4-FFF2-40B4-BE49-F238E27FC236}">
                <a16:creationId xmlns:a16="http://schemas.microsoft.com/office/drawing/2014/main" id="{900BFA70-7574-471D-BD14-55448711B05B}"/>
              </a:ext>
            </a:extLst>
          </p:cNvPr>
          <p:cNvSpPr>
            <a:spLocks noChangeAspect="1"/>
          </p:cNvSpPr>
          <p:nvPr/>
        </p:nvSpPr>
        <p:spPr>
          <a:xfrm>
            <a:off x="548283" y="3905304"/>
            <a:ext cx="1441960" cy="1397359"/>
          </a:xfrm>
          <a:prstGeom prst="arc">
            <a:avLst>
              <a:gd name="adj1" fmla="val 1058820"/>
              <a:gd name="adj2" fmla="val 18223226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Arco 22">
            <a:extLst>
              <a:ext uri="{FF2B5EF4-FFF2-40B4-BE49-F238E27FC236}">
                <a16:creationId xmlns:a16="http://schemas.microsoft.com/office/drawing/2014/main" id="{C6672582-C00D-42D4-AB0D-58EF6C2113D6}"/>
              </a:ext>
            </a:extLst>
          </p:cNvPr>
          <p:cNvSpPr>
            <a:spLocks noChangeAspect="1"/>
          </p:cNvSpPr>
          <p:nvPr/>
        </p:nvSpPr>
        <p:spPr>
          <a:xfrm>
            <a:off x="267902" y="3623327"/>
            <a:ext cx="2033450" cy="1970554"/>
          </a:xfrm>
          <a:prstGeom prst="arc">
            <a:avLst>
              <a:gd name="adj1" fmla="val 18136933"/>
              <a:gd name="adj2" fmla="val 9063616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08EDC374-4708-4AC0-AC68-96A7760740D0}"/>
              </a:ext>
            </a:extLst>
          </p:cNvPr>
          <p:cNvCxnSpPr/>
          <p:nvPr/>
        </p:nvCxnSpPr>
        <p:spPr>
          <a:xfrm>
            <a:off x="1589699" y="5186217"/>
            <a:ext cx="480653" cy="737495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15">
            <a:extLst>
              <a:ext uri="{FF2B5EF4-FFF2-40B4-BE49-F238E27FC236}">
                <a16:creationId xmlns:a16="http://schemas.microsoft.com/office/drawing/2014/main" id="{6BCDAB09-ABF8-457E-A52C-5BA0092F8CDA}"/>
              </a:ext>
            </a:extLst>
          </p:cNvPr>
          <p:cNvCxnSpPr/>
          <p:nvPr/>
        </p:nvCxnSpPr>
        <p:spPr>
          <a:xfrm>
            <a:off x="2551005" y="2313867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16">
            <a:extLst>
              <a:ext uri="{FF2B5EF4-FFF2-40B4-BE49-F238E27FC236}">
                <a16:creationId xmlns:a16="http://schemas.microsoft.com/office/drawing/2014/main" id="{FBAC9E3E-ED8C-4A24-9CB7-076E322D0C81}"/>
              </a:ext>
            </a:extLst>
          </p:cNvPr>
          <p:cNvCxnSpPr/>
          <p:nvPr/>
        </p:nvCxnSpPr>
        <p:spPr>
          <a:xfrm>
            <a:off x="1910134" y="3012547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o 26">
            <a:extLst>
              <a:ext uri="{FF2B5EF4-FFF2-40B4-BE49-F238E27FC236}">
                <a16:creationId xmlns:a16="http://schemas.microsoft.com/office/drawing/2014/main" id="{7F37E564-5E00-4741-986D-B7CE9C2C11AB}"/>
              </a:ext>
            </a:extLst>
          </p:cNvPr>
          <p:cNvSpPr/>
          <p:nvPr/>
        </p:nvSpPr>
        <p:spPr>
          <a:xfrm>
            <a:off x="2040894" y="2526223"/>
            <a:ext cx="1017270" cy="985805"/>
          </a:xfrm>
          <a:prstGeom prst="arc">
            <a:avLst>
              <a:gd name="adj1" fmla="val 14078945"/>
              <a:gd name="adj2" fmla="val 7909210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3ED6A8FC-8791-4908-8CBD-053D531A83D6}"/>
              </a:ext>
            </a:extLst>
          </p:cNvPr>
          <p:cNvSpPr/>
          <p:nvPr/>
        </p:nvSpPr>
        <p:spPr>
          <a:xfrm>
            <a:off x="1210347" y="4546890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5566861E-C090-428B-84D2-AD376B64E875}"/>
              </a:ext>
            </a:extLst>
          </p:cNvPr>
          <p:cNvSpPr/>
          <p:nvPr/>
        </p:nvSpPr>
        <p:spPr>
          <a:xfrm>
            <a:off x="2492090" y="2963463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5D963AC-200E-43C0-8E49-C61AE3FCD3EF}"/>
              </a:ext>
            </a:extLst>
          </p:cNvPr>
          <p:cNvSpPr txBox="1"/>
          <p:nvPr/>
        </p:nvSpPr>
        <p:spPr>
          <a:xfrm>
            <a:off x="-12479" y="5030955"/>
            <a:ext cx="2162940" cy="6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Calibri" pitchFamily="34" charset="0"/>
              </a:rPr>
              <a:t>Cylindrical</a:t>
            </a:r>
            <a:r>
              <a:rPr lang="it-IT" dirty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shockwaves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7462D178-D6C8-421A-8F30-15B0A22B2098}"/>
              </a:ext>
            </a:extLst>
          </p:cNvPr>
          <p:cNvSpPr txBox="1"/>
          <p:nvPr/>
        </p:nvSpPr>
        <p:spPr>
          <a:xfrm>
            <a:off x="1223628" y="2387212"/>
            <a:ext cx="1602178" cy="6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00FF"/>
                </a:solidFill>
                <a:latin typeface="Calibri" pitchFamily="34" charset="0"/>
              </a:rPr>
              <a:t>Reflected</a:t>
            </a:r>
            <a:r>
              <a:rPr lang="it-IT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dirty="0" err="1">
                <a:solidFill>
                  <a:srgbClr val="0000FF"/>
                </a:solidFill>
                <a:latin typeface="Calibri" pitchFamily="34" charset="0"/>
              </a:rPr>
              <a:t>shockwaves</a:t>
            </a:r>
            <a:endParaRPr lang="it-IT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1B5DA54D-DB94-4978-8589-54F98C5099E8}"/>
              </a:ext>
            </a:extLst>
          </p:cNvPr>
          <p:cNvSpPr/>
          <p:nvPr/>
        </p:nvSpPr>
        <p:spPr>
          <a:xfrm>
            <a:off x="3143557" y="5225032"/>
            <a:ext cx="400545" cy="124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3" name="Connettore 1 35">
            <a:extLst>
              <a:ext uri="{FF2B5EF4-FFF2-40B4-BE49-F238E27FC236}">
                <a16:creationId xmlns:a16="http://schemas.microsoft.com/office/drawing/2014/main" id="{62EE311D-B520-49EB-91AF-CF4E66DCA46B}"/>
              </a:ext>
            </a:extLst>
          </p:cNvPr>
          <p:cNvCxnSpPr/>
          <p:nvPr/>
        </p:nvCxnSpPr>
        <p:spPr>
          <a:xfrm>
            <a:off x="2951550" y="5147401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o 33">
            <a:extLst>
              <a:ext uri="{FF2B5EF4-FFF2-40B4-BE49-F238E27FC236}">
                <a16:creationId xmlns:a16="http://schemas.microsoft.com/office/drawing/2014/main" id="{3F737E6E-7AA5-4161-A866-C660AA136FA2}"/>
              </a:ext>
            </a:extLst>
          </p:cNvPr>
          <p:cNvSpPr/>
          <p:nvPr/>
        </p:nvSpPr>
        <p:spPr>
          <a:xfrm>
            <a:off x="2441439" y="5349124"/>
            <a:ext cx="1017270" cy="985805"/>
          </a:xfrm>
          <a:prstGeom prst="arc">
            <a:avLst>
              <a:gd name="adj1" fmla="val 4074828"/>
              <a:gd name="adj2" fmla="val 16005383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CA7535A8-C8EC-4807-AEF0-741A06B9BF0A}"/>
              </a:ext>
            </a:extLst>
          </p:cNvPr>
          <p:cNvSpPr/>
          <p:nvPr/>
        </p:nvSpPr>
        <p:spPr>
          <a:xfrm>
            <a:off x="2892634" y="5796997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A3AFF3F-BA9C-4AD3-A5AF-89008EA36B28}"/>
              </a:ext>
            </a:extLst>
          </p:cNvPr>
          <p:cNvSpPr txBox="1"/>
          <p:nvPr/>
        </p:nvSpPr>
        <p:spPr>
          <a:xfrm>
            <a:off x="147738" y="3711227"/>
            <a:ext cx="2643594" cy="398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FF00"/>
                </a:solidFill>
                <a:latin typeface="Calibri" pitchFamily="34" charset="0"/>
              </a:rPr>
              <a:t>Molten</a:t>
            </a:r>
            <a:r>
              <a:rPr lang="it-IT" dirty="0">
                <a:solidFill>
                  <a:srgbClr val="FFFF00"/>
                </a:solidFill>
                <a:latin typeface="Calibri" pitchFamily="34" charset="0"/>
              </a:rPr>
              <a:t> zone/plasma</a:t>
            </a:r>
          </a:p>
        </p:txBody>
      </p:sp>
      <p:sp>
        <p:nvSpPr>
          <p:cNvPr id="37" name="Arco 36">
            <a:extLst>
              <a:ext uri="{FF2B5EF4-FFF2-40B4-BE49-F238E27FC236}">
                <a16:creationId xmlns:a16="http://schemas.microsoft.com/office/drawing/2014/main" id="{B4F11630-4A3F-44E2-AECC-0DE8E9A0755A}"/>
              </a:ext>
            </a:extLst>
          </p:cNvPr>
          <p:cNvSpPr>
            <a:spLocks noChangeAspect="1"/>
          </p:cNvSpPr>
          <p:nvPr/>
        </p:nvSpPr>
        <p:spPr>
          <a:xfrm>
            <a:off x="2915816" y="2391498"/>
            <a:ext cx="843475" cy="1238923"/>
          </a:xfrm>
          <a:prstGeom prst="arc">
            <a:avLst>
              <a:gd name="adj1" fmla="val 7906122"/>
              <a:gd name="adj2" fmla="val 13605865"/>
            </a:avLst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3C50F20-E7E3-42C2-A118-746396D4263C}"/>
              </a:ext>
            </a:extLst>
          </p:cNvPr>
          <p:cNvSpPr txBox="1"/>
          <p:nvPr/>
        </p:nvSpPr>
        <p:spPr>
          <a:xfrm>
            <a:off x="0" y="4092127"/>
            <a:ext cx="21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latin typeface="Calibri" pitchFamily="34" charset="0"/>
              </a:rPr>
              <a:t>P&gt;100GPa</a:t>
            </a: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C1C0C2A4-3D2E-47B6-BD2D-D463CE98AF51}"/>
              </a:ext>
            </a:extLst>
          </p:cNvPr>
          <p:cNvCxnSpPr/>
          <p:nvPr/>
        </p:nvCxnSpPr>
        <p:spPr>
          <a:xfrm flipH="1">
            <a:off x="868718" y="4651426"/>
            <a:ext cx="341629" cy="2265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5CF31165-FF4E-4C47-A315-04066B896C8B}"/>
              </a:ext>
            </a:extLst>
          </p:cNvPr>
          <p:cNvSpPr txBox="1"/>
          <p:nvPr/>
        </p:nvSpPr>
        <p:spPr>
          <a:xfrm>
            <a:off x="948827" y="4603984"/>
            <a:ext cx="2162940" cy="431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dirty="0">
                <a:latin typeface="Calibri" pitchFamily="34" charset="0"/>
              </a:rPr>
              <a:t>r</a:t>
            </a:r>
          </a:p>
        </p:txBody>
      </p:sp>
      <p:cxnSp>
        <p:nvCxnSpPr>
          <p:cNvPr id="41" name="Connettore 1 54">
            <a:extLst>
              <a:ext uri="{FF2B5EF4-FFF2-40B4-BE49-F238E27FC236}">
                <a16:creationId xmlns:a16="http://schemas.microsoft.com/office/drawing/2014/main" id="{6881DC64-1B90-4449-A3BF-0E63A3B58A54}"/>
              </a:ext>
            </a:extLst>
          </p:cNvPr>
          <p:cNvCxnSpPr>
            <a:endCxn id="40" idx="3"/>
          </p:cNvCxnSpPr>
          <p:nvPr/>
        </p:nvCxnSpPr>
        <p:spPr>
          <a:xfrm>
            <a:off x="3111768" y="4215829"/>
            <a:ext cx="0" cy="60383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64">
            <a:extLst>
              <a:ext uri="{FF2B5EF4-FFF2-40B4-BE49-F238E27FC236}">
                <a16:creationId xmlns:a16="http://schemas.microsoft.com/office/drawing/2014/main" id="{3A451F4A-E3B6-456C-979B-30FC03EAD804}"/>
              </a:ext>
            </a:extLst>
          </p:cNvPr>
          <p:cNvCxnSpPr/>
          <p:nvPr/>
        </p:nvCxnSpPr>
        <p:spPr>
          <a:xfrm flipH="1">
            <a:off x="3111767" y="6234236"/>
            <a:ext cx="1" cy="621049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igura a mano libera 75">
            <a:extLst>
              <a:ext uri="{FF2B5EF4-FFF2-40B4-BE49-F238E27FC236}">
                <a16:creationId xmlns:a16="http://schemas.microsoft.com/office/drawing/2014/main" id="{5EBDE172-9CB3-4C45-8575-3BF3ECD34961}"/>
              </a:ext>
            </a:extLst>
          </p:cNvPr>
          <p:cNvSpPr/>
          <p:nvPr/>
        </p:nvSpPr>
        <p:spPr>
          <a:xfrm>
            <a:off x="2751898" y="3868120"/>
            <a:ext cx="656987" cy="1355482"/>
          </a:xfrm>
          <a:custGeom>
            <a:avLst/>
            <a:gdLst>
              <a:gd name="connsiteX0" fmla="*/ 333375 w 590550"/>
              <a:gd name="connsiteY0" fmla="*/ 114300 h 1257300"/>
              <a:gd name="connsiteX1" fmla="*/ 438150 w 590550"/>
              <a:gd name="connsiteY1" fmla="*/ 381000 h 1257300"/>
              <a:gd name="connsiteX2" fmla="*/ 552450 w 590550"/>
              <a:gd name="connsiteY2" fmla="*/ 523875 h 1257300"/>
              <a:gd name="connsiteX3" fmla="*/ 590550 w 590550"/>
              <a:gd name="connsiteY3" fmla="*/ 762000 h 1257300"/>
              <a:gd name="connsiteX4" fmla="*/ 476250 w 590550"/>
              <a:gd name="connsiteY4" fmla="*/ 981075 h 1257300"/>
              <a:gd name="connsiteX5" fmla="*/ 352425 w 590550"/>
              <a:gd name="connsiteY5" fmla="*/ 1247775 h 1257300"/>
              <a:gd name="connsiteX6" fmla="*/ 0 w 590550"/>
              <a:gd name="connsiteY6" fmla="*/ 1257300 h 1257300"/>
              <a:gd name="connsiteX7" fmla="*/ 85725 w 590550"/>
              <a:gd name="connsiteY7" fmla="*/ 57150 h 1257300"/>
              <a:gd name="connsiteX8" fmla="*/ 342900 w 590550"/>
              <a:gd name="connsiteY8" fmla="*/ 0 h 1257300"/>
              <a:gd name="connsiteX9" fmla="*/ 342900 w 590550"/>
              <a:gd name="connsiteY9" fmla="*/ 47625 h 1257300"/>
              <a:gd name="connsiteX10" fmla="*/ 333375 w 590550"/>
              <a:gd name="connsiteY10" fmla="*/ 114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0550" h="1257300">
                <a:moveTo>
                  <a:pt x="333375" y="114300"/>
                </a:moveTo>
                <a:lnTo>
                  <a:pt x="438150" y="381000"/>
                </a:lnTo>
                <a:lnTo>
                  <a:pt x="552450" y="523875"/>
                </a:lnTo>
                <a:lnTo>
                  <a:pt x="590550" y="762000"/>
                </a:lnTo>
                <a:lnTo>
                  <a:pt x="476250" y="981075"/>
                </a:lnTo>
                <a:lnTo>
                  <a:pt x="352425" y="1247775"/>
                </a:lnTo>
                <a:lnTo>
                  <a:pt x="0" y="1257300"/>
                </a:lnTo>
                <a:lnTo>
                  <a:pt x="85725" y="57150"/>
                </a:lnTo>
                <a:lnTo>
                  <a:pt x="342900" y="0"/>
                </a:lnTo>
                <a:lnTo>
                  <a:pt x="342900" y="47625"/>
                </a:lnTo>
                <a:lnTo>
                  <a:pt x="333375" y="1143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4" name="Gruppo 71">
            <a:extLst>
              <a:ext uri="{FF2B5EF4-FFF2-40B4-BE49-F238E27FC236}">
                <a16:creationId xmlns:a16="http://schemas.microsoft.com/office/drawing/2014/main" id="{90247379-5E68-4103-BDB2-FF6F15C2DD05}"/>
              </a:ext>
            </a:extLst>
          </p:cNvPr>
          <p:cNvGrpSpPr/>
          <p:nvPr/>
        </p:nvGrpSpPr>
        <p:grpSpPr>
          <a:xfrm>
            <a:off x="3111768" y="3821922"/>
            <a:ext cx="280381" cy="1549159"/>
            <a:chOff x="4608004" y="1524000"/>
            <a:chExt cx="344996" cy="2597857"/>
          </a:xfrm>
        </p:grpSpPr>
        <p:sp>
          <p:nvSpPr>
            <p:cNvPr id="45" name="Figura a mano libera 69">
              <a:extLst>
                <a:ext uri="{FF2B5EF4-FFF2-40B4-BE49-F238E27FC236}">
                  <a16:creationId xmlns:a16="http://schemas.microsoft.com/office/drawing/2014/main" id="{3430E83B-F9A3-4210-BF15-322A295FA00D}"/>
                </a:ext>
              </a:extLst>
            </p:cNvPr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Figura a mano libera 70">
              <a:extLst>
                <a:ext uri="{FF2B5EF4-FFF2-40B4-BE49-F238E27FC236}">
                  <a16:creationId xmlns:a16="http://schemas.microsoft.com/office/drawing/2014/main" id="{DBE430ED-9C42-4340-A908-D093CE1B07AD}"/>
                </a:ext>
              </a:extLst>
            </p:cNvPr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7" name="Arco 46">
            <a:extLst>
              <a:ext uri="{FF2B5EF4-FFF2-40B4-BE49-F238E27FC236}">
                <a16:creationId xmlns:a16="http://schemas.microsoft.com/office/drawing/2014/main" id="{8AAEDFD9-C558-4736-AC5F-9C666B47AF34}"/>
              </a:ext>
            </a:extLst>
          </p:cNvPr>
          <p:cNvSpPr>
            <a:spLocks noChangeAspect="1"/>
          </p:cNvSpPr>
          <p:nvPr/>
        </p:nvSpPr>
        <p:spPr>
          <a:xfrm>
            <a:off x="-36004" y="3361887"/>
            <a:ext cx="2594212" cy="2513971"/>
          </a:xfrm>
          <a:prstGeom prst="arc">
            <a:avLst>
              <a:gd name="adj1" fmla="val 19257421"/>
              <a:gd name="adj2" fmla="val 1673907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53C1708A-5160-4DEE-9D87-2341D34DAA77}"/>
              </a:ext>
            </a:extLst>
          </p:cNvPr>
          <p:cNvCxnSpPr/>
          <p:nvPr/>
        </p:nvCxnSpPr>
        <p:spPr>
          <a:xfrm flipH="1">
            <a:off x="1269263" y="4953324"/>
            <a:ext cx="1922614" cy="0"/>
          </a:xfrm>
          <a:prstGeom prst="straightConnector1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78">
            <a:extLst>
              <a:ext uri="{FF2B5EF4-FFF2-40B4-BE49-F238E27FC236}">
                <a16:creationId xmlns:a16="http://schemas.microsoft.com/office/drawing/2014/main" id="{F9D17BEA-C34D-4D82-A970-ED376648F60D}"/>
              </a:ext>
            </a:extLst>
          </p:cNvPr>
          <p:cNvCxnSpPr>
            <a:stCxn id="46" idx="0"/>
          </p:cNvCxnSpPr>
          <p:nvPr/>
        </p:nvCxnSpPr>
        <p:spPr>
          <a:xfrm>
            <a:off x="3111768" y="5371080"/>
            <a:ext cx="0" cy="13367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o 49">
            <a:extLst>
              <a:ext uri="{FF2B5EF4-FFF2-40B4-BE49-F238E27FC236}">
                <a16:creationId xmlns:a16="http://schemas.microsoft.com/office/drawing/2014/main" id="{BC01BA72-914C-450F-9071-40896F09C08E}"/>
              </a:ext>
            </a:extLst>
          </p:cNvPr>
          <p:cNvSpPr>
            <a:spLocks noChangeAspect="1"/>
          </p:cNvSpPr>
          <p:nvPr/>
        </p:nvSpPr>
        <p:spPr>
          <a:xfrm flipV="1">
            <a:off x="3111768" y="6156605"/>
            <a:ext cx="160218" cy="155262"/>
          </a:xfrm>
          <a:prstGeom prst="arc">
            <a:avLst>
              <a:gd name="adj1" fmla="val 18784828"/>
              <a:gd name="adj2" fmla="val 10819857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Arco 50">
            <a:extLst>
              <a:ext uri="{FF2B5EF4-FFF2-40B4-BE49-F238E27FC236}">
                <a16:creationId xmlns:a16="http://schemas.microsoft.com/office/drawing/2014/main" id="{44D12AAC-AF4A-482D-B8FA-23D13A28E94E}"/>
              </a:ext>
            </a:extLst>
          </p:cNvPr>
          <p:cNvSpPr/>
          <p:nvPr/>
        </p:nvSpPr>
        <p:spPr>
          <a:xfrm>
            <a:off x="2860844" y="5576634"/>
            <a:ext cx="552499" cy="558834"/>
          </a:xfrm>
          <a:prstGeom prst="arc">
            <a:avLst>
              <a:gd name="adj1" fmla="val 16200000"/>
              <a:gd name="adj2" fmla="val 5559780"/>
            </a:avLst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2" name="Connettore 1 36">
            <a:extLst>
              <a:ext uri="{FF2B5EF4-FFF2-40B4-BE49-F238E27FC236}">
                <a16:creationId xmlns:a16="http://schemas.microsoft.com/office/drawing/2014/main" id="{030C6A4E-E4A0-4F25-AE28-5AFC3B395618}"/>
              </a:ext>
            </a:extLst>
          </p:cNvPr>
          <p:cNvCxnSpPr/>
          <p:nvPr/>
        </p:nvCxnSpPr>
        <p:spPr>
          <a:xfrm>
            <a:off x="2310679" y="5846081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rco 52">
            <a:extLst>
              <a:ext uri="{FF2B5EF4-FFF2-40B4-BE49-F238E27FC236}">
                <a16:creationId xmlns:a16="http://schemas.microsoft.com/office/drawing/2014/main" id="{7A2309A7-6292-436F-B6E6-9F0747EA4BBE}"/>
              </a:ext>
            </a:extLst>
          </p:cNvPr>
          <p:cNvSpPr>
            <a:spLocks noChangeAspect="1"/>
          </p:cNvSpPr>
          <p:nvPr/>
        </p:nvSpPr>
        <p:spPr>
          <a:xfrm>
            <a:off x="3111769" y="5397960"/>
            <a:ext cx="160218" cy="155262"/>
          </a:xfrm>
          <a:prstGeom prst="arc">
            <a:avLst>
              <a:gd name="adj1" fmla="val 18784828"/>
              <a:gd name="adj2" fmla="val 10819857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DC547878-71BE-4516-BEB9-D63511A669B2}"/>
              </a:ext>
            </a:extLst>
          </p:cNvPr>
          <p:cNvSpPr txBox="1"/>
          <p:nvPr/>
        </p:nvSpPr>
        <p:spPr>
          <a:xfrm>
            <a:off x="1269263" y="4254644"/>
            <a:ext cx="1241688" cy="398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rgbClr val="FF0000"/>
                </a:solidFill>
                <a:latin typeface="Calibri" pitchFamily="34" charset="0"/>
              </a:rPr>
              <a:t>BEAM</a:t>
            </a:r>
          </a:p>
        </p:txBody>
      </p:sp>
      <p:graphicFrame>
        <p:nvGraphicFramePr>
          <p:cNvPr id="55" name="Object 1">
            <a:extLst>
              <a:ext uri="{FF2B5EF4-FFF2-40B4-BE49-F238E27FC236}">
                <a16:creationId xmlns:a16="http://schemas.microsoft.com/office/drawing/2014/main" id="{CCB56323-76E3-44AA-B117-30F1BF6544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763112"/>
              </p:ext>
            </p:extLst>
          </p:nvPr>
        </p:nvGraphicFramePr>
        <p:xfrm>
          <a:off x="988882" y="5775786"/>
          <a:ext cx="383491" cy="61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zione" r:id="rId4" imgW="253800" imgH="419040" progId="Equation.3">
                  <p:embed/>
                </p:oleObj>
              </mc:Choice>
              <mc:Fallback>
                <p:oleObj name="Equazione" r:id="rId4" imgW="253800" imgH="419040" progId="Equation.3">
                  <p:embed/>
                  <p:pic>
                    <p:nvPicPr>
                      <p:cNvPr id="124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8882" y="5775786"/>
                        <a:ext cx="383491" cy="61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59BBB386-B8DD-4813-8D6E-2CEBA55A15A5}"/>
              </a:ext>
            </a:extLst>
          </p:cNvPr>
          <p:cNvSpPr txBox="1"/>
          <p:nvPr/>
        </p:nvSpPr>
        <p:spPr>
          <a:xfrm>
            <a:off x="1269263" y="5892233"/>
            <a:ext cx="2162940" cy="33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Calibri" pitchFamily="34" charset="0"/>
              </a:rPr>
              <a:t>attenuation</a:t>
            </a:r>
            <a:endParaRPr lang="it-IT" sz="1400" dirty="0">
              <a:latin typeface="Calibri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F5FDAA70-B1B4-4C56-A046-A8EE458B5AC8}"/>
              </a:ext>
            </a:extLst>
          </p:cNvPr>
          <p:cNvSpPr txBox="1"/>
          <p:nvPr/>
        </p:nvSpPr>
        <p:spPr>
          <a:xfrm>
            <a:off x="1243160" y="6326471"/>
            <a:ext cx="2643594" cy="564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Solids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8" name="Connettore 1 103">
            <a:extLst>
              <a:ext uri="{FF2B5EF4-FFF2-40B4-BE49-F238E27FC236}">
                <a16:creationId xmlns:a16="http://schemas.microsoft.com/office/drawing/2014/main" id="{B015D3B8-1796-40E0-8A0B-A9E1AD324F7D}"/>
              </a:ext>
            </a:extLst>
          </p:cNvPr>
          <p:cNvCxnSpPr/>
          <p:nvPr/>
        </p:nvCxnSpPr>
        <p:spPr>
          <a:xfrm flipV="1">
            <a:off x="2951820" y="4308151"/>
            <a:ext cx="252028" cy="108012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104">
            <a:extLst>
              <a:ext uri="{FF2B5EF4-FFF2-40B4-BE49-F238E27FC236}">
                <a16:creationId xmlns:a16="http://schemas.microsoft.com/office/drawing/2014/main" id="{705C9139-EFE9-406E-A9D5-3CB47305BE3B}"/>
              </a:ext>
            </a:extLst>
          </p:cNvPr>
          <p:cNvCxnSpPr/>
          <p:nvPr/>
        </p:nvCxnSpPr>
        <p:spPr>
          <a:xfrm>
            <a:off x="2951820" y="4763154"/>
            <a:ext cx="268661" cy="15706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9FA68E2D-271C-46AA-8D7E-270FAC006948}"/>
              </a:ext>
            </a:extLst>
          </p:cNvPr>
          <p:cNvSpPr txBox="1"/>
          <p:nvPr/>
        </p:nvSpPr>
        <p:spPr>
          <a:xfrm>
            <a:off x="3095836" y="2039899"/>
            <a:ext cx="2162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>
                <a:solidFill>
                  <a:srgbClr val="002060"/>
                </a:solidFill>
                <a:latin typeface="Calibri" pitchFamily="34" charset="0"/>
              </a:rPr>
              <a:t>Spall</a:t>
            </a:r>
            <a:r>
              <a:rPr lang="it-IT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r>
              <a:rPr lang="it-IT" sz="1400" b="1" dirty="0" err="1">
                <a:solidFill>
                  <a:srgbClr val="002060"/>
                </a:solidFill>
                <a:latin typeface="Calibri" pitchFamily="34" charset="0"/>
              </a:rPr>
              <a:t>fracture</a:t>
            </a:r>
            <a:endParaRPr lang="it-IT" sz="1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4FE9D1C-FE57-455D-81BD-CAB49235E3A9}"/>
              </a:ext>
            </a:extLst>
          </p:cNvPr>
          <p:cNvSpPr txBox="1"/>
          <p:nvPr/>
        </p:nvSpPr>
        <p:spPr>
          <a:xfrm>
            <a:off x="3326041" y="4752144"/>
            <a:ext cx="2643594" cy="995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C000"/>
                </a:solidFill>
                <a:latin typeface="Calibri" pitchFamily="34" charset="0"/>
              </a:rPr>
              <a:t>Vapour</a:t>
            </a:r>
            <a:endParaRPr lang="it-IT" dirty="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it-IT" dirty="0">
                <a:solidFill>
                  <a:srgbClr val="FFC000"/>
                </a:solidFill>
                <a:latin typeface="Calibri" pitchFamily="34" charset="0"/>
              </a:rPr>
              <a:t>Gas</a:t>
            </a:r>
          </a:p>
          <a:p>
            <a:r>
              <a:rPr lang="it-IT" i="1" dirty="0">
                <a:solidFill>
                  <a:srgbClr val="FFC000"/>
                </a:solidFill>
                <a:latin typeface="Calibri" pitchFamily="34" charset="0"/>
              </a:rPr>
              <a:t>SPLASH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15D30AF9-95F6-4CC0-B478-0D0A88B38E0E}"/>
              </a:ext>
            </a:extLst>
          </p:cNvPr>
          <p:cNvSpPr txBox="1"/>
          <p:nvPr/>
        </p:nvSpPr>
        <p:spPr>
          <a:xfrm>
            <a:off x="1979712" y="4668191"/>
            <a:ext cx="2643594" cy="33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depth</a:t>
            </a:r>
            <a:endParaRPr lang="it-IT" sz="1400" i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CA2E4772-86C1-4F58-B3AD-FE0D6D435F49}"/>
              </a:ext>
            </a:extLst>
          </p:cNvPr>
          <p:cNvCxnSpPr/>
          <p:nvPr/>
        </p:nvCxnSpPr>
        <p:spPr>
          <a:xfrm flipV="1">
            <a:off x="3275856" y="2723975"/>
            <a:ext cx="540060" cy="144016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igura a mano libera 86">
            <a:extLst>
              <a:ext uri="{FF2B5EF4-FFF2-40B4-BE49-F238E27FC236}">
                <a16:creationId xmlns:a16="http://schemas.microsoft.com/office/drawing/2014/main" id="{158981B8-2283-4FA9-81E8-D5E45836C1A5}"/>
              </a:ext>
            </a:extLst>
          </p:cNvPr>
          <p:cNvSpPr/>
          <p:nvPr/>
        </p:nvSpPr>
        <p:spPr>
          <a:xfrm>
            <a:off x="3167844" y="2617476"/>
            <a:ext cx="115887" cy="790575"/>
          </a:xfrm>
          <a:custGeom>
            <a:avLst/>
            <a:gdLst>
              <a:gd name="connsiteX0" fmla="*/ 115887 w 115887"/>
              <a:gd name="connsiteY0" fmla="*/ 0 h 790575"/>
              <a:gd name="connsiteX1" fmla="*/ 1587 w 115887"/>
              <a:gd name="connsiteY1" fmla="*/ 381000 h 790575"/>
              <a:gd name="connsiteX2" fmla="*/ 106362 w 115887"/>
              <a:gd name="connsiteY2" fmla="*/ 790575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87" h="790575">
                <a:moveTo>
                  <a:pt x="115887" y="0"/>
                </a:moveTo>
                <a:cubicBezTo>
                  <a:pt x="59530" y="124619"/>
                  <a:pt x="3174" y="249238"/>
                  <a:pt x="1587" y="381000"/>
                </a:cubicBezTo>
                <a:cubicBezTo>
                  <a:pt x="0" y="512762"/>
                  <a:pt x="53181" y="651668"/>
                  <a:pt x="106362" y="790575"/>
                </a:cubicBezTo>
              </a:path>
            </a:pathLst>
          </a:custGeom>
          <a:solidFill>
            <a:schemeClr val="bg1">
              <a:lumMod val="65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Connettore 1 88">
            <a:extLst>
              <a:ext uri="{FF2B5EF4-FFF2-40B4-BE49-F238E27FC236}">
                <a16:creationId xmlns:a16="http://schemas.microsoft.com/office/drawing/2014/main" id="{07A95002-FDB9-423F-9ABB-0A009CAADA1C}"/>
              </a:ext>
            </a:extLst>
          </p:cNvPr>
          <p:cNvCxnSpPr/>
          <p:nvPr/>
        </p:nvCxnSpPr>
        <p:spPr>
          <a:xfrm flipH="1">
            <a:off x="3275856" y="2617476"/>
            <a:ext cx="9525" cy="79057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igura a mano libera 91">
            <a:extLst>
              <a:ext uri="{FF2B5EF4-FFF2-40B4-BE49-F238E27FC236}">
                <a16:creationId xmlns:a16="http://schemas.microsoft.com/office/drawing/2014/main" id="{2061567F-8204-46A2-8E2F-A021841EBBEE}"/>
              </a:ext>
            </a:extLst>
          </p:cNvPr>
          <p:cNvSpPr/>
          <p:nvPr/>
        </p:nvSpPr>
        <p:spPr>
          <a:xfrm>
            <a:off x="3023828" y="2615963"/>
            <a:ext cx="134937" cy="790575"/>
          </a:xfrm>
          <a:custGeom>
            <a:avLst/>
            <a:gdLst>
              <a:gd name="connsiteX0" fmla="*/ 115887 w 115887"/>
              <a:gd name="connsiteY0" fmla="*/ 0 h 790575"/>
              <a:gd name="connsiteX1" fmla="*/ 1587 w 115887"/>
              <a:gd name="connsiteY1" fmla="*/ 381000 h 790575"/>
              <a:gd name="connsiteX2" fmla="*/ 106362 w 115887"/>
              <a:gd name="connsiteY2" fmla="*/ 790575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87" h="790575">
                <a:moveTo>
                  <a:pt x="115887" y="0"/>
                </a:moveTo>
                <a:cubicBezTo>
                  <a:pt x="59530" y="124619"/>
                  <a:pt x="3174" y="249238"/>
                  <a:pt x="1587" y="381000"/>
                </a:cubicBezTo>
                <a:cubicBezTo>
                  <a:pt x="0" y="512762"/>
                  <a:pt x="53181" y="651668"/>
                  <a:pt x="106362" y="790575"/>
                </a:cubicBezTo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95279A61-2CC7-4D93-A488-271CA208ABC9}"/>
              </a:ext>
            </a:extLst>
          </p:cNvPr>
          <p:cNvCxnSpPr/>
          <p:nvPr/>
        </p:nvCxnSpPr>
        <p:spPr>
          <a:xfrm flipH="1" flipV="1">
            <a:off x="2110406" y="2391498"/>
            <a:ext cx="1081470" cy="3881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po 71">
            <a:extLst>
              <a:ext uri="{FF2B5EF4-FFF2-40B4-BE49-F238E27FC236}">
                <a16:creationId xmlns:a16="http://schemas.microsoft.com/office/drawing/2014/main" id="{3D95D744-4E29-4EBB-8C80-2986A471FBCE}"/>
              </a:ext>
            </a:extLst>
          </p:cNvPr>
          <p:cNvGrpSpPr/>
          <p:nvPr/>
        </p:nvGrpSpPr>
        <p:grpSpPr>
          <a:xfrm>
            <a:off x="3023828" y="3983128"/>
            <a:ext cx="252028" cy="1189119"/>
            <a:chOff x="4608004" y="1524000"/>
            <a:chExt cx="344996" cy="2597857"/>
          </a:xfrm>
        </p:grpSpPr>
        <p:sp>
          <p:nvSpPr>
            <p:cNvPr id="69" name="Figura a mano libera 93">
              <a:extLst>
                <a:ext uri="{FF2B5EF4-FFF2-40B4-BE49-F238E27FC236}">
                  <a16:creationId xmlns:a16="http://schemas.microsoft.com/office/drawing/2014/main" id="{346FAF09-A486-4F2A-A480-185F6A975FEF}"/>
                </a:ext>
              </a:extLst>
            </p:cNvPr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Figura a mano libera 95">
              <a:extLst>
                <a:ext uri="{FF2B5EF4-FFF2-40B4-BE49-F238E27FC236}">
                  <a16:creationId xmlns:a16="http://schemas.microsoft.com/office/drawing/2014/main" id="{CD795787-99D1-468A-B4BD-C54F4BDB1BB4}"/>
                </a:ext>
              </a:extLst>
            </p:cNvPr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71" name="Gruppo 71">
            <a:extLst>
              <a:ext uri="{FF2B5EF4-FFF2-40B4-BE49-F238E27FC236}">
                <a16:creationId xmlns:a16="http://schemas.microsoft.com/office/drawing/2014/main" id="{C0772092-097D-46E1-B29F-BBAADB4A2D6F}"/>
              </a:ext>
            </a:extLst>
          </p:cNvPr>
          <p:cNvGrpSpPr/>
          <p:nvPr/>
        </p:nvGrpSpPr>
        <p:grpSpPr>
          <a:xfrm>
            <a:off x="2879812" y="3984115"/>
            <a:ext cx="252028" cy="1189119"/>
            <a:chOff x="4608004" y="1524000"/>
            <a:chExt cx="344996" cy="2597857"/>
          </a:xfrm>
        </p:grpSpPr>
        <p:sp>
          <p:nvSpPr>
            <p:cNvPr id="72" name="Figura a mano libera 97">
              <a:extLst>
                <a:ext uri="{FF2B5EF4-FFF2-40B4-BE49-F238E27FC236}">
                  <a16:creationId xmlns:a16="http://schemas.microsoft.com/office/drawing/2014/main" id="{37A275CD-DAC5-463A-A8B5-DBCEA038FD5B}"/>
                </a:ext>
              </a:extLst>
            </p:cNvPr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Figura a mano libera 98">
              <a:extLst>
                <a:ext uri="{FF2B5EF4-FFF2-40B4-BE49-F238E27FC236}">
                  <a16:creationId xmlns:a16="http://schemas.microsoft.com/office/drawing/2014/main" id="{13DE6FDB-D0E0-4C7D-BDA1-2D4F37663424}"/>
                </a:ext>
              </a:extLst>
            </p:cNvPr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4" name="Arco 73">
            <a:extLst>
              <a:ext uri="{FF2B5EF4-FFF2-40B4-BE49-F238E27FC236}">
                <a16:creationId xmlns:a16="http://schemas.microsoft.com/office/drawing/2014/main" id="{9A84EF77-1E32-4F04-95CE-6B1E15C2C6AE}"/>
              </a:ext>
            </a:extLst>
          </p:cNvPr>
          <p:cNvSpPr>
            <a:spLocks noChangeAspect="1"/>
          </p:cNvSpPr>
          <p:nvPr/>
        </p:nvSpPr>
        <p:spPr>
          <a:xfrm>
            <a:off x="3023828" y="2399939"/>
            <a:ext cx="843475" cy="1238923"/>
          </a:xfrm>
          <a:prstGeom prst="arc">
            <a:avLst>
              <a:gd name="adj1" fmla="val 7906122"/>
              <a:gd name="adj2" fmla="val 13605865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5" name="Connettore 1 163">
            <a:extLst>
              <a:ext uri="{FF2B5EF4-FFF2-40B4-BE49-F238E27FC236}">
                <a16:creationId xmlns:a16="http://schemas.microsoft.com/office/drawing/2014/main" id="{E697077A-D6C6-434D-BA1B-310925E4F997}"/>
              </a:ext>
            </a:extLst>
          </p:cNvPr>
          <p:cNvCxnSpPr/>
          <p:nvPr/>
        </p:nvCxnSpPr>
        <p:spPr>
          <a:xfrm>
            <a:off x="1007604" y="4344155"/>
            <a:ext cx="252028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igura a mano libera 30">
            <a:extLst>
              <a:ext uri="{FF2B5EF4-FFF2-40B4-BE49-F238E27FC236}">
                <a16:creationId xmlns:a16="http://schemas.microsoft.com/office/drawing/2014/main" id="{8905096B-FE75-4897-8D2D-2FB2829CD265}"/>
              </a:ext>
            </a:extLst>
          </p:cNvPr>
          <p:cNvSpPr/>
          <p:nvPr/>
        </p:nvSpPr>
        <p:spPr>
          <a:xfrm>
            <a:off x="3998745" y="4020008"/>
            <a:ext cx="1504950" cy="952500"/>
          </a:xfrm>
          <a:custGeom>
            <a:avLst/>
            <a:gdLst>
              <a:gd name="connsiteX0" fmla="*/ 0 w 1504950"/>
              <a:gd name="connsiteY0" fmla="*/ 657225 h 952500"/>
              <a:gd name="connsiteX1" fmla="*/ 1104900 w 1504950"/>
              <a:gd name="connsiteY1" fmla="*/ 0 h 952500"/>
              <a:gd name="connsiteX2" fmla="*/ 1504950 w 1504950"/>
              <a:gd name="connsiteY2" fmla="*/ 219075 h 952500"/>
              <a:gd name="connsiteX3" fmla="*/ 228600 w 1504950"/>
              <a:gd name="connsiteY3" fmla="*/ 952500 h 952500"/>
              <a:gd name="connsiteX4" fmla="*/ 0 w 1504950"/>
              <a:gd name="connsiteY4" fmla="*/ 657225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952500">
                <a:moveTo>
                  <a:pt x="0" y="657225"/>
                </a:moveTo>
                <a:lnTo>
                  <a:pt x="1104900" y="0"/>
                </a:lnTo>
                <a:lnTo>
                  <a:pt x="1504950" y="219075"/>
                </a:lnTo>
                <a:lnTo>
                  <a:pt x="228600" y="952500"/>
                </a:lnTo>
                <a:lnTo>
                  <a:pt x="0" y="657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7" name="Figura a mano libera: forma 76">
            <a:extLst>
              <a:ext uri="{FF2B5EF4-FFF2-40B4-BE49-F238E27FC236}">
                <a16:creationId xmlns:a16="http://schemas.microsoft.com/office/drawing/2014/main" id="{CAF6CD5D-CD22-4932-BF3C-BA2A1ED292EC}"/>
              </a:ext>
            </a:extLst>
          </p:cNvPr>
          <p:cNvSpPr/>
          <p:nvPr/>
        </p:nvSpPr>
        <p:spPr>
          <a:xfrm>
            <a:off x="683491" y="3232727"/>
            <a:ext cx="231108" cy="471055"/>
          </a:xfrm>
          <a:custGeom>
            <a:avLst/>
            <a:gdLst>
              <a:gd name="connsiteX0" fmla="*/ 0 w 231108"/>
              <a:gd name="connsiteY0" fmla="*/ 0 h 471055"/>
              <a:gd name="connsiteX1" fmla="*/ 9236 w 231108"/>
              <a:gd name="connsiteY1" fmla="*/ 92364 h 471055"/>
              <a:gd name="connsiteX2" fmla="*/ 46182 w 231108"/>
              <a:gd name="connsiteY2" fmla="*/ 101600 h 471055"/>
              <a:gd name="connsiteX3" fmla="*/ 64654 w 231108"/>
              <a:gd name="connsiteY3" fmla="*/ 129309 h 471055"/>
              <a:gd name="connsiteX4" fmla="*/ 83127 w 231108"/>
              <a:gd name="connsiteY4" fmla="*/ 332509 h 471055"/>
              <a:gd name="connsiteX5" fmla="*/ 92364 w 231108"/>
              <a:gd name="connsiteY5" fmla="*/ 360218 h 471055"/>
              <a:gd name="connsiteX6" fmla="*/ 147782 w 231108"/>
              <a:gd name="connsiteY6" fmla="*/ 397164 h 471055"/>
              <a:gd name="connsiteX7" fmla="*/ 212436 w 231108"/>
              <a:gd name="connsiteY7" fmla="*/ 406400 h 471055"/>
              <a:gd name="connsiteX8" fmla="*/ 230909 w 231108"/>
              <a:gd name="connsiteY8" fmla="*/ 434109 h 471055"/>
              <a:gd name="connsiteX9" fmla="*/ 221673 w 231108"/>
              <a:gd name="connsiteY9" fmla="*/ 461818 h 471055"/>
              <a:gd name="connsiteX10" fmla="*/ 221673 w 231108"/>
              <a:gd name="connsiteY10" fmla="*/ 471055 h 471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1108" h="471055">
                <a:moveTo>
                  <a:pt x="0" y="0"/>
                </a:moveTo>
                <a:cubicBezTo>
                  <a:pt x="3079" y="30788"/>
                  <a:pt x="-3568" y="64196"/>
                  <a:pt x="9236" y="92364"/>
                </a:cubicBezTo>
                <a:cubicBezTo>
                  <a:pt x="14489" y="103920"/>
                  <a:pt x="35620" y="94559"/>
                  <a:pt x="46182" y="101600"/>
                </a:cubicBezTo>
                <a:cubicBezTo>
                  <a:pt x="55418" y="107757"/>
                  <a:pt x="58497" y="120073"/>
                  <a:pt x="64654" y="129309"/>
                </a:cubicBezTo>
                <a:cubicBezTo>
                  <a:pt x="70812" y="197042"/>
                  <a:pt x="75023" y="264981"/>
                  <a:pt x="83127" y="332509"/>
                </a:cubicBezTo>
                <a:cubicBezTo>
                  <a:pt x="84287" y="342176"/>
                  <a:pt x="85480" y="353334"/>
                  <a:pt x="92364" y="360218"/>
                </a:cubicBezTo>
                <a:cubicBezTo>
                  <a:pt x="108063" y="375917"/>
                  <a:pt x="125804" y="394024"/>
                  <a:pt x="147782" y="397164"/>
                </a:cubicBezTo>
                <a:lnTo>
                  <a:pt x="212436" y="406400"/>
                </a:lnTo>
                <a:cubicBezTo>
                  <a:pt x="218594" y="415636"/>
                  <a:pt x="229084" y="423159"/>
                  <a:pt x="230909" y="434109"/>
                </a:cubicBezTo>
                <a:cubicBezTo>
                  <a:pt x="232510" y="443712"/>
                  <a:pt x="224034" y="452373"/>
                  <a:pt x="221673" y="461818"/>
                </a:cubicBezTo>
                <a:cubicBezTo>
                  <a:pt x="220926" y="464805"/>
                  <a:pt x="221673" y="467976"/>
                  <a:pt x="221673" y="471055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Figura a mano libera: forma 77">
            <a:extLst>
              <a:ext uri="{FF2B5EF4-FFF2-40B4-BE49-F238E27FC236}">
                <a16:creationId xmlns:a16="http://schemas.microsoft.com/office/drawing/2014/main" id="{4CAA7DE1-937C-441B-B302-731D04F987FB}"/>
              </a:ext>
            </a:extLst>
          </p:cNvPr>
          <p:cNvSpPr/>
          <p:nvPr/>
        </p:nvSpPr>
        <p:spPr>
          <a:xfrm>
            <a:off x="923636" y="3352800"/>
            <a:ext cx="184728" cy="424873"/>
          </a:xfrm>
          <a:custGeom>
            <a:avLst/>
            <a:gdLst>
              <a:gd name="connsiteX0" fmla="*/ 0 w 184728"/>
              <a:gd name="connsiteY0" fmla="*/ 0 h 424873"/>
              <a:gd name="connsiteX1" fmla="*/ 92364 w 184728"/>
              <a:gd name="connsiteY1" fmla="*/ 18473 h 424873"/>
              <a:gd name="connsiteX2" fmla="*/ 101600 w 184728"/>
              <a:gd name="connsiteY2" fmla="*/ 46182 h 424873"/>
              <a:gd name="connsiteX3" fmla="*/ 110837 w 184728"/>
              <a:gd name="connsiteY3" fmla="*/ 249382 h 424873"/>
              <a:gd name="connsiteX4" fmla="*/ 157019 w 184728"/>
              <a:gd name="connsiteY4" fmla="*/ 304800 h 424873"/>
              <a:gd name="connsiteX5" fmla="*/ 175491 w 184728"/>
              <a:gd name="connsiteY5" fmla="*/ 360218 h 424873"/>
              <a:gd name="connsiteX6" fmla="*/ 184728 w 184728"/>
              <a:gd name="connsiteY6" fmla="*/ 424873 h 42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728" h="424873">
                <a:moveTo>
                  <a:pt x="0" y="0"/>
                </a:moveTo>
                <a:cubicBezTo>
                  <a:pt x="30788" y="6158"/>
                  <a:pt x="63781" y="5480"/>
                  <a:pt x="92364" y="18473"/>
                </a:cubicBezTo>
                <a:cubicBezTo>
                  <a:pt x="101227" y="22502"/>
                  <a:pt x="100824" y="36477"/>
                  <a:pt x="101600" y="46182"/>
                </a:cubicBezTo>
                <a:cubicBezTo>
                  <a:pt x="107007" y="113769"/>
                  <a:pt x="102759" y="182062"/>
                  <a:pt x="110837" y="249382"/>
                </a:cubicBezTo>
                <a:cubicBezTo>
                  <a:pt x="112591" y="263997"/>
                  <a:pt x="149658" y="297440"/>
                  <a:pt x="157019" y="304800"/>
                </a:cubicBezTo>
                <a:cubicBezTo>
                  <a:pt x="163176" y="323273"/>
                  <a:pt x="172737" y="340942"/>
                  <a:pt x="175491" y="360218"/>
                </a:cubicBezTo>
                <a:lnTo>
                  <a:pt x="184728" y="424873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Figura a mano libera: forma 78">
            <a:extLst>
              <a:ext uri="{FF2B5EF4-FFF2-40B4-BE49-F238E27FC236}">
                <a16:creationId xmlns:a16="http://schemas.microsoft.com/office/drawing/2014/main" id="{30932986-176B-4089-9037-66E54EC86AED}"/>
              </a:ext>
            </a:extLst>
          </p:cNvPr>
          <p:cNvSpPr/>
          <p:nvPr/>
        </p:nvSpPr>
        <p:spPr>
          <a:xfrm>
            <a:off x="1237673" y="3362036"/>
            <a:ext cx="150842" cy="415637"/>
          </a:xfrm>
          <a:custGeom>
            <a:avLst/>
            <a:gdLst>
              <a:gd name="connsiteX0" fmla="*/ 36945 w 150842"/>
              <a:gd name="connsiteY0" fmla="*/ 0 h 415637"/>
              <a:gd name="connsiteX1" fmla="*/ 64654 w 150842"/>
              <a:gd name="connsiteY1" fmla="*/ 230909 h 415637"/>
              <a:gd name="connsiteX2" fmla="*/ 27709 w 150842"/>
              <a:gd name="connsiteY2" fmla="*/ 258619 h 415637"/>
              <a:gd name="connsiteX3" fmla="*/ 18472 w 150842"/>
              <a:gd name="connsiteY3" fmla="*/ 286328 h 415637"/>
              <a:gd name="connsiteX4" fmla="*/ 0 w 150842"/>
              <a:gd name="connsiteY4" fmla="*/ 314037 h 415637"/>
              <a:gd name="connsiteX5" fmla="*/ 120072 w 150842"/>
              <a:gd name="connsiteY5" fmla="*/ 360219 h 415637"/>
              <a:gd name="connsiteX6" fmla="*/ 147782 w 150842"/>
              <a:gd name="connsiteY6" fmla="*/ 369455 h 415637"/>
              <a:gd name="connsiteX7" fmla="*/ 147782 w 150842"/>
              <a:gd name="connsiteY7" fmla="*/ 415637 h 41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842" h="415637">
                <a:moveTo>
                  <a:pt x="36945" y="0"/>
                </a:moveTo>
                <a:cubicBezTo>
                  <a:pt x="46181" y="76970"/>
                  <a:pt x="67421" y="153437"/>
                  <a:pt x="64654" y="230909"/>
                </a:cubicBezTo>
                <a:cubicBezTo>
                  <a:pt x="64105" y="246293"/>
                  <a:pt x="37564" y="246793"/>
                  <a:pt x="27709" y="258619"/>
                </a:cubicBezTo>
                <a:cubicBezTo>
                  <a:pt x="21476" y="266098"/>
                  <a:pt x="22826" y="277620"/>
                  <a:pt x="18472" y="286328"/>
                </a:cubicBezTo>
                <a:cubicBezTo>
                  <a:pt x="13508" y="296257"/>
                  <a:pt x="6157" y="304801"/>
                  <a:pt x="0" y="314037"/>
                </a:cubicBezTo>
                <a:cubicBezTo>
                  <a:pt x="58659" y="372696"/>
                  <a:pt x="-6129" y="318155"/>
                  <a:pt x="120072" y="360219"/>
                </a:cubicBezTo>
                <a:cubicBezTo>
                  <a:pt x="129309" y="363298"/>
                  <a:pt x="143428" y="360747"/>
                  <a:pt x="147782" y="369455"/>
                </a:cubicBezTo>
                <a:cubicBezTo>
                  <a:pt x="154667" y="383224"/>
                  <a:pt x="147782" y="400243"/>
                  <a:pt x="147782" y="415637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Figura a mano libera: forma 79">
            <a:extLst>
              <a:ext uri="{FF2B5EF4-FFF2-40B4-BE49-F238E27FC236}">
                <a16:creationId xmlns:a16="http://schemas.microsoft.com/office/drawing/2014/main" id="{359DA422-C928-4B10-8387-68AA2FC463F7}"/>
              </a:ext>
            </a:extLst>
          </p:cNvPr>
          <p:cNvSpPr/>
          <p:nvPr/>
        </p:nvSpPr>
        <p:spPr>
          <a:xfrm>
            <a:off x="1495843" y="3315855"/>
            <a:ext cx="194412" cy="480290"/>
          </a:xfrm>
          <a:custGeom>
            <a:avLst/>
            <a:gdLst>
              <a:gd name="connsiteX0" fmla="*/ 194412 w 194412"/>
              <a:gd name="connsiteY0" fmla="*/ 0 h 480290"/>
              <a:gd name="connsiteX1" fmla="*/ 18921 w 194412"/>
              <a:gd name="connsiteY1" fmla="*/ 203200 h 480290"/>
              <a:gd name="connsiteX2" fmla="*/ 448 w 194412"/>
              <a:gd name="connsiteY2" fmla="*/ 240145 h 480290"/>
              <a:gd name="connsiteX3" fmla="*/ 9684 w 194412"/>
              <a:gd name="connsiteY3" fmla="*/ 323272 h 480290"/>
              <a:gd name="connsiteX4" fmla="*/ 28157 w 194412"/>
              <a:gd name="connsiteY4" fmla="*/ 378690 h 480290"/>
              <a:gd name="connsiteX5" fmla="*/ 18921 w 194412"/>
              <a:gd name="connsiteY5" fmla="*/ 415636 h 480290"/>
              <a:gd name="connsiteX6" fmla="*/ 448 w 194412"/>
              <a:gd name="connsiteY6" fmla="*/ 480290 h 480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412" h="480290">
                <a:moveTo>
                  <a:pt x="194412" y="0"/>
                </a:moveTo>
                <a:cubicBezTo>
                  <a:pt x="135915" y="67733"/>
                  <a:pt x="75155" y="133577"/>
                  <a:pt x="18921" y="203200"/>
                </a:cubicBezTo>
                <a:cubicBezTo>
                  <a:pt x="10270" y="213911"/>
                  <a:pt x="1504" y="226417"/>
                  <a:pt x="448" y="240145"/>
                </a:cubicBezTo>
                <a:cubicBezTo>
                  <a:pt x="-1690" y="267942"/>
                  <a:pt x="4216" y="295934"/>
                  <a:pt x="9684" y="323272"/>
                </a:cubicBezTo>
                <a:cubicBezTo>
                  <a:pt x="13503" y="342366"/>
                  <a:pt x="28157" y="378690"/>
                  <a:pt x="28157" y="378690"/>
                </a:cubicBezTo>
                <a:cubicBezTo>
                  <a:pt x="25078" y="391005"/>
                  <a:pt x="22569" y="403477"/>
                  <a:pt x="18921" y="415636"/>
                </a:cubicBezTo>
                <a:cubicBezTo>
                  <a:pt x="-526" y="480458"/>
                  <a:pt x="448" y="450557"/>
                  <a:pt x="448" y="48029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Figura a mano libera: forma 80">
            <a:extLst>
              <a:ext uri="{FF2B5EF4-FFF2-40B4-BE49-F238E27FC236}">
                <a16:creationId xmlns:a16="http://schemas.microsoft.com/office/drawing/2014/main" id="{BDBDC723-D315-4D8F-989B-27DCADA5D3F0}"/>
              </a:ext>
            </a:extLst>
          </p:cNvPr>
          <p:cNvSpPr/>
          <p:nvPr/>
        </p:nvSpPr>
        <p:spPr>
          <a:xfrm>
            <a:off x="480266" y="3491345"/>
            <a:ext cx="267879" cy="73891"/>
          </a:xfrm>
          <a:custGeom>
            <a:avLst/>
            <a:gdLst>
              <a:gd name="connsiteX0" fmla="*/ 267879 w 267879"/>
              <a:gd name="connsiteY0" fmla="*/ 64655 h 73891"/>
              <a:gd name="connsiteX1" fmla="*/ 184752 w 267879"/>
              <a:gd name="connsiteY1" fmla="*/ 73891 h 73891"/>
              <a:gd name="connsiteX2" fmla="*/ 120098 w 267879"/>
              <a:gd name="connsiteY2" fmla="*/ 55419 h 73891"/>
              <a:gd name="connsiteX3" fmla="*/ 9261 w 267879"/>
              <a:gd name="connsiteY3" fmla="*/ 36946 h 73891"/>
              <a:gd name="connsiteX4" fmla="*/ 25 w 267879"/>
              <a:gd name="connsiteY4" fmla="*/ 0 h 7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879" h="73891">
                <a:moveTo>
                  <a:pt x="267879" y="64655"/>
                </a:moveTo>
                <a:cubicBezTo>
                  <a:pt x="240170" y="67734"/>
                  <a:pt x="212632" y="73891"/>
                  <a:pt x="184752" y="73891"/>
                </a:cubicBezTo>
                <a:cubicBezTo>
                  <a:pt x="161798" y="73891"/>
                  <a:pt x="141875" y="59774"/>
                  <a:pt x="120098" y="55419"/>
                </a:cubicBezTo>
                <a:cubicBezTo>
                  <a:pt x="83370" y="48073"/>
                  <a:pt x="46207" y="43104"/>
                  <a:pt x="9261" y="36946"/>
                </a:cubicBezTo>
                <a:cubicBezTo>
                  <a:pt x="-949" y="6316"/>
                  <a:pt x="25" y="18973"/>
                  <a:pt x="25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Figura a mano libera: forma 81">
            <a:extLst>
              <a:ext uri="{FF2B5EF4-FFF2-40B4-BE49-F238E27FC236}">
                <a16:creationId xmlns:a16="http://schemas.microsoft.com/office/drawing/2014/main" id="{7ACE8BF8-8FD6-4AE5-8914-219F95E237F7}"/>
              </a:ext>
            </a:extLst>
          </p:cNvPr>
          <p:cNvSpPr/>
          <p:nvPr/>
        </p:nvSpPr>
        <p:spPr>
          <a:xfrm>
            <a:off x="1043709" y="3250278"/>
            <a:ext cx="175491" cy="231831"/>
          </a:xfrm>
          <a:custGeom>
            <a:avLst/>
            <a:gdLst>
              <a:gd name="connsiteX0" fmla="*/ 0 w 175491"/>
              <a:gd name="connsiteY0" fmla="*/ 231831 h 231831"/>
              <a:gd name="connsiteX1" fmla="*/ 55418 w 175491"/>
              <a:gd name="connsiteY1" fmla="*/ 194886 h 231831"/>
              <a:gd name="connsiteX2" fmla="*/ 92364 w 175491"/>
              <a:gd name="connsiteY2" fmla="*/ 130231 h 231831"/>
              <a:gd name="connsiteX3" fmla="*/ 101600 w 175491"/>
              <a:gd name="connsiteY3" fmla="*/ 93286 h 231831"/>
              <a:gd name="connsiteX4" fmla="*/ 138546 w 175491"/>
              <a:gd name="connsiteY4" fmla="*/ 28631 h 231831"/>
              <a:gd name="connsiteX5" fmla="*/ 175491 w 175491"/>
              <a:gd name="connsiteY5" fmla="*/ 922 h 231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491" h="231831">
                <a:moveTo>
                  <a:pt x="0" y="231831"/>
                </a:moveTo>
                <a:cubicBezTo>
                  <a:pt x="18473" y="219516"/>
                  <a:pt x="38710" y="209506"/>
                  <a:pt x="55418" y="194886"/>
                </a:cubicBezTo>
                <a:cubicBezTo>
                  <a:pt x="67023" y="184731"/>
                  <a:pt x="86919" y="141122"/>
                  <a:pt x="92364" y="130231"/>
                </a:cubicBezTo>
                <a:cubicBezTo>
                  <a:pt x="95443" y="117916"/>
                  <a:pt x="97143" y="105172"/>
                  <a:pt x="101600" y="93286"/>
                </a:cubicBezTo>
                <a:cubicBezTo>
                  <a:pt x="111645" y="66500"/>
                  <a:pt x="123233" y="51601"/>
                  <a:pt x="138546" y="28631"/>
                </a:cubicBezTo>
                <a:cubicBezTo>
                  <a:pt x="150703" y="-7840"/>
                  <a:pt x="138046" y="922"/>
                  <a:pt x="175491" y="922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Figura a mano libera: forma 82">
            <a:extLst>
              <a:ext uri="{FF2B5EF4-FFF2-40B4-BE49-F238E27FC236}">
                <a16:creationId xmlns:a16="http://schemas.microsoft.com/office/drawing/2014/main" id="{58769F96-2B08-4116-A01E-736DC5DD8049}"/>
              </a:ext>
            </a:extLst>
          </p:cNvPr>
          <p:cNvSpPr/>
          <p:nvPr/>
        </p:nvSpPr>
        <p:spPr>
          <a:xfrm>
            <a:off x="1311564" y="3241964"/>
            <a:ext cx="277094" cy="166254"/>
          </a:xfrm>
          <a:custGeom>
            <a:avLst/>
            <a:gdLst>
              <a:gd name="connsiteX0" fmla="*/ 0 w 277094"/>
              <a:gd name="connsiteY0" fmla="*/ 166254 h 166254"/>
              <a:gd name="connsiteX1" fmla="*/ 175491 w 277094"/>
              <a:gd name="connsiteY1" fmla="*/ 138545 h 166254"/>
              <a:gd name="connsiteX2" fmla="*/ 230909 w 277094"/>
              <a:gd name="connsiteY2" fmla="*/ 101600 h 166254"/>
              <a:gd name="connsiteX3" fmla="*/ 258618 w 277094"/>
              <a:gd name="connsiteY3" fmla="*/ 83127 h 166254"/>
              <a:gd name="connsiteX4" fmla="*/ 277091 w 277094"/>
              <a:gd name="connsiteY4" fmla="*/ 0 h 16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094" h="166254">
                <a:moveTo>
                  <a:pt x="0" y="166254"/>
                </a:moveTo>
                <a:cubicBezTo>
                  <a:pt x="58497" y="157018"/>
                  <a:pt x="118463" y="154513"/>
                  <a:pt x="175491" y="138545"/>
                </a:cubicBezTo>
                <a:cubicBezTo>
                  <a:pt x="196870" y="132559"/>
                  <a:pt x="212436" y="113915"/>
                  <a:pt x="230909" y="101600"/>
                </a:cubicBezTo>
                <a:lnTo>
                  <a:pt x="258618" y="83127"/>
                </a:lnTo>
                <a:cubicBezTo>
                  <a:pt x="277838" y="6249"/>
                  <a:pt x="277091" y="34624"/>
                  <a:pt x="277091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Figura a mano libera: forma 83">
            <a:extLst>
              <a:ext uri="{FF2B5EF4-FFF2-40B4-BE49-F238E27FC236}">
                <a16:creationId xmlns:a16="http://schemas.microsoft.com/office/drawing/2014/main" id="{5E55AD92-E949-4CF9-97F5-0D5C54EAC26B}"/>
              </a:ext>
            </a:extLst>
          </p:cNvPr>
          <p:cNvSpPr/>
          <p:nvPr/>
        </p:nvSpPr>
        <p:spPr>
          <a:xfrm>
            <a:off x="1533236" y="3592945"/>
            <a:ext cx="397164" cy="55419"/>
          </a:xfrm>
          <a:custGeom>
            <a:avLst/>
            <a:gdLst>
              <a:gd name="connsiteX0" fmla="*/ 0 w 397164"/>
              <a:gd name="connsiteY0" fmla="*/ 55419 h 55419"/>
              <a:gd name="connsiteX1" fmla="*/ 83128 w 397164"/>
              <a:gd name="connsiteY1" fmla="*/ 27710 h 55419"/>
              <a:gd name="connsiteX2" fmla="*/ 120073 w 397164"/>
              <a:gd name="connsiteY2" fmla="*/ 18473 h 55419"/>
              <a:gd name="connsiteX3" fmla="*/ 397164 w 397164"/>
              <a:gd name="connsiteY3" fmla="*/ 0 h 5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64" h="55419">
                <a:moveTo>
                  <a:pt x="0" y="55419"/>
                </a:moveTo>
                <a:cubicBezTo>
                  <a:pt x="27709" y="46183"/>
                  <a:pt x="55211" y="36300"/>
                  <a:pt x="83128" y="27710"/>
                </a:cubicBezTo>
                <a:cubicBezTo>
                  <a:pt x="95261" y="23977"/>
                  <a:pt x="107402" y="19241"/>
                  <a:pt x="120073" y="18473"/>
                </a:cubicBezTo>
                <a:cubicBezTo>
                  <a:pt x="399849" y="1517"/>
                  <a:pt x="324391" y="72781"/>
                  <a:pt x="397164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FBD9B763-0DD2-4452-8AC4-00D10848F1D3}"/>
              </a:ext>
            </a:extLst>
          </p:cNvPr>
          <p:cNvSpPr txBox="1"/>
          <p:nvPr/>
        </p:nvSpPr>
        <p:spPr>
          <a:xfrm>
            <a:off x="102610" y="2798801"/>
            <a:ext cx="1602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>
                <a:solidFill>
                  <a:srgbClr val="FF0000"/>
                </a:solidFill>
                <a:latin typeface="Calibri" pitchFamily="34" charset="0"/>
              </a:rPr>
              <a:t>Radiation</a:t>
            </a:r>
            <a:r>
              <a:rPr lang="it-IT" b="1" i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itchFamily="34" charset="0"/>
              </a:rPr>
              <a:t>damage</a:t>
            </a:r>
            <a:endParaRPr lang="it-IT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Immagine 5" descr="C:\Users\dynlab\AppData\Local\Microsoft\Windows\INetCacheContent.Word\Pic_Ir_HRMT27.jpg">
            <a:extLst>
              <a:ext uri="{FF2B5EF4-FFF2-40B4-BE49-F238E27FC236}">
                <a16:creationId xmlns:a16="http://schemas.microsoft.com/office/drawing/2014/main" id="{5B866F13-DEE1-4943-BA4D-5DCCC1E3D2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397" y="4395570"/>
            <a:ext cx="4629828" cy="20846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49C390BE-50EC-43DD-9B15-DAE465BD5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20746"/>
              </p:ext>
            </p:extLst>
          </p:nvPr>
        </p:nvGraphicFramePr>
        <p:xfrm>
          <a:off x="7233218" y="4448802"/>
          <a:ext cx="1802770" cy="398564"/>
        </p:xfrm>
        <a:graphic>
          <a:graphicData uri="http://schemas.openxmlformats.org/drawingml/2006/table">
            <a:tbl>
              <a:tblPr/>
              <a:tblGrid>
                <a:gridCol w="1010682">
                  <a:extLst>
                    <a:ext uri="{9D8B030D-6E8A-4147-A177-3AD203B41FA5}">
                      <a16:colId xmlns:a16="http://schemas.microsoft.com/office/drawing/2014/main" val="426450481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854412281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27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Rod</a:t>
                      </a: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405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127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1E244A-DF7B-4FE7-810C-F123A9E6F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HiRadMat</a:t>
            </a:r>
            <a:r>
              <a:rPr lang="it-IT" dirty="0"/>
              <a:t> in the </a:t>
            </a:r>
            <a:r>
              <a:rPr lang="it-IT" dirty="0" err="1"/>
              <a:t>past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A9E6CE3-67F3-4D5C-8B5B-FC37A5CC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C91F4C0E-87DF-48C9-9FAF-E62B67223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413245"/>
              </p:ext>
            </p:extLst>
          </p:nvPr>
        </p:nvGraphicFramePr>
        <p:xfrm>
          <a:off x="457199" y="1704471"/>
          <a:ext cx="8229600" cy="1202394"/>
        </p:xfrm>
        <a:graphic>
          <a:graphicData uri="http://schemas.openxmlformats.org/drawingml/2006/table">
            <a:tbl>
              <a:tblPr/>
              <a:tblGrid>
                <a:gridCol w="1028700">
                  <a:extLst>
                    <a:ext uri="{9D8B030D-6E8A-4147-A177-3AD203B41FA5}">
                      <a16:colId xmlns:a16="http://schemas.microsoft.com/office/drawing/2014/main" val="2716157732"/>
                    </a:ext>
                  </a:extLst>
                </a:gridCol>
                <a:gridCol w="774069">
                  <a:extLst>
                    <a:ext uri="{9D8B030D-6E8A-4147-A177-3AD203B41FA5}">
                      <a16:colId xmlns:a16="http://schemas.microsoft.com/office/drawing/2014/main" val="740097739"/>
                    </a:ext>
                  </a:extLst>
                </a:gridCol>
                <a:gridCol w="1283331">
                  <a:extLst>
                    <a:ext uri="{9D8B030D-6E8A-4147-A177-3AD203B41FA5}">
                      <a16:colId xmlns:a16="http://schemas.microsoft.com/office/drawing/2014/main" val="3484162782"/>
                    </a:ext>
                  </a:extLst>
                </a:gridCol>
                <a:gridCol w="1236949">
                  <a:extLst>
                    <a:ext uri="{9D8B030D-6E8A-4147-A177-3AD203B41FA5}">
                      <a16:colId xmlns:a16="http://schemas.microsoft.com/office/drawing/2014/main" val="3916197161"/>
                    </a:ext>
                  </a:extLst>
                </a:gridCol>
                <a:gridCol w="820451">
                  <a:extLst>
                    <a:ext uri="{9D8B030D-6E8A-4147-A177-3AD203B41FA5}">
                      <a16:colId xmlns:a16="http://schemas.microsoft.com/office/drawing/2014/main" val="4206827995"/>
                    </a:ext>
                  </a:extLst>
                </a:gridCol>
                <a:gridCol w="1483805">
                  <a:extLst>
                    <a:ext uri="{9D8B030D-6E8A-4147-A177-3AD203B41FA5}">
                      <a16:colId xmlns:a16="http://schemas.microsoft.com/office/drawing/2014/main" val="236641940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730225145"/>
                    </a:ext>
                  </a:extLst>
                </a:gridCol>
                <a:gridCol w="666191">
                  <a:extLst>
                    <a:ext uri="{9D8B030D-6E8A-4147-A177-3AD203B41FA5}">
                      <a16:colId xmlns:a16="http://schemas.microsoft.com/office/drawing/2014/main" val="292202818"/>
                    </a:ext>
                  </a:extLst>
                </a:gridCol>
              </a:tblGrid>
              <a:tr h="217817">
                <a:tc>
                  <a:txBody>
                    <a:bodyPr/>
                    <a:lstStyle/>
                    <a:p>
                      <a:pPr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​​Exp-ID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​Title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​Description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​Contact Person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​Status​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​Beam Period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 Table​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Storage</a:t>
                      </a:r>
                      <a:b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1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temporary</a:t>
                      </a:r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427309"/>
                  </a:ext>
                </a:extLst>
              </a:tr>
              <a:tr h="217817">
                <a:tc>
                  <a:txBody>
                    <a:bodyPr/>
                    <a:lstStyle/>
                    <a:p>
                      <a:pPr fontAlgn="t"/>
                      <a:r>
                        <a:rPr lang="it-IT" sz="11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​HRMT-09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​LCOL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​LHC collimator tests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​A. Rossi - CERN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w32,2012​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(Table-04​)Table-04​)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600886"/>
                  </a:ext>
                </a:extLst>
              </a:tr>
              <a:tr h="287210">
                <a:tc>
                  <a:txBody>
                    <a:bodyPr/>
                    <a:lstStyle/>
                    <a:p>
                      <a:pPr fontAlgn="t"/>
                      <a:r>
                        <a:rPr lang="it-IT" sz="11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​HRMT-14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​LCMAT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t-BR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​LHC collimator material R&amp;D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​A. Bertarelli - CERN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​Completed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w39,w40-2012​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Table-02​</a:t>
                      </a: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19" marR="4819" marT="4819" marB="48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382412"/>
                  </a:ext>
                </a:extLst>
              </a:tr>
            </a:tbl>
          </a:graphicData>
        </a:graphic>
      </p:graphicFrame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3566D94D-A773-443B-B1F8-0FD81A7CC0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96380"/>
              </p:ext>
            </p:extLst>
          </p:nvPr>
        </p:nvGraphicFramePr>
        <p:xfrm>
          <a:off x="457199" y="3573016"/>
          <a:ext cx="8229601" cy="1195692"/>
        </p:xfrm>
        <a:graphic>
          <a:graphicData uri="http://schemas.openxmlformats.org/drawingml/2006/table">
            <a:tbl>
              <a:tblPr/>
              <a:tblGrid>
                <a:gridCol w="1010682">
                  <a:extLst>
                    <a:ext uri="{9D8B030D-6E8A-4147-A177-3AD203B41FA5}">
                      <a16:colId xmlns:a16="http://schemas.microsoft.com/office/drawing/2014/main" val="10114761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44962363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1014604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88451361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181093893"/>
                    </a:ext>
                  </a:extLst>
                </a:gridCol>
                <a:gridCol w="1424197">
                  <a:extLst>
                    <a:ext uri="{9D8B030D-6E8A-4147-A177-3AD203B41FA5}">
                      <a16:colId xmlns:a16="http://schemas.microsoft.com/office/drawing/2014/main" val="1893541093"/>
                    </a:ext>
                  </a:extLst>
                </a:gridCol>
                <a:gridCol w="905948">
                  <a:extLst>
                    <a:ext uri="{9D8B030D-6E8A-4147-A177-3AD203B41FA5}">
                      <a16:colId xmlns:a16="http://schemas.microsoft.com/office/drawing/2014/main" val="3271533805"/>
                    </a:ext>
                  </a:extLst>
                </a:gridCol>
                <a:gridCol w="712310">
                  <a:extLst>
                    <a:ext uri="{9D8B030D-6E8A-4147-A177-3AD203B41FA5}">
                      <a16:colId xmlns:a16="http://schemas.microsoft.com/office/drawing/2014/main" val="1033349582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</a:t>
                      </a: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Status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Beam period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Mobile </a:t>
                      </a:r>
                      <a:r>
                        <a:rPr lang="it-IT" sz="11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Storage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77231"/>
                  </a:ext>
                </a:extLst>
              </a:tr>
              <a:tr h="398564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Rod</a:t>
                      </a:r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Benchmarking AD Target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Marco CALVIANI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2015W45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08)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961464"/>
                  </a:ext>
                </a:extLst>
              </a:tr>
              <a:tr h="398564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Jaws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Prototyping LHC Collimator Jaws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Allessandro BERTARELLI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2015W28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(Table 02)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B1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923748"/>
                  </a:ext>
                </a:extLst>
              </a:tr>
            </a:tbl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0346658-4697-494C-A8B3-BDCD1889AB63}"/>
              </a:ext>
            </a:extLst>
          </p:cNvPr>
          <p:cNvSpPr txBox="1"/>
          <p:nvPr/>
        </p:nvSpPr>
        <p:spPr>
          <a:xfrm>
            <a:off x="377322" y="116103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F379A4C-6179-4AE8-B913-0AD40716F566}"/>
              </a:ext>
            </a:extLst>
          </p:cNvPr>
          <p:cNvSpPr txBox="1"/>
          <p:nvPr/>
        </p:nvSpPr>
        <p:spPr>
          <a:xfrm>
            <a:off x="377322" y="3073313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50451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1E244A-DF7B-4FE7-810C-F123A9E6F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HiRadMat</a:t>
            </a:r>
            <a:r>
              <a:rPr lang="it-IT" dirty="0"/>
              <a:t> 2017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A9E6CE3-67F3-4D5C-8B5B-FC37A5CC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6C9CCC40-509A-423A-B78A-AB0040F3D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64496"/>
              </p:ext>
            </p:extLst>
          </p:nvPr>
        </p:nvGraphicFramePr>
        <p:xfrm>
          <a:off x="457200" y="1046635"/>
          <a:ext cx="8229599" cy="4633503"/>
        </p:xfrm>
        <a:graphic>
          <a:graphicData uri="http://schemas.openxmlformats.org/drawingml/2006/table">
            <a:tbl>
              <a:tblPr/>
              <a:tblGrid>
                <a:gridCol w="658416">
                  <a:extLst>
                    <a:ext uri="{9D8B030D-6E8A-4147-A177-3AD203B41FA5}">
                      <a16:colId xmlns:a16="http://schemas.microsoft.com/office/drawing/2014/main" val="66320996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1134286"/>
                    </a:ext>
                  </a:extLst>
                </a:gridCol>
                <a:gridCol w="2083809">
                  <a:extLst>
                    <a:ext uri="{9D8B030D-6E8A-4147-A177-3AD203B41FA5}">
                      <a16:colId xmlns:a16="http://schemas.microsoft.com/office/drawing/2014/main" val="2764407739"/>
                    </a:ext>
                  </a:extLst>
                </a:gridCol>
                <a:gridCol w="1588599">
                  <a:extLst>
                    <a:ext uri="{9D8B030D-6E8A-4147-A177-3AD203B41FA5}">
                      <a16:colId xmlns:a16="http://schemas.microsoft.com/office/drawing/2014/main" val="3228067567"/>
                    </a:ext>
                  </a:extLst>
                </a:gridCol>
                <a:gridCol w="742811">
                  <a:extLst>
                    <a:ext uri="{9D8B030D-6E8A-4147-A177-3AD203B41FA5}">
                      <a16:colId xmlns:a16="http://schemas.microsoft.com/office/drawing/2014/main" val="756324390"/>
                    </a:ext>
                  </a:extLst>
                </a:gridCol>
                <a:gridCol w="882406">
                  <a:extLst>
                    <a:ext uri="{9D8B030D-6E8A-4147-A177-3AD203B41FA5}">
                      <a16:colId xmlns:a16="http://schemas.microsoft.com/office/drawing/2014/main" val="2555346467"/>
                    </a:ext>
                  </a:extLst>
                </a:gridCol>
                <a:gridCol w="910272">
                  <a:extLst>
                    <a:ext uri="{9D8B030D-6E8A-4147-A177-3AD203B41FA5}">
                      <a16:colId xmlns:a16="http://schemas.microsoft.com/office/drawing/2014/main" val="487804361"/>
                    </a:ext>
                  </a:extLst>
                </a:gridCol>
                <a:gridCol w="715214">
                  <a:extLst>
                    <a:ext uri="{9D8B030D-6E8A-4147-A177-3AD203B41FA5}">
                      <a16:colId xmlns:a16="http://schemas.microsoft.com/office/drawing/2014/main" val="3476101317"/>
                    </a:ext>
                  </a:extLst>
                </a:gridCol>
              </a:tblGrid>
              <a:tr h="401263"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Exp-ID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Description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Contact person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Status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Installation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Mobile 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Storage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069544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 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TDICoat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Même expérience que TCDI avec matériaux différents à tester.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Inigo Lamas Garcia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2017W32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01 (CR002201)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867-R-P58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184115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 MAT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(with "Girafe")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postponed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#Table 03#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2837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 Mat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Validation of Collimator Materials (JAWS 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Allessandro BERTARELLI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2017W40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02 (CR025436)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TNC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899029"/>
                  </a:ext>
                </a:extLst>
              </a:tr>
              <a:tr h="601894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Structural tests of bending Crystals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Simone MONTESANO - Anton LECHNER-Marco Calviani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2017W17 + W36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08 (CR002208)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Cooldown stand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676082"/>
                  </a:ext>
                </a:extLst>
              </a:tr>
              <a:tr h="420242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RotColl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Validating the concept of a rotating collimator for MHC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Stefano Redealli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2017W29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04 (CR002204)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Cooldown stand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406464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TCDI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Prottyping TCDI collimator of LHC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Francois Xavier NUIRY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2016W14 -&gt; 2017W26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(Table 01)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325481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SextSc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es(with "Girafe")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Postponed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#table 08#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055491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MicOpt2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testing opticale microphone as beam loss monitor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Postponed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​Special support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​TNC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755441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Atlas Pixel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2017W32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03 (CR002203)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876-R-017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179758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TaScat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Claudio Loepoldo MARTIN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2017W17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(Table 08)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58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616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1E244A-DF7B-4FE7-810C-F123A9E6F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HiRadMat</a:t>
            </a:r>
            <a:r>
              <a:rPr lang="it-IT" dirty="0"/>
              <a:t> 2018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226BB96-0347-444D-A230-1FB78D10B0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675626"/>
              </p:ext>
            </p:extLst>
          </p:nvPr>
        </p:nvGraphicFramePr>
        <p:xfrm>
          <a:off x="457200" y="1046635"/>
          <a:ext cx="8229599" cy="4820521"/>
        </p:xfrm>
        <a:graphic>
          <a:graphicData uri="http://schemas.openxmlformats.org/drawingml/2006/table">
            <a:tbl>
              <a:tblPr/>
              <a:tblGrid>
                <a:gridCol w="658416">
                  <a:extLst>
                    <a:ext uri="{9D8B030D-6E8A-4147-A177-3AD203B41FA5}">
                      <a16:colId xmlns:a16="http://schemas.microsoft.com/office/drawing/2014/main" val="201248482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409721098"/>
                    </a:ext>
                  </a:extLst>
                </a:gridCol>
                <a:gridCol w="2011801">
                  <a:extLst>
                    <a:ext uri="{9D8B030D-6E8A-4147-A177-3AD203B41FA5}">
                      <a16:colId xmlns:a16="http://schemas.microsoft.com/office/drawing/2014/main" val="854910264"/>
                    </a:ext>
                  </a:extLst>
                </a:gridCol>
                <a:gridCol w="1516591">
                  <a:extLst>
                    <a:ext uri="{9D8B030D-6E8A-4147-A177-3AD203B41FA5}">
                      <a16:colId xmlns:a16="http://schemas.microsoft.com/office/drawing/2014/main" val="2996642153"/>
                    </a:ext>
                  </a:extLst>
                </a:gridCol>
                <a:gridCol w="814819">
                  <a:extLst>
                    <a:ext uri="{9D8B030D-6E8A-4147-A177-3AD203B41FA5}">
                      <a16:colId xmlns:a16="http://schemas.microsoft.com/office/drawing/2014/main" val="4038746958"/>
                    </a:ext>
                  </a:extLst>
                </a:gridCol>
                <a:gridCol w="882406">
                  <a:extLst>
                    <a:ext uri="{9D8B030D-6E8A-4147-A177-3AD203B41FA5}">
                      <a16:colId xmlns:a16="http://schemas.microsoft.com/office/drawing/2014/main" val="947045397"/>
                    </a:ext>
                  </a:extLst>
                </a:gridCol>
                <a:gridCol w="910272">
                  <a:extLst>
                    <a:ext uri="{9D8B030D-6E8A-4147-A177-3AD203B41FA5}">
                      <a16:colId xmlns:a16="http://schemas.microsoft.com/office/drawing/2014/main" val="283382560"/>
                    </a:ext>
                  </a:extLst>
                </a:gridCol>
                <a:gridCol w="715214">
                  <a:extLst>
                    <a:ext uri="{9D8B030D-6E8A-4147-A177-3AD203B41FA5}">
                      <a16:colId xmlns:a16="http://schemas.microsoft.com/office/drawing/2014/main" val="2480768203"/>
                    </a:ext>
                  </a:extLst>
                </a:gridCol>
              </a:tblGrid>
              <a:tr h="401263">
                <a:tc>
                  <a:txBody>
                    <a:bodyPr/>
                    <a:lstStyle/>
                    <a:p>
                      <a:r>
                        <a:rPr lang="it-IT" sz="11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</a:t>
                      </a:r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it-IT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Contact person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Status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Mobile 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Storage </a:t>
                      </a:r>
                      <a:r>
                        <a:rPr lang="it-IT" sz="11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endParaRPr lang="it-IT" sz="11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618841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 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MicOpt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 performance of new radiation hard optical microphone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Daniel Deboy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W??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 support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992433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 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SextSc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 damage limit of superconducting magnets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Daniel Wollmann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#Table 08#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Cooldown stand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419260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HRMT 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 MAT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range of carbon material and target with intense proton beam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Marinela Tomut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​#Table 03#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876-R-017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891647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Atlas PixRad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Estimate damage threshold of ATLAS inner detector &amp; electronics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Antonio Sbrizzi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03 (CR002203)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876-R-017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62907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​HRMT 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​PROTAD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​Test Prototype for future antiproton production target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​Claudio Torregrosa, Marco Calviani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​#Table 04#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Cooldown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stand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355830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Ntof-Target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Evaluate two different solution for n-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ToF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Target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Marco Calviani, Raffaele Esposito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#Table 08#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Cooldown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stand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450524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TDIS-TZM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Validation test of TDIS jaw sub assembly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David Perez, Antonio Perillo-Marcone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325457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TCDIL-DEEP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2 designs of TCDIL collimator jaw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Francois-Xavier Nuiry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#Table 01#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867-R-P58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34151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BeGrid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Thermal shock response of conventional and novel materials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​Marco Calviani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W41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​#Table 03#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​876-R-017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591329"/>
                  </a:ext>
                </a:extLst>
              </a:tr>
              <a:tr h="401263"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HRMT 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BLM2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Verification of ionization chamber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Slava Grishin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2018 W??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1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 support</a:t>
                      </a:r>
                      <a:endParaRPr lang="it-IT" sz="11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TNC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278077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A9E6CE3-67F3-4D5C-8B5B-FC37A5CC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84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02B744-FFF2-450C-9ED2-7375D0E6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Task 17.3 </a:t>
            </a:r>
            <a:r>
              <a:rPr lang="it-IT" dirty="0" err="1"/>
              <a:t>today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7B6651-FB85-4D8D-8606-591C01D14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CEDA759-AD55-429C-9828-4E5EEBDB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81" y="1437928"/>
            <a:ext cx="8297994" cy="378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35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48713" y="6624638"/>
            <a:ext cx="395287" cy="215900"/>
          </a:xfrm>
          <a:prstGeom prst="rect">
            <a:avLst/>
          </a:prstGeom>
        </p:spPr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385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5928</TotalTime>
  <Words>615</Words>
  <Application>Microsoft Office PowerPoint</Application>
  <PresentationFormat>Presentazione su schermo (4:3)</PresentationFormat>
  <Paragraphs>266</Paragraphs>
  <Slides>9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8" baseType="lpstr">
      <vt:lpstr>MS PGothic</vt:lpstr>
      <vt:lpstr>Arial</vt:lpstr>
      <vt:lpstr>Calibri</vt:lpstr>
      <vt:lpstr>Helvetica</vt:lpstr>
      <vt:lpstr>Thème Office</vt:lpstr>
      <vt:lpstr>1_Thème Office</vt:lpstr>
      <vt:lpstr>Thème ARIES</vt:lpstr>
      <vt:lpstr>Thème Office</vt:lpstr>
      <vt:lpstr>Equazione</vt:lpstr>
      <vt:lpstr>Presentazione standard di PowerPoint</vt:lpstr>
      <vt:lpstr>Task 3 description</vt:lpstr>
      <vt:lpstr>Milestones &amp; Deliverables</vt:lpstr>
      <vt:lpstr>Task 17.3 today</vt:lpstr>
      <vt:lpstr>HiRadMat in the past</vt:lpstr>
      <vt:lpstr>HiRadMat 2017</vt:lpstr>
      <vt:lpstr>HiRadMat 2018</vt:lpstr>
      <vt:lpstr>Task 17.3 today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peroni</cp:lastModifiedBy>
  <cp:revision>130</cp:revision>
  <dcterms:created xsi:type="dcterms:W3CDTF">2017-04-26T09:15:49Z</dcterms:created>
  <dcterms:modified xsi:type="dcterms:W3CDTF">2017-11-27T01:00:06Z</dcterms:modified>
</cp:coreProperties>
</file>