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664" r:id="rId1"/>
    <p:sldMasterId id="2147483698" r:id="rId2"/>
  </p:sldMasterIdLst>
  <p:notesMasterIdLst>
    <p:notesMasterId r:id="rId34"/>
  </p:notesMasterIdLst>
  <p:handoutMasterIdLst>
    <p:handoutMasterId r:id="rId35"/>
  </p:handoutMasterIdLst>
  <p:sldIdLst>
    <p:sldId id="638" r:id="rId3"/>
    <p:sldId id="639" r:id="rId4"/>
    <p:sldId id="675" r:id="rId5"/>
    <p:sldId id="676" r:id="rId6"/>
    <p:sldId id="679" r:id="rId7"/>
    <p:sldId id="680" r:id="rId8"/>
    <p:sldId id="673" r:id="rId9"/>
    <p:sldId id="674" r:id="rId10"/>
    <p:sldId id="681" r:id="rId11"/>
    <p:sldId id="683" r:id="rId12"/>
    <p:sldId id="686" r:id="rId13"/>
    <p:sldId id="682" r:id="rId14"/>
    <p:sldId id="685" r:id="rId15"/>
    <p:sldId id="691" r:id="rId16"/>
    <p:sldId id="692" r:id="rId17"/>
    <p:sldId id="693" r:id="rId18"/>
    <p:sldId id="684" r:id="rId19"/>
    <p:sldId id="687" r:id="rId20"/>
    <p:sldId id="690" r:id="rId21"/>
    <p:sldId id="704" r:id="rId22"/>
    <p:sldId id="688" r:id="rId23"/>
    <p:sldId id="700" r:id="rId24"/>
    <p:sldId id="701" r:id="rId25"/>
    <p:sldId id="703" r:id="rId26"/>
    <p:sldId id="702" r:id="rId27"/>
    <p:sldId id="594" r:id="rId28"/>
    <p:sldId id="677" r:id="rId29"/>
    <p:sldId id="678" r:id="rId30"/>
    <p:sldId id="697" r:id="rId31"/>
    <p:sldId id="698" r:id="rId32"/>
    <p:sldId id="699" r:id="rId33"/>
  </p:sldIdLst>
  <p:sldSz cx="9906000" cy="6858000" type="A4"/>
  <p:notesSz cx="6858000" cy="9144000"/>
  <p:embeddedFontLst>
    <p:embeddedFont>
      <p:font typeface="Helvetica" panose="020B0604020202020204" pitchFamily="34" charset="0"/>
      <p:regular r:id="rId36"/>
      <p:bold r:id="rId37"/>
      <p:italic r:id="rId38"/>
      <p:boldItalic r:id="rId39"/>
    </p:embeddedFont>
    <p:embeddedFont>
      <p:font typeface="Arial Narrow" panose="020B0606020202030204" pitchFamily="34" charset="0"/>
      <p:regular r:id="rId40"/>
      <p:bold r:id="rId41"/>
      <p:italic r:id="rId42"/>
      <p:boldItalic r:id="rId43"/>
    </p:embeddedFont>
    <p:embeddedFont>
      <p:font typeface="Cambria Math" panose="02040503050406030204" pitchFamily="18" charset="0"/>
      <p:regular r:id="rId44"/>
    </p:embeddedFont>
    <p:embeddedFont>
      <p:font typeface="Times" panose="02020603050405020304" pitchFamily="18" charset="0"/>
      <p:regular r:id="rId45"/>
      <p:bold r:id="rId46"/>
      <p:italic r:id="rId47"/>
      <p:boldItalic r:id="rId48"/>
    </p:embeddedFont>
    <p:embeddedFont>
      <p:font typeface="MS PGothic" panose="020B0600070205080204" pitchFamily="34" charset="-128"/>
      <p:regular r:id="rId49"/>
    </p:embeddedFont>
    <p:embeddedFont>
      <p:font typeface="Calibri" panose="020F0502020204030204" pitchFamily="34" charset="0"/>
      <p:regular r:id="rId50"/>
      <p:bold r:id="rId51"/>
      <p:italic r:id="rId52"/>
      <p:boldItalic r:id="rId53"/>
    </p:embeddedFont>
    <p:embeddedFont>
      <p:font typeface="Cambria" panose="02040503050406030204" pitchFamily="18" charset="0"/>
      <p:regular r:id="rId54"/>
      <p:bold r:id="rId55"/>
      <p:italic r:id="rId56"/>
      <p:boldItalic r:id="rId57"/>
    </p:embeddedFont>
    <p:embeddedFont>
      <p:font typeface="Rage Italic" panose="03070502040507070304" pitchFamily="66" charset="0"/>
      <p:regular r:id="rId58"/>
    </p:embeddedFont>
    <p:embeddedFont>
      <p:font typeface="MS PGothic" panose="020B0600070205080204" pitchFamily="34" charset="-128"/>
      <p:regular r:id="rId4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92">
          <p15:clr>
            <a:srgbClr val="A4A3A4"/>
          </p15:clr>
        </p15:guide>
        <p15:guide id="2" pos="354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529E"/>
    <a:srgbClr val="003399"/>
    <a:srgbClr val="0070C0"/>
    <a:srgbClr val="01001A"/>
    <a:srgbClr val="191919"/>
    <a:srgbClr val="CC7500"/>
    <a:srgbClr val="FF9201"/>
    <a:srgbClr val="FDF103"/>
    <a:srgbClr val="FFB19F"/>
    <a:srgbClr val="FF53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03" autoAdjust="0"/>
    <p:restoredTop sz="84875" autoAdjust="0"/>
  </p:normalViewPr>
  <p:slideViewPr>
    <p:cSldViewPr snapToGrid="0" snapToObjects="1">
      <p:cViewPr varScale="1">
        <p:scale>
          <a:sx n="128" d="100"/>
          <a:sy n="128" d="100"/>
        </p:scale>
        <p:origin x="576" y="90"/>
      </p:cViewPr>
      <p:guideLst>
        <p:guide orient="horz" pos="1292"/>
        <p:guide pos="354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4.fntdata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42" Type="http://schemas.openxmlformats.org/officeDocument/2006/relationships/font" Target="fonts/font7.fntdata"/><Relationship Id="rId47" Type="http://schemas.openxmlformats.org/officeDocument/2006/relationships/font" Target="fonts/font12.fntdata"/><Relationship Id="rId50" Type="http://schemas.openxmlformats.org/officeDocument/2006/relationships/font" Target="fonts/font15.fntdata"/><Relationship Id="rId55" Type="http://schemas.openxmlformats.org/officeDocument/2006/relationships/font" Target="fonts/font20.fntdata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font" Target="fonts/font6.fntdata"/><Relationship Id="rId54" Type="http://schemas.openxmlformats.org/officeDocument/2006/relationships/font" Target="fonts/font19.fntdata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font" Target="fonts/font2.fntdata"/><Relationship Id="rId40" Type="http://schemas.openxmlformats.org/officeDocument/2006/relationships/font" Target="fonts/font5.fntdata"/><Relationship Id="rId45" Type="http://schemas.openxmlformats.org/officeDocument/2006/relationships/font" Target="fonts/font10.fntdata"/><Relationship Id="rId53" Type="http://schemas.openxmlformats.org/officeDocument/2006/relationships/font" Target="fonts/font18.fntdata"/><Relationship Id="rId58" Type="http://schemas.openxmlformats.org/officeDocument/2006/relationships/font" Target="fonts/font23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1.fntdata"/><Relationship Id="rId49" Type="http://schemas.openxmlformats.org/officeDocument/2006/relationships/font" Target="fonts/font14.fntdata"/><Relationship Id="rId57" Type="http://schemas.openxmlformats.org/officeDocument/2006/relationships/font" Target="fonts/font22.fntdata"/><Relationship Id="rId61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font" Target="fonts/font9.fntdata"/><Relationship Id="rId52" Type="http://schemas.openxmlformats.org/officeDocument/2006/relationships/font" Target="fonts/font17.fntdata"/><Relationship Id="rId6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Relationship Id="rId43" Type="http://schemas.openxmlformats.org/officeDocument/2006/relationships/font" Target="fonts/font8.fntdata"/><Relationship Id="rId48" Type="http://schemas.openxmlformats.org/officeDocument/2006/relationships/font" Target="fonts/font13.fntdata"/><Relationship Id="rId56" Type="http://schemas.openxmlformats.org/officeDocument/2006/relationships/font" Target="fonts/font21.fntdata"/><Relationship Id="rId8" Type="http://schemas.openxmlformats.org/officeDocument/2006/relationships/slide" Target="slides/slide6.xml"/><Relationship Id="rId51" Type="http://schemas.openxmlformats.org/officeDocument/2006/relationships/font" Target="fonts/font16.fntdata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font" Target="fonts/font3.fntdata"/><Relationship Id="rId46" Type="http://schemas.openxmlformats.org/officeDocument/2006/relationships/font" Target="fonts/font11.fntdata"/><Relationship Id="rId5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1.wmf"/><Relationship Id="rId1" Type="http://schemas.openxmlformats.org/officeDocument/2006/relationships/image" Target="../media/image9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08.09.2011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475883-5BA1-B245-AB5A-D62BEE1304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63750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08.09.2011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A5ED40-D732-8547-95CE-FE60EF82A9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3700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714375" y="746125"/>
            <a:ext cx="5383213" cy="37274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ED1D963-71B0-46DD-9D1E-1D60181F7D7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08.09.2011</a:t>
            </a:r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912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E26980-00D1-44A2-A35B-094C76B3943C}" type="slidenum">
              <a:rPr lang="it-IT" smtClean="0">
                <a:solidFill>
                  <a:prstClr val="black"/>
                </a:solidFill>
              </a:rPr>
              <a:pPr>
                <a:defRPr/>
              </a:pPr>
              <a:t>16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6238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A77AFB-CB1E-4642-974B-BA8E701BECC3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5826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A77AFB-CB1E-4642-974B-BA8E701BECC3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0496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A77AFB-CB1E-4642-974B-BA8E701BECC3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6489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A77AFB-CB1E-4642-974B-BA8E701BECC3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3621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A77AFB-CB1E-4642-974B-BA8E701BECC3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4062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A77AFB-CB1E-4642-974B-BA8E701BECC3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7857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E26980-00D1-44A2-A35B-094C76B3943C}" type="slidenum">
              <a:rPr lang="it-IT" smtClean="0">
                <a:solidFill>
                  <a:srgbClr val="000000"/>
                </a:solidFill>
              </a:rPr>
              <a:pPr>
                <a:defRPr/>
              </a:pPr>
              <a:t>27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7230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0EF8CA-7C2F-4354-AD48-BBCD1EF7DA34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55331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54187"/>
            <a:fld id="{EAAD7336-0C15-42A4-B1D7-7C05EFB41BA9}" type="slidenum">
              <a:rPr lang="it-IT" smtClean="0">
                <a:solidFill>
                  <a:prstClr val="black"/>
                </a:solidFill>
              </a:rPr>
              <a:pPr defTabSz="954187"/>
              <a:t>2</a:t>
            </a:fld>
            <a:endParaRPr lang="it-IT" dirty="0" smtClean="0">
              <a:solidFill>
                <a:prstClr val="black"/>
              </a:solidFill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14375" y="746125"/>
            <a:ext cx="5383213" cy="3727450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2410790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08.09.2011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4A5ED40-D732-8547-95CE-FE60EF82A9A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4265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 txBox="1">
            <a:spLocks noGrp="1" noChangeArrowheads="1"/>
          </p:cNvSpPr>
          <p:nvPr/>
        </p:nvSpPr>
        <p:spPr bwMode="auto">
          <a:xfrm>
            <a:off x="3885122" y="8685917"/>
            <a:ext cx="2971261" cy="456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4AD0514-C1B4-4401-864F-A07A698F9343}" type="slidenum">
              <a:rPr lang="it-IT" sz="1200"/>
              <a:pPr algn="r"/>
              <a:t>5</a:t>
            </a:fld>
            <a:endParaRPr lang="it-IT" sz="120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52500" y="685800"/>
            <a:ext cx="4953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it-IT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08.09.2011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7501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46D209-EE5F-42D2-A69D-069CF2857F7A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2423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A77AFB-CB1E-4642-974B-BA8E701BECC3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6535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A77AFB-CB1E-4642-974B-BA8E701BECC3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8902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A77AFB-CB1E-4642-974B-BA8E701BECC3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7033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0EF8CA-7C2F-4354-AD48-BBCD1EF7DA3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145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jpe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8000" y="2181663"/>
            <a:ext cx="273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3800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900000" cy="68580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9900001" cy="6876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Rectangle 10"/>
          <p:cNvSpPr>
            <a:spLocks noChangeArrowheads="1"/>
          </p:cNvSpPr>
          <p:nvPr userDrawn="1"/>
        </p:nvSpPr>
        <p:spPr bwMode="auto">
          <a:xfrm>
            <a:off x="936000" y="5940000"/>
            <a:ext cx="8696996" cy="576000"/>
          </a:xfrm>
          <a:prstGeom prst="rect">
            <a:avLst/>
          </a:prstGeom>
          <a:gradFill flip="none" rotWithShape="1">
            <a:gsLst>
              <a:gs pos="40000">
                <a:srgbClr val="315FA7"/>
              </a:gs>
              <a:gs pos="0">
                <a:srgbClr val="22529E"/>
              </a:gs>
              <a:gs pos="100000">
                <a:srgbClr val="A8C1EA"/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8542" y="8449103"/>
            <a:ext cx="234142" cy="216131"/>
          </a:xfrm>
          <a:prstGeom prst="rect">
            <a:avLst/>
          </a:prstGeom>
        </p:spPr>
      </p:pic>
      <p:pic>
        <p:nvPicPr>
          <p:cNvPr id="192514" name="Picture 2" descr="http://design-guidelines.web.cern.ch/sites/design-guidelines.web.cern.ch/files/u6/CERN-logo.jpg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 bwMode="auto">
          <a:xfrm>
            <a:off x="312001" y="5940000"/>
            <a:ext cx="621047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65843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75" y="6318000"/>
            <a:ext cx="585975" cy="540000"/>
          </a:xfrm>
          <a:prstGeom prst="rect">
            <a:avLst/>
          </a:prstGeom>
        </p:spPr>
      </p:pic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0" y="648000"/>
            <a:ext cx="585000" cy="5688632"/>
          </a:xfrm>
          <a:prstGeom prst="rect">
            <a:avLst/>
          </a:prstGeom>
          <a:gradFill flip="none" rotWithShape="1">
            <a:gsLst>
              <a:gs pos="10000">
                <a:srgbClr val="D5E0F5"/>
              </a:gs>
              <a:gs pos="0">
                <a:schemeClr val="bg1"/>
              </a:gs>
              <a:gs pos="100000">
                <a:srgbClr val="21519C"/>
              </a:gs>
            </a:gsLst>
            <a:lin ang="5400000" scaled="1"/>
            <a:tileRect/>
          </a:gradFill>
        </p:spPr>
        <p:txBody>
          <a:bodyPr vert="vert270" lIns="0" tIns="0" rIns="0" bIns="360000" anchor="ctr" anchorCtr="0"/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Helvetica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5" name="Connettore 1 4"/>
          <p:cNvCxnSpPr/>
          <p:nvPr userDrawn="1"/>
        </p:nvCxnSpPr>
        <p:spPr>
          <a:xfrm flipV="1">
            <a:off x="585000" y="720000"/>
            <a:ext cx="0" cy="532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17718" y="80628"/>
            <a:ext cx="7176282" cy="5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6000" rIns="0" bIns="36000" numCol="1" anchor="ctr" anchorCtr="0" compatLnSpc="1">
            <a:prstTxWarp prst="textNoShape">
              <a:avLst/>
            </a:prstTxWarp>
          </a:bodyPr>
          <a:lstStyle>
            <a:lvl1pPr algn="r">
              <a:defRPr kumimoji="0" lang="it-IT" sz="2200" b="1" i="0" u="none" strike="noStrike" kern="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it-IT" dirty="0" smtClean="0"/>
              <a:t>Fare clic per modificare lo stile del titolo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612000" y="720000"/>
            <a:ext cx="9165000" cy="5544000"/>
          </a:xfrm>
          <a:prstGeom prst="rect">
            <a:avLst/>
          </a:prstGeom>
        </p:spPr>
        <p:txBody>
          <a:bodyPr/>
          <a:lstStyle>
            <a:lvl1pPr marL="180000" indent="-180000" algn="l" rtl="0" eaLnBrk="0" fontAlgn="base" hangingPunct="0">
              <a:lnSpc>
                <a:spcPts val="2200"/>
              </a:lnSpc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Arial" pitchFamily="34" charset="0"/>
              <a:buChar char="•"/>
              <a:defRPr lang="en-US" sz="1600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1pPr>
            <a:lvl2pPr marL="540000" indent="-1800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US" sz="1600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2pPr>
            <a:lvl3pPr marL="900000" indent="-1800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US" sz="1600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3pPr>
            <a:lvl4pPr marL="1260000" indent="-1800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US" sz="1600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4pPr>
            <a:lvl5pPr marL="1620000" indent="-1800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GB" sz="1600" b="0" kern="1200" baseline="0" dirty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2000" y="6660000"/>
            <a:ext cx="8939055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lang="en-US" sz="1100" b="0" kern="1200" spc="-20" baseline="0" smtClean="0">
                <a:solidFill>
                  <a:prstClr val="black">
                    <a:lumMod val="50000"/>
                    <a:lumOff val="50000"/>
                  </a:prstClr>
                </a:solidFill>
                <a:effectLst/>
                <a:latin typeface="Calibri" pitchFamily="34" charset="0"/>
                <a:ea typeface="ＭＳ Ｐゴシック"/>
                <a:cs typeface="Calibri" pitchFamily="34" charset="0"/>
              </a:defRPr>
            </a:lvl1pPr>
          </a:lstStyle>
          <a:p>
            <a:r>
              <a:rPr lang="en-GB" smtClean="0"/>
              <a:t>A. Bertarelli, CERN                                    Workshop on Applications of Thermal Management Materials, CERN – 6 Novembre 2015</a:t>
            </a:r>
            <a:endParaRPr lang="en-GB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612000" y="6660000"/>
            <a:ext cx="288000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lang="en-GB" sz="1100" b="0" kern="1200" spc="-20" baseline="0">
                <a:solidFill>
                  <a:prstClr val="black">
                    <a:lumMod val="50000"/>
                    <a:lumOff val="50000"/>
                  </a:prstClr>
                </a:solidFill>
                <a:effectLst/>
                <a:latin typeface="Calibri" pitchFamily="34" charset="0"/>
                <a:ea typeface="ＭＳ Ｐゴシック"/>
                <a:cs typeface="Calibri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AC5B1FEA-406A-7749-A5C3-DDCB5F67A4CE}" type="slidenum">
              <a:rPr lang="en-GB" smtClean="0"/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20990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23730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e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219" y="6588000"/>
            <a:ext cx="2847729" cy="213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black">
                  <a:lumMod val="50000"/>
                  <a:lumOff val="50000"/>
                </a:prstClr>
              </a:solidFill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95823" y="6588000"/>
            <a:ext cx="2457254" cy="2134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  <a:ea typeface="ＭＳ Ｐゴシック"/>
              </a:rPr>
              <a:t>A. Bertarelli, CERN                                    Workshop on Applications of Thermal Management Materials, CERN – 6 Novembre 2015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28000" y="6588000"/>
            <a:ext cx="2311400" cy="213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ea typeface="ＭＳ Ｐゴシック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  <a:ea typeface="ＭＳ Ｐゴシック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597220" y="6516000"/>
            <a:ext cx="8856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Rectangle 11"/>
          <p:cNvSpPr>
            <a:spLocks/>
          </p:cNvSpPr>
          <p:nvPr userDrawn="1"/>
        </p:nvSpPr>
        <p:spPr bwMode="auto">
          <a:xfrm rot="16200000">
            <a:off x="-1296000" y="3528000"/>
            <a:ext cx="3130009" cy="361637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  <a:effectLst/>
        </p:spPr>
        <p:txBody>
          <a:bodyPr wrap="square" lIns="0" tIns="0" rIns="0" bIns="0" anchor="t" anchorCtr="0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350" spc="-40" baseline="0" dirty="0">
                <a:solidFill>
                  <a:srgbClr val="0055A0"/>
                </a:solidFill>
                <a:latin typeface="Calibri" pitchFamily="34" charset="0"/>
                <a:ea typeface="Palatino" charset="0"/>
                <a:cs typeface="Calibri" pitchFamily="34" charset="0"/>
              </a:rPr>
              <a:t>Engineering Department</a:t>
            </a:r>
          </a:p>
        </p:txBody>
      </p:sp>
      <p:sp>
        <p:nvSpPr>
          <p:cNvPr id="13" name="Oval 12"/>
          <p:cNvSpPr>
            <a:spLocks noChangeAspect="1"/>
          </p:cNvSpPr>
          <p:nvPr userDrawn="1"/>
        </p:nvSpPr>
        <p:spPr bwMode="auto">
          <a:xfrm rot="16200000">
            <a:off x="36000" y="1798615"/>
            <a:ext cx="465229" cy="504000"/>
          </a:xfrm>
          <a:prstGeom prst="ellipse">
            <a:avLst/>
          </a:prstGeom>
          <a:solidFill>
            <a:srgbClr val="6E6E6E"/>
          </a:solidFill>
          <a:ln w="25400" cap="flat">
            <a:noFill/>
            <a:miter lim="800000"/>
            <a:headEnd type="none" w="med" len="med"/>
            <a:tailEnd type="none" w="med" len="med"/>
          </a:ln>
          <a:effectLst>
            <a:outerShdw blurRad="79375" dist="38100" dir="2700000" algn="ctr" rotWithShape="0">
              <a:schemeClr val="bg1">
                <a:lumMod val="65000"/>
                <a:alpha val="92000"/>
              </a:schemeClr>
            </a:outerShdw>
          </a:effectLst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900" b="1" baseline="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EN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5400000">
            <a:off x="72000" y="5400000"/>
            <a:ext cx="432720" cy="432000"/>
          </a:xfrm>
          <a:prstGeom prst="rect">
            <a:avLst/>
          </a:prstGeom>
        </p:spPr>
      </p:pic>
      <p:pic>
        <p:nvPicPr>
          <p:cNvPr id="17" name="Picture 6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72000" y="36000"/>
            <a:ext cx="792000" cy="7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0" y="1548000"/>
            <a:ext cx="612000" cy="45000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white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01" y="36000"/>
            <a:ext cx="1277529" cy="792000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0" y="0"/>
            <a:ext cx="1685925" cy="1078294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8665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r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092018" y="0"/>
            <a:ext cx="8813982" cy="648000"/>
          </a:xfrm>
          <a:prstGeom prst="rect">
            <a:avLst/>
          </a:prstGeom>
          <a:gradFill flip="none" rotWithShape="1">
            <a:gsLst>
              <a:gs pos="10000">
                <a:srgbClr val="B4C7EC"/>
              </a:gs>
              <a:gs pos="0">
                <a:srgbClr val="3366CC">
                  <a:gamma/>
                  <a:tint val="25490"/>
                  <a:invGamma/>
                </a:srgbClr>
              </a:gs>
              <a:gs pos="100000">
                <a:srgbClr val="3366CC"/>
              </a:gs>
            </a:gsLst>
            <a:lin ang="108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316442" y="6477000"/>
            <a:ext cx="9589558" cy="330200"/>
          </a:xfrm>
          <a:prstGeom prst="rect">
            <a:avLst/>
          </a:prstGeom>
          <a:solidFill>
            <a:schemeClr val="bg2">
              <a:alpha val="3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srgbClr val="000000"/>
              </a:solidFill>
            </a:endParaRPr>
          </a:p>
        </p:txBody>
      </p:sp>
      <p:pic>
        <p:nvPicPr>
          <p:cNvPr id="5" name="Immagine 4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4" t="10687" r="9946" b="8760"/>
          <a:stretch/>
        </p:blipFill>
        <p:spPr>
          <a:xfrm>
            <a:off x="8096" y="10928"/>
            <a:ext cx="952353" cy="661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858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28.jpg"/><Relationship Id="rId4" Type="http://schemas.openxmlformats.org/officeDocument/2006/relationships/image" Target="../media/image27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4.jp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1.png"/><Relationship Id="rId4" Type="http://schemas.openxmlformats.org/officeDocument/2006/relationships/image" Target="../media/image40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4.png"/><Relationship Id="rId4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5.wmf"/><Relationship Id="rId4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png"/><Relationship Id="rId18" Type="http://schemas.openxmlformats.org/officeDocument/2006/relationships/image" Target="../media/image6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17" Type="http://schemas.openxmlformats.org/officeDocument/2006/relationships/image" Target="../media/image61.pn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6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5" Type="http://schemas.openxmlformats.org/officeDocument/2006/relationships/image" Target="../media/image59.png"/><Relationship Id="rId10" Type="http://schemas.openxmlformats.org/officeDocument/2006/relationships/image" Target="../media/image54.png"/><Relationship Id="rId19" Type="http://schemas.openxmlformats.org/officeDocument/2006/relationships/image" Target="../media/image63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Relationship Id="rId14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8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9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70.png"/><Relationship Id="rId7" Type="http://schemas.openxmlformats.org/officeDocument/2006/relationships/image" Target="../media/image7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2.png"/><Relationship Id="rId5" Type="http://schemas.openxmlformats.org/officeDocument/2006/relationships/image" Target="../media/image53.png"/><Relationship Id="rId4" Type="http://schemas.openxmlformats.org/officeDocument/2006/relationships/image" Target="../media/image7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6.jpeg"/><Relationship Id="rId4" Type="http://schemas.openxmlformats.org/officeDocument/2006/relationships/image" Target="../media/image7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hyperlink" Target="http://www.google.ch/url?sa=i&amp;rct=j&amp;q=&amp;esrc=s&amp;frm=1&amp;source=images&amp;cd=&amp;cad=rja&amp;uact=8&amp;docid=Myq32-OYYI0G5M&amp;tbnid=jnC2fTX0NmE6mM:&amp;ved=0CAUQjRw&amp;url=http://3tntgoboom.mihanblog.com/&amp;ei=Zmk-U7X7Cc72O8rogcgP&amp;bvm=bv.64125504,d.Yms&amp;psig=AFQjCNFSLlNqW50jhTwCsgs6ugMy0p6HWQ&amp;ust=1396685495134471" TargetMode="External"/><Relationship Id="rId7" Type="http://schemas.openxmlformats.org/officeDocument/2006/relationships/image" Target="../media/image8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5.jpeg"/><Relationship Id="rId5" Type="http://schemas.openxmlformats.org/officeDocument/2006/relationships/image" Target="../media/image84.jpeg"/><Relationship Id="rId4" Type="http://schemas.openxmlformats.org/officeDocument/2006/relationships/image" Target="../media/image83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JP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1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90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760414" y="2182813"/>
            <a:ext cx="8882898" cy="18097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4400" dirty="0" smtClean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HRMT-36 Experiment </a:t>
            </a:r>
            <a:r>
              <a:rPr lang="en-GB" sz="4000" dirty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</a:t>
            </a:r>
            <a:r>
              <a:rPr lang="en-GB" sz="4000" dirty="0" err="1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MultiMat</a:t>
            </a:r>
            <a:r>
              <a:rPr lang="en-GB" sz="4000" dirty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) </a:t>
            </a:r>
            <a:r>
              <a:rPr lang="en-GB" sz="4000" b="1" dirty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en-GB" sz="4000" b="1" dirty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en-US" sz="2400" b="1" dirty="0" smtClean="0">
              <a:solidFill>
                <a:srgbClr val="003399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45029" y="5901057"/>
            <a:ext cx="83466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b="1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r>
              <a:rPr lang="en-GB" b="1" baseline="3000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</a:t>
            </a:r>
            <a:r>
              <a:rPr lang="en-GB" b="1" baseline="30000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</a:t>
            </a:r>
            <a:r>
              <a:rPr lang="en-GB" b="1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Workshop of ARIES WP17 </a:t>
            </a:r>
            <a:r>
              <a:rPr lang="en-GB" b="1" dirty="0" err="1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PowerMat</a:t>
            </a:r>
            <a:r>
              <a:rPr lang="en-US" b="1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en-US" b="1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b="1" dirty="0" err="1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Politecnico</a:t>
            </a:r>
            <a:r>
              <a:rPr lang="en-US" b="1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di Torino, Turin –  November 27-28</a:t>
            </a:r>
            <a:r>
              <a:rPr lang="en-US" b="1" i="1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2017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670371" y="4766031"/>
            <a:ext cx="692130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2800"/>
              </a:lnSpc>
            </a:pPr>
            <a:r>
              <a:rPr lang="en-US" sz="2000" b="1" dirty="0" smtClean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Michele Pasquali, CERN (EN/MME) </a:t>
            </a:r>
            <a:r>
              <a:rPr lang="en-US" sz="2000" b="1" dirty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en-US" sz="2000" b="1" dirty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sz="1600" i="1" dirty="0" smtClean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with contributions from A. Bertarelli, A. Dallocchio, E. Berthome, </a:t>
            </a:r>
            <a:r>
              <a:rPr lang="it-IT" sz="1600" i="1" dirty="0" smtClean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</a:t>
            </a:r>
            <a:r>
              <a:rPr lang="it-IT" sz="1600" i="1" dirty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. Carra, </a:t>
            </a:r>
            <a:r>
              <a:rPr lang="it-IT" sz="1600" i="1" dirty="0" smtClean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T. Furness, G. Gobbi, J</a:t>
            </a:r>
            <a:r>
              <a:rPr lang="it-IT" sz="1600" i="1" dirty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. </a:t>
            </a:r>
            <a:r>
              <a:rPr lang="it-IT" sz="1600" i="1" dirty="0" smtClean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Guardia, </a:t>
            </a:r>
            <a:r>
              <a:rPr lang="it-IT" sz="1600" i="1" dirty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M. </a:t>
            </a:r>
            <a:r>
              <a:rPr lang="it-IT" sz="1600" i="1" dirty="0" smtClean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Guinchard</a:t>
            </a:r>
            <a:r>
              <a:rPr lang="it-IT" i="1" dirty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  <a:r>
              <a:rPr lang="it-IT" i="1" dirty="0" smtClean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endParaRPr lang="en-GB" dirty="0">
              <a:solidFill>
                <a:srgbClr val="003399"/>
              </a:solidFill>
            </a:endParaRPr>
          </a:p>
        </p:txBody>
      </p:sp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39148" y="288000"/>
            <a:ext cx="1080000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559" y="4026352"/>
            <a:ext cx="2135455" cy="1080000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4" t="10687" r="9946" b="8760"/>
          <a:stretch/>
        </p:blipFill>
        <p:spPr>
          <a:xfrm>
            <a:off x="92766" y="95597"/>
            <a:ext cx="2199180" cy="1527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39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HRMT-36 Actuation Controls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Controls and Actuation</a:t>
            </a:r>
            <a:endParaRPr lang="en-GB" dirty="0"/>
          </a:p>
        </p:txBody>
      </p:sp>
      <p:sp>
        <p:nvSpPr>
          <p:cNvPr id="44" name="Footer Placeholder 4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it-IT" smtClean="0"/>
              <a:t>Alessandro Bertarelli – MultiMat Design Review – 19.09.2016</a:t>
            </a:r>
            <a:endParaRPr lang="nn-NO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5780" y="4866261"/>
            <a:ext cx="1886220" cy="1793739"/>
          </a:xfrm>
          <a:prstGeom prst="rect">
            <a:avLst/>
          </a:prstGeom>
        </p:spPr>
      </p:pic>
      <p:grpSp>
        <p:nvGrpSpPr>
          <p:cNvPr id="57" name="Group 56"/>
          <p:cNvGrpSpPr/>
          <p:nvPr/>
        </p:nvGrpSpPr>
        <p:grpSpPr>
          <a:xfrm>
            <a:off x="937065" y="2234342"/>
            <a:ext cx="8494270" cy="4620961"/>
            <a:chOff x="679187" y="1242427"/>
            <a:chExt cx="8494270" cy="4620961"/>
          </a:xfrm>
        </p:grpSpPr>
        <p:pic>
          <p:nvPicPr>
            <p:cNvPr id="58" name="Picture 57"/>
            <p:cNvPicPr/>
            <p:nvPr>
              <p:extLst/>
            </p:nvPr>
          </p:nvPicPr>
          <p:blipFill>
            <a:blip r:embed="rId4"/>
            <a:stretch>
              <a:fillRect/>
            </a:stretch>
          </p:blipFill>
          <p:spPr>
            <a:xfrm>
              <a:off x="2431036" y="1242427"/>
              <a:ext cx="5054628" cy="4620961"/>
            </a:xfrm>
            <a:prstGeom prst="rect">
              <a:avLst/>
            </a:prstGeom>
          </p:spPr>
        </p:pic>
        <p:cxnSp>
          <p:nvCxnSpPr>
            <p:cNvPr id="59" name="Straight Connector 58"/>
            <p:cNvCxnSpPr/>
            <p:nvPr/>
          </p:nvCxnSpPr>
          <p:spPr>
            <a:xfrm flipV="1">
              <a:off x="5162744" y="3675386"/>
              <a:ext cx="0" cy="227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>
              <a:stCxn id="63" idx="3"/>
            </p:cNvCxnSpPr>
            <p:nvPr/>
          </p:nvCxnSpPr>
          <p:spPr>
            <a:xfrm flipV="1">
              <a:off x="2345012" y="4510260"/>
              <a:ext cx="739657" cy="374560"/>
            </a:xfrm>
            <a:prstGeom prst="line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  <p:cxnSp>
          <p:nvCxnSpPr>
            <p:cNvPr id="61" name="Straight Connector 60"/>
            <p:cNvCxnSpPr>
              <a:endCxn id="62" idx="1"/>
            </p:cNvCxnSpPr>
            <p:nvPr/>
          </p:nvCxnSpPr>
          <p:spPr>
            <a:xfrm flipV="1">
              <a:off x="5767847" y="3394568"/>
              <a:ext cx="1781896" cy="301593"/>
            </a:xfrm>
            <a:prstGeom prst="line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7549743" y="2979069"/>
              <a:ext cx="1623714" cy="830997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lIns="0" rIns="0" anchor="ctr" anchorCtr="1">
              <a:spAutoFit/>
            </a:bodyPr>
            <a:lstStyle>
              <a:defPPr>
                <a:defRPr lang="en-US"/>
              </a:defPPr>
              <a:lvl1pPr algn="ctr" eaLnBrk="0" hangingPunct="0">
                <a:defRPr sz="1200">
                  <a:solidFill>
                    <a:srgbClr val="FFFFFF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dirty="0" smtClean="0"/>
                <a:t>Lateral Adjustment</a:t>
              </a:r>
              <a:endParaRPr lang="en-GB" dirty="0"/>
            </a:p>
            <a:p>
              <a:r>
                <a:rPr lang="en-GB" dirty="0"/>
                <a:t>+/-</a:t>
              </a:r>
              <a:r>
                <a:rPr lang="en-GB" dirty="0" smtClean="0"/>
                <a:t>15mm</a:t>
              </a:r>
            </a:p>
            <a:p>
              <a:r>
                <a:rPr lang="en-US" dirty="0" smtClean="0"/>
                <a:t>Stepper Motor</a:t>
              </a:r>
              <a:endParaRPr lang="en-GB" dirty="0"/>
            </a:p>
            <a:p>
              <a:r>
                <a:rPr lang="en-GB" dirty="0"/>
                <a:t>0.25 </a:t>
              </a:r>
              <a:r>
                <a:rPr lang="en-GB" dirty="0" smtClean="0"/>
                <a:t>mm/rev</a:t>
              </a:r>
              <a:endParaRPr lang="en-GB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79187" y="4469321"/>
              <a:ext cx="1665825" cy="830997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lIns="0" rIns="0" anchor="ctr" anchorCtr="1">
              <a:spAutoFit/>
            </a:bodyPr>
            <a:lstStyle>
              <a:defPPr>
                <a:defRPr lang="en-US"/>
              </a:defPPr>
              <a:lvl1pPr algn="ctr" eaLnBrk="0" hangingPunct="0">
                <a:defRPr sz="1200">
                  <a:solidFill>
                    <a:srgbClr val="FFFFFF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dirty="0" smtClean="0"/>
                <a:t>Vertical </a:t>
              </a:r>
              <a:r>
                <a:rPr lang="en-GB" dirty="0" err="1" smtClean="0"/>
                <a:t>Adjsustment</a:t>
              </a:r>
              <a:endParaRPr lang="en-GB" dirty="0"/>
            </a:p>
            <a:p>
              <a:r>
                <a:rPr lang="en-GB" dirty="0"/>
                <a:t>+/-</a:t>
              </a:r>
              <a:r>
                <a:rPr lang="en-GB" dirty="0" smtClean="0"/>
                <a:t>15mm</a:t>
              </a:r>
            </a:p>
            <a:p>
              <a:r>
                <a:rPr lang="en-US" dirty="0" smtClean="0"/>
                <a:t>Stepper Motor</a:t>
              </a:r>
              <a:endParaRPr lang="en-GB" dirty="0"/>
            </a:p>
            <a:p>
              <a:r>
                <a:rPr lang="en-GB" dirty="0"/>
                <a:t>0.25 </a:t>
              </a:r>
              <a:r>
                <a:rPr lang="en-GB" dirty="0" smtClean="0"/>
                <a:t>mm/rev</a:t>
              </a:r>
              <a:endParaRPr lang="en-GB" dirty="0"/>
            </a:p>
          </p:txBody>
        </p:sp>
        <p:cxnSp>
          <p:nvCxnSpPr>
            <p:cNvPr id="64" name="Straight Connector 63"/>
            <p:cNvCxnSpPr>
              <a:stCxn id="65" idx="3"/>
            </p:cNvCxnSpPr>
            <p:nvPr/>
          </p:nvCxnSpPr>
          <p:spPr>
            <a:xfrm>
              <a:off x="2442743" y="3063624"/>
              <a:ext cx="584493" cy="501387"/>
            </a:xfrm>
            <a:prstGeom prst="line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895211" y="2555792"/>
              <a:ext cx="1547532" cy="1015663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lIns="0" rIns="0" anchor="ctr" anchorCtr="1">
              <a:spAutoFit/>
            </a:bodyPr>
            <a:lstStyle>
              <a:defPPr>
                <a:defRPr lang="en-US"/>
              </a:defPPr>
              <a:lvl1pPr algn="ctr" eaLnBrk="0" hangingPunct="0">
                <a:defRPr sz="1400">
                  <a:solidFill>
                    <a:srgbClr val="FFFFFF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dirty="0">
                  <a:latin typeface="Helvetica" panose="020B0604020202020204" pitchFamily="34" charset="0"/>
                  <a:cs typeface="Helvetica" panose="020B0604020202020204" pitchFamily="34" charset="0"/>
                </a:rPr>
                <a:t>Barrel </a:t>
              </a:r>
              <a:r>
                <a:rPr lang="en-GB" sz="1200" dirty="0" smtClean="0">
                  <a:latin typeface="Helvetica" panose="020B0604020202020204" pitchFamily="34" charset="0"/>
                  <a:cs typeface="Helvetica" panose="020B0604020202020204" pitchFamily="34" charset="0"/>
                </a:rPr>
                <a:t>rotation</a:t>
              </a:r>
            </a:p>
            <a:p>
              <a:r>
                <a:rPr lang="en-GB" sz="1200" dirty="0" smtClean="0">
                  <a:latin typeface="Helvetica" panose="020B0604020202020204" pitchFamily="34" charset="0"/>
                  <a:cs typeface="Helvetica" panose="020B0604020202020204" pitchFamily="34" charset="0"/>
                </a:rPr>
                <a:t>+180°/-180°</a:t>
              </a:r>
            </a:p>
            <a:p>
              <a:r>
                <a:rPr lang="en-US" sz="1200" dirty="0" smtClean="0">
                  <a:latin typeface="Helvetica" panose="020B0604020202020204" pitchFamily="34" charset="0"/>
                  <a:cs typeface="Helvetica" panose="020B0604020202020204" pitchFamily="34" charset="0"/>
                </a:rPr>
                <a:t>Stepper Motor</a:t>
              </a:r>
              <a:endParaRPr lang="en-GB" sz="1200" dirty="0" smtClean="0">
                <a:latin typeface="Helvetica" panose="020B0604020202020204" pitchFamily="34" charset="0"/>
                <a:cs typeface="Helvetica" panose="020B0604020202020204" pitchFamily="34" charset="0"/>
              </a:endParaRPr>
            </a:p>
            <a:p>
              <a:r>
                <a:rPr lang="en-GB" sz="1200" dirty="0" smtClean="0">
                  <a:latin typeface="Helvetica" panose="020B0604020202020204" pitchFamily="34" charset="0"/>
                  <a:cs typeface="Helvetica" panose="020B0604020202020204" pitchFamily="34" charset="0"/>
                </a:rPr>
                <a:t>22.5</a:t>
              </a:r>
              <a:r>
                <a:rPr lang="en-GB" sz="1200" dirty="0">
                  <a:latin typeface="Helvetica" panose="020B0604020202020204" pitchFamily="34" charset="0"/>
                  <a:cs typeface="Helvetica" panose="020B0604020202020204" pitchFamily="34" charset="0"/>
                </a:rPr>
                <a:t>° / </a:t>
              </a:r>
              <a:r>
                <a:rPr lang="en-GB" sz="1200" dirty="0" smtClean="0">
                  <a:latin typeface="Helvetica" panose="020B0604020202020204" pitchFamily="34" charset="0"/>
                  <a:cs typeface="Helvetica" panose="020B0604020202020204" pitchFamily="34" charset="0"/>
                </a:rPr>
                <a:t>rev </a:t>
              </a:r>
              <a:br>
                <a:rPr lang="en-GB" sz="1200" dirty="0" smtClean="0">
                  <a:latin typeface="Helvetica" panose="020B0604020202020204" pitchFamily="34" charset="0"/>
                  <a:cs typeface="Helvetica" panose="020B0604020202020204" pitchFamily="34" charset="0"/>
                </a:rPr>
              </a:br>
              <a:r>
                <a:rPr lang="en-GB" sz="1200" dirty="0" smtClean="0">
                  <a:latin typeface="Helvetica" panose="020B0604020202020204" pitchFamily="34" charset="0"/>
                  <a:cs typeface="Helvetica" panose="020B0604020202020204" pitchFamily="34" charset="0"/>
                </a:rPr>
                <a:t>(with Malta Cross)</a:t>
              </a:r>
              <a:endParaRPr lang="en-GB" sz="1200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66" name="Straight Connector 65"/>
            <p:cNvCxnSpPr>
              <a:stCxn id="67" idx="3"/>
            </p:cNvCxnSpPr>
            <p:nvPr/>
          </p:nvCxnSpPr>
          <p:spPr>
            <a:xfrm flipV="1">
              <a:off x="2774701" y="1866229"/>
              <a:ext cx="1644421" cy="1"/>
            </a:xfrm>
            <a:prstGeom prst="line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1010559" y="1543064"/>
              <a:ext cx="1764142" cy="646331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lIns="0" rIns="0" anchor="ctr" anchorCtr="1">
              <a:spAutoFit/>
            </a:bodyPr>
            <a:lstStyle>
              <a:defPPr>
                <a:defRPr lang="en-US"/>
              </a:defPPr>
              <a:lvl1pPr algn="ctr" eaLnBrk="0" hangingPunct="0">
                <a:defRPr sz="1200">
                  <a:solidFill>
                    <a:srgbClr val="FFFFFF"/>
                  </a:solidFill>
                  <a:latin typeface="Helvetica" panose="020B0604020202020204" pitchFamily="34" charset="0"/>
                  <a:ea typeface="+mn-ea"/>
                  <a:cs typeface="Helvetica" panose="020B0604020202020204" pitchFamily="34" charset="0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dirty="0"/>
                <a:t>Mirror translation:</a:t>
              </a:r>
            </a:p>
            <a:p>
              <a:r>
                <a:rPr lang="en-GB" dirty="0"/>
                <a:t>1100mm</a:t>
              </a:r>
            </a:p>
            <a:p>
              <a:r>
                <a:rPr lang="en-GB" dirty="0"/>
                <a:t>2 </a:t>
              </a:r>
              <a:r>
                <a:rPr lang="en-GB" dirty="0" smtClean="0"/>
                <a:t>mm/rev</a:t>
              </a:r>
              <a:endParaRPr lang="en-GB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623246" y="5026896"/>
              <a:ext cx="1623714" cy="646331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lIns="0" rIns="0" anchor="ctr" anchorCtr="1">
              <a:spAutoFit/>
            </a:bodyPr>
            <a:lstStyle>
              <a:defPPr>
                <a:defRPr lang="en-US"/>
              </a:defPPr>
              <a:lvl1pPr algn="ctr" eaLnBrk="0" hangingPunct="0">
                <a:defRPr sz="1200">
                  <a:solidFill>
                    <a:srgbClr val="FFFFFF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dirty="0"/>
                <a:t>Camera </a:t>
              </a:r>
              <a:r>
                <a:rPr lang="en-GB" dirty="0" smtClean="0"/>
                <a:t>translation</a:t>
              </a:r>
              <a:endParaRPr lang="en-GB" dirty="0"/>
            </a:p>
            <a:p>
              <a:r>
                <a:rPr lang="en-GB" dirty="0"/>
                <a:t>1200mm</a:t>
              </a:r>
            </a:p>
            <a:p>
              <a:r>
                <a:rPr lang="en-GB" dirty="0"/>
                <a:t>2 </a:t>
              </a:r>
              <a:r>
                <a:rPr lang="en-GB" dirty="0" smtClean="0"/>
                <a:t>mm/rev</a:t>
              </a:r>
              <a:endParaRPr lang="en-GB" dirty="0"/>
            </a:p>
          </p:txBody>
        </p:sp>
        <p:cxnSp>
          <p:nvCxnSpPr>
            <p:cNvPr id="69" name="Straight Connector 68"/>
            <p:cNvCxnSpPr>
              <a:endCxn id="68" idx="0"/>
            </p:cNvCxnSpPr>
            <p:nvPr/>
          </p:nvCxnSpPr>
          <p:spPr>
            <a:xfrm>
              <a:off x="4419122" y="3313123"/>
              <a:ext cx="1015981" cy="1713773"/>
            </a:xfrm>
            <a:prstGeom prst="line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</p:grp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3" b="4862"/>
          <a:stretch/>
        </p:blipFill>
        <p:spPr>
          <a:xfrm>
            <a:off x="7719283" y="1848242"/>
            <a:ext cx="1684203" cy="210205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3" name="Content Placeholder 42"/>
              <p:cNvSpPr>
                <a:spLocks noGrp="1"/>
              </p:cNvSpPr>
              <p:nvPr>
                <p:ph idx="1"/>
              </p:nvPr>
            </p:nvSpPr>
            <p:spPr>
              <a:xfrm>
                <a:off x="612000" y="720000"/>
                <a:ext cx="9165000" cy="1897225"/>
              </a:xfrm>
            </p:spPr>
            <p:txBody>
              <a:bodyPr/>
              <a:lstStyle/>
              <a:p>
                <a:r>
                  <a:rPr lang="en-US" dirty="0" smtClean="0"/>
                  <a:t>Control system derived from HRMT-14 and HRMT-23 experiments (</a:t>
                </a:r>
                <a:r>
                  <a:rPr lang="en-US" b="1" dirty="0" smtClean="0"/>
                  <a:t>EN/STI</a:t>
                </a:r>
                <a:r>
                  <a:rPr lang="en-US" dirty="0" smtClean="0"/>
                  <a:t>)</a:t>
                </a:r>
              </a:p>
              <a:p>
                <a:r>
                  <a:rPr lang="en-US" dirty="0" smtClean="0"/>
                  <a:t>Main requirements:</a:t>
                </a:r>
              </a:p>
              <a:p>
                <a:pPr lvl="1"/>
                <a:r>
                  <a:rPr lang="en-US" dirty="0" smtClean="0"/>
                  <a:t>Barrel with 3 </a:t>
                </a:r>
                <a:r>
                  <a:rPr lang="en-US" dirty="0" err="1" smtClean="0"/>
                  <a:t>D.o.F</a:t>
                </a:r>
                <a:r>
                  <a:rPr lang="en-US" dirty="0" smtClean="0"/>
                  <a:t> (rotation, vertical and lateral adjustment)</a:t>
                </a:r>
              </a:p>
              <a:p>
                <a:pPr lvl="1"/>
                <a:r>
                  <a:rPr lang="en-US" dirty="0" smtClean="0"/>
                  <a:t>Adjustment Resolution: ~5 </a:t>
                </a:r>
                <a:r>
                  <a:rPr lang="el-GR" dirty="0" smtClean="0"/>
                  <a:t>μ</a:t>
                </a:r>
                <a:r>
                  <a:rPr lang="en-US" dirty="0" smtClean="0"/>
                  <a:t>m</a:t>
                </a:r>
              </a:p>
              <a:p>
                <a:pPr lvl="1"/>
                <a:r>
                  <a:rPr lang="en-US" dirty="0" smtClean="0"/>
                  <a:t>Rotation precision (alternative design):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US" dirty="0" smtClean="0"/>
                  <a:t>1 degree</a:t>
                </a:r>
                <a:endParaRPr lang="en-GB" dirty="0"/>
              </a:p>
            </p:txBody>
          </p:sp>
        </mc:Choice>
        <mc:Fallback xmlns="">
          <p:sp>
            <p:nvSpPr>
              <p:cNvPr id="43" name="Content Placeholder 4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2000" y="720000"/>
                <a:ext cx="9165000" cy="1897225"/>
              </a:xfrm>
              <a:blipFill>
                <a:blip r:embed="rId6"/>
                <a:stretch>
                  <a:fillRect l="-266" t="-3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2" name="Straight Connector 71"/>
          <p:cNvCxnSpPr>
            <a:endCxn id="73" idx="2"/>
          </p:cNvCxnSpPr>
          <p:nvPr/>
        </p:nvCxnSpPr>
        <p:spPr>
          <a:xfrm flipV="1">
            <a:off x="8591629" y="1556922"/>
            <a:ext cx="0" cy="433807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cxnSp>
      <p:sp>
        <p:nvSpPr>
          <p:cNvPr id="73" name="TextBox 72"/>
          <p:cNvSpPr txBox="1"/>
          <p:nvPr/>
        </p:nvSpPr>
        <p:spPr>
          <a:xfrm>
            <a:off x="7779772" y="910591"/>
            <a:ext cx="1623714" cy="646331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rIns="0" anchor="ctr" anchorCtr="1">
            <a:spAutoFit/>
          </a:bodyPr>
          <a:lstStyle>
            <a:defPPr>
              <a:defRPr lang="en-US"/>
            </a:defPPr>
            <a:lvl1pPr algn="ctr" eaLnBrk="0" hangingPunct="0">
              <a:defRPr sz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Maltese cross for 16 lines (Geneva mechanism) </a:t>
            </a:r>
            <a:endParaRPr lang="en-GB" dirty="0"/>
          </a:p>
        </p:txBody>
      </p:sp>
      <p:sp>
        <p:nvSpPr>
          <p:cNvPr id="24" name="Footer Placeholder 3"/>
          <p:cNvSpPr txBox="1">
            <a:spLocks/>
          </p:cNvSpPr>
          <p:nvPr/>
        </p:nvSpPr>
        <p:spPr>
          <a:xfrm>
            <a:off x="764400" y="6674836"/>
            <a:ext cx="8939055" cy="1692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marL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lang="en-US" sz="1100" b="0" kern="1200" spc="-20" baseline="0" smtClean="0">
                <a:solidFill>
                  <a:prstClr val="black">
                    <a:lumMod val="50000"/>
                    <a:lumOff val="50000"/>
                  </a:prstClr>
                </a:solidFill>
                <a:effectLst/>
                <a:latin typeface="Calibri" pitchFamily="34" charset="0"/>
                <a:ea typeface="ＭＳ Ｐゴシック"/>
                <a:cs typeface="Calibri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M. Pasquali, CERN                                    1</a:t>
            </a:r>
            <a:r>
              <a:rPr lang="en-GB" baseline="30000" smtClean="0"/>
              <a:t>st</a:t>
            </a:r>
            <a:r>
              <a:rPr lang="en-GB" smtClean="0"/>
              <a:t> Workshop of ARIES WP17 PowerMat – November 27-28, 2017</a:t>
            </a:r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45198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Acquisition System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Data Acquisition and Instrumentation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11" name="Content Placeholder 1"/>
          <p:cNvSpPr txBox="1">
            <a:spLocks/>
          </p:cNvSpPr>
          <p:nvPr/>
        </p:nvSpPr>
        <p:spPr>
          <a:xfrm>
            <a:off x="661579" y="725028"/>
            <a:ext cx="4768807" cy="284769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 defTabSz="914400">
              <a:spcAft>
                <a:spcPts val="600"/>
              </a:spcAft>
              <a:buFont typeface="Wingdings" pitchFamily="2" charset="2"/>
              <a:buNone/>
            </a:pPr>
            <a:r>
              <a:rPr lang="en-US" sz="1400" b="1" kern="0" dirty="0" smtClean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acquisition system featured: </a:t>
            </a:r>
          </a:p>
          <a:p>
            <a:pPr algn="just" defTabSz="9144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kern="0" dirty="0" smtClean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335 electrical strain gauges placed depending on the material and on the deposited energy distribution (longitudinal/transverse strain);</a:t>
            </a:r>
          </a:p>
          <a:p>
            <a:pPr algn="just" defTabSz="9144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kern="0" dirty="0" smtClean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112 electrical temperature probes (total </a:t>
            </a:r>
            <a:r>
              <a:rPr lang="en-US" sz="1400" kern="0" dirty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of 894 </a:t>
            </a:r>
            <a:r>
              <a:rPr lang="en-US" sz="1400" kern="0" dirty="0" smtClean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wires);</a:t>
            </a:r>
          </a:p>
          <a:p>
            <a:pPr algn="just" defTabSz="9144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kern="0" dirty="0" smtClean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 laser-</a:t>
            </a:r>
            <a:r>
              <a:rPr lang="en-US" sz="1400" kern="0" dirty="0" err="1" smtClean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doppler</a:t>
            </a:r>
            <a:r>
              <a:rPr lang="en-US" sz="1400" kern="0" dirty="0" smtClean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1400" kern="0" dirty="0" err="1" smtClean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vibrometer</a:t>
            </a:r>
            <a:r>
              <a:rPr lang="en-US" sz="1400" kern="0" dirty="0" smtClean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(speed of spec. top faces); </a:t>
            </a:r>
          </a:p>
          <a:p>
            <a:pPr algn="just" defTabSz="9144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kern="0" dirty="0" smtClean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 Rad-hard camera (side-mounted);</a:t>
            </a:r>
          </a:p>
          <a:p>
            <a:pPr algn="just" defTabSz="914400">
              <a:buFont typeface="Arial" panose="020B0604020202020204" pitchFamily="34" charset="0"/>
              <a:buChar char="•"/>
            </a:pPr>
            <a:r>
              <a:rPr lang="en-US" sz="1400" kern="0" dirty="0" smtClean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4 optic fibers integrated on the </a:t>
            </a:r>
            <a:r>
              <a:rPr lang="en-GB" sz="1400" b="1" dirty="0">
                <a:solidFill>
                  <a:srgbClr val="003399"/>
                </a:solidFill>
              </a:rPr>
              <a:t>Adaptive Collimation System demonstrator </a:t>
            </a:r>
            <a:r>
              <a:rPr lang="en-GB" sz="1400" dirty="0">
                <a:solidFill>
                  <a:srgbClr val="003399"/>
                </a:solidFill>
              </a:rPr>
              <a:t>(</a:t>
            </a:r>
            <a:r>
              <a:rPr lang="en-GB" sz="1400" b="1" dirty="0">
                <a:solidFill>
                  <a:srgbClr val="003399"/>
                </a:solidFill>
              </a:rPr>
              <a:t>University of Huddersfield</a:t>
            </a:r>
            <a:r>
              <a:rPr lang="en-GB" sz="1400" dirty="0">
                <a:solidFill>
                  <a:srgbClr val="003399"/>
                </a:solidFill>
              </a:rPr>
              <a:t>)</a:t>
            </a:r>
          </a:p>
          <a:p>
            <a:pPr marL="0" indent="0" algn="just" defTabSz="914400">
              <a:buNone/>
            </a:pPr>
            <a:endParaRPr lang="en-GB" sz="1400" kern="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15"/>
          <a:stretch/>
        </p:blipFill>
        <p:spPr>
          <a:xfrm>
            <a:off x="5503493" y="795830"/>
            <a:ext cx="4090507" cy="278260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176" y="3666190"/>
            <a:ext cx="4673211" cy="2900340"/>
          </a:xfrm>
          <a:prstGeom prst="rect">
            <a:avLst/>
          </a:prstGeom>
        </p:spPr>
      </p:pic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0604676"/>
              </p:ext>
            </p:extLst>
          </p:nvPr>
        </p:nvGraphicFramePr>
        <p:xfrm>
          <a:off x="5503492" y="3675949"/>
          <a:ext cx="4108507" cy="2883251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9712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50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5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5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10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818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Physical</a:t>
                      </a:r>
                      <a:r>
                        <a:rPr lang="en-GB" sz="1000" baseline="0" dirty="0" smtClean="0"/>
                        <a:t> effects</a:t>
                      </a:r>
                      <a:endParaRPr lang="en-GB" sz="10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Amplitude</a:t>
                      </a:r>
                      <a:r>
                        <a:rPr lang="en-GB" sz="1000" baseline="0" dirty="0" smtClean="0"/>
                        <a:t> threshold</a:t>
                      </a:r>
                      <a:endParaRPr lang="en-GB" sz="1000" dirty="0" smtClean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Freq. </a:t>
                      </a:r>
                    </a:p>
                    <a:p>
                      <a:pPr algn="ctr"/>
                      <a:r>
                        <a:rPr lang="en-GB" sz="1000" dirty="0" smtClean="0"/>
                        <a:t>range</a:t>
                      </a:r>
                      <a:endParaRPr lang="en-GB" sz="1000" dirty="0"/>
                    </a:p>
                  </a:txBody>
                  <a:tcPr marL="99060" marR="9906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err="1" smtClean="0"/>
                        <a:t>Samp</a:t>
                      </a:r>
                      <a:r>
                        <a:rPr lang="en-GB" sz="1000" dirty="0" smtClean="0"/>
                        <a:t>. Freq.</a:t>
                      </a:r>
                      <a:endParaRPr lang="en-GB" sz="1000" dirty="0"/>
                    </a:p>
                  </a:txBody>
                  <a:tcPr marL="99060" marR="9906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aseline="0" dirty="0" smtClean="0"/>
                        <a:t>Sensors selected</a:t>
                      </a:r>
                      <a:endParaRPr lang="en-GB" sz="1000" dirty="0"/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86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Longitudinal</a:t>
                      </a:r>
                      <a:r>
                        <a:rPr lang="en-GB" sz="1000" baseline="0" dirty="0" smtClean="0"/>
                        <a:t> waves</a:t>
                      </a:r>
                      <a:endParaRPr lang="en-GB" sz="10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 </a:t>
                      </a:r>
                      <a:r>
                        <a:rPr lang="en-GB" sz="1000" dirty="0" err="1" smtClean="0"/>
                        <a:t>μm</a:t>
                      </a:r>
                      <a:r>
                        <a:rPr lang="en-GB" sz="1000" dirty="0" smtClean="0"/>
                        <a:t>/m</a:t>
                      </a:r>
                      <a:endParaRPr lang="en-GB" sz="10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≈ 50kHz + pulse</a:t>
                      </a:r>
                      <a:endParaRPr lang="en-GB" sz="1000" dirty="0"/>
                    </a:p>
                  </a:txBody>
                  <a:tcPr marL="99060" marR="9906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1MHz</a:t>
                      </a:r>
                      <a:endParaRPr lang="en-GB" sz="1000" dirty="0"/>
                    </a:p>
                  </a:txBody>
                  <a:tcPr marL="99060" marR="9906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Electrical strain gauges</a:t>
                      </a:r>
                      <a:endParaRPr lang="en-GB" sz="1000" dirty="0"/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71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Bending waves</a:t>
                      </a:r>
                      <a:endParaRPr lang="en-GB" sz="10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20 </a:t>
                      </a:r>
                      <a:r>
                        <a:rPr lang="en-GB" sz="1000" dirty="0" err="1" smtClean="0"/>
                        <a:t>μm</a:t>
                      </a:r>
                      <a:r>
                        <a:rPr lang="en-GB" sz="1000" dirty="0" smtClean="0"/>
                        <a:t>/m</a:t>
                      </a: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≈ 2000Hz</a:t>
                      </a:r>
                    </a:p>
                  </a:txBody>
                  <a:tcPr marL="99060" marR="9906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1MHz</a:t>
                      </a:r>
                      <a:endParaRPr lang="en-GB" sz="1000" dirty="0"/>
                    </a:p>
                  </a:txBody>
                  <a:tcPr marL="99060" marR="9906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Electrical strain gauges</a:t>
                      </a:r>
                      <a:endParaRPr lang="en-GB" sz="1000" dirty="0"/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349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Temperature</a:t>
                      </a:r>
                      <a:endParaRPr lang="en-GB" sz="10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20°C</a:t>
                      </a:r>
                      <a:endParaRPr lang="en-GB" sz="10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≈ 1Hz</a:t>
                      </a:r>
                      <a:endParaRPr lang="en-GB" sz="1000" dirty="0"/>
                    </a:p>
                  </a:txBody>
                  <a:tcPr marL="99060" marR="9906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100Hz</a:t>
                      </a:r>
                      <a:endParaRPr lang="en-GB" sz="1000" dirty="0"/>
                    </a:p>
                  </a:txBody>
                  <a:tcPr marL="99060" marR="9906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Pt100</a:t>
                      </a:r>
                      <a:endParaRPr lang="en-GB" sz="1000" dirty="0"/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865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Radial oscillation</a:t>
                      </a:r>
                      <a:endParaRPr lang="en-GB" sz="10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0,05</a:t>
                      </a:r>
                      <a:r>
                        <a:rPr lang="en-GB" sz="1000" baseline="0" dirty="0" smtClean="0"/>
                        <a:t> m/s</a:t>
                      </a:r>
                      <a:endParaRPr lang="en-GB" sz="10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≈ 2000Hz</a:t>
                      </a:r>
                    </a:p>
                  </a:txBody>
                  <a:tcPr marL="99060" marR="9906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1MHz</a:t>
                      </a:r>
                      <a:endParaRPr lang="en-GB" sz="1000" dirty="0"/>
                    </a:p>
                  </a:txBody>
                  <a:tcPr marL="99060" marR="9906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Laser</a:t>
                      </a:r>
                      <a:r>
                        <a:rPr lang="en-GB" sz="1000" baseline="0" dirty="0" smtClean="0"/>
                        <a:t> </a:t>
                      </a:r>
                      <a:r>
                        <a:rPr lang="en-GB" sz="1000" dirty="0" smtClean="0"/>
                        <a:t>Doppler </a:t>
                      </a:r>
                      <a:r>
                        <a:rPr lang="en-GB" sz="1000" dirty="0" err="1" smtClean="0"/>
                        <a:t>Vibrometer</a:t>
                      </a:r>
                      <a:endParaRPr lang="en-GB" sz="1000" dirty="0"/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7251">
                <a:tc>
                  <a:txBody>
                    <a:bodyPr/>
                    <a:lstStyle/>
                    <a:p>
                      <a:pPr algn="ctr"/>
                      <a:r>
                        <a:rPr lang="en-GB" sz="1000" kern="1200" dirty="0" smtClean="0"/>
                        <a:t>Surface</a:t>
                      </a:r>
                      <a:r>
                        <a:rPr lang="en-GB" sz="1000" kern="1200" baseline="0" dirty="0" smtClean="0"/>
                        <a:t> damage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-</a:t>
                      </a:r>
                      <a:endParaRPr lang="en-GB" sz="1000" dirty="0"/>
                    </a:p>
                  </a:txBody>
                  <a:tcPr marL="99060" marR="9906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-</a:t>
                      </a:r>
                    </a:p>
                  </a:txBody>
                  <a:tcPr marL="99060" marR="9906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-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Rad-hard</a:t>
                      </a:r>
                      <a:r>
                        <a:rPr lang="en-GB" sz="1000" baseline="0" dirty="0" smtClean="0"/>
                        <a:t> camera or 4K Camera</a:t>
                      </a:r>
                      <a:endParaRPr lang="en-GB" sz="1000" dirty="0" smtClean="0"/>
                    </a:p>
                  </a:txBody>
                  <a:tcPr marL="99060" marR="9906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2000" y="6660000"/>
            <a:ext cx="8939055" cy="169277"/>
          </a:xfrm>
        </p:spPr>
        <p:txBody>
          <a:bodyPr/>
          <a:lstStyle/>
          <a:p>
            <a:r>
              <a:rPr lang="en-GB" dirty="0"/>
              <a:t>M</a:t>
            </a:r>
            <a:r>
              <a:rPr lang="en-GB" dirty="0" smtClean="0"/>
              <a:t>. Pasquali, CERN                                    1</a:t>
            </a:r>
            <a:r>
              <a:rPr lang="en-GB" baseline="30000" dirty="0" smtClean="0"/>
              <a:t>st</a:t>
            </a:r>
            <a:r>
              <a:rPr lang="en-GB" dirty="0" smtClean="0"/>
              <a:t> Workshop of ARIES WP17 </a:t>
            </a:r>
            <a:r>
              <a:rPr lang="en-GB" dirty="0" err="1" smtClean="0"/>
              <a:t>PowerMat</a:t>
            </a:r>
            <a:r>
              <a:rPr lang="en-GB" dirty="0" smtClean="0"/>
              <a:t> – November 27-28, 2017</a:t>
            </a:r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386250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Specimens description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Overview of the Experiment Design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5690" y="2050702"/>
            <a:ext cx="2847079" cy="2395936"/>
          </a:xfrm>
          <a:prstGeom prst="rect">
            <a:avLst/>
          </a:prstGeom>
        </p:spPr>
      </p:pic>
      <p:sp>
        <p:nvSpPr>
          <p:cNvPr id="7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400" dirty="0" smtClean="0">
                <a:solidFill>
                  <a:srgbClr val="003399"/>
                </a:solidFill>
              </a:rPr>
              <a:t>Specimens of simple geometry (</a:t>
            </a:r>
            <a:r>
              <a:rPr lang="en-GB" sz="1400" b="1" dirty="0" smtClean="0">
                <a:solidFill>
                  <a:srgbClr val="003399"/>
                </a:solidFill>
              </a:rPr>
              <a:t>slender bars, </a:t>
            </a:r>
            <a:r>
              <a:rPr lang="en-GB" sz="1400" dirty="0" smtClean="0">
                <a:solidFill>
                  <a:srgbClr val="003399"/>
                </a:solidFill>
              </a:rPr>
              <a:t>length </a:t>
            </a:r>
            <a:r>
              <a:rPr lang="en-GB" sz="1400" b="1" dirty="0" smtClean="0">
                <a:solidFill>
                  <a:srgbClr val="003399"/>
                </a:solidFill>
              </a:rPr>
              <a:t>120</a:t>
            </a:r>
            <a:r>
              <a:rPr lang="en-GB" sz="1400" dirty="0" smtClean="0">
                <a:solidFill>
                  <a:srgbClr val="003399"/>
                </a:solidFill>
              </a:rPr>
              <a:t> or </a:t>
            </a:r>
            <a:r>
              <a:rPr lang="en-GB" sz="1400" b="1" dirty="0" smtClean="0">
                <a:solidFill>
                  <a:srgbClr val="003399"/>
                </a:solidFill>
              </a:rPr>
              <a:t>247 </a:t>
            </a:r>
            <a:r>
              <a:rPr lang="en-GB" sz="1400" b="1" dirty="0">
                <a:solidFill>
                  <a:srgbClr val="003399"/>
                </a:solidFill>
              </a:rPr>
              <a:t>mm</a:t>
            </a:r>
            <a:r>
              <a:rPr lang="en-GB" sz="1400" dirty="0">
                <a:solidFill>
                  <a:srgbClr val="003399"/>
                </a:solidFill>
              </a:rPr>
              <a:t>) </a:t>
            </a:r>
            <a:r>
              <a:rPr lang="en-GB" sz="1400" dirty="0" smtClean="0">
                <a:solidFill>
                  <a:srgbClr val="003399"/>
                </a:solidFill>
              </a:rPr>
              <a:t>to generate simple wave signals, relatively easy to acquire and benchmark. </a:t>
            </a:r>
            <a:r>
              <a:rPr lang="en-GB" sz="1400" b="1" dirty="0" smtClean="0">
                <a:solidFill>
                  <a:srgbClr val="003399"/>
                </a:solidFill>
              </a:rPr>
              <a:t>Some low-Z samples coated </a:t>
            </a:r>
            <a:r>
              <a:rPr lang="en-GB" sz="1400" dirty="0" smtClean="0">
                <a:solidFill>
                  <a:srgbClr val="003399"/>
                </a:solidFill>
              </a:rPr>
              <a:t>(Mo, Cu, </a:t>
            </a:r>
            <a:r>
              <a:rPr lang="en-GB" sz="1400" dirty="0" err="1" smtClean="0">
                <a:solidFill>
                  <a:srgbClr val="003399"/>
                </a:solidFill>
              </a:rPr>
              <a:t>TiN</a:t>
            </a:r>
            <a:r>
              <a:rPr lang="en-GB" sz="1400" dirty="0" smtClean="0">
                <a:solidFill>
                  <a:srgbClr val="003399"/>
                </a:solidFill>
              </a:rPr>
              <a:t>)</a:t>
            </a:r>
          </a:p>
          <a:p>
            <a:r>
              <a:rPr lang="en-US" sz="1400" b="1" dirty="0" smtClean="0">
                <a:solidFill>
                  <a:srgbClr val="003399"/>
                </a:solidFill>
              </a:rPr>
              <a:t>Simply supported </a:t>
            </a:r>
            <a:r>
              <a:rPr lang="en-US" sz="1400" dirty="0" smtClean="0">
                <a:solidFill>
                  <a:srgbClr val="003399"/>
                </a:solidFill>
              </a:rPr>
              <a:t>bars, axially </a:t>
            </a:r>
            <a:r>
              <a:rPr lang="en-US" sz="1400" b="1" dirty="0" smtClean="0">
                <a:solidFill>
                  <a:srgbClr val="003399"/>
                </a:solidFill>
              </a:rPr>
              <a:t>free</a:t>
            </a:r>
            <a:r>
              <a:rPr lang="en-US" sz="1400" dirty="0" smtClean="0">
                <a:solidFill>
                  <a:srgbClr val="003399"/>
                </a:solidFill>
              </a:rPr>
              <a:t> to expand.</a:t>
            </a:r>
            <a:endParaRPr lang="en-GB" sz="1400" dirty="0" smtClean="0">
              <a:solidFill>
                <a:srgbClr val="003399"/>
              </a:solidFill>
            </a:endParaRPr>
          </a:p>
          <a:p>
            <a:r>
              <a:rPr lang="en-GB" sz="1400" dirty="0" smtClean="0">
                <a:solidFill>
                  <a:srgbClr val="003399"/>
                </a:solidFill>
              </a:rPr>
              <a:t>Mainly </a:t>
            </a:r>
            <a:r>
              <a:rPr lang="en-GB" sz="1400" b="1" dirty="0">
                <a:solidFill>
                  <a:srgbClr val="003399"/>
                </a:solidFill>
              </a:rPr>
              <a:t>s</a:t>
            </a:r>
            <a:r>
              <a:rPr lang="en-GB" sz="1400" b="1" dirty="0" smtClean="0">
                <a:solidFill>
                  <a:srgbClr val="003399"/>
                </a:solidFill>
              </a:rPr>
              <a:t>quare cross section </a:t>
            </a:r>
            <a:r>
              <a:rPr lang="en-GB" sz="1400" dirty="0" smtClean="0">
                <a:solidFill>
                  <a:srgbClr val="003399"/>
                </a:solidFill>
              </a:rPr>
              <a:t>(8×8 to 12×11.5 mm</a:t>
            </a:r>
            <a:r>
              <a:rPr lang="en-GB" sz="1400" baseline="30000" dirty="0" smtClean="0">
                <a:solidFill>
                  <a:srgbClr val="003399"/>
                </a:solidFill>
              </a:rPr>
              <a:t>2</a:t>
            </a:r>
            <a:r>
              <a:rPr lang="en-GB" sz="1400" dirty="0" smtClean="0">
                <a:solidFill>
                  <a:srgbClr val="003399"/>
                </a:solidFill>
              </a:rPr>
              <a:t>) to disentangle anisotropy and simplify PIE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12</a:t>
            </a:fld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1754" y="2050702"/>
            <a:ext cx="5688000" cy="221623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>
            <a:off x="6335522" y="4701787"/>
            <a:ext cx="3527414" cy="14867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20" t="13142" r="3240" b="27933"/>
          <a:stretch/>
        </p:blipFill>
        <p:spPr>
          <a:xfrm>
            <a:off x="901754" y="4317627"/>
            <a:ext cx="5364000" cy="2255081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2000" y="6660000"/>
            <a:ext cx="8939055" cy="169277"/>
          </a:xfrm>
        </p:spPr>
        <p:txBody>
          <a:bodyPr/>
          <a:lstStyle/>
          <a:p>
            <a:r>
              <a:rPr lang="en-GB" dirty="0"/>
              <a:t>M</a:t>
            </a:r>
            <a:r>
              <a:rPr lang="en-GB" dirty="0" smtClean="0"/>
              <a:t>. Pasquali, CERN                                    1</a:t>
            </a:r>
            <a:r>
              <a:rPr lang="en-GB" baseline="30000" dirty="0" smtClean="0"/>
              <a:t>st</a:t>
            </a:r>
            <a:r>
              <a:rPr lang="en-GB" dirty="0" smtClean="0"/>
              <a:t> Workshop of ARIES WP17 </a:t>
            </a:r>
            <a:r>
              <a:rPr lang="en-GB" dirty="0" err="1" smtClean="0"/>
              <a:t>PowerMat</a:t>
            </a:r>
            <a:r>
              <a:rPr lang="en-GB" dirty="0" smtClean="0"/>
              <a:t> – November 27-28, 2017</a:t>
            </a:r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199519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 Runs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720000"/>
            <a:ext cx="5479200" cy="3031200"/>
          </a:xfrm>
        </p:spPr>
        <p:txBody>
          <a:bodyPr/>
          <a:lstStyle/>
          <a:p>
            <a:r>
              <a:rPr lang="en-US" dirty="0" smtClean="0"/>
              <a:t>Installed </a:t>
            </a:r>
            <a:r>
              <a:rPr lang="en-US" b="1" dirty="0" smtClean="0"/>
              <a:t>2 October at </a:t>
            </a:r>
            <a:r>
              <a:rPr lang="en-US" b="1" dirty="0" err="1" smtClean="0"/>
              <a:t>HiRadMat</a:t>
            </a:r>
            <a:r>
              <a:rPr lang="en-US" b="1" dirty="0" smtClean="0"/>
              <a:t> facilities </a:t>
            </a:r>
          </a:p>
          <a:p>
            <a:r>
              <a:rPr lang="en-US" dirty="0" smtClean="0"/>
              <a:t>Experimental runs from </a:t>
            </a:r>
            <a:r>
              <a:rPr lang="en-US" b="1" dirty="0" smtClean="0"/>
              <a:t>3 October </a:t>
            </a:r>
            <a:r>
              <a:rPr lang="en-US" dirty="0" smtClean="0"/>
              <a:t>to </a:t>
            </a:r>
            <a:r>
              <a:rPr lang="en-US" b="1" dirty="0" smtClean="0"/>
              <a:t>17 October</a:t>
            </a:r>
          </a:p>
          <a:p>
            <a:r>
              <a:rPr lang="en-US" dirty="0" smtClean="0"/>
              <a:t>478 pulses (including BBA and parking position) </a:t>
            </a:r>
            <a:r>
              <a:rPr lang="en-US" b="1" dirty="0" smtClean="0"/>
              <a:t>2.25x10</a:t>
            </a:r>
            <a:r>
              <a:rPr lang="en-US" b="1" baseline="30000" dirty="0" smtClean="0"/>
              <a:t>15</a:t>
            </a:r>
            <a:r>
              <a:rPr lang="en-US" dirty="0" smtClean="0"/>
              <a:t> POT </a:t>
            </a:r>
          </a:p>
          <a:p>
            <a:r>
              <a:rPr lang="en-US" dirty="0" smtClean="0"/>
              <a:t>Intensity ranging from </a:t>
            </a:r>
            <a:r>
              <a:rPr lang="en-US" b="1" dirty="0" smtClean="0"/>
              <a:t>1</a:t>
            </a:r>
            <a:r>
              <a:rPr lang="en-US" dirty="0" smtClean="0"/>
              <a:t> to </a:t>
            </a:r>
            <a:r>
              <a:rPr lang="en-US" b="1" dirty="0" smtClean="0"/>
              <a:t>288 b</a:t>
            </a:r>
            <a:r>
              <a:rPr lang="en-US" dirty="0" smtClean="0"/>
              <a:t>, typically </a:t>
            </a:r>
            <a:r>
              <a:rPr lang="en-US" b="1" dirty="0" smtClean="0"/>
              <a:t>1.3x10</a:t>
            </a:r>
            <a:r>
              <a:rPr lang="en-US" b="1" baseline="30000" dirty="0" smtClean="0"/>
              <a:t>11</a:t>
            </a:r>
            <a:r>
              <a:rPr lang="en-US" b="1" dirty="0" smtClean="0"/>
              <a:t> p/b</a:t>
            </a:r>
          </a:p>
          <a:p>
            <a:r>
              <a:rPr lang="en-US" dirty="0" smtClean="0"/>
              <a:t>Beam </a:t>
            </a:r>
            <a:r>
              <a:rPr lang="en-US" dirty="0" err="1" smtClean="0"/>
              <a:t>rms</a:t>
            </a:r>
            <a:r>
              <a:rPr lang="en-US" dirty="0" smtClean="0"/>
              <a:t> size (nom.): </a:t>
            </a:r>
            <a:r>
              <a:rPr lang="en-US" b="1" dirty="0" smtClean="0"/>
              <a:t>0.25×0.25</a:t>
            </a:r>
            <a:r>
              <a:rPr lang="en-US" dirty="0" smtClean="0"/>
              <a:t>, </a:t>
            </a:r>
            <a:r>
              <a:rPr lang="en-US" b="1" dirty="0" smtClean="0"/>
              <a:t>0.5×0.5</a:t>
            </a:r>
            <a:r>
              <a:rPr lang="en-US" dirty="0" smtClean="0"/>
              <a:t>, </a:t>
            </a:r>
            <a:r>
              <a:rPr lang="en-US" b="1" dirty="0" smtClean="0"/>
              <a:t>2×2 mm</a:t>
            </a:r>
            <a:r>
              <a:rPr lang="en-US" b="1" baseline="30000" dirty="0" smtClean="0"/>
              <a:t>2</a:t>
            </a:r>
            <a:endParaRPr lang="en-US" dirty="0" smtClean="0"/>
          </a:p>
          <a:p>
            <a:r>
              <a:rPr lang="en-US" dirty="0" smtClean="0"/>
              <a:t>Good beam stability and repeatability, particularly important for grazing impacts;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Test Run Description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838" y="3750224"/>
            <a:ext cx="3688162" cy="282035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6726" y="3789795"/>
            <a:ext cx="3702873" cy="283160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6800" y="972680"/>
            <a:ext cx="3347270" cy="2725431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2000" y="6660000"/>
            <a:ext cx="8939055" cy="169277"/>
          </a:xfrm>
        </p:spPr>
        <p:txBody>
          <a:bodyPr/>
          <a:lstStyle/>
          <a:p>
            <a:r>
              <a:rPr lang="en-GB" dirty="0"/>
              <a:t>M</a:t>
            </a:r>
            <a:r>
              <a:rPr lang="en-GB" dirty="0" smtClean="0"/>
              <a:t>. Pasquali, CERN                                    1</a:t>
            </a:r>
            <a:r>
              <a:rPr lang="en-GB" baseline="30000" dirty="0" smtClean="0"/>
              <a:t>st</a:t>
            </a:r>
            <a:r>
              <a:rPr lang="en-GB" dirty="0" smtClean="0"/>
              <a:t> Workshop of ARIES WP17 </a:t>
            </a:r>
            <a:r>
              <a:rPr lang="en-GB" dirty="0" err="1" smtClean="0"/>
              <a:t>PowerMat</a:t>
            </a:r>
            <a:r>
              <a:rPr lang="en-GB" dirty="0" smtClean="0"/>
              <a:t> – November 27-28, 2017</a:t>
            </a:r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343922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 Runs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720000"/>
            <a:ext cx="5479200" cy="30312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Beam position and sigma (BTV/BPKG)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Test Run </a:t>
            </a:r>
            <a:r>
              <a:rPr lang="en-US" dirty="0" smtClean="0"/>
              <a:t>Description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14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147" y="3740841"/>
            <a:ext cx="4346607" cy="29335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3901" y="3740841"/>
            <a:ext cx="3671149" cy="2961889"/>
          </a:xfrm>
          <a:prstGeom prst="rect">
            <a:avLst/>
          </a:prstGeom>
        </p:spPr>
      </p:pic>
      <p:pic>
        <p:nvPicPr>
          <p:cNvPr id="14" name="Picture 13" descr="focal-point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729" y="1131208"/>
            <a:ext cx="4137025" cy="249110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2000" y="6660000"/>
            <a:ext cx="8939055" cy="169277"/>
          </a:xfrm>
        </p:spPr>
        <p:txBody>
          <a:bodyPr/>
          <a:lstStyle/>
          <a:p>
            <a:r>
              <a:rPr lang="en-GB" dirty="0"/>
              <a:t>M</a:t>
            </a:r>
            <a:r>
              <a:rPr lang="en-GB" dirty="0" smtClean="0"/>
              <a:t>. Pasquali, CERN                                    1</a:t>
            </a:r>
            <a:r>
              <a:rPr lang="en-GB" baseline="30000" dirty="0" smtClean="0"/>
              <a:t>st</a:t>
            </a:r>
            <a:r>
              <a:rPr lang="en-GB" dirty="0" smtClean="0"/>
              <a:t> Workshop of ARIES WP17 </a:t>
            </a:r>
            <a:r>
              <a:rPr lang="en-GB" dirty="0" err="1" smtClean="0"/>
              <a:t>PowerMat</a:t>
            </a:r>
            <a:r>
              <a:rPr lang="en-GB" dirty="0" smtClean="0"/>
              <a:t> – November 27-28, 2017</a:t>
            </a:r>
            <a:endParaRPr lang="nn-NO" dirty="0"/>
          </a:p>
        </p:txBody>
      </p:sp>
      <p:pic>
        <p:nvPicPr>
          <p:cNvPr id="12" name="Picture 11"/>
          <p:cNvPicPr/>
          <p:nvPr/>
        </p:nvPicPr>
        <p:blipFill>
          <a:blip r:embed="rId5"/>
          <a:stretch>
            <a:fillRect/>
          </a:stretch>
        </p:blipFill>
        <p:spPr>
          <a:xfrm>
            <a:off x="5337706" y="647999"/>
            <a:ext cx="3947344" cy="30251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12644" y="3304169"/>
            <a:ext cx="21933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* Estimations still under evaluation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61462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 Tested in the HRMT-36 Experiment</a:t>
            </a:r>
            <a:endParaRPr lang="en-GB" dirty="0"/>
          </a:p>
        </p:txBody>
      </p:sp>
      <p:sp>
        <p:nvSpPr>
          <p:cNvPr id="19" name="Content Placeholder 1"/>
          <p:cNvSpPr>
            <a:spLocks noGrp="1"/>
          </p:cNvSpPr>
          <p:nvPr>
            <p:ph idx="1"/>
          </p:nvPr>
        </p:nvSpPr>
        <p:spPr>
          <a:xfrm>
            <a:off x="4846798" y="612000"/>
            <a:ext cx="5059202" cy="5544000"/>
          </a:xfrm>
          <a:prstGeom prst="rect">
            <a:avLst/>
          </a:prstGeo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sz="1200" b="1" dirty="0" smtClean="0">
                <a:solidFill>
                  <a:srgbClr val="003399"/>
                </a:solidFill>
              </a:rPr>
              <a:t>18 materials/grades</a:t>
            </a:r>
            <a:r>
              <a:rPr lang="en-US" sz="1200" dirty="0" smtClean="0">
                <a:solidFill>
                  <a:srgbClr val="003399"/>
                </a:solidFill>
              </a:rPr>
              <a:t> </a:t>
            </a:r>
            <a:r>
              <a:rPr lang="en-US" sz="1200" dirty="0">
                <a:solidFill>
                  <a:srgbClr val="003399"/>
                </a:solidFill>
              </a:rPr>
              <a:t>tested. </a:t>
            </a:r>
          </a:p>
          <a:p>
            <a:pPr>
              <a:spcAft>
                <a:spcPts val="0"/>
              </a:spcAft>
            </a:pPr>
            <a:r>
              <a:rPr lang="en-US" sz="1200" b="1" dirty="0">
                <a:solidFill>
                  <a:srgbClr val="003399"/>
                </a:solidFill>
              </a:rPr>
              <a:t>4 grades</a:t>
            </a:r>
            <a:r>
              <a:rPr lang="en-US" sz="1200" dirty="0">
                <a:solidFill>
                  <a:srgbClr val="003399"/>
                </a:solidFill>
              </a:rPr>
              <a:t> of </a:t>
            </a:r>
            <a:r>
              <a:rPr lang="en-US" sz="1200" b="1" dirty="0" err="1" smtClean="0">
                <a:solidFill>
                  <a:srgbClr val="003399"/>
                </a:solidFill>
              </a:rPr>
              <a:t>MoGr</a:t>
            </a:r>
            <a:r>
              <a:rPr lang="en-US" sz="1200" dirty="0" smtClean="0">
                <a:solidFill>
                  <a:srgbClr val="003399"/>
                </a:solidFill>
              </a:rPr>
              <a:t> </a:t>
            </a:r>
            <a:r>
              <a:rPr lang="en-US" sz="1200" dirty="0">
                <a:solidFill>
                  <a:srgbClr val="003399"/>
                </a:solidFill>
              </a:rPr>
              <a:t>from </a:t>
            </a:r>
            <a:r>
              <a:rPr lang="en-US" sz="1200" dirty="0" smtClean="0">
                <a:solidFill>
                  <a:srgbClr val="003399"/>
                </a:solidFill>
              </a:rPr>
              <a:t>2 manufacturers</a:t>
            </a:r>
            <a:r>
              <a:rPr lang="en-US" sz="1200" dirty="0">
                <a:solidFill>
                  <a:srgbClr val="003399"/>
                </a:solidFill>
              </a:rPr>
              <a:t> </a:t>
            </a:r>
            <a:r>
              <a:rPr lang="en-US" sz="1200" dirty="0" smtClean="0">
                <a:solidFill>
                  <a:srgbClr val="003399"/>
                </a:solidFill>
              </a:rPr>
              <a:t>(BB and </a:t>
            </a:r>
            <a:r>
              <a:rPr lang="en-US" sz="1200" dirty="0" err="1" smtClean="0">
                <a:solidFill>
                  <a:srgbClr val="003399"/>
                </a:solidFill>
              </a:rPr>
              <a:t>Nanoker</a:t>
            </a:r>
            <a:r>
              <a:rPr lang="en-US" sz="1200" dirty="0">
                <a:solidFill>
                  <a:srgbClr val="003399"/>
                </a:solidFill>
              </a:rPr>
              <a:t>)</a:t>
            </a:r>
          </a:p>
          <a:p>
            <a:pPr>
              <a:spcAft>
                <a:spcPts val="0"/>
              </a:spcAft>
            </a:pPr>
            <a:r>
              <a:rPr lang="en-US" sz="1200" b="1" dirty="0">
                <a:solidFill>
                  <a:srgbClr val="003399"/>
                </a:solidFill>
              </a:rPr>
              <a:t>3</a:t>
            </a:r>
            <a:r>
              <a:rPr lang="en-US" sz="1200" b="1" dirty="0" smtClean="0">
                <a:solidFill>
                  <a:srgbClr val="003399"/>
                </a:solidFill>
              </a:rPr>
              <a:t> coatings</a:t>
            </a:r>
            <a:r>
              <a:rPr lang="en-US" sz="1200" dirty="0">
                <a:solidFill>
                  <a:srgbClr val="003399"/>
                </a:solidFill>
              </a:rPr>
              <a:t>, </a:t>
            </a:r>
            <a:r>
              <a:rPr lang="en-US" sz="1200" b="1" dirty="0" smtClean="0">
                <a:solidFill>
                  <a:srgbClr val="003399"/>
                </a:solidFill>
              </a:rPr>
              <a:t>Cu</a:t>
            </a:r>
            <a:r>
              <a:rPr lang="en-US" sz="1200" dirty="0">
                <a:solidFill>
                  <a:srgbClr val="003399"/>
                </a:solidFill>
              </a:rPr>
              <a:t>, </a:t>
            </a:r>
            <a:r>
              <a:rPr lang="en-US" sz="1200" b="1" dirty="0" smtClean="0">
                <a:solidFill>
                  <a:srgbClr val="003399"/>
                </a:solidFill>
              </a:rPr>
              <a:t>Mo </a:t>
            </a:r>
            <a:r>
              <a:rPr lang="en-US" sz="1200" dirty="0" smtClean="0">
                <a:solidFill>
                  <a:srgbClr val="003399"/>
                </a:solidFill>
              </a:rPr>
              <a:t>(CERN) </a:t>
            </a:r>
            <a:r>
              <a:rPr lang="en-US" sz="1200" dirty="0">
                <a:solidFill>
                  <a:srgbClr val="003399"/>
                </a:solidFill>
              </a:rPr>
              <a:t>and </a:t>
            </a:r>
            <a:r>
              <a:rPr lang="en-US" sz="1200" b="1" dirty="0" err="1" smtClean="0">
                <a:solidFill>
                  <a:srgbClr val="003399"/>
                </a:solidFill>
              </a:rPr>
              <a:t>TiN</a:t>
            </a:r>
            <a:r>
              <a:rPr lang="en-US" sz="1200" dirty="0">
                <a:solidFill>
                  <a:srgbClr val="003399"/>
                </a:solidFill>
              </a:rPr>
              <a:t> </a:t>
            </a:r>
            <a:r>
              <a:rPr lang="en-US" sz="1200" dirty="0" smtClean="0">
                <a:solidFill>
                  <a:srgbClr val="003399"/>
                </a:solidFill>
              </a:rPr>
              <a:t>(DTI)</a:t>
            </a:r>
            <a:endParaRPr lang="en-US" sz="1200" dirty="0">
              <a:solidFill>
                <a:srgbClr val="003399"/>
              </a:solidFill>
            </a:endParaRPr>
          </a:p>
          <a:p>
            <a:pPr>
              <a:spcAft>
                <a:spcPts val="0"/>
              </a:spcAft>
            </a:pPr>
            <a:r>
              <a:rPr lang="en-US" sz="1200" dirty="0">
                <a:solidFill>
                  <a:srgbClr val="003399"/>
                </a:solidFill>
              </a:rPr>
              <a:t>Different combination of surface and thermal treatments (48h firing, CO2 blasting, US cleaning); </a:t>
            </a:r>
          </a:p>
          <a:p>
            <a:pPr>
              <a:spcAft>
                <a:spcPts val="0"/>
              </a:spcAft>
            </a:pPr>
            <a:r>
              <a:rPr lang="en-US" sz="1200" b="1" dirty="0">
                <a:solidFill>
                  <a:srgbClr val="003399"/>
                </a:solidFill>
              </a:rPr>
              <a:t>2 grades </a:t>
            </a:r>
            <a:r>
              <a:rPr lang="en-US" sz="1200" dirty="0">
                <a:solidFill>
                  <a:srgbClr val="003399"/>
                </a:solidFill>
              </a:rPr>
              <a:t>of </a:t>
            </a:r>
            <a:r>
              <a:rPr lang="en-US" sz="1200" b="1" dirty="0" err="1">
                <a:solidFill>
                  <a:srgbClr val="003399"/>
                </a:solidFill>
              </a:rPr>
              <a:t>CuCD</a:t>
            </a:r>
            <a:r>
              <a:rPr lang="en-US" sz="1200" dirty="0">
                <a:solidFill>
                  <a:srgbClr val="003399"/>
                </a:solidFill>
              </a:rPr>
              <a:t> from </a:t>
            </a:r>
            <a:r>
              <a:rPr lang="en-US" sz="1200" dirty="0" smtClean="0">
                <a:solidFill>
                  <a:srgbClr val="003399"/>
                </a:solidFill>
              </a:rPr>
              <a:t>2 suppliers (RHP and IFAM)</a:t>
            </a:r>
            <a:endParaRPr lang="en-US" sz="1200" dirty="0">
              <a:solidFill>
                <a:srgbClr val="003399"/>
              </a:solidFill>
            </a:endParaRPr>
          </a:p>
          <a:p>
            <a:pPr>
              <a:spcAft>
                <a:spcPts val="0"/>
              </a:spcAft>
            </a:pPr>
            <a:r>
              <a:rPr lang="en-US" sz="1200" dirty="0" smtClean="0">
                <a:solidFill>
                  <a:srgbClr val="003399"/>
                </a:solidFill>
              </a:rPr>
              <a:t>Novel </a:t>
            </a:r>
            <a:r>
              <a:rPr lang="en-US" sz="1200" b="1" dirty="0">
                <a:solidFill>
                  <a:srgbClr val="003399"/>
                </a:solidFill>
              </a:rPr>
              <a:t>carbon-based materials </a:t>
            </a:r>
            <a:r>
              <a:rPr lang="en-US" sz="1200" dirty="0">
                <a:solidFill>
                  <a:srgbClr val="003399"/>
                </a:solidFill>
              </a:rPr>
              <a:t>as </a:t>
            </a:r>
            <a:r>
              <a:rPr lang="en-US" sz="1200" b="1" dirty="0">
                <a:solidFill>
                  <a:srgbClr val="003399"/>
                </a:solidFill>
              </a:rPr>
              <a:t>HOPG</a:t>
            </a:r>
            <a:r>
              <a:rPr lang="en-US" sz="1200" dirty="0">
                <a:solidFill>
                  <a:srgbClr val="003399"/>
                </a:solidFill>
              </a:rPr>
              <a:t> </a:t>
            </a:r>
            <a:r>
              <a:rPr lang="en-US" sz="1200" dirty="0" smtClean="0">
                <a:solidFill>
                  <a:srgbClr val="003399"/>
                </a:solidFill>
              </a:rPr>
              <a:t>(Highly-Ordered </a:t>
            </a:r>
            <a:r>
              <a:rPr lang="en-US" sz="1200" dirty="0" err="1" smtClean="0">
                <a:solidFill>
                  <a:srgbClr val="003399"/>
                </a:solidFill>
              </a:rPr>
              <a:t>Pyrolitic</a:t>
            </a:r>
            <a:r>
              <a:rPr lang="en-US" sz="1200" dirty="0" smtClean="0">
                <a:solidFill>
                  <a:srgbClr val="003399"/>
                </a:solidFill>
              </a:rPr>
              <a:t> Graphite) </a:t>
            </a:r>
            <a:r>
              <a:rPr lang="en-US" sz="1200" dirty="0">
                <a:solidFill>
                  <a:srgbClr val="003399"/>
                </a:solidFill>
              </a:rPr>
              <a:t>and </a:t>
            </a:r>
            <a:r>
              <a:rPr lang="en-US" sz="1200" b="1" dirty="0" smtClean="0">
                <a:solidFill>
                  <a:srgbClr val="003399"/>
                </a:solidFill>
              </a:rPr>
              <a:t>Titanium-Graphite (TG-1100)</a:t>
            </a:r>
            <a:endParaRPr lang="en-US" sz="1200" dirty="0">
              <a:solidFill>
                <a:srgbClr val="003399"/>
              </a:solidFill>
            </a:endParaRPr>
          </a:p>
          <a:p>
            <a:pPr>
              <a:spcAft>
                <a:spcPts val="0"/>
              </a:spcAft>
            </a:pPr>
            <a:r>
              <a:rPr lang="en-US" sz="1200" dirty="0">
                <a:solidFill>
                  <a:srgbClr val="003399"/>
                </a:solidFill>
              </a:rPr>
              <a:t>Additively </a:t>
            </a:r>
            <a:r>
              <a:rPr lang="en-US" sz="1200" dirty="0" smtClean="0">
                <a:solidFill>
                  <a:srgbClr val="003399"/>
                </a:solidFill>
              </a:rPr>
              <a:t>Manufactured Titanium samples </a:t>
            </a:r>
            <a:r>
              <a:rPr lang="en-US" sz="1200" dirty="0">
                <a:solidFill>
                  <a:srgbClr val="003399"/>
                </a:solidFill>
              </a:rPr>
              <a:t>(</a:t>
            </a:r>
            <a:r>
              <a:rPr lang="en-US" sz="1200" b="1" dirty="0">
                <a:solidFill>
                  <a:srgbClr val="003399"/>
                </a:solidFill>
              </a:rPr>
              <a:t>Ti6Al4V</a:t>
            </a:r>
            <a:r>
              <a:rPr lang="en-US" sz="1200" dirty="0">
                <a:solidFill>
                  <a:srgbClr val="003399"/>
                </a:solidFill>
              </a:rPr>
              <a:t>);</a:t>
            </a:r>
          </a:p>
          <a:p>
            <a:pPr>
              <a:spcAft>
                <a:spcPts val="0"/>
              </a:spcAft>
            </a:pPr>
            <a:r>
              <a:rPr lang="en-US" sz="1200" dirty="0" smtClean="0">
                <a:solidFill>
                  <a:srgbClr val="003399"/>
                </a:solidFill>
              </a:rPr>
              <a:t>Actively controlled (via </a:t>
            </a:r>
            <a:r>
              <a:rPr lang="en-US" sz="1200" dirty="0">
                <a:solidFill>
                  <a:srgbClr val="003399"/>
                </a:solidFill>
              </a:rPr>
              <a:t>piezoelectric </a:t>
            </a:r>
            <a:r>
              <a:rPr lang="en-US" sz="1200" dirty="0" smtClean="0">
                <a:solidFill>
                  <a:srgbClr val="003399"/>
                </a:solidFill>
              </a:rPr>
              <a:t>transducers) </a:t>
            </a:r>
            <a:r>
              <a:rPr lang="en-US" sz="1200" b="1" dirty="0" smtClean="0">
                <a:solidFill>
                  <a:srgbClr val="003399"/>
                </a:solidFill>
              </a:rPr>
              <a:t>Al </a:t>
            </a:r>
            <a:r>
              <a:rPr lang="en-US" sz="1200" dirty="0" smtClean="0">
                <a:solidFill>
                  <a:srgbClr val="003399"/>
                </a:solidFill>
              </a:rPr>
              <a:t>samples (</a:t>
            </a:r>
            <a:r>
              <a:rPr lang="en-US" sz="1200" dirty="0" err="1" smtClean="0">
                <a:solidFill>
                  <a:srgbClr val="003399"/>
                </a:solidFill>
              </a:rPr>
              <a:t>UoH</a:t>
            </a:r>
            <a:r>
              <a:rPr lang="en-US" sz="1200" dirty="0" smtClean="0">
                <a:solidFill>
                  <a:srgbClr val="003399"/>
                </a:solidFill>
              </a:rPr>
              <a:t>)</a:t>
            </a:r>
            <a:endParaRPr lang="en-US" sz="1200" dirty="0">
              <a:solidFill>
                <a:srgbClr val="003399"/>
              </a:solidFill>
            </a:endParaRPr>
          </a:p>
        </p:txBody>
      </p:sp>
      <p:sp>
        <p:nvSpPr>
          <p:cNvPr id="9" name="Content Placeholder 1"/>
          <p:cNvSpPr>
            <a:spLocks noGrp="1"/>
          </p:cNvSpPr>
          <p:nvPr>
            <p:ph type="body" sz="quarter" idx="13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/>
              <a:t>Tested </a:t>
            </a:r>
            <a:r>
              <a:rPr lang="en-US" dirty="0" smtClean="0"/>
              <a:t>Materials</a:t>
            </a:r>
            <a:endParaRPr lang="en-GB" dirty="0"/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3573727"/>
              </p:ext>
            </p:extLst>
          </p:nvPr>
        </p:nvGraphicFramePr>
        <p:xfrm>
          <a:off x="657653" y="792000"/>
          <a:ext cx="3439886" cy="5582136"/>
        </p:xfrm>
        <a:graphic>
          <a:graphicData uri="http://schemas.openxmlformats.org/drawingml/2006/table">
            <a:tbl>
              <a:tblPr firstRow="1" firstCol="1" bandRow="1"/>
              <a:tblGrid>
                <a:gridCol w="3867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77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53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88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0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#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Material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100" dirty="0" err="1">
                          <a:effectLst/>
                        </a:rPr>
                        <a:t>Density</a:t>
                      </a:r>
                      <a:r>
                        <a:rPr lang="fr-CH" sz="1100" dirty="0">
                          <a:effectLst/>
                        </a:rPr>
                        <a:t> </a:t>
                      </a:r>
                      <a:r>
                        <a:rPr lang="fr-CH" sz="1100" b="1" dirty="0">
                          <a:effectLst/>
                        </a:rPr>
                        <a:t>[g/cm</a:t>
                      </a:r>
                      <a:r>
                        <a:rPr lang="fr-CH" sz="1100" b="1" baseline="30000" dirty="0">
                          <a:effectLst/>
                        </a:rPr>
                        <a:t>3</a:t>
                      </a:r>
                      <a:r>
                        <a:rPr lang="fr-CH" sz="1100" b="1" dirty="0">
                          <a:effectLst/>
                        </a:rPr>
                        <a:t>]</a:t>
                      </a:r>
                      <a:endParaRPr lang="en-GB" sz="1100" b="1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H" sz="1100" dirty="0" err="1" smtClean="0">
                          <a:effectLst/>
                        </a:rPr>
                        <a:t>Coated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Coating Material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IT180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18.0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0" dirty="0">
                          <a:solidFill>
                            <a:srgbClr val="C00000"/>
                          </a:solidFill>
                          <a:effectLst/>
                          <a:sym typeface="Wingdings" panose="05000000000000000000" pitchFamily="2" charset="2"/>
                        </a:rPr>
                        <a:t></a:t>
                      </a:r>
                      <a:endParaRPr lang="en-GB" sz="1100" baseline="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2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Ta10W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16.9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0" dirty="0">
                          <a:solidFill>
                            <a:srgbClr val="C00000"/>
                          </a:solidFill>
                          <a:effectLst/>
                          <a:sym typeface="Wingdings" panose="05000000000000000000" pitchFamily="2" charset="2"/>
                        </a:rPr>
                        <a:t></a:t>
                      </a:r>
                      <a:endParaRPr lang="en-GB" sz="1100" baseline="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3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Ta2.5W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16.7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0" dirty="0">
                          <a:solidFill>
                            <a:srgbClr val="C00000"/>
                          </a:solidFill>
                          <a:effectLst/>
                          <a:sym typeface="Wingdings" panose="05000000000000000000" pitchFamily="2" charset="2"/>
                        </a:rPr>
                        <a:t></a:t>
                      </a:r>
                      <a:endParaRPr lang="en-GB" sz="1100" baseline="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4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TZM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10.0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0" dirty="0">
                          <a:solidFill>
                            <a:srgbClr val="C00000"/>
                          </a:solidFill>
                          <a:effectLst/>
                          <a:sym typeface="Wingdings" panose="05000000000000000000" pitchFamily="2" charset="2"/>
                        </a:rPr>
                        <a:t></a:t>
                      </a:r>
                      <a:endParaRPr lang="en-GB" sz="1100" baseline="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5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err="1">
                          <a:effectLst/>
                        </a:rPr>
                        <a:t>CuCD</a:t>
                      </a:r>
                      <a:r>
                        <a:rPr lang="en-GB" sz="1000" dirty="0">
                          <a:effectLst/>
                        </a:rPr>
                        <a:t> IFAM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5.40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0" dirty="0">
                          <a:solidFill>
                            <a:srgbClr val="C00000"/>
                          </a:solidFill>
                          <a:effectLst/>
                          <a:sym typeface="Wingdings" panose="05000000000000000000" pitchFamily="2" charset="2"/>
                        </a:rPr>
                        <a:t></a:t>
                      </a:r>
                      <a:endParaRPr lang="en-GB" sz="1100" baseline="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6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CuCD RHP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5.40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0" dirty="0">
                          <a:solidFill>
                            <a:srgbClr val="C00000"/>
                          </a:solidFill>
                          <a:effectLst/>
                          <a:sym typeface="Wingdings" panose="05000000000000000000" pitchFamily="2" charset="2"/>
                        </a:rPr>
                        <a:t></a:t>
                      </a:r>
                      <a:endParaRPr lang="en-GB" sz="1100" baseline="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7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SiC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3.21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0" dirty="0">
                          <a:solidFill>
                            <a:srgbClr val="C00000"/>
                          </a:solidFill>
                          <a:effectLst/>
                          <a:sym typeface="Wingdings" panose="05000000000000000000" pitchFamily="2" charset="2"/>
                        </a:rPr>
                        <a:t></a:t>
                      </a:r>
                      <a:endParaRPr lang="en-GB" sz="1100" baseline="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8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MG-6403Fc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2.54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B050"/>
                          </a:solidFill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GB" sz="11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5</a:t>
                      </a:r>
                      <a:r>
                        <a:rPr lang="el-GR" sz="1000" dirty="0" smtClean="0">
                          <a:effectLst/>
                        </a:rPr>
                        <a:t>μ</a:t>
                      </a:r>
                      <a:r>
                        <a:rPr lang="en-US" sz="1000" dirty="0" smtClean="0">
                          <a:effectLst/>
                        </a:rPr>
                        <a:t>m</a:t>
                      </a:r>
                      <a:r>
                        <a:rPr lang="en-US" sz="1000" baseline="0" dirty="0" smtClean="0">
                          <a:effectLst/>
                        </a:rPr>
                        <a:t> </a:t>
                      </a:r>
                      <a:r>
                        <a:rPr lang="en-GB" sz="1000" dirty="0" err="1" smtClean="0">
                          <a:effectLst/>
                        </a:rPr>
                        <a:t>TiN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9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ND-7401-Sr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2.52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C00000"/>
                          </a:solidFill>
                          <a:effectLst/>
                          <a:sym typeface="Wingdings" panose="05000000000000000000" pitchFamily="2" charset="2"/>
                        </a:rPr>
                        <a:t></a:t>
                      </a:r>
                      <a:endParaRPr lang="en-GB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10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MG-6530Aa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2.50 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B050"/>
                          </a:solidFill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GB" sz="11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2</a:t>
                      </a:r>
                      <a:r>
                        <a:rPr lang="el-GR" sz="1000" dirty="0" smtClean="0">
                          <a:effectLst/>
                        </a:rPr>
                        <a:t>μ</a:t>
                      </a:r>
                      <a:r>
                        <a:rPr lang="en-US" sz="1000" dirty="0" smtClean="0">
                          <a:effectLst/>
                        </a:rPr>
                        <a:t>m</a:t>
                      </a:r>
                      <a:r>
                        <a:rPr lang="en-US" sz="1000" baseline="0" dirty="0" smtClean="0">
                          <a:effectLst/>
                        </a:rPr>
                        <a:t> </a:t>
                      </a:r>
                      <a:r>
                        <a:rPr lang="en-GB" sz="1000" dirty="0" smtClean="0">
                          <a:effectLst/>
                        </a:rPr>
                        <a:t>Cu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11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MG-6541Fc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2.49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B050"/>
                          </a:solidFill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GB" sz="11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8</a:t>
                      </a:r>
                      <a:r>
                        <a:rPr lang="el-GR" sz="1000" dirty="0" smtClean="0">
                          <a:effectLst/>
                        </a:rPr>
                        <a:t>μ</a:t>
                      </a:r>
                      <a:r>
                        <a:rPr lang="en-US" sz="1000" dirty="0" smtClean="0">
                          <a:effectLst/>
                        </a:rPr>
                        <a:t>m</a:t>
                      </a:r>
                      <a:r>
                        <a:rPr lang="en-US" sz="1000" baseline="0" dirty="0" smtClean="0">
                          <a:effectLst/>
                        </a:rPr>
                        <a:t> </a:t>
                      </a:r>
                      <a:r>
                        <a:rPr lang="en-GB" sz="1000" dirty="0" smtClean="0">
                          <a:effectLst/>
                        </a:rPr>
                        <a:t>Mo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12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HOPG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2.26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0" dirty="0">
                          <a:solidFill>
                            <a:srgbClr val="C00000"/>
                          </a:solidFill>
                          <a:effectLst/>
                          <a:sym typeface="Wingdings" panose="05000000000000000000" pitchFamily="2" charset="2"/>
                        </a:rPr>
                        <a:t></a:t>
                      </a:r>
                      <a:endParaRPr lang="en-GB" sz="1100" baseline="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13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TG-1100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2.19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aseline="0" dirty="0">
                          <a:solidFill>
                            <a:srgbClr val="C00000"/>
                          </a:solidFill>
                          <a:effectLst/>
                          <a:sym typeface="Wingdings" panose="05000000000000000000" pitchFamily="2" charset="2"/>
                        </a:rPr>
                        <a:t></a:t>
                      </a:r>
                      <a:endParaRPr lang="en-GB" sz="1100" baseline="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14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R4550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1.90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B050"/>
                          </a:solidFill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GB" sz="11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2</a:t>
                      </a:r>
                      <a:r>
                        <a:rPr lang="el-GR" sz="1000" dirty="0" smtClean="0">
                          <a:effectLst/>
                        </a:rPr>
                        <a:t>μ</a:t>
                      </a:r>
                      <a:r>
                        <a:rPr lang="en-US" sz="1000" dirty="0" smtClean="0">
                          <a:effectLst/>
                        </a:rPr>
                        <a:t>m</a:t>
                      </a:r>
                      <a:r>
                        <a:rPr lang="en-US" sz="1000" baseline="0" dirty="0" smtClean="0">
                          <a:effectLst/>
                        </a:rPr>
                        <a:t> </a:t>
                      </a:r>
                      <a:r>
                        <a:rPr lang="en-GB" sz="1000" dirty="0" smtClean="0">
                          <a:effectLst/>
                        </a:rPr>
                        <a:t>Cu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8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15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CFC AC150K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1.88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B050"/>
                          </a:solidFill>
                          <a:effectLst/>
                          <a:sym typeface="Wingdings" panose="05000000000000000000" pitchFamily="2" charset="2"/>
                        </a:rPr>
                        <a:t></a:t>
                      </a:r>
                      <a:endParaRPr lang="en-GB" sz="11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8</a:t>
                      </a:r>
                      <a:r>
                        <a:rPr lang="el-GR" sz="1000" dirty="0" smtClean="0">
                          <a:effectLst/>
                        </a:rPr>
                        <a:t>μ</a:t>
                      </a:r>
                      <a:r>
                        <a:rPr lang="en-US" sz="1000" dirty="0" smtClean="0">
                          <a:effectLst/>
                        </a:rPr>
                        <a:t>m </a:t>
                      </a:r>
                      <a:r>
                        <a:rPr lang="en-GB" sz="1000" dirty="0" smtClean="0">
                          <a:effectLst/>
                        </a:rPr>
                        <a:t>Mo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8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16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Ti6Al4V (AM)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1.62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C00000"/>
                          </a:solidFill>
                          <a:effectLst/>
                          <a:sym typeface="Wingdings" panose="05000000000000000000" pitchFamily="2" charset="2"/>
                        </a:rPr>
                        <a:t></a:t>
                      </a:r>
                      <a:endParaRPr lang="en-GB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8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17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CFOAM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0.40</a:t>
                      </a:r>
                      <a:endParaRPr lang="en-GB" sz="110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C00000"/>
                          </a:solidFill>
                          <a:effectLst/>
                          <a:sym typeface="Wingdings" panose="05000000000000000000" pitchFamily="2" charset="2"/>
                        </a:rPr>
                        <a:t></a:t>
                      </a:r>
                      <a:endParaRPr lang="en-GB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8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18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Al 6082-T651 </a:t>
                      </a:r>
                      <a:r>
                        <a:rPr lang="en-GB" sz="1000" dirty="0" smtClean="0">
                          <a:effectLst/>
                        </a:rPr>
                        <a:t>(</a:t>
                      </a:r>
                      <a:r>
                        <a:rPr lang="en-GB" sz="1000" dirty="0" err="1" smtClean="0">
                          <a:effectLst/>
                        </a:rPr>
                        <a:t>U</a:t>
                      </a:r>
                      <a:r>
                        <a:rPr lang="en-GB" sz="1000" baseline="0" dirty="0" err="1" smtClean="0">
                          <a:effectLst/>
                        </a:rPr>
                        <a:t>o</a:t>
                      </a:r>
                      <a:r>
                        <a:rPr lang="en-GB" sz="1000" dirty="0" err="1" smtClean="0">
                          <a:effectLst/>
                        </a:rPr>
                        <a:t>Hud</a:t>
                      </a:r>
                      <a:r>
                        <a:rPr lang="en-GB" sz="1000" dirty="0" smtClean="0">
                          <a:effectLst/>
                        </a:rPr>
                        <a:t>)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2.70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C00000"/>
                          </a:solidFill>
                          <a:effectLst/>
                          <a:sym typeface="Wingdings" panose="05000000000000000000" pitchFamily="2" charset="2"/>
                        </a:rPr>
                        <a:t></a:t>
                      </a:r>
                      <a:endParaRPr lang="en-GB" sz="11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100" dirty="0">
                        <a:solidFill>
                          <a:srgbClr val="2E74B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203" marR="68203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sp>
        <p:nvSpPr>
          <p:cNvPr id="23" name="Right Brace 22"/>
          <p:cNvSpPr/>
          <p:nvPr/>
        </p:nvSpPr>
        <p:spPr>
          <a:xfrm>
            <a:off x="4113653" y="1188000"/>
            <a:ext cx="144000" cy="1080000"/>
          </a:xfrm>
          <a:prstGeom prst="rightBrac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7" name="Right Brace 26"/>
          <p:cNvSpPr/>
          <p:nvPr/>
        </p:nvSpPr>
        <p:spPr>
          <a:xfrm>
            <a:off x="4113653" y="2340000"/>
            <a:ext cx="144000" cy="792000"/>
          </a:xfrm>
          <a:prstGeom prst="rightBrac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Right Brace 27"/>
          <p:cNvSpPr/>
          <p:nvPr/>
        </p:nvSpPr>
        <p:spPr>
          <a:xfrm>
            <a:off x="4114566" y="3204000"/>
            <a:ext cx="144000" cy="2808000"/>
          </a:xfrm>
          <a:prstGeom prst="rightBrac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Right Brace 31"/>
          <p:cNvSpPr/>
          <p:nvPr/>
        </p:nvSpPr>
        <p:spPr>
          <a:xfrm>
            <a:off x="4114566" y="6059378"/>
            <a:ext cx="144000" cy="288000"/>
          </a:xfrm>
          <a:prstGeom prst="rightBrac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 rot="16200000">
            <a:off x="4077653" y="1517965"/>
            <a:ext cx="7816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0C377B"/>
                </a:solidFill>
                <a:latin typeface="Arial"/>
                <a:ea typeface="+mn-ea"/>
                <a:cs typeface="+mn-cs"/>
              </a:rPr>
              <a:t>high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0C377B"/>
                </a:solidFill>
                <a:latin typeface="Arial"/>
                <a:ea typeface="+mn-ea"/>
                <a:cs typeface="+mn-cs"/>
              </a:rPr>
              <a:t>density</a:t>
            </a:r>
            <a:endParaRPr lang="en-GB" sz="1100" dirty="0">
              <a:solidFill>
                <a:srgbClr val="0C377B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 rot="16200000">
            <a:off x="4077653" y="4392556"/>
            <a:ext cx="7816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0C377B"/>
                </a:solidFill>
                <a:latin typeface="Arial"/>
                <a:ea typeface="+mn-ea"/>
                <a:cs typeface="+mn-cs"/>
              </a:rPr>
              <a:t>low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0C377B"/>
                </a:solidFill>
                <a:latin typeface="Arial"/>
                <a:ea typeface="+mn-ea"/>
                <a:cs typeface="+mn-cs"/>
              </a:rPr>
              <a:t>density</a:t>
            </a:r>
            <a:endParaRPr lang="en-GB" sz="1100" dirty="0">
              <a:solidFill>
                <a:srgbClr val="0C377B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 rot="16200000">
            <a:off x="4077653" y="2520556"/>
            <a:ext cx="88775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0C377B"/>
                </a:solidFill>
                <a:latin typeface="Arial"/>
                <a:ea typeface="+mn-ea"/>
                <a:cs typeface="+mn-cs"/>
              </a:rPr>
              <a:t>medium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0C377B"/>
                </a:solidFill>
                <a:latin typeface="Arial"/>
                <a:ea typeface="+mn-ea"/>
                <a:cs typeface="+mn-cs"/>
              </a:rPr>
              <a:t>density</a:t>
            </a:r>
            <a:endParaRPr lang="en-GB" sz="1100" dirty="0">
              <a:solidFill>
                <a:srgbClr val="0C377B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36" name="TextBox 35"/>
          <p:cNvSpPr txBox="1"/>
          <p:nvPr/>
        </p:nvSpPr>
        <p:spPr>
          <a:xfrm rot="16200000">
            <a:off x="4032000" y="5987934"/>
            <a:ext cx="85361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0C377B"/>
                </a:solidFill>
                <a:latin typeface="Arial"/>
                <a:ea typeface="+mn-ea"/>
                <a:cs typeface="+mn-cs"/>
              </a:rPr>
              <a:t>Dedicated setup</a:t>
            </a:r>
            <a:endParaRPr lang="en-US" sz="1400" dirty="0" smtClean="0">
              <a:solidFill>
                <a:srgbClr val="0C377B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43139" y="5068854"/>
            <a:ext cx="4371841" cy="7286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4" t="27794" r="20082" b="50395"/>
          <a:stretch/>
        </p:blipFill>
        <p:spPr>
          <a:xfrm>
            <a:off x="7169696" y="3573016"/>
            <a:ext cx="2736304" cy="1495838"/>
          </a:xfrm>
          <a:prstGeom prst="rect">
            <a:avLst/>
          </a:prstGeom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26343" y="5797494"/>
            <a:ext cx="3579657" cy="915997"/>
          </a:xfrm>
          <a:prstGeom prst="rect">
            <a:avLst/>
          </a:prstGeom>
          <a:ln w="44450">
            <a:noFill/>
          </a:ln>
        </p:spPr>
      </p:pic>
      <p:sp>
        <p:nvSpPr>
          <p:cNvPr id="2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2000" y="6660000"/>
            <a:ext cx="8939055" cy="169277"/>
          </a:xfrm>
        </p:spPr>
        <p:txBody>
          <a:bodyPr/>
          <a:lstStyle/>
          <a:p>
            <a:r>
              <a:rPr lang="en-GB" dirty="0"/>
              <a:t>M</a:t>
            </a:r>
            <a:r>
              <a:rPr lang="en-GB" dirty="0" smtClean="0"/>
              <a:t>. Pasquali, CERN                                    1</a:t>
            </a:r>
            <a:r>
              <a:rPr lang="en-GB" baseline="30000" dirty="0" smtClean="0"/>
              <a:t>st</a:t>
            </a:r>
            <a:r>
              <a:rPr lang="en-GB" dirty="0" smtClean="0"/>
              <a:t> Workshop of ARIES WP17 </a:t>
            </a:r>
            <a:r>
              <a:rPr lang="en-GB" dirty="0" err="1" smtClean="0"/>
              <a:t>PowerMat</a:t>
            </a:r>
            <a:r>
              <a:rPr lang="en-GB" dirty="0" smtClean="0"/>
              <a:t> – November 27-28, 2017</a:t>
            </a:r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333214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Materials Requirements for </a:t>
            </a:r>
            <a:r>
              <a:rPr lang="it-IT" dirty="0" smtClean="0"/>
              <a:t>BIDs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Tested Materials</a:t>
            </a:r>
            <a:endParaRPr lang="en-GB" dirty="0"/>
          </a:p>
        </p:txBody>
      </p:sp>
      <p:sp>
        <p:nvSpPr>
          <p:cNvPr id="3080" name="Rectangle 16"/>
          <p:cNvSpPr>
            <a:spLocks noChangeArrowheads="1"/>
          </p:cNvSpPr>
          <p:nvPr/>
        </p:nvSpPr>
        <p:spPr bwMode="auto">
          <a:xfrm>
            <a:off x="17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457200"/>
            <a:endParaRPr lang="it-IT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8872" y="1548025"/>
            <a:ext cx="899034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 defTabSz="457200" eaLnBrk="0" hangingPunct="0">
              <a:spcAft>
                <a:spcPts val="1200"/>
              </a:spcAft>
              <a:buFont typeface="Arial" pitchFamily="34" charset="0"/>
              <a:buChar char="•"/>
            </a:pPr>
            <a:r>
              <a:rPr lang="it-IT" sz="1600" b="1" dirty="0">
                <a:solidFill>
                  <a:srgbClr val="003399"/>
                </a:solidFill>
                <a:latin typeface="Helvetica" panose="020B0604020202020204" pitchFamily="34" charset="0"/>
                <a:ea typeface="Times New Roman" pitchFamily="18" charset="0"/>
                <a:cs typeface="Helvetica" panose="020B0604020202020204" pitchFamily="34" charset="0"/>
              </a:rPr>
              <a:t>Electrical </a:t>
            </a:r>
            <a:r>
              <a:rPr lang="it-IT" sz="1600" b="1" dirty="0" smtClean="0">
                <a:solidFill>
                  <a:srgbClr val="003399"/>
                </a:solidFill>
                <a:latin typeface="Helvetica" panose="020B0604020202020204" pitchFamily="34" charset="0"/>
                <a:ea typeface="Times New Roman" pitchFamily="18" charset="0"/>
                <a:cs typeface="Helvetica" panose="020B0604020202020204" pitchFamily="34" charset="0"/>
              </a:rPr>
              <a:t>Conductivity. </a:t>
            </a:r>
            <a:r>
              <a:rPr lang="it-IT" sz="1600" dirty="0">
                <a:solidFill>
                  <a:srgbClr val="003399"/>
                </a:solidFill>
                <a:latin typeface="Helvetica" panose="020B0604020202020204" pitchFamily="34" charset="0"/>
                <a:ea typeface="Times New Roman" pitchFamily="18" charset="0"/>
                <a:cs typeface="Helvetica" panose="020B0604020202020204" pitchFamily="34" charset="0"/>
              </a:rPr>
              <a:t>Maximize to limit Resistive-wall </a:t>
            </a:r>
            <a:r>
              <a:rPr lang="it-IT" sz="1600" dirty="0" smtClean="0">
                <a:solidFill>
                  <a:srgbClr val="003399"/>
                </a:solidFill>
                <a:latin typeface="Helvetica" panose="020B0604020202020204" pitchFamily="34" charset="0"/>
                <a:ea typeface="Times New Roman" pitchFamily="18" charset="0"/>
                <a:cs typeface="Helvetica" panose="020B0604020202020204" pitchFamily="34" charset="0"/>
              </a:rPr>
              <a:t>impedance</a:t>
            </a:r>
            <a:endParaRPr lang="it-IT" sz="1600" dirty="0">
              <a:solidFill>
                <a:srgbClr val="003399"/>
              </a:solidFill>
              <a:latin typeface="Helvetica" panose="020B0604020202020204" pitchFamily="34" charset="0"/>
              <a:ea typeface="Times New Roman" pitchFamily="18" charset="0"/>
              <a:cs typeface="Helvetica" panose="020B0604020202020204" pitchFamily="34" charset="0"/>
            </a:endParaRPr>
          </a:p>
          <a:p>
            <a:pPr marL="180975" indent="-180975" defTabSz="457200" eaLnBrk="0" hangingPunct="0">
              <a:spcAft>
                <a:spcPts val="1200"/>
              </a:spcAft>
              <a:buFont typeface="Arial" pitchFamily="34" charset="0"/>
              <a:buChar char="•"/>
            </a:pPr>
            <a:r>
              <a:rPr lang="it-IT" sz="1600" b="1" dirty="0">
                <a:solidFill>
                  <a:srgbClr val="003399"/>
                </a:solidFill>
                <a:latin typeface="Helvetica" panose="020B0604020202020204" pitchFamily="34" charset="0"/>
                <a:ea typeface="Times New Roman" pitchFamily="18" charset="0"/>
                <a:cs typeface="Helvetica" panose="020B0604020202020204" pitchFamily="34" charset="0"/>
              </a:rPr>
              <a:t>Thermal </a:t>
            </a:r>
            <a:r>
              <a:rPr lang="it-IT" sz="1600" b="1" dirty="0" smtClean="0">
                <a:solidFill>
                  <a:srgbClr val="003399"/>
                </a:solidFill>
                <a:latin typeface="Helvetica" panose="020B0604020202020204" pitchFamily="34" charset="0"/>
                <a:ea typeface="Times New Roman" pitchFamily="18" charset="0"/>
                <a:cs typeface="Helvetica" panose="020B0604020202020204" pitchFamily="34" charset="0"/>
              </a:rPr>
              <a:t>Conductivity. </a:t>
            </a:r>
            <a:r>
              <a:rPr lang="it-IT" sz="1600" dirty="0">
                <a:solidFill>
                  <a:srgbClr val="003399"/>
                </a:solidFill>
                <a:latin typeface="Helvetica" panose="020B0604020202020204" pitchFamily="34" charset="0"/>
                <a:ea typeface="Times New Roman" pitchFamily="18" charset="0"/>
                <a:cs typeface="Helvetica" panose="020B0604020202020204" pitchFamily="34" charset="0"/>
              </a:rPr>
              <a:t>Maximize to maintain geometrical stability under steady-state losses</a:t>
            </a:r>
          </a:p>
          <a:p>
            <a:pPr marL="180975" indent="-180975" defTabSz="457200" eaLnBrk="0" hangingPunct="0">
              <a:spcAft>
                <a:spcPts val="1200"/>
              </a:spcAft>
              <a:buFont typeface="Arial" pitchFamily="34" charset="0"/>
              <a:buChar char="•"/>
            </a:pPr>
            <a:r>
              <a:rPr lang="it-IT" sz="1600" b="1" dirty="0">
                <a:solidFill>
                  <a:srgbClr val="003399"/>
                </a:solidFill>
                <a:latin typeface="Helvetica" panose="020B0604020202020204" pitchFamily="34" charset="0"/>
                <a:ea typeface="Times New Roman" pitchFamily="18" charset="0"/>
                <a:cs typeface="Helvetica" panose="020B0604020202020204" pitchFamily="34" charset="0"/>
              </a:rPr>
              <a:t>Coefficient of Thermal </a:t>
            </a:r>
            <a:r>
              <a:rPr lang="it-IT" sz="1600" b="1" dirty="0" smtClean="0">
                <a:solidFill>
                  <a:srgbClr val="003399"/>
                </a:solidFill>
                <a:latin typeface="Helvetica" panose="020B0604020202020204" pitchFamily="34" charset="0"/>
                <a:ea typeface="Times New Roman" pitchFamily="18" charset="0"/>
                <a:cs typeface="Helvetica" panose="020B0604020202020204" pitchFamily="34" charset="0"/>
              </a:rPr>
              <a:t>Expansion.  </a:t>
            </a:r>
            <a:r>
              <a:rPr lang="it-IT" sz="1600" dirty="0">
                <a:solidFill>
                  <a:srgbClr val="003399"/>
                </a:solidFill>
                <a:latin typeface="Helvetica" panose="020B0604020202020204" pitchFamily="34" charset="0"/>
                <a:ea typeface="Times New Roman" pitchFamily="18" charset="0"/>
                <a:cs typeface="Helvetica" panose="020B0604020202020204" pitchFamily="34" charset="0"/>
              </a:rPr>
              <a:t>Minimize to increase resistance to thermal shock induced by accidental </a:t>
            </a:r>
            <a:r>
              <a:rPr lang="en-US" sz="1600" dirty="0" smtClean="0">
                <a:solidFill>
                  <a:srgbClr val="003399"/>
                </a:solidFill>
                <a:latin typeface="Helvetica" panose="020B0604020202020204" pitchFamily="34" charset="0"/>
                <a:ea typeface="Times New Roman" pitchFamily="18" charset="0"/>
                <a:cs typeface="Helvetica" panose="020B0604020202020204" pitchFamily="34" charset="0"/>
              </a:rPr>
              <a:t>beam</a:t>
            </a:r>
            <a:r>
              <a:rPr lang="it-IT" sz="1600" dirty="0" smtClean="0">
                <a:solidFill>
                  <a:srgbClr val="003399"/>
                </a:solidFill>
                <a:latin typeface="Helvetica" panose="020B0604020202020204" pitchFamily="34" charset="0"/>
                <a:ea typeface="Times New Roman" pitchFamily="18" charset="0"/>
                <a:cs typeface="Helvetica" panose="020B0604020202020204" pitchFamily="34" charset="0"/>
              </a:rPr>
              <a:t> impact</a:t>
            </a:r>
            <a:endParaRPr lang="it-IT" sz="1600" dirty="0">
              <a:solidFill>
                <a:srgbClr val="003399"/>
              </a:solidFill>
              <a:latin typeface="Helvetica" panose="020B0604020202020204" pitchFamily="34" charset="0"/>
              <a:ea typeface="Times New Roman" pitchFamily="18" charset="0"/>
              <a:cs typeface="Helvetica" panose="020B0604020202020204" pitchFamily="34" charset="0"/>
            </a:endParaRPr>
          </a:p>
          <a:p>
            <a:pPr marL="180975" indent="-180975" defTabSz="457200" eaLnBrk="0" hangingPunct="0">
              <a:spcAft>
                <a:spcPts val="1200"/>
              </a:spcAft>
              <a:buFont typeface="Arial" pitchFamily="34" charset="0"/>
              <a:buChar char="•"/>
            </a:pPr>
            <a:r>
              <a:rPr lang="it-IT" sz="1600" b="1" dirty="0">
                <a:solidFill>
                  <a:srgbClr val="003399"/>
                </a:solidFill>
                <a:latin typeface="Helvetica" panose="020B0604020202020204" pitchFamily="34" charset="0"/>
                <a:ea typeface="Times New Roman" pitchFamily="18" charset="0"/>
                <a:cs typeface="Helvetica" panose="020B0604020202020204" pitchFamily="34" charset="0"/>
              </a:rPr>
              <a:t>Melting/Degradation </a:t>
            </a:r>
            <a:r>
              <a:rPr lang="it-IT" sz="1600" b="1" dirty="0" smtClean="0">
                <a:solidFill>
                  <a:srgbClr val="003399"/>
                </a:solidFill>
                <a:latin typeface="Helvetica" panose="020B0604020202020204" pitchFamily="34" charset="0"/>
                <a:ea typeface="Times New Roman" pitchFamily="18" charset="0"/>
                <a:cs typeface="Helvetica" panose="020B0604020202020204" pitchFamily="34" charset="0"/>
              </a:rPr>
              <a:t>Temperature. </a:t>
            </a:r>
            <a:r>
              <a:rPr lang="it-IT" sz="1600" dirty="0">
                <a:solidFill>
                  <a:srgbClr val="003399"/>
                </a:solidFill>
                <a:latin typeface="Helvetica" panose="020B0604020202020204" pitchFamily="34" charset="0"/>
                <a:ea typeface="Times New Roman" pitchFamily="18" charset="0"/>
                <a:cs typeface="Helvetica" panose="020B0604020202020204" pitchFamily="34" charset="0"/>
              </a:rPr>
              <a:t>Maximize to withstand high temperatures reached in case of </a:t>
            </a:r>
            <a:r>
              <a:rPr lang="it-IT" sz="1600" dirty="0" smtClean="0">
                <a:solidFill>
                  <a:srgbClr val="003399"/>
                </a:solidFill>
                <a:latin typeface="Helvetica" panose="020B0604020202020204" pitchFamily="34" charset="0"/>
                <a:ea typeface="Times New Roman" pitchFamily="18" charset="0"/>
                <a:cs typeface="Helvetica" panose="020B0604020202020204" pitchFamily="34" charset="0"/>
              </a:rPr>
              <a:t>accidents</a:t>
            </a:r>
            <a:endParaRPr lang="it-IT" sz="1600" dirty="0">
              <a:solidFill>
                <a:srgbClr val="003399"/>
              </a:solidFill>
              <a:latin typeface="Helvetica" panose="020B0604020202020204" pitchFamily="34" charset="0"/>
              <a:ea typeface="Times New Roman" pitchFamily="18" charset="0"/>
              <a:cs typeface="Helvetica" panose="020B0604020202020204" pitchFamily="34" charset="0"/>
            </a:endParaRPr>
          </a:p>
          <a:p>
            <a:pPr marL="180975" indent="-180975" defTabSz="457200" eaLnBrk="0" hangingPunct="0">
              <a:spcAft>
                <a:spcPts val="1200"/>
              </a:spcAft>
              <a:buFont typeface="Arial" pitchFamily="34" charset="0"/>
              <a:buChar char="•"/>
            </a:pPr>
            <a:r>
              <a:rPr lang="it-IT" sz="1600" b="1" dirty="0">
                <a:solidFill>
                  <a:srgbClr val="003399"/>
                </a:solidFill>
                <a:latin typeface="Helvetica" panose="020B0604020202020204" pitchFamily="34" charset="0"/>
                <a:ea typeface="Times New Roman" pitchFamily="18" charset="0"/>
                <a:cs typeface="Helvetica" panose="020B0604020202020204" pitchFamily="34" charset="0"/>
              </a:rPr>
              <a:t>Specific </a:t>
            </a:r>
            <a:r>
              <a:rPr lang="it-IT" sz="1600" b="1" dirty="0" smtClean="0">
                <a:solidFill>
                  <a:srgbClr val="003399"/>
                </a:solidFill>
                <a:latin typeface="Helvetica" panose="020B0604020202020204" pitchFamily="34" charset="0"/>
                <a:ea typeface="Times New Roman" pitchFamily="18" charset="0"/>
                <a:cs typeface="Helvetica" panose="020B0604020202020204" pitchFamily="34" charset="0"/>
              </a:rPr>
              <a:t>Heat. </a:t>
            </a:r>
            <a:r>
              <a:rPr lang="it-IT" sz="1600" dirty="0">
                <a:solidFill>
                  <a:srgbClr val="003399"/>
                </a:solidFill>
                <a:latin typeface="Helvetica" panose="020B0604020202020204" pitchFamily="34" charset="0"/>
                <a:ea typeface="Times New Roman" pitchFamily="18" charset="0"/>
                <a:cs typeface="Helvetica" panose="020B0604020202020204" pitchFamily="34" charset="0"/>
              </a:rPr>
              <a:t>Maximize to improve thermal shock resistance (lowers temperature increase)</a:t>
            </a:r>
          </a:p>
          <a:p>
            <a:pPr marL="180975" indent="-180975" defTabSz="457200" eaLnBrk="0" hangingPunct="0">
              <a:spcAft>
                <a:spcPts val="1200"/>
              </a:spcAft>
              <a:buFont typeface="Arial" pitchFamily="34" charset="0"/>
              <a:buChar char="•"/>
            </a:pPr>
            <a:r>
              <a:rPr lang="it-IT" sz="1600" b="1" dirty="0">
                <a:solidFill>
                  <a:srgbClr val="003399"/>
                </a:solidFill>
                <a:latin typeface="Helvetica" panose="020B0604020202020204" pitchFamily="34" charset="0"/>
                <a:ea typeface="Times New Roman" pitchFamily="18" charset="0"/>
                <a:cs typeface="Helvetica" panose="020B0604020202020204" pitchFamily="34" charset="0"/>
              </a:rPr>
              <a:t>Ultimate </a:t>
            </a:r>
            <a:r>
              <a:rPr lang="it-IT" sz="1600" b="1" dirty="0" smtClean="0">
                <a:solidFill>
                  <a:srgbClr val="003399"/>
                </a:solidFill>
                <a:latin typeface="Helvetica" panose="020B0604020202020204" pitchFamily="34" charset="0"/>
                <a:ea typeface="Times New Roman" pitchFamily="18" charset="0"/>
                <a:cs typeface="Helvetica" panose="020B0604020202020204" pitchFamily="34" charset="0"/>
              </a:rPr>
              <a:t>Strength. </a:t>
            </a:r>
            <a:r>
              <a:rPr lang="it-IT" sz="1600" dirty="0">
                <a:solidFill>
                  <a:srgbClr val="003399"/>
                </a:solidFill>
                <a:latin typeface="Helvetica" panose="020B0604020202020204" pitchFamily="34" charset="0"/>
                <a:ea typeface="Times New Roman" pitchFamily="18" charset="0"/>
                <a:cs typeface="Helvetica" panose="020B0604020202020204" pitchFamily="34" charset="0"/>
              </a:rPr>
              <a:t>Maximize to improve thermal shock </a:t>
            </a:r>
            <a:r>
              <a:rPr lang="it-IT" sz="1600" dirty="0" smtClean="0">
                <a:solidFill>
                  <a:srgbClr val="003399"/>
                </a:solidFill>
                <a:latin typeface="Helvetica" panose="020B0604020202020204" pitchFamily="34" charset="0"/>
                <a:ea typeface="Times New Roman" pitchFamily="18" charset="0"/>
                <a:cs typeface="Helvetica" panose="020B0604020202020204" pitchFamily="34" charset="0"/>
              </a:rPr>
              <a:t>resistance</a:t>
            </a:r>
            <a:endParaRPr lang="it-IT" sz="1600" dirty="0">
              <a:solidFill>
                <a:srgbClr val="003399"/>
              </a:solidFill>
              <a:latin typeface="Helvetica" panose="020B0604020202020204" pitchFamily="34" charset="0"/>
              <a:ea typeface="Times New Roman" pitchFamily="18" charset="0"/>
              <a:cs typeface="Helvetica" panose="020B0604020202020204" pitchFamily="34" charset="0"/>
            </a:endParaRPr>
          </a:p>
          <a:p>
            <a:pPr marL="180975" indent="-180975" defTabSz="457200" eaLnBrk="0" hangingPunct="0">
              <a:spcAft>
                <a:spcPts val="1200"/>
              </a:spcAft>
              <a:buFont typeface="Arial" pitchFamily="34" charset="0"/>
              <a:buChar char="•"/>
            </a:pPr>
            <a:r>
              <a:rPr lang="it-IT" sz="1600" b="1" dirty="0" smtClean="0">
                <a:solidFill>
                  <a:srgbClr val="003399"/>
                </a:solidFill>
                <a:latin typeface="Helvetica" panose="020B0604020202020204" pitchFamily="34" charset="0"/>
                <a:ea typeface="Times New Roman" pitchFamily="18" charset="0"/>
                <a:cs typeface="Helvetica" panose="020B0604020202020204" pitchFamily="34" charset="0"/>
              </a:rPr>
              <a:t>Density. </a:t>
            </a:r>
            <a:r>
              <a:rPr lang="it-IT" sz="1600" dirty="0">
                <a:solidFill>
                  <a:srgbClr val="003399"/>
                </a:solidFill>
                <a:latin typeface="Helvetica" panose="020B0604020202020204" pitchFamily="34" charset="0"/>
                <a:ea typeface="Times New Roman" pitchFamily="18" charset="0"/>
                <a:cs typeface="Helvetica" panose="020B0604020202020204" pitchFamily="34" charset="0"/>
              </a:rPr>
              <a:t>Balance to limit peak energy deposition while maintaining adequate cleaning efficiency</a:t>
            </a:r>
          </a:p>
          <a:p>
            <a:pPr marL="180975" indent="-180975" defTabSz="457200" eaLnBrk="0" hangingPunct="0">
              <a:spcAft>
                <a:spcPts val="1200"/>
              </a:spcAft>
              <a:buFont typeface="Arial" pitchFamily="34" charset="0"/>
              <a:buChar char="•"/>
            </a:pPr>
            <a:r>
              <a:rPr lang="it-IT" sz="1600" b="1" dirty="0">
                <a:solidFill>
                  <a:srgbClr val="003399"/>
                </a:solidFill>
                <a:latin typeface="Helvetica" panose="020B0604020202020204" pitchFamily="34" charset="0"/>
                <a:ea typeface="Times New Roman" pitchFamily="18" charset="0"/>
                <a:cs typeface="Helvetica" panose="020B0604020202020204" pitchFamily="34" charset="0"/>
              </a:rPr>
              <a:t>Radiation-induced D</a:t>
            </a:r>
            <a:r>
              <a:rPr lang="it-IT" sz="1600" b="1" dirty="0" smtClean="0">
                <a:solidFill>
                  <a:srgbClr val="003399"/>
                </a:solidFill>
                <a:latin typeface="Helvetica" panose="020B0604020202020204" pitchFamily="34" charset="0"/>
                <a:ea typeface="Times New Roman" pitchFamily="18" charset="0"/>
                <a:cs typeface="Helvetica" panose="020B0604020202020204" pitchFamily="34" charset="0"/>
              </a:rPr>
              <a:t>egradation. </a:t>
            </a:r>
            <a:r>
              <a:rPr lang="it-IT" sz="1600" dirty="0">
                <a:solidFill>
                  <a:srgbClr val="003399"/>
                </a:solidFill>
                <a:latin typeface="Helvetica" panose="020B0604020202020204" pitchFamily="34" charset="0"/>
                <a:ea typeface="Times New Roman" pitchFamily="18" charset="0"/>
                <a:cs typeface="Helvetica" panose="020B0604020202020204" pitchFamily="34" charset="0"/>
              </a:rPr>
              <a:t>Minimize to improve component lifetime under long term particle </a:t>
            </a:r>
            <a:r>
              <a:rPr lang="it-IT" sz="1600" dirty="0" smtClean="0">
                <a:solidFill>
                  <a:srgbClr val="003399"/>
                </a:solidFill>
                <a:latin typeface="Helvetica" panose="020B0604020202020204" pitchFamily="34" charset="0"/>
                <a:ea typeface="Times New Roman" pitchFamily="18" charset="0"/>
                <a:cs typeface="Helvetica" panose="020B0604020202020204" pitchFamily="34" charset="0"/>
              </a:rPr>
              <a:t>irradiation</a:t>
            </a:r>
          </a:p>
          <a:p>
            <a:pPr marL="180975" indent="-180975" defTabSz="457200" eaLnBrk="0" hangingPunct="0">
              <a:spcAft>
                <a:spcPts val="1200"/>
              </a:spcAft>
              <a:buFont typeface="Arial" pitchFamily="34" charset="0"/>
              <a:buChar char="•"/>
            </a:pPr>
            <a:r>
              <a:rPr lang="it-IT" sz="1600" b="1" dirty="0" smtClean="0">
                <a:solidFill>
                  <a:srgbClr val="003399"/>
                </a:solidFill>
                <a:latin typeface="Helvetica" panose="020B0604020202020204" pitchFamily="34" charset="0"/>
                <a:ea typeface="Times New Roman" pitchFamily="18" charset="0"/>
                <a:cs typeface="Helvetica" panose="020B0604020202020204" pitchFamily="34" charset="0"/>
              </a:rPr>
              <a:t>Outgassing Rate</a:t>
            </a:r>
            <a:r>
              <a:rPr lang="it-IT" sz="1600" dirty="0" smtClean="0">
                <a:solidFill>
                  <a:srgbClr val="003399"/>
                </a:solidFill>
                <a:latin typeface="Helvetica" panose="020B0604020202020204" pitchFamily="34" charset="0"/>
                <a:ea typeface="Times New Roman" pitchFamily="18" charset="0"/>
                <a:cs typeface="Helvetica" panose="020B0604020202020204" pitchFamily="34" charset="0"/>
              </a:rPr>
              <a:t>. Minimize to ensure compatibility with UHV environment.</a:t>
            </a:r>
            <a:endParaRPr lang="it-IT" sz="1600" dirty="0" smtClean="0">
              <a:solidFill>
                <a:srgbClr val="0070C0"/>
              </a:solidFill>
              <a:latin typeface="Helvetica" panose="020B0604020202020204" pitchFamily="34" charset="0"/>
              <a:ea typeface="Times New Roman" pitchFamily="18" charset="0"/>
              <a:cs typeface="Helvetica" panose="020B0604020202020204" pitchFamily="34" charset="0"/>
            </a:endParaRPr>
          </a:p>
          <a:p>
            <a:pPr marL="1165225" eaLnBrk="0" hangingPunct="0">
              <a:spcAft>
                <a:spcPts val="1200"/>
              </a:spcAft>
            </a:pPr>
            <a:r>
              <a:rPr lang="en-GB" sz="1600" b="1" kern="0" dirty="0" smtClean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Most requirements shared with applications requiring highly efficient Thermal Management and Thermal Shock Resistance! Possibility of spin-offs</a:t>
            </a:r>
            <a:endParaRPr lang="en-GB" sz="1600" b="1" u="sng" kern="0" dirty="0" smtClean="0">
              <a:solidFill>
                <a:srgbClr val="003399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80975" indent="-180975" defTabSz="457200" eaLnBrk="0" hangingPunct="0">
              <a:spcAft>
                <a:spcPts val="1200"/>
              </a:spcAft>
              <a:buFont typeface="Arial" pitchFamily="34" charset="0"/>
              <a:buChar char="•"/>
            </a:pPr>
            <a:endParaRPr lang="en-GB" sz="1600" b="1" u="sng" kern="0" dirty="0">
              <a:solidFill>
                <a:srgbClr val="0070C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4895850" y="3319463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name="Equation" r:id="rId4" imgW="114120" imgH="215640" progId="Equation.3">
                  <p:embed/>
                </p:oleObj>
              </mc:Choice>
              <mc:Fallback>
                <p:oleObj name="Equation" r:id="rId4" imgW="114120" imgH="215640" progId="Equation.3">
                  <p:embed/>
                  <p:pic>
                    <p:nvPicPr>
                      <p:cNvPr id="16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5850" y="3319463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6"/>
          <p:cNvSpPr/>
          <p:nvPr/>
        </p:nvSpPr>
        <p:spPr>
          <a:xfrm>
            <a:off x="705000" y="768986"/>
            <a:ext cx="9072000" cy="656590"/>
          </a:xfrm>
          <a:prstGeom prst="rect">
            <a:avLst/>
          </a:prstGeom>
          <a:ln>
            <a:headEnd type="none" w="sm" len="sm"/>
            <a:tailEnd type="none" w="sm" len="sm"/>
          </a:ln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72000" rIns="72000" anchor="ctr" anchorCtr="1">
            <a:spAutoFit/>
          </a:bodyPr>
          <a:lstStyle/>
          <a:p>
            <a:pPr marL="180000" indent="-180000" algn="ctr" eaLnBrk="0" fontAlgn="base" hangingPunct="0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Font typeface="Arial" pitchFamily="34" charset="0"/>
              <a:buChar char="•"/>
            </a:pPr>
            <a:r>
              <a:rPr lang="en-GB" dirty="0">
                <a:solidFill>
                  <a:schemeClr val="lt1"/>
                </a:solidFill>
                <a:latin typeface="Helvetica" pitchFamily="34" charset="0"/>
                <a:cs typeface="Helvetica" pitchFamily="34" charset="0"/>
              </a:rPr>
              <a:t>Key properties must be optimized to meet requirements for </a:t>
            </a:r>
            <a:r>
              <a:rPr lang="en-GB" dirty="0">
                <a:latin typeface="Helvetica" pitchFamily="34" charset="0"/>
                <a:cs typeface="Helvetica" pitchFamily="34" charset="0"/>
              </a:rPr>
              <a:t>B</a:t>
            </a:r>
            <a:r>
              <a:rPr lang="en-GB" dirty="0" smtClean="0">
                <a:solidFill>
                  <a:schemeClr val="lt1"/>
                </a:solidFill>
                <a:latin typeface="Helvetica" pitchFamily="34" charset="0"/>
                <a:cs typeface="Helvetica" pitchFamily="34" charset="0"/>
              </a:rPr>
              <a:t>eam </a:t>
            </a:r>
            <a:r>
              <a:rPr lang="en-GB" dirty="0">
                <a:latin typeface="Helvetica" pitchFamily="34" charset="0"/>
                <a:cs typeface="Helvetica" pitchFamily="34" charset="0"/>
              </a:rPr>
              <a:t>I</a:t>
            </a:r>
            <a:r>
              <a:rPr lang="en-GB" dirty="0" smtClean="0">
                <a:solidFill>
                  <a:schemeClr val="lt1"/>
                </a:solidFill>
                <a:latin typeface="Helvetica" pitchFamily="34" charset="0"/>
                <a:cs typeface="Helvetica" pitchFamily="34" charset="0"/>
              </a:rPr>
              <a:t>ntercepting </a:t>
            </a:r>
            <a:r>
              <a:rPr lang="en-GB" dirty="0">
                <a:latin typeface="Helvetica" pitchFamily="34" charset="0"/>
                <a:cs typeface="Helvetica" pitchFamily="34" charset="0"/>
              </a:rPr>
              <a:t>D</a:t>
            </a:r>
            <a:r>
              <a:rPr lang="en-GB" dirty="0" smtClean="0">
                <a:solidFill>
                  <a:schemeClr val="lt1"/>
                </a:solidFill>
                <a:latin typeface="Helvetica" pitchFamily="34" charset="0"/>
                <a:cs typeface="Helvetica" pitchFamily="34" charset="0"/>
              </a:rPr>
              <a:t>evices in </a:t>
            </a:r>
            <a:r>
              <a:rPr lang="en-GB" dirty="0">
                <a:solidFill>
                  <a:schemeClr val="lt1"/>
                </a:solidFill>
                <a:latin typeface="Helvetica" pitchFamily="34" charset="0"/>
                <a:cs typeface="Helvetica" pitchFamily="34" charset="0"/>
              </a:rPr>
              <a:t>High Energy Particle Accelerators …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C5B1FEA-406A-7749-A5C3-DDCB5F67A4CE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GB" dirty="0"/>
          </a:p>
        </p:txBody>
      </p:sp>
      <p:sp>
        <p:nvSpPr>
          <p:cNvPr id="2" name="Right Arrow 1"/>
          <p:cNvSpPr/>
          <p:nvPr/>
        </p:nvSpPr>
        <p:spPr>
          <a:xfrm>
            <a:off x="1011504" y="6036658"/>
            <a:ext cx="679731" cy="22734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2000" y="6660000"/>
            <a:ext cx="8939055" cy="169277"/>
          </a:xfrm>
        </p:spPr>
        <p:txBody>
          <a:bodyPr/>
          <a:lstStyle/>
          <a:p>
            <a:r>
              <a:rPr lang="en-GB" dirty="0"/>
              <a:t>M</a:t>
            </a:r>
            <a:r>
              <a:rPr lang="en-GB" dirty="0" smtClean="0"/>
              <a:t>. Pasquali, CERN                                    1</a:t>
            </a:r>
            <a:r>
              <a:rPr lang="en-GB" baseline="30000" dirty="0" smtClean="0"/>
              <a:t>st</a:t>
            </a:r>
            <a:r>
              <a:rPr lang="en-GB" dirty="0" smtClean="0"/>
              <a:t> Workshop of ARIES WP17 </a:t>
            </a:r>
            <a:r>
              <a:rPr lang="en-GB" dirty="0" err="1" smtClean="0"/>
              <a:t>PowerMat</a:t>
            </a:r>
            <a:r>
              <a:rPr lang="en-GB" dirty="0" smtClean="0"/>
              <a:t> – November 27-28, 2017</a:t>
            </a:r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2247531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29250" rIns="0" bIns="2925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 dirty="0"/>
              <a:t>Expected Signals and Material Modelling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spcAft>
                    <a:spcPts val="0"/>
                  </a:spcAft>
                </a:pPr>
                <a:r>
                  <a:rPr lang="en-US" sz="1400" dirty="0" smtClean="0">
                    <a:solidFill>
                      <a:srgbClr val="003399"/>
                    </a:solidFill>
                  </a:rPr>
                  <a:t>Specimen geometry chosen to generate easily detectable, separable, mostly uniaxial signals which can be associated to quasi-independent phenomena with different timescales:</a:t>
                </a:r>
              </a:p>
              <a:p>
                <a:pPr lvl="1">
                  <a:spcAft>
                    <a:spcPts val="0"/>
                  </a:spcAft>
                </a:pPr>
                <a:r>
                  <a:rPr lang="en-US" sz="1400" b="1" dirty="0" smtClean="0">
                    <a:solidFill>
                      <a:srgbClr val="003399"/>
                    </a:solidFill>
                  </a:rPr>
                  <a:t>Pulse duration </a:t>
                </a:r>
                <a:r>
                  <a:rPr lang="en-US" sz="1400" dirty="0" smtClean="0">
                    <a:solidFill>
                      <a:srgbClr val="003399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sz="1400" b="1" i="1" smtClean="0">
                        <a:solidFill>
                          <a:srgbClr val="00339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𝝉</m:t>
                    </m:r>
                    <m:r>
                      <a:rPr lang="en-US" sz="1400" b="0" i="1" smtClean="0">
                        <a:solidFill>
                          <a:srgbClr val="00339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1400" b="1" i="1" dirty="0" smtClean="0">
                    <a:solidFill>
                      <a:srgbClr val="003399"/>
                    </a:solidFill>
                  </a:rPr>
                  <a:t> &lt; </a:t>
                </a:r>
                <a:r>
                  <a:rPr lang="en-GB" sz="1400" dirty="0" smtClean="0">
                    <a:solidFill>
                      <a:srgbClr val="003399"/>
                    </a:solidFill>
                  </a:rPr>
                  <a:t>1 ÷ 10 </a:t>
                </a:r>
                <a:r>
                  <a:rPr lang="en-GB" sz="1400" dirty="0" err="1" smtClean="0">
                    <a:solidFill>
                      <a:srgbClr val="003399"/>
                    </a:solidFill>
                  </a:rPr>
                  <a:t>μs</a:t>
                </a:r>
                <a:r>
                  <a:rPr lang="en-GB" sz="1400" dirty="0" smtClean="0">
                    <a:solidFill>
                      <a:srgbClr val="003399"/>
                    </a:solidFill>
                  </a:rPr>
                  <a:t>. Associated to signal rise time. Highest strain rate effects.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sz="140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140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</m:acc>
                    <m:r>
                      <a:rPr lang="en-GB" sz="1400" i="1" smtClean="0">
                        <a:solidFill>
                          <a:srgbClr val="00339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sSup>
                      <m:sSupPr>
                        <m:ctrlPr>
                          <a:rPr lang="en-GB" sz="140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4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lang="en-GB" sz="1400" i="1" smtClean="0">
                        <a:solidFill>
                          <a:srgbClr val="00339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÷</m:t>
                    </m:r>
                    <m:sSup>
                      <m:sSupPr>
                        <m:ctrlPr>
                          <a:rPr lang="en-GB" sz="140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4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  <m:sSup>
                      <m:sSupPr>
                        <m:ctrlPr>
                          <a:rPr lang="en-GB" sz="140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sz="1400" b="0" i="1" smtClean="0">
                            <a:solidFill>
                              <a:srgbClr val="00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GB" sz="1400" dirty="0" smtClean="0">
                    <a:solidFill>
                      <a:srgbClr val="003399"/>
                    </a:solidFill>
                  </a:rPr>
                  <a:t> </a:t>
                </a:r>
                <a:endParaRPr lang="en-GB" sz="1400" b="1" i="1" dirty="0" smtClean="0">
                  <a:solidFill>
                    <a:srgbClr val="003399"/>
                  </a:solidFill>
                </a:endParaRPr>
              </a:p>
              <a:p>
                <a:pPr lvl="1">
                  <a:spcAft>
                    <a:spcPts val="0"/>
                  </a:spcAft>
                </a:pPr>
                <a:r>
                  <a:rPr lang="en-GB" sz="1400" b="1" dirty="0" smtClean="0">
                    <a:solidFill>
                      <a:srgbClr val="003399"/>
                    </a:solidFill>
                  </a:rPr>
                  <a:t>Longitudinal Period </a:t>
                </a:r>
                <a:r>
                  <a:rPr lang="en-GB" sz="1400" dirty="0" smtClean="0">
                    <a:solidFill>
                      <a:srgbClr val="003399"/>
                    </a:solidFill>
                  </a:rPr>
                  <a:t>(</a:t>
                </a:r>
                <a:r>
                  <a:rPr lang="en-GB" sz="1400" b="1" i="1" dirty="0" smtClean="0">
                    <a:solidFill>
                      <a:srgbClr val="003399"/>
                    </a:solidFill>
                  </a:rPr>
                  <a:t>T</a:t>
                </a:r>
                <a:r>
                  <a:rPr lang="en-GB" sz="1400" b="1" i="1" baseline="-25000" dirty="0" smtClean="0">
                    <a:solidFill>
                      <a:srgbClr val="003399"/>
                    </a:solidFill>
                  </a:rPr>
                  <a:t>L</a:t>
                </a:r>
                <a:r>
                  <a:rPr lang="en-GB" sz="1400" dirty="0" smtClean="0">
                    <a:solidFill>
                      <a:srgbClr val="003399"/>
                    </a:solidFill>
                  </a:rPr>
                  <a:t>) ~</a:t>
                </a:r>
                <a:r>
                  <a:rPr lang="en-GB" sz="1400" dirty="0">
                    <a:solidFill>
                      <a:srgbClr val="003399"/>
                    </a:solidFill>
                  </a:rPr>
                  <a:t>100 </a:t>
                </a:r>
                <a:r>
                  <a:rPr lang="en-GB" sz="1400" dirty="0" err="1" smtClean="0">
                    <a:solidFill>
                      <a:srgbClr val="003399"/>
                    </a:solidFill>
                  </a:rPr>
                  <a:t>μs</a:t>
                </a:r>
                <a:r>
                  <a:rPr lang="en-GB" sz="1400" dirty="0" smtClean="0">
                    <a:solidFill>
                      <a:srgbClr val="003399"/>
                    </a:solidFill>
                  </a:rPr>
                  <a:t>. Frequency of longitudinal waves (adiabatic). Dynamic elastic constants and damping ratio. Axial strength.</a:t>
                </a:r>
              </a:p>
              <a:p>
                <a:pPr lvl="1">
                  <a:spcAft>
                    <a:spcPts val="0"/>
                  </a:spcAft>
                </a:pPr>
                <a:r>
                  <a:rPr lang="en-US" sz="1400" b="1" dirty="0" smtClean="0">
                    <a:solidFill>
                      <a:srgbClr val="003399"/>
                    </a:solidFill>
                  </a:rPr>
                  <a:t>Flexural Period </a:t>
                </a:r>
                <a:r>
                  <a:rPr lang="en-US" sz="1400" dirty="0" smtClean="0">
                    <a:solidFill>
                      <a:srgbClr val="003399"/>
                    </a:solidFill>
                  </a:rPr>
                  <a:t>(</a:t>
                </a:r>
                <a:r>
                  <a:rPr lang="en-US" sz="1400" b="1" i="1" dirty="0" smtClean="0">
                    <a:solidFill>
                      <a:srgbClr val="003399"/>
                    </a:solidFill>
                  </a:rPr>
                  <a:t>T</a:t>
                </a:r>
                <a:r>
                  <a:rPr lang="en-US" sz="1400" b="1" i="1" baseline="-25000" dirty="0" smtClean="0">
                    <a:solidFill>
                      <a:srgbClr val="003399"/>
                    </a:solidFill>
                  </a:rPr>
                  <a:t>F</a:t>
                </a:r>
                <a:r>
                  <a:rPr lang="en-US" sz="1400" dirty="0" smtClean="0">
                    <a:solidFill>
                      <a:srgbClr val="003399"/>
                    </a:solidFill>
                  </a:rPr>
                  <a:t>) ~1 </a:t>
                </a:r>
                <a:r>
                  <a:rPr lang="en-US" sz="1400" dirty="0" err="1" smtClean="0">
                    <a:solidFill>
                      <a:srgbClr val="003399"/>
                    </a:solidFill>
                  </a:rPr>
                  <a:t>ms.</a:t>
                </a:r>
                <a:r>
                  <a:rPr lang="en-US" sz="1400" dirty="0" smtClean="0">
                    <a:solidFill>
                      <a:srgbClr val="003399"/>
                    </a:solidFill>
                  </a:rPr>
                  <a:t> Frequency of lateral oscillations. Plasticity. Flexural strength. Permanent deformations.</a:t>
                </a:r>
              </a:p>
              <a:p>
                <a:pPr lvl="1">
                  <a:spcAft>
                    <a:spcPts val="0"/>
                  </a:spcAft>
                </a:pPr>
                <a:r>
                  <a:rPr lang="en-US" sz="1400" b="1" dirty="0" smtClean="0">
                    <a:solidFill>
                      <a:srgbClr val="003399"/>
                    </a:solidFill>
                  </a:rPr>
                  <a:t>Thermal diffusion time </a:t>
                </a:r>
                <a:r>
                  <a:rPr lang="en-US" sz="1400" dirty="0" smtClean="0">
                    <a:solidFill>
                      <a:srgbClr val="003399"/>
                    </a:solidFill>
                  </a:rPr>
                  <a:t>(</a:t>
                </a:r>
                <a:r>
                  <a:rPr lang="en-US" sz="1400" b="1" i="1" dirty="0" smtClean="0">
                    <a:solidFill>
                      <a:srgbClr val="003399"/>
                    </a:solidFill>
                  </a:rPr>
                  <a:t>t</a:t>
                </a:r>
                <a:r>
                  <a:rPr lang="en-US" sz="1400" b="1" i="1" baseline="-25000" dirty="0" smtClean="0">
                    <a:solidFill>
                      <a:srgbClr val="003399"/>
                    </a:solidFill>
                  </a:rPr>
                  <a:t>d</a:t>
                </a:r>
                <a:r>
                  <a:rPr lang="en-US" sz="1400" dirty="0" smtClean="0">
                    <a:solidFill>
                      <a:srgbClr val="003399"/>
                    </a:solidFill>
                  </a:rPr>
                  <a:t>) 0.</a:t>
                </a:r>
                <a:r>
                  <a:rPr lang="en-GB" sz="1400" dirty="0" smtClean="0">
                    <a:solidFill>
                      <a:srgbClr val="003399"/>
                    </a:solidFill>
                  </a:rPr>
                  <a:t>1 ÷ 1 s. Temperature measurement. Drift in lateral oscillations. </a:t>
                </a:r>
                <a:endParaRPr lang="en-GB" sz="1400" dirty="0">
                  <a:solidFill>
                    <a:srgbClr val="003399"/>
                  </a:solidFill>
                </a:endParaRPr>
              </a:p>
              <a:p>
                <a:pPr>
                  <a:spcAft>
                    <a:spcPts val="0"/>
                  </a:spcAft>
                </a:pPr>
                <a:r>
                  <a:rPr lang="en-GB" sz="1400" dirty="0" smtClean="0">
                    <a:solidFill>
                      <a:srgbClr val="003399"/>
                    </a:solidFill>
                  </a:rPr>
                  <a:t>Beam </a:t>
                </a:r>
                <a:r>
                  <a:rPr lang="en-GB" sz="1400" dirty="0">
                    <a:solidFill>
                      <a:srgbClr val="003399"/>
                    </a:solidFill>
                  </a:rPr>
                  <a:t>impacts targets with </a:t>
                </a:r>
                <a:r>
                  <a:rPr lang="en-GB" sz="1400" b="1" dirty="0">
                    <a:solidFill>
                      <a:srgbClr val="003399"/>
                    </a:solidFill>
                  </a:rPr>
                  <a:t>variable offsets</a:t>
                </a:r>
                <a:r>
                  <a:rPr lang="en-GB" sz="1400" dirty="0">
                    <a:solidFill>
                      <a:srgbClr val="003399"/>
                    </a:solidFill>
                  </a:rPr>
                  <a:t>.</a:t>
                </a:r>
              </a:p>
              <a:p>
                <a:pPr lvl="1">
                  <a:spcAft>
                    <a:spcPts val="0"/>
                  </a:spcAft>
                </a:pPr>
                <a:r>
                  <a:rPr lang="en-GB" sz="1400" b="1" dirty="0">
                    <a:solidFill>
                      <a:srgbClr val="003399"/>
                    </a:solidFill>
                  </a:rPr>
                  <a:t>Zero offset</a:t>
                </a:r>
                <a:r>
                  <a:rPr lang="en-GB" sz="1400" dirty="0">
                    <a:solidFill>
                      <a:srgbClr val="003399"/>
                    </a:solidFill>
                  </a:rPr>
                  <a:t>. Excites longitudinal vibration. High frequency (5÷50 kHz). </a:t>
                </a:r>
              </a:p>
              <a:p>
                <a:pPr lvl="1">
                  <a:spcAft>
                    <a:spcPts val="0"/>
                  </a:spcAft>
                </a:pPr>
                <a:r>
                  <a:rPr lang="en-GB" sz="1400" b="1" dirty="0">
                    <a:solidFill>
                      <a:srgbClr val="003399"/>
                    </a:solidFill>
                  </a:rPr>
                  <a:t>Intermediate offset</a:t>
                </a:r>
                <a:r>
                  <a:rPr lang="en-GB" sz="1400" dirty="0">
                    <a:solidFill>
                      <a:srgbClr val="003399"/>
                    </a:solidFill>
                  </a:rPr>
                  <a:t>. Additionally excites lateral oscillations. Lower frequencies (100÷2000 Hz). </a:t>
                </a:r>
              </a:p>
              <a:p>
                <a:pPr lvl="1">
                  <a:spcAft>
                    <a:spcPts val="0"/>
                  </a:spcAft>
                </a:pPr>
                <a:r>
                  <a:rPr lang="en-GB" sz="1400" b="1" dirty="0">
                    <a:solidFill>
                      <a:srgbClr val="003399"/>
                    </a:solidFill>
                  </a:rPr>
                  <a:t>Grazing impact</a:t>
                </a:r>
                <a:r>
                  <a:rPr lang="en-GB" sz="1400" dirty="0">
                    <a:solidFill>
                      <a:srgbClr val="003399"/>
                    </a:solidFill>
                  </a:rPr>
                  <a:t>. Probe coating strength. Surface damage</a:t>
                </a:r>
                <a:r>
                  <a:rPr lang="en-GB" sz="1400" dirty="0" smtClean="0">
                    <a:solidFill>
                      <a:srgbClr val="003399"/>
                    </a:solidFill>
                  </a:rPr>
                  <a:t>.</a:t>
                </a:r>
                <a:endParaRPr lang="en-GB" sz="1400" dirty="0">
                  <a:solidFill>
                    <a:srgbClr val="003399"/>
                  </a:solidFill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Theoretical Analysis and Expected Signals</a:t>
            </a:r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704528" y="4170472"/>
            <a:ext cx="8877538" cy="2493280"/>
            <a:chOff x="2648739" y="2852936"/>
            <a:chExt cx="4592613" cy="1224000"/>
          </a:xfrm>
        </p:grpSpPr>
        <p:cxnSp>
          <p:nvCxnSpPr>
            <p:cNvPr id="11" name="Straight Connector 10"/>
            <p:cNvCxnSpPr/>
            <p:nvPr/>
          </p:nvCxnSpPr>
          <p:spPr>
            <a:xfrm flipV="1">
              <a:off x="5162744" y="3675386"/>
              <a:ext cx="0" cy="2274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11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3360" y="2852936"/>
              <a:ext cx="3726991" cy="1224000"/>
            </a:xfrm>
            <a:prstGeom prst="rect">
              <a:avLst/>
            </a:prstGeom>
          </p:spPr>
        </p:pic>
        <p:sp>
          <p:nvSpPr>
            <p:cNvPr id="13" name="Right Arrow 12"/>
            <p:cNvSpPr/>
            <p:nvPr/>
          </p:nvSpPr>
          <p:spPr>
            <a:xfrm>
              <a:off x="2648739" y="3330110"/>
              <a:ext cx="279358" cy="53019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3281352" y="3366096"/>
              <a:ext cx="3960000" cy="0"/>
            </a:xfrm>
            <a:prstGeom prst="line">
              <a:avLst/>
            </a:prstGeom>
            <a:ln>
              <a:solidFill>
                <a:srgbClr val="002060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ight Arrow 14"/>
            <p:cNvSpPr/>
            <p:nvPr/>
          </p:nvSpPr>
          <p:spPr>
            <a:xfrm>
              <a:off x="2899288" y="3400802"/>
              <a:ext cx="279358" cy="53019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ight Arrow 15"/>
            <p:cNvSpPr/>
            <p:nvPr/>
          </p:nvSpPr>
          <p:spPr>
            <a:xfrm>
              <a:off x="3095717" y="3464496"/>
              <a:ext cx="279358" cy="53019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2000" y="6660000"/>
            <a:ext cx="8939055" cy="169277"/>
          </a:xfrm>
        </p:spPr>
        <p:txBody>
          <a:bodyPr/>
          <a:lstStyle/>
          <a:p>
            <a:r>
              <a:rPr lang="en-GB" dirty="0"/>
              <a:t>M</a:t>
            </a:r>
            <a:r>
              <a:rPr lang="en-GB" dirty="0" smtClean="0"/>
              <a:t>. Pasquali, CERN                                    1</a:t>
            </a:r>
            <a:r>
              <a:rPr lang="en-GB" baseline="30000" dirty="0" smtClean="0"/>
              <a:t>st</a:t>
            </a:r>
            <a:r>
              <a:rPr lang="en-GB" dirty="0" smtClean="0"/>
              <a:t> Workshop of ARIES WP17 </a:t>
            </a:r>
            <a:r>
              <a:rPr lang="en-GB" dirty="0" err="1" smtClean="0"/>
              <a:t>PowerMat</a:t>
            </a:r>
            <a:r>
              <a:rPr lang="en-GB" dirty="0" smtClean="0"/>
              <a:t> – November 27-28, 2017</a:t>
            </a:r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60289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85273" y="61933"/>
            <a:ext cx="7662268" cy="504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29250" rIns="0" bIns="2925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 dirty="0" smtClean="0"/>
              <a:t>No Offset Impact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Theoretical Analysis and Expected Signals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1542" y="801825"/>
            <a:ext cx="4637176" cy="2950929"/>
          </a:xfrm>
          <a:prstGeom prst="rect">
            <a:avLst/>
          </a:prstGeom>
        </p:spPr>
      </p:pic>
      <p:sp>
        <p:nvSpPr>
          <p:cNvPr id="28" name="Content Placeholder 4"/>
          <p:cNvSpPr>
            <a:spLocks noGrp="1"/>
          </p:cNvSpPr>
          <p:nvPr>
            <p:ph idx="1"/>
          </p:nvPr>
        </p:nvSpPr>
        <p:spPr>
          <a:xfrm>
            <a:off x="611999" y="1871172"/>
            <a:ext cx="4706448" cy="3256927"/>
          </a:xfrm>
        </p:spPr>
        <p:txBody>
          <a:bodyPr/>
          <a:lstStyle/>
          <a:p>
            <a:r>
              <a:rPr lang="en-GB" sz="1400" dirty="0" smtClean="0">
                <a:solidFill>
                  <a:srgbClr val="003399"/>
                </a:solidFill>
              </a:rPr>
              <a:t>Excites longitudinal </a:t>
            </a:r>
            <a:r>
              <a:rPr lang="en-GB" sz="1400" dirty="0">
                <a:solidFill>
                  <a:srgbClr val="003399"/>
                </a:solidFill>
              </a:rPr>
              <a:t>vibration. </a:t>
            </a:r>
            <a:endParaRPr lang="en-GB" sz="1400" dirty="0" smtClean="0">
              <a:solidFill>
                <a:srgbClr val="003399"/>
              </a:solidFill>
            </a:endParaRPr>
          </a:p>
          <a:p>
            <a:r>
              <a:rPr lang="en-GB" sz="1400" dirty="0" smtClean="0">
                <a:solidFill>
                  <a:srgbClr val="003399"/>
                </a:solidFill>
              </a:rPr>
              <a:t>High </a:t>
            </a:r>
            <a:r>
              <a:rPr lang="en-GB" sz="1400" dirty="0">
                <a:solidFill>
                  <a:srgbClr val="003399"/>
                </a:solidFill>
              </a:rPr>
              <a:t>frequency (5÷50 kHz). </a:t>
            </a:r>
            <a:endParaRPr lang="en-GB" sz="1400" dirty="0" smtClean="0">
              <a:solidFill>
                <a:srgbClr val="003399"/>
              </a:solidFill>
            </a:endParaRPr>
          </a:p>
          <a:p>
            <a:r>
              <a:rPr lang="en-GB" sz="1400" dirty="0" smtClean="0">
                <a:solidFill>
                  <a:srgbClr val="003399"/>
                </a:solidFill>
              </a:rPr>
              <a:t>Shock. Strain rate effects. Internal damping.</a:t>
            </a:r>
          </a:p>
          <a:p>
            <a:r>
              <a:rPr lang="en-US" sz="1400" dirty="0" smtClean="0">
                <a:solidFill>
                  <a:srgbClr val="003399"/>
                </a:solidFill>
              </a:rPr>
              <a:t>Main Hypotheses: </a:t>
            </a:r>
          </a:p>
          <a:p>
            <a:pPr marL="539750" indent="-179388">
              <a:spcAft>
                <a:spcPts val="0"/>
              </a:spcAft>
              <a:buFontTx/>
              <a:buChar char="-"/>
            </a:pPr>
            <a:r>
              <a:rPr lang="en-US" sz="1400" dirty="0" smtClean="0">
                <a:solidFill>
                  <a:srgbClr val="003399"/>
                </a:solidFill>
              </a:rPr>
              <a:t>Linear elastic model  -  No cost. dep. on T</a:t>
            </a:r>
          </a:p>
          <a:p>
            <a:pPr marL="539750" indent="-179388">
              <a:spcAft>
                <a:spcPts val="0"/>
              </a:spcAft>
              <a:buFontTx/>
              <a:buChar char="-"/>
            </a:pPr>
            <a:r>
              <a:rPr lang="en-US" sz="1400" dirty="0" smtClean="0">
                <a:solidFill>
                  <a:srgbClr val="003399"/>
                </a:solidFill>
              </a:rPr>
              <a:t>Weak thermo-mechanical coupling</a:t>
            </a:r>
          </a:p>
          <a:p>
            <a:pPr marL="539750" indent="-179388">
              <a:spcAft>
                <a:spcPts val="0"/>
              </a:spcAft>
              <a:buFontTx/>
              <a:buChar char="-"/>
            </a:pPr>
            <a:r>
              <a:rPr lang="en-US" sz="1400" dirty="0" smtClean="0">
                <a:solidFill>
                  <a:srgbClr val="003399"/>
                </a:solidFill>
              </a:rPr>
              <a:t>Negligible radial inertia effects</a:t>
            </a:r>
          </a:p>
          <a:p>
            <a:pPr>
              <a:buFontTx/>
              <a:buChar char="-"/>
            </a:pPr>
            <a:endParaRPr lang="en-US" sz="1400" dirty="0" smtClean="0">
              <a:solidFill>
                <a:srgbClr val="003399"/>
              </a:solidFill>
            </a:endParaRPr>
          </a:p>
          <a:p>
            <a:pPr>
              <a:buFontTx/>
              <a:buChar char="-"/>
            </a:pPr>
            <a:endParaRPr lang="en-US" sz="1400" dirty="0" smtClean="0">
              <a:solidFill>
                <a:srgbClr val="003399"/>
              </a:solidFill>
            </a:endParaRPr>
          </a:p>
          <a:p>
            <a:endParaRPr lang="en-GB" sz="1400" dirty="0" smtClean="0">
              <a:solidFill>
                <a:srgbClr val="003399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816" y="709275"/>
            <a:ext cx="4243184" cy="122540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8897" y="3791527"/>
            <a:ext cx="4475588" cy="2793384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5512458" y="2382453"/>
            <a:ext cx="2250269" cy="930537"/>
            <a:chOff x="885652" y="5009477"/>
            <a:chExt cx="3016304" cy="1322732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06569" y="6041887"/>
              <a:ext cx="1604284" cy="290322"/>
            </a:xfrm>
            <a:prstGeom prst="rect">
              <a:avLst/>
            </a:prstGeom>
          </p:spPr>
        </p:pic>
        <p:grpSp>
          <p:nvGrpSpPr>
            <p:cNvPr id="22" name="Group 21"/>
            <p:cNvGrpSpPr/>
            <p:nvPr/>
          </p:nvGrpSpPr>
          <p:grpSpPr>
            <a:xfrm>
              <a:off x="885652" y="5009477"/>
              <a:ext cx="3016304" cy="574358"/>
              <a:chOff x="885652" y="4822102"/>
              <a:chExt cx="3016304" cy="574358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 rotWithShape="1">
              <a:blip r:embed="rId7"/>
              <a:srcRect r="71493" b="60949"/>
              <a:stretch/>
            </p:blipFill>
            <p:spPr>
              <a:xfrm>
                <a:off x="885652" y="4822102"/>
                <a:ext cx="1340387" cy="574358"/>
              </a:xfrm>
              <a:prstGeom prst="rect">
                <a:avLst/>
              </a:prstGeom>
            </p:spPr>
          </p:pic>
          <p:pic>
            <p:nvPicPr>
              <p:cNvPr id="27" name="Picture 26"/>
              <p:cNvPicPr>
                <a:picLocks noChangeAspect="1"/>
              </p:cNvPicPr>
              <p:nvPr/>
            </p:nvPicPr>
            <p:blipFill rotWithShape="1">
              <a:blip r:embed="rId7"/>
              <a:srcRect l="64320" r="611" b="60949"/>
              <a:stretch/>
            </p:blipFill>
            <p:spPr>
              <a:xfrm>
                <a:off x="2253038" y="4822102"/>
                <a:ext cx="1648918" cy="574358"/>
              </a:xfrm>
              <a:prstGeom prst="rect">
                <a:avLst/>
              </a:prstGeom>
            </p:spPr>
          </p:pic>
        </p:grpSp>
        <p:grpSp>
          <p:nvGrpSpPr>
            <p:cNvPr id="23" name="Group 22"/>
            <p:cNvGrpSpPr/>
            <p:nvPr/>
          </p:nvGrpSpPr>
          <p:grpSpPr>
            <a:xfrm>
              <a:off x="885652" y="5423571"/>
              <a:ext cx="2843721" cy="657853"/>
              <a:chOff x="1109272" y="5519026"/>
              <a:chExt cx="2843721" cy="657853"/>
            </a:xfrm>
          </p:grpSpPr>
          <p:pic>
            <p:nvPicPr>
              <p:cNvPr id="26" name="Picture 25"/>
              <p:cNvPicPr>
                <a:picLocks noChangeAspect="1"/>
              </p:cNvPicPr>
              <p:nvPr/>
            </p:nvPicPr>
            <p:blipFill rotWithShape="1">
              <a:blip r:embed="rId7"/>
              <a:srcRect l="8118" t="55440" r="76488"/>
              <a:stretch/>
            </p:blipFill>
            <p:spPr>
              <a:xfrm>
                <a:off x="1109272" y="5519026"/>
                <a:ext cx="723847" cy="655380"/>
              </a:xfrm>
              <a:prstGeom prst="rect">
                <a:avLst/>
              </a:prstGeom>
            </p:spPr>
          </p:pic>
          <p:pic>
            <p:nvPicPr>
              <p:cNvPr id="29" name="Picture 28"/>
              <p:cNvPicPr>
                <a:picLocks noChangeAspect="1"/>
              </p:cNvPicPr>
              <p:nvPr/>
            </p:nvPicPr>
            <p:blipFill rotWithShape="1">
              <a:blip r:embed="rId7"/>
              <a:srcRect l="54915" t="61851"/>
              <a:stretch/>
            </p:blipFill>
            <p:spPr>
              <a:xfrm>
                <a:off x="1833119" y="5615791"/>
                <a:ext cx="2119874" cy="561088"/>
              </a:xfrm>
              <a:prstGeom prst="rect">
                <a:avLst/>
              </a:prstGeom>
            </p:spPr>
          </p:pic>
        </p:grpSp>
      </p:grpSp>
      <p:grpSp>
        <p:nvGrpSpPr>
          <p:cNvPr id="25" name="Group 24"/>
          <p:cNvGrpSpPr/>
          <p:nvPr/>
        </p:nvGrpSpPr>
        <p:grpSpPr>
          <a:xfrm>
            <a:off x="723466" y="4229408"/>
            <a:ext cx="4210278" cy="1047804"/>
            <a:chOff x="843771" y="3564297"/>
            <a:chExt cx="4210278" cy="1047804"/>
          </a:xfrm>
        </p:grpSpPr>
        <p:grpSp>
          <p:nvGrpSpPr>
            <p:cNvPr id="32" name="Group 31"/>
            <p:cNvGrpSpPr/>
            <p:nvPr/>
          </p:nvGrpSpPr>
          <p:grpSpPr>
            <a:xfrm>
              <a:off x="843771" y="3564297"/>
              <a:ext cx="4071073" cy="1047804"/>
              <a:chOff x="843771" y="3564297"/>
              <a:chExt cx="4071073" cy="1047804"/>
            </a:xfrm>
          </p:grpSpPr>
          <p:pic>
            <p:nvPicPr>
              <p:cNvPr id="33" name="Picture 32"/>
              <p:cNvPicPr>
                <a:picLocks noChangeAspect="1"/>
              </p:cNvPicPr>
              <p:nvPr/>
            </p:nvPicPr>
            <p:blipFill rotWithShape="1">
              <a:blip r:embed="rId8"/>
              <a:srcRect l="4949" r="63220"/>
              <a:stretch/>
            </p:blipFill>
            <p:spPr>
              <a:xfrm>
                <a:off x="843771" y="3564297"/>
                <a:ext cx="1713570" cy="1047804"/>
              </a:xfrm>
              <a:prstGeom prst="rect">
                <a:avLst/>
              </a:prstGeom>
            </p:spPr>
          </p:pic>
          <p:grpSp>
            <p:nvGrpSpPr>
              <p:cNvPr id="35" name="Group 34"/>
              <p:cNvGrpSpPr/>
              <p:nvPr/>
            </p:nvGrpSpPr>
            <p:grpSpPr>
              <a:xfrm>
                <a:off x="2685671" y="3750716"/>
                <a:ext cx="2229173" cy="852208"/>
                <a:chOff x="2685671" y="3750716"/>
                <a:chExt cx="2229173" cy="852208"/>
              </a:xfrm>
            </p:grpSpPr>
            <p:pic>
              <p:nvPicPr>
                <p:cNvPr id="48" name="Picture 47"/>
                <p:cNvPicPr>
                  <a:picLocks noChangeAspect="1"/>
                </p:cNvPicPr>
                <p:nvPr/>
              </p:nvPicPr>
              <p:blipFill rotWithShape="1">
                <a:blip r:embed="rId8"/>
                <a:srcRect l="51588" t="18667" r="3296"/>
                <a:stretch/>
              </p:blipFill>
              <p:spPr>
                <a:xfrm>
                  <a:off x="2756738" y="3750716"/>
                  <a:ext cx="2089625" cy="852208"/>
                </a:xfrm>
                <a:prstGeom prst="rect">
                  <a:avLst/>
                </a:prstGeom>
              </p:spPr>
            </p:pic>
            <p:sp>
              <p:nvSpPr>
                <p:cNvPr id="51" name="Rectangle 50"/>
                <p:cNvSpPr/>
                <p:nvPr/>
              </p:nvSpPr>
              <p:spPr>
                <a:xfrm>
                  <a:off x="4527375" y="4017294"/>
                  <a:ext cx="387469" cy="382941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2" name="Rectangle 51"/>
                <p:cNvSpPr/>
                <p:nvPr/>
              </p:nvSpPr>
              <p:spPr>
                <a:xfrm>
                  <a:off x="2685671" y="3955005"/>
                  <a:ext cx="364848" cy="39763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0" name="Right Arrow 49"/>
                <p:cNvSpPr/>
                <p:nvPr/>
              </p:nvSpPr>
              <p:spPr>
                <a:xfrm flipH="1">
                  <a:off x="2708149" y="4037400"/>
                  <a:ext cx="372750" cy="185685"/>
                </a:xfrm>
                <a:prstGeom prst="rightArrow">
                  <a:avLst/>
                </a:prstGeom>
                <a:solidFill>
                  <a:srgbClr val="0070C0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9" name="Right Arrow 48"/>
                <p:cNvSpPr/>
                <p:nvPr/>
              </p:nvSpPr>
              <p:spPr>
                <a:xfrm>
                  <a:off x="4527225" y="4023656"/>
                  <a:ext cx="372750" cy="185685"/>
                </a:xfrm>
                <a:prstGeom prst="rightArrow">
                  <a:avLst/>
                </a:prstGeom>
                <a:solidFill>
                  <a:srgbClr val="0070C0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7" name="TextBox 36"/>
              <p:cNvSpPr txBox="1"/>
              <p:nvPr/>
            </p:nvSpPr>
            <p:spPr>
              <a:xfrm>
                <a:off x="2410693" y="3865745"/>
                <a:ext cx="35293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+</a:t>
                </a:r>
                <a:endParaRPr lang="en-GB" sz="2800" dirty="0"/>
              </a:p>
            </p:txBody>
          </p:sp>
        </p:grpSp>
        <p:sp>
          <p:nvSpPr>
            <p:cNvPr id="53" name="TextBox 52"/>
            <p:cNvSpPr txBox="1"/>
            <p:nvPr/>
          </p:nvSpPr>
          <p:spPr>
            <a:xfrm>
              <a:off x="2680420" y="4197378"/>
              <a:ext cx="5870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i="1" dirty="0">
                  <a:solidFill>
                    <a:srgbClr val="0070C0"/>
                  </a:solidFill>
                </a:rPr>
                <a:t>F</a:t>
              </a:r>
              <a:r>
                <a:rPr lang="en-US" sz="1400" b="1" i="1" dirty="0" smtClean="0">
                  <a:solidFill>
                    <a:srgbClr val="0070C0"/>
                  </a:solidFill>
                </a:rPr>
                <a:t>(t)</a:t>
              </a:r>
              <a:endParaRPr lang="en-GB" sz="1400" b="1" i="1" dirty="0">
                <a:solidFill>
                  <a:srgbClr val="0070C0"/>
                </a:solidFill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466983" y="4196102"/>
              <a:ext cx="5870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i="1" dirty="0">
                  <a:solidFill>
                    <a:srgbClr val="0070C0"/>
                  </a:solidFill>
                </a:rPr>
                <a:t>F</a:t>
              </a:r>
              <a:r>
                <a:rPr lang="en-US" sz="1400" b="1" i="1" dirty="0" smtClean="0">
                  <a:solidFill>
                    <a:srgbClr val="0070C0"/>
                  </a:solidFill>
                </a:rPr>
                <a:t>(t)</a:t>
              </a:r>
              <a:endParaRPr lang="en-GB" sz="1400" b="1" i="1" dirty="0">
                <a:solidFill>
                  <a:srgbClr val="0070C0"/>
                </a:solidFill>
              </a:endParaRPr>
            </a:p>
          </p:txBody>
        </p:sp>
      </p:grpSp>
      <p:pic>
        <p:nvPicPr>
          <p:cNvPr id="56" name="Picture 55"/>
          <p:cNvPicPr>
            <a:picLocks noChangeAspect="1"/>
          </p:cNvPicPr>
          <p:nvPr/>
        </p:nvPicPr>
        <p:blipFill rotWithShape="1">
          <a:blip r:embed="rId9"/>
          <a:srcRect l="58334" t="67050" r="37083" b="29810"/>
          <a:stretch/>
        </p:blipFill>
        <p:spPr>
          <a:xfrm>
            <a:off x="6835687" y="3108750"/>
            <a:ext cx="612895" cy="131223"/>
          </a:xfrm>
          <a:prstGeom prst="rect">
            <a:avLst/>
          </a:prstGeom>
        </p:spPr>
      </p:pic>
      <p:sp>
        <p:nvSpPr>
          <p:cNvPr id="5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2000" y="6660000"/>
            <a:ext cx="8939055" cy="169277"/>
          </a:xfrm>
        </p:spPr>
        <p:txBody>
          <a:bodyPr/>
          <a:lstStyle/>
          <a:p>
            <a:r>
              <a:rPr lang="en-GB" dirty="0"/>
              <a:t>M</a:t>
            </a:r>
            <a:r>
              <a:rPr lang="en-GB" dirty="0" smtClean="0"/>
              <a:t>. Pasquali, CERN                                    1</a:t>
            </a:r>
            <a:r>
              <a:rPr lang="en-GB" baseline="30000" dirty="0" smtClean="0"/>
              <a:t>st</a:t>
            </a:r>
            <a:r>
              <a:rPr lang="en-GB" dirty="0" smtClean="0"/>
              <a:t> Workshop of ARIES WP17 </a:t>
            </a:r>
            <a:r>
              <a:rPr lang="en-GB" dirty="0" err="1" smtClean="0"/>
              <a:t>PowerMat</a:t>
            </a:r>
            <a:r>
              <a:rPr lang="en-GB" dirty="0" smtClean="0"/>
              <a:t> – November 27-28, 2017</a:t>
            </a:r>
            <a:endParaRPr lang="nn-NO" dirty="0"/>
          </a:p>
        </p:txBody>
      </p:sp>
      <p:grpSp>
        <p:nvGrpSpPr>
          <p:cNvPr id="69" name="Group 68"/>
          <p:cNvGrpSpPr/>
          <p:nvPr/>
        </p:nvGrpSpPr>
        <p:grpSpPr>
          <a:xfrm>
            <a:off x="585000" y="5339935"/>
            <a:ext cx="2503289" cy="1428287"/>
            <a:chOff x="585000" y="5339935"/>
            <a:chExt cx="2503289" cy="1428287"/>
          </a:xfrm>
        </p:grpSpPr>
        <p:grpSp>
          <p:nvGrpSpPr>
            <p:cNvPr id="64" name="Group 63"/>
            <p:cNvGrpSpPr/>
            <p:nvPr/>
          </p:nvGrpSpPr>
          <p:grpSpPr>
            <a:xfrm>
              <a:off x="585000" y="5339935"/>
              <a:ext cx="2375594" cy="1280620"/>
              <a:chOff x="585000" y="5339935"/>
              <a:chExt cx="2375594" cy="1280620"/>
            </a:xfrm>
          </p:grpSpPr>
          <p:pic>
            <p:nvPicPr>
              <p:cNvPr id="58" name="Picture 57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20423" y="5366472"/>
                <a:ext cx="2240171" cy="1254083"/>
              </a:xfrm>
              <a:prstGeom prst="rect">
                <a:avLst/>
              </a:prstGeom>
            </p:spPr>
          </p:pic>
          <p:pic>
            <p:nvPicPr>
              <p:cNvPr id="59" name="Picture 58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85000" y="5339935"/>
                <a:ext cx="284309" cy="225989"/>
              </a:xfrm>
              <a:prstGeom prst="rect">
                <a:avLst/>
              </a:prstGeom>
            </p:spPr>
          </p:pic>
          <p:pic>
            <p:nvPicPr>
              <p:cNvPr id="60" name="Picture 59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85000" y="5646759"/>
                <a:ext cx="268506" cy="219045"/>
              </a:xfrm>
              <a:prstGeom prst="rect">
                <a:avLst/>
              </a:prstGeom>
            </p:spPr>
          </p:pic>
          <p:pic>
            <p:nvPicPr>
              <p:cNvPr id="61" name="Picture 60"/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508365" y="5349385"/>
                <a:ext cx="338877" cy="269364"/>
              </a:xfrm>
              <a:prstGeom prst="rect">
                <a:avLst/>
              </a:prstGeom>
            </p:spPr>
          </p:pic>
          <p:pic>
            <p:nvPicPr>
              <p:cNvPr id="62" name="Picture 61"/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508365" y="6202230"/>
                <a:ext cx="395231" cy="298440"/>
              </a:xfrm>
              <a:prstGeom prst="rect">
                <a:avLst/>
              </a:prstGeom>
            </p:spPr>
          </p:pic>
          <p:pic>
            <p:nvPicPr>
              <p:cNvPr id="63" name="Picture 62"/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2500273" y="5907225"/>
                <a:ext cx="310012" cy="310012"/>
              </a:xfrm>
              <a:prstGeom prst="rect">
                <a:avLst/>
              </a:prstGeom>
            </p:spPr>
          </p:pic>
        </p:grpSp>
        <p:pic>
          <p:nvPicPr>
            <p:cNvPr id="65" name="Picture 64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2920108" y="6500670"/>
              <a:ext cx="168181" cy="159330"/>
            </a:xfrm>
            <a:prstGeom prst="rect">
              <a:avLst/>
            </a:prstGeom>
          </p:spPr>
        </p:pic>
        <p:pic>
          <p:nvPicPr>
            <p:cNvPr id="66" name="Picture 65"/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2354218" y="6534810"/>
              <a:ext cx="205897" cy="188739"/>
            </a:xfrm>
            <a:prstGeom prst="rect">
              <a:avLst/>
            </a:prstGeom>
          </p:spPr>
        </p:pic>
        <p:pic>
          <p:nvPicPr>
            <p:cNvPr id="67" name="Picture 66"/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1154542" y="6532387"/>
              <a:ext cx="414742" cy="235835"/>
            </a:xfrm>
            <a:prstGeom prst="rect">
              <a:avLst/>
            </a:prstGeom>
          </p:spPr>
        </p:pic>
        <p:pic>
          <p:nvPicPr>
            <p:cNvPr id="68" name="Picture 67"/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1023517" y="6528156"/>
              <a:ext cx="103415" cy="141021"/>
            </a:xfrm>
            <a:prstGeom prst="rect">
              <a:avLst/>
            </a:prstGeom>
          </p:spPr>
        </p:pic>
      </p:grpSp>
      <p:sp>
        <p:nvSpPr>
          <p:cNvPr id="70" name="TextBox 69"/>
          <p:cNvSpPr txBox="1"/>
          <p:nvPr/>
        </p:nvSpPr>
        <p:spPr>
          <a:xfrm>
            <a:off x="3004198" y="5335484"/>
            <a:ext cx="2041347" cy="1097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Deposition time </a:t>
            </a:r>
          </a:p>
          <a:p>
            <a:r>
              <a:rPr lang="el-GR" sz="1400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τ</a:t>
            </a:r>
            <a:r>
              <a:rPr lang="en-US" sz="1400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~ 10</a:t>
            </a:r>
            <a:r>
              <a:rPr lang="en-US" sz="1400" baseline="30000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-8 </a:t>
            </a:r>
            <a:r>
              <a:rPr lang="en-US" sz="1400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÷10</a:t>
            </a:r>
            <a:r>
              <a:rPr lang="en-US" sz="1400" baseline="30000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-6 </a:t>
            </a:r>
            <a:r>
              <a:rPr lang="en-US" sz="1400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1400" baseline="30000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US" sz="1400" baseline="300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 smtClean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Diffusion time (section)</a:t>
            </a:r>
          </a:p>
          <a:p>
            <a:r>
              <a:rPr lang="en-US" sz="1400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400" baseline="-25000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400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 </a:t>
            </a:r>
            <a:r>
              <a:rPr lang="en-US" sz="1400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s</a:t>
            </a:r>
            <a:r>
              <a:rPr lang="en-US" sz="1400" baseline="30000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400" baseline="30000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634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09318" y="68050"/>
            <a:ext cx="7662268" cy="504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29250" rIns="0" bIns="2925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 dirty="0" smtClean="0"/>
              <a:t>No Offset Impact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Theoretical Analysis and Expected Signals</a:t>
            </a:r>
            <a:endParaRPr lang="en-GB" dirty="0"/>
          </a:p>
        </p:txBody>
      </p:sp>
      <p:sp>
        <p:nvSpPr>
          <p:cNvPr id="28" name="Content Placeholder 4"/>
          <p:cNvSpPr>
            <a:spLocks noGrp="1"/>
          </p:cNvSpPr>
          <p:nvPr>
            <p:ph idx="1"/>
          </p:nvPr>
        </p:nvSpPr>
        <p:spPr>
          <a:xfrm>
            <a:off x="611999" y="1871172"/>
            <a:ext cx="4706448" cy="3256927"/>
          </a:xfrm>
        </p:spPr>
        <p:txBody>
          <a:bodyPr/>
          <a:lstStyle/>
          <a:p>
            <a:r>
              <a:rPr lang="en-GB" sz="1400" dirty="0" smtClean="0">
                <a:solidFill>
                  <a:srgbClr val="003399"/>
                </a:solidFill>
              </a:rPr>
              <a:t>Excites longitudinal </a:t>
            </a:r>
            <a:r>
              <a:rPr lang="en-GB" sz="1400" dirty="0">
                <a:solidFill>
                  <a:srgbClr val="003399"/>
                </a:solidFill>
              </a:rPr>
              <a:t>vibration. </a:t>
            </a:r>
            <a:endParaRPr lang="en-GB" sz="1400" dirty="0" smtClean="0">
              <a:solidFill>
                <a:srgbClr val="003399"/>
              </a:solidFill>
            </a:endParaRPr>
          </a:p>
          <a:p>
            <a:r>
              <a:rPr lang="en-GB" sz="1400" dirty="0" smtClean="0">
                <a:solidFill>
                  <a:srgbClr val="003399"/>
                </a:solidFill>
              </a:rPr>
              <a:t>High </a:t>
            </a:r>
            <a:r>
              <a:rPr lang="en-GB" sz="1400" dirty="0">
                <a:solidFill>
                  <a:srgbClr val="003399"/>
                </a:solidFill>
              </a:rPr>
              <a:t>frequency (5÷50 kHz). </a:t>
            </a:r>
            <a:endParaRPr lang="en-GB" sz="1400" dirty="0" smtClean="0">
              <a:solidFill>
                <a:srgbClr val="003399"/>
              </a:solidFill>
            </a:endParaRPr>
          </a:p>
          <a:p>
            <a:r>
              <a:rPr lang="en-GB" sz="1400" dirty="0" smtClean="0">
                <a:solidFill>
                  <a:srgbClr val="003399"/>
                </a:solidFill>
              </a:rPr>
              <a:t>Shock. Strain rate effects. Internal damping.</a:t>
            </a:r>
          </a:p>
          <a:p>
            <a:r>
              <a:rPr lang="en-US" sz="1400" dirty="0" smtClean="0">
                <a:solidFill>
                  <a:srgbClr val="003399"/>
                </a:solidFill>
              </a:rPr>
              <a:t>Weaker signals for low-Z materials → Small cross-section</a:t>
            </a:r>
          </a:p>
          <a:p>
            <a:r>
              <a:rPr lang="en-US" sz="1400" dirty="0" smtClean="0">
                <a:solidFill>
                  <a:srgbClr val="003399"/>
                </a:solidFill>
              </a:rPr>
              <a:t>Larger beam size (2 mm) to prevent excessive radial and azimuthal stresses in high-Z materials</a:t>
            </a:r>
          </a:p>
          <a:p>
            <a:r>
              <a:rPr lang="en-US" sz="1400" dirty="0" smtClean="0">
                <a:solidFill>
                  <a:srgbClr val="003399"/>
                </a:solidFill>
              </a:rPr>
              <a:t>Radial waves (ignored in analytical approximation) depending on Poisson’s ratio and target geometry</a:t>
            </a:r>
            <a:endParaRPr lang="en-GB" sz="1400" dirty="0">
              <a:solidFill>
                <a:srgbClr val="003399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1527" y="3937670"/>
            <a:ext cx="4707104" cy="25927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5000" y="4896660"/>
            <a:ext cx="4293899" cy="17953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19642" y="671195"/>
            <a:ext cx="4880358" cy="321247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9816" y="709275"/>
            <a:ext cx="4243184" cy="1225402"/>
          </a:xfrm>
          <a:prstGeom prst="rect">
            <a:avLst/>
          </a:prstGeom>
        </p:spPr>
      </p:pic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2000" y="6660000"/>
            <a:ext cx="8939055" cy="169277"/>
          </a:xfrm>
        </p:spPr>
        <p:txBody>
          <a:bodyPr/>
          <a:lstStyle/>
          <a:p>
            <a:r>
              <a:rPr lang="en-GB" dirty="0"/>
              <a:t>M</a:t>
            </a:r>
            <a:r>
              <a:rPr lang="en-GB" dirty="0" smtClean="0"/>
              <a:t>. Pasquali, CERN                                    1</a:t>
            </a:r>
            <a:r>
              <a:rPr lang="en-GB" baseline="30000" dirty="0" smtClean="0"/>
              <a:t>st</a:t>
            </a:r>
            <a:r>
              <a:rPr lang="en-GB" dirty="0" smtClean="0"/>
              <a:t> Workshop of ARIES WP17 </a:t>
            </a:r>
            <a:r>
              <a:rPr lang="en-GB" dirty="0" err="1" smtClean="0"/>
              <a:t>PowerMat</a:t>
            </a:r>
            <a:r>
              <a:rPr lang="en-GB" dirty="0" smtClean="0"/>
              <a:t> – November 27-28, 2017</a:t>
            </a:r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316798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dirty="0" smtClean="0"/>
              <a:t>The HRMT-36 Experiment </a:t>
            </a:r>
            <a:r>
              <a:rPr lang="en-US" dirty="0"/>
              <a:t>(MultiMat) </a:t>
            </a:r>
            <a:endParaRPr lang="en-GB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</a:t>
            </a:r>
            <a:r>
              <a:rPr lang="en-GB" dirty="0" smtClean="0"/>
              <a:t>. Pasquali, CERN                                    1</a:t>
            </a:r>
            <a:r>
              <a:rPr lang="en-GB" baseline="30000" dirty="0" smtClean="0"/>
              <a:t>st</a:t>
            </a:r>
            <a:r>
              <a:rPr lang="en-GB" dirty="0" smtClean="0"/>
              <a:t> Workshop of ARIES WP17 </a:t>
            </a:r>
            <a:r>
              <a:rPr lang="en-GB" dirty="0" err="1" smtClean="0"/>
              <a:t>PowerMat</a:t>
            </a:r>
            <a:r>
              <a:rPr lang="en-GB" dirty="0" smtClean="0"/>
              <a:t> – November 27-28, 2017</a:t>
            </a:r>
            <a:endParaRPr lang="nn-NO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AC5B1FEA-406A-7749-A5C3-DDCB5F67A4CE}" type="slidenum">
              <a:rPr smtClean="0"/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dirty="0"/>
          </a:p>
        </p:txBody>
      </p:sp>
      <p:sp>
        <p:nvSpPr>
          <p:cNvPr id="8" name="Content Placeholder 9"/>
          <p:cNvSpPr>
            <a:spLocks noGrp="1"/>
          </p:cNvSpPr>
          <p:nvPr>
            <p:ph idx="1"/>
          </p:nvPr>
        </p:nvSpPr>
        <p:spPr>
          <a:xfrm>
            <a:off x="612000" y="612000"/>
            <a:ext cx="9165000" cy="5544000"/>
          </a:xfrm>
        </p:spPr>
        <p:txBody>
          <a:bodyPr/>
          <a:lstStyle/>
          <a:p>
            <a:pPr marL="457200" lvl="2" indent="-457200" defTabSz="457200" eaLnBrk="1" hangingPunct="1">
              <a:lnSpc>
                <a:spcPts val="3800"/>
              </a:lnSpc>
              <a:buClr>
                <a:srgbClr val="3366CB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2800" kern="0" dirty="0" smtClean="0">
                <a:ea typeface="ＭＳ Ｐゴシック"/>
              </a:rPr>
              <a:t>Introduction and Motivations</a:t>
            </a:r>
          </a:p>
          <a:p>
            <a:pPr marL="457200" lvl="2" indent="-457200" defTabSz="457200" eaLnBrk="1" hangingPunct="1">
              <a:lnSpc>
                <a:spcPts val="3800"/>
              </a:lnSpc>
              <a:buClr>
                <a:srgbClr val="3366CB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2800" kern="0" dirty="0" smtClean="0">
                <a:ea typeface="ＭＳ Ｐゴシック"/>
              </a:rPr>
              <a:t>Context of the Experiment</a:t>
            </a:r>
            <a:endParaRPr lang="en-US" sz="2800" kern="0" dirty="0">
              <a:ea typeface="ＭＳ Ｐゴシック"/>
            </a:endParaRPr>
          </a:p>
          <a:p>
            <a:pPr marL="457200" lvl="2" indent="-457200" defTabSz="457200" eaLnBrk="1" hangingPunct="1">
              <a:lnSpc>
                <a:spcPts val="3800"/>
              </a:lnSpc>
              <a:buClr>
                <a:srgbClr val="3366CB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2800" kern="0" dirty="0">
                <a:ea typeface="ＭＳ Ｐゴシック"/>
              </a:rPr>
              <a:t>Goals of </a:t>
            </a:r>
            <a:r>
              <a:rPr lang="en-US" sz="2800" kern="0" dirty="0" smtClean="0">
                <a:ea typeface="ＭＳ Ｐゴシック"/>
              </a:rPr>
              <a:t>the HRMT-36 Experiment</a:t>
            </a:r>
            <a:endParaRPr lang="en-US" sz="2800" kern="0" dirty="0">
              <a:ea typeface="ＭＳ Ｐゴシック"/>
            </a:endParaRPr>
          </a:p>
          <a:p>
            <a:pPr marL="457200" lvl="2" indent="-457200" defTabSz="457200" eaLnBrk="1" hangingPunct="1">
              <a:lnSpc>
                <a:spcPts val="3800"/>
              </a:lnSpc>
              <a:buClr>
                <a:srgbClr val="3366CB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2800" kern="0" dirty="0" smtClean="0">
                <a:ea typeface="ＭＳ Ｐゴシック"/>
              </a:rPr>
              <a:t>Overview of the Experiment Design</a:t>
            </a:r>
          </a:p>
          <a:p>
            <a:pPr marL="457200" lvl="2" indent="-457200" defTabSz="457200" eaLnBrk="1" hangingPunct="1">
              <a:lnSpc>
                <a:spcPts val="3800"/>
              </a:lnSpc>
              <a:buClr>
                <a:srgbClr val="3366CB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2800" kern="0" dirty="0" smtClean="0">
                <a:ea typeface="ＭＳ Ｐゴシック"/>
              </a:rPr>
              <a:t>Controls and Actuation</a:t>
            </a:r>
          </a:p>
          <a:p>
            <a:pPr marL="457200" lvl="2" indent="-457200" defTabSz="457200" eaLnBrk="1" hangingPunct="1">
              <a:lnSpc>
                <a:spcPts val="3800"/>
              </a:lnSpc>
              <a:buClr>
                <a:srgbClr val="3366CB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2800" kern="0" dirty="0" smtClean="0">
                <a:ea typeface="ＭＳ Ｐゴシック"/>
              </a:rPr>
              <a:t>Data </a:t>
            </a:r>
            <a:r>
              <a:rPr lang="en-US" sz="2800" kern="0" dirty="0">
                <a:ea typeface="ＭＳ Ｐゴシック"/>
              </a:rPr>
              <a:t>Acquisition and </a:t>
            </a:r>
            <a:r>
              <a:rPr lang="en-US" sz="2800" kern="0" dirty="0" smtClean="0">
                <a:ea typeface="ＭＳ Ｐゴシック"/>
              </a:rPr>
              <a:t>Instrumentation</a:t>
            </a:r>
          </a:p>
          <a:p>
            <a:pPr marL="457200" lvl="2" indent="-457200" defTabSz="457200" eaLnBrk="1" hangingPunct="1">
              <a:lnSpc>
                <a:spcPts val="3800"/>
              </a:lnSpc>
              <a:buClr>
                <a:srgbClr val="3366CB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2800" kern="0" dirty="0" smtClean="0">
                <a:ea typeface="ＭＳ Ｐゴシック"/>
              </a:rPr>
              <a:t>Test </a:t>
            </a:r>
            <a:r>
              <a:rPr lang="en-US" sz="2800" kern="0" dirty="0">
                <a:ea typeface="ＭＳ Ｐゴシック"/>
              </a:rPr>
              <a:t>R</a:t>
            </a:r>
            <a:r>
              <a:rPr lang="en-US" sz="2800" kern="0" dirty="0" smtClean="0">
                <a:ea typeface="ＭＳ Ｐゴシック"/>
              </a:rPr>
              <a:t>un Description</a:t>
            </a:r>
          </a:p>
          <a:p>
            <a:pPr marL="457200" lvl="2" indent="-457200" defTabSz="457200" eaLnBrk="1" hangingPunct="1">
              <a:lnSpc>
                <a:spcPts val="3800"/>
              </a:lnSpc>
              <a:buClr>
                <a:srgbClr val="3366CB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2800" kern="0" dirty="0">
                <a:ea typeface="ＭＳ Ｐゴシック"/>
              </a:rPr>
              <a:t>Materials </a:t>
            </a:r>
            <a:r>
              <a:rPr lang="en-US" sz="2800" kern="0" dirty="0" smtClean="0">
                <a:ea typeface="ＭＳ Ｐゴシック"/>
              </a:rPr>
              <a:t>Tested</a:t>
            </a:r>
          </a:p>
          <a:p>
            <a:pPr marL="457200" lvl="2" indent="-457200" defTabSz="457200" eaLnBrk="1" hangingPunct="1">
              <a:lnSpc>
                <a:spcPts val="3800"/>
              </a:lnSpc>
              <a:buClr>
                <a:srgbClr val="3366CB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2800" kern="0" dirty="0" smtClean="0">
                <a:ea typeface="ＭＳ Ｐゴシック"/>
              </a:rPr>
              <a:t>Theoretical Analysis and Expected Signals</a:t>
            </a:r>
          </a:p>
          <a:p>
            <a:pPr marL="457200" lvl="0" indent="-457200" defTabSz="457200" eaLnBrk="1" hangingPunct="1">
              <a:lnSpc>
                <a:spcPts val="3800"/>
              </a:lnSpc>
              <a:spcBef>
                <a:spcPct val="0"/>
              </a:spcBef>
              <a:buClr>
                <a:srgbClr val="3366CB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en-US" sz="2800" kern="0" dirty="0" smtClean="0">
                <a:ea typeface="ＭＳ Ｐゴシック"/>
              </a:rPr>
              <a:t>Post-irradiation</a:t>
            </a:r>
            <a:endParaRPr lang="en-US" sz="2800" kern="0" dirty="0"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81345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Offset Impact: TZM and </a:t>
            </a:r>
            <a:r>
              <a:rPr lang="en-US" dirty="0" err="1" smtClean="0"/>
              <a:t>SiC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12" b="9745"/>
          <a:stretch/>
        </p:blipFill>
        <p:spPr>
          <a:xfrm>
            <a:off x="576000" y="764705"/>
            <a:ext cx="9000000" cy="1584176"/>
          </a:xfrm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Theoretical Analysis and Expected Signals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7088" y="2780928"/>
            <a:ext cx="9000000" cy="16561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0500" y="4684067"/>
            <a:ext cx="9006587" cy="1553246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2000" y="6660000"/>
            <a:ext cx="8939055" cy="169277"/>
          </a:xfrm>
        </p:spPr>
        <p:txBody>
          <a:bodyPr/>
          <a:lstStyle/>
          <a:p>
            <a:r>
              <a:rPr lang="en-GB" dirty="0"/>
              <a:t>M</a:t>
            </a:r>
            <a:r>
              <a:rPr lang="en-GB" dirty="0" smtClean="0"/>
              <a:t>. Pasquali, CERN                                    1</a:t>
            </a:r>
            <a:r>
              <a:rPr lang="en-GB" baseline="30000" dirty="0" smtClean="0"/>
              <a:t>st</a:t>
            </a:r>
            <a:r>
              <a:rPr lang="en-GB" dirty="0" smtClean="0"/>
              <a:t> Workshop of ARIES WP17 </a:t>
            </a:r>
            <a:r>
              <a:rPr lang="en-GB" dirty="0" err="1" smtClean="0"/>
              <a:t>PowerMat</a:t>
            </a:r>
            <a:r>
              <a:rPr lang="en-GB" dirty="0" smtClean="0"/>
              <a:t> – November 27-28, 2017</a:t>
            </a:r>
            <a:endParaRPr lang="nn-NO" dirty="0"/>
          </a:p>
        </p:txBody>
      </p:sp>
      <p:sp>
        <p:nvSpPr>
          <p:cNvPr id="11" name="TextBox 10"/>
          <p:cNvSpPr txBox="1"/>
          <p:nvPr/>
        </p:nvSpPr>
        <p:spPr>
          <a:xfrm>
            <a:off x="587724" y="780889"/>
            <a:ext cx="1547438" cy="41125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 fontAlgn="base">
              <a:spcBef>
                <a:spcPct val="0"/>
              </a:spcBef>
              <a:spcAft>
                <a:spcPct val="0"/>
              </a:spcAft>
              <a:defRPr sz="1600" b="0"/>
            </a:lvl1pPr>
            <a:lvl2pPr fontAlgn="base">
              <a:spcBef>
                <a:spcPct val="0"/>
              </a:spcBef>
              <a:spcAft>
                <a:spcPct val="0"/>
              </a:spcAft>
            </a:lvl2pPr>
            <a:lvl3pPr fontAlgn="base">
              <a:spcBef>
                <a:spcPct val="0"/>
              </a:spcBef>
              <a:spcAft>
                <a:spcPct val="0"/>
              </a:spcAft>
            </a:lvl3pPr>
            <a:lvl4pPr fontAlgn="base">
              <a:spcBef>
                <a:spcPct val="0"/>
              </a:spcBef>
              <a:spcAft>
                <a:spcPct val="0"/>
              </a:spcAft>
            </a:lvl4pPr>
            <a:lvl5pPr fontAlgn="base">
              <a:spcBef>
                <a:spcPct val="0"/>
              </a:spcBef>
              <a:spcAft>
                <a:spcPct val="0"/>
              </a:spcAft>
            </a:lvl5pPr>
            <a:lvl6pPr defTabSz="914400"/>
            <a:lvl7pPr defTabSz="914400"/>
            <a:lvl8pPr defTabSz="914400"/>
            <a:lvl9pPr defTabSz="914400"/>
          </a:lstStyle>
          <a:p>
            <a:r>
              <a:rPr lang="en-GB" sz="1100" b="1" dirty="0" smtClean="0"/>
              <a:t>TZM after 12 b,</a:t>
            </a:r>
            <a:br>
              <a:rPr lang="en-GB" sz="1100" b="1" dirty="0" smtClean="0"/>
            </a:br>
            <a:r>
              <a:rPr lang="en-GB" sz="1100" b="1" dirty="0" smtClean="0"/>
              <a:t> No offset</a:t>
            </a:r>
            <a:endParaRPr lang="en-GB" sz="1100" b="1" baseline="-25000" dirty="0"/>
          </a:p>
        </p:txBody>
      </p:sp>
      <p:sp>
        <p:nvSpPr>
          <p:cNvPr id="12" name="TextBox 11"/>
          <p:cNvSpPr txBox="1"/>
          <p:nvPr/>
        </p:nvSpPr>
        <p:spPr>
          <a:xfrm>
            <a:off x="595816" y="2797097"/>
            <a:ext cx="1547438" cy="41125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 fontAlgn="base">
              <a:spcBef>
                <a:spcPct val="0"/>
              </a:spcBef>
              <a:spcAft>
                <a:spcPct val="0"/>
              </a:spcAft>
              <a:defRPr sz="1600" b="0"/>
            </a:lvl1pPr>
            <a:lvl2pPr fontAlgn="base">
              <a:spcBef>
                <a:spcPct val="0"/>
              </a:spcBef>
              <a:spcAft>
                <a:spcPct val="0"/>
              </a:spcAft>
            </a:lvl2pPr>
            <a:lvl3pPr fontAlgn="base">
              <a:spcBef>
                <a:spcPct val="0"/>
              </a:spcBef>
              <a:spcAft>
                <a:spcPct val="0"/>
              </a:spcAft>
            </a:lvl3pPr>
            <a:lvl4pPr fontAlgn="base">
              <a:spcBef>
                <a:spcPct val="0"/>
              </a:spcBef>
              <a:spcAft>
                <a:spcPct val="0"/>
              </a:spcAft>
            </a:lvl4pPr>
            <a:lvl5pPr fontAlgn="base">
              <a:spcBef>
                <a:spcPct val="0"/>
              </a:spcBef>
              <a:spcAft>
                <a:spcPct val="0"/>
              </a:spcAft>
            </a:lvl5pPr>
            <a:lvl6pPr defTabSz="914400"/>
            <a:lvl7pPr defTabSz="914400"/>
            <a:lvl8pPr defTabSz="914400"/>
            <a:lvl9pPr defTabSz="914400"/>
          </a:lstStyle>
          <a:p>
            <a:r>
              <a:rPr lang="en-GB" sz="1100" b="1" dirty="0" err="1" smtClean="0"/>
              <a:t>SiC</a:t>
            </a:r>
            <a:r>
              <a:rPr lang="en-GB" sz="1100" b="1" dirty="0" smtClean="0"/>
              <a:t> after 36 b,</a:t>
            </a:r>
            <a:br>
              <a:rPr lang="en-GB" sz="1100" b="1" dirty="0" smtClean="0"/>
            </a:br>
            <a:r>
              <a:rPr lang="en-GB" sz="1100" b="1" dirty="0" smtClean="0"/>
              <a:t> No offset</a:t>
            </a:r>
            <a:endParaRPr lang="en-GB" sz="1100" b="1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592184" y="4695898"/>
            <a:ext cx="1547438" cy="41125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 fontAlgn="base">
              <a:spcBef>
                <a:spcPct val="0"/>
              </a:spcBef>
              <a:spcAft>
                <a:spcPct val="0"/>
              </a:spcAft>
              <a:defRPr sz="1600" b="0"/>
            </a:lvl1pPr>
            <a:lvl2pPr fontAlgn="base">
              <a:spcBef>
                <a:spcPct val="0"/>
              </a:spcBef>
              <a:spcAft>
                <a:spcPct val="0"/>
              </a:spcAft>
            </a:lvl2pPr>
            <a:lvl3pPr fontAlgn="base">
              <a:spcBef>
                <a:spcPct val="0"/>
              </a:spcBef>
              <a:spcAft>
                <a:spcPct val="0"/>
              </a:spcAft>
            </a:lvl3pPr>
            <a:lvl4pPr fontAlgn="base">
              <a:spcBef>
                <a:spcPct val="0"/>
              </a:spcBef>
              <a:spcAft>
                <a:spcPct val="0"/>
              </a:spcAft>
            </a:lvl4pPr>
            <a:lvl5pPr fontAlgn="base">
              <a:spcBef>
                <a:spcPct val="0"/>
              </a:spcBef>
              <a:spcAft>
                <a:spcPct val="0"/>
              </a:spcAft>
            </a:lvl5pPr>
            <a:lvl6pPr defTabSz="914400"/>
            <a:lvl7pPr defTabSz="914400"/>
            <a:lvl8pPr defTabSz="914400"/>
            <a:lvl9pPr defTabSz="914400"/>
          </a:lstStyle>
          <a:p>
            <a:r>
              <a:rPr lang="en-GB" sz="1100" b="1" dirty="0" err="1" smtClean="0"/>
              <a:t>SiC</a:t>
            </a:r>
            <a:r>
              <a:rPr lang="en-GB" sz="1100" b="1" dirty="0" smtClean="0"/>
              <a:t> after 36 b,</a:t>
            </a:r>
            <a:br>
              <a:rPr lang="en-GB" sz="1100" b="1" dirty="0" smtClean="0"/>
            </a:br>
            <a:r>
              <a:rPr lang="en-GB" sz="1100" b="1" dirty="0" smtClean="0"/>
              <a:t>No offset</a:t>
            </a:r>
            <a:endParaRPr lang="en-GB" sz="1100" b="1" baseline="-25000" dirty="0"/>
          </a:p>
        </p:txBody>
      </p:sp>
    </p:spTree>
    <p:extLst>
      <p:ext uri="{BB962C8B-B14F-4D97-AF65-F5344CB8AC3E}">
        <p14:creationId xmlns:p14="http://schemas.microsoft.com/office/powerpoint/2010/main" val="247880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93732" y="58697"/>
            <a:ext cx="7662268" cy="50400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29250" rIns="0" bIns="2925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 dirty="0" smtClean="0"/>
              <a:t>Offset Impact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Theoretical Analysis and Expected Signals</a:t>
            </a:r>
            <a:endParaRPr lang="en-GB" dirty="0"/>
          </a:p>
        </p:txBody>
      </p:sp>
      <p:sp>
        <p:nvSpPr>
          <p:cNvPr id="36" name="Content Placeholder 4"/>
          <p:cNvSpPr>
            <a:spLocks noGrp="1"/>
          </p:cNvSpPr>
          <p:nvPr>
            <p:ph idx="1"/>
          </p:nvPr>
        </p:nvSpPr>
        <p:spPr>
          <a:xfrm>
            <a:off x="612000" y="612001"/>
            <a:ext cx="4420800" cy="1458528"/>
          </a:xfrm>
        </p:spPr>
        <p:txBody>
          <a:bodyPr/>
          <a:lstStyle/>
          <a:p>
            <a:r>
              <a:rPr lang="en-GB" sz="1400" b="1" dirty="0" smtClean="0">
                <a:solidFill>
                  <a:srgbClr val="003399"/>
                </a:solidFill>
              </a:rPr>
              <a:t>Intermediate </a:t>
            </a:r>
            <a:r>
              <a:rPr lang="en-GB" sz="1400" b="1" dirty="0">
                <a:solidFill>
                  <a:srgbClr val="003399"/>
                </a:solidFill>
              </a:rPr>
              <a:t>offset</a:t>
            </a:r>
            <a:r>
              <a:rPr lang="en-GB" sz="1400" dirty="0">
                <a:solidFill>
                  <a:srgbClr val="003399"/>
                </a:solidFill>
              </a:rPr>
              <a:t>. </a:t>
            </a:r>
            <a:endParaRPr lang="en-GB" sz="1400" dirty="0" smtClean="0">
              <a:solidFill>
                <a:srgbClr val="003399"/>
              </a:solidFill>
            </a:endParaRPr>
          </a:p>
          <a:p>
            <a:r>
              <a:rPr lang="en-GB" sz="1400" dirty="0" smtClean="0">
                <a:solidFill>
                  <a:srgbClr val="003399"/>
                </a:solidFill>
              </a:rPr>
              <a:t>Lower frequencies (100÷2000 Hz). </a:t>
            </a:r>
          </a:p>
          <a:p>
            <a:r>
              <a:rPr lang="en-GB" sz="1400" dirty="0" smtClean="0">
                <a:solidFill>
                  <a:srgbClr val="003399"/>
                </a:solidFill>
              </a:rPr>
              <a:t>Material strength. Delamination. Internal damping.</a:t>
            </a:r>
          </a:p>
          <a:p>
            <a:r>
              <a:rPr lang="en-US" sz="1400" dirty="0" smtClean="0">
                <a:solidFill>
                  <a:srgbClr val="003399"/>
                </a:solidFill>
              </a:rPr>
              <a:t>Larger signal intensity</a:t>
            </a:r>
            <a:endParaRPr lang="en-GB" sz="1400" dirty="0">
              <a:solidFill>
                <a:srgbClr val="003399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8664" y="2213208"/>
            <a:ext cx="3990363" cy="248243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t="56473" r="18113"/>
          <a:stretch/>
        </p:blipFill>
        <p:spPr>
          <a:xfrm>
            <a:off x="8116399" y="2322689"/>
            <a:ext cx="867401" cy="321753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5"/>
          <a:srcRect l="58334" t="67050" r="37083" b="29810"/>
          <a:stretch/>
        </p:blipFill>
        <p:spPr>
          <a:xfrm>
            <a:off x="8306579" y="2695582"/>
            <a:ext cx="616781" cy="132055"/>
          </a:xfrm>
          <a:prstGeom prst="rect">
            <a:avLst/>
          </a:prstGeom>
        </p:spPr>
      </p:pic>
      <p:grpSp>
        <p:nvGrpSpPr>
          <p:cNvPr id="57" name="Group 56"/>
          <p:cNvGrpSpPr/>
          <p:nvPr/>
        </p:nvGrpSpPr>
        <p:grpSpPr>
          <a:xfrm>
            <a:off x="720096" y="2146732"/>
            <a:ext cx="4159877" cy="2516545"/>
            <a:chOff x="5102830" y="1009362"/>
            <a:chExt cx="4492584" cy="2803642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102830" y="1009362"/>
              <a:ext cx="4492584" cy="2803642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4"/>
            <a:srcRect b="49985"/>
            <a:stretch/>
          </p:blipFill>
          <p:spPr>
            <a:xfrm>
              <a:off x="8242965" y="1195666"/>
              <a:ext cx="1059272" cy="369711"/>
            </a:xfrm>
            <a:prstGeom prst="rect">
              <a:avLst/>
            </a:prstGeom>
          </p:spPr>
        </p:pic>
        <p:cxnSp>
          <p:nvCxnSpPr>
            <p:cNvPr id="8" name="Straight Connector 7"/>
            <p:cNvCxnSpPr/>
            <p:nvPr/>
          </p:nvCxnSpPr>
          <p:spPr>
            <a:xfrm>
              <a:off x="5768411" y="3048690"/>
              <a:ext cx="3533826" cy="44886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5768411" y="1499846"/>
              <a:ext cx="3533826" cy="44886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5768411" y="2277821"/>
              <a:ext cx="3533826" cy="44886"/>
            </a:xfrm>
            <a:prstGeom prst="line">
              <a:avLst/>
            </a:prstGeom>
            <a:ln w="19050">
              <a:solidFill>
                <a:srgbClr val="FF0000"/>
              </a:solidFill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V="1">
              <a:off x="6953935" y="2342258"/>
              <a:ext cx="247828" cy="23353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Content Placeholder 4"/>
            <p:cNvSpPr txBox="1">
              <a:spLocks/>
            </p:cNvSpPr>
            <p:nvPr/>
          </p:nvSpPr>
          <p:spPr>
            <a:xfrm>
              <a:off x="6478545" y="2472309"/>
              <a:ext cx="644670" cy="402577"/>
            </a:xfrm>
            <a:prstGeom prst="rect">
              <a:avLst/>
            </a:prstGeom>
          </p:spPr>
          <p:txBody>
            <a:bodyPr/>
            <a:lstStyle>
              <a:lvl1pPr marL="180000" indent="-180000" algn="l" rtl="0" eaLnBrk="0" fontAlgn="base" hangingPunct="0">
                <a:lnSpc>
                  <a:spcPts val="2200"/>
                </a:lnSpc>
                <a:spcBef>
                  <a:spcPts val="0"/>
                </a:spcBef>
                <a:spcAft>
                  <a:spcPts val="600"/>
                </a:spcAft>
                <a:buClr>
                  <a:schemeClr val="accent2"/>
                </a:buClr>
                <a:buFont typeface="Arial" pitchFamily="34" charset="0"/>
                <a:buChar char="•"/>
                <a:defRPr lang="en-US" sz="1600" b="0" kern="1200" baseline="0" dirty="0" smtClean="0">
                  <a:solidFill>
                    <a:srgbClr val="22529E"/>
                  </a:solidFill>
                  <a:latin typeface="Helvetica" pitchFamily="34" charset="0"/>
                  <a:ea typeface="Helvetica" pitchFamily="34" charset="0"/>
                  <a:cs typeface="Helvetica" pitchFamily="34" charset="0"/>
                </a:defRPr>
              </a:lvl1pPr>
              <a:lvl2pPr marL="540000" indent="-180000" algn="l" rtl="0" eaLnBrk="0" fontAlgn="base" hangingPunct="0">
                <a:lnSpc>
                  <a:spcPts val="2200"/>
                </a:lnSpc>
                <a:spcBef>
                  <a:spcPct val="0"/>
                </a:spcBef>
                <a:spcAft>
                  <a:spcPts val="600"/>
                </a:spcAft>
                <a:buFont typeface="Arial" pitchFamily="34" charset="0"/>
                <a:buChar char="•"/>
                <a:defRPr lang="en-US" sz="1600" b="0" kern="1200" baseline="0" dirty="0" smtClean="0">
                  <a:solidFill>
                    <a:srgbClr val="22529E"/>
                  </a:solidFill>
                  <a:latin typeface="Helvetica" pitchFamily="34" charset="0"/>
                  <a:ea typeface="Helvetica" pitchFamily="34" charset="0"/>
                  <a:cs typeface="Helvetica" pitchFamily="34" charset="0"/>
                </a:defRPr>
              </a:lvl2pPr>
              <a:lvl3pPr marL="900000" indent="-180000" algn="l" rtl="0" eaLnBrk="0" fontAlgn="base" hangingPunct="0">
                <a:lnSpc>
                  <a:spcPts val="2200"/>
                </a:lnSpc>
                <a:spcBef>
                  <a:spcPct val="0"/>
                </a:spcBef>
                <a:spcAft>
                  <a:spcPts val="600"/>
                </a:spcAft>
                <a:buFont typeface="Arial" pitchFamily="34" charset="0"/>
                <a:buChar char="•"/>
                <a:defRPr lang="en-US" sz="1600" b="0" kern="1200" baseline="0" dirty="0" smtClean="0">
                  <a:solidFill>
                    <a:srgbClr val="22529E"/>
                  </a:solidFill>
                  <a:latin typeface="Helvetica" pitchFamily="34" charset="0"/>
                  <a:ea typeface="Helvetica" pitchFamily="34" charset="0"/>
                  <a:cs typeface="Helvetica" pitchFamily="34" charset="0"/>
                </a:defRPr>
              </a:lvl3pPr>
              <a:lvl4pPr marL="1260000" indent="-180000" algn="l" rtl="0" eaLnBrk="0" fontAlgn="base" hangingPunct="0">
                <a:lnSpc>
                  <a:spcPts val="2200"/>
                </a:lnSpc>
                <a:spcBef>
                  <a:spcPct val="0"/>
                </a:spcBef>
                <a:spcAft>
                  <a:spcPts val="600"/>
                </a:spcAft>
                <a:buFont typeface="Arial" pitchFamily="34" charset="0"/>
                <a:buChar char="•"/>
                <a:defRPr lang="en-US" sz="1600" b="0" kern="1200" baseline="0" dirty="0" smtClean="0">
                  <a:solidFill>
                    <a:srgbClr val="22529E"/>
                  </a:solidFill>
                  <a:latin typeface="Helvetica" pitchFamily="34" charset="0"/>
                  <a:ea typeface="Helvetica" pitchFamily="34" charset="0"/>
                  <a:cs typeface="Helvetica" pitchFamily="34" charset="0"/>
                </a:defRPr>
              </a:lvl4pPr>
              <a:lvl5pPr marL="1620000" indent="-180000" algn="l" rtl="0" eaLnBrk="0" fontAlgn="base" hangingPunct="0">
                <a:lnSpc>
                  <a:spcPts val="2200"/>
                </a:lnSpc>
                <a:spcBef>
                  <a:spcPct val="0"/>
                </a:spcBef>
                <a:spcAft>
                  <a:spcPts val="600"/>
                </a:spcAft>
                <a:buFont typeface="Arial" pitchFamily="34" charset="0"/>
                <a:buChar char="•"/>
                <a:defRPr lang="en-GB" sz="1600" b="0" kern="1200" baseline="0" dirty="0">
                  <a:solidFill>
                    <a:srgbClr val="22529E"/>
                  </a:solidFill>
                  <a:latin typeface="Helvetica" pitchFamily="34" charset="0"/>
                  <a:ea typeface="Helvetica" pitchFamily="34" charset="0"/>
                  <a:cs typeface="Helvetica" pitchFamily="34" charset="0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defTabSz="914400">
                <a:buNone/>
              </a:pPr>
              <a:r>
                <a:rPr lang="en-GB" sz="1400" b="1" dirty="0" smtClean="0">
                  <a:solidFill>
                    <a:srgbClr val="003399"/>
                  </a:solidFill>
                </a:rPr>
                <a:t>Drift</a:t>
              </a:r>
              <a:endParaRPr lang="en-GB" sz="1400" dirty="0">
                <a:solidFill>
                  <a:srgbClr val="003399"/>
                </a:solidFill>
              </a:endParaRPr>
            </a:p>
          </p:txBody>
        </p:sp>
      </p:grpSp>
      <p:pic>
        <p:nvPicPr>
          <p:cNvPr id="55" name="Picture 5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0812" y="4730601"/>
            <a:ext cx="8922000" cy="1756799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734574" y="4753399"/>
            <a:ext cx="1547438" cy="41125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 fontAlgn="base">
              <a:spcBef>
                <a:spcPct val="0"/>
              </a:spcBef>
              <a:spcAft>
                <a:spcPct val="0"/>
              </a:spcAft>
              <a:defRPr sz="1600" b="0"/>
            </a:lvl1pPr>
            <a:lvl2pPr fontAlgn="base">
              <a:spcBef>
                <a:spcPct val="0"/>
              </a:spcBef>
              <a:spcAft>
                <a:spcPct val="0"/>
              </a:spcAft>
            </a:lvl2pPr>
            <a:lvl3pPr fontAlgn="base">
              <a:spcBef>
                <a:spcPct val="0"/>
              </a:spcBef>
              <a:spcAft>
                <a:spcPct val="0"/>
              </a:spcAft>
            </a:lvl3pPr>
            <a:lvl4pPr fontAlgn="base">
              <a:spcBef>
                <a:spcPct val="0"/>
              </a:spcBef>
              <a:spcAft>
                <a:spcPct val="0"/>
              </a:spcAft>
            </a:lvl4pPr>
            <a:lvl5pPr fontAlgn="base">
              <a:spcBef>
                <a:spcPct val="0"/>
              </a:spcBef>
              <a:spcAft>
                <a:spcPct val="0"/>
              </a:spcAft>
            </a:lvl5pPr>
            <a:lvl6pPr defTabSz="914400"/>
            <a:lvl7pPr defTabSz="914400"/>
            <a:lvl8pPr defTabSz="914400"/>
            <a:lvl9pPr defTabSz="914400"/>
          </a:lstStyle>
          <a:p>
            <a:r>
              <a:rPr lang="en-GB" sz="1100" b="1" dirty="0" smtClean="0"/>
              <a:t>IT180 after 24 b,</a:t>
            </a:r>
            <a:br>
              <a:rPr lang="en-GB" sz="1100" b="1" dirty="0" smtClean="0"/>
            </a:br>
            <a:r>
              <a:rPr lang="en-GB" sz="1100" b="1" dirty="0" smtClean="0"/>
              <a:t> 2 mm offset</a:t>
            </a:r>
            <a:endParaRPr lang="en-GB" sz="1100" b="1" baseline="-25000" dirty="0"/>
          </a:p>
        </p:txBody>
      </p:sp>
      <p:grpSp>
        <p:nvGrpSpPr>
          <p:cNvPr id="35" name="Group 34"/>
          <p:cNvGrpSpPr/>
          <p:nvPr/>
        </p:nvGrpSpPr>
        <p:grpSpPr>
          <a:xfrm>
            <a:off x="5162802" y="802310"/>
            <a:ext cx="4513338" cy="1439233"/>
            <a:chOff x="776897" y="2017109"/>
            <a:chExt cx="4513338" cy="1439233"/>
          </a:xfrm>
        </p:grpSpPr>
        <p:grpSp>
          <p:nvGrpSpPr>
            <p:cNvPr id="33" name="Group 32"/>
            <p:cNvGrpSpPr/>
            <p:nvPr/>
          </p:nvGrpSpPr>
          <p:grpSpPr>
            <a:xfrm>
              <a:off x="776897" y="2017109"/>
              <a:ext cx="4513338" cy="1439233"/>
              <a:chOff x="1015941" y="3426419"/>
              <a:chExt cx="4513338" cy="1439233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 rotWithShape="1">
              <a:blip r:embed="rId8"/>
              <a:srcRect l="4949" r="63220"/>
              <a:stretch/>
            </p:blipFill>
            <p:spPr>
              <a:xfrm>
                <a:off x="1015941" y="3541204"/>
                <a:ext cx="1742400" cy="1047804"/>
              </a:xfrm>
              <a:prstGeom prst="rect">
                <a:avLst/>
              </a:prstGeom>
            </p:spPr>
          </p:pic>
          <p:grpSp>
            <p:nvGrpSpPr>
              <p:cNvPr id="30" name="Group 29"/>
              <p:cNvGrpSpPr/>
              <p:nvPr/>
            </p:nvGrpSpPr>
            <p:grpSpPr>
              <a:xfrm>
                <a:off x="2913039" y="3426419"/>
                <a:ext cx="2469599" cy="852208"/>
                <a:chOff x="2913039" y="3426419"/>
                <a:chExt cx="2469599" cy="852208"/>
              </a:xfrm>
            </p:grpSpPr>
            <p:pic>
              <p:nvPicPr>
                <p:cNvPr id="24" name="Picture 23"/>
                <p:cNvPicPr>
                  <a:picLocks noChangeAspect="1"/>
                </p:cNvPicPr>
                <p:nvPr/>
              </p:nvPicPr>
              <p:blipFill rotWithShape="1">
                <a:blip r:embed="rId8"/>
                <a:srcRect l="51588" t="18667" r="3296"/>
                <a:stretch/>
              </p:blipFill>
              <p:spPr>
                <a:xfrm>
                  <a:off x="2913039" y="3426419"/>
                  <a:ext cx="2469599" cy="852208"/>
                </a:xfrm>
                <a:prstGeom prst="rect">
                  <a:avLst/>
                </a:prstGeom>
              </p:spPr>
            </p:pic>
            <p:sp>
              <p:nvSpPr>
                <p:cNvPr id="14" name="Right Arrow 13"/>
                <p:cNvSpPr/>
                <p:nvPr/>
              </p:nvSpPr>
              <p:spPr>
                <a:xfrm>
                  <a:off x="5009887" y="3705576"/>
                  <a:ext cx="372750" cy="185685"/>
                </a:xfrm>
                <a:prstGeom prst="rightArrow">
                  <a:avLst/>
                </a:prstGeom>
                <a:solidFill>
                  <a:srgbClr val="0070C0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" name="Right Arrow 27"/>
                <p:cNvSpPr/>
                <p:nvPr/>
              </p:nvSpPr>
              <p:spPr>
                <a:xfrm flipH="1">
                  <a:off x="2927439" y="3715020"/>
                  <a:ext cx="372750" cy="185685"/>
                </a:xfrm>
                <a:prstGeom prst="rightArrow">
                  <a:avLst/>
                </a:prstGeom>
                <a:solidFill>
                  <a:srgbClr val="0070C0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" name="Rectangle 26"/>
                <p:cNvSpPr/>
                <p:nvPr/>
              </p:nvSpPr>
              <p:spPr>
                <a:xfrm>
                  <a:off x="5042894" y="3917680"/>
                  <a:ext cx="306735" cy="23759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5" name="Rectangle 44"/>
                <p:cNvSpPr/>
                <p:nvPr/>
              </p:nvSpPr>
              <p:spPr>
                <a:xfrm>
                  <a:off x="2960446" y="3876745"/>
                  <a:ext cx="306735" cy="23759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31" name="Group 30"/>
              <p:cNvGrpSpPr/>
              <p:nvPr/>
            </p:nvGrpSpPr>
            <p:grpSpPr>
              <a:xfrm>
                <a:off x="2883218" y="4076282"/>
                <a:ext cx="2646061" cy="789370"/>
                <a:chOff x="2883218" y="4076282"/>
                <a:chExt cx="2646061" cy="789370"/>
              </a:xfrm>
            </p:grpSpPr>
            <p:grpSp>
              <p:nvGrpSpPr>
                <p:cNvPr id="29" name="Group 28"/>
                <p:cNvGrpSpPr/>
                <p:nvPr/>
              </p:nvGrpSpPr>
              <p:grpSpPr>
                <a:xfrm>
                  <a:off x="2911347" y="4076282"/>
                  <a:ext cx="2483174" cy="747718"/>
                  <a:chOff x="2911347" y="4076282"/>
                  <a:chExt cx="2483174" cy="747718"/>
                </a:xfrm>
              </p:grpSpPr>
              <p:pic>
                <p:nvPicPr>
                  <p:cNvPr id="25" name="Picture 24"/>
                  <p:cNvPicPr>
                    <a:picLocks noChangeAspect="1"/>
                  </p:cNvPicPr>
                  <p:nvPr/>
                </p:nvPicPr>
                <p:blipFill rotWithShape="1">
                  <a:blip r:embed="rId8"/>
                  <a:srcRect l="51588" t="18667" r="3296" b="9972"/>
                  <a:stretch/>
                </p:blipFill>
                <p:spPr>
                  <a:xfrm>
                    <a:off x="2913038" y="4076282"/>
                    <a:ext cx="2469599" cy="747718"/>
                  </a:xfrm>
                  <a:prstGeom prst="rect">
                    <a:avLst/>
                  </a:prstGeom>
                </p:spPr>
              </p:pic>
              <p:sp>
                <p:nvSpPr>
                  <p:cNvPr id="46" name="Rectangle 45"/>
                  <p:cNvSpPr/>
                  <p:nvPr/>
                </p:nvSpPr>
                <p:spPr>
                  <a:xfrm>
                    <a:off x="2911347" y="4257966"/>
                    <a:ext cx="384634" cy="48074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7" name="Rectangle 46"/>
                  <p:cNvSpPr/>
                  <p:nvPr/>
                </p:nvSpPr>
                <p:spPr>
                  <a:xfrm>
                    <a:off x="5009887" y="4340297"/>
                    <a:ext cx="384634" cy="48074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15" name="Curved Left Arrow 14"/>
                <p:cNvSpPr/>
                <p:nvPr/>
              </p:nvSpPr>
              <p:spPr>
                <a:xfrm>
                  <a:off x="5077412" y="4313804"/>
                  <a:ext cx="208800" cy="280800"/>
                </a:xfrm>
                <a:prstGeom prst="curvedLeftArrow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9" name="Curved Left Arrow 48"/>
                <p:cNvSpPr/>
                <p:nvPr/>
              </p:nvSpPr>
              <p:spPr>
                <a:xfrm flipH="1">
                  <a:off x="3059680" y="4313804"/>
                  <a:ext cx="208800" cy="280800"/>
                </a:xfrm>
                <a:prstGeom prst="curvedLeftArrow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" name="TextBox 49"/>
                <p:cNvSpPr txBox="1"/>
                <p:nvPr/>
              </p:nvSpPr>
              <p:spPr>
                <a:xfrm>
                  <a:off x="4942213" y="4557875"/>
                  <a:ext cx="58706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i="1" dirty="0">
                      <a:solidFill>
                        <a:srgbClr val="FF0000"/>
                      </a:solidFill>
                    </a:rPr>
                    <a:t>M</a:t>
                  </a:r>
                  <a:r>
                    <a:rPr lang="en-US" sz="1400" b="1" i="1" dirty="0" smtClean="0">
                      <a:solidFill>
                        <a:srgbClr val="FF0000"/>
                      </a:solidFill>
                    </a:rPr>
                    <a:t>(t)</a:t>
                  </a:r>
                  <a:endParaRPr lang="en-GB" sz="1400" b="1" i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51" name="TextBox 50"/>
                <p:cNvSpPr txBox="1"/>
                <p:nvPr/>
              </p:nvSpPr>
              <p:spPr>
                <a:xfrm>
                  <a:off x="2883218" y="4529746"/>
                  <a:ext cx="58706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i="1" dirty="0">
                      <a:solidFill>
                        <a:srgbClr val="FF0000"/>
                      </a:solidFill>
                    </a:rPr>
                    <a:t>M</a:t>
                  </a:r>
                  <a:r>
                    <a:rPr lang="en-US" sz="1400" b="1" i="1" dirty="0" smtClean="0">
                      <a:solidFill>
                        <a:srgbClr val="FF0000"/>
                      </a:solidFill>
                    </a:rPr>
                    <a:t>(t)</a:t>
                  </a:r>
                  <a:endParaRPr lang="en-GB" sz="1400" b="1" i="1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32" name="TextBox 31"/>
              <p:cNvSpPr txBox="1"/>
              <p:nvPr/>
            </p:nvSpPr>
            <p:spPr>
              <a:xfrm>
                <a:off x="2686115" y="3890453"/>
                <a:ext cx="35293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+</a:t>
                </a:r>
                <a:endParaRPr lang="en-GB" sz="2800" dirty="0"/>
              </a:p>
            </p:txBody>
          </p:sp>
        </p:grpSp>
        <p:sp>
          <p:nvSpPr>
            <p:cNvPr id="48" name="TextBox 47"/>
            <p:cNvSpPr txBox="1"/>
            <p:nvPr/>
          </p:nvSpPr>
          <p:spPr>
            <a:xfrm>
              <a:off x="2673995" y="2459024"/>
              <a:ext cx="47919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i="1" dirty="0" smtClean="0">
                  <a:solidFill>
                    <a:srgbClr val="0070C0"/>
                  </a:solidFill>
                </a:rPr>
                <a:t>F(t)</a:t>
              </a:r>
              <a:endParaRPr lang="en-GB" sz="1400" b="1" i="1" dirty="0">
                <a:solidFill>
                  <a:srgbClr val="0070C0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720335" y="2438189"/>
              <a:ext cx="47919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i="1" dirty="0" smtClean="0">
                  <a:solidFill>
                    <a:srgbClr val="0070C0"/>
                  </a:solidFill>
                </a:rPr>
                <a:t>F(t)</a:t>
              </a:r>
              <a:endParaRPr lang="en-GB" sz="1400" b="1" i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5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2000" y="6660000"/>
            <a:ext cx="8939055" cy="169277"/>
          </a:xfrm>
        </p:spPr>
        <p:txBody>
          <a:bodyPr/>
          <a:lstStyle/>
          <a:p>
            <a:r>
              <a:rPr lang="en-GB" dirty="0"/>
              <a:t>M</a:t>
            </a:r>
            <a:r>
              <a:rPr lang="en-GB" dirty="0" smtClean="0"/>
              <a:t>. Pasquali, CERN                                    1</a:t>
            </a:r>
            <a:r>
              <a:rPr lang="en-GB" baseline="30000" dirty="0" smtClean="0"/>
              <a:t>st</a:t>
            </a:r>
            <a:r>
              <a:rPr lang="en-GB" dirty="0" smtClean="0"/>
              <a:t> Workshop of ARIES WP17 </a:t>
            </a:r>
            <a:r>
              <a:rPr lang="en-GB" dirty="0" err="1" smtClean="0"/>
              <a:t>PowerMat</a:t>
            </a:r>
            <a:r>
              <a:rPr lang="en-GB" dirty="0" smtClean="0"/>
              <a:t> – November 27-28, 2017</a:t>
            </a:r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401927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29250" rIns="0" bIns="2925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 dirty="0" smtClean="0"/>
              <a:t>Grazing Impact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11999" y="2117112"/>
            <a:ext cx="6226029" cy="3458294"/>
          </a:xfrm>
        </p:spPr>
        <p:txBody>
          <a:bodyPr/>
          <a:lstStyle/>
          <a:p>
            <a:r>
              <a:rPr lang="en-GB" sz="1400" b="1" dirty="0" smtClean="0">
                <a:solidFill>
                  <a:srgbClr val="003399"/>
                </a:solidFill>
              </a:rPr>
              <a:t>Grazing </a:t>
            </a:r>
            <a:r>
              <a:rPr lang="en-GB" sz="1400" b="1" dirty="0">
                <a:solidFill>
                  <a:srgbClr val="003399"/>
                </a:solidFill>
              </a:rPr>
              <a:t>impact</a:t>
            </a:r>
            <a:r>
              <a:rPr lang="en-GB" sz="1400" dirty="0">
                <a:solidFill>
                  <a:srgbClr val="003399"/>
                </a:solidFill>
              </a:rPr>
              <a:t>. Probe coating </a:t>
            </a:r>
            <a:r>
              <a:rPr lang="en-GB" sz="1400" dirty="0" smtClean="0">
                <a:solidFill>
                  <a:srgbClr val="003399"/>
                </a:solidFill>
              </a:rPr>
              <a:t>strength (Cu, Mo, </a:t>
            </a:r>
            <a:r>
              <a:rPr lang="en-GB" sz="1400" dirty="0" err="1" smtClean="0">
                <a:solidFill>
                  <a:srgbClr val="003399"/>
                </a:solidFill>
              </a:rPr>
              <a:t>TiN</a:t>
            </a:r>
            <a:r>
              <a:rPr lang="en-GB" sz="1400" dirty="0" smtClean="0">
                <a:solidFill>
                  <a:srgbClr val="003399"/>
                </a:solidFill>
              </a:rPr>
              <a:t>) and surface damage.</a:t>
            </a:r>
          </a:p>
          <a:p>
            <a:r>
              <a:rPr lang="en-US" sz="1400" dirty="0" smtClean="0">
                <a:solidFill>
                  <a:srgbClr val="003399"/>
                </a:solidFill>
              </a:rPr>
              <a:t>Coating on 0 – 250 mm (first specimens)</a:t>
            </a:r>
          </a:p>
          <a:p>
            <a:r>
              <a:rPr lang="en-US" sz="1400" dirty="0" smtClean="0">
                <a:solidFill>
                  <a:srgbClr val="003399"/>
                </a:solidFill>
              </a:rPr>
              <a:t>Smallest available beam size (</a:t>
            </a:r>
            <a:r>
              <a:rPr lang="en-US" sz="1400" b="1" dirty="0" smtClean="0">
                <a:solidFill>
                  <a:srgbClr val="003399"/>
                </a:solidFill>
              </a:rPr>
              <a:t>0.25×0.25 mm</a:t>
            </a:r>
            <a:r>
              <a:rPr lang="en-US" sz="1400" b="1" baseline="30000" dirty="0" smtClean="0">
                <a:solidFill>
                  <a:srgbClr val="003399"/>
                </a:solidFill>
              </a:rPr>
              <a:t>2</a:t>
            </a:r>
            <a:r>
              <a:rPr lang="en-US" sz="1400" dirty="0" smtClean="0">
                <a:solidFill>
                  <a:srgbClr val="003399"/>
                </a:solidFill>
              </a:rPr>
              <a:t>) at max bunch intensity (</a:t>
            </a:r>
            <a:r>
              <a:rPr lang="en-US" sz="1400" b="1" dirty="0" smtClean="0">
                <a:solidFill>
                  <a:srgbClr val="003399"/>
                </a:solidFill>
              </a:rPr>
              <a:t>1.4e11 p/b</a:t>
            </a:r>
            <a:r>
              <a:rPr lang="en-US" sz="1400" dirty="0" smtClean="0">
                <a:solidFill>
                  <a:srgbClr val="003399"/>
                </a:solidFill>
              </a:rPr>
              <a:t>) to mimic or exceed HL-LHC energy density</a:t>
            </a:r>
          </a:p>
          <a:p>
            <a:r>
              <a:rPr lang="en-US" sz="1400" dirty="0" smtClean="0">
                <a:solidFill>
                  <a:srgbClr val="003399"/>
                </a:solidFill>
              </a:rPr>
              <a:t>Impacts at </a:t>
            </a:r>
            <a:r>
              <a:rPr lang="en-US" sz="1400" b="1" dirty="0" smtClean="0">
                <a:solidFill>
                  <a:srgbClr val="003399"/>
                </a:solidFill>
              </a:rPr>
              <a:t>144</a:t>
            </a:r>
            <a:r>
              <a:rPr lang="en-US" sz="1400" dirty="0" smtClean="0">
                <a:solidFill>
                  <a:srgbClr val="003399"/>
                </a:solidFill>
              </a:rPr>
              <a:t> (on Cu) and </a:t>
            </a:r>
            <a:r>
              <a:rPr lang="en-US" sz="1400" b="1" dirty="0" smtClean="0">
                <a:solidFill>
                  <a:srgbClr val="003399"/>
                </a:solidFill>
              </a:rPr>
              <a:t>288 b</a:t>
            </a:r>
            <a:r>
              <a:rPr lang="en-US" sz="1400" dirty="0" smtClean="0">
                <a:solidFill>
                  <a:srgbClr val="003399"/>
                </a:solidFill>
              </a:rPr>
              <a:t> (all) at different spots</a:t>
            </a:r>
          </a:p>
          <a:p>
            <a:r>
              <a:rPr lang="en-US" sz="1400" dirty="0" smtClean="0">
                <a:solidFill>
                  <a:srgbClr val="003399"/>
                </a:solidFill>
              </a:rPr>
              <a:t>2 impact parameters: -</a:t>
            </a:r>
            <a:r>
              <a:rPr lang="en-US" sz="1400" b="1" dirty="0" smtClean="0">
                <a:solidFill>
                  <a:srgbClr val="003399"/>
                </a:solidFill>
              </a:rPr>
              <a:t>150 µm </a:t>
            </a:r>
            <a:r>
              <a:rPr lang="en-US" sz="1400" dirty="0" smtClean="0">
                <a:solidFill>
                  <a:srgbClr val="003399"/>
                </a:solidFill>
              </a:rPr>
              <a:t>and -</a:t>
            </a:r>
            <a:r>
              <a:rPr lang="en-US" sz="1400" b="1" dirty="0" smtClean="0">
                <a:solidFill>
                  <a:srgbClr val="003399"/>
                </a:solidFill>
              </a:rPr>
              <a:t>500 µm from the surface</a:t>
            </a:r>
            <a:endParaRPr lang="en-US" sz="1400" dirty="0" smtClean="0">
              <a:solidFill>
                <a:srgbClr val="003399"/>
              </a:solidFill>
            </a:endParaRPr>
          </a:p>
          <a:p>
            <a:r>
              <a:rPr lang="en-US" sz="1400" dirty="0" smtClean="0">
                <a:solidFill>
                  <a:srgbClr val="003399"/>
                </a:solidFill>
              </a:rPr>
              <a:t>Target alignment by BTV combined with Beam-based alignment</a:t>
            </a:r>
            <a:endParaRPr lang="en-GB" sz="1400" dirty="0">
              <a:solidFill>
                <a:srgbClr val="00339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Theoretical Analysis and Expected Signals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6376524" y="1032518"/>
            <a:ext cx="3420487" cy="2989224"/>
            <a:chOff x="5529064" y="692696"/>
            <a:chExt cx="4320480" cy="345638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529064" y="692696"/>
              <a:ext cx="4320480" cy="3456384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/>
          </p:nvSpPr>
          <p:spPr>
            <a:xfrm>
              <a:off x="7048800" y="2102400"/>
              <a:ext cx="954000" cy="540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/>
            <p:cNvSpPr/>
            <p:nvPr/>
          </p:nvSpPr>
          <p:spPr>
            <a:xfrm>
              <a:off x="7164000" y="2088000"/>
              <a:ext cx="108000" cy="108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Oval 31"/>
            <p:cNvSpPr/>
            <p:nvPr/>
          </p:nvSpPr>
          <p:spPr>
            <a:xfrm>
              <a:off x="7480800" y="2124000"/>
              <a:ext cx="108000" cy="108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251" y="796174"/>
            <a:ext cx="4243184" cy="1219306"/>
          </a:xfrm>
          <a:prstGeom prst="rect">
            <a:avLst/>
          </a:prstGeom>
        </p:spPr>
      </p:pic>
      <p:sp>
        <p:nvSpPr>
          <p:cNvPr id="18" name="AutoShape 1"/>
          <p:cNvSpPr>
            <a:spLocks/>
          </p:cNvSpPr>
          <p:nvPr/>
        </p:nvSpPr>
        <p:spPr bwMode="auto">
          <a:xfrm>
            <a:off x="8332237" y="2982873"/>
            <a:ext cx="1207349" cy="400110"/>
          </a:xfrm>
          <a:prstGeom prst="borderCallout2">
            <a:avLst>
              <a:gd name="adj1" fmla="val 50004"/>
              <a:gd name="adj2" fmla="val -1269"/>
              <a:gd name="adj3" fmla="val 51541"/>
              <a:gd name="adj4" fmla="val -10711"/>
              <a:gd name="adj5" fmla="val -173236"/>
              <a:gd name="adj6" fmla="val -48984"/>
            </a:avLst>
          </a:prstGeom>
          <a:gradFill rotWithShape="1">
            <a:gsLst>
              <a:gs pos="0">
                <a:srgbClr val="333399">
                  <a:shade val="51000"/>
                  <a:satMod val="130000"/>
                </a:srgbClr>
              </a:gs>
              <a:gs pos="80000">
                <a:srgbClr val="333399">
                  <a:shade val="93000"/>
                  <a:satMod val="130000"/>
                </a:srgbClr>
              </a:gs>
              <a:gs pos="100000">
                <a:srgbClr val="333399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333399">
                <a:shade val="95000"/>
                <a:satMod val="105000"/>
              </a:srgbClr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0" rIns="0" anchor="ctr" anchorCtr="1">
            <a:spAutoFit/>
          </a:bodyPr>
          <a:lstStyle/>
          <a:p>
            <a:pPr lvl="0" algn="ctr" defTabSz="457200" eaLnBrk="0" hangingPunct="0">
              <a:spcAft>
                <a:spcPts val="923"/>
              </a:spcAft>
              <a:defRPr/>
            </a:pPr>
            <a: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144 b, </a:t>
            </a:r>
            <a:r>
              <a:rPr kumimoji="0" lang="el-GR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σ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0.25 mm, impact -1</a:t>
            </a:r>
            <a:r>
              <a:rPr lang="en-US" sz="1000" kern="0" dirty="0" smtClean="0">
                <a:solidFill>
                  <a:srgbClr val="FFFFFF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50 µm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</a:t>
            </a:r>
            <a:endParaRPr kumimoji="0" lang="en-GB" sz="1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sp>
        <p:nvSpPr>
          <p:cNvPr id="19" name="AutoShape 1"/>
          <p:cNvSpPr>
            <a:spLocks/>
          </p:cNvSpPr>
          <p:nvPr/>
        </p:nvSpPr>
        <p:spPr bwMode="auto">
          <a:xfrm>
            <a:off x="7579686" y="1046194"/>
            <a:ext cx="1207349" cy="400110"/>
          </a:xfrm>
          <a:prstGeom prst="borderCallout2">
            <a:avLst>
              <a:gd name="adj1" fmla="val 50004"/>
              <a:gd name="adj2" fmla="val -1269"/>
              <a:gd name="adj3" fmla="val 51541"/>
              <a:gd name="adj4" fmla="val -10711"/>
              <a:gd name="adj5" fmla="val 308108"/>
              <a:gd name="adj6" fmla="val 30774"/>
            </a:avLst>
          </a:prstGeom>
          <a:gradFill rotWithShape="1">
            <a:gsLst>
              <a:gs pos="0">
                <a:srgbClr val="333399">
                  <a:shade val="51000"/>
                  <a:satMod val="130000"/>
                </a:srgbClr>
              </a:gs>
              <a:gs pos="80000">
                <a:srgbClr val="333399">
                  <a:shade val="93000"/>
                  <a:satMod val="130000"/>
                </a:srgbClr>
              </a:gs>
              <a:gs pos="100000">
                <a:srgbClr val="333399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333399">
                <a:shade val="95000"/>
                <a:satMod val="105000"/>
              </a:srgbClr>
            </a:solidFill>
            <a:prstDash val="solid"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square" lIns="0" rIns="0" anchor="ctr" anchorCtr="1">
            <a:spAutoFit/>
          </a:bodyPr>
          <a:lstStyle/>
          <a:p>
            <a:pPr lvl="0" algn="ctr" defTabSz="457200" eaLnBrk="0" hangingPunct="0">
              <a:spcAft>
                <a:spcPts val="923"/>
              </a:spcAft>
              <a:defRPr/>
            </a:pPr>
            <a: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288 b, </a:t>
            </a:r>
            <a:r>
              <a:rPr kumimoji="0" lang="el-GR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σ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0.25 mm, impact -</a:t>
            </a:r>
            <a:r>
              <a:rPr lang="en-US" sz="1000" kern="0" dirty="0" smtClean="0">
                <a:solidFill>
                  <a:srgbClr val="FFFFFF"/>
                </a:solidFill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500 µm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rPr>
              <a:t> </a:t>
            </a:r>
            <a:endParaRPr kumimoji="0" lang="en-GB" sz="1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" panose="020B0604020202020204" pitchFamily="34" charset="0"/>
              <a:ea typeface="+mn-ea"/>
              <a:cs typeface="Helvetica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54698" y="4839695"/>
            <a:ext cx="9216000" cy="1728192"/>
            <a:chOff x="625090" y="3068960"/>
            <a:chExt cx="9216000" cy="1728192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38"/>
            <a:stretch/>
          </p:blipFill>
          <p:spPr>
            <a:xfrm>
              <a:off x="625090" y="3068960"/>
              <a:ext cx="9216000" cy="1728192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654698" y="3080841"/>
              <a:ext cx="1676728" cy="580534"/>
            </a:xfrm>
            <a:prstGeom prst="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orthographicFront"/>
              <a:lightRig rig="balanced" dir="t"/>
            </a:scene3d>
            <a:sp3d extrusionH="31750" prstMaterial="plastic">
              <a:bevelT w="381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ctr" fontAlgn="base">
                <a:spcBef>
                  <a:spcPct val="0"/>
                </a:spcBef>
                <a:spcAft>
                  <a:spcPct val="0"/>
                </a:spcAft>
                <a:defRPr sz="1600" b="0"/>
              </a:lvl1pPr>
              <a:lvl2pPr fontAlgn="base">
                <a:spcBef>
                  <a:spcPct val="0"/>
                </a:spcBef>
                <a:spcAft>
                  <a:spcPct val="0"/>
                </a:spcAft>
              </a:lvl2pPr>
              <a:lvl3pPr fontAlgn="base">
                <a:spcBef>
                  <a:spcPct val="0"/>
                </a:spcBef>
                <a:spcAft>
                  <a:spcPct val="0"/>
                </a:spcAft>
              </a:lvl3pPr>
              <a:lvl4pPr fontAlgn="base">
                <a:spcBef>
                  <a:spcPct val="0"/>
                </a:spcBef>
                <a:spcAft>
                  <a:spcPct val="0"/>
                </a:spcAft>
              </a:lvl4pPr>
              <a:lvl5pPr fontAlgn="base">
                <a:spcBef>
                  <a:spcPct val="0"/>
                </a:spcBef>
                <a:spcAft>
                  <a:spcPct val="0"/>
                </a:spcAft>
              </a:lvl5pPr>
              <a:lvl6pPr defTabSz="914400"/>
              <a:lvl7pPr defTabSz="914400"/>
              <a:lvl8pPr defTabSz="914400"/>
              <a:lvl9pPr defTabSz="914400"/>
            </a:lstStyle>
            <a:p>
              <a:r>
                <a:rPr lang="en-GB" sz="1100" b="1" dirty="0" err="1" smtClean="0"/>
                <a:t>MoGr</a:t>
              </a:r>
              <a:r>
                <a:rPr lang="en-GB" sz="1100" b="1" dirty="0" smtClean="0"/>
                <a:t> (MG6530Aa) </a:t>
              </a:r>
              <a:r>
                <a:rPr lang="en-GB" sz="1100" b="1" dirty="0"/>
                <a:t>with </a:t>
              </a:r>
              <a:r>
                <a:rPr lang="en-GB" sz="1100" b="1" dirty="0" smtClean="0"/>
                <a:t/>
              </a:r>
              <a:br>
                <a:rPr lang="en-GB" sz="1100" b="1" dirty="0" smtClean="0"/>
              </a:br>
              <a:r>
                <a:rPr lang="en-GB" sz="1100" b="1" dirty="0" smtClean="0"/>
                <a:t>2 </a:t>
              </a:r>
              <a:r>
                <a:rPr lang="en-GB" sz="1100" b="1" dirty="0"/>
                <a:t>µm </a:t>
              </a:r>
              <a:r>
                <a:rPr lang="en-GB" sz="1100" b="1" dirty="0" smtClean="0"/>
                <a:t>Cu + 0.5 </a:t>
              </a:r>
              <a:r>
                <a:rPr lang="en-GB" sz="1100" b="1" dirty="0"/>
                <a:t>µm </a:t>
              </a:r>
              <a:r>
                <a:rPr lang="en-GB" sz="1100" b="1" dirty="0" err="1" smtClean="0"/>
                <a:t>Ti</a:t>
              </a:r>
              <a:r>
                <a:rPr lang="en-GB" sz="1100" b="1" dirty="0" smtClean="0"/>
                <a:t> </a:t>
              </a:r>
              <a:r>
                <a:rPr lang="en-GB" sz="1100" b="1" dirty="0"/>
                <a:t>c</a:t>
              </a:r>
              <a:r>
                <a:rPr lang="en-GB" sz="1100" b="1" dirty="0" smtClean="0"/>
                <a:t>oating – US cleaning</a:t>
              </a:r>
              <a:endParaRPr lang="en-GB" sz="1100" b="1" baseline="-25000" dirty="0"/>
            </a:p>
          </p:txBody>
        </p:sp>
        <p:sp>
          <p:nvSpPr>
            <p:cNvPr id="20" name="AutoShape 1"/>
            <p:cNvSpPr>
              <a:spLocks/>
            </p:cNvSpPr>
            <p:nvPr/>
          </p:nvSpPr>
          <p:spPr bwMode="auto">
            <a:xfrm>
              <a:off x="5925890" y="4365842"/>
              <a:ext cx="1207349" cy="400110"/>
            </a:xfrm>
            <a:prstGeom prst="borderCallout2">
              <a:avLst>
                <a:gd name="adj1" fmla="val 50004"/>
                <a:gd name="adj2" fmla="val -1269"/>
                <a:gd name="adj3" fmla="val 51541"/>
                <a:gd name="adj4" fmla="val -10711"/>
                <a:gd name="adj5" fmla="val -122674"/>
                <a:gd name="adj6" fmla="val -10780"/>
              </a:avLst>
            </a:prstGeom>
            <a:gradFill rotWithShape="1">
              <a:gsLst>
                <a:gs pos="0">
                  <a:srgbClr val="333399">
                    <a:shade val="51000"/>
                    <a:satMod val="130000"/>
                  </a:srgbClr>
                </a:gs>
                <a:gs pos="80000">
                  <a:srgbClr val="333399">
                    <a:shade val="93000"/>
                    <a:satMod val="130000"/>
                  </a:srgbClr>
                </a:gs>
                <a:gs pos="100000">
                  <a:srgbClr val="333399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333399">
                  <a:shade val="95000"/>
                  <a:satMod val="105000"/>
                </a:srgbClr>
              </a:solidFill>
              <a:prstDash val="solid"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0" rIns="0" anchor="ctr" anchorCtr="1">
              <a:spAutoFit/>
            </a:bodyPr>
            <a:lstStyle/>
            <a:p>
              <a:pPr lvl="0" algn="ctr" defTabSz="457200" eaLnBrk="0" hangingPunct="0">
                <a:spcAft>
                  <a:spcPts val="923"/>
                </a:spcAft>
                <a:defRPr/>
              </a:pPr>
              <a:r>
                <a:rPr kumimoji="0" lang="en-GB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" panose="020B0604020202020204" pitchFamily="34" charset="0"/>
                  <a:ea typeface="+mn-ea"/>
                  <a:cs typeface="Helvetica" panose="020B0604020202020204" pitchFamily="34" charset="0"/>
                </a:rPr>
                <a:t>144 b, </a:t>
              </a:r>
              <a:r>
                <a:rPr kumimoji="0" lang="el-GR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" panose="020B0604020202020204" pitchFamily="34" charset="0"/>
                  <a:ea typeface="+mn-ea"/>
                  <a:cs typeface="Helvetica" panose="020B0604020202020204" pitchFamily="34" charset="0"/>
                </a:rPr>
                <a:t>σ</a:t>
              </a: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" panose="020B0604020202020204" pitchFamily="34" charset="0"/>
                  <a:ea typeface="+mn-ea"/>
                  <a:cs typeface="Helvetica" panose="020B0604020202020204" pitchFamily="34" charset="0"/>
                </a:rPr>
                <a:t> 0.25 mm, impact -</a:t>
              </a:r>
              <a:r>
                <a:rPr lang="en-US" sz="1000" kern="0" dirty="0" smtClean="0">
                  <a:solidFill>
                    <a:srgbClr val="FFFFFF"/>
                  </a:solidFill>
                  <a:latin typeface="Helvetica" panose="020B0604020202020204" pitchFamily="34" charset="0"/>
                  <a:ea typeface="+mn-ea"/>
                  <a:cs typeface="Helvetica" panose="020B0604020202020204" pitchFamily="34" charset="0"/>
                </a:rPr>
                <a:t>150 µm</a:t>
              </a: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" panose="020B0604020202020204" pitchFamily="34" charset="0"/>
                  <a:ea typeface="+mn-ea"/>
                  <a:cs typeface="Helvetica" panose="020B0604020202020204" pitchFamily="34" charset="0"/>
                </a:rPr>
                <a:t> </a:t>
              </a:r>
              <a:endPara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endParaRPr>
            </a:p>
          </p:txBody>
        </p:sp>
        <p:sp>
          <p:nvSpPr>
            <p:cNvPr id="22" name="AutoShape 1"/>
            <p:cNvSpPr>
              <a:spLocks/>
            </p:cNvSpPr>
            <p:nvPr/>
          </p:nvSpPr>
          <p:spPr bwMode="auto">
            <a:xfrm>
              <a:off x="7698955" y="4371390"/>
              <a:ext cx="1207349" cy="400110"/>
            </a:xfrm>
            <a:prstGeom prst="borderCallout2">
              <a:avLst>
                <a:gd name="adj1" fmla="val 50004"/>
                <a:gd name="adj2" fmla="val -1269"/>
                <a:gd name="adj3" fmla="val 51541"/>
                <a:gd name="adj4" fmla="val -10711"/>
                <a:gd name="adj5" fmla="val -88292"/>
                <a:gd name="adj6" fmla="val -12120"/>
              </a:avLst>
            </a:prstGeom>
            <a:gradFill rotWithShape="1">
              <a:gsLst>
                <a:gs pos="0">
                  <a:srgbClr val="333399">
                    <a:shade val="51000"/>
                    <a:satMod val="130000"/>
                  </a:srgbClr>
                </a:gs>
                <a:gs pos="80000">
                  <a:srgbClr val="333399">
                    <a:shade val="93000"/>
                    <a:satMod val="130000"/>
                  </a:srgbClr>
                </a:gs>
                <a:gs pos="100000">
                  <a:srgbClr val="333399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333399">
                  <a:shade val="95000"/>
                  <a:satMod val="105000"/>
                </a:srgbClr>
              </a:solidFill>
              <a:prstDash val="solid"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0" rIns="0" anchor="ctr" anchorCtr="1">
              <a:spAutoFit/>
            </a:bodyPr>
            <a:lstStyle/>
            <a:p>
              <a:pPr lvl="0" algn="ctr" defTabSz="457200" eaLnBrk="0" hangingPunct="0">
                <a:spcAft>
                  <a:spcPts val="923"/>
                </a:spcAft>
                <a:defRPr/>
              </a:pPr>
              <a:r>
                <a:rPr kumimoji="0" lang="en-GB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" panose="020B0604020202020204" pitchFamily="34" charset="0"/>
                  <a:ea typeface="+mn-ea"/>
                  <a:cs typeface="Helvetica" panose="020B0604020202020204" pitchFamily="34" charset="0"/>
                </a:rPr>
                <a:t>288 b, </a:t>
              </a:r>
              <a:r>
                <a:rPr kumimoji="0" lang="el-GR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" panose="020B0604020202020204" pitchFamily="34" charset="0"/>
                  <a:ea typeface="+mn-ea"/>
                  <a:cs typeface="Helvetica" panose="020B0604020202020204" pitchFamily="34" charset="0"/>
                </a:rPr>
                <a:t>σ</a:t>
              </a: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" panose="020B0604020202020204" pitchFamily="34" charset="0"/>
                  <a:ea typeface="+mn-ea"/>
                  <a:cs typeface="Helvetica" panose="020B0604020202020204" pitchFamily="34" charset="0"/>
                </a:rPr>
                <a:t> 0.25 mm, impact -</a:t>
              </a:r>
              <a:r>
                <a:rPr lang="en-US" sz="1000" kern="0" dirty="0" smtClean="0">
                  <a:solidFill>
                    <a:srgbClr val="FFFFFF"/>
                  </a:solidFill>
                  <a:latin typeface="Helvetica" panose="020B0604020202020204" pitchFamily="34" charset="0"/>
                  <a:ea typeface="+mn-ea"/>
                  <a:cs typeface="Helvetica" panose="020B0604020202020204" pitchFamily="34" charset="0"/>
                </a:rPr>
                <a:t>500 µm</a:t>
              </a:r>
              <a:r>
                <a:rPr kumimoji="0" 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" panose="020B0604020202020204" pitchFamily="34" charset="0"/>
                  <a:ea typeface="+mn-ea"/>
                  <a:cs typeface="Helvetica" panose="020B0604020202020204" pitchFamily="34" charset="0"/>
                </a:rPr>
                <a:t> </a:t>
              </a:r>
              <a:endPara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" panose="020B0604020202020204" pitchFamily="34" charset="0"/>
                <a:ea typeface="+mn-ea"/>
                <a:cs typeface="Helvetica" panose="020B0604020202020204" pitchFamily="34" charset="0"/>
              </a:endParaRPr>
            </a:p>
          </p:txBody>
        </p:sp>
      </p:grpSp>
      <p:sp>
        <p:nvSpPr>
          <p:cNvPr id="2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2000" y="6660000"/>
            <a:ext cx="8939055" cy="169277"/>
          </a:xfrm>
        </p:spPr>
        <p:txBody>
          <a:bodyPr/>
          <a:lstStyle/>
          <a:p>
            <a:r>
              <a:rPr lang="en-GB" dirty="0"/>
              <a:t>M</a:t>
            </a:r>
            <a:r>
              <a:rPr lang="en-GB" dirty="0" smtClean="0"/>
              <a:t>. Pasquali, CERN                                    1</a:t>
            </a:r>
            <a:r>
              <a:rPr lang="en-GB" baseline="30000" dirty="0" smtClean="0"/>
              <a:t>st</a:t>
            </a:r>
            <a:r>
              <a:rPr lang="en-GB" dirty="0" smtClean="0"/>
              <a:t> Workshop of ARIES WP17 </a:t>
            </a:r>
            <a:r>
              <a:rPr lang="en-GB" dirty="0" err="1" smtClean="0"/>
              <a:t>PowerMat</a:t>
            </a:r>
            <a:r>
              <a:rPr lang="en-GB" dirty="0" smtClean="0"/>
              <a:t> – November 27-28, 2017</a:t>
            </a:r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79135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MACS (UoH Line)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Multimat</a:t>
            </a:r>
            <a:r>
              <a:rPr lang="en-US" b="1" dirty="0" smtClean="0"/>
              <a:t> Adaptive Collimator System (MACS)</a:t>
            </a:r>
            <a:endParaRPr lang="en-GB" b="1" dirty="0" smtClean="0"/>
          </a:p>
          <a:p>
            <a:r>
              <a:rPr lang="en-GB" dirty="0" smtClean="0"/>
              <a:t>Fibres survived with same returned light intensity as started</a:t>
            </a:r>
          </a:p>
          <a:p>
            <a:r>
              <a:rPr lang="en-GB" dirty="0" smtClean="0"/>
              <a:t>Piezo actuators still operational – observed by increased noise in signal response</a:t>
            </a:r>
          </a:p>
          <a:p>
            <a:r>
              <a:rPr lang="en-GB" dirty="0" smtClean="0"/>
              <a:t>Noisy results on flexural response: </a:t>
            </a:r>
            <a:r>
              <a:rPr lang="en-GB" dirty="0" err="1" smtClean="0"/>
              <a:t>UoH</a:t>
            </a:r>
            <a:r>
              <a:rPr lang="en-GB" dirty="0" smtClean="0"/>
              <a:t> working on new algorithm to cope with low intensity data.</a:t>
            </a:r>
          </a:p>
          <a:p>
            <a:r>
              <a:rPr lang="en-GB" dirty="0" smtClean="0"/>
              <a:t>Termination cavity issue solved as future fibres will be fusion spliced.</a:t>
            </a:r>
          </a:p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Theoretical Analysis and Expected Signals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7062" y="2827720"/>
            <a:ext cx="2721496" cy="18143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886" y="4942430"/>
            <a:ext cx="3579657" cy="1150866"/>
          </a:xfrm>
          <a:prstGeom prst="rect">
            <a:avLst/>
          </a:prstGeom>
          <a:ln w="44450">
            <a:solidFill>
              <a:schemeClr val="accent1">
                <a:shade val="50000"/>
              </a:schemeClr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6681072" y="3794235"/>
            <a:ext cx="1398097" cy="43226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6269886" y="3794234"/>
            <a:ext cx="411185" cy="1148196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8073852" y="3794234"/>
            <a:ext cx="1775692" cy="1148196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965" y="3698003"/>
            <a:ext cx="4860657" cy="266271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775" y="2468897"/>
            <a:ext cx="2536845" cy="1298218"/>
          </a:xfrm>
          <a:prstGeom prst="rect">
            <a:avLst/>
          </a:prstGeom>
        </p:spPr>
      </p:pic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2000" y="6660000"/>
            <a:ext cx="8939055" cy="169277"/>
          </a:xfrm>
        </p:spPr>
        <p:txBody>
          <a:bodyPr/>
          <a:lstStyle/>
          <a:p>
            <a:r>
              <a:rPr lang="en-GB" dirty="0"/>
              <a:t>M</a:t>
            </a:r>
            <a:r>
              <a:rPr lang="en-GB" dirty="0" smtClean="0"/>
              <a:t>. Pasquali, CERN                                    1</a:t>
            </a:r>
            <a:r>
              <a:rPr lang="en-GB" baseline="30000" dirty="0" smtClean="0"/>
              <a:t>st</a:t>
            </a:r>
            <a:r>
              <a:rPr lang="en-GB" dirty="0" smtClean="0"/>
              <a:t> Workshop of ARIES WP17 </a:t>
            </a:r>
            <a:r>
              <a:rPr lang="en-GB" dirty="0" err="1" smtClean="0"/>
              <a:t>PowerMat</a:t>
            </a:r>
            <a:r>
              <a:rPr lang="en-GB" dirty="0" smtClean="0"/>
              <a:t> – November 27-28, 2017</a:t>
            </a:r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49249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Post Irradiation Examination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HRTM-36 currently transferred to </a:t>
            </a:r>
            <a:r>
              <a:rPr lang="en-GB" dirty="0" err="1" smtClean="0"/>
              <a:t>cooldown</a:t>
            </a:r>
            <a:r>
              <a:rPr lang="en-GB" dirty="0" smtClean="0"/>
              <a:t> area.</a:t>
            </a:r>
          </a:p>
          <a:p>
            <a:r>
              <a:rPr lang="en-GB" dirty="0" smtClean="0"/>
              <a:t>After </a:t>
            </a:r>
            <a:r>
              <a:rPr lang="en-GB" dirty="0"/>
              <a:t>irradiation, additional analyses are foreseen. These include:</a:t>
            </a:r>
          </a:p>
          <a:p>
            <a:r>
              <a:rPr lang="en-GB" dirty="0"/>
              <a:t>Remote observation of impacted </a:t>
            </a:r>
            <a:r>
              <a:rPr lang="en-GB" dirty="0" smtClean="0"/>
              <a:t>specimens </a:t>
            </a:r>
            <a:r>
              <a:rPr lang="en-GB" dirty="0"/>
              <a:t>through </a:t>
            </a:r>
            <a:r>
              <a:rPr lang="en-GB" dirty="0" smtClean="0"/>
              <a:t>cameras.</a:t>
            </a:r>
            <a:endParaRPr lang="en-GB" dirty="0"/>
          </a:p>
          <a:p>
            <a:r>
              <a:rPr lang="en-GB" dirty="0" smtClean="0"/>
              <a:t>Close-by observation through viewports at the sides of experiment.</a:t>
            </a:r>
            <a:endParaRPr lang="en-GB" dirty="0"/>
          </a:p>
          <a:p>
            <a:r>
              <a:rPr lang="en-GB" dirty="0"/>
              <a:t>After appropriate cool-down time, </a:t>
            </a:r>
            <a:r>
              <a:rPr lang="en-GB" dirty="0" smtClean="0"/>
              <a:t>rapid opening of the tank, dismounting </a:t>
            </a:r>
            <a:r>
              <a:rPr lang="en-GB" dirty="0"/>
              <a:t>of </a:t>
            </a:r>
            <a:r>
              <a:rPr lang="en-GB" dirty="0" smtClean="0"/>
              <a:t>target stations and removal of single specimens.</a:t>
            </a:r>
          </a:p>
          <a:p>
            <a:r>
              <a:rPr lang="en-GB" dirty="0" smtClean="0"/>
              <a:t>After RP approval Metrology, NDT and analysis of specimens. If appropriate, cutting and destructive testing of specimens</a:t>
            </a:r>
            <a:endParaRPr lang="en-GB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The HRMT-36 Experiment (</a:t>
            </a:r>
            <a:r>
              <a:rPr lang="en-US" dirty="0" err="1" smtClean="0"/>
              <a:t>MultiMat</a:t>
            </a:r>
            <a:r>
              <a:rPr lang="en-US" dirty="0" smtClean="0"/>
              <a:t>)</a:t>
            </a:r>
            <a:endParaRPr lang="en-GB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" y="4032509"/>
            <a:ext cx="4145280" cy="2331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1032" y="4032509"/>
            <a:ext cx="4145280" cy="2375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2000" y="6660000"/>
            <a:ext cx="8939055" cy="169277"/>
          </a:xfrm>
        </p:spPr>
        <p:txBody>
          <a:bodyPr/>
          <a:lstStyle/>
          <a:p>
            <a:r>
              <a:rPr lang="en-GB" dirty="0"/>
              <a:t>M</a:t>
            </a:r>
            <a:r>
              <a:rPr lang="en-GB" dirty="0" smtClean="0"/>
              <a:t>. Pasquali, CERN                                    1</a:t>
            </a:r>
            <a:r>
              <a:rPr lang="en-GB" baseline="30000" dirty="0" smtClean="0"/>
              <a:t>st</a:t>
            </a:r>
            <a:r>
              <a:rPr lang="en-GB" dirty="0" smtClean="0"/>
              <a:t> Workshop of ARIES WP17 </a:t>
            </a:r>
            <a:r>
              <a:rPr lang="en-GB" dirty="0" err="1" smtClean="0"/>
              <a:t>PowerMat</a:t>
            </a:r>
            <a:r>
              <a:rPr lang="en-GB" dirty="0" smtClean="0"/>
              <a:t> – November 27-28, 2017</a:t>
            </a:r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426987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sz="2800" dirty="0" smtClean="0"/>
              <a:t>Summary</a:t>
            </a:r>
            <a:endParaRPr lang="en-GB" sz="28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MultiMat</a:t>
            </a:r>
            <a:r>
              <a:rPr lang="en-GB" dirty="0" smtClean="0"/>
              <a:t> experiment was successfully concluded in October 2017 totalling ~2.3e15 POT</a:t>
            </a:r>
            <a:endParaRPr lang="en-GB" dirty="0"/>
          </a:p>
          <a:p>
            <a:r>
              <a:rPr lang="en-US" dirty="0" smtClean="0"/>
              <a:t>Good stability and repeatability of delivered pulses</a:t>
            </a:r>
            <a:endParaRPr lang="en-GB" dirty="0" smtClean="0"/>
          </a:p>
          <a:p>
            <a:r>
              <a:rPr lang="en-GB" dirty="0" smtClean="0"/>
              <a:t>All carbon-based materials (Cu Foam, CFC, Isotropic Graphite, HOPG, </a:t>
            </a:r>
            <a:r>
              <a:rPr lang="en-GB" dirty="0" err="1" smtClean="0"/>
              <a:t>MoGr</a:t>
            </a:r>
            <a:r>
              <a:rPr lang="en-GB" dirty="0" smtClean="0"/>
              <a:t>, </a:t>
            </a:r>
            <a:r>
              <a:rPr lang="en-GB" dirty="0" err="1" smtClean="0"/>
              <a:t>TiGr</a:t>
            </a:r>
            <a:r>
              <a:rPr lang="en-GB" dirty="0" smtClean="0"/>
              <a:t>) survived impacts at maximum available intensities, in all conditions</a:t>
            </a:r>
            <a:endParaRPr lang="en-GB" dirty="0"/>
          </a:p>
          <a:p>
            <a:r>
              <a:rPr lang="en-GB" dirty="0" smtClean="0"/>
              <a:t>Unexpected failure was only achieved in </a:t>
            </a:r>
            <a:r>
              <a:rPr lang="en-GB" dirty="0" err="1" smtClean="0"/>
              <a:t>SiC.</a:t>
            </a:r>
            <a:r>
              <a:rPr lang="en-GB" dirty="0" smtClean="0"/>
              <a:t> A TZM sample failed possibly because of fabrication defect.</a:t>
            </a:r>
          </a:p>
          <a:p>
            <a:r>
              <a:rPr lang="en-GB" dirty="0" smtClean="0"/>
              <a:t>Plastic permanent deflections induced in high-Z materials (IT180, Ta10W, TZM).</a:t>
            </a:r>
          </a:p>
          <a:p>
            <a:r>
              <a:rPr lang="en-US" dirty="0" smtClean="0"/>
              <a:t>Surface damage was induced on coatings: larger in Cu coatings (lower melting point), smaller in Mo and </a:t>
            </a:r>
            <a:r>
              <a:rPr lang="en-US" dirty="0" err="1" smtClean="0"/>
              <a:t>TiN</a:t>
            </a:r>
            <a:r>
              <a:rPr lang="en-US" dirty="0" smtClean="0"/>
              <a:t>. Damaged stripes ~ 1÷3 mm wide</a:t>
            </a:r>
            <a:endParaRPr lang="en-GB" dirty="0" smtClean="0"/>
          </a:p>
          <a:p>
            <a:r>
              <a:rPr lang="en-GB" dirty="0" smtClean="0"/>
              <a:t>Online instrumentation worked very well: a wealth of data available for post-processing. Preliminary analyses indicate good matching with numerical and analytical predictions</a:t>
            </a:r>
          </a:p>
          <a:p>
            <a:r>
              <a:rPr lang="en-US" dirty="0" smtClean="0"/>
              <a:t>A number of unknown materials properties can be derived: dynamic constants, damping, viscoelastic parameters, dynamic strength.</a:t>
            </a:r>
          </a:p>
          <a:p>
            <a:r>
              <a:rPr lang="en-US" dirty="0" smtClean="0"/>
              <a:t>MACS still operational after high intensity impact: low signal to noise ratio makes assessment of flexural response difficult. System to be improved in next demonstrator</a:t>
            </a:r>
          </a:p>
          <a:p>
            <a:r>
              <a:rPr lang="en-GB" dirty="0"/>
              <a:t>Post Irradiation analysis will be performed at CERN with standard equipment (existing experience with HRMT-14), including NDT and (if required) DT.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GB" dirty="0" smtClean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HRMT-36 Experiment (</a:t>
            </a:r>
            <a:r>
              <a:rPr lang="en-US" dirty="0" err="1"/>
              <a:t>MultiMat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2000" y="6660000"/>
            <a:ext cx="8939055" cy="169277"/>
          </a:xfrm>
        </p:spPr>
        <p:txBody>
          <a:bodyPr/>
          <a:lstStyle/>
          <a:p>
            <a:r>
              <a:rPr lang="en-GB" dirty="0"/>
              <a:t>M</a:t>
            </a:r>
            <a:r>
              <a:rPr lang="en-GB" dirty="0" smtClean="0"/>
              <a:t>. Pasquali, CERN                                    1</a:t>
            </a:r>
            <a:r>
              <a:rPr lang="en-GB" baseline="30000" dirty="0" smtClean="0"/>
              <a:t>st</a:t>
            </a:r>
            <a:r>
              <a:rPr lang="en-GB" dirty="0" smtClean="0"/>
              <a:t> Workshop of ARIES WP17 </a:t>
            </a:r>
            <a:r>
              <a:rPr lang="en-GB" dirty="0" err="1" smtClean="0"/>
              <a:t>PowerMat</a:t>
            </a:r>
            <a:r>
              <a:rPr lang="en-GB" dirty="0" smtClean="0"/>
              <a:t> – November 27-28, 2017</a:t>
            </a:r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325862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74361" y="700385"/>
            <a:ext cx="88906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Thank you for your attention!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1" y="5162550"/>
            <a:ext cx="91154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The research leading to these results has received funding from the European Commission under the FP7 Research Infrastructures project </a:t>
            </a:r>
            <a:r>
              <a:rPr lang="en-US" dirty="0" smtClean="0"/>
              <a:t>EuCARD-2, </a:t>
            </a:r>
            <a:r>
              <a:rPr lang="en-US" dirty="0"/>
              <a:t>Grant Agreement </a:t>
            </a:r>
            <a:r>
              <a:rPr lang="en-US" dirty="0" smtClean="0"/>
              <a:t>312453 </a:t>
            </a:r>
            <a:r>
              <a:rPr lang="en-US" dirty="0"/>
              <a:t>and </a:t>
            </a:r>
            <a:r>
              <a:rPr lang="en-US" dirty="0" err="1" smtClean="0"/>
              <a:t>HiLumi</a:t>
            </a:r>
            <a:r>
              <a:rPr lang="en-US" dirty="0" smtClean="0"/>
              <a:t> LHD Design Study, </a:t>
            </a:r>
            <a:r>
              <a:rPr lang="en-US" dirty="0"/>
              <a:t>Grant Agreement </a:t>
            </a:r>
            <a:r>
              <a:rPr lang="en-US" dirty="0" smtClean="0"/>
              <a:t>284404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m</a:t>
            </a:r>
            <a:r>
              <a:rPr lang="en-US" dirty="0" smtClean="0"/>
              <a:t>ichele.pasquali@cern.ch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2118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it-IT" dirty="0" smtClean="0"/>
              <a:t>Introduction and Motivations</a:t>
            </a:r>
            <a:endParaRPr lang="it-IT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Energy Particle Accelerators Challenges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11999" y="720000"/>
            <a:ext cx="6403799" cy="5544000"/>
          </a:xfrm>
        </p:spPr>
        <p:txBody>
          <a:bodyPr/>
          <a:lstStyle/>
          <a:p>
            <a:r>
              <a:rPr lang="en-US" sz="1400" dirty="0"/>
              <a:t>Particle beams have reached </a:t>
            </a:r>
            <a:r>
              <a:rPr lang="en-US" sz="1400" b="1" dirty="0"/>
              <a:t>unprecedented energy </a:t>
            </a:r>
            <a:r>
              <a:rPr lang="en-US" sz="1400" dirty="0"/>
              <a:t>and </a:t>
            </a:r>
            <a:r>
              <a:rPr lang="en-US" sz="1400" b="1" dirty="0"/>
              <a:t>energy density. </a:t>
            </a:r>
            <a:r>
              <a:rPr lang="en-US" sz="1400" dirty="0"/>
              <a:t>This trend is set to continue for future accelerators (</a:t>
            </a:r>
            <a:r>
              <a:rPr lang="en-US" sz="1400" b="1" dirty="0">
                <a:solidFill>
                  <a:srgbClr val="FF0000"/>
                </a:solidFill>
              </a:rPr>
              <a:t>690 MJ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/>
              <a:t>for </a:t>
            </a:r>
            <a:r>
              <a:rPr lang="en-US" sz="1400" b="1" dirty="0" smtClean="0"/>
              <a:t>HL-LHC, </a:t>
            </a:r>
            <a:r>
              <a:rPr lang="en-US" sz="1400" b="1" dirty="0">
                <a:solidFill>
                  <a:srgbClr val="FF0000"/>
                </a:solidFill>
              </a:rPr>
              <a:t>8500 MJ </a:t>
            </a:r>
            <a:r>
              <a:rPr lang="en-US" sz="1400" dirty="0"/>
              <a:t>for</a:t>
            </a:r>
            <a:r>
              <a:rPr lang="en-US" sz="1400" b="1" dirty="0"/>
              <a:t> </a:t>
            </a:r>
            <a:r>
              <a:rPr lang="en-US" sz="1400" b="1" dirty="0" smtClean="0"/>
              <a:t>future 100 km FCC-</a:t>
            </a:r>
            <a:r>
              <a:rPr lang="en-US" sz="1400" b="1" dirty="0" err="1" smtClean="0"/>
              <a:t>hh</a:t>
            </a:r>
            <a:r>
              <a:rPr lang="en-US" sz="1400" b="1" dirty="0" smtClean="0"/>
              <a:t> </a:t>
            </a:r>
            <a:r>
              <a:rPr lang="en-US" sz="1400" dirty="0" smtClean="0"/>
              <a:t>proposal)</a:t>
            </a:r>
            <a:endParaRPr lang="en-US" sz="1400" dirty="0"/>
          </a:p>
          <a:p>
            <a:r>
              <a:rPr lang="en-US" sz="1400" b="1" dirty="0"/>
              <a:t>Beam-induced accidents</a:t>
            </a:r>
            <a:r>
              <a:rPr lang="en-US" sz="1400" dirty="0"/>
              <a:t>, </a:t>
            </a:r>
            <a:r>
              <a:rPr lang="en-US" sz="1400" b="1" dirty="0"/>
              <a:t>beam losses </a:t>
            </a:r>
            <a:r>
              <a:rPr lang="en-US" sz="1400" dirty="0"/>
              <a:t>and </a:t>
            </a:r>
            <a:r>
              <a:rPr lang="en-US" sz="1400" b="1" dirty="0"/>
              <a:t>beam stability </a:t>
            </a:r>
            <a:r>
              <a:rPr lang="en-US" sz="1400" dirty="0"/>
              <a:t>are among the </a:t>
            </a:r>
            <a:r>
              <a:rPr lang="en-US" sz="1400" b="1" dirty="0"/>
              <a:t>most relevant issues </a:t>
            </a:r>
            <a:r>
              <a:rPr lang="en-US" sz="1400" dirty="0"/>
              <a:t>for high power particle accelerators!</a:t>
            </a:r>
          </a:p>
          <a:p>
            <a:r>
              <a:rPr lang="en-US" sz="1400" b="1" dirty="0"/>
              <a:t>Beam Intercepting Devices </a:t>
            </a:r>
            <a:r>
              <a:rPr lang="en-US" sz="1400" dirty="0" smtClean="0"/>
              <a:t>(such as </a:t>
            </a:r>
            <a:r>
              <a:rPr lang="en-US" sz="1400" b="1" dirty="0" smtClean="0"/>
              <a:t>collimators</a:t>
            </a:r>
            <a:r>
              <a:rPr lang="en-US" sz="1400" dirty="0" smtClean="0"/>
              <a:t>) </a:t>
            </a:r>
            <a:r>
              <a:rPr lang="en-US" sz="1400" dirty="0"/>
              <a:t>are inherently exposed to such events!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/>
              <a:pPr/>
              <a:t>27</a:t>
            </a:fld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6977147" y="692696"/>
            <a:ext cx="2880000" cy="56514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1600" b="1" dirty="0">
                <a:solidFill>
                  <a:srgbClr val="FFFFFF"/>
                </a:solidFill>
              </a:rPr>
              <a:t>What is HL-LHC Energy equivalent to?</a:t>
            </a:r>
          </a:p>
        </p:txBody>
      </p:sp>
      <p:pic>
        <p:nvPicPr>
          <p:cNvPr id="22" name="Picture 4" descr="http://www.topminecraft.net/content/images/tnt2.gif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78102" y="5041972"/>
            <a:ext cx="2268517" cy="16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7907406" y="6480681"/>
            <a:ext cx="1715589" cy="318924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it-IT"/>
            </a:defPPr>
            <a:lvl1pPr algn="ctr">
              <a:defRPr sz="16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srgbClr val="FFFFFF"/>
                </a:solidFill>
              </a:rPr>
              <a:t>160 kg TNT</a:t>
            </a:r>
          </a:p>
        </p:txBody>
      </p:sp>
      <p:pic>
        <p:nvPicPr>
          <p:cNvPr id="24" name="Picture 23" descr="chocolat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3279" y="1304764"/>
            <a:ext cx="1941332" cy="15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7406197" y="2750036"/>
            <a:ext cx="2140422" cy="318924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1600" dirty="0">
                <a:solidFill>
                  <a:srgbClr val="FFFFFF"/>
                </a:solidFill>
              </a:rPr>
              <a:t>30 kg Milk Chocolate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170073" y="3236632"/>
            <a:ext cx="2735927" cy="1833261"/>
            <a:chOff x="6408073" y="3247852"/>
            <a:chExt cx="2735927" cy="1833261"/>
          </a:xfrm>
        </p:grpSpPr>
        <p:pic>
          <p:nvPicPr>
            <p:cNvPr id="34" name="Picture 4" descr="http://thepointsguy.com/wp-content/uploads/2013/02/tgv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408073" y="3247852"/>
              <a:ext cx="2735927" cy="1805340"/>
            </a:xfrm>
            <a:prstGeom prst="rect">
              <a:avLst/>
            </a:prstGeom>
            <a:ln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Left Arrow 34"/>
            <p:cNvSpPr/>
            <p:nvPr/>
          </p:nvSpPr>
          <p:spPr>
            <a:xfrm rot="466822" flipH="1">
              <a:off x="6604743" y="4379301"/>
              <a:ext cx="1898483" cy="467464"/>
            </a:xfrm>
            <a:prstGeom prst="leftArrow">
              <a:avLst>
                <a:gd name="adj1" fmla="val 50000"/>
                <a:gd name="adj2" fmla="val 81996"/>
              </a:avLst>
            </a:prstGeom>
            <a:solidFill>
              <a:srgbClr val="FF0000"/>
            </a:solidFill>
            <a:ln w="0">
              <a:noFill/>
            </a:ln>
            <a:effectLst/>
            <a:scene3d>
              <a:camera prst="isometricRightUp">
                <a:rot lat="1800000" lon="2400000" rev="0"/>
              </a:camera>
              <a:lightRig rig="threePt" dir="t"/>
            </a:scene3d>
            <a:sp3d prstMaterial="plastic">
              <a:bevelT w="63500" h="44450"/>
              <a:bevelB w="63500" h="44450"/>
              <a:extrusionClr>
                <a:srgbClr val="FF0000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b" anchorCtr="0">
              <a:no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dirty="0">
                  <a:solidFill>
                    <a:srgbClr val="FFFFFF"/>
                  </a:solidFill>
                </a:rPr>
                <a:t>v = 210 km/h</a:t>
              </a:r>
              <a:endParaRPr lang="en-GB" sz="1600" b="1" dirty="0">
                <a:solidFill>
                  <a:srgbClr val="FFFFFF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408073" y="4762189"/>
              <a:ext cx="664615" cy="318924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it-IT"/>
              </a:defPPr>
              <a:lvl1pPr algn="ctr">
                <a:defRPr sz="1600"/>
              </a:lvl1pPr>
            </a:lstStyle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dirty="0">
                  <a:solidFill>
                    <a:srgbClr val="FFFFFF"/>
                  </a:solidFill>
                </a:rPr>
                <a:t>TGV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7235979" y="1332313"/>
            <a:ext cx="2772354" cy="1807200"/>
            <a:chOff x="6447751" y="3205126"/>
            <a:chExt cx="2772354" cy="1807200"/>
          </a:xfrm>
        </p:grpSpPr>
        <p:pic>
          <p:nvPicPr>
            <p:cNvPr id="17" name="Picture 10" descr="http://thesuperslice.com/wp-content/uploads/2012/12/The-X-47B-aboard-USS-Harry-S.-Truman-07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47751" y="3205126"/>
              <a:ext cx="2657210" cy="180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Left Arrow 18"/>
            <p:cNvSpPr/>
            <p:nvPr/>
          </p:nvSpPr>
          <p:spPr>
            <a:xfrm rot="21207860">
              <a:off x="7450099" y="3239444"/>
              <a:ext cx="1770006" cy="694669"/>
            </a:xfrm>
            <a:prstGeom prst="leftArrow">
              <a:avLst>
                <a:gd name="adj1" fmla="val 50000"/>
                <a:gd name="adj2" fmla="val 82322"/>
              </a:avLst>
            </a:prstGeom>
            <a:solidFill>
              <a:srgbClr val="FF0000"/>
            </a:solidFill>
            <a:ln w="0">
              <a:noFill/>
            </a:ln>
            <a:effectLst/>
            <a:scene3d>
              <a:camera prst="isometricRightUp">
                <a:rot lat="1800000" lon="2400000" rev="0"/>
              </a:camera>
              <a:lightRig rig="threePt" dir="t"/>
            </a:scene3d>
            <a:sp3d prstMaterial="plastic">
              <a:bevelT w="63500" h="44450"/>
              <a:bevelB w="63500" h="44450"/>
              <a:extrusionClr>
                <a:srgbClr val="FF0000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36000" tIns="36000" rIns="36000" bIns="36000" rtlCol="0" anchor="b" anchorCtr="0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b="1" dirty="0">
                  <a:solidFill>
                    <a:srgbClr val="FFFFFF"/>
                  </a:solidFill>
                </a:rPr>
                <a:t>v = 7 knots</a:t>
              </a:r>
              <a:endParaRPr lang="en-GB" b="1" dirty="0">
                <a:solidFill>
                  <a:srgbClr val="FFFFFF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458806" y="4689140"/>
              <a:ext cx="2646155" cy="318924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it-IT"/>
              </a:defPPr>
              <a:lvl1pPr algn="ctr">
                <a:defRPr sz="1600"/>
              </a:lvl1pPr>
            </a:lstStyle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dirty="0">
                  <a:solidFill>
                    <a:srgbClr val="FFFFFF"/>
                  </a:solidFill>
                </a:rPr>
                <a:t>USS Harry S. Truman</a:t>
              </a:r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6422" y="3025012"/>
            <a:ext cx="6442769" cy="3124935"/>
          </a:xfrm>
          <a:prstGeom prst="rect">
            <a:avLst/>
          </a:prstGeom>
        </p:spPr>
      </p:pic>
      <p:sp>
        <p:nvSpPr>
          <p:cNvPr id="2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2000" y="6660000"/>
            <a:ext cx="8939055" cy="169277"/>
          </a:xfrm>
        </p:spPr>
        <p:txBody>
          <a:bodyPr/>
          <a:lstStyle/>
          <a:p>
            <a:r>
              <a:rPr lang="en-GB" dirty="0"/>
              <a:t>M</a:t>
            </a:r>
            <a:r>
              <a:rPr lang="en-GB" dirty="0" smtClean="0"/>
              <a:t>. Pasquali, CERN                                    1</a:t>
            </a:r>
            <a:r>
              <a:rPr lang="en-GB" baseline="30000" dirty="0" smtClean="0"/>
              <a:t>st</a:t>
            </a:r>
            <a:r>
              <a:rPr lang="en-GB" dirty="0" smtClean="0"/>
              <a:t> Workshop of ARIES WP17 </a:t>
            </a:r>
            <a:r>
              <a:rPr lang="en-GB" dirty="0" err="1" smtClean="0"/>
              <a:t>PowerMat</a:t>
            </a:r>
            <a:r>
              <a:rPr lang="en-GB" dirty="0" smtClean="0"/>
              <a:t> – November 27-28, 2017</a:t>
            </a:r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3097468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Bertarelli, CERN                                                                                  Meeting with Euro Heat Pipes –  8 February, 2016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AC5B1FEA-406A-7749-A5C3-DDCB5F67A4CE}" type="slidenum">
              <a:rPr lang="en-GB" smtClean="0"/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"/>
            <a:ext cx="9902468" cy="6915153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 flipV="1">
            <a:off x="5033630" y="3445905"/>
            <a:ext cx="97089" cy="56075"/>
          </a:xfrm>
          <a:prstGeom prst="ellipse">
            <a:avLst/>
          </a:prstGeom>
          <a:solidFill>
            <a:srgbClr val="FF0000"/>
          </a:solidFill>
          <a:ln w="190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3704" y="16323"/>
            <a:ext cx="1745038" cy="1604035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 flipH="1">
            <a:off x="4905784" y="820115"/>
            <a:ext cx="94674" cy="4121052"/>
          </a:xfrm>
          <a:prstGeom prst="line">
            <a:avLst/>
          </a:prstGeom>
          <a:noFill/>
          <a:ln w="19050" cap="flat" cmpd="sng" algn="ctr">
            <a:solidFill>
              <a:srgbClr val="FFFF00"/>
            </a:solidFill>
            <a:prstDash val="solid"/>
          </a:ln>
          <a:effectLst/>
        </p:spPr>
      </p:cxnSp>
      <p:cxnSp>
        <p:nvCxnSpPr>
          <p:cNvPr id="11" name="Straight Connector 10"/>
          <p:cNvCxnSpPr/>
          <p:nvPr/>
        </p:nvCxnSpPr>
        <p:spPr>
          <a:xfrm flipH="1">
            <a:off x="5202504" y="820115"/>
            <a:ext cx="15127" cy="4121052"/>
          </a:xfrm>
          <a:prstGeom prst="line">
            <a:avLst/>
          </a:prstGeom>
          <a:noFill/>
          <a:ln w="19050" cap="flat" cmpd="sng" algn="ctr">
            <a:solidFill>
              <a:srgbClr val="FFFF00"/>
            </a:solidFill>
            <a:prstDash val="solid"/>
          </a:ln>
          <a:effectLst/>
        </p:spPr>
      </p:cxnSp>
      <p:sp>
        <p:nvSpPr>
          <p:cNvPr id="12" name="Right Arrow 11"/>
          <p:cNvSpPr/>
          <p:nvPr/>
        </p:nvSpPr>
        <p:spPr>
          <a:xfrm flipV="1">
            <a:off x="4022476" y="916146"/>
            <a:ext cx="891473" cy="282156"/>
          </a:xfrm>
          <a:prstGeom prst="rightArrow">
            <a:avLst>
              <a:gd name="adj1" fmla="val 29310"/>
              <a:gd name="adj2" fmla="val 74138"/>
            </a:avLst>
          </a:prstGeom>
          <a:solidFill>
            <a:srgbClr val="FFFF00"/>
          </a:solidFill>
          <a:ln w="19050" cap="flat" cmpd="sng" algn="ctr">
            <a:solidFill>
              <a:srgbClr val="FFFF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13" name="Right Arrow 12"/>
          <p:cNvSpPr/>
          <p:nvPr/>
        </p:nvSpPr>
        <p:spPr>
          <a:xfrm flipH="1" flipV="1">
            <a:off x="5257343" y="911402"/>
            <a:ext cx="891473" cy="282156"/>
          </a:xfrm>
          <a:prstGeom prst="rightArrow">
            <a:avLst>
              <a:gd name="adj1" fmla="val 29310"/>
              <a:gd name="adj2" fmla="val 74138"/>
            </a:avLst>
          </a:prstGeom>
          <a:solidFill>
            <a:srgbClr val="FFFF00"/>
          </a:solidFill>
          <a:ln w="19050" cap="flat" cmpd="sng" algn="ctr">
            <a:solidFill>
              <a:srgbClr val="FFFF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4240567" y="2748336"/>
            <a:ext cx="1671310" cy="1421343"/>
          </a:xfrm>
          <a:prstGeom prst="ellipse">
            <a:avLst/>
          </a:prstGeom>
          <a:noFill/>
          <a:ln w="19050" cap="flat" cmpd="sng" algn="ctr">
            <a:solidFill>
              <a:srgbClr val="FFFF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</p:txBody>
      </p:sp>
      <p:cxnSp>
        <p:nvCxnSpPr>
          <p:cNvPr id="15" name="Straight Arrow Connector 14"/>
          <p:cNvCxnSpPr>
            <a:stCxn id="16" idx="3"/>
          </p:cNvCxnSpPr>
          <p:nvPr/>
        </p:nvCxnSpPr>
        <p:spPr>
          <a:xfrm flipH="1" flipV="1">
            <a:off x="5911877" y="3501979"/>
            <a:ext cx="1315541" cy="235171"/>
          </a:xfrm>
          <a:prstGeom prst="straightConnector1">
            <a:avLst/>
          </a:prstGeom>
          <a:noFill/>
          <a:ln w="19050" cap="flat" cmpd="sng" algn="ctr">
            <a:solidFill>
              <a:srgbClr val="FFFF00"/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16" name="TextBox 15"/>
          <p:cNvSpPr txBox="1"/>
          <p:nvPr/>
        </p:nvSpPr>
        <p:spPr>
          <a:xfrm flipH="1">
            <a:off x="7227418" y="3275485"/>
            <a:ext cx="2371812" cy="923330"/>
          </a:xfrm>
          <a:prstGeom prst="rect">
            <a:avLst/>
          </a:prstGeom>
          <a:solidFill>
            <a:srgbClr val="FFFEE6">
              <a:lumMod val="9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/>
              </a:rPr>
              <a:t>All beam energy passing through here ….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50989" y="289453"/>
            <a:ext cx="3757185" cy="923330"/>
          </a:xfrm>
          <a:prstGeom prst="rect">
            <a:avLst/>
          </a:prstGeom>
          <a:solidFill>
            <a:srgbClr val="FFFEE6">
              <a:lumMod val="9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/>
              </a:rPr>
              <a:t>Collimator aperture: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/>
              </a:rPr>
              <a:t>Size of Iberian Peninsula on 1 Euro</a:t>
            </a:r>
          </a:p>
        </p:txBody>
      </p:sp>
      <p:sp>
        <p:nvSpPr>
          <p:cNvPr id="18" name="Text Box 63"/>
          <p:cNvSpPr txBox="1">
            <a:spLocks noChangeArrowheads="1"/>
          </p:cNvSpPr>
          <p:nvPr/>
        </p:nvSpPr>
        <p:spPr bwMode="auto">
          <a:xfrm>
            <a:off x="150989" y="5094897"/>
            <a:ext cx="9650236" cy="1770357"/>
          </a:xfrm>
          <a:prstGeom prst="rect">
            <a:avLst/>
          </a:prstGeom>
          <a:gradFill rotWithShape="1">
            <a:gsLst>
              <a:gs pos="0">
                <a:srgbClr val="6B9BC7">
                  <a:tint val="100000"/>
                  <a:shade val="100000"/>
                  <a:satMod val="100000"/>
                  <a:lumMod val="90000"/>
                </a:srgbClr>
              </a:gs>
              <a:gs pos="100000">
                <a:srgbClr val="6B9BC7">
                  <a:tint val="95000"/>
                  <a:shade val="100000"/>
                  <a:satMod val="110000"/>
                  <a:lumMod val="105000"/>
                </a:srgbClr>
              </a:gs>
            </a:gsLst>
            <a:path path="circle">
              <a:fillToRect l="40000" t="100000" r="40000" b="100000"/>
            </a:path>
          </a:gradFill>
          <a:ln>
            <a:noFill/>
            <a:headEnd/>
            <a:tailEnd/>
          </a:ln>
          <a:effectLst>
            <a:outerShdw blurRad="50800" dist="127000" dir="810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p:spPr>
        <p:txBody>
          <a:bodyPr wrap="square" lIns="92075" tIns="46038" rIns="92075" bIns="46038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The collimation system must satisfy 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2 main functions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: </a:t>
            </a:r>
          </a:p>
          <a:p>
            <a:pPr marL="180975" marR="0" lvl="0" indent="-180975" defTabSz="91440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Multi-stage Beam Cleaning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, i.e. removing stray particles which would induce quenches in SC magnets.</a:t>
            </a:r>
            <a:endParaRPr kumimoji="0" lang="de-CH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  <a:ea typeface="+mn-ea"/>
              <a:cs typeface="+mn-cs"/>
            </a:endParaRPr>
          </a:p>
          <a:p>
            <a:pPr marL="180975" marR="0" lvl="0" indent="-180975" defTabSz="91440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Machine Protection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/>
                <a:ea typeface="+mn-ea"/>
                <a:cs typeface="+mn-cs"/>
              </a:rPr>
              <a:t>, i.e. shielding the other machine components from the catastrophic consequences of beam orbit errors.</a:t>
            </a:r>
          </a:p>
        </p:txBody>
      </p:sp>
    </p:spTree>
    <p:extLst>
      <p:ext uri="{BB962C8B-B14F-4D97-AF65-F5344CB8AC3E}">
        <p14:creationId xmlns:p14="http://schemas.microsoft.com/office/powerpoint/2010/main" val="209107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Materials Performances and Benchmarking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C5B1FEA-406A-7749-A5C3-DDCB5F67A4CE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dirty="0"/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76" y="648000"/>
            <a:ext cx="583200" cy="5688632"/>
          </a:xfrm>
        </p:spPr>
        <p:txBody>
          <a:bodyPr/>
          <a:lstStyle/>
          <a:p>
            <a:r>
              <a:rPr lang="en-US" dirty="0"/>
              <a:t>Tested </a:t>
            </a:r>
            <a:r>
              <a:rPr lang="en-US" dirty="0" smtClean="0"/>
              <a:t>Materials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4357024"/>
              </p:ext>
            </p:extLst>
          </p:nvPr>
        </p:nvGraphicFramePr>
        <p:xfrm>
          <a:off x="683300" y="1058971"/>
          <a:ext cx="8676190" cy="306581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34590">
                  <a:extLst>
                    <a:ext uri="{9D8B030D-6E8A-4147-A177-3AD203B41FA5}">
                      <a16:colId xmlns:a16="http://schemas.microsoft.com/office/drawing/2014/main" val="157203143"/>
                    </a:ext>
                  </a:extLst>
                </a:gridCol>
                <a:gridCol w="728283">
                  <a:extLst>
                    <a:ext uri="{9D8B030D-6E8A-4147-A177-3AD203B41FA5}">
                      <a16:colId xmlns:a16="http://schemas.microsoft.com/office/drawing/2014/main" val="3512418001"/>
                    </a:ext>
                  </a:extLst>
                </a:gridCol>
                <a:gridCol w="680037">
                  <a:extLst>
                    <a:ext uri="{9D8B030D-6E8A-4147-A177-3AD203B41FA5}">
                      <a16:colId xmlns:a16="http://schemas.microsoft.com/office/drawing/2014/main" val="3130487924"/>
                    </a:ext>
                  </a:extLst>
                </a:gridCol>
                <a:gridCol w="704160">
                  <a:extLst>
                    <a:ext uri="{9D8B030D-6E8A-4147-A177-3AD203B41FA5}">
                      <a16:colId xmlns:a16="http://schemas.microsoft.com/office/drawing/2014/main" val="2467791369"/>
                    </a:ext>
                  </a:extLst>
                </a:gridCol>
                <a:gridCol w="704160">
                  <a:extLst>
                    <a:ext uri="{9D8B030D-6E8A-4147-A177-3AD203B41FA5}">
                      <a16:colId xmlns:a16="http://schemas.microsoft.com/office/drawing/2014/main" val="636005358"/>
                    </a:ext>
                  </a:extLst>
                </a:gridCol>
                <a:gridCol w="704160">
                  <a:extLst>
                    <a:ext uri="{9D8B030D-6E8A-4147-A177-3AD203B41FA5}">
                      <a16:colId xmlns:a16="http://schemas.microsoft.com/office/drawing/2014/main" val="2810075998"/>
                    </a:ext>
                  </a:extLst>
                </a:gridCol>
                <a:gridCol w="704160">
                  <a:extLst>
                    <a:ext uri="{9D8B030D-6E8A-4147-A177-3AD203B41FA5}">
                      <a16:colId xmlns:a16="http://schemas.microsoft.com/office/drawing/2014/main" val="4039833903"/>
                    </a:ext>
                  </a:extLst>
                </a:gridCol>
                <a:gridCol w="704160">
                  <a:extLst>
                    <a:ext uri="{9D8B030D-6E8A-4147-A177-3AD203B41FA5}">
                      <a16:colId xmlns:a16="http://schemas.microsoft.com/office/drawing/2014/main" val="1938272533"/>
                    </a:ext>
                  </a:extLst>
                </a:gridCol>
                <a:gridCol w="704160">
                  <a:extLst>
                    <a:ext uri="{9D8B030D-6E8A-4147-A177-3AD203B41FA5}">
                      <a16:colId xmlns:a16="http://schemas.microsoft.com/office/drawing/2014/main" val="3647962516"/>
                    </a:ext>
                  </a:extLst>
                </a:gridCol>
                <a:gridCol w="704160">
                  <a:extLst>
                    <a:ext uri="{9D8B030D-6E8A-4147-A177-3AD203B41FA5}">
                      <a16:colId xmlns:a16="http://schemas.microsoft.com/office/drawing/2014/main" val="5347168"/>
                    </a:ext>
                  </a:extLst>
                </a:gridCol>
                <a:gridCol w="704160">
                  <a:extLst>
                    <a:ext uri="{9D8B030D-6E8A-4147-A177-3AD203B41FA5}">
                      <a16:colId xmlns:a16="http://schemas.microsoft.com/office/drawing/2014/main" val="220641474"/>
                    </a:ext>
                  </a:extLst>
                </a:gridCol>
              </a:tblGrid>
              <a:tr h="38935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Parameter</a:t>
                      </a:r>
                      <a:endParaRPr lang="en-GB" sz="1600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AC150k</a:t>
                      </a:r>
                      <a:endParaRPr lang="en-GB" sz="1100" b="1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R4550</a:t>
                      </a:r>
                      <a:endParaRPr lang="en-GB" sz="1100" b="1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err="1" smtClean="0"/>
                        <a:t>MoGr</a:t>
                      </a:r>
                      <a:r>
                        <a:rPr lang="en-US" sz="1100" b="1" dirty="0" smtClean="0"/>
                        <a:t> </a:t>
                      </a:r>
                      <a:r>
                        <a:rPr lang="en-US" sz="1000" b="1" dirty="0" smtClean="0"/>
                        <a:t>(6403Fc)</a:t>
                      </a:r>
                      <a:endParaRPr lang="en-GB" sz="1000" b="1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err="1" smtClean="0"/>
                        <a:t>CuCD</a:t>
                      </a:r>
                      <a:endParaRPr lang="en-GB" sz="1100" b="1" dirty="0" smtClean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TZM</a:t>
                      </a:r>
                      <a:endParaRPr lang="en-GB" sz="1100" b="1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Ta10W</a:t>
                      </a:r>
                      <a:endParaRPr lang="en-GB" sz="1100" b="1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IT180</a:t>
                      </a:r>
                      <a:endParaRPr lang="en-GB" sz="1100" b="1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Cu</a:t>
                      </a:r>
                      <a:endParaRPr lang="en-GB" sz="1100" b="1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Mo</a:t>
                      </a:r>
                      <a:endParaRPr lang="en-GB" sz="1100" b="1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W</a:t>
                      </a:r>
                      <a:endParaRPr lang="en-GB" sz="1100" b="1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8185997"/>
                  </a:ext>
                </a:extLst>
              </a:tr>
              <a:tr h="294926"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smtClean="0"/>
                        <a:t>Density</a:t>
                      </a:r>
                      <a:r>
                        <a:rPr lang="en-US" sz="1000" b="1" baseline="0" dirty="0" smtClean="0"/>
                        <a:t> [g/cm</a:t>
                      </a:r>
                      <a:r>
                        <a:rPr lang="en-US" sz="1000" b="1" baseline="30000" dirty="0" smtClean="0"/>
                        <a:t>3</a:t>
                      </a:r>
                      <a:r>
                        <a:rPr lang="en-US" sz="1000" b="1" baseline="0" dirty="0" smtClean="0"/>
                        <a:t>]</a:t>
                      </a:r>
                      <a:endParaRPr lang="en-GB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1.88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1.9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2.5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5.4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10.0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16.9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18.0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8.93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10.22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19.26</a:t>
                      </a:r>
                      <a:endParaRPr lang="en-GB" sz="12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16828457"/>
                  </a:ext>
                </a:extLst>
              </a:tr>
              <a:tr h="294926"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smtClean="0"/>
                        <a:t>Radiation length</a:t>
                      </a:r>
                      <a:endParaRPr lang="en-GB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22.8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25.8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15.8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4.8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1.0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0.4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0.42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1.44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0.96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0.35</a:t>
                      </a:r>
                      <a:endParaRPr lang="en-GB" sz="12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24594568"/>
                  </a:ext>
                </a:extLst>
              </a:tr>
              <a:tr h="294926"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smtClean="0"/>
                        <a:t>Melting Temp [°C]</a:t>
                      </a:r>
                      <a:endParaRPr lang="en-GB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3650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3650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2589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1083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2620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3044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1350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1083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2623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3422</a:t>
                      </a:r>
                      <a:endParaRPr lang="en-GB" sz="12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55813822"/>
                  </a:ext>
                </a:extLst>
              </a:tr>
              <a:tr h="294926"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smtClean="0"/>
                        <a:t>Thermal cond. [W/</a:t>
                      </a:r>
                      <a:r>
                        <a:rPr lang="en-US" sz="1000" b="1" dirty="0" err="1" smtClean="0"/>
                        <a:t>mK</a:t>
                      </a:r>
                      <a:r>
                        <a:rPr lang="en-US" sz="1000" b="1" dirty="0" smtClean="0"/>
                        <a:t>]</a:t>
                      </a:r>
                      <a:endParaRPr lang="en-GB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197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142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508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319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126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65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109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398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142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163</a:t>
                      </a:r>
                      <a:endParaRPr lang="en-GB" sz="12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0317296"/>
                  </a:ext>
                </a:extLst>
              </a:tr>
              <a:tr h="294926"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smtClean="0"/>
                        <a:t>Specific</a:t>
                      </a:r>
                      <a:r>
                        <a:rPr lang="en-US" sz="1000" b="1" baseline="0" dirty="0" smtClean="0"/>
                        <a:t> heat [J/</a:t>
                      </a:r>
                      <a:r>
                        <a:rPr lang="en-US" sz="1000" b="1" baseline="0" dirty="0" err="1" smtClean="0"/>
                        <a:t>kgK</a:t>
                      </a:r>
                      <a:r>
                        <a:rPr lang="en-US" sz="1000" b="1" baseline="0" dirty="0" smtClean="0"/>
                        <a:t>]</a:t>
                      </a:r>
                      <a:endParaRPr lang="en-GB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712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600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624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340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250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139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140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385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251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130</a:t>
                      </a:r>
                      <a:endParaRPr lang="en-GB" sz="12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06148655"/>
                  </a:ext>
                </a:extLst>
              </a:tr>
              <a:tr h="294926"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smtClean="0"/>
                        <a:t>Volumetric CTE [</a:t>
                      </a:r>
                      <a:r>
                        <a:rPr lang="el-GR" sz="1000" b="1" dirty="0" smtClean="0"/>
                        <a:t>μ</a:t>
                      </a:r>
                      <a:r>
                        <a:rPr lang="en-US" sz="1000" b="1" dirty="0" smtClean="0"/>
                        <a:t>m/K</a:t>
                      </a:r>
                      <a:r>
                        <a:rPr lang="en-US" sz="1000" b="1" baseline="0" dirty="0" smtClean="0"/>
                        <a:t>]</a:t>
                      </a:r>
                      <a:endParaRPr lang="en-GB" sz="1000" b="1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3.9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5.1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5.5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10.6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6.1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7.0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5.5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17.3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5.5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4.3</a:t>
                      </a:r>
                      <a:endParaRPr lang="en-GB" sz="12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47475719"/>
                  </a:ext>
                </a:extLst>
              </a:tr>
              <a:tr h="294926"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smtClean="0"/>
                        <a:t>Electrical</a:t>
                      </a:r>
                      <a:r>
                        <a:rPr lang="en-US" sz="1000" b="1" baseline="0" dirty="0" smtClean="0"/>
                        <a:t> cond. [MS/m]</a:t>
                      </a:r>
                      <a:endParaRPr lang="en-GB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18.7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0.9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12.6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8.4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58.0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18.7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17.7</a:t>
                      </a:r>
                      <a:endParaRPr lang="en-GB" sz="12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1941348"/>
                  </a:ext>
                </a:extLst>
              </a:tr>
              <a:tr h="294926"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smtClean="0"/>
                        <a:t>Young’s modulus [</a:t>
                      </a:r>
                      <a:r>
                        <a:rPr lang="en-US" sz="1000" b="1" dirty="0" err="1" smtClean="0"/>
                        <a:t>GPa</a:t>
                      </a:r>
                      <a:r>
                        <a:rPr lang="en-US" sz="1000" b="1" dirty="0" smtClean="0"/>
                        <a:t>]</a:t>
                      </a:r>
                      <a:endParaRPr lang="en-GB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62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12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61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146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320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205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360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82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330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410</a:t>
                      </a:r>
                      <a:endParaRPr lang="en-GB" sz="12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5060303"/>
                  </a:ext>
                </a:extLst>
              </a:tr>
              <a:tr h="294926">
                <a:tc>
                  <a:txBody>
                    <a:bodyPr/>
                    <a:lstStyle/>
                    <a:p>
                      <a:pPr algn="l"/>
                      <a:r>
                        <a:rPr lang="en-US" sz="1000" b="1" dirty="0" smtClean="0"/>
                        <a:t>Ultimate strength</a:t>
                      </a:r>
                      <a:r>
                        <a:rPr lang="en-US" sz="1000" b="1" baseline="0" dirty="0" smtClean="0"/>
                        <a:t> [MPa]</a:t>
                      </a:r>
                      <a:endParaRPr lang="en-GB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122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60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58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100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800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500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690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210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560</a:t>
                      </a:r>
                      <a:endParaRPr lang="en-GB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980</a:t>
                      </a:r>
                      <a:endParaRPr lang="en-GB" sz="12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36691707"/>
                  </a:ext>
                </a:extLst>
              </a:tr>
            </a:tbl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589226" y="651502"/>
            <a:ext cx="8770264" cy="489475"/>
          </a:xfrm>
        </p:spPr>
        <p:txBody>
          <a:bodyPr/>
          <a:lstStyle/>
          <a:p>
            <a:pPr marL="0" indent="0" defTabSz="389586">
              <a:spcBef>
                <a:spcPct val="0"/>
              </a:spcBef>
              <a:buNone/>
              <a:defRPr/>
            </a:pPr>
            <a:r>
              <a:rPr lang="en-GB" b="1" dirty="0">
                <a:solidFill>
                  <a:srgbClr val="003399"/>
                </a:solidFill>
              </a:rPr>
              <a:t>Material properties are combined and evaluated through FOMs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631066" y="4140663"/>
            <a:ext cx="4183695" cy="32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80" b="1" dirty="0" smtClean="0">
                <a:solidFill>
                  <a:srgbClr val="003399"/>
                </a:solidFill>
                <a:latin typeface="Helvetica" panose="020B0604020202020204" pitchFamily="34" charset="0"/>
                <a:ea typeface="Times New Roman" pitchFamily="18" charset="0"/>
                <a:cs typeface="Helvetica" panose="020B0604020202020204" pitchFamily="34" charset="0"/>
              </a:rPr>
              <a:t>Thermomechanical Robustness Index (TRI)</a:t>
            </a:r>
            <a:endParaRPr lang="en-GB" sz="1480" b="1" dirty="0">
              <a:solidFill>
                <a:srgbClr val="003399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31066" y="4421558"/>
            <a:ext cx="64711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TRI is related to the ability of a material to withstand the impact of a rapid particle pulse</a:t>
            </a:r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0595241"/>
              </p:ext>
            </p:extLst>
          </p:nvPr>
        </p:nvGraphicFramePr>
        <p:xfrm>
          <a:off x="7102246" y="4285067"/>
          <a:ext cx="2236788" cy="73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1" name="Equation" r:id="rId3" imgW="1396800" imgH="457200" progId="Equation.3">
                  <p:embed/>
                </p:oleObj>
              </mc:Choice>
              <mc:Fallback>
                <p:oleObj name="Equation" r:id="rId3" imgW="1396800" imgH="457200" progId="Equation.3">
                  <p:embed/>
                  <p:pic>
                    <p:nvPicPr>
                      <p:cNvPr id="14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 t="5319" b="5319"/>
                      <a:stretch>
                        <a:fillRect/>
                      </a:stretch>
                    </p:blipFill>
                    <p:spPr bwMode="auto">
                      <a:xfrm>
                        <a:off x="7102246" y="4285067"/>
                        <a:ext cx="2236788" cy="7302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ctangle 24"/>
          <p:cNvSpPr/>
          <p:nvPr/>
        </p:nvSpPr>
        <p:spPr>
          <a:xfrm>
            <a:off x="631066" y="5042843"/>
            <a:ext cx="7881867" cy="32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80" b="1" dirty="0" smtClean="0">
                <a:solidFill>
                  <a:srgbClr val="003399"/>
                </a:solidFill>
                <a:latin typeface="Helvetica" panose="020B0604020202020204" pitchFamily="34" charset="0"/>
                <a:ea typeface="Times New Roman" pitchFamily="18" charset="0"/>
                <a:cs typeface="Helvetica" panose="020B0604020202020204" pitchFamily="34" charset="0"/>
              </a:rPr>
              <a:t>Thermal Stability Index (TSI)</a:t>
            </a:r>
            <a:endParaRPr lang="en-GB" sz="1480" b="1" dirty="0">
              <a:solidFill>
                <a:srgbClr val="003399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50933" y="5304665"/>
            <a:ext cx="64189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TSI </a:t>
            </a:r>
            <a:r>
              <a:rPr lang="en-GB" sz="1400" dirty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provides an index of the ability of the material to maintain geometrical stability of the </a:t>
            </a:r>
            <a:r>
              <a:rPr lang="en-GB" sz="1400" dirty="0" smtClean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component</a:t>
            </a:r>
            <a:r>
              <a:rPr lang="en-GB" sz="1400" dirty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1400" dirty="0" smtClean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during steady-state</a:t>
            </a:r>
            <a:endParaRPr lang="en-GB" sz="1400" dirty="0">
              <a:solidFill>
                <a:srgbClr val="003399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4751963"/>
              </p:ext>
            </p:extLst>
          </p:nvPr>
        </p:nvGraphicFramePr>
        <p:xfrm>
          <a:off x="7125813" y="5196622"/>
          <a:ext cx="1422400" cy="750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2" name="Equation" r:id="rId5" imgW="888840" imgH="469800" progId="Equation.3">
                  <p:embed/>
                </p:oleObj>
              </mc:Choice>
              <mc:Fallback>
                <p:oleObj name="Equation" r:id="rId5" imgW="888840" imgH="469800" progId="Equation.3">
                  <p:embed/>
                  <p:pic>
                    <p:nvPicPr>
                      <p:cNvPr id="17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5319" b="5319"/>
                      <a:stretch>
                        <a:fillRect/>
                      </a:stretch>
                    </p:blipFill>
                    <p:spPr bwMode="auto">
                      <a:xfrm>
                        <a:off x="7125813" y="5196622"/>
                        <a:ext cx="1422400" cy="7508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Rectangle 27"/>
          <p:cNvSpPr/>
          <p:nvPr/>
        </p:nvSpPr>
        <p:spPr>
          <a:xfrm>
            <a:off x="666346" y="5913615"/>
            <a:ext cx="3128819" cy="32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80" b="1" dirty="0" smtClean="0">
                <a:solidFill>
                  <a:srgbClr val="003399"/>
                </a:solidFill>
                <a:latin typeface="Helvetica" panose="020B0604020202020204" pitchFamily="34" charset="0"/>
                <a:ea typeface="Times New Roman" pitchFamily="18" charset="0"/>
                <a:cs typeface="Helvetica" panose="020B0604020202020204" pitchFamily="34" charset="0"/>
              </a:rPr>
              <a:t>RFI Impedance Index (RI)</a:t>
            </a:r>
            <a:endParaRPr lang="en-GB" sz="1480" b="1" dirty="0">
              <a:solidFill>
                <a:srgbClr val="003399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3299" y="6200472"/>
            <a:ext cx="644251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RF-impedance is </a:t>
            </a:r>
            <a:r>
              <a:rPr lang="en-GB" sz="1400" dirty="0" smtClean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inversely </a:t>
            </a:r>
            <a:r>
              <a:rPr lang="en-GB" sz="1400" dirty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proportional to electrical </a:t>
            </a:r>
            <a:r>
              <a:rPr lang="en-GB" sz="1400" dirty="0" smtClean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conductivity</a:t>
            </a:r>
            <a:endParaRPr lang="en-GB" sz="1400" dirty="0">
              <a:solidFill>
                <a:srgbClr val="003399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2000" y="6660000"/>
            <a:ext cx="8939055" cy="169277"/>
          </a:xfrm>
        </p:spPr>
        <p:txBody>
          <a:bodyPr/>
          <a:lstStyle/>
          <a:p>
            <a:r>
              <a:rPr lang="en-GB" dirty="0"/>
              <a:t>M</a:t>
            </a:r>
            <a:r>
              <a:rPr lang="en-GB" dirty="0" smtClean="0"/>
              <a:t>. Pasquali, CERN                                    1</a:t>
            </a:r>
            <a:r>
              <a:rPr lang="en-GB" baseline="30000" dirty="0" smtClean="0"/>
              <a:t>st</a:t>
            </a:r>
            <a:r>
              <a:rPr lang="en-GB" dirty="0" smtClean="0"/>
              <a:t> Workshop of ARIES WP17 </a:t>
            </a:r>
            <a:r>
              <a:rPr lang="en-GB" dirty="0" err="1" smtClean="0"/>
              <a:t>PowerMat</a:t>
            </a:r>
            <a:r>
              <a:rPr lang="en-GB" dirty="0" smtClean="0"/>
              <a:t> – November 27-28, 2017</a:t>
            </a:r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376629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1898650" y="1905000"/>
            <a:ext cx="0" cy="5334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 type="oval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1485900" y="1295401"/>
            <a:ext cx="908050" cy="600075"/>
          </a:xfrm>
          <a:prstGeom prst="rect">
            <a:avLst/>
          </a:prstGeom>
          <a:noFill/>
        </p:spPr>
        <p:txBody>
          <a:bodyPr tIns="0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prstClr val="white"/>
                </a:solidFill>
                <a:latin typeface="Times"/>
                <a:ea typeface="+mn-ea"/>
                <a:cs typeface="Times"/>
              </a:rPr>
              <a:t>Beam dumps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559050" y="3733800"/>
            <a:ext cx="660400" cy="323850"/>
          </a:xfrm>
          <a:prstGeom prst="rect">
            <a:avLst/>
          </a:prstGeom>
          <a:noFill/>
        </p:spPr>
        <p:txBody>
          <a:bodyPr tIns="0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prstClr val="white"/>
                </a:solidFill>
                <a:latin typeface="Times"/>
                <a:ea typeface="+mn-ea"/>
                <a:cs typeface="Times"/>
              </a:rPr>
              <a:t>RF</a:t>
            </a:r>
          </a:p>
        </p:txBody>
      </p:sp>
      <p:cxnSp>
        <p:nvCxnSpPr>
          <p:cNvPr id="13" name="Straight Connector 12"/>
          <p:cNvCxnSpPr>
            <a:cxnSpLocks noChangeShapeType="1"/>
          </p:cNvCxnSpPr>
          <p:nvPr/>
        </p:nvCxnSpPr>
        <p:spPr bwMode="auto">
          <a:xfrm>
            <a:off x="2806700" y="4114800"/>
            <a:ext cx="0" cy="5334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 type="oval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6851650" y="3505200"/>
            <a:ext cx="1403350" cy="323850"/>
          </a:xfrm>
          <a:prstGeom prst="rect">
            <a:avLst/>
          </a:prstGeom>
          <a:noFill/>
        </p:spPr>
        <p:txBody>
          <a:bodyPr tIns="0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prstClr val="white"/>
                </a:solidFill>
                <a:latin typeface="Times"/>
                <a:ea typeface="+mn-ea"/>
                <a:cs typeface="Times"/>
              </a:rPr>
              <a:t>Collimation</a:t>
            </a:r>
          </a:p>
        </p:txBody>
      </p:sp>
      <p:cxnSp>
        <p:nvCxnSpPr>
          <p:cNvPr id="15" name="Straight Connector 14"/>
          <p:cNvCxnSpPr>
            <a:cxnSpLocks noChangeShapeType="1"/>
          </p:cNvCxnSpPr>
          <p:nvPr/>
        </p:nvCxnSpPr>
        <p:spPr bwMode="auto">
          <a:xfrm>
            <a:off x="7512050" y="3886200"/>
            <a:ext cx="0" cy="5334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 type="oval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TextBox 15"/>
          <p:cNvSpPr txBox="1"/>
          <p:nvPr/>
        </p:nvSpPr>
        <p:spPr>
          <a:xfrm>
            <a:off x="3302000" y="1143000"/>
            <a:ext cx="1403350" cy="323850"/>
          </a:xfrm>
          <a:prstGeom prst="rect">
            <a:avLst/>
          </a:prstGeom>
          <a:noFill/>
        </p:spPr>
        <p:txBody>
          <a:bodyPr tIns="0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prstClr val="white"/>
                </a:solidFill>
                <a:latin typeface="Times"/>
                <a:ea typeface="+mn-ea"/>
                <a:cs typeface="Times"/>
              </a:rPr>
              <a:t>Collimation</a:t>
            </a:r>
          </a:p>
        </p:txBody>
      </p:sp>
      <p:cxnSp>
        <p:nvCxnSpPr>
          <p:cNvPr id="17" name="Straight Connector 16"/>
          <p:cNvCxnSpPr>
            <a:cxnSpLocks noChangeShapeType="1"/>
          </p:cNvCxnSpPr>
          <p:nvPr/>
        </p:nvCxnSpPr>
        <p:spPr bwMode="auto">
          <a:xfrm>
            <a:off x="3962400" y="1524000"/>
            <a:ext cx="0" cy="5334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 type="oval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TextBox 2"/>
          <p:cNvSpPr txBox="1"/>
          <p:nvPr/>
        </p:nvSpPr>
        <p:spPr>
          <a:xfrm>
            <a:off x="5530850" y="5105401"/>
            <a:ext cx="4375150" cy="143949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2075" tIns="46038" rIns="92075" bIns="46038">
            <a:spAutoFit/>
          </a:bodyPr>
          <a:lstStyle>
            <a:defPPr>
              <a:defRPr lang="en-US"/>
            </a:defPPr>
            <a:lvl1pPr marL="180975" indent="-180975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Font typeface="Arial" pitchFamily="34" charset="0"/>
              <a:buChar char="•"/>
              <a:defRPr sz="1600">
                <a:solidFill>
                  <a:srgbClr val="002060"/>
                </a:solidFill>
                <a:latin typeface="+mj-lt"/>
              </a:defRPr>
            </a:lvl1pPr>
            <a:lvl2pPr marL="638175" lvl="1" indent="-180975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sz="1600">
                <a:solidFill>
                  <a:srgbClr val="002060"/>
                </a:solidFill>
                <a:latin typeface="+mj-lt"/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>
              <a:lnSpc>
                <a:spcPts val="2100"/>
              </a:lnSpc>
            </a:pPr>
            <a:r>
              <a:rPr lang="en-US" altLang="en-US" sz="1400" b="1" dirty="0" smtClean="0">
                <a:latin typeface="+mn-lt"/>
              </a:rPr>
              <a:t>8 Sections </a:t>
            </a:r>
            <a:r>
              <a:rPr lang="en-US" altLang="en-US" sz="1400" dirty="0" smtClean="0">
                <a:latin typeface="+mn-lt"/>
              </a:rPr>
              <a:t>(Arcs and Straight Sections) </a:t>
            </a:r>
          </a:p>
          <a:p>
            <a:pPr>
              <a:lnSpc>
                <a:spcPts val="2100"/>
              </a:lnSpc>
            </a:pPr>
            <a:r>
              <a:rPr lang="en-US" altLang="en-US" sz="1400" b="1" dirty="0" smtClean="0">
                <a:latin typeface="+mn-lt"/>
              </a:rPr>
              <a:t>1 Radio Frequency System </a:t>
            </a:r>
            <a:r>
              <a:rPr lang="en-US" altLang="en-US" sz="1400" dirty="0" smtClean="0">
                <a:latin typeface="+mn-lt"/>
              </a:rPr>
              <a:t>(Acceleration)</a:t>
            </a:r>
          </a:p>
          <a:p>
            <a:pPr>
              <a:lnSpc>
                <a:spcPts val="2100"/>
              </a:lnSpc>
            </a:pPr>
            <a:r>
              <a:rPr lang="en-US" altLang="en-US" sz="1400" b="1" dirty="0" smtClean="0">
                <a:latin typeface="+mn-lt"/>
              </a:rPr>
              <a:t>1 Beam </a:t>
            </a:r>
            <a:r>
              <a:rPr lang="en-US" altLang="en-US" sz="1400" b="1" dirty="0">
                <a:latin typeface="+mn-lt"/>
              </a:rPr>
              <a:t>Dump </a:t>
            </a:r>
            <a:r>
              <a:rPr lang="en-US" altLang="en-US" sz="1400" b="1" dirty="0" smtClean="0">
                <a:latin typeface="+mn-lt"/>
              </a:rPr>
              <a:t>Point</a:t>
            </a:r>
          </a:p>
          <a:p>
            <a:pPr>
              <a:lnSpc>
                <a:spcPts val="2100"/>
              </a:lnSpc>
            </a:pPr>
            <a:r>
              <a:rPr lang="en-US" altLang="en-US" sz="1400" b="1" dirty="0" smtClean="0">
                <a:latin typeface="+mn-lt"/>
              </a:rPr>
              <a:t>2 </a:t>
            </a:r>
            <a:r>
              <a:rPr lang="en-US" altLang="en-US" sz="1400" b="1" dirty="0">
                <a:latin typeface="+mn-lt"/>
              </a:rPr>
              <a:t>Collimation </a:t>
            </a:r>
            <a:r>
              <a:rPr lang="en-US" altLang="en-US" sz="1400" b="1" dirty="0" smtClean="0">
                <a:latin typeface="+mn-lt"/>
              </a:rPr>
              <a:t>Regions </a:t>
            </a:r>
            <a:r>
              <a:rPr lang="en-US" altLang="en-US" sz="1400" dirty="0" smtClean="0">
                <a:latin typeface="+mn-lt"/>
              </a:rPr>
              <a:t>(Beam Cleaning and Machine </a:t>
            </a:r>
            <a:r>
              <a:rPr lang="en-US" altLang="en-US" sz="1400" dirty="0">
                <a:latin typeface="+mn-lt"/>
              </a:rPr>
              <a:t>P</a:t>
            </a:r>
            <a:r>
              <a:rPr lang="en-US" altLang="en-US" sz="1400" dirty="0" smtClean="0">
                <a:latin typeface="+mn-lt"/>
              </a:rPr>
              <a:t>rotection)</a:t>
            </a:r>
            <a:endParaRPr lang="en-US" altLang="en-US" sz="1400" b="1" dirty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75" y="381001"/>
            <a:ext cx="8972550" cy="523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prstClr val="white"/>
                </a:solidFill>
                <a:latin typeface="Times"/>
                <a:ea typeface="+mn-ea"/>
                <a:cs typeface="Times"/>
              </a:rPr>
              <a:t>Large Hadron Collider (LHC): </a:t>
            </a:r>
            <a:r>
              <a:rPr lang="en-US" sz="2800" dirty="0">
                <a:solidFill>
                  <a:prstClr val="white"/>
                </a:solidFill>
                <a:latin typeface="Times"/>
                <a:cs typeface="Times"/>
              </a:rPr>
              <a:t>B</a:t>
            </a:r>
            <a:r>
              <a:rPr lang="en-US" sz="2800" dirty="0" smtClean="0">
                <a:solidFill>
                  <a:prstClr val="white"/>
                </a:solidFill>
                <a:latin typeface="Times"/>
                <a:ea typeface="+mn-ea"/>
                <a:cs typeface="Times"/>
              </a:rPr>
              <a:t>ig</a:t>
            </a:r>
            <a:r>
              <a:rPr lang="en-US" sz="2800" dirty="0">
                <a:solidFill>
                  <a:prstClr val="white"/>
                </a:solidFill>
                <a:latin typeface="Times"/>
                <a:ea typeface="+mn-ea"/>
                <a:cs typeface="Times"/>
              </a:rPr>
              <a:t>, </a:t>
            </a:r>
            <a:r>
              <a:rPr lang="en-US" sz="2800" dirty="0" smtClean="0">
                <a:solidFill>
                  <a:prstClr val="white"/>
                </a:solidFill>
                <a:latin typeface="Times"/>
                <a:ea typeface="+mn-ea"/>
                <a:cs typeface="Times"/>
              </a:rPr>
              <a:t>Cold</a:t>
            </a:r>
            <a:r>
              <a:rPr lang="en-US" sz="2800" dirty="0">
                <a:solidFill>
                  <a:prstClr val="white"/>
                </a:solidFill>
                <a:latin typeface="Times"/>
                <a:ea typeface="+mn-ea"/>
                <a:cs typeface="Times"/>
              </a:rPr>
              <a:t>, </a:t>
            </a:r>
            <a:r>
              <a:rPr lang="en-US" sz="2800" dirty="0" smtClean="0">
                <a:solidFill>
                  <a:prstClr val="white"/>
                </a:solidFill>
                <a:latin typeface="Times"/>
                <a:ea typeface="+mn-ea"/>
                <a:cs typeface="Times"/>
              </a:rPr>
              <a:t>Highly </a:t>
            </a:r>
            <a:r>
              <a:rPr lang="en-US" sz="2800" dirty="0" smtClean="0">
                <a:solidFill>
                  <a:prstClr val="white"/>
                </a:solidFill>
                <a:latin typeface="Times"/>
                <a:cs typeface="Times"/>
              </a:rPr>
              <a:t>E</a:t>
            </a:r>
            <a:r>
              <a:rPr lang="en-US" sz="2800" dirty="0" smtClean="0">
                <a:solidFill>
                  <a:prstClr val="white"/>
                </a:solidFill>
                <a:latin typeface="Times"/>
                <a:ea typeface="+mn-ea"/>
                <a:cs typeface="Times"/>
              </a:rPr>
              <a:t>nergetic</a:t>
            </a:r>
            <a:endParaRPr lang="en-US" sz="2800" dirty="0">
              <a:solidFill>
                <a:prstClr val="white"/>
              </a:solidFill>
              <a:latin typeface="Times"/>
              <a:ea typeface="+mn-ea"/>
              <a:cs typeface="Time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70450" y="1219200"/>
            <a:ext cx="1568450" cy="323850"/>
          </a:xfrm>
          <a:prstGeom prst="rect">
            <a:avLst/>
          </a:prstGeom>
          <a:noFill/>
        </p:spPr>
        <p:txBody>
          <a:bodyPr tIns="0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prstClr val="white"/>
                </a:solidFill>
                <a:latin typeface="Times"/>
                <a:ea typeface="+mn-ea"/>
                <a:cs typeface="Times"/>
              </a:rPr>
              <a:t>Injection B2</a:t>
            </a:r>
          </a:p>
        </p:txBody>
      </p:sp>
      <p:cxnSp>
        <p:nvCxnSpPr>
          <p:cNvPr id="20" name="Straight Connector 19"/>
          <p:cNvCxnSpPr>
            <a:cxnSpLocks noChangeShapeType="1"/>
          </p:cNvCxnSpPr>
          <p:nvPr/>
        </p:nvCxnSpPr>
        <p:spPr bwMode="auto">
          <a:xfrm>
            <a:off x="5530850" y="1524000"/>
            <a:ext cx="0" cy="5334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 type="oval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TextBox 22"/>
          <p:cNvSpPr txBox="1"/>
          <p:nvPr/>
        </p:nvSpPr>
        <p:spPr>
          <a:xfrm>
            <a:off x="8313473" y="2209800"/>
            <a:ext cx="1568450" cy="323850"/>
          </a:xfrm>
          <a:prstGeom prst="rect">
            <a:avLst/>
          </a:prstGeom>
          <a:noFill/>
        </p:spPr>
        <p:txBody>
          <a:bodyPr tIns="0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prstClr val="white"/>
                </a:solidFill>
                <a:latin typeface="Times"/>
                <a:ea typeface="+mn-ea"/>
                <a:cs typeface="Times"/>
              </a:rPr>
              <a:t>Injection B1</a:t>
            </a:r>
          </a:p>
        </p:txBody>
      </p:sp>
      <p:cxnSp>
        <p:nvCxnSpPr>
          <p:cNvPr id="24" name="Straight Connector 23"/>
          <p:cNvCxnSpPr>
            <a:cxnSpLocks noChangeShapeType="1"/>
          </p:cNvCxnSpPr>
          <p:nvPr/>
        </p:nvCxnSpPr>
        <p:spPr bwMode="auto">
          <a:xfrm>
            <a:off x="8997950" y="2590800"/>
            <a:ext cx="0" cy="5334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 type="oval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Placeholder 3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0" name="Content Placeholder 2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pic>
        <p:nvPicPr>
          <p:cNvPr id="29697" name="Picture 3" descr="Screen Shot 2013-05-09 at 8.00.5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511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0" y="5123215"/>
            <a:ext cx="5248893" cy="1143712"/>
          </a:xfrm>
          <a:prstGeom prst="rect">
            <a:avLst/>
          </a:prstGeom>
          <a:solidFill>
            <a:schemeClr val="bg1"/>
          </a:solidFill>
          <a:ln>
            <a:noFill/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2075" tIns="46038" rIns="92075" bIns="46038">
            <a:spAutoFit/>
          </a:bodyPr>
          <a:lstStyle>
            <a:defPPr>
              <a:defRPr lang="en-US"/>
            </a:defPPr>
            <a:lvl1pPr marL="180975" indent="-180975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sz="1600">
                <a:solidFill>
                  <a:srgbClr val="002060"/>
                </a:solidFill>
                <a:latin typeface="+mj-lt"/>
              </a:defRPr>
            </a:lvl1pPr>
            <a:lvl2pPr marL="638175" lvl="1" indent="-180975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sz="1600">
                <a:solidFill>
                  <a:srgbClr val="002060"/>
                </a:solidFill>
                <a:latin typeface="+mj-lt"/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>
              <a:lnSpc>
                <a:spcPts val="2100"/>
              </a:lnSpc>
              <a:spcAft>
                <a:spcPts val="0"/>
              </a:spcAft>
            </a:pPr>
            <a:r>
              <a:rPr lang="en-US" sz="1400" dirty="0" smtClean="0">
                <a:latin typeface="+mn-lt"/>
              </a:rPr>
              <a:t>CERN flagship. </a:t>
            </a:r>
            <a:r>
              <a:rPr lang="en-US" sz="1400" b="1" dirty="0" smtClean="0">
                <a:latin typeface="+mn-lt"/>
              </a:rPr>
              <a:t>World’s largest scientific experiment</a:t>
            </a:r>
          </a:p>
          <a:p>
            <a:pPr>
              <a:lnSpc>
                <a:spcPts val="2100"/>
              </a:lnSpc>
              <a:spcAft>
                <a:spcPts val="0"/>
              </a:spcAft>
            </a:pPr>
            <a:r>
              <a:rPr lang="en-US" sz="1400" b="1" dirty="0" smtClean="0">
                <a:latin typeface="+mn-lt"/>
              </a:rPr>
              <a:t>27 km </a:t>
            </a:r>
            <a:r>
              <a:rPr lang="en-US" sz="1400" dirty="0" smtClean="0">
                <a:latin typeface="+mn-lt"/>
              </a:rPr>
              <a:t>underground tunnel</a:t>
            </a:r>
          </a:p>
          <a:p>
            <a:pPr>
              <a:lnSpc>
                <a:spcPts val="2100"/>
              </a:lnSpc>
              <a:spcAft>
                <a:spcPts val="0"/>
              </a:spcAft>
            </a:pPr>
            <a:r>
              <a:rPr lang="en-US" sz="1400" b="1" dirty="0" smtClean="0">
                <a:latin typeface="+mn-lt"/>
              </a:rPr>
              <a:t>2</a:t>
            </a:r>
            <a:r>
              <a:rPr lang="en-US" sz="1400" dirty="0" smtClean="0">
                <a:latin typeface="+mn-lt"/>
              </a:rPr>
              <a:t> counter-rotating </a:t>
            </a:r>
            <a:r>
              <a:rPr lang="en-US" sz="1400" b="1" dirty="0" smtClean="0">
                <a:latin typeface="+mn-lt"/>
              </a:rPr>
              <a:t>7 TeV proton beams </a:t>
            </a:r>
            <a:r>
              <a:rPr lang="en-US" sz="1400" dirty="0" smtClean="0">
                <a:latin typeface="+mn-lt"/>
              </a:rPr>
              <a:t>(</a:t>
            </a:r>
            <a:r>
              <a:rPr lang="en-US" sz="1400" b="1" dirty="0" smtClean="0">
                <a:latin typeface="+mn-lt"/>
              </a:rPr>
              <a:t>bunched</a:t>
            </a:r>
            <a:r>
              <a:rPr lang="en-US" sz="1400" dirty="0" smtClean="0">
                <a:latin typeface="+mn-lt"/>
              </a:rPr>
              <a:t>)</a:t>
            </a:r>
            <a:r>
              <a:rPr lang="en-US" sz="1400" b="1" dirty="0" smtClean="0">
                <a:latin typeface="+mn-lt"/>
              </a:rPr>
              <a:t> </a:t>
            </a:r>
            <a:r>
              <a:rPr lang="en-US" sz="1400" dirty="0" smtClean="0">
                <a:latin typeface="+mn-lt"/>
              </a:rPr>
              <a:t>in </a:t>
            </a:r>
            <a:r>
              <a:rPr lang="en-US" sz="1400" b="1" dirty="0" smtClean="0">
                <a:latin typeface="+mn-lt"/>
              </a:rPr>
              <a:t>Ultra-High Vacuum </a:t>
            </a:r>
            <a:r>
              <a:rPr lang="en-US" sz="1400" dirty="0" smtClean="0">
                <a:latin typeface="+mn-lt"/>
              </a:rPr>
              <a:t>at </a:t>
            </a:r>
            <a:r>
              <a:rPr lang="en-US" sz="1400" b="1" dirty="0" smtClean="0">
                <a:latin typeface="+mn-lt"/>
              </a:rPr>
              <a:t>1.9 K</a:t>
            </a:r>
          </a:p>
        </p:txBody>
      </p:sp>
      <p:sp>
        <p:nvSpPr>
          <p:cNvPr id="2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2000" y="6660000"/>
            <a:ext cx="8939055" cy="169277"/>
          </a:xfrm>
        </p:spPr>
        <p:txBody>
          <a:bodyPr/>
          <a:lstStyle/>
          <a:p>
            <a:r>
              <a:rPr lang="en-GB" dirty="0"/>
              <a:t>M</a:t>
            </a:r>
            <a:r>
              <a:rPr lang="en-GB" dirty="0" smtClean="0"/>
              <a:t>. Pasquali, CERN                                    1</a:t>
            </a:r>
            <a:r>
              <a:rPr lang="en-GB" baseline="30000" dirty="0" smtClean="0"/>
              <a:t>st</a:t>
            </a:r>
            <a:r>
              <a:rPr lang="en-GB" dirty="0" smtClean="0"/>
              <a:t> Workshop of ARIES WP17 </a:t>
            </a:r>
            <a:r>
              <a:rPr lang="en-GB" dirty="0" err="1" smtClean="0"/>
              <a:t>PowerMat</a:t>
            </a:r>
            <a:r>
              <a:rPr lang="en-GB" dirty="0" smtClean="0"/>
              <a:t> – November 27-28, 2017</a:t>
            </a:r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1601387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Materials Performances and Benchmarking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69571" y="3086039"/>
            <a:ext cx="8823909" cy="345232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1400" b="1" dirty="0"/>
              <a:t>No </a:t>
            </a:r>
            <a:r>
              <a:rPr lang="it-IT" sz="1400" b="1" dirty="0" smtClean="0"/>
              <a:t>current material </a:t>
            </a:r>
            <a:r>
              <a:rPr lang="it-IT" sz="1400" b="1" dirty="0"/>
              <a:t>fits all the requirement</a:t>
            </a:r>
            <a:r>
              <a:rPr lang="it-IT" sz="1400" b="1" dirty="0" smtClean="0"/>
              <a:t>!</a:t>
            </a:r>
            <a:endParaRPr lang="it-IT" sz="1400" b="1" dirty="0"/>
          </a:p>
          <a:p>
            <a:r>
              <a:rPr lang="en-GB" sz="1400" b="1" dirty="0"/>
              <a:t>Carbon-based materials </a:t>
            </a:r>
            <a:r>
              <a:rPr lang="en-GB" sz="1400" dirty="0"/>
              <a:t>feature the </a:t>
            </a:r>
            <a:r>
              <a:rPr lang="en-GB" sz="1400" b="1" dirty="0"/>
              <a:t>best TRI </a:t>
            </a:r>
            <a:r>
              <a:rPr lang="en-GB" sz="1400" dirty="0"/>
              <a:t>and </a:t>
            </a:r>
            <a:r>
              <a:rPr lang="en-GB" sz="1400" b="1" dirty="0"/>
              <a:t>TSI</a:t>
            </a:r>
            <a:r>
              <a:rPr lang="en-GB" sz="1400" dirty="0"/>
              <a:t> thanks to low-Z, low CTE, low density, high degradation temperature, high conductivity …. </a:t>
            </a:r>
          </a:p>
          <a:p>
            <a:r>
              <a:rPr lang="en-GB" sz="1400" dirty="0"/>
              <a:t>However low electrical conductivity penalizes C-C </a:t>
            </a:r>
            <a:r>
              <a:rPr lang="en-GB" sz="1400" b="1" dirty="0"/>
              <a:t>if RF-impedance is an </a:t>
            </a:r>
            <a:r>
              <a:rPr lang="en-GB" sz="1400" b="1" dirty="0" smtClean="0"/>
              <a:t>issue</a:t>
            </a:r>
            <a:r>
              <a:rPr lang="en-GB" sz="1400" dirty="0" smtClean="0"/>
              <a:t>.</a:t>
            </a:r>
          </a:p>
          <a:p>
            <a:r>
              <a:rPr lang="en-US" sz="1400" b="1" dirty="0" err="1" smtClean="0"/>
              <a:t>CuCD</a:t>
            </a:r>
            <a:r>
              <a:rPr lang="en-US" sz="1400" b="1" dirty="0" smtClean="0"/>
              <a:t> </a:t>
            </a:r>
            <a:r>
              <a:rPr lang="en-US" sz="1400" dirty="0"/>
              <a:t>possesses very good </a:t>
            </a:r>
            <a:r>
              <a:rPr lang="en-US" sz="1400" b="1" dirty="0"/>
              <a:t>RFI. </a:t>
            </a:r>
            <a:r>
              <a:rPr lang="en-US" sz="1400" dirty="0"/>
              <a:t>With its </a:t>
            </a:r>
            <a:r>
              <a:rPr lang="en-US" sz="1400" b="1" dirty="0"/>
              <a:t>limited robustness </a:t>
            </a:r>
            <a:r>
              <a:rPr lang="en-US" sz="1400" b="1" dirty="0" smtClean="0"/>
              <a:t>but </a:t>
            </a:r>
            <a:r>
              <a:rPr lang="en-US" sz="1400" b="1" dirty="0"/>
              <a:t>higher density </a:t>
            </a:r>
            <a:r>
              <a:rPr lang="en-US" sz="1400" dirty="0">
                <a:sym typeface="Wingdings" panose="05000000000000000000" pitchFamily="2" charset="2"/>
              </a:rPr>
              <a:t>could be a</a:t>
            </a:r>
            <a:r>
              <a:rPr lang="en-US" sz="1400" dirty="0"/>
              <a:t> good candidate for </a:t>
            </a:r>
            <a:r>
              <a:rPr lang="en-US" sz="1400" b="1" dirty="0" smtClean="0"/>
              <a:t>HL-LHC</a:t>
            </a:r>
            <a:r>
              <a:rPr lang="en-US" sz="1400" dirty="0" smtClean="0"/>
              <a:t> </a:t>
            </a:r>
            <a:r>
              <a:rPr lang="en-US" sz="1400" b="1" dirty="0" smtClean="0"/>
              <a:t>tertiary collimators</a:t>
            </a:r>
            <a:endParaRPr lang="en-US" sz="1400" dirty="0"/>
          </a:p>
          <a:p>
            <a:pPr algn="just">
              <a:spcAft>
                <a:spcPts val="0"/>
              </a:spcAft>
            </a:pPr>
            <a:r>
              <a:rPr lang="en-GB" sz="1400" b="1" dirty="0" err="1"/>
              <a:t>MoGr</a:t>
            </a:r>
            <a:r>
              <a:rPr lang="en-GB" sz="1400" dirty="0"/>
              <a:t> presents very similar properties to those of CFC but with much better impedance </a:t>
            </a:r>
            <a:r>
              <a:rPr lang="en-GB" sz="1400" dirty="0">
                <a:sym typeface="Wingdings" panose="05000000000000000000" pitchFamily="2" charset="2"/>
              </a:rPr>
              <a:t> </a:t>
            </a:r>
            <a:r>
              <a:rPr lang="en-GB" sz="1400" b="1" dirty="0" smtClean="0">
                <a:sym typeface="Wingdings" panose="05000000000000000000" pitchFamily="2" charset="2"/>
              </a:rPr>
              <a:t>HL-LHC</a:t>
            </a:r>
            <a:r>
              <a:rPr lang="en-GB" sz="1400" dirty="0" smtClean="0">
                <a:sym typeface="Wingdings" panose="05000000000000000000" pitchFamily="2" charset="2"/>
              </a:rPr>
              <a:t> </a:t>
            </a:r>
            <a:r>
              <a:rPr lang="en-GB" sz="1400" b="1" dirty="0" smtClean="0">
                <a:sym typeface="Wingdings" panose="05000000000000000000" pitchFamily="2" charset="2"/>
              </a:rPr>
              <a:t>primary </a:t>
            </a:r>
            <a:r>
              <a:rPr lang="en-GB" sz="1400" b="1" dirty="0">
                <a:sym typeface="Wingdings" panose="05000000000000000000" pitchFamily="2" charset="2"/>
              </a:rPr>
              <a:t>and secondary collimators</a:t>
            </a:r>
            <a:endParaRPr lang="en-GB" sz="1400" b="1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C5B1FEA-406A-7749-A5C3-DDCB5F67A4CE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dirty="0"/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76" y="648000"/>
            <a:ext cx="583200" cy="5688632"/>
          </a:xfrm>
        </p:spPr>
        <p:txBody>
          <a:bodyPr/>
          <a:lstStyle/>
          <a:p>
            <a:r>
              <a:rPr lang="en-US" dirty="0"/>
              <a:t>Tested Materials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7320070"/>
              </p:ext>
            </p:extLst>
          </p:nvPr>
        </p:nvGraphicFramePr>
        <p:xfrm>
          <a:off x="669572" y="1117924"/>
          <a:ext cx="8823909" cy="176869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66841">
                  <a:extLst>
                    <a:ext uri="{9D8B030D-6E8A-4147-A177-3AD203B41FA5}">
                      <a16:colId xmlns:a16="http://schemas.microsoft.com/office/drawing/2014/main" val="157203143"/>
                    </a:ext>
                  </a:extLst>
                </a:gridCol>
                <a:gridCol w="766841">
                  <a:extLst>
                    <a:ext uri="{9D8B030D-6E8A-4147-A177-3AD203B41FA5}">
                      <a16:colId xmlns:a16="http://schemas.microsoft.com/office/drawing/2014/main" val="3516847756"/>
                    </a:ext>
                  </a:extLst>
                </a:gridCol>
                <a:gridCol w="469807">
                  <a:extLst>
                    <a:ext uri="{9D8B030D-6E8A-4147-A177-3AD203B41FA5}">
                      <a16:colId xmlns:a16="http://schemas.microsoft.com/office/drawing/2014/main" val="4174306016"/>
                    </a:ext>
                  </a:extLst>
                </a:gridCol>
                <a:gridCol w="735204">
                  <a:extLst>
                    <a:ext uri="{9D8B030D-6E8A-4147-A177-3AD203B41FA5}">
                      <a16:colId xmlns:a16="http://schemas.microsoft.com/office/drawing/2014/main" val="3512418001"/>
                    </a:ext>
                  </a:extLst>
                </a:gridCol>
                <a:gridCol w="628880">
                  <a:extLst>
                    <a:ext uri="{9D8B030D-6E8A-4147-A177-3AD203B41FA5}">
                      <a16:colId xmlns:a16="http://schemas.microsoft.com/office/drawing/2014/main" val="3130487924"/>
                    </a:ext>
                  </a:extLst>
                </a:gridCol>
                <a:gridCol w="682042">
                  <a:extLst>
                    <a:ext uri="{9D8B030D-6E8A-4147-A177-3AD203B41FA5}">
                      <a16:colId xmlns:a16="http://schemas.microsoft.com/office/drawing/2014/main" val="2467791369"/>
                    </a:ext>
                  </a:extLst>
                </a:gridCol>
                <a:gridCol w="682042">
                  <a:extLst>
                    <a:ext uri="{9D8B030D-6E8A-4147-A177-3AD203B41FA5}">
                      <a16:colId xmlns:a16="http://schemas.microsoft.com/office/drawing/2014/main" val="636005358"/>
                    </a:ext>
                  </a:extLst>
                </a:gridCol>
                <a:gridCol w="682042">
                  <a:extLst>
                    <a:ext uri="{9D8B030D-6E8A-4147-A177-3AD203B41FA5}">
                      <a16:colId xmlns:a16="http://schemas.microsoft.com/office/drawing/2014/main" val="2810075998"/>
                    </a:ext>
                  </a:extLst>
                </a:gridCol>
                <a:gridCol w="682042">
                  <a:extLst>
                    <a:ext uri="{9D8B030D-6E8A-4147-A177-3AD203B41FA5}">
                      <a16:colId xmlns:a16="http://schemas.microsoft.com/office/drawing/2014/main" val="4039833903"/>
                    </a:ext>
                  </a:extLst>
                </a:gridCol>
                <a:gridCol w="682042">
                  <a:extLst>
                    <a:ext uri="{9D8B030D-6E8A-4147-A177-3AD203B41FA5}">
                      <a16:colId xmlns:a16="http://schemas.microsoft.com/office/drawing/2014/main" val="1938272533"/>
                    </a:ext>
                  </a:extLst>
                </a:gridCol>
                <a:gridCol w="682042">
                  <a:extLst>
                    <a:ext uri="{9D8B030D-6E8A-4147-A177-3AD203B41FA5}">
                      <a16:colId xmlns:a16="http://schemas.microsoft.com/office/drawing/2014/main" val="3647962516"/>
                    </a:ext>
                  </a:extLst>
                </a:gridCol>
                <a:gridCol w="682042">
                  <a:extLst>
                    <a:ext uri="{9D8B030D-6E8A-4147-A177-3AD203B41FA5}">
                      <a16:colId xmlns:a16="http://schemas.microsoft.com/office/drawing/2014/main" val="5347168"/>
                    </a:ext>
                  </a:extLst>
                </a:gridCol>
                <a:gridCol w="682042">
                  <a:extLst>
                    <a:ext uri="{9D8B030D-6E8A-4147-A177-3AD203B41FA5}">
                      <a16:colId xmlns:a16="http://schemas.microsoft.com/office/drawing/2014/main" val="220641474"/>
                    </a:ext>
                  </a:extLst>
                </a:gridCol>
              </a:tblGrid>
              <a:tr h="389358">
                <a:tc gridSpan="2">
                  <a:txBody>
                    <a:bodyPr/>
                    <a:lstStyle/>
                    <a:p>
                      <a:r>
                        <a:rPr lang="en-US" sz="1200" dirty="0" smtClean="0"/>
                        <a:t>Required FOM for LHC Collimators</a:t>
                      </a:r>
                      <a:endParaRPr lang="en-GB" sz="1200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1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FOM for Existing Materials</a:t>
                      </a:r>
                      <a:endParaRPr lang="en-GB" sz="1100" b="1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100" b="1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b="1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1" dirty="0" smtClean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100" b="1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100" b="1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FOM for some Novel Materials</a:t>
                      </a:r>
                      <a:endParaRPr lang="en-GB" sz="1100" b="1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100" b="1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100" b="1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100" b="1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3932934"/>
                  </a:ext>
                </a:extLst>
              </a:tr>
              <a:tr h="389358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LHC </a:t>
                      </a:r>
                      <a:r>
                        <a:rPr lang="en-US" sz="1000" b="1" dirty="0" smtClean="0">
                          <a:solidFill>
                            <a:schemeClr val="bg1"/>
                          </a:solidFill>
                        </a:rPr>
                        <a:t>(nominal)</a:t>
                      </a:r>
                      <a:endParaRPr lang="en-GB" sz="1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HL-LHC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</a:rPr>
                        <a:t>AC150k</a:t>
                      </a:r>
                      <a:endParaRPr lang="en-GB" sz="11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</a:rPr>
                        <a:t>R4550</a:t>
                      </a:r>
                      <a:endParaRPr lang="en-GB" sz="11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</a:rPr>
                        <a:t>IT180</a:t>
                      </a:r>
                      <a:endParaRPr lang="en-GB" sz="9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bg1"/>
                          </a:solidFill>
                        </a:rPr>
                        <a:t>Cu</a:t>
                      </a:r>
                      <a:endParaRPr lang="en-GB" sz="9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bg1"/>
                          </a:solidFill>
                        </a:rPr>
                        <a:t>Mo</a:t>
                      </a:r>
                      <a:endParaRPr lang="en-GB" sz="11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</a:rPr>
                        <a:t>W</a:t>
                      </a:r>
                      <a:endParaRPr lang="en-GB" sz="11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err="1" smtClean="0">
                          <a:solidFill>
                            <a:schemeClr val="bg1"/>
                          </a:solidFill>
                        </a:rPr>
                        <a:t>MoGr</a:t>
                      </a:r>
                      <a:r>
                        <a:rPr lang="en-US" sz="1100" b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900" b="1" dirty="0" smtClean="0">
                          <a:solidFill>
                            <a:schemeClr val="bg1"/>
                          </a:solidFill>
                        </a:rPr>
                        <a:t>(6403Fc)</a:t>
                      </a:r>
                      <a:endParaRPr lang="en-GB" sz="9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err="1" smtClean="0">
                          <a:solidFill>
                            <a:schemeClr val="bg1"/>
                          </a:solidFill>
                        </a:rPr>
                        <a:t>CuCD</a:t>
                      </a:r>
                      <a:endParaRPr lang="en-GB" sz="11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</a:rPr>
                        <a:t>TZM</a:t>
                      </a:r>
                      <a:endParaRPr lang="en-GB" sz="11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</a:rPr>
                        <a:t>Ta10W</a:t>
                      </a:r>
                      <a:endParaRPr lang="en-GB" sz="11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8185997"/>
                  </a:ext>
                </a:extLst>
              </a:tr>
              <a:tr h="29492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b="1" kern="1200" dirty="0" smtClean="0"/>
                        <a:t>300</a:t>
                      </a:r>
                      <a:r>
                        <a:rPr lang="it-IT" sz="1100" b="1" kern="1200" dirty="0" smtClean="0">
                          <a:sym typeface="Symbol"/>
                        </a:rPr>
                        <a:t>500</a:t>
                      </a:r>
                      <a:endParaRPr lang="en-GB" sz="1100" b="1" i="0" kern="1200" dirty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kern="1200" dirty="0" smtClean="0"/>
                        <a:t>600</a:t>
                      </a:r>
                      <a:r>
                        <a:rPr lang="it-IT" sz="1100" b="1" kern="1200" dirty="0" smtClean="0">
                          <a:sym typeface="Symbol"/>
                        </a:rPr>
                        <a:t></a:t>
                      </a:r>
                      <a:r>
                        <a:rPr lang="en-GB" sz="1100" b="1" kern="1200" dirty="0" smtClean="0"/>
                        <a:t>1000</a:t>
                      </a:r>
                      <a:endParaRPr lang="en-GB" sz="1100" b="1" i="0" kern="1200" dirty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TRI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1372.02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2152.8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0.5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5.8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6.2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1.06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231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8.5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6.79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0.88</a:t>
                      </a:r>
                      <a:endParaRPr lang="en-GB" sz="11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16828457"/>
                  </a:ext>
                </a:extLst>
              </a:tr>
              <a:tr h="29492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kern="1200" dirty="0" smtClean="0"/>
                        <a:t>~20</a:t>
                      </a:r>
                      <a:endParaRPr lang="en-GB" sz="1100" b="1" i="0" kern="1200" dirty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kern="1200" dirty="0" smtClean="0"/>
                        <a:t>~40</a:t>
                      </a:r>
                      <a:endParaRPr lang="en-GB" sz="1100" b="1" i="0" kern="1200" dirty="0" smtClean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TSI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47.34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18.1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0.14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0.96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0.74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0.34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55.9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5.0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0.60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0.10</a:t>
                      </a:r>
                      <a:endParaRPr lang="en-GB" sz="11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24594568"/>
                  </a:ext>
                </a:extLst>
              </a:tr>
              <a:tr h="29492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kern="1200" dirty="0" smtClean="0"/>
                        <a:t>~0.4</a:t>
                      </a:r>
                      <a:endParaRPr lang="en-GB" sz="1100" b="1" i="0" kern="1200" dirty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2" marR="8792" marT="879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kern="1200" dirty="0" smtClean="0"/>
                        <a:t>~1</a:t>
                      </a:r>
                      <a:endParaRPr lang="en-GB" sz="1100" b="1" i="0" kern="1200" dirty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92" marR="8792" marT="8792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RFI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0.38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0.22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2.9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7.6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4.3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4.2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1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3.5</a:t>
                      </a:r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1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55813822"/>
                  </a:ext>
                </a:extLst>
              </a:tr>
            </a:tbl>
          </a:graphicData>
        </a:graphic>
      </p:graphicFrame>
      <p:sp>
        <p:nvSpPr>
          <p:cNvPr id="12" name="Content Placeholder 6"/>
          <p:cNvSpPr txBox="1">
            <a:spLocks/>
          </p:cNvSpPr>
          <p:nvPr/>
        </p:nvSpPr>
        <p:spPr>
          <a:xfrm>
            <a:off x="589226" y="651502"/>
            <a:ext cx="8770264" cy="489475"/>
          </a:xfrm>
          <a:prstGeom prst="rect">
            <a:avLst/>
          </a:prstGeom>
        </p:spPr>
        <p:txBody>
          <a:bodyPr/>
          <a:lstStyle>
            <a:lvl1pPr marL="180000" indent="-180000" algn="l" rtl="0" eaLnBrk="0" fontAlgn="base" hangingPunct="0">
              <a:lnSpc>
                <a:spcPts val="2200"/>
              </a:lnSpc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Arial" pitchFamily="34" charset="0"/>
              <a:buChar char="•"/>
              <a:defRPr lang="en-US" sz="1600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1pPr>
            <a:lvl2pPr marL="540000" indent="-1800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US" sz="1600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2pPr>
            <a:lvl3pPr marL="900000" indent="-1800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US" sz="1600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3pPr>
            <a:lvl4pPr marL="1260000" indent="-1800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US" sz="1600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4pPr>
            <a:lvl5pPr marL="1620000" indent="-1800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GB" sz="1600" b="0" kern="1200" baseline="0" dirty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defTabSz="389586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en-GB" b="1" dirty="0" smtClean="0">
                <a:solidFill>
                  <a:srgbClr val="003399"/>
                </a:solidFill>
              </a:rPr>
              <a:t>Material properties are combined and evaluated through FOMs </a:t>
            </a:r>
            <a:endParaRPr lang="en-GB" b="1" dirty="0">
              <a:solidFill>
                <a:srgbClr val="003399"/>
              </a:solidFill>
            </a:endParaRPr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2000" y="6660000"/>
            <a:ext cx="8939055" cy="169277"/>
          </a:xfrm>
        </p:spPr>
        <p:txBody>
          <a:bodyPr/>
          <a:lstStyle/>
          <a:p>
            <a:r>
              <a:rPr lang="en-GB" dirty="0"/>
              <a:t>M</a:t>
            </a:r>
            <a:r>
              <a:rPr lang="en-GB" dirty="0" smtClean="0"/>
              <a:t>. Pasquali, CERN                                    1</a:t>
            </a:r>
            <a:r>
              <a:rPr lang="en-GB" baseline="30000" dirty="0" smtClean="0"/>
              <a:t>st</a:t>
            </a:r>
            <a:r>
              <a:rPr lang="en-GB" dirty="0" smtClean="0"/>
              <a:t> Workshop of ARIES WP17 </a:t>
            </a:r>
            <a:r>
              <a:rPr lang="en-GB" dirty="0" err="1" smtClean="0"/>
              <a:t>PowerMat</a:t>
            </a:r>
            <a:r>
              <a:rPr lang="en-GB" dirty="0" smtClean="0"/>
              <a:t> – November 27-28, 2017</a:t>
            </a:r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222951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 of the materials tested in HRMT-36 </a:t>
            </a:r>
            <a:endParaRPr lang="en-GB" dirty="0"/>
          </a:p>
        </p:txBody>
      </p:sp>
      <p:sp>
        <p:nvSpPr>
          <p:cNvPr id="19" name="Content Placeholder 1"/>
          <p:cNvSpPr>
            <a:spLocks noGrp="1"/>
          </p:cNvSpPr>
          <p:nvPr>
            <p:ph idx="1"/>
          </p:nvPr>
        </p:nvSpPr>
        <p:spPr>
          <a:xfrm>
            <a:off x="611999" y="604778"/>
            <a:ext cx="9227915" cy="6206466"/>
          </a:xfrm>
          <a:prstGeom prst="rect">
            <a:avLst/>
          </a:prstGeom>
        </p:spPr>
        <p:txBody>
          <a:bodyPr/>
          <a:lstStyle/>
          <a:p>
            <a:pPr marL="0" indent="0">
              <a:spcAft>
                <a:spcPts val="400"/>
              </a:spcAft>
              <a:buNone/>
            </a:pPr>
            <a:r>
              <a:rPr lang="en-GB" b="1" dirty="0" smtClean="0"/>
              <a:t>High density materials</a:t>
            </a:r>
            <a:r>
              <a:rPr lang="en-GB" b="1" dirty="0"/>
              <a:t>:</a:t>
            </a:r>
          </a:p>
          <a:p>
            <a:pPr lvl="0">
              <a:spcAft>
                <a:spcPts val="400"/>
              </a:spcAft>
            </a:pPr>
            <a:r>
              <a:rPr lang="en-GB" sz="1200" b="1" dirty="0"/>
              <a:t>Inermet180: </a:t>
            </a:r>
            <a:r>
              <a:rPr lang="en-GB" sz="1200" dirty="0"/>
              <a:t>Tungsten alloy used in LHC </a:t>
            </a:r>
            <a:r>
              <a:rPr lang="en-GB" sz="1200" dirty="0" smtClean="0"/>
              <a:t>collimators. Cu-Ni </a:t>
            </a:r>
            <a:r>
              <a:rPr lang="en-GB" sz="1200" dirty="0"/>
              <a:t>binder </a:t>
            </a:r>
            <a:r>
              <a:rPr lang="en-GB" sz="1200" dirty="0" smtClean="0"/>
              <a:t>phase </a:t>
            </a:r>
            <a:r>
              <a:rPr lang="en-GB" sz="1200" dirty="0"/>
              <a:t>melts at around 1350°C.</a:t>
            </a:r>
          </a:p>
          <a:p>
            <a:pPr lvl="0">
              <a:spcAft>
                <a:spcPts val="400"/>
              </a:spcAft>
            </a:pPr>
            <a:r>
              <a:rPr lang="en-GB" sz="1200" b="1" dirty="0"/>
              <a:t>Ta10W/Ta2.5W</a:t>
            </a:r>
            <a:r>
              <a:rPr lang="en-GB" sz="1200" dirty="0"/>
              <a:t>: Tantalum alloys </a:t>
            </a:r>
            <a:r>
              <a:rPr lang="en-GB" sz="1200" dirty="0" smtClean="0"/>
              <a:t>with W. </a:t>
            </a:r>
            <a:r>
              <a:rPr lang="en-GB" sz="1200" dirty="0"/>
              <a:t>Alternative to </a:t>
            </a:r>
            <a:r>
              <a:rPr lang="en-GB" sz="1200" dirty="0" smtClean="0"/>
              <a:t>IT180</a:t>
            </a:r>
            <a:r>
              <a:rPr lang="en-GB" sz="1200" dirty="0"/>
              <a:t>, very high strain to rupture compared with </a:t>
            </a:r>
            <a:r>
              <a:rPr lang="en-GB" sz="1200" dirty="0" err="1"/>
              <a:t>Inermet</a:t>
            </a:r>
            <a:r>
              <a:rPr lang="en-GB" sz="1200" dirty="0"/>
              <a:t> </a:t>
            </a:r>
            <a:r>
              <a:rPr lang="en-GB" sz="1200" dirty="0" smtClean="0"/>
              <a:t>(X10). </a:t>
            </a:r>
          </a:p>
          <a:p>
            <a:pPr lvl="0">
              <a:spcAft>
                <a:spcPts val="400"/>
              </a:spcAft>
            </a:pPr>
            <a:r>
              <a:rPr lang="en-GB" sz="1200" b="1" dirty="0" smtClean="0"/>
              <a:t>TZM</a:t>
            </a:r>
            <a:r>
              <a:rPr lang="en-GB" sz="1200" b="1" dirty="0"/>
              <a:t>: </a:t>
            </a:r>
            <a:r>
              <a:rPr lang="en-GB" sz="1200" dirty="0"/>
              <a:t>Molybdenum alloy with Zr and Ti additions to improve high temperature mechanical behaviour. Very high strength to </a:t>
            </a:r>
            <a:r>
              <a:rPr lang="en-GB" sz="1200" dirty="0" smtClean="0"/>
              <a:t>rupture. </a:t>
            </a:r>
          </a:p>
          <a:p>
            <a:pPr marL="0" indent="0">
              <a:spcAft>
                <a:spcPts val="400"/>
              </a:spcAft>
              <a:buNone/>
            </a:pPr>
            <a:r>
              <a:rPr lang="en-GB" b="1" dirty="0" smtClean="0"/>
              <a:t>Medium </a:t>
            </a:r>
            <a:r>
              <a:rPr lang="en-GB" b="1" dirty="0"/>
              <a:t>density materials:</a:t>
            </a:r>
          </a:p>
          <a:p>
            <a:pPr>
              <a:spcAft>
                <a:spcPts val="400"/>
              </a:spcAft>
            </a:pPr>
            <a:r>
              <a:rPr lang="en-GB" sz="1200" b="1" dirty="0"/>
              <a:t>SiC: </a:t>
            </a:r>
            <a:r>
              <a:rPr lang="en-GB" sz="1200" dirty="0" smtClean="0"/>
              <a:t>Candidate </a:t>
            </a:r>
            <a:r>
              <a:rPr lang="en-GB" sz="1200" dirty="0"/>
              <a:t>material for BID, with irradiation studies at </a:t>
            </a:r>
            <a:r>
              <a:rPr lang="en-GB" sz="1200" dirty="0" err="1"/>
              <a:t>Kurchatov</a:t>
            </a:r>
            <a:r>
              <a:rPr lang="en-GB" sz="1200" dirty="0"/>
              <a:t> </a:t>
            </a:r>
            <a:r>
              <a:rPr lang="en-GB" sz="1200" dirty="0" smtClean="0"/>
              <a:t>institute.</a:t>
            </a:r>
          </a:p>
          <a:p>
            <a:pPr>
              <a:spcAft>
                <a:spcPts val="400"/>
              </a:spcAft>
            </a:pPr>
            <a:r>
              <a:rPr lang="en-GB" sz="1200" b="1" dirty="0" err="1" smtClean="0"/>
              <a:t>CuCD</a:t>
            </a:r>
            <a:r>
              <a:rPr lang="en-GB" sz="1200" b="1" dirty="0" smtClean="0"/>
              <a:t>: </a:t>
            </a:r>
            <a:r>
              <a:rPr lang="en-GB" sz="1200" dirty="0" smtClean="0"/>
              <a:t>Option </a:t>
            </a:r>
            <a:r>
              <a:rPr lang="en-GB" sz="1200" dirty="0"/>
              <a:t>for </a:t>
            </a:r>
            <a:r>
              <a:rPr lang="en-GB" sz="1200" dirty="0" smtClean="0"/>
              <a:t>HL-LHC tertiary </a:t>
            </a:r>
            <a:r>
              <a:rPr lang="en-GB" sz="1200" dirty="0"/>
              <a:t>collimators. </a:t>
            </a:r>
            <a:r>
              <a:rPr lang="en-GB" sz="1200" dirty="0" smtClean="0"/>
              <a:t>Good </a:t>
            </a:r>
            <a:r>
              <a:rPr lang="en-GB" sz="1200" dirty="0"/>
              <a:t>electrical cond (Cu), low CTE (diamond). </a:t>
            </a:r>
            <a:r>
              <a:rPr lang="en-GB" sz="1200" dirty="0" err="1" smtClean="0"/>
              <a:t>CuCD</a:t>
            </a:r>
            <a:r>
              <a:rPr lang="en-GB" sz="1200" dirty="0" smtClean="0"/>
              <a:t> already tested in HRMT23.</a:t>
            </a:r>
          </a:p>
          <a:p>
            <a:pPr marL="0" indent="0">
              <a:spcAft>
                <a:spcPts val="400"/>
              </a:spcAft>
              <a:buNone/>
            </a:pPr>
            <a:r>
              <a:rPr lang="en-GB" b="1" dirty="0" err="1" smtClean="0"/>
              <a:t>MoGr</a:t>
            </a:r>
            <a:r>
              <a:rPr lang="en-GB" b="1" dirty="0" smtClean="0"/>
              <a:t> - Main </a:t>
            </a:r>
            <a:r>
              <a:rPr lang="en-GB" b="1" dirty="0"/>
              <a:t>option for HL-LHC (primary and secondary) </a:t>
            </a:r>
            <a:r>
              <a:rPr lang="en-GB" b="1" dirty="0" smtClean="0"/>
              <a:t>collimators</a:t>
            </a:r>
            <a:endParaRPr lang="en-GB" b="1" dirty="0"/>
          </a:p>
          <a:p>
            <a:pPr lvl="0">
              <a:spcAft>
                <a:spcPts val="400"/>
              </a:spcAft>
            </a:pPr>
            <a:r>
              <a:rPr lang="en-GB" sz="1200" b="1" dirty="0"/>
              <a:t>MG-6530Aa: </a:t>
            </a:r>
            <a:r>
              <a:rPr lang="en-GB" sz="1200" dirty="0"/>
              <a:t>grade tested in HRMT23. Contains no </a:t>
            </a:r>
            <a:r>
              <a:rPr lang="en-GB" sz="1200" dirty="0" err="1"/>
              <a:t>Ti</a:t>
            </a:r>
            <a:r>
              <a:rPr lang="en-GB" sz="1200" dirty="0"/>
              <a:t> </a:t>
            </a:r>
            <a:r>
              <a:rPr lang="en-GB" sz="1200" dirty="0" smtClean="0"/>
              <a:t>doping.</a:t>
            </a:r>
            <a:endParaRPr lang="en-GB" sz="1200" dirty="0"/>
          </a:p>
          <a:p>
            <a:pPr lvl="0">
              <a:spcAft>
                <a:spcPts val="400"/>
              </a:spcAft>
            </a:pPr>
            <a:r>
              <a:rPr lang="en-GB" sz="1200" b="1" dirty="0"/>
              <a:t>MG-6403Fc: </a:t>
            </a:r>
            <a:r>
              <a:rPr lang="en-GB" sz="1200" dirty="0" smtClean="0"/>
              <a:t>grade </a:t>
            </a:r>
            <a:r>
              <a:rPr lang="en-GB" sz="1200" dirty="0"/>
              <a:t>with Ti </a:t>
            </a:r>
            <a:r>
              <a:rPr lang="en-GB" sz="1200" dirty="0" smtClean="0"/>
              <a:t>doping </a:t>
            </a:r>
            <a:r>
              <a:rPr lang="en-GB" sz="1200" dirty="0"/>
              <a:t>and sintering+post-sintering cycles modified for improved outgassing behaviour.</a:t>
            </a:r>
          </a:p>
          <a:p>
            <a:pPr lvl="0">
              <a:spcAft>
                <a:spcPts val="400"/>
              </a:spcAft>
            </a:pPr>
            <a:r>
              <a:rPr lang="en-GB" sz="1200" b="1" dirty="0"/>
              <a:t>MG-6541Fc: </a:t>
            </a:r>
            <a:r>
              <a:rPr lang="en-GB" sz="1200" dirty="0" smtClean="0"/>
              <a:t>grade </a:t>
            </a:r>
            <a:r>
              <a:rPr lang="en-GB" sz="1200" dirty="0"/>
              <a:t>with Ti dopping, carbon fibres and sintering+post-sintering cycles modified for improved outgassing behaviour.</a:t>
            </a:r>
          </a:p>
          <a:p>
            <a:pPr>
              <a:spcAft>
                <a:spcPts val="400"/>
              </a:spcAft>
            </a:pPr>
            <a:r>
              <a:rPr lang="en-US" sz="1200" b="1" dirty="0" smtClean="0"/>
              <a:t>ND-7401-Sr</a:t>
            </a:r>
            <a:r>
              <a:rPr lang="en-GB" sz="1200" b="1" dirty="0" smtClean="0"/>
              <a:t>: </a:t>
            </a:r>
            <a:r>
              <a:rPr lang="en-GB" sz="1200" dirty="0" smtClean="0"/>
              <a:t>grade with good outgassing behaviour.</a:t>
            </a:r>
          </a:p>
          <a:p>
            <a:pPr marL="0" indent="0">
              <a:spcBef>
                <a:spcPts val="600"/>
              </a:spcBef>
              <a:spcAft>
                <a:spcPts val="400"/>
              </a:spcAft>
              <a:buNone/>
            </a:pPr>
            <a:r>
              <a:rPr lang="en-GB" b="1" dirty="0" smtClean="0"/>
              <a:t>Graphitic materials:</a:t>
            </a:r>
          </a:p>
          <a:p>
            <a:pPr lvl="0">
              <a:spcAft>
                <a:spcPts val="400"/>
              </a:spcAft>
            </a:pPr>
            <a:r>
              <a:rPr lang="en-GB" sz="1200" b="1" dirty="0" smtClean="0"/>
              <a:t>CFC </a:t>
            </a:r>
            <a:r>
              <a:rPr lang="en-GB" sz="1200" b="1" dirty="0"/>
              <a:t>AC150K: </a:t>
            </a:r>
            <a:r>
              <a:rPr lang="en-GB" sz="1200" dirty="0"/>
              <a:t>used in LHC collimators. </a:t>
            </a:r>
            <a:r>
              <a:rPr lang="fr-FR" sz="1200" dirty="0"/>
              <a:t>Graphite + 2D carbon fibres composite material.</a:t>
            </a:r>
            <a:endParaRPr lang="en-GB" sz="1200" dirty="0"/>
          </a:p>
          <a:p>
            <a:pPr lvl="0">
              <a:spcAft>
                <a:spcPts val="400"/>
              </a:spcAft>
            </a:pPr>
            <a:r>
              <a:rPr lang="en-GB" sz="1200" b="1" dirty="0"/>
              <a:t>Graphite </a:t>
            </a:r>
            <a:r>
              <a:rPr lang="en-GB" sz="1200" b="1" dirty="0" smtClean="0"/>
              <a:t>R4550</a:t>
            </a:r>
            <a:r>
              <a:rPr lang="en-GB" sz="1200" dirty="0" smtClean="0"/>
              <a:t>: </a:t>
            </a:r>
            <a:r>
              <a:rPr lang="en-GB" sz="1200" dirty="0"/>
              <a:t>Isotropic nuclear grade, used in dumps and components.</a:t>
            </a:r>
          </a:p>
          <a:p>
            <a:pPr lvl="0">
              <a:spcAft>
                <a:spcPts val="400"/>
              </a:spcAft>
            </a:pPr>
            <a:r>
              <a:rPr lang="en-GB" sz="1200" b="1" dirty="0"/>
              <a:t>HOPG</a:t>
            </a:r>
            <a:r>
              <a:rPr lang="en-GB" sz="1200" dirty="0"/>
              <a:t>: </a:t>
            </a:r>
            <a:r>
              <a:rPr lang="en-GB" sz="1200" dirty="0" smtClean="0"/>
              <a:t>Good electrical </a:t>
            </a:r>
            <a:r>
              <a:rPr lang="en-GB" sz="1200" dirty="0"/>
              <a:t>conductor (2-3 times MoGr), refractory, low density, </a:t>
            </a:r>
            <a:r>
              <a:rPr lang="en-GB" sz="1200" dirty="0" smtClean="0"/>
              <a:t>high thermal conductivity. Poor transverse properties.</a:t>
            </a:r>
            <a:endParaRPr lang="en-GB" sz="1200" dirty="0"/>
          </a:p>
          <a:p>
            <a:pPr>
              <a:spcAft>
                <a:spcPts val="400"/>
              </a:spcAft>
            </a:pPr>
            <a:r>
              <a:rPr lang="en-GB" sz="1200" b="1" dirty="0" smtClean="0"/>
              <a:t>TG-1100: </a:t>
            </a:r>
            <a:r>
              <a:rPr lang="en-GB" sz="1200" dirty="0"/>
              <a:t>Titanium + graphite. Lower density and potential to have better robustness. Needs higher production temperatures</a:t>
            </a:r>
            <a:r>
              <a:rPr lang="en-GB" sz="1200" dirty="0" smtClean="0"/>
              <a:t>.</a:t>
            </a:r>
          </a:p>
          <a:p>
            <a:pPr lvl="0">
              <a:spcAft>
                <a:spcPts val="400"/>
              </a:spcAft>
            </a:pPr>
            <a:r>
              <a:rPr lang="en-GB" sz="1200" b="1" dirty="0" err="1"/>
              <a:t>Cfoam</a:t>
            </a:r>
            <a:r>
              <a:rPr lang="en-GB" sz="1200" b="1" dirty="0"/>
              <a:t>/AM Ti: </a:t>
            </a:r>
            <a:r>
              <a:rPr lang="en-GB" sz="1200" dirty="0"/>
              <a:t>ultra-low density C/Ti-based materials for extreme-intensity beams (possibly FCC)</a:t>
            </a:r>
          </a:p>
          <a:p>
            <a:pPr marL="0" indent="0">
              <a:spcAft>
                <a:spcPts val="400"/>
              </a:spcAft>
              <a:buNone/>
            </a:pPr>
            <a:endParaRPr lang="en-GB" sz="1200" dirty="0"/>
          </a:p>
          <a:p>
            <a:pPr marL="0" lvl="0" indent="0">
              <a:spcAft>
                <a:spcPts val="400"/>
              </a:spcAft>
              <a:buNone/>
            </a:pPr>
            <a:endParaRPr lang="en-GB" sz="1200" dirty="0"/>
          </a:p>
          <a:p>
            <a:pPr marL="0" lvl="0" indent="0">
              <a:buNone/>
            </a:pPr>
            <a:endParaRPr lang="en-GB" sz="1200" dirty="0"/>
          </a:p>
          <a:p>
            <a:pPr marL="0" lvl="0" indent="0">
              <a:buNone/>
            </a:pPr>
            <a:endParaRPr lang="en-GB" sz="1200" dirty="0"/>
          </a:p>
        </p:txBody>
      </p:sp>
      <p:sp>
        <p:nvSpPr>
          <p:cNvPr id="9" name="Content Placeholder 1"/>
          <p:cNvSpPr>
            <a:spLocks noGrp="1"/>
          </p:cNvSpPr>
          <p:nvPr>
            <p:ph type="body" sz="quarter" idx="13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/>
              <a:t>Tested </a:t>
            </a:r>
            <a:r>
              <a:rPr lang="en-US" dirty="0" smtClean="0"/>
              <a:t>Materials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31</a:t>
            </a:fld>
            <a:endParaRPr lang="en-GB" dirty="0"/>
          </a:p>
        </p:txBody>
      </p:sp>
      <p:sp>
        <p:nvSpPr>
          <p:cNvPr id="2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2000" y="6660000"/>
            <a:ext cx="8939055" cy="169277"/>
          </a:xfrm>
        </p:spPr>
        <p:txBody>
          <a:bodyPr/>
          <a:lstStyle/>
          <a:p>
            <a:r>
              <a:rPr lang="en-GB" dirty="0"/>
              <a:t>M</a:t>
            </a:r>
            <a:r>
              <a:rPr lang="en-GB" dirty="0" smtClean="0"/>
              <a:t>. Pasquali, CERN                                    1</a:t>
            </a:r>
            <a:r>
              <a:rPr lang="en-GB" baseline="30000" dirty="0" smtClean="0"/>
              <a:t>st</a:t>
            </a:r>
            <a:r>
              <a:rPr lang="en-GB" dirty="0" smtClean="0"/>
              <a:t> Workshop of ARIES WP17 </a:t>
            </a:r>
            <a:r>
              <a:rPr lang="en-GB" dirty="0" err="1" smtClean="0"/>
              <a:t>PowerMat</a:t>
            </a:r>
            <a:r>
              <a:rPr lang="en-GB" dirty="0" smtClean="0"/>
              <a:t> – November 27-28, 2017</a:t>
            </a:r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395727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Bertarelli, CERN                                                                                  Meeting with Euro Heat Pipes –  8 February, 2016 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9458" name="Picture 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956" r="9383" b="52"/>
          <a:stretch/>
        </p:blipFill>
        <p:spPr bwMode="auto">
          <a:xfrm>
            <a:off x="0" y="0"/>
            <a:ext cx="9900000" cy="68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6" descr="\\cern.ch\dfs\Users\e\equarant\Desktop\327231335_0e710e47c2_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0885" y="3068828"/>
            <a:ext cx="2886321" cy="2656490"/>
          </a:xfrm>
          <a:prstGeom prst="rect">
            <a:avLst/>
          </a:prstGeom>
          <a:noFill/>
          <a:ln w="762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CasellaDiTesto 20"/>
          <p:cNvSpPr txBox="1"/>
          <p:nvPr/>
        </p:nvSpPr>
        <p:spPr>
          <a:xfrm>
            <a:off x="0" y="897610"/>
            <a:ext cx="4484948" cy="8031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rtlCol="0">
            <a:noAutofit/>
          </a:bodyPr>
          <a:lstStyle/>
          <a:p>
            <a:pPr algn="ctr"/>
            <a:r>
              <a:rPr lang="it-IT" sz="2400" b="1" dirty="0" smtClean="0">
                <a:solidFill>
                  <a:srgbClr val="0033CC"/>
                </a:solidFill>
                <a:latin typeface="Calibri" pitchFamily="34" charset="0"/>
              </a:rPr>
              <a:t>1232 </a:t>
            </a:r>
            <a:r>
              <a:rPr lang="it-IT" sz="2400" b="1" dirty="0">
                <a:solidFill>
                  <a:srgbClr val="0033CC"/>
                </a:solidFill>
                <a:latin typeface="Calibri" pitchFamily="34" charset="0"/>
              </a:rPr>
              <a:t>S</a:t>
            </a:r>
            <a:r>
              <a:rPr lang="it-IT" sz="2400" b="1" dirty="0" smtClean="0">
                <a:solidFill>
                  <a:srgbClr val="0033CC"/>
                </a:solidFill>
                <a:latin typeface="Calibri" pitchFamily="34" charset="0"/>
              </a:rPr>
              <a:t>uperconducting Magnets bend the particles!</a:t>
            </a:r>
            <a:endParaRPr lang="it-IT" sz="2400" b="1" dirty="0">
              <a:solidFill>
                <a:srgbClr val="0033CC"/>
              </a:solidFill>
              <a:latin typeface="Calibri" pitchFamily="34" charset="0"/>
            </a:endParaRPr>
          </a:p>
        </p:txBody>
      </p:sp>
      <p:grpSp>
        <p:nvGrpSpPr>
          <p:cNvPr id="19462" name="Group 9"/>
          <p:cNvGrpSpPr>
            <a:grpSpLocks/>
          </p:cNvGrpSpPr>
          <p:nvPr/>
        </p:nvGrpSpPr>
        <p:grpSpPr bwMode="auto">
          <a:xfrm>
            <a:off x="6308850" y="1700808"/>
            <a:ext cx="3480687" cy="2509596"/>
            <a:chOff x="1330" y="126"/>
            <a:chExt cx="2581" cy="2124"/>
          </a:xfrm>
        </p:grpSpPr>
        <p:sp>
          <p:nvSpPr>
            <p:cNvPr id="19474" name="Line 5"/>
            <p:cNvSpPr>
              <a:spLocks noChangeShapeType="1"/>
            </p:cNvSpPr>
            <p:nvPr/>
          </p:nvSpPr>
          <p:spPr bwMode="auto">
            <a:xfrm flipH="1" flipV="1">
              <a:off x="2024" y="735"/>
              <a:ext cx="636" cy="151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GB"/>
            </a:p>
          </p:txBody>
        </p:sp>
        <p:grpSp>
          <p:nvGrpSpPr>
            <p:cNvPr id="19475" name="Group 8"/>
            <p:cNvGrpSpPr>
              <a:grpSpLocks/>
            </p:cNvGrpSpPr>
            <p:nvPr/>
          </p:nvGrpSpPr>
          <p:grpSpPr bwMode="auto">
            <a:xfrm>
              <a:off x="1330" y="126"/>
              <a:ext cx="2581" cy="670"/>
              <a:chOff x="-342" y="126"/>
              <a:chExt cx="2581" cy="670"/>
            </a:xfrm>
          </p:grpSpPr>
          <p:sp>
            <p:nvSpPr>
              <p:cNvPr id="2" name="Rectangle 6"/>
              <p:cNvSpPr>
                <a:spLocks/>
              </p:cNvSpPr>
              <p:nvPr/>
            </p:nvSpPr>
            <p:spPr bwMode="auto">
              <a:xfrm>
                <a:off x="-342" y="126"/>
                <a:ext cx="2581" cy="653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9477" name="Rectangle 7"/>
              <p:cNvSpPr>
                <a:spLocks/>
              </p:cNvSpPr>
              <p:nvPr/>
            </p:nvSpPr>
            <p:spPr bwMode="auto">
              <a:xfrm>
                <a:off x="-342" y="140"/>
                <a:ext cx="2581" cy="656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ct val="80000"/>
                  </a:lnSpc>
                  <a:tabLst>
                    <a:tab pos="982231" algn="l"/>
                  </a:tabLst>
                </a:pPr>
                <a:r>
                  <a:rPr lang="en-US" b="1" dirty="0">
                    <a:solidFill>
                      <a:srgbClr val="FF0000"/>
                    </a:solidFill>
                    <a:latin typeface="Calibri" pitchFamily="34" charset="0"/>
                    <a:ea typeface="MS PGothic" pitchFamily="34" charset="-128"/>
                    <a:sym typeface="Helvetica" charset="0"/>
                  </a:rPr>
                  <a:t>Superconducting </a:t>
                </a:r>
                <a:r>
                  <a:rPr lang="en-US" b="1" dirty="0" smtClean="0">
                    <a:solidFill>
                      <a:srgbClr val="FF0000"/>
                    </a:solidFill>
                    <a:latin typeface="Calibri" pitchFamily="34" charset="0"/>
                    <a:ea typeface="MS PGothic" pitchFamily="34" charset="-128"/>
                    <a:sym typeface="Helvetica" charset="0"/>
                  </a:rPr>
                  <a:t>coil</a:t>
                </a:r>
                <a:r>
                  <a:rPr lang="en-US" dirty="0">
                    <a:solidFill>
                      <a:srgbClr val="FF0000"/>
                    </a:solidFill>
                    <a:latin typeface="Calibri" pitchFamily="34" charset="0"/>
                    <a:ea typeface="MS PGothic" pitchFamily="34" charset="-128"/>
                    <a:sym typeface="Helvetica" charset="0"/>
                  </a:rPr>
                  <a:t> </a:t>
                </a:r>
                <a:r>
                  <a:rPr lang="en-US" dirty="0" smtClean="0">
                    <a:solidFill>
                      <a:srgbClr val="FF0000"/>
                    </a:solidFill>
                    <a:latin typeface="Calibri" pitchFamily="34" charset="0"/>
                    <a:ea typeface="MS PGothic" pitchFamily="34" charset="-128"/>
                    <a:sym typeface="Helvetica" charset="0"/>
                  </a:rPr>
                  <a:t>(T </a:t>
                </a:r>
                <a:r>
                  <a:rPr lang="en-US" dirty="0">
                    <a:solidFill>
                      <a:srgbClr val="FF0000"/>
                    </a:solidFill>
                    <a:latin typeface="Calibri" pitchFamily="34" charset="0"/>
                    <a:ea typeface="MS PGothic" pitchFamily="34" charset="-128"/>
                    <a:sym typeface="Helvetica" charset="0"/>
                  </a:rPr>
                  <a:t>= 1.9 </a:t>
                </a:r>
                <a:r>
                  <a:rPr lang="en-US" dirty="0" smtClean="0">
                    <a:solidFill>
                      <a:srgbClr val="FF0000"/>
                    </a:solidFill>
                    <a:latin typeface="Calibri" pitchFamily="34" charset="0"/>
                    <a:ea typeface="MS PGothic" pitchFamily="34" charset="-128"/>
                    <a:sym typeface="Helvetica" charset="0"/>
                  </a:rPr>
                  <a:t>K)</a:t>
                </a:r>
              </a:p>
              <a:p>
                <a:pPr algn="ctr">
                  <a:lnSpc>
                    <a:spcPct val="80000"/>
                  </a:lnSpc>
                  <a:tabLst>
                    <a:tab pos="982231" algn="l"/>
                  </a:tabLst>
                </a:pPr>
                <a:r>
                  <a:rPr lang="en-US" dirty="0" smtClean="0">
                    <a:solidFill>
                      <a:srgbClr val="FF0000"/>
                    </a:solidFill>
                    <a:latin typeface="Calibri" pitchFamily="34" charset="0"/>
                    <a:ea typeface="MS PGothic" pitchFamily="34" charset="-128"/>
                    <a:sym typeface="Helvetica" charset="0"/>
                  </a:rPr>
                  <a:t> Exposed to particle induced Quench</a:t>
                </a:r>
                <a:endParaRPr lang="en-US" baseline="32000" dirty="0">
                  <a:solidFill>
                    <a:srgbClr val="FF0000"/>
                  </a:solidFill>
                  <a:latin typeface="Calibri" pitchFamily="34" charset="0"/>
                  <a:ea typeface="MS PGothic" pitchFamily="34" charset="-128"/>
                  <a:sym typeface="Helvetica" charset="0"/>
                </a:endParaRPr>
              </a:p>
            </p:txBody>
          </p:sp>
        </p:grpSp>
      </p:grpSp>
      <p:grpSp>
        <p:nvGrpSpPr>
          <p:cNvPr id="19463" name="Group 14"/>
          <p:cNvGrpSpPr>
            <a:grpSpLocks/>
          </p:cNvGrpSpPr>
          <p:nvPr/>
        </p:nvGrpSpPr>
        <p:grpSpPr bwMode="auto">
          <a:xfrm>
            <a:off x="3423040" y="4437120"/>
            <a:ext cx="5459506" cy="718353"/>
            <a:chOff x="1935" y="537"/>
            <a:chExt cx="4376" cy="594"/>
          </a:xfrm>
        </p:grpSpPr>
        <p:grpSp>
          <p:nvGrpSpPr>
            <p:cNvPr id="19470" name="Group 12"/>
            <p:cNvGrpSpPr>
              <a:grpSpLocks/>
            </p:cNvGrpSpPr>
            <p:nvPr/>
          </p:nvGrpSpPr>
          <p:grpSpPr bwMode="auto">
            <a:xfrm>
              <a:off x="1935" y="537"/>
              <a:ext cx="2041" cy="594"/>
              <a:chOff x="-321" y="-156"/>
              <a:chExt cx="2041" cy="594"/>
            </a:xfrm>
          </p:grpSpPr>
          <p:sp>
            <p:nvSpPr>
              <p:cNvPr id="19472" name="Rectangle 10"/>
              <p:cNvSpPr>
                <a:spLocks/>
              </p:cNvSpPr>
              <p:nvPr/>
            </p:nvSpPr>
            <p:spPr bwMode="auto">
              <a:xfrm>
                <a:off x="-321" y="-156"/>
                <a:ext cx="2041" cy="594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9473" name="Rectangle 11"/>
              <p:cNvSpPr>
                <a:spLocks/>
              </p:cNvSpPr>
              <p:nvPr/>
            </p:nvSpPr>
            <p:spPr bwMode="auto">
              <a:xfrm>
                <a:off x="-321" y="-37"/>
                <a:ext cx="2012" cy="4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ct val="80000"/>
                  </a:lnSpc>
                  <a:tabLst>
                    <a:tab pos="982231" algn="l"/>
                  </a:tabLst>
                </a:pPr>
                <a:r>
                  <a:rPr lang="en-US" dirty="0">
                    <a:solidFill>
                      <a:srgbClr val="FF0000"/>
                    </a:solidFill>
                    <a:latin typeface="Calibri" pitchFamily="34" charset="0"/>
                    <a:ea typeface="MS PGothic" pitchFamily="34" charset="-128"/>
                    <a:sym typeface="Helvetica" charset="0"/>
                  </a:rPr>
                  <a:t>Proton beam: </a:t>
                </a:r>
                <a:r>
                  <a:rPr lang="en-US" b="1" dirty="0" smtClean="0">
                    <a:solidFill>
                      <a:srgbClr val="FF0000"/>
                    </a:solidFill>
                    <a:latin typeface="Calibri" pitchFamily="34" charset="0"/>
                    <a:ea typeface="MS PGothic" pitchFamily="34" charset="-128"/>
                    <a:sym typeface="Helvetica" charset="0"/>
                  </a:rPr>
                  <a:t>362 MJ</a:t>
                </a:r>
                <a:endParaRPr lang="en-US" dirty="0">
                  <a:solidFill>
                    <a:srgbClr val="FF0000"/>
                  </a:solidFill>
                  <a:latin typeface="Calibri" pitchFamily="34" charset="0"/>
                  <a:ea typeface="MS PGothic" pitchFamily="34" charset="-128"/>
                  <a:sym typeface="Helvetica" charset="0"/>
                </a:endParaRPr>
              </a:p>
              <a:p>
                <a:pPr algn="ctr">
                  <a:lnSpc>
                    <a:spcPct val="80000"/>
                  </a:lnSpc>
                  <a:tabLst>
                    <a:tab pos="982231" algn="l"/>
                  </a:tabLst>
                </a:pPr>
                <a:r>
                  <a:rPr lang="en-US" dirty="0" smtClean="0">
                    <a:solidFill>
                      <a:srgbClr val="FF0000"/>
                    </a:solidFill>
                    <a:latin typeface="Calibri" pitchFamily="34" charset="0"/>
                    <a:ea typeface="MS PGothic" pitchFamily="34" charset="-128"/>
                    <a:sym typeface="Helvetica" charset="0"/>
                  </a:rPr>
                  <a:t>(HL-LHC Upgrade: </a:t>
                </a:r>
                <a:r>
                  <a:rPr lang="en-US" b="1" dirty="0" smtClean="0">
                    <a:solidFill>
                      <a:srgbClr val="FF0000"/>
                    </a:solidFill>
                    <a:latin typeface="Calibri" pitchFamily="34" charset="0"/>
                    <a:ea typeface="MS PGothic" pitchFamily="34" charset="-128"/>
                    <a:sym typeface="Helvetica" charset="0"/>
                  </a:rPr>
                  <a:t>690 MJ</a:t>
                </a:r>
                <a:r>
                  <a:rPr lang="en-US" dirty="0">
                    <a:solidFill>
                      <a:srgbClr val="FF0000"/>
                    </a:solidFill>
                    <a:latin typeface="Calibri" pitchFamily="34" charset="0"/>
                    <a:ea typeface="MS PGothic" pitchFamily="34" charset="-128"/>
                    <a:sym typeface="Helvetica" charset="0"/>
                  </a:rPr>
                  <a:t>)</a:t>
                </a:r>
              </a:p>
            </p:txBody>
          </p:sp>
        </p:grpSp>
        <p:sp>
          <p:nvSpPr>
            <p:cNvPr id="19471" name="Line 13"/>
            <p:cNvSpPr>
              <a:spLocks noChangeShapeType="1"/>
            </p:cNvSpPr>
            <p:nvPr/>
          </p:nvSpPr>
          <p:spPr bwMode="auto">
            <a:xfrm rot="10800000" flipV="1">
              <a:off x="3974" y="656"/>
              <a:ext cx="2337" cy="23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headEnd type="stealth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GB"/>
            </a:p>
          </p:txBody>
        </p:sp>
      </p:grpSp>
      <p:sp>
        <p:nvSpPr>
          <p:cNvPr id="23" name="Ovale 22"/>
          <p:cNvSpPr/>
          <p:nvPr/>
        </p:nvSpPr>
        <p:spPr>
          <a:xfrm>
            <a:off x="4953000" y="2492896"/>
            <a:ext cx="1170130" cy="1152128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AC5B1FEA-406A-7749-A5C3-DDCB5F67A4CE}" type="slidenum">
              <a:rPr lang="en-GB" smtClean="0"/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80373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Collimation System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b="1" dirty="0"/>
              <a:t>Several types of collimators </a:t>
            </a:r>
            <a:r>
              <a:rPr lang="it-IT" dirty="0" smtClean="0"/>
              <a:t>for </a:t>
            </a:r>
            <a:r>
              <a:rPr lang="it-IT" b="1" dirty="0" smtClean="0"/>
              <a:t>multi-stage cleaning</a:t>
            </a:r>
            <a:r>
              <a:rPr lang="it-IT" dirty="0" smtClean="0"/>
              <a:t> (primary</a:t>
            </a:r>
            <a:r>
              <a:rPr lang="it-IT" dirty="0"/>
              <a:t>, </a:t>
            </a:r>
            <a:r>
              <a:rPr lang="it-IT" dirty="0" smtClean="0"/>
              <a:t>secondary</a:t>
            </a:r>
            <a:r>
              <a:rPr lang="it-IT" dirty="0"/>
              <a:t>, </a:t>
            </a:r>
            <a:r>
              <a:rPr lang="it-IT" dirty="0" smtClean="0"/>
              <a:t>tertiary units)</a:t>
            </a:r>
            <a:r>
              <a:rPr lang="it-IT" b="1" dirty="0" smtClean="0"/>
              <a:t> </a:t>
            </a:r>
            <a:r>
              <a:rPr lang="it-IT" dirty="0"/>
              <a:t>at multiple </a:t>
            </a:r>
            <a:r>
              <a:rPr lang="it-IT" dirty="0" smtClean="0"/>
              <a:t>LHC </a:t>
            </a:r>
            <a:r>
              <a:rPr lang="it-IT" dirty="0"/>
              <a:t>locations </a:t>
            </a:r>
            <a:r>
              <a:rPr lang="it-IT" dirty="0" smtClean="0"/>
              <a:t>(</a:t>
            </a:r>
            <a:r>
              <a:rPr lang="it-IT" b="1" dirty="0"/>
              <a:t>100+ Collimators</a:t>
            </a:r>
            <a:r>
              <a:rPr lang="it-IT" dirty="0"/>
              <a:t>).</a:t>
            </a:r>
          </a:p>
          <a:p>
            <a:r>
              <a:rPr lang="it-IT" dirty="0"/>
              <a:t>Active part </a:t>
            </a:r>
            <a:r>
              <a:rPr lang="it-IT" dirty="0" smtClean="0"/>
              <a:t>of </a:t>
            </a:r>
            <a:r>
              <a:rPr lang="it-IT" b="1" dirty="0"/>
              <a:t>jaws</a:t>
            </a:r>
            <a:r>
              <a:rPr lang="it-IT" dirty="0"/>
              <a:t> made of </a:t>
            </a:r>
            <a:r>
              <a:rPr lang="it-IT" dirty="0" smtClean="0"/>
              <a:t>various </a:t>
            </a:r>
            <a:r>
              <a:rPr lang="it-IT" b="1" dirty="0" smtClean="0"/>
              <a:t>materials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(</a:t>
            </a:r>
            <a:r>
              <a:rPr lang="it-IT" b="1" dirty="0" smtClean="0"/>
              <a:t>Carbon-Carbon</a:t>
            </a:r>
            <a:r>
              <a:rPr lang="it-IT" dirty="0" smtClean="0"/>
              <a:t>, </a:t>
            </a:r>
            <a:r>
              <a:rPr lang="it-IT" b="1" dirty="0"/>
              <a:t>Graphite</a:t>
            </a:r>
            <a:r>
              <a:rPr lang="it-IT" dirty="0"/>
              <a:t>, </a:t>
            </a:r>
            <a:r>
              <a:rPr lang="it-IT" b="1" dirty="0" smtClean="0"/>
              <a:t>Copper</a:t>
            </a:r>
            <a:r>
              <a:rPr lang="it-IT" dirty="0" smtClean="0"/>
              <a:t>, </a:t>
            </a:r>
            <a:br>
              <a:rPr lang="it-IT" dirty="0" smtClean="0"/>
            </a:br>
            <a:r>
              <a:rPr lang="it-IT" b="1" dirty="0" smtClean="0"/>
              <a:t>Tungsten Heavy Alloy</a:t>
            </a:r>
            <a:r>
              <a:rPr lang="it-IT" dirty="0" smtClean="0"/>
              <a:t>...)</a:t>
            </a:r>
            <a:endParaRPr lang="it-IT" dirty="0"/>
          </a:p>
          <a:p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Introduction and Motivations </a:t>
            </a:r>
            <a:endParaRPr lang="en-GB" dirty="0"/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612000" y="6214385"/>
            <a:ext cx="4104456" cy="369974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80000"/>
                </a:srgbClr>
              </a:gs>
              <a:gs pos="100000">
                <a:srgbClr val="FF7757"/>
              </a:gs>
            </a:gsLst>
            <a:lin ang="5400000" scaled="1"/>
            <a:tileRect/>
          </a:gradFill>
          <a:ln w="9525" algn="ctr">
            <a:noFill/>
            <a:miter lim="800000"/>
            <a:headEnd/>
            <a:tailEnd/>
          </a:ln>
          <a:effectLst>
            <a:outerShdw blurRad="76200" dist="127000" dir="810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lIns="92075" tIns="46038" rIns="92075" bIns="46038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LHC Secondary Collimator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(TCSG) Cutaway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5" name="Picture 4" descr="FULL VIEW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475354" y="1368167"/>
            <a:ext cx="6670291" cy="5104219"/>
          </a:xfrm>
          <a:prstGeom prst="rect">
            <a:avLst/>
          </a:prstGeom>
        </p:spPr>
      </p:pic>
      <p:sp>
        <p:nvSpPr>
          <p:cNvPr id="7" name="AutoShape 4"/>
          <p:cNvSpPr>
            <a:spLocks/>
          </p:cNvSpPr>
          <p:nvPr/>
        </p:nvSpPr>
        <p:spPr bwMode="auto">
          <a:xfrm>
            <a:off x="6055304" y="5694067"/>
            <a:ext cx="1890784" cy="369332"/>
          </a:xfrm>
          <a:prstGeom prst="borderCallout2">
            <a:avLst>
              <a:gd name="adj1" fmla="val 50000"/>
              <a:gd name="adj2" fmla="val 0"/>
              <a:gd name="adj3" fmla="val 50000"/>
              <a:gd name="adj4" fmla="val -7481"/>
              <a:gd name="adj5" fmla="val -18873"/>
              <a:gd name="adj6" fmla="val -56675"/>
            </a:avLst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rIns="0" anchor="ctr" anchorCtr="1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ts val="1000"/>
              </a:spcAft>
            </a:pPr>
            <a:r>
              <a:rPr lang="en-US" dirty="0">
                <a:solidFill>
                  <a:schemeClr val="bg1"/>
                </a:solidFill>
              </a:rPr>
              <a:t>Actuation system</a:t>
            </a:r>
          </a:p>
        </p:txBody>
      </p:sp>
      <p:sp>
        <p:nvSpPr>
          <p:cNvPr id="11" name="AutoShape 7"/>
          <p:cNvSpPr>
            <a:spLocks/>
          </p:cNvSpPr>
          <p:nvPr/>
        </p:nvSpPr>
        <p:spPr bwMode="auto">
          <a:xfrm>
            <a:off x="5845757" y="5043566"/>
            <a:ext cx="2090990" cy="369332"/>
          </a:xfrm>
          <a:prstGeom prst="borderCallout2">
            <a:avLst>
              <a:gd name="adj1" fmla="val 50000"/>
              <a:gd name="adj2" fmla="val 0"/>
              <a:gd name="adj3" fmla="val 50000"/>
              <a:gd name="adj4" fmla="val -6572"/>
              <a:gd name="adj5" fmla="val -215803"/>
              <a:gd name="adj6" fmla="val -78648"/>
            </a:avLst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rIns="0" anchor="ctr" anchorCtr="1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ts val="1000"/>
              </a:spcAft>
            </a:pPr>
            <a:r>
              <a:rPr lang="en-US" dirty="0">
                <a:solidFill>
                  <a:schemeClr val="bg1"/>
                </a:solidFill>
              </a:rPr>
              <a:t>Jaw Cooling system</a:t>
            </a:r>
          </a:p>
        </p:txBody>
      </p:sp>
      <p:sp>
        <p:nvSpPr>
          <p:cNvPr id="12" name="AutoShape 7"/>
          <p:cNvSpPr>
            <a:spLocks/>
          </p:cNvSpPr>
          <p:nvPr/>
        </p:nvSpPr>
        <p:spPr bwMode="auto">
          <a:xfrm>
            <a:off x="7300678" y="4574996"/>
            <a:ext cx="1743026" cy="369332"/>
          </a:xfrm>
          <a:prstGeom prst="borderCallout2">
            <a:avLst>
              <a:gd name="adj1" fmla="val 50000"/>
              <a:gd name="adj2" fmla="val 0"/>
              <a:gd name="adj3" fmla="val 50001"/>
              <a:gd name="adj4" fmla="val -29412"/>
              <a:gd name="adj5" fmla="val -199273"/>
              <a:gd name="adj6" fmla="val -72848"/>
            </a:avLst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rIns="0" anchor="ctr" anchorCtr="1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ts val="1000"/>
              </a:spcAft>
            </a:pPr>
            <a:r>
              <a:rPr lang="en-US" dirty="0">
                <a:solidFill>
                  <a:schemeClr val="bg1"/>
                </a:solidFill>
              </a:rPr>
              <a:t>Vacuum Vessel</a:t>
            </a:r>
          </a:p>
        </p:txBody>
      </p:sp>
      <p:sp>
        <p:nvSpPr>
          <p:cNvPr id="6145" name="AutoShape 1"/>
          <p:cNvSpPr>
            <a:spLocks/>
          </p:cNvSpPr>
          <p:nvPr/>
        </p:nvSpPr>
        <p:spPr bwMode="auto">
          <a:xfrm>
            <a:off x="684175" y="3072741"/>
            <a:ext cx="2474339" cy="646331"/>
          </a:xfrm>
          <a:prstGeom prst="borderCallout2">
            <a:avLst>
              <a:gd name="adj1" fmla="val 50000"/>
              <a:gd name="adj2" fmla="val 100000"/>
              <a:gd name="adj3" fmla="val 50000"/>
              <a:gd name="adj4" fmla="val 115874"/>
              <a:gd name="adj5" fmla="val 156782"/>
              <a:gd name="adj6" fmla="val 143464"/>
            </a:avLst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rIns="0" anchor="ctr" anchorCtr="1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ts val="1000"/>
              </a:spcAft>
            </a:pPr>
            <a:r>
              <a:rPr lang="en-US" dirty="0">
                <a:solidFill>
                  <a:schemeClr val="bg1"/>
                </a:solidFill>
              </a:rPr>
              <a:t>Jaw </a:t>
            </a:r>
            <a:r>
              <a:rPr lang="en-US" dirty="0" smtClean="0">
                <a:solidFill>
                  <a:schemeClr val="bg1"/>
                </a:solidFill>
              </a:rPr>
              <a:t>Block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(Carbon-Carbon</a:t>
            </a:r>
            <a:r>
              <a:rPr lang="en-US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16" name="AutoShape 1"/>
          <p:cNvSpPr>
            <a:spLocks/>
          </p:cNvSpPr>
          <p:nvPr/>
        </p:nvSpPr>
        <p:spPr bwMode="auto">
          <a:xfrm>
            <a:off x="885824" y="2527134"/>
            <a:ext cx="2850959" cy="369332"/>
          </a:xfrm>
          <a:prstGeom prst="borderCallout2">
            <a:avLst>
              <a:gd name="adj1" fmla="val 50000"/>
              <a:gd name="adj2" fmla="val 100000"/>
              <a:gd name="adj3" fmla="val 50000"/>
              <a:gd name="adj4" fmla="val 115874"/>
              <a:gd name="adj5" fmla="val 188449"/>
              <a:gd name="adj6" fmla="val 142374"/>
            </a:avLst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rIns="0" anchor="ctr" anchorCtr="1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ts val="1000"/>
              </a:spcAft>
            </a:pPr>
            <a:r>
              <a:rPr lang="en-US" dirty="0" smtClean="0">
                <a:solidFill>
                  <a:schemeClr val="bg1"/>
                </a:solidFill>
              </a:rPr>
              <a:t>Jaw Assembly (1.2 m long)</a:t>
            </a:r>
          </a:p>
        </p:txBody>
      </p:sp>
      <p:sp>
        <p:nvSpPr>
          <p:cNvPr id="23" name="Right Arrow 22"/>
          <p:cNvSpPr/>
          <p:nvPr/>
        </p:nvSpPr>
        <p:spPr>
          <a:xfrm>
            <a:off x="1757747" y="4762148"/>
            <a:ext cx="2237278" cy="375341"/>
          </a:xfrm>
          <a:prstGeom prst="rightArrow">
            <a:avLst>
              <a:gd name="adj1" fmla="val 50000"/>
              <a:gd name="adj2" fmla="val 89149"/>
            </a:avLst>
          </a:prstGeom>
          <a:solidFill>
            <a:srgbClr val="FF0000"/>
          </a:solidFill>
          <a:ln w="0">
            <a:noFill/>
          </a:ln>
          <a:effectLst/>
          <a:scene3d>
            <a:camera prst="isometricRightUp"/>
            <a:lightRig rig="threePt" dir="t"/>
          </a:scene3d>
          <a:sp3d extrusionH="25400" prstMaterial="plastic">
            <a:bevelT w="63500" h="44450"/>
            <a:bevelB w="63500" h="44450"/>
            <a:extrusionClr>
              <a:srgbClr val="FF0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b" anchorCtr="0">
            <a:noAutofit/>
          </a:bodyPr>
          <a:lstStyle/>
          <a:p>
            <a:pPr algn="ctr"/>
            <a:r>
              <a:rPr lang="en-GB" sz="1600" dirty="0" smtClean="0"/>
              <a:t>Particle Beam</a:t>
            </a: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AC5B1FEA-406A-7749-A5C3-DDCB5F67A4CE}" type="slidenum">
              <a:rPr lang="en-GB" smtClean="0"/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GB" dirty="0"/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2000" y="6660000"/>
            <a:ext cx="8939055" cy="169277"/>
          </a:xfrm>
        </p:spPr>
        <p:txBody>
          <a:bodyPr/>
          <a:lstStyle/>
          <a:p>
            <a:r>
              <a:rPr lang="en-GB" dirty="0"/>
              <a:t>M</a:t>
            </a:r>
            <a:r>
              <a:rPr lang="en-GB" dirty="0" smtClean="0"/>
              <a:t>. Pasquali, CERN                                    1</a:t>
            </a:r>
            <a:r>
              <a:rPr lang="en-GB" baseline="30000" dirty="0" smtClean="0"/>
              <a:t>st</a:t>
            </a:r>
            <a:r>
              <a:rPr lang="en-GB" dirty="0" smtClean="0"/>
              <a:t> Workshop of ARIES WP17 </a:t>
            </a:r>
            <a:r>
              <a:rPr lang="en-GB" dirty="0" err="1" smtClean="0"/>
              <a:t>PowerMat</a:t>
            </a:r>
            <a:r>
              <a:rPr lang="en-GB" dirty="0" smtClean="0"/>
              <a:t> – November 27-28, 2017</a:t>
            </a:r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2995894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960000" y="3348000"/>
            <a:ext cx="2340000" cy="331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LHC Collimator Requirements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ollimators are required to </a:t>
            </a:r>
            <a:r>
              <a:rPr lang="en-US" b="1" dirty="0" smtClean="0"/>
              <a:t>survive</a:t>
            </a:r>
            <a:r>
              <a:rPr lang="en-US" dirty="0" smtClean="0"/>
              <a:t> the </a:t>
            </a:r>
            <a:r>
              <a:rPr lang="en-US" b="1" dirty="0" smtClean="0"/>
              <a:t>beam-induced accidents </a:t>
            </a:r>
            <a:r>
              <a:rPr lang="en-US" dirty="0" smtClean="0"/>
              <a:t>to which they are inherently exposed given </a:t>
            </a:r>
            <a:r>
              <a:rPr lang="en-US" dirty="0"/>
              <a:t>their vicinity to the </a:t>
            </a:r>
            <a:r>
              <a:rPr lang="en-US" dirty="0" smtClean="0"/>
              <a:t>beam </a:t>
            </a:r>
            <a:endParaRPr lang="en-US" dirty="0"/>
          </a:p>
          <a:p>
            <a:r>
              <a:rPr lang="en-US" dirty="0" smtClean="0"/>
              <a:t>They must possess extremely </a:t>
            </a:r>
            <a:r>
              <a:rPr lang="en-US" b="1" dirty="0" smtClean="0"/>
              <a:t>accurate jaw flatness </a:t>
            </a:r>
            <a:r>
              <a:rPr lang="en-US" dirty="0" smtClean="0"/>
              <a:t>to maintain their </a:t>
            </a:r>
            <a:r>
              <a:rPr lang="en-US" b="1" dirty="0" smtClean="0"/>
              <a:t>beam cleaning efficiency</a:t>
            </a:r>
          </a:p>
          <a:p>
            <a:r>
              <a:rPr lang="en-US" dirty="0" smtClean="0"/>
              <a:t>The collimation system is, </a:t>
            </a:r>
            <a:r>
              <a:rPr lang="en-US" dirty="0"/>
              <a:t>by far, the highest </a:t>
            </a:r>
            <a:r>
              <a:rPr lang="en-US" dirty="0" smtClean="0"/>
              <a:t>contributor </a:t>
            </a:r>
            <a:r>
              <a:rPr lang="en-US" dirty="0"/>
              <a:t>to </a:t>
            </a:r>
            <a:r>
              <a:rPr lang="en-US" b="1" dirty="0" smtClean="0"/>
              <a:t>accelerator impedance </a:t>
            </a:r>
            <a:r>
              <a:rPr lang="en-US" dirty="0" smtClean="0"/>
              <a:t>which may significantly limit machine performances: they must have </a:t>
            </a:r>
            <a:r>
              <a:rPr lang="en-US" b="1" dirty="0" smtClean="0"/>
              <a:t>lowest possible electrical resistivity</a:t>
            </a:r>
            <a:endParaRPr lang="en-US" b="1" dirty="0"/>
          </a:p>
          <a:p>
            <a:r>
              <a:rPr lang="en-US" dirty="0" smtClean="0"/>
              <a:t>Their lifetime and efficiency should be conserved under </a:t>
            </a:r>
            <a:r>
              <a:rPr lang="en-US" b="1" dirty="0" smtClean="0"/>
              <a:t>long-term particle irradiation</a:t>
            </a:r>
          </a:p>
          <a:p>
            <a:r>
              <a:rPr lang="en-US" b="1" dirty="0" smtClean="0"/>
              <a:t>No </a:t>
            </a:r>
            <a:r>
              <a:rPr lang="en-US" b="1" dirty="0"/>
              <a:t>existing material </a:t>
            </a:r>
            <a:r>
              <a:rPr lang="en-US" dirty="0"/>
              <a:t>can simultaneously </a:t>
            </a:r>
            <a:r>
              <a:rPr lang="en-US" b="1" dirty="0"/>
              <a:t>meet all requirements </a:t>
            </a:r>
            <a:r>
              <a:rPr lang="en-US" dirty="0"/>
              <a:t>for LHC Future Upgrades!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Introduction and Motivation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AC5B1FEA-406A-7749-A5C3-DDCB5F67A4CE}" type="slidenum">
              <a:rPr lang="en-GB" smtClean="0"/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GB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611999" y="3229079"/>
            <a:ext cx="6304436" cy="3383357"/>
            <a:chOff x="-985271" y="2529806"/>
            <a:chExt cx="6300001" cy="3380980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985270" y="2529806"/>
              <a:ext cx="6300000" cy="2860229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-985271" y="5387566"/>
              <a:ext cx="6300000" cy="523220"/>
            </a:xfrm>
            <a:prstGeom prst="rect">
              <a:avLst/>
            </a:prstGeom>
            <a:solidFill>
              <a:srgbClr val="01001A"/>
            </a:solidFill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  <a:spcAft>
                  <a:spcPts val="600"/>
                </a:spcAft>
                <a:buClr>
                  <a:srgbClr val="002060"/>
                </a:buClr>
                <a:buSzPct val="80000"/>
              </a:pPr>
              <a:r>
                <a:rPr lang="en-GB" sz="1400" b="1" dirty="0">
                  <a:solidFill>
                    <a:schemeClr val="bg1"/>
                  </a:solidFill>
                  <a:latin typeface="Calibri" panose="020F0502020204030204" pitchFamily="34" charset="0"/>
                </a:rPr>
                <a:t>B</a:t>
              </a:r>
              <a:r>
                <a:rPr lang="en-GB" sz="1400" b="1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unched charged particles passing near a non-perfect conductor generate EM wake-fields, which perturb following bunches (as ship wakes in the sea …)</a:t>
              </a:r>
            </a:p>
          </p:txBody>
        </p:sp>
      </p:grpSp>
      <p:sp>
        <p:nvSpPr>
          <p:cNvPr id="3" name="Rectangle 2"/>
          <p:cNvSpPr/>
          <p:nvPr/>
        </p:nvSpPr>
        <p:spPr>
          <a:xfrm>
            <a:off x="6959662" y="3755429"/>
            <a:ext cx="2634338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10000"/>
              </a:lnSpc>
              <a:spcBef>
                <a:spcPct val="0"/>
              </a:spcBef>
              <a:defRPr/>
            </a:pPr>
            <a:r>
              <a:rPr lang="en-GB" kern="0" dirty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Development of  </a:t>
            </a:r>
            <a:r>
              <a:rPr lang="en-GB" b="1" kern="0" dirty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Novel advanced materials, </a:t>
            </a:r>
            <a:br>
              <a:rPr lang="en-GB" b="1" kern="0" dirty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GB" kern="0" dirty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along with </a:t>
            </a:r>
            <a:r>
              <a:rPr lang="en-GB" b="1" kern="0" dirty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state-of-the-art </a:t>
            </a:r>
            <a:r>
              <a:rPr lang="en-GB" b="1" kern="0" dirty="0" smtClean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simulations </a:t>
            </a:r>
            <a:r>
              <a:rPr lang="en-GB" kern="0" dirty="0" smtClean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to face </a:t>
            </a:r>
            <a:r>
              <a:rPr lang="en-GB" kern="0" dirty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these </a:t>
            </a:r>
            <a:r>
              <a:rPr lang="en-GB" kern="0" dirty="0" smtClean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challenges.</a:t>
            </a:r>
            <a:endParaRPr lang="en-GB" kern="0" dirty="0">
              <a:solidFill>
                <a:srgbClr val="003399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9" name="Right Arrow 18"/>
          <p:cNvSpPr/>
          <p:nvPr/>
        </p:nvSpPr>
        <p:spPr>
          <a:xfrm>
            <a:off x="7862231" y="3390634"/>
            <a:ext cx="679731" cy="22734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2000" y="6660000"/>
            <a:ext cx="8939055" cy="169277"/>
          </a:xfrm>
        </p:spPr>
        <p:txBody>
          <a:bodyPr/>
          <a:lstStyle/>
          <a:p>
            <a:r>
              <a:rPr lang="en-GB" dirty="0"/>
              <a:t>M</a:t>
            </a:r>
            <a:r>
              <a:rPr lang="en-GB" dirty="0" smtClean="0"/>
              <a:t>. Pasquali, CERN                                    1</a:t>
            </a:r>
            <a:r>
              <a:rPr lang="en-GB" baseline="30000" dirty="0" smtClean="0"/>
              <a:t>st</a:t>
            </a:r>
            <a:r>
              <a:rPr lang="en-GB" dirty="0" smtClean="0"/>
              <a:t> Workshop of ARIES WP17 </a:t>
            </a:r>
            <a:r>
              <a:rPr lang="en-GB" dirty="0" err="1" smtClean="0"/>
              <a:t>PowerMat</a:t>
            </a:r>
            <a:r>
              <a:rPr lang="en-GB" dirty="0" smtClean="0"/>
              <a:t> – November 27-28, 2017</a:t>
            </a:r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4217884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History of Collimation Impact Tests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12000" y="612000"/>
            <a:ext cx="4485016" cy="5544000"/>
          </a:xfrm>
        </p:spPr>
        <p:txBody>
          <a:bodyPr/>
          <a:lstStyle/>
          <a:p>
            <a:pPr marL="0" indent="0" defTabSz="422041">
              <a:lnSpc>
                <a:spcPts val="2000"/>
              </a:lnSpc>
              <a:spcAft>
                <a:spcPts val="0"/>
              </a:spcAft>
              <a:buClr>
                <a:schemeClr val="accent1"/>
              </a:buClr>
              <a:buSzPct val="95000"/>
              <a:buNone/>
              <a:defRPr/>
            </a:pPr>
            <a:r>
              <a:rPr lang="en-US" sz="1400" b="1" dirty="0">
                <a:solidFill>
                  <a:srgbClr val="003399"/>
                </a:solidFill>
              </a:rPr>
              <a:t>2004</a:t>
            </a:r>
            <a:r>
              <a:rPr lang="en-US" sz="1400" dirty="0">
                <a:solidFill>
                  <a:srgbClr val="003399"/>
                </a:solidFill>
              </a:rPr>
              <a:t>: </a:t>
            </a:r>
            <a:r>
              <a:rPr lang="en-GB" sz="1400" b="1" dirty="0">
                <a:solidFill>
                  <a:srgbClr val="003399"/>
                </a:solidFill>
              </a:rPr>
              <a:t>full TCSG </a:t>
            </a:r>
            <a:r>
              <a:rPr lang="en-GB" sz="1400" dirty="0">
                <a:solidFill>
                  <a:srgbClr val="003399"/>
                </a:solidFill>
              </a:rPr>
              <a:t>collimator in TT40 (CFC + Graphite blocks)</a:t>
            </a:r>
            <a:endParaRPr lang="en-US" sz="1400" dirty="0">
              <a:solidFill>
                <a:srgbClr val="003399"/>
              </a:solidFill>
            </a:endParaRPr>
          </a:p>
          <a:p>
            <a:pPr marL="152316" lvl="1" indent="0" defTabSz="422041">
              <a:lnSpc>
                <a:spcPts val="2000"/>
              </a:lnSpc>
              <a:buClr>
                <a:schemeClr val="accent1"/>
              </a:buClr>
              <a:buSzPct val="95000"/>
              <a:buNone/>
              <a:defRPr/>
            </a:pPr>
            <a:r>
              <a:rPr lang="en-GB" sz="1400" i="1" dirty="0">
                <a:solidFill>
                  <a:srgbClr val="003399"/>
                </a:solidFill>
              </a:rPr>
              <a:t>Block material ok, but unacceptable deformation </a:t>
            </a:r>
            <a:r>
              <a:rPr lang="en-GB" sz="1400" i="1" dirty="0" smtClean="0">
                <a:solidFill>
                  <a:srgbClr val="003399"/>
                </a:solidFill>
              </a:rPr>
              <a:t>found on Cu </a:t>
            </a:r>
            <a:r>
              <a:rPr lang="en-GB" sz="1400" i="1" dirty="0">
                <a:solidFill>
                  <a:srgbClr val="003399"/>
                </a:solidFill>
              </a:rPr>
              <a:t>jaw support! Cu back-plate was then changed to </a:t>
            </a:r>
            <a:r>
              <a:rPr lang="en-GB" sz="1400" i="1" dirty="0" err="1">
                <a:solidFill>
                  <a:srgbClr val="003399"/>
                </a:solidFill>
              </a:rPr>
              <a:t>Glidcop</a:t>
            </a:r>
            <a:r>
              <a:rPr lang="en-GB" sz="1400" i="1" dirty="0">
                <a:solidFill>
                  <a:srgbClr val="003399"/>
                </a:solidFill>
              </a:rPr>
              <a:t>.</a:t>
            </a:r>
          </a:p>
          <a:p>
            <a:pPr marL="0" indent="0" defTabSz="422041">
              <a:lnSpc>
                <a:spcPts val="2000"/>
              </a:lnSpc>
              <a:spcAft>
                <a:spcPts val="0"/>
              </a:spcAft>
              <a:buClr>
                <a:schemeClr val="accent1"/>
              </a:buClr>
              <a:buSzPct val="95000"/>
              <a:buNone/>
              <a:defRPr/>
            </a:pPr>
            <a:r>
              <a:rPr lang="en-GB" sz="1400" b="1" dirty="0">
                <a:solidFill>
                  <a:srgbClr val="003399"/>
                </a:solidFill>
              </a:rPr>
              <a:t>2006</a:t>
            </a:r>
            <a:r>
              <a:rPr lang="en-GB" sz="1400" dirty="0">
                <a:solidFill>
                  <a:srgbClr val="003399"/>
                </a:solidFill>
              </a:rPr>
              <a:t>: </a:t>
            </a:r>
            <a:r>
              <a:rPr lang="en-GB" sz="1400" b="1" dirty="0">
                <a:solidFill>
                  <a:srgbClr val="003399"/>
                </a:solidFill>
              </a:rPr>
              <a:t>full TCSG </a:t>
            </a:r>
            <a:r>
              <a:rPr lang="en-GB" sz="1400" dirty="0">
                <a:solidFill>
                  <a:srgbClr val="003399"/>
                </a:solidFill>
              </a:rPr>
              <a:t>collimator in TT40 (CFC) </a:t>
            </a:r>
          </a:p>
          <a:p>
            <a:pPr marL="152316" lvl="1" indent="0" defTabSz="422041">
              <a:lnSpc>
                <a:spcPts val="2000"/>
              </a:lnSpc>
              <a:spcAft>
                <a:spcPts val="0"/>
              </a:spcAft>
              <a:buClr>
                <a:schemeClr val="accent1"/>
              </a:buClr>
              <a:buSzPct val="95000"/>
              <a:buNone/>
              <a:defRPr/>
            </a:pPr>
            <a:r>
              <a:rPr lang="en-US" sz="1400" i="1" dirty="0">
                <a:solidFill>
                  <a:srgbClr val="003399"/>
                </a:solidFill>
              </a:rPr>
              <a:t>Validated final TCP/TCS design!</a:t>
            </a:r>
          </a:p>
          <a:p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Context of the Experiment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7016" y="612000"/>
            <a:ext cx="2918044" cy="2196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1352" y="612000"/>
            <a:ext cx="1760851" cy="12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88006" y="1800000"/>
            <a:ext cx="1661538" cy="14398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/>
          <a:srcRect t="3761" b="8093"/>
          <a:stretch/>
        </p:blipFill>
        <p:spPr>
          <a:xfrm>
            <a:off x="660982" y="2556000"/>
            <a:ext cx="2627391" cy="2185204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69970" y="3645416"/>
            <a:ext cx="2794030" cy="1332000"/>
          </a:xfrm>
          <a:prstGeom prst="rect">
            <a:avLst/>
          </a:prstGeom>
        </p:spPr>
      </p:pic>
      <p:sp>
        <p:nvSpPr>
          <p:cNvPr id="13" name="Title 10"/>
          <p:cNvSpPr txBox="1">
            <a:spLocks/>
          </p:cNvSpPr>
          <p:nvPr/>
        </p:nvSpPr>
        <p:spPr>
          <a:xfrm>
            <a:off x="6445596" y="3600060"/>
            <a:ext cx="3436607" cy="15575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indent="0" defTabSz="422041" eaLnBrk="0" hangingPunct="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95000"/>
              <a:buFont typeface="Arial" pitchFamily="34" charset="0"/>
              <a:buNone/>
              <a:defRPr sz="1400" b="1" baseline="0">
                <a:solidFill>
                  <a:srgbClr val="002060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1pPr>
            <a:lvl2pPr marL="152316" lvl="1" indent="0" defTabSz="422041" eaLnBrk="0" hangingPunct="0">
              <a:lnSpc>
                <a:spcPts val="2000"/>
              </a:lnSpc>
              <a:spcAft>
                <a:spcPts val="600"/>
              </a:spcAft>
              <a:buClr>
                <a:schemeClr val="accent1"/>
              </a:buClr>
              <a:buSzPct val="95000"/>
              <a:buFont typeface="Arial" pitchFamily="34" charset="0"/>
              <a:buNone/>
              <a:defRPr sz="1400" b="0" i="1" baseline="0">
                <a:solidFill>
                  <a:srgbClr val="002060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2pPr>
            <a:lvl3pPr marL="900000" indent="-180000" eaLnBrk="0" hangingPunct="0">
              <a:lnSpc>
                <a:spcPts val="2200"/>
              </a:lnSpc>
              <a:spcAft>
                <a:spcPts val="600"/>
              </a:spcAft>
              <a:buFont typeface="Arial" pitchFamily="34" charset="0"/>
              <a:buChar char="•"/>
              <a:defRPr sz="1600" b="0" baseline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3pPr>
            <a:lvl4pPr marL="1260000" indent="-180000" eaLnBrk="0" hangingPunct="0">
              <a:lnSpc>
                <a:spcPts val="2200"/>
              </a:lnSpc>
              <a:spcAft>
                <a:spcPts val="600"/>
              </a:spcAft>
              <a:buFont typeface="Arial" pitchFamily="34" charset="0"/>
              <a:buChar char="•"/>
              <a:defRPr sz="1600" b="0" baseline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4pPr>
            <a:lvl5pPr marL="1620000" indent="-180000" eaLnBrk="0" hangingPunct="0">
              <a:lnSpc>
                <a:spcPts val="2200"/>
              </a:lnSpc>
              <a:spcAft>
                <a:spcPts val="600"/>
              </a:spcAft>
              <a:buFont typeface="Arial" pitchFamily="34" charset="0"/>
              <a:buChar char="•"/>
              <a:defRPr sz="1600" b="0" baseline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GB" dirty="0">
                <a:solidFill>
                  <a:srgbClr val="003399"/>
                </a:solidFill>
              </a:rPr>
              <a:t>2012 HRMT-14: test of specimens from 6 different materials, including novel </a:t>
            </a:r>
            <a:r>
              <a:rPr lang="en-GB" dirty="0" smtClean="0">
                <a:solidFill>
                  <a:srgbClr val="003399"/>
                </a:solidFill>
              </a:rPr>
              <a:t>composites</a:t>
            </a:r>
            <a:endParaRPr lang="en-US" dirty="0">
              <a:solidFill>
                <a:srgbClr val="003399"/>
              </a:solidFill>
            </a:endParaRPr>
          </a:p>
          <a:p>
            <a:pPr lvl="1"/>
            <a:r>
              <a:rPr lang="en-US" dirty="0">
                <a:solidFill>
                  <a:srgbClr val="003399"/>
                </a:solidFill>
              </a:rPr>
              <a:t>Materials characterization, constitutive models and simulation benchmarking</a:t>
            </a:r>
          </a:p>
        </p:txBody>
      </p:sp>
      <p:sp>
        <p:nvSpPr>
          <p:cNvPr id="14" name="Title 10"/>
          <p:cNvSpPr txBox="1">
            <a:spLocks/>
          </p:cNvSpPr>
          <p:nvPr/>
        </p:nvSpPr>
        <p:spPr>
          <a:xfrm>
            <a:off x="3370974" y="2889560"/>
            <a:ext cx="5984664" cy="909272"/>
          </a:xfrm>
          <a:prstGeom prst="rect">
            <a:avLst/>
          </a:prstGeom>
        </p:spPr>
        <p:txBody>
          <a:bodyPr/>
          <a:lstStyle>
            <a:lvl1pPr marL="0" indent="0" defTabSz="422041" eaLnBrk="0" hangingPunct="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95000"/>
              <a:buFont typeface="Arial" pitchFamily="34" charset="0"/>
              <a:buNone/>
              <a:defRPr lang="en-US" sz="1400" b="1" baseline="0" dirty="0" smtClean="0">
                <a:solidFill>
                  <a:srgbClr val="002060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1pPr>
            <a:lvl2pPr marL="152316" lvl="1" indent="0" defTabSz="422041" eaLnBrk="0" hangingPunct="0">
              <a:lnSpc>
                <a:spcPts val="2000"/>
              </a:lnSpc>
              <a:spcAft>
                <a:spcPts val="600"/>
              </a:spcAft>
              <a:buClr>
                <a:schemeClr val="accent1"/>
              </a:buClr>
              <a:buSzPct val="95000"/>
              <a:buFont typeface="Arial" pitchFamily="34" charset="0"/>
              <a:buNone/>
              <a:defRPr lang="en-US" sz="1400" b="0" i="1" baseline="0" dirty="0" smtClean="0">
                <a:solidFill>
                  <a:srgbClr val="002060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2pPr>
            <a:lvl3pPr marL="900000" indent="-180000" eaLnBrk="0" hangingPunct="0">
              <a:lnSpc>
                <a:spcPts val="2200"/>
              </a:lnSpc>
              <a:spcAft>
                <a:spcPts val="600"/>
              </a:spcAft>
              <a:buFont typeface="Arial" pitchFamily="34" charset="0"/>
              <a:buChar char="•"/>
              <a:defRPr lang="en-US" sz="1600" b="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3pPr>
            <a:lvl4pPr marL="1260000" indent="-180000" eaLnBrk="0" hangingPunct="0">
              <a:lnSpc>
                <a:spcPts val="2200"/>
              </a:lnSpc>
              <a:spcAft>
                <a:spcPts val="600"/>
              </a:spcAft>
              <a:buFont typeface="Arial" pitchFamily="34" charset="0"/>
              <a:buChar char="•"/>
              <a:defRPr lang="en-US" sz="1600" b="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4pPr>
            <a:lvl5pPr marL="1620000" indent="-180000" eaLnBrk="0" hangingPunct="0">
              <a:lnSpc>
                <a:spcPts val="2200"/>
              </a:lnSpc>
              <a:spcAft>
                <a:spcPts val="600"/>
              </a:spcAft>
              <a:buFont typeface="Arial" pitchFamily="34" charset="0"/>
              <a:buChar char="•"/>
              <a:defRPr lang="en-GB" sz="1600" b="0" baseline="0" dirty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US" dirty="0">
                <a:solidFill>
                  <a:srgbClr val="003399"/>
                </a:solidFill>
              </a:rPr>
              <a:t>2012 </a:t>
            </a:r>
            <a:r>
              <a:rPr lang="en-GB" dirty="0">
                <a:solidFill>
                  <a:srgbClr val="003399"/>
                </a:solidFill>
              </a:rPr>
              <a:t>HRMT-09: full TCT collimator (Tungsten alloy) in HiRadMat</a:t>
            </a:r>
          </a:p>
          <a:p>
            <a:pPr lvl="1"/>
            <a:r>
              <a:rPr lang="en-GB" dirty="0">
                <a:solidFill>
                  <a:srgbClr val="003399"/>
                </a:solidFill>
              </a:rPr>
              <a:t>Allowed deriving damage limits for </a:t>
            </a:r>
            <a:r>
              <a:rPr lang="en-GB" dirty="0" smtClean="0">
                <a:solidFill>
                  <a:srgbClr val="003399"/>
                </a:solidFill>
              </a:rPr>
              <a:t>Tertiary Collimator jaw</a:t>
            </a:r>
            <a:endParaRPr lang="en-GB" dirty="0">
              <a:solidFill>
                <a:srgbClr val="003399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93" t="9614" r="21462" b="39999"/>
          <a:stretch/>
        </p:blipFill>
        <p:spPr>
          <a:xfrm>
            <a:off x="669315" y="4768576"/>
            <a:ext cx="2619059" cy="1880116"/>
          </a:xfrm>
          <a:prstGeom prst="rect">
            <a:avLst/>
          </a:prstGeom>
        </p:spPr>
      </p:pic>
      <p:sp>
        <p:nvSpPr>
          <p:cNvPr id="17" name="Title 10"/>
          <p:cNvSpPr txBox="1">
            <a:spLocks/>
          </p:cNvSpPr>
          <p:nvPr/>
        </p:nvSpPr>
        <p:spPr>
          <a:xfrm>
            <a:off x="3529681" y="5039958"/>
            <a:ext cx="5887815" cy="15575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indent="0" defTabSz="422041" eaLnBrk="0" hangingPunct="0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95000"/>
              <a:buFont typeface="Arial" pitchFamily="34" charset="0"/>
              <a:buNone/>
              <a:defRPr sz="1400" b="1" baseline="0">
                <a:solidFill>
                  <a:srgbClr val="002060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1pPr>
            <a:lvl2pPr marL="152316" lvl="1" indent="0" defTabSz="422041" eaLnBrk="0" hangingPunct="0">
              <a:lnSpc>
                <a:spcPts val="2000"/>
              </a:lnSpc>
              <a:spcAft>
                <a:spcPts val="600"/>
              </a:spcAft>
              <a:buClr>
                <a:schemeClr val="accent1"/>
              </a:buClr>
              <a:buSzPct val="95000"/>
              <a:buFont typeface="Arial" pitchFamily="34" charset="0"/>
              <a:buNone/>
              <a:defRPr sz="1400" b="0" i="1" baseline="0">
                <a:solidFill>
                  <a:srgbClr val="002060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2pPr>
            <a:lvl3pPr marL="900000" indent="-180000" eaLnBrk="0" hangingPunct="0">
              <a:lnSpc>
                <a:spcPts val="2200"/>
              </a:lnSpc>
              <a:spcAft>
                <a:spcPts val="600"/>
              </a:spcAft>
              <a:buFont typeface="Arial" pitchFamily="34" charset="0"/>
              <a:buChar char="•"/>
              <a:defRPr sz="1600" b="0" baseline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3pPr>
            <a:lvl4pPr marL="1260000" indent="-180000" eaLnBrk="0" hangingPunct="0">
              <a:lnSpc>
                <a:spcPts val="2200"/>
              </a:lnSpc>
              <a:spcAft>
                <a:spcPts val="600"/>
              </a:spcAft>
              <a:buFont typeface="Arial" pitchFamily="34" charset="0"/>
              <a:buChar char="•"/>
              <a:defRPr sz="1600" b="0" baseline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4pPr>
            <a:lvl5pPr marL="1620000" indent="-180000" eaLnBrk="0" hangingPunct="0">
              <a:lnSpc>
                <a:spcPts val="2200"/>
              </a:lnSpc>
              <a:spcAft>
                <a:spcPts val="600"/>
              </a:spcAft>
              <a:buFont typeface="Arial" pitchFamily="34" charset="0"/>
              <a:buChar char="•"/>
              <a:defRPr sz="1600" b="0" baseline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en-GB" smtClean="0">
                <a:solidFill>
                  <a:srgbClr val="003399"/>
                </a:solidFill>
              </a:rPr>
              <a:t>2015 </a:t>
            </a:r>
            <a:r>
              <a:rPr lang="en-GB" dirty="0" smtClean="0">
                <a:solidFill>
                  <a:srgbClr val="003399"/>
                </a:solidFill>
              </a:rPr>
              <a:t>HRMT-23: 3 full jaws (1 TCSG C/C + 2 new TCSPM </a:t>
            </a:r>
            <a:r>
              <a:rPr lang="en-GB" dirty="0" err="1" smtClean="0">
                <a:solidFill>
                  <a:srgbClr val="003399"/>
                </a:solidFill>
              </a:rPr>
              <a:t>MoGr</a:t>
            </a:r>
            <a:r>
              <a:rPr lang="en-GB" dirty="0" smtClean="0">
                <a:solidFill>
                  <a:srgbClr val="003399"/>
                </a:solidFill>
              </a:rPr>
              <a:t> and </a:t>
            </a:r>
            <a:r>
              <a:rPr lang="en-GB" dirty="0" err="1" smtClean="0">
                <a:solidFill>
                  <a:srgbClr val="003399"/>
                </a:solidFill>
              </a:rPr>
              <a:t>CuCD</a:t>
            </a:r>
            <a:r>
              <a:rPr lang="en-GB" dirty="0" smtClean="0">
                <a:solidFill>
                  <a:srgbClr val="003399"/>
                </a:solidFill>
              </a:rPr>
              <a:t>)</a:t>
            </a:r>
            <a:endParaRPr lang="en-US" dirty="0">
              <a:solidFill>
                <a:srgbClr val="003399"/>
              </a:solidFill>
            </a:endParaRPr>
          </a:p>
          <a:p>
            <a:pPr lvl="1"/>
            <a:r>
              <a:rPr lang="en-US" dirty="0" smtClean="0">
                <a:solidFill>
                  <a:srgbClr val="003399"/>
                </a:solidFill>
              </a:rPr>
              <a:t>Validated TCSPM with </a:t>
            </a:r>
            <a:r>
              <a:rPr lang="en-US" dirty="0" err="1" smtClean="0">
                <a:solidFill>
                  <a:srgbClr val="003399"/>
                </a:solidFill>
              </a:rPr>
              <a:t>MoGr</a:t>
            </a:r>
            <a:r>
              <a:rPr lang="en-US" dirty="0" smtClean="0">
                <a:solidFill>
                  <a:srgbClr val="003399"/>
                </a:solidFill>
              </a:rPr>
              <a:t> against HL-LHC density; confirmed C/C robustness with HL-LHC; validated </a:t>
            </a:r>
            <a:r>
              <a:rPr lang="en-US" dirty="0" err="1" smtClean="0">
                <a:solidFill>
                  <a:srgbClr val="003399"/>
                </a:solidFill>
              </a:rPr>
              <a:t>CuCD</a:t>
            </a:r>
            <a:r>
              <a:rPr lang="en-US" dirty="0" smtClean="0">
                <a:solidFill>
                  <a:srgbClr val="003399"/>
                </a:solidFill>
              </a:rPr>
              <a:t> robustness as TCT alternative; confirmed </a:t>
            </a:r>
            <a:r>
              <a:rPr lang="en-US" dirty="0" err="1" smtClean="0">
                <a:solidFill>
                  <a:srgbClr val="003399"/>
                </a:solidFill>
              </a:rPr>
              <a:t>Glidcop</a:t>
            </a:r>
            <a:r>
              <a:rPr lang="en-US" dirty="0" smtClean="0">
                <a:solidFill>
                  <a:srgbClr val="003399"/>
                </a:solidFill>
              </a:rPr>
              <a:t> tapering limits in deep accident.</a:t>
            </a:r>
            <a:endParaRPr lang="en-US" dirty="0">
              <a:solidFill>
                <a:srgbClr val="003399"/>
              </a:solidFill>
            </a:endParaRPr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2000" y="6660000"/>
            <a:ext cx="8939055" cy="169277"/>
          </a:xfrm>
        </p:spPr>
        <p:txBody>
          <a:bodyPr/>
          <a:lstStyle/>
          <a:p>
            <a:r>
              <a:rPr lang="en-GB" dirty="0"/>
              <a:t>M</a:t>
            </a:r>
            <a:r>
              <a:rPr lang="en-GB" dirty="0" smtClean="0"/>
              <a:t>. Pasquali, CERN                                    1</a:t>
            </a:r>
            <a:r>
              <a:rPr lang="en-GB" baseline="30000" dirty="0" smtClean="0"/>
              <a:t>st</a:t>
            </a:r>
            <a:r>
              <a:rPr lang="en-GB" dirty="0" smtClean="0"/>
              <a:t> Workshop of ARIES WP17 </a:t>
            </a:r>
            <a:r>
              <a:rPr lang="en-GB" dirty="0" err="1" smtClean="0"/>
              <a:t>PowerMat</a:t>
            </a:r>
            <a:r>
              <a:rPr lang="en-GB" dirty="0" smtClean="0"/>
              <a:t> – November 27-28, 2017</a:t>
            </a:r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298794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6000" rIns="0" bIns="3600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 dirty="0" smtClean="0"/>
              <a:t>Objectives and Rationale of HRMT-36 Experiment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20092" y="736184"/>
            <a:ext cx="9165000" cy="5544000"/>
          </a:xfrm>
        </p:spPr>
        <p:txBody>
          <a:bodyPr>
            <a:noAutofit/>
          </a:bodyPr>
          <a:lstStyle/>
          <a:p>
            <a:pPr>
              <a:spcAft>
                <a:spcPts val="1200"/>
              </a:spcAft>
            </a:pPr>
            <a:r>
              <a:rPr lang="en-US" dirty="0" smtClean="0">
                <a:solidFill>
                  <a:srgbClr val="003399"/>
                </a:solidFill>
              </a:rPr>
              <a:t>Request by the </a:t>
            </a:r>
            <a:r>
              <a:rPr lang="en-US" b="1" dirty="0" smtClean="0">
                <a:solidFill>
                  <a:srgbClr val="003399"/>
                </a:solidFill>
              </a:rPr>
              <a:t>LHC Collimation </a:t>
            </a:r>
            <a:r>
              <a:rPr lang="en-US" dirty="0" smtClean="0">
                <a:solidFill>
                  <a:srgbClr val="003399"/>
                </a:solidFill>
              </a:rPr>
              <a:t>project mainly to </a:t>
            </a:r>
            <a:r>
              <a:rPr lang="en-US" b="1" dirty="0" smtClean="0">
                <a:solidFill>
                  <a:srgbClr val="003399"/>
                </a:solidFill>
              </a:rPr>
              <a:t>assess/validate materials </a:t>
            </a:r>
            <a:r>
              <a:rPr lang="en-US" dirty="0" smtClean="0">
                <a:solidFill>
                  <a:srgbClr val="003399"/>
                </a:solidFill>
              </a:rPr>
              <a:t>for the </a:t>
            </a:r>
            <a:r>
              <a:rPr lang="en-US" dirty="0" err="1" smtClean="0">
                <a:solidFill>
                  <a:srgbClr val="003399"/>
                </a:solidFill>
              </a:rPr>
              <a:t>HiLumi</a:t>
            </a:r>
            <a:r>
              <a:rPr lang="en-US" dirty="0" smtClean="0">
                <a:solidFill>
                  <a:srgbClr val="003399"/>
                </a:solidFill>
              </a:rPr>
              <a:t> upgrade.</a:t>
            </a:r>
            <a:endParaRPr lang="en-GB" dirty="0" smtClean="0">
              <a:solidFill>
                <a:srgbClr val="003399"/>
              </a:solidFill>
            </a:endParaRPr>
          </a:p>
          <a:p>
            <a:pPr>
              <a:spcAft>
                <a:spcPts val="1200"/>
              </a:spcAft>
            </a:pPr>
            <a:r>
              <a:rPr lang="en-GB" dirty="0" smtClean="0">
                <a:solidFill>
                  <a:srgbClr val="003399"/>
                </a:solidFill>
              </a:rPr>
              <a:t>Offer a single, flexible platform to test </a:t>
            </a:r>
            <a:r>
              <a:rPr lang="en-GB" b="1" dirty="0" smtClean="0">
                <a:solidFill>
                  <a:srgbClr val="003399"/>
                </a:solidFill>
              </a:rPr>
              <a:t>specimens </a:t>
            </a:r>
            <a:r>
              <a:rPr lang="en-GB" dirty="0" smtClean="0">
                <a:solidFill>
                  <a:srgbClr val="003399"/>
                </a:solidFill>
              </a:rPr>
              <a:t>of a large p</a:t>
            </a:r>
            <a:r>
              <a:rPr lang="en-GB" b="1" dirty="0" smtClean="0">
                <a:solidFill>
                  <a:srgbClr val="003399"/>
                </a:solidFill>
              </a:rPr>
              <a:t>alette of materials (</a:t>
            </a:r>
            <a:r>
              <a:rPr lang="en-GB" dirty="0" smtClean="0">
                <a:solidFill>
                  <a:srgbClr val="003399"/>
                </a:solidFill>
              </a:rPr>
              <a:t>including </a:t>
            </a:r>
            <a:r>
              <a:rPr lang="en-GB" b="1" dirty="0" smtClean="0">
                <a:solidFill>
                  <a:srgbClr val="003399"/>
                </a:solidFill>
              </a:rPr>
              <a:t>coatings, anisotropic materials, foams etc.) </a:t>
            </a:r>
            <a:r>
              <a:rPr lang="en-GB" dirty="0" smtClean="0">
                <a:solidFill>
                  <a:srgbClr val="003399"/>
                </a:solidFill>
              </a:rPr>
              <a:t>used in </a:t>
            </a:r>
            <a:r>
              <a:rPr lang="en-GB" b="1" dirty="0" smtClean="0">
                <a:solidFill>
                  <a:srgbClr val="003399"/>
                </a:solidFill>
              </a:rPr>
              <a:t>Collimators </a:t>
            </a:r>
            <a:r>
              <a:rPr lang="en-GB" dirty="0" smtClean="0">
                <a:solidFill>
                  <a:srgbClr val="003399"/>
                </a:solidFill>
              </a:rPr>
              <a:t>(and other </a:t>
            </a:r>
            <a:r>
              <a:rPr lang="en-GB" b="1" dirty="0" smtClean="0">
                <a:solidFill>
                  <a:srgbClr val="003399"/>
                </a:solidFill>
              </a:rPr>
              <a:t>Beam Intercepting Devices</a:t>
            </a:r>
            <a:r>
              <a:rPr lang="en-GB" dirty="0" smtClean="0">
                <a:solidFill>
                  <a:srgbClr val="003399"/>
                </a:solidFill>
              </a:rPr>
              <a:t>)</a:t>
            </a:r>
            <a:r>
              <a:rPr lang="en-GB" b="1" dirty="0" smtClean="0">
                <a:solidFill>
                  <a:srgbClr val="003399"/>
                </a:solidFill>
              </a:rPr>
              <a:t> </a:t>
            </a:r>
            <a:r>
              <a:rPr lang="en-GB" dirty="0" smtClean="0">
                <a:solidFill>
                  <a:srgbClr val="003399"/>
                </a:solidFill>
              </a:rPr>
              <a:t>under high brightness </a:t>
            </a:r>
            <a:r>
              <a:rPr lang="en-GB" dirty="0">
                <a:solidFill>
                  <a:srgbClr val="003399"/>
                </a:solidFill>
              </a:rPr>
              <a:t>beams </a:t>
            </a:r>
            <a:r>
              <a:rPr lang="en-GB" dirty="0" smtClean="0">
                <a:solidFill>
                  <a:srgbClr val="003399"/>
                </a:solidFill>
              </a:rPr>
              <a:t>(as close as possible to HL-LHC and LIU/BCMS).</a:t>
            </a:r>
          </a:p>
          <a:p>
            <a:pPr>
              <a:spcAft>
                <a:spcPts val="1200"/>
              </a:spcAft>
            </a:pPr>
            <a:r>
              <a:rPr lang="en-GB" dirty="0" smtClean="0">
                <a:solidFill>
                  <a:srgbClr val="003399"/>
                </a:solidFill>
              </a:rPr>
              <a:t>Dedicate target stations to </a:t>
            </a:r>
            <a:r>
              <a:rPr lang="en-GB" b="1" dirty="0" smtClean="0">
                <a:solidFill>
                  <a:srgbClr val="003399"/>
                </a:solidFill>
              </a:rPr>
              <a:t>assess behaviour of components </a:t>
            </a:r>
            <a:r>
              <a:rPr lang="en-GB" dirty="0" smtClean="0">
                <a:solidFill>
                  <a:srgbClr val="003399"/>
                </a:solidFill>
              </a:rPr>
              <a:t>(sensors, electronic devices, beam diagnostics, etc.) in close vicinity of high intensity beams.</a:t>
            </a:r>
            <a:endParaRPr lang="en-GB" dirty="0">
              <a:solidFill>
                <a:srgbClr val="003399"/>
              </a:solidFill>
            </a:endParaRPr>
          </a:p>
          <a:p>
            <a:pPr>
              <a:spcAft>
                <a:spcPts val="1200"/>
              </a:spcAft>
            </a:pPr>
            <a:r>
              <a:rPr lang="en-GB" dirty="0">
                <a:solidFill>
                  <a:srgbClr val="003399"/>
                </a:solidFill>
              </a:rPr>
              <a:t>Acquire </a:t>
            </a:r>
            <a:r>
              <a:rPr lang="en-GB" b="1" dirty="0">
                <a:solidFill>
                  <a:srgbClr val="003399"/>
                </a:solidFill>
              </a:rPr>
              <a:t>online </a:t>
            </a:r>
            <a:r>
              <a:rPr lang="en-GB" b="1" dirty="0" smtClean="0">
                <a:solidFill>
                  <a:srgbClr val="003399"/>
                </a:solidFill>
              </a:rPr>
              <a:t>material dynamic responses </a:t>
            </a:r>
            <a:r>
              <a:rPr lang="en-GB" dirty="0">
                <a:solidFill>
                  <a:srgbClr val="003399"/>
                </a:solidFill>
              </a:rPr>
              <a:t>and </a:t>
            </a:r>
            <a:r>
              <a:rPr lang="en-GB" b="1" dirty="0">
                <a:solidFill>
                  <a:srgbClr val="003399"/>
                </a:solidFill>
              </a:rPr>
              <a:t>derive / </a:t>
            </a:r>
            <a:r>
              <a:rPr lang="en-GB" b="1" dirty="0" smtClean="0">
                <a:solidFill>
                  <a:srgbClr val="003399"/>
                </a:solidFill>
              </a:rPr>
              <a:t>extend constitutive </a:t>
            </a:r>
            <a:r>
              <a:rPr lang="en-GB" b="1" dirty="0">
                <a:solidFill>
                  <a:srgbClr val="003399"/>
                </a:solidFill>
              </a:rPr>
              <a:t>models </a:t>
            </a:r>
            <a:r>
              <a:rPr lang="en-GB" dirty="0">
                <a:solidFill>
                  <a:srgbClr val="003399"/>
                </a:solidFill>
              </a:rPr>
              <a:t>(to be reused in simulating full scale devices) </a:t>
            </a:r>
            <a:r>
              <a:rPr lang="en-GB" b="1" dirty="0">
                <a:solidFill>
                  <a:srgbClr val="003399"/>
                </a:solidFill>
              </a:rPr>
              <a:t>without</a:t>
            </a:r>
            <a:r>
              <a:rPr lang="en-GB" dirty="0">
                <a:solidFill>
                  <a:srgbClr val="003399"/>
                </a:solidFill>
              </a:rPr>
              <a:t> reaching </a:t>
            </a:r>
            <a:r>
              <a:rPr lang="en-GB" b="1" dirty="0">
                <a:solidFill>
                  <a:srgbClr val="003399"/>
                </a:solidFill>
              </a:rPr>
              <a:t>extensive material degradation </a:t>
            </a:r>
            <a:r>
              <a:rPr lang="en-GB" dirty="0">
                <a:solidFill>
                  <a:srgbClr val="003399"/>
                </a:solidFill>
              </a:rPr>
              <a:t>(with the </a:t>
            </a:r>
            <a:r>
              <a:rPr lang="en-GB" b="1" dirty="0">
                <a:solidFill>
                  <a:srgbClr val="003399"/>
                </a:solidFill>
              </a:rPr>
              <a:t>possible exception of coatings</a:t>
            </a:r>
            <a:r>
              <a:rPr lang="en-GB" dirty="0">
                <a:solidFill>
                  <a:srgbClr val="003399"/>
                </a:solidFill>
              </a:rPr>
              <a:t>)</a:t>
            </a:r>
          </a:p>
          <a:p>
            <a:pPr>
              <a:spcAft>
                <a:spcPts val="1200"/>
              </a:spcAft>
            </a:pPr>
            <a:r>
              <a:rPr lang="en-GB" b="1" dirty="0" smtClean="0">
                <a:solidFill>
                  <a:srgbClr val="003399"/>
                </a:solidFill>
              </a:rPr>
              <a:t>Benchmark</a:t>
            </a:r>
            <a:r>
              <a:rPr lang="en-GB" dirty="0" smtClean="0">
                <a:solidFill>
                  <a:srgbClr val="003399"/>
                </a:solidFill>
              </a:rPr>
              <a:t> </a:t>
            </a:r>
            <a:r>
              <a:rPr lang="en-GB" dirty="0">
                <a:solidFill>
                  <a:srgbClr val="003399"/>
                </a:solidFill>
              </a:rPr>
              <a:t>complex numerical </a:t>
            </a:r>
            <a:r>
              <a:rPr lang="en-GB" b="1" dirty="0" smtClean="0">
                <a:solidFill>
                  <a:srgbClr val="003399"/>
                </a:solidFill>
              </a:rPr>
              <a:t>simulations </a:t>
            </a:r>
            <a:r>
              <a:rPr lang="en-GB" dirty="0">
                <a:solidFill>
                  <a:srgbClr val="003399"/>
                </a:solidFill>
              </a:rPr>
              <a:t>with little known constitutive equations</a:t>
            </a:r>
            <a:endParaRPr lang="en-GB" dirty="0" smtClean="0">
              <a:solidFill>
                <a:srgbClr val="003399"/>
              </a:solidFill>
            </a:endParaRPr>
          </a:p>
          <a:p>
            <a:pPr>
              <a:spcAft>
                <a:spcPts val="1200"/>
              </a:spcAft>
            </a:pPr>
            <a:r>
              <a:rPr lang="en-US" b="1" dirty="0">
                <a:solidFill>
                  <a:srgbClr val="003399"/>
                </a:solidFill>
              </a:rPr>
              <a:t>Design the experiment to be cost effective and reusable</a:t>
            </a:r>
            <a:endParaRPr lang="en-GB" b="1" dirty="0">
              <a:solidFill>
                <a:srgbClr val="003399"/>
              </a:solidFill>
            </a:endParaRPr>
          </a:p>
          <a:p>
            <a:pPr>
              <a:spcAft>
                <a:spcPts val="1200"/>
              </a:spcAft>
            </a:pPr>
            <a:r>
              <a:rPr lang="en-GB" dirty="0" smtClean="0">
                <a:solidFill>
                  <a:srgbClr val="003399"/>
                </a:solidFill>
              </a:rPr>
              <a:t>Reuse </a:t>
            </a:r>
            <a:r>
              <a:rPr lang="en-GB" b="1" dirty="0">
                <a:solidFill>
                  <a:srgbClr val="003399"/>
                </a:solidFill>
              </a:rPr>
              <a:t>existing </a:t>
            </a:r>
            <a:r>
              <a:rPr lang="en-GB" b="1" dirty="0" smtClean="0">
                <a:solidFill>
                  <a:srgbClr val="003399"/>
                </a:solidFill>
              </a:rPr>
              <a:t>equipment and instrumentation </a:t>
            </a:r>
            <a:r>
              <a:rPr lang="en-GB" dirty="0">
                <a:solidFill>
                  <a:srgbClr val="003399"/>
                </a:solidFill>
              </a:rPr>
              <a:t>as much as possible</a:t>
            </a:r>
          </a:p>
          <a:p>
            <a:pPr>
              <a:spcAft>
                <a:spcPts val="1200"/>
              </a:spcAft>
            </a:pPr>
            <a:r>
              <a:rPr lang="en-GB" dirty="0" smtClean="0">
                <a:solidFill>
                  <a:srgbClr val="003399"/>
                </a:solidFill>
              </a:rPr>
              <a:t>Allow </a:t>
            </a:r>
            <a:r>
              <a:rPr lang="en-GB" b="1" dirty="0" smtClean="0">
                <a:solidFill>
                  <a:srgbClr val="003399"/>
                </a:solidFill>
              </a:rPr>
              <a:t>rapid</a:t>
            </a:r>
            <a:r>
              <a:rPr lang="en-GB" dirty="0" smtClean="0">
                <a:solidFill>
                  <a:srgbClr val="003399"/>
                </a:solidFill>
              </a:rPr>
              <a:t> specimens </a:t>
            </a:r>
            <a:r>
              <a:rPr lang="en-GB" b="1" dirty="0" smtClean="0">
                <a:solidFill>
                  <a:srgbClr val="003399"/>
                </a:solidFill>
              </a:rPr>
              <a:t>disassembling</a:t>
            </a:r>
            <a:r>
              <a:rPr lang="en-GB" dirty="0" smtClean="0">
                <a:solidFill>
                  <a:srgbClr val="003399"/>
                </a:solidFill>
              </a:rPr>
              <a:t> in view of </a:t>
            </a:r>
            <a:r>
              <a:rPr lang="en-GB" b="1" dirty="0" smtClean="0">
                <a:solidFill>
                  <a:srgbClr val="003399"/>
                </a:solidFill>
              </a:rPr>
              <a:t>Post Irradiation Examination </a:t>
            </a:r>
            <a:r>
              <a:rPr lang="en-GB" dirty="0" smtClean="0">
                <a:solidFill>
                  <a:srgbClr val="003399"/>
                </a:solidFill>
              </a:rPr>
              <a:t>completing material characterization.</a:t>
            </a:r>
            <a:endParaRPr lang="en-GB" b="1" dirty="0" smtClean="0">
              <a:solidFill>
                <a:srgbClr val="00339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8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Goals of the HRMT-36 Experiment</a:t>
            </a:r>
            <a:endParaRPr lang="en-GB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2000" y="6660000"/>
            <a:ext cx="8939055" cy="169277"/>
          </a:xfrm>
        </p:spPr>
        <p:txBody>
          <a:bodyPr/>
          <a:lstStyle/>
          <a:p>
            <a:r>
              <a:rPr lang="en-GB" dirty="0"/>
              <a:t>M</a:t>
            </a:r>
            <a:r>
              <a:rPr lang="en-GB" dirty="0" smtClean="0"/>
              <a:t>. Pasquali, CERN                                    1</a:t>
            </a:r>
            <a:r>
              <a:rPr lang="en-GB" baseline="30000" dirty="0" smtClean="0"/>
              <a:t>st</a:t>
            </a:r>
            <a:r>
              <a:rPr lang="en-GB" dirty="0" smtClean="0"/>
              <a:t> Workshop of ARIES WP17 </a:t>
            </a:r>
            <a:r>
              <a:rPr lang="en-GB" dirty="0" err="1" smtClean="0"/>
              <a:t>PowerMat</a:t>
            </a:r>
            <a:r>
              <a:rPr lang="en-GB" dirty="0" smtClean="0"/>
              <a:t> – November 27-28, 2017</a:t>
            </a:r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282308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MultiMat</a:t>
            </a:r>
            <a:r>
              <a:rPr lang="en-GB" dirty="0"/>
              <a:t> </a:t>
            </a:r>
            <a:r>
              <a:rPr lang="en-GB" dirty="0" smtClean="0"/>
              <a:t>Experiment Overview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Overview of the Experiment Design</a:t>
            </a:r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5162744" y="3675386"/>
            <a:ext cx="0" cy="227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1"/>
          <p:cNvSpPr>
            <a:spLocks noGrp="1"/>
          </p:cNvSpPr>
          <p:nvPr>
            <p:ph idx="1"/>
          </p:nvPr>
        </p:nvSpPr>
        <p:spPr>
          <a:xfrm>
            <a:off x="612000" y="612000"/>
            <a:ext cx="4341000" cy="5544000"/>
          </a:xfrm>
        </p:spPr>
        <p:txBody>
          <a:bodyPr/>
          <a:lstStyle/>
          <a:p>
            <a:r>
              <a:rPr lang="en-GB" sz="1400" b="1" dirty="0" smtClean="0">
                <a:solidFill>
                  <a:srgbClr val="003399"/>
                </a:solidFill>
              </a:rPr>
              <a:t>Al</a:t>
            </a:r>
            <a:r>
              <a:rPr lang="en-GB" sz="1400" dirty="0" smtClean="0">
                <a:solidFill>
                  <a:srgbClr val="003399"/>
                </a:solidFill>
              </a:rPr>
              <a:t> vessel hosting </a:t>
            </a:r>
            <a:r>
              <a:rPr lang="en-GB" sz="1400" b="1" dirty="0" smtClean="0">
                <a:solidFill>
                  <a:srgbClr val="003399"/>
                </a:solidFill>
              </a:rPr>
              <a:t>16 target stations </a:t>
            </a:r>
            <a:r>
              <a:rPr lang="en-GB" sz="1400" dirty="0" smtClean="0">
                <a:solidFill>
                  <a:srgbClr val="003399"/>
                </a:solidFill>
              </a:rPr>
              <a:t>on a </a:t>
            </a:r>
            <a:r>
              <a:rPr lang="en-GB" sz="1400" b="1" dirty="0" smtClean="0">
                <a:solidFill>
                  <a:srgbClr val="003399"/>
                </a:solidFill>
              </a:rPr>
              <a:t>rotatable barrel</a:t>
            </a:r>
            <a:r>
              <a:rPr lang="en-GB" sz="1400" dirty="0" smtClean="0">
                <a:solidFill>
                  <a:srgbClr val="003399"/>
                </a:solidFill>
              </a:rPr>
              <a:t>. Each target station equipped with several </a:t>
            </a:r>
            <a:r>
              <a:rPr lang="en-GB" sz="1400" b="1" dirty="0" smtClean="0">
                <a:solidFill>
                  <a:srgbClr val="003399"/>
                </a:solidFill>
              </a:rPr>
              <a:t>specimens</a:t>
            </a:r>
            <a:r>
              <a:rPr lang="en-GB" sz="1400" dirty="0" smtClean="0">
                <a:solidFill>
                  <a:srgbClr val="003399"/>
                </a:solidFill>
              </a:rPr>
              <a:t> of </a:t>
            </a:r>
            <a:r>
              <a:rPr lang="en-GB" sz="1400" b="1" dirty="0" smtClean="0">
                <a:solidFill>
                  <a:srgbClr val="003399"/>
                </a:solidFill>
              </a:rPr>
              <a:t>18 materials</a:t>
            </a:r>
          </a:p>
          <a:p>
            <a:r>
              <a:rPr lang="en-GB" sz="1400" dirty="0" smtClean="0">
                <a:solidFill>
                  <a:srgbClr val="003399"/>
                </a:solidFill>
              </a:rPr>
              <a:t>Vessel cooled by forced </a:t>
            </a:r>
            <a:r>
              <a:rPr lang="en-GB" sz="1400" b="1" dirty="0" err="1" smtClean="0">
                <a:solidFill>
                  <a:srgbClr val="003399"/>
                </a:solidFill>
              </a:rPr>
              <a:t>Ar</a:t>
            </a:r>
            <a:r>
              <a:rPr lang="en-GB" sz="1400" dirty="0" smtClean="0">
                <a:solidFill>
                  <a:srgbClr val="003399"/>
                </a:solidFill>
              </a:rPr>
              <a:t> </a:t>
            </a:r>
            <a:r>
              <a:rPr lang="en-GB" sz="1400" b="1" dirty="0" smtClean="0">
                <a:solidFill>
                  <a:srgbClr val="003399"/>
                </a:solidFill>
              </a:rPr>
              <a:t>inert gas </a:t>
            </a:r>
            <a:r>
              <a:rPr lang="en-GB" sz="1400" dirty="0" smtClean="0">
                <a:solidFill>
                  <a:srgbClr val="003399"/>
                </a:solidFill>
              </a:rPr>
              <a:t>(rapid cooling </a:t>
            </a:r>
            <a:r>
              <a:rPr lang="en-GB" sz="1400" dirty="0">
                <a:solidFill>
                  <a:srgbClr val="003399"/>
                </a:solidFill>
                <a:sym typeface="Symbol" panose="05050102010706020507" pitchFamily="18" charset="2"/>
              </a:rPr>
              <a:t></a:t>
            </a:r>
            <a:r>
              <a:rPr lang="en-GB" sz="1400" dirty="0" smtClean="0">
                <a:solidFill>
                  <a:srgbClr val="003399"/>
                </a:solidFill>
              </a:rPr>
              <a:t> faster pulse repetition; </a:t>
            </a:r>
            <a:r>
              <a:rPr lang="el-GR" sz="1400" dirty="0" smtClean="0">
                <a:solidFill>
                  <a:srgbClr val="003399"/>
                </a:solidFill>
              </a:rPr>
              <a:t>Δ</a:t>
            </a:r>
            <a:r>
              <a:rPr lang="en-GB" sz="1400" dirty="0" smtClean="0">
                <a:solidFill>
                  <a:srgbClr val="003399"/>
                </a:solidFill>
              </a:rPr>
              <a:t>P ≈ 0 bar </a:t>
            </a:r>
            <a:r>
              <a:rPr lang="en-GB" sz="1400" dirty="0" smtClean="0">
                <a:solidFill>
                  <a:srgbClr val="003399"/>
                </a:solidFill>
                <a:sym typeface="Symbol" panose="05050102010706020507" pitchFamily="18" charset="2"/>
              </a:rPr>
              <a:t></a:t>
            </a:r>
            <a:r>
              <a:rPr lang="en-GB" sz="1400" dirty="0" smtClean="0">
                <a:solidFill>
                  <a:srgbClr val="003399"/>
                </a:solidFill>
              </a:rPr>
              <a:t> lighter structure/larger optical windows/lower costs)</a:t>
            </a:r>
          </a:p>
          <a:p>
            <a:r>
              <a:rPr lang="en-GB" sz="1400" b="1" dirty="0" smtClean="0">
                <a:solidFill>
                  <a:srgbClr val="003399"/>
                </a:solidFill>
              </a:rPr>
              <a:t>Comprehensive Acquisition system </a:t>
            </a:r>
            <a:r>
              <a:rPr lang="en-GB" sz="1400" dirty="0" smtClean="0">
                <a:solidFill>
                  <a:srgbClr val="003399"/>
                </a:solidFill>
              </a:rPr>
              <a:t>based on Strain Gauges, Temperature probes, LDV, Rad-hard Camera</a:t>
            </a:r>
            <a:endParaRPr lang="en-GB" sz="1400" dirty="0"/>
          </a:p>
        </p:txBody>
      </p:sp>
      <p:sp>
        <p:nvSpPr>
          <p:cNvPr id="17" name="Content Placeholder 1"/>
          <p:cNvSpPr txBox="1">
            <a:spLocks/>
          </p:cNvSpPr>
          <p:nvPr/>
        </p:nvSpPr>
        <p:spPr>
          <a:xfrm>
            <a:off x="5114809" y="4490523"/>
            <a:ext cx="4791191" cy="1944216"/>
          </a:xfrm>
          <a:prstGeom prst="rect">
            <a:avLst/>
          </a:prstGeom>
        </p:spPr>
        <p:txBody>
          <a:bodyPr/>
          <a:lstStyle>
            <a:lvl1pPr marL="180000" indent="-180000" algn="l" rtl="0" eaLnBrk="0" fontAlgn="base" hangingPunct="0">
              <a:lnSpc>
                <a:spcPts val="2200"/>
              </a:lnSpc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Arial" pitchFamily="34" charset="0"/>
              <a:buChar char="•"/>
              <a:defRPr lang="en-US" sz="1600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1pPr>
            <a:lvl2pPr marL="540000" indent="-1800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US" sz="1600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2pPr>
            <a:lvl3pPr marL="900000" indent="-1800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US" sz="1600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3pPr>
            <a:lvl4pPr marL="1260000" indent="-1800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US" sz="1600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4pPr>
            <a:lvl5pPr marL="1620000" indent="-1800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GB" sz="1600" b="0" kern="1200" baseline="0" dirty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1400" dirty="0" smtClean="0">
                <a:solidFill>
                  <a:srgbClr val="003399"/>
                </a:solidFill>
              </a:rPr>
              <a:t>Dedicated </a:t>
            </a:r>
            <a:r>
              <a:rPr lang="en-GB" sz="1400" dirty="0">
                <a:solidFill>
                  <a:srgbClr val="003399"/>
                </a:solidFill>
              </a:rPr>
              <a:t>station for </a:t>
            </a:r>
            <a:r>
              <a:rPr lang="en-GB" sz="1400" b="1" dirty="0">
                <a:solidFill>
                  <a:srgbClr val="003399"/>
                </a:solidFill>
              </a:rPr>
              <a:t>Adaptive Collimation System demonstrator </a:t>
            </a:r>
            <a:r>
              <a:rPr lang="en-GB" sz="1400" dirty="0">
                <a:solidFill>
                  <a:srgbClr val="003399"/>
                </a:solidFill>
              </a:rPr>
              <a:t>(</a:t>
            </a:r>
            <a:r>
              <a:rPr lang="en-GB" sz="1400" b="1" dirty="0" smtClean="0">
                <a:solidFill>
                  <a:srgbClr val="003399"/>
                </a:solidFill>
              </a:rPr>
              <a:t>University of Huddersfield</a:t>
            </a:r>
            <a:r>
              <a:rPr lang="en-GB" sz="1400" dirty="0" smtClean="0">
                <a:solidFill>
                  <a:srgbClr val="003399"/>
                </a:solidFill>
              </a:rPr>
              <a:t>)</a:t>
            </a:r>
          </a:p>
          <a:p>
            <a:r>
              <a:rPr lang="en-GB" sz="1400" dirty="0" smtClean="0">
                <a:solidFill>
                  <a:srgbClr val="003399"/>
                </a:solidFill>
              </a:rPr>
              <a:t>Beam monitoring always-on Glassy C OTR </a:t>
            </a:r>
            <a:r>
              <a:rPr lang="en-GB" sz="1400" b="1" dirty="0" smtClean="0">
                <a:solidFill>
                  <a:srgbClr val="003399"/>
                </a:solidFill>
              </a:rPr>
              <a:t>BTV on Table A </a:t>
            </a:r>
            <a:r>
              <a:rPr lang="en-GB" sz="1400" dirty="0" smtClean="0">
                <a:solidFill>
                  <a:srgbClr val="003399"/>
                </a:solidFill>
              </a:rPr>
              <a:t>and embarked </a:t>
            </a:r>
            <a:r>
              <a:rPr lang="en-GB" sz="1400" b="1" dirty="0" smtClean="0">
                <a:solidFill>
                  <a:srgbClr val="003399"/>
                </a:solidFill>
              </a:rPr>
              <a:t>BPKG</a:t>
            </a:r>
            <a:r>
              <a:rPr lang="en-GB" sz="1400" dirty="0" smtClean="0">
                <a:solidFill>
                  <a:srgbClr val="003399"/>
                </a:solidFill>
              </a:rPr>
              <a:t> and </a:t>
            </a:r>
            <a:r>
              <a:rPr lang="en-GB" sz="1400" b="1" dirty="0" smtClean="0">
                <a:solidFill>
                  <a:srgbClr val="003399"/>
                </a:solidFill>
              </a:rPr>
              <a:t>BTV</a:t>
            </a:r>
            <a:r>
              <a:rPr lang="en-GB" sz="1400" dirty="0" smtClean="0">
                <a:solidFill>
                  <a:srgbClr val="003399"/>
                </a:solidFill>
              </a:rPr>
              <a:t>.</a:t>
            </a:r>
          </a:p>
          <a:p>
            <a:r>
              <a:rPr lang="en-GB" sz="1400" dirty="0" smtClean="0">
                <a:solidFill>
                  <a:srgbClr val="003399"/>
                </a:solidFill>
              </a:rPr>
              <a:t>LDV and non rad-hard controls </a:t>
            </a:r>
            <a:r>
              <a:rPr lang="en-GB" sz="1400" dirty="0">
                <a:solidFill>
                  <a:srgbClr val="003399"/>
                </a:solidFill>
              </a:rPr>
              <a:t>located in TT61 and </a:t>
            </a:r>
            <a:r>
              <a:rPr lang="en-GB" sz="1400" dirty="0" smtClean="0">
                <a:solidFill>
                  <a:srgbClr val="003399"/>
                </a:solidFill>
              </a:rPr>
              <a:t>TJ7</a:t>
            </a:r>
          </a:p>
          <a:p>
            <a:pPr marL="0" indent="0">
              <a:buNone/>
            </a:pPr>
            <a:endParaRPr lang="en-GB" sz="1400" dirty="0" smtClean="0">
              <a:solidFill>
                <a:srgbClr val="003399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57" y="701560"/>
            <a:ext cx="5017443" cy="349331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693" y="3675386"/>
            <a:ext cx="4554107" cy="2975106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2000" y="6660000"/>
            <a:ext cx="8939055" cy="169277"/>
          </a:xfrm>
        </p:spPr>
        <p:txBody>
          <a:bodyPr/>
          <a:lstStyle/>
          <a:p>
            <a:r>
              <a:rPr lang="en-GB" dirty="0"/>
              <a:t>M</a:t>
            </a:r>
            <a:r>
              <a:rPr lang="en-GB" dirty="0" smtClean="0"/>
              <a:t>. Pasquali, CERN                                    1</a:t>
            </a:r>
            <a:r>
              <a:rPr lang="en-GB" baseline="30000" dirty="0" smtClean="0"/>
              <a:t>st</a:t>
            </a:r>
            <a:r>
              <a:rPr lang="en-GB" dirty="0" smtClean="0"/>
              <a:t> Workshop of ARIES WP17 </a:t>
            </a:r>
            <a:r>
              <a:rPr lang="en-GB" dirty="0" err="1" smtClean="0"/>
              <a:t>PowerMat</a:t>
            </a:r>
            <a:r>
              <a:rPr lang="en-GB" dirty="0" smtClean="0"/>
              <a:t> – November 27-28, 2017</a:t>
            </a:r>
            <a:endParaRPr lang="nn-NO" dirty="0"/>
          </a:p>
        </p:txBody>
      </p:sp>
    </p:spTree>
    <p:extLst>
      <p:ext uri="{BB962C8B-B14F-4D97-AF65-F5344CB8AC3E}">
        <p14:creationId xmlns:p14="http://schemas.microsoft.com/office/powerpoint/2010/main" val="135529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5|4.6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4_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Sketchbook.thmx</Template>
  <TotalTime>33069</TotalTime>
  <Words>3710</Words>
  <Application>Microsoft Office PowerPoint</Application>
  <PresentationFormat>A4 Paper (210x297 mm)</PresentationFormat>
  <Paragraphs>687</Paragraphs>
  <Slides>31</Slides>
  <Notes>18</Notes>
  <HiddenSlides>0</HiddenSlides>
  <MMClips>0</MMClips>
  <ScaleCrop>false</ScaleCrop>
  <HeadingPairs>
    <vt:vector size="8" baseType="variant">
      <vt:variant>
        <vt:lpstr>Fonts Used</vt:lpstr>
      </vt:variant>
      <vt:variant>
        <vt:i4>15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9" baseType="lpstr">
      <vt:lpstr>Wingdings</vt:lpstr>
      <vt:lpstr>Helvetica</vt:lpstr>
      <vt:lpstr>Arial Narrow</vt:lpstr>
      <vt:lpstr>Cambria Math</vt:lpstr>
      <vt:lpstr>Times</vt:lpstr>
      <vt:lpstr>Symbol</vt:lpstr>
      <vt:lpstr>Times New Roman</vt:lpstr>
      <vt:lpstr>Arial</vt:lpstr>
      <vt:lpstr>MS PGothic</vt:lpstr>
      <vt:lpstr>Lucida Grande</vt:lpstr>
      <vt:lpstr>Calibri</vt:lpstr>
      <vt:lpstr>Cambria</vt:lpstr>
      <vt:lpstr>Rage Italic</vt:lpstr>
      <vt:lpstr>MS PGothic</vt:lpstr>
      <vt:lpstr>Palatino</vt:lpstr>
      <vt:lpstr>4_Sketchbook</vt:lpstr>
      <vt:lpstr>4_Struttura predefinita</vt:lpstr>
      <vt:lpstr>Equation</vt:lpstr>
      <vt:lpstr>The HRMT-36 Experiment (MultiMat)  </vt:lpstr>
      <vt:lpstr>Outline</vt:lpstr>
      <vt:lpstr>PowerPoint Presentation</vt:lpstr>
      <vt:lpstr>PowerPoint Presentation</vt:lpstr>
      <vt:lpstr>LHC Collimation System</vt:lpstr>
      <vt:lpstr>LHC Collimator Requirements</vt:lpstr>
      <vt:lpstr>History of Collimation Impact Tests</vt:lpstr>
      <vt:lpstr>Objectives and Rationale of HRMT-36 Experiment</vt:lpstr>
      <vt:lpstr>MultiMat Experiment Overview</vt:lpstr>
      <vt:lpstr>HRMT-36 Actuation Controls</vt:lpstr>
      <vt:lpstr>The Acquisition System</vt:lpstr>
      <vt:lpstr>Specimens description</vt:lpstr>
      <vt:lpstr>Experiment Runs</vt:lpstr>
      <vt:lpstr>Experiment Runs</vt:lpstr>
      <vt:lpstr>Materials Tested in the HRMT-36 Experiment</vt:lpstr>
      <vt:lpstr>Materials Requirements for BIDs</vt:lpstr>
      <vt:lpstr>Expected Signals and Material Modelling</vt:lpstr>
      <vt:lpstr>No Offset Impact</vt:lpstr>
      <vt:lpstr>No Offset Impact</vt:lpstr>
      <vt:lpstr>No Offset Impact: TZM and SiC</vt:lpstr>
      <vt:lpstr>Offset Impact</vt:lpstr>
      <vt:lpstr>Grazing Impact</vt:lpstr>
      <vt:lpstr>MACS (UoH Line)</vt:lpstr>
      <vt:lpstr>Post Irradiation Examination</vt:lpstr>
      <vt:lpstr>Summary</vt:lpstr>
      <vt:lpstr>PowerPoint Presentation</vt:lpstr>
      <vt:lpstr>High Energy Particle Accelerators Challenges</vt:lpstr>
      <vt:lpstr>PowerPoint Presentation</vt:lpstr>
      <vt:lpstr>Materials Performances and Benchmarking</vt:lpstr>
      <vt:lpstr>Materials Performances and Benchmarking</vt:lpstr>
      <vt:lpstr>Description of the materials tested in HRMT-36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and Testing of Novel Advanced Materials with Very High Thermal Shock Resistance  Alessandro Bertarelli1,  Federico Carra1, Nicola Mariani1, Stefano Bizzaro2 1 CERN, CH-1211 Geneva, Switzerland;  2 Brevetti Bizz, San Bonifacio (Verona), Italy  9th Tungsten, Refractory &amp; Hardmaterials Conference Orlando, FL, USA –  May 18-22, 2014</dc:title>
  <dc:creator>Alessandro Bertarelli</dc:creator>
  <cp:lastModifiedBy>Michele Pasquali</cp:lastModifiedBy>
  <cp:revision>1694</cp:revision>
  <dcterms:created xsi:type="dcterms:W3CDTF">2010-12-06T08:06:36Z</dcterms:created>
  <dcterms:modified xsi:type="dcterms:W3CDTF">2017-12-18T08:30:59Z</dcterms:modified>
</cp:coreProperties>
</file>