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61" r:id="rId4"/>
    <p:sldId id="266" r:id="rId5"/>
    <p:sldId id="267" r:id="rId6"/>
    <p:sldId id="272" r:id="rId7"/>
    <p:sldId id="269" r:id="rId8"/>
    <p:sldId id="270" r:id="rId9"/>
    <p:sldId id="271" r:id="rId10"/>
    <p:sldId id="264" r:id="rId11"/>
    <p:sldId id="265" r:id="rId12"/>
    <p:sldId id="262" r:id="rId13"/>
    <p:sldId id="263" r:id="rId14"/>
    <p:sldId id="268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25B2"/>
    <a:srgbClr val="004080"/>
    <a:srgbClr val="DEA900"/>
    <a:srgbClr val="CFE7F2"/>
    <a:srgbClr val="5080B0"/>
    <a:srgbClr val="5080B2"/>
    <a:srgbClr val="4F81BD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8"/>
  </p:normalViewPr>
  <p:slideViewPr>
    <p:cSldViewPr snapToGrid="0" snapToObjects="1">
      <p:cViewPr>
        <p:scale>
          <a:sx n="100" d="100"/>
          <a:sy n="100" d="100"/>
        </p:scale>
        <p:origin x="944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10022-BB59-4C85-B363-B3C54B2EBAE1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0409E-0417-4C2E-842A-8315D58C7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4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14995DA-EF6B-B242-B79F-341F64F43E17}" type="slidenum">
              <a:rPr lang="en-US" altLang="de-DE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de-DE">
              <a:solidFill>
                <a:srgbClr val="000000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8875" tIns="44438" rIns="88875" bIns="44438"/>
          <a:lstStyle/>
          <a:p>
            <a:r>
              <a:rPr lang="en-US" altLang="de-DE"/>
              <a:t>In the new M-Branch, we plan radiation tests of FAIR materials (insulators) using in particular the new in-situ analytical methods such as spectroscopy or residual gas analysis at cryo temperature (operation temperature of FAIR magnets)</a:t>
            </a:r>
          </a:p>
        </p:txBody>
      </p:sp>
    </p:spTree>
    <p:extLst>
      <p:ext uri="{BB962C8B-B14F-4D97-AF65-F5344CB8AC3E}">
        <p14:creationId xmlns:p14="http://schemas.microsoft.com/office/powerpoint/2010/main" val="646312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19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99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190500"/>
            <a:ext cx="8615363" cy="573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879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60488" y="6096000"/>
            <a:ext cx="6172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32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fr-CH" dirty="0" err="1" smtClean="0"/>
              <a:t>M.Tomut</a:t>
            </a:r>
            <a:r>
              <a:rPr lang="fr-CH" dirty="0" smtClean="0"/>
              <a:t> - 07 December2016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33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61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2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11/26/17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71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7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6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49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11138"/>
            <a:ext cx="6755664" cy="1160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5900"/>
            <a:ext cx="8229600" cy="4640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http://ec.europa.eu/digital-agenda/sites/digital-agenda/files/newsroom/horizon2020_0_5682_1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801" y="6093162"/>
            <a:ext cx="1120999" cy="62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973062" y="89815"/>
            <a:ext cx="1996809" cy="140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7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800" b="1" i="1" kern="1200">
          <a:solidFill>
            <a:srgbClr val="00408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00408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408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408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408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408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82665"/>
            <a:ext cx="7772400" cy="2329507"/>
          </a:xfrm>
        </p:spPr>
        <p:txBody>
          <a:bodyPr>
            <a:noAutofit/>
          </a:bodyPr>
          <a:lstStyle/>
          <a:p>
            <a:r>
              <a:rPr lang="en-US" sz="4000" dirty="0"/>
              <a:t>Collaborative efforts at GSI on irradiation and thermo-mechanical dynamic testing experiments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70972"/>
            <a:ext cx="6400800" cy="985345"/>
          </a:xfrm>
        </p:spPr>
        <p:txBody>
          <a:bodyPr/>
          <a:lstStyle/>
          <a:p>
            <a:r>
              <a:rPr lang="en-US" dirty="0" smtClean="0"/>
              <a:t>M. </a:t>
            </a:r>
            <a:r>
              <a:rPr lang="en-US" dirty="0" err="1" smtClean="0"/>
              <a:t>Tomut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5994" y="475734"/>
            <a:ext cx="12925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err="1" smtClean="0">
                <a:solidFill>
                  <a:srgbClr val="004080"/>
                </a:solidFill>
              </a:rPr>
              <a:t>PowerMa</a:t>
            </a:r>
            <a:r>
              <a:rPr lang="en-US" b="1" i="1" dirty="0" err="1" smtClean="0">
                <a:solidFill>
                  <a:srgbClr val="004080"/>
                </a:solidFill>
              </a:rPr>
              <a:t>t</a:t>
            </a:r>
            <a:endParaRPr lang="en-US" b="1" i="1" dirty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9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173038"/>
            <a:ext cx="6755664" cy="116051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Beamtime</a:t>
            </a:r>
            <a:r>
              <a:rPr lang="en-US" dirty="0" smtClean="0"/>
              <a:t> application at GSI</a:t>
            </a:r>
            <a:br>
              <a:rPr lang="en-US" dirty="0" smtClean="0"/>
            </a:br>
            <a:r>
              <a:rPr lang="en-US" dirty="0" smtClean="0"/>
              <a:t>2018-2019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96" y="1333556"/>
            <a:ext cx="9067504" cy="542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173038"/>
            <a:ext cx="6755664" cy="116051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Beamtime</a:t>
            </a:r>
            <a:r>
              <a:rPr lang="en-US" dirty="0" smtClean="0"/>
              <a:t> application at GSI</a:t>
            </a:r>
            <a:br>
              <a:rPr lang="en-US" dirty="0" smtClean="0"/>
            </a:br>
            <a:r>
              <a:rPr lang="en-US" dirty="0" smtClean="0"/>
              <a:t>2018-2019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96" y="1346256"/>
            <a:ext cx="9067504" cy="54228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6" y="3759200"/>
            <a:ext cx="9043291" cy="1765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95" y="5524499"/>
            <a:ext cx="9043291" cy="30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407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209550"/>
            <a:ext cx="9138284" cy="650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890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50" y="209550"/>
            <a:ext cx="8928100" cy="650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1138"/>
            <a:ext cx="6755664" cy="10842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Planned experimental cave at </a:t>
            </a:r>
            <a:br>
              <a:rPr lang="en-US" dirty="0" smtClean="0"/>
            </a:br>
            <a:r>
              <a:rPr lang="en-US" dirty="0" smtClean="0"/>
              <a:t>SIS 18 - GSI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295400"/>
            <a:ext cx="8813800" cy="5562600"/>
          </a:xfrm>
        </p:spPr>
        <p:txBody>
          <a:bodyPr>
            <a:normAutofit fontScale="25000" lnSpcReduction="20000"/>
          </a:bodyPr>
          <a:lstStyle/>
          <a:p>
            <a:r>
              <a:rPr lang="en-US" sz="7200" b="1" dirty="0" smtClean="0"/>
              <a:t>unique </a:t>
            </a:r>
            <a:r>
              <a:rPr lang="en-US" sz="7200" b="1" dirty="0"/>
              <a:t>combination of intense relativistic heavy-ion beams and high-energy laser </a:t>
            </a:r>
            <a:r>
              <a:rPr lang="en-US" sz="7200" b="1" dirty="0" smtClean="0"/>
              <a:t>pulses - start 2020?</a:t>
            </a:r>
            <a:r>
              <a:rPr lang="en-US" sz="7200" dirty="0"/>
              <a:t> </a:t>
            </a:r>
          </a:p>
          <a:p>
            <a:pPr marL="0" indent="0">
              <a:buNone/>
            </a:pPr>
            <a:r>
              <a:rPr lang="en-US" sz="6400" b="1" dirty="0" smtClean="0"/>
              <a:t>Laser</a:t>
            </a:r>
            <a:r>
              <a:rPr lang="en-US" sz="6400" b="1" dirty="0"/>
              <a:t>:</a:t>
            </a:r>
            <a:endParaRPr lang="en-US" sz="6400" dirty="0"/>
          </a:p>
          <a:p>
            <a:pPr marL="0" indent="0">
              <a:buNone/>
            </a:pPr>
            <a:r>
              <a:rPr lang="en-US" sz="6400" dirty="0" smtClean="0"/>
              <a:t>- </a:t>
            </a:r>
            <a:r>
              <a:rPr lang="en-US" sz="6400" dirty="0"/>
              <a:t>up to 200J in 1-10ns pulses</a:t>
            </a:r>
          </a:p>
          <a:p>
            <a:pPr marL="0" indent="0">
              <a:buNone/>
            </a:pPr>
            <a:r>
              <a:rPr lang="en-US" sz="6400" dirty="0" smtClean="0"/>
              <a:t>- </a:t>
            </a:r>
            <a:r>
              <a:rPr lang="en-US" sz="6400" dirty="0"/>
              <a:t>pulse shaping capability (but then probably less energy)</a:t>
            </a:r>
          </a:p>
          <a:p>
            <a:pPr marL="0" indent="0">
              <a:buNone/>
            </a:pPr>
            <a:r>
              <a:rPr lang="en-US" sz="6400" dirty="0" smtClean="0"/>
              <a:t>- </a:t>
            </a:r>
            <a:r>
              <a:rPr lang="en-US" sz="6400" dirty="0"/>
              <a:t>2-omega (527nm)</a:t>
            </a:r>
          </a:p>
          <a:p>
            <a:pPr marL="0" indent="0">
              <a:buNone/>
            </a:pPr>
            <a:r>
              <a:rPr lang="en-US" sz="6400" dirty="0" smtClean="0"/>
              <a:t>- </a:t>
            </a:r>
            <a:r>
              <a:rPr lang="en-US" sz="6400" dirty="0"/>
              <a:t>possibility for phase plate and 3-omega (150J)</a:t>
            </a:r>
          </a:p>
          <a:p>
            <a:pPr marL="0" indent="0">
              <a:buNone/>
            </a:pPr>
            <a:r>
              <a:rPr lang="en-US" sz="4000" dirty="0"/>
              <a:t>  </a:t>
            </a:r>
          </a:p>
          <a:p>
            <a:pPr marL="0" indent="0">
              <a:buNone/>
            </a:pPr>
            <a:r>
              <a:rPr lang="en-US" sz="6400" b="1" dirty="0"/>
              <a:t>Heavy ion beam:</a:t>
            </a:r>
            <a:endParaRPr lang="en-US" sz="6400" dirty="0"/>
          </a:p>
          <a:p>
            <a:pPr marL="0" indent="0">
              <a:buNone/>
            </a:pPr>
            <a:r>
              <a:rPr lang="en-US" sz="6400" dirty="0"/>
              <a:t>- Ions with Z from 1 (protons) up to 92 (uranium)</a:t>
            </a:r>
          </a:p>
          <a:p>
            <a:pPr marL="0" indent="0">
              <a:buNone/>
            </a:pPr>
            <a:r>
              <a:rPr lang="en-US" sz="6400" dirty="0"/>
              <a:t>- Energy: several 100 MeV/u (--&gt; range of several mm in solid density target !!)</a:t>
            </a:r>
          </a:p>
          <a:p>
            <a:pPr marL="0" indent="0">
              <a:buNone/>
            </a:pPr>
            <a:r>
              <a:rPr lang="en-US" sz="6400" dirty="0"/>
              <a:t>- Pulses with up to 4e10 ions per pulse</a:t>
            </a:r>
          </a:p>
          <a:p>
            <a:pPr marL="0" indent="0">
              <a:buNone/>
            </a:pPr>
            <a:r>
              <a:rPr lang="en-US" sz="6400" dirty="0"/>
              <a:t>- Pulse duration from 100ns up to few us</a:t>
            </a:r>
          </a:p>
          <a:p>
            <a:pPr marL="0" indent="0">
              <a:buNone/>
            </a:pPr>
            <a:r>
              <a:rPr lang="en-US" sz="6400" dirty="0"/>
              <a:t>- Focusing down to approx. 1mm spot size</a:t>
            </a:r>
          </a:p>
          <a:p>
            <a:pPr marL="0" indent="0">
              <a:buNone/>
            </a:pPr>
            <a:r>
              <a:rPr lang="en-US" sz="6400" dirty="0"/>
              <a:t>   ---&gt; energy deposition approx. 10kJ/g (depends a bit on the material)</a:t>
            </a:r>
          </a:p>
          <a:p>
            <a:pPr marL="0" indent="0">
              <a:buNone/>
            </a:pPr>
            <a:r>
              <a:rPr lang="en-US" sz="6400" dirty="0"/>
              <a:t>      ---&gt; heating to approx. 1eV temperature (so well above the boiling temperature, entering WDM regime)</a:t>
            </a:r>
          </a:p>
          <a:p>
            <a:pPr marL="0" indent="0">
              <a:buNone/>
            </a:pPr>
            <a:r>
              <a:rPr lang="en-US" sz="4000" dirty="0"/>
              <a:t> </a:t>
            </a:r>
          </a:p>
          <a:p>
            <a:pPr marL="0" indent="0">
              <a:buNone/>
            </a:pPr>
            <a:r>
              <a:rPr lang="en-US" sz="6400" b="1" dirty="0" smtClean="0"/>
              <a:t>Proton </a:t>
            </a:r>
            <a:r>
              <a:rPr lang="en-US" sz="6400" b="1" dirty="0"/>
              <a:t>microscope (instead of heavy ion beam):</a:t>
            </a:r>
            <a:endParaRPr lang="en-US" sz="6400" dirty="0"/>
          </a:p>
          <a:p>
            <a:pPr marL="0" indent="0">
              <a:buNone/>
            </a:pPr>
            <a:r>
              <a:rPr lang="en-US" sz="6400" dirty="0"/>
              <a:t>- demonstrated 30um spatial resolution (expect 10um)</a:t>
            </a:r>
          </a:p>
          <a:p>
            <a:pPr marL="0" indent="0">
              <a:buNone/>
            </a:pPr>
            <a:r>
              <a:rPr lang="en-US" sz="6400" dirty="0"/>
              <a:t>- temporal resolution (=exposure time) down to 10ns</a:t>
            </a:r>
          </a:p>
          <a:p>
            <a:pPr marL="0" indent="0">
              <a:buNone/>
            </a:pPr>
            <a:r>
              <a:rPr lang="en-US" sz="6400" dirty="0"/>
              <a:t>- density resolution on %-level</a:t>
            </a:r>
          </a:p>
          <a:p>
            <a:pPr marL="0" indent="0">
              <a:buNone/>
            </a:pPr>
            <a:r>
              <a:rPr lang="en-US" sz="6400" dirty="0"/>
              <a:t>- multi-frame capability (e.g. 4 frames within 1 us)</a:t>
            </a:r>
          </a:p>
          <a:p>
            <a:endParaRPr lang="en-US" sz="6400" dirty="0"/>
          </a:p>
        </p:txBody>
      </p:sp>
    </p:spTree>
    <p:extLst>
      <p:ext uri="{BB962C8B-B14F-4D97-AF65-F5344CB8AC3E}">
        <p14:creationId xmlns:p14="http://schemas.microsoft.com/office/powerpoint/2010/main" val="555583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700338"/>
            <a:ext cx="6755664" cy="2239962"/>
          </a:xfrm>
        </p:spPr>
        <p:txBody>
          <a:bodyPr>
            <a:normAutofit/>
          </a:bodyPr>
          <a:lstStyle/>
          <a:p>
            <a:r>
              <a:rPr lang="en-US" dirty="0" smtClean="0"/>
              <a:t>Thank </a:t>
            </a:r>
            <a:r>
              <a:rPr lang="en-US" smtClean="0"/>
              <a:t>you and </a:t>
            </a:r>
            <a:br>
              <a:rPr lang="en-US" smtClean="0"/>
            </a:br>
            <a:r>
              <a:rPr lang="en-US" smtClean="0"/>
              <a:t>looking </a:t>
            </a:r>
            <a:r>
              <a:rPr lang="en-US" dirty="0" smtClean="0"/>
              <a:t>forward to </a:t>
            </a:r>
            <a:r>
              <a:rPr lang="en-US" smtClean="0"/>
              <a:t>further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451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837037"/>
              </p:ext>
            </p:extLst>
          </p:nvPr>
        </p:nvGraphicFramePr>
        <p:xfrm>
          <a:off x="303695" y="1347914"/>
          <a:ext cx="8473992" cy="449408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24622"/>
                <a:gridCol w="4965314"/>
                <a:gridCol w="3084056"/>
              </a:tblGrid>
              <a:tr h="408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Laboratories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CERN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Geneva, Switzerland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ELI-NP </a:t>
                      </a:r>
                      <a:r>
                        <a:rPr lang="en-US" sz="1600" dirty="0" smtClean="0">
                          <a:solidFill>
                            <a:srgbClr val="004080"/>
                          </a:solidFill>
                        </a:rPr>
                        <a:t>(Extreme Light Infrastructure – Nuclear Physics)</a:t>
                      </a:r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Bucharest-</a:t>
                      </a:r>
                      <a:r>
                        <a:rPr lang="en-US" sz="1800" kern="1200" dirty="0" err="1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Magurele</a:t>
                      </a:r>
                      <a:r>
                        <a:rPr lang="en-US" sz="1800" kern="1200" dirty="0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, Romania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GSI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Darmstadt, Germany</a:t>
                      </a: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POLIMI</a:t>
                      </a:r>
                      <a:endParaRPr lang="en-US" b="1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Milan, Italy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4080"/>
                          </a:solidFill>
                        </a:rPr>
                        <a:t>POLITO</a:t>
                      </a:r>
                      <a:endParaRPr lang="en-US" b="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Turin, Italy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UM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Malta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B925B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B925B2"/>
                          </a:solidFill>
                        </a:rPr>
                        <a:t>NIMP </a:t>
                      </a:r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(National Institute of Materials Physics)*</a:t>
                      </a:r>
                      <a:endParaRPr lang="en-US" dirty="0">
                        <a:solidFill>
                          <a:srgbClr val="B925B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Bucharest, Romania</a:t>
                      </a:r>
                      <a:endParaRPr lang="en-US" dirty="0">
                        <a:solidFill>
                          <a:srgbClr val="B925B2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Industries (in WP1 Innovation)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B925B2"/>
                          </a:solidFill>
                        </a:rPr>
                        <a:t>Brevetti</a:t>
                      </a:r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B925B2"/>
                          </a:solidFill>
                        </a:rPr>
                        <a:t>Bizz</a:t>
                      </a:r>
                      <a:endParaRPr lang="en-US" dirty="0">
                        <a:solidFill>
                          <a:srgbClr val="B925B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Verona, Italy</a:t>
                      </a:r>
                      <a:endParaRPr lang="en-US" dirty="0">
                        <a:solidFill>
                          <a:srgbClr val="B925B2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RHP Technology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Seibersdorf</a:t>
                      </a:r>
                      <a:r>
                        <a:rPr lang="en-US" sz="1800" kern="1200" dirty="0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, Austria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Participants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4500" y="5880100"/>
            <a:ext cx="433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* Participating as associated (subcontractor)</a:t>
            </a:r>
            <a:endParaRPr lang="en-US" dirty="0">
              <a:solidFill>
                <a:srgbClr val="F79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1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67433"/>
              </p:ext>
            </p:extLst>
          </p:nvPr>
        </p:nvGraphicFramePr>
        <p:xfrm>
          <a:off x="330199" y="1347915"/>
          <a:ext cx="8447487" cy="4663440"/>
        </p:xfrm>
        <a:graphic>
          <a:graphicData uri="http://schemas.openxmlformats.org/drawingml/2006/table">
            <a:tbl>
              <a:tblPr firstRow="1" lastRow="1" bandRow="1">
                <a:tableStyleId>{3B4B98B0-60AC-42C2-AFA5-B58CD77FA1E5}</a:tableStyleId>
              </a:tblPr>
              <a:tblGrid>
                <a:gridCol w="423294"/>
                <a:gridCol w="4949783"/>
                <a:gridCol w="3074410"/>
              </a:tblGrid>
              <a:tr h="24657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Irradiation,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Beam impact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6291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7030A0"/>
                          </a:solidFill>
                        </a:rPr>
                        <a:t>Facility: </a:t>
                      </a:r>
                      <a:r>
                        <a:rPr lang="en-US" b="1" i="1" dirty="0" err="1" smtClean="0">
                          <a:solidFill>
                            <a:srgbClr val="7030A0"/>
                          </a:solidFill>
                        </a:rPr>
                        <a:t>HiRadMat</a:t>
                      </a:r>
                      <a:r>
                        <a:rPr lang="en-US" b="1" i="1" dirty="0" smtClean="0">
                          <a:solidFill>
                            <a:srgbClr val="7030A0"/>
                          </a:solidFill>
                        </a:rPr>
                        <a:t>; SPS, CERN</a:t>
                      </a: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Experiments: </a:t>
                      </a:r>
                      <a:r>
                        <a:rPr lang="en-US" b="1" dirty="0" err="1" smtClean="0">
                          <a:solidFill>
                            <a:srgbClr val="B925B2"/>
                          </a:solidFill>
                        </a:rPr>
                        <a:t>MultiMat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; PI: Alessandro </a:t>
                      </a:r>
                      <a:r>
                        <a:rPr lang="en-US" b="1" dirty="0" err="1" smtClean="0">
                          <a:solidFill>
                            <a:srgbClr val="004080"/>
                          </a:solidFill>
                        </a:rPr>
                        <a:t>Berrtarelli</a:t>
                      </a:r>
                      <a:endParaRPr lang="en-US" b="1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                       Participants: CERN, Malta, GSI</a:t>
                      </a: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                       </a:t>
                      </a:r>
                      <a:r>
                        <a:rPr lang="en-US" b="1" dirty="0" err="1" smtClean="0">
                          <a:solidFill>
                            <a:srgbClr val="B925B2"/>
                          </a:solidFill>
                        </a:rPr>
                        <a:t>FlexMat</a:t>
                      </a:r>
                      <a:r>
                        <a:rPr lang="en-US" b="1" dirty="0" smtClean="0">
                          <a:solidFill>
                            <a:srgbClr val="B925B2"/>
                          </a:solidFill>
                        </a:rPr>
                        <a:t>;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PI: </a:t>
                      </a:r>
                      <a:r>
                        <a:rPr lang="en-US" b="1" dirty="0" err="1" smtClean="0">
                          <a:solidFill>
                            <a:srgbClr val="004080"/>
                          </a:solidFill>
                        </a:rPr>
                        <a:t>Marilena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b="1" dirty="0" err="1" smtClean="0">
                          <a:solidFill>
                            <a:srgbClr val="004080"/>
                          </a:solidFill>
                        </a:rPr>
                        <a:t>Tomut</a:t>
                      </a:r>
                      <a:endParaRPr lang="en-US" b="1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                        Participants: GSI, CERN, Malta</a:t>
                      </a:r>
                      <a:endParaRPr lang="en-US" b="1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Geneva, 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Switzerland</a:t>
                      </a: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2017</a:t>
                      </a:r>
                    </a:p>
                    <a:p>
                      <a:endParaRPr lang="en-US" b="1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2018</a:t>
                      </a:r>
                      <a:endParaRPr lang="en-US" b="1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910939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>
                          <a:solidFill>
                            <a:srgbClr val="7030A0"/>
                          </a:solidFill>
                        </a:rPr>
                        <a:t>Facility: M-Branch; UNILAC, GSI                                       </a:t>
                      </a:r>
                      <a:r>
                        <a:rPr lang="en-US" sz="1800" kern="1200" dirty="0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Darmstadt, Germany</a:t>
                      </a:r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Experiments: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Materials for high dose, high energy density application- on-line measurements and irradiation experiments”</a:t>
                      </a: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                                      2018</a:t>
                      </a:r>
                      <a:r>
                        <a:rPr lang="en-US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- 2019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PI: </a:t>
                      </a:r>
                      <a:r>
                        <a:rPr lang="en-US" dirty="0" err="1" smtClean="0">
                          <a:solidFill>
                            <a:srgbClr val="004080"/>
                          </a:solidFill>
                        </a:rPr>
                        <a:t>Marilena</a:t>
                      </a: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004080"/>
                          </a:solidFill>
                        </a:rPr>
                        <a:t>Tomut</a:t>
                      </a:r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Participants: GSI, ESS</a:t>
                      </a:r>
                      <a:r>
                        <a:rPr lang="en-US" baseline="0" dirty="0" smtClean="0">
                          <a:solidFill>
                            <a:srgbClr val="004080"/>
                          </a:solidFill>
                        </a:rPr>
                        <a:t> &amp;</a:t>
                      </a:r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Radiation damage scaling in accelerator materials for beam</a:t>
                      </a:r>
                      <a:r>
                        <a:rPr lang="en-US" baseline="0" dirty="0" smtClean="0">
                          <a:solidFill>
                            <a:srgbClr val="B925B2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intercepting devices: from high flux light ions to high energy protons”</a:t>
                      </a: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PI: Alessandro Bertarelli                                                     2018</a:t>
                      </a:r>
                      <a:r>
                        <a:rPr lang="en-US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- 2019</a:t>
                      </a:r>
                    </a:p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Participants: CERN, GSI, </a:t>
                      </a:r>
                      <a:r>
                        <a:rPr lang="en-US" dirty="0" err="1" smtClean="0">
                          <a:solidFill>
                            <a:srgbClr val="004080"/>
                          </a:solidFill>
                        </a:rPr>
                        <a:t>Polimi</a:t>
                      </a:r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</a:t>
            </a:r>
            <a:r>
              <a:rPr lang="en-US" dirty="0" smtClean="0"/>
              <a:t>Collaborations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6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140164"/>
              </p:ext>
            </p:extLst>
          </p:nvPr>
        </p:nvGraphicFramePr>
        <p:xfrm>
          <a:off x="329095" y="1327076"/>
          <a:ext cx="8473992" cy="53949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24622"/>
                <a:gridCol w="4965314"/>
                <a:gridCol w="3084056"/>
              </a:tblGrid>
              <a:tr h="408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Laser induced shock waves and 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laser driven particle beam irradiation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>
                          <a:solidFill>
                            <a:srgbClr val="7030A0"/>
                          </a:solidFill>
                        </a:rPr>
                        <a:t>Facility:</a:t>
                      </a:r>
                      <a:r>
                        <a:rPr lang="en-US" b="1" i="1" baseline="0" dirty="0" smtClean="0">
                          <a:solidFill>
                            <a:srgbClr val="7030A0"/>
                          </a:solidFill>
                        </a:rPr>
                        <a:t> PHELIX laser and LIGHT beamline, GSI             </a:t>
                      </a:r>
                      <a:r>
                        <a:rPr lang="en-US" sz="1800" b="1" kern="1200" dirty="0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Darmstadt, Germany</a:t>
                      </a:r>
                      <a:endParaRPr lang="en-US" b="1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err="1" smtClean="0">
                          <a:solidFill>
                            <a:srgbClr val="004080"/>
                          </a:solidFill>
                        </a:rPr>
                        <a:t>Aproved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Experiments: </a:t>
                      </a:r>
                    </a:p>
                    <a:p>
                      <a:r>
                        <a:rPr lang="en-US" b="1" dirty="0" smtClean="0">
                          <a:solidFill>
                            <a:srgbClr val="B925B2"/>
                          </a:solidFill>
                        </a:rPr>
                        <a:t>Study of fast processes induced by laser-driven short pulse proton beam in carbon materials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; </a:t>
                      </a:r>
                    </a:p>
                    <a:p>
                      <a:r>
                        <a:rPr lang="en-US" b="0" dirty="0" smtClean="0">
                          <a:solidFill>
                            <a:srgbClr val="004080"/>
                          </a:solidFill>
                        </a:rPr>
                        <a:t>PI: </a:t>
                      </a:r>
                      <a:r>
                        <a:rPr lang="en-US" b="0" dirty="0" err="1" smtClean="0">
                          <a:solidFill>
                            <a:srgbClr val="004080"/>
                          </a:solidFill>
                        </a:rPr>
                        <a:t>Marilena</a:t>
                      </a:r>
                      <a:r>
                        <a:rPr lang="en-US" b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rgbClr val="004080"/>
                          </a:solidFill>
                        </a:rPr>
                        <a:t>Tomut</a:t>
                      </a:r>
                      <a:endParaRPr lang="en-US" b="0" dirty="0" smtClean="0">
                        <a:solidFill>
                          <a:srgbClr val="004080"/>
                        </a:solidFill>
                      </a:endParaRPr>
                    </a:p>
                    <a:p>
                      <a:endParaRPr lang="en-US" b="0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Previous experiment - 2015:</a:t>
                      </a:r>
                    </a:p>
                    <a:p>
                      <a:r>
                        <a:rPr lang="en-US" b="1" dirty="0" smtClean="0">
                          <a:solidFill>
                            <a:srgbClr val="B925B2"/>
                          </a:solidFill>
                        </a:rPr>
                        <a:t>Laser driven spallatio</a:t>
                      </a:r>
                      <a:r>
                        <a:rPr lang="en-US" b="1" baseline="0" dirty="0" smtClean="0">
                          <a:solidFill>
                            <a:srgbClr val="B925B2"/>
                          </a:solidFill>
                        </a:rPr>
                        <a:t>n in carbon materials </a:t>
                      </a:r>
                      <a:r>
                        <a:rPr lang="en-US" b="1" dirty="0" smtClean="0">
                          <a:solidFill>
                            <a:srgbClr val="B925B2"/>
                          </a:solidFill>
                        </a:rPr>
                        <a:t>;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b="0" dirty="0" smtClean="0">
                          <a:solidFill>
                            <a:srgbClr val="004080"/>
                          </a:solidFill>
                        </a:rPr>
                        <a:t>PI: </a:t>
                      </a:r>
                      <a:r>
                        <a:rPr lang="en-US" b="0" dirty="0" err="1" smtClean="0">
                          <a:solidFill>
                            <a:srgbClr val="004080"/>
                          </a:solidFill>
                        </a:rPr>
                        <a:t>Marilena</a:t>
                      </a:r>
                      <a:r>
                        <a:rPr lang="en-US" b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rgbClr val="004080"/>
                          </a:solidFill>
                        </a:rPr>
                        <a:t>Tomut</a:t>
                      </a:r>
                      <a:endParaRPr lang="en-US" b="0" dirty="0" smtClean="0">
                        <a:solidFill>
                          <a:srgbClr val="004080"/>
                        </a:solidFill>
                      </a:endParaRPr>
                    </a:p>
                    <a:p>
                      <a:endParaRPr lang="en-US" b="0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Proposal 2019 ?:</a:t>
                      </a:r>
                    </a:p>
                    <a:p>
                      <a:r>
                        <a:rPr lang="en-US" b="1" dirty="0" smtClean="0">
                          <a:solidFill>
                            <a:srgbClr val="B925B2"/>
                          </a:solidFill>
                        </a:rPr>
                        <a:t>Laser driven shock waves</a:t>
                      </a: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                        </a:t>
                      </a:r>
                      <a:endParaRPr lang="en-US" b="1" i="1" dirty="0" smtClean="0">
                        <a:solidFill>
                          <a:srgbClr val="7030A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>
                          <a:solidFill>
                            <a:srgbClr val="7030A0"/>
                          </a:solidFill>
                        </a:rPr>
                        <a:t>Facility: E5 experimental</a:t>
                      </a:r>
                      <a:r>
                        <a:rPr lang="en-US" b="1" i="1" baseline="0" dirty="0" smtClean="0">
                          <a:solidFill>
                            <a:srgbClr val="7030A0"/>
                          </a:solidFill>
                        </a:rPr>
                        <a:t> area for materials in extreme conditions at ELI-NP  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baseline="0" dirty="0" smtClean="0">
                          <a:solidFill>
                            <a:srgbClr val="7030A0"/>
                          </a:solidFill>
                        </a:rPr>
                        <a:t>                                                                                                   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Bucharest, Romania</a:t>
                      </a:r>
                      <a:endParaRPr lang="en-US" b="1" i="1" dirty="0" smtClean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Planned Experiments</a:t>
                      </a:r>
                      <a:r>
                        <a:rPr lang="en-US" b="1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mr-IN" b="1" baseline="0" dirty="0" smtClean="0">
                          <a:solidFill>
                            <a:srgbClr val="004080"/>
                          </a:solidFill>
                        </a:rPr>
                        <a:t>–</a:t>
                      </a:r>
                      <a:r>
                        <a:rPr lang="en-US" b="1" baseline="0" dirty="0" smtClean="0">
                          <a:solidFill>
                            <a:srgbClr val="004080"/>
                          </a:solidFill>
                        </a:rPr>
                        <a:t> during commissioning phase </a:t>
                      </a:r>
                      <a:r>
                        <a:rPr lang="mr-IN" b="1" baseline="0" dirty="0" smtClean="0">
                          <a:solidFill>
                            <a:srgbClr val="004080"/>
                          </a:solidFill>
                        </a:rPr>
                        <a:t>–</a:t>
                      </a:r>
                      <a:r>
                        <a:rPr lang="en-US" b="1" baseline="0" dirty="0" smtClean="0">
                          <a:solidFill>
                            <a:srgbClr val="004080"/>
                          </a:solidFill>
                        </a:rPr>
                        <a:t> 2019?</a:t>
                      </a:r>
                      <a:endParaRPr lang="en-US" b="1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B925B2"/>
                          </a:solidFill>
                        </a:rPr>
                        <a:t>Materials response to</a:t>
                      </a:r>
                      <a:r>
                        <a:rPr lang="en-US" b="1" baseline="0" dirty="0" smtClean="0">
                          <a:solidFill>
                            <a:srgbClr val="B925B2"/>
                          </a:solidFill>
                        </a:rPr>
                        <a:t> l</a:t>
                      </a:r>
                      <a:r>
                        <a:rPr lang="en-US" b="1" dirty="0" smtClean="0">
                          <a:solidFill>
                            <a:srgbClr val="B925B2"/>
                          </a:solidFill>
                        </a:rPr>
                        <a:t>aser driven short</a:t>
                      </a:r>
                      <a:r>
                        <a:rPr lang="en-US" b="1" baseline="0" dirty="0" smtClean="0">
                          <a:solidFill>
                            <a:srgbClr val="B925B2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B925B2"/>
                          </a:solidFill>
                        </a:rPr>
                        <a:t>proton beam pulses</a:t>
                      </a: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endParaRPr lang="en-US" b="1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2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</a:t>
            </a:r>
            <a:r>
              <a:rPr lang="en-US" dirty="0" smtClean="0"/>
              <a:t>Collaborations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89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447133"/>
              </p:ext>
            </p:extLst>
          </p:nvPr>
        </p:nvGraphicFramePr>
        <p:xfrm>
          <a:off x="329095" y="1172530"/>
          <a:ext cx="8473992" cy="557879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24622"/>
                <a:gridCol w="8049370"/>
              </a:tblGrid>
              <a:tr h="574525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1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Thermomechanical simulations of transient response to particle/laser beam impact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6710">
                <a:tc>
                  <a:txBody>
                    <a:bodyPr/>
                    <a:lstStyle/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>
                          <a:solidFill>
                            <a:srgbClr val="7030A0"/>
                          </a:solidFill>
                        </a:rPr>
                        <a:t>Expertise:</a:t>
                      </a:r>
                      <a:r>
                        <a:rPr lang="en-US" b="1" i="1" baseline="0" dirty="0" smtClean="0">
                          <a:solidFill>
                            <a:srgbClr val="7030A0"/>
                          </a:solidFill>
                        </a:rPr>
                        <a:t>    University of Malta- ANSYS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baseline="0" dirty="0" smtClean="0">
                          <a:solidFill>
                            <a:srgbClr val="7030A0"/>
                          </a:solidFill>
                        </a:rPr>
                        <a:t>                      </a:t>
                      </a:r>
                      <a:r>
                        <a:rPr lang="en-US" b="1" i="1" baseline="0" dirty="0" err="1" smtClean="0">
                          <a:solidFill>
                            <a:srgbClr val="7030A0"/>
                          </a:solidFill>
                        </a:rPr>
                        <a:t>Polito</a:t>
                      </a:r>
                      <a:r>
                        <a:rPr lang="en-US" b="1" i="1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mr-IN" b="1" i="1" baseline="0" dirty="0" smtClean="0">
                          <a:solidFill>
                            <a:srgbClr val="7030A0"/>
                          </a:solidFill>
                        </a:rPr>
                        <a:t>–</a:t>
                      </a:r>
                      <a:r>
                        <a:rPr lang="en-US" b="1" i="1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en-US" b="1" i="1" baseline="0" dirty="0" err="1" smtClean="0">
                          <a:solidFill>
                            <a:srgbClr val="7030A0"/>
                          </a:solidFill>
                        </a:rPr>
                        <a:t>Autodyn</a:t>
                      </a:r>
                      <a:r>
                        <a:rPr lang="en-US" b="1" i="1" baseline="0" dirty="0" smtClean="0">
                          <a:solidFill>
                            <a:srgbClr val="7030A0"/>
                          </a:solidFill>
                        </a:rPr>
                        <a:t>, LS DYNA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Benefiting</a:t>
                      </a:r>
                      <a:r>
                        <a:rPr lang="en-US" b="1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experiments: </a:t>
                      </a: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         </a:t>
                      </a:r>
                      <a:r>
                        <a:rPr lang="en-US" b="1" dirty="0" err="1" smtClean="0">
                          <a:solidFill>
                            <a:srgbClr val="004080"/>
                          </a:solidFill>
                        </a:rPr>
                        <a:t>HiRadMat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: </a:t>
                      </a:r>
                      <a:r>
                        <a:rPr lang="en-US" b="1" dirty="0" err="1" smtClean="0">
                          <a:solidFill>
                            <a:srgbClr val="004080"/>
                          </a:solidFill>
                        </a:rPr>
                        <a:t>MultiMat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, </a:t>
                      </a:r>
                      <a:r>
                        <a:rPr lang="en-US" b="1" dirty="0" err="1" smtClean="0">
                          <a:solidFill>
                            <a:srgbClr val="004080"/>
                          </a:solidFill>
                        </a:rPr>
                        <a:t>FlexMat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, </a:t>
                      </a:r>
                      <a:r>
                        <a:rPr lang="mr-IN" b="1" dirty="0" smtClean="0">
                          <a:solidFill>
                            <a:srgbClr val="004080"/>
                          </a:solidFill>
                        </a:rPr>
                        <a:t>…</a:t>
                      </a:r>
                      <a:endParaRPr lang="en-US" b="1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        </a:t>
                      </a:r>
                      <a:r>
                        <a:rPr lang="en-US" b="1" baseline="0" dirty="0" smtClean="0">
                          <a:solidFill>
                            <a:srgbClr val="004080"/>
                          </a:solidFill>
                        </a:rPr>
                        <a:t> Low energy U beam impact- M-branch</a:t>
                      </a:r>
                      <a:endParaRPr lang="en-US" b="1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         Laser induced shock waves: GSI</a:t>
                      </a: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         Laser driven proton beam induced pressure</a:t>
                      </a:r>
                      <a:r>
                        <a:rPr lang="en-US" b="1" baseline="0" dirty="0" smtClean="0">
                          <a:solidFill>
                            <a:srgbClr val="004080"/>
                          </a:solidFill>
                        </a:rPr>
                        <a:t> wave: GSI, ELI-NP</a:t>
                      </a:r>
                      <a:endParaRPr lang="en-US" b="1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805651">
                <a:tc>
                  <a:txBody>
                    <a:bodyPr/>
                    <a:lstStyle/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2544327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2</a:t>
                      </a: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FLUKA simulations relevant to operation conditions and irradiation experiments</a:t>
                      </a: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Operation conditions: </a:t>
                      </a: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         </a:t>
                      </a:r>
                      <a:r>
                        <a:rPr lang="de-DE" b="1" dirty="0" smtClean="0">
                          <a:solidFill>
                            <a:srgbClr val="004080"/>
                          </a:solidFill>
                        </a:rPr>
                        <a:t>HL-LHC: </a:t>
                      </a:r>
                      <a:r>
                        <a:rPr lang="de-DE" b="1" dirty="0" err="1" smtClean="0">
                          <a:solidFill>
                            <a:srgbClr val="004080"/>
                          </a:solidFill>
                        </a:rPr>
                        <a:t>collimators</a:t>
                      </a:r>
                      <a:endParaRPr lang="de-DE" b="1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          FAIR: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production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targets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: Super-FRS,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antiproton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, beam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catchers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,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Suoer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-FRS,</a:t>
                      </a:r>
                    </a:p>
                    <a:p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          beam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dumps</a:t>
                      </a:r>
                      <a:endParaRPr lang="en-US" b="1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Irradiation experiments :</a:t>
                      </a: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    </a:t>
                      </a:r>
                      <a:r>
                        <a:rPr lang="en-US" b="1" baseline="0" dirty="0" smtClean="0">
                          <a:solidFill>
                            <a:srgbClr val="004080"/>
                          </a:solidFill>
                        </a:rPr>
                        <a:t>      M-branch at GSI: light and medium Z ions</a:t>
                      </a:r>
                    </a:p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           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He implantation</a:t>
                      </a:r>
                      <a:r>
                        <a:rPr lang="en-US" b="1" baseline="0" dirty="0" smtClean="0">
                          <a:solidFill>
                            <a:srgbClr val="004080"/>
                          </a:solidFill>
                        </a:rPr>
                        <a:t> combined with light ion irradiation </a:t>
                      </a:r>
                    </a:p>
                    <a:p>
                      <a:r>
                        <a:rPr lang="en-US" b="1" baseline="0" dirty="0" smtClean="0">
                          <a:solidFill>
                            <a:srgbClr val="004080"/>
                          </a:solidFill>
                        </a:rPr>
                        <a:t>          for modulating </a:t>
                      </a:r>
                      <a:r>
                        <a:rPr lang="en-US" b="1" baseline="0" dirty="0" err="1" smtClean="0">
                          <a:solidFill>
                            <a:srgbClr val="004080"/>
                          </a:solidFill>
                        </a:rPr>
                        <a:t>dpa</a:t>
                      </a:r>
                      <a:endParaRPr lang="en-US" b="1" dirty="0" smtClean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</a:t>
            </a:r>
            <a:r>
              <a:rPr lang="en-US" dirty="0" smtClean="0"/>
              <a:t>Collaborations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71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61560"/>
              </p:ext>
            </p:extLst>
          </p:nvPr>
        </p:nvGraphicFramePr>
        <p:xfrm>
          <a:off x="457200" y="2150430"/>
          <a:ext cx="8473992" cy="3474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24622"/>
                <a:gridCol w="8049370"/>
              </a:tblGrid>
              <a:tr h="574525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1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Fracture mechanics and high strain rate tests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6710">
                <a:tc>
                  <a:txBody>
                    <a:bodyPr/>
                    <a:lstStyle/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>
                          <a:solidFill>
                            <a:srgbClr val="7030A0"/>
                          </a:solidFill>
                        </a:rPr>
                        <a:t>Expertise / Host :</a:t>
                      </a:r>
                      <a:r>
                        <a:rPr lang="en-US" b="1" i="1" baseline="0" dirty="0" smtClean="0">
                          <a:solidFill>
                            <a:srgbClr val="7030A0"/>
                          </a:solidFill>
                        </a:rPr>
                        <a:t>    </a:t>
                      </a:r>
                      <a:r>
                        <a:rPr lang="de-DE" b="1" i="1" baseline="0" dirty="0" err="1" smtClean="0">
                          <a:solidFill>
                            <a:srgbClr val="7030A0"/>
                          </a:solidFill>
                        </a:rPr>
                        <a:t>Polito</a:t>
                      </a:r>
                      <a:endParaRPr lang="en-US" b="1" i="1" baseline="0" dirty="0" smtClean="0">
                        <a:solidFill>
                          <a:srgbClr val="7030A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Benefiting</a:t>
                      </a:r>
                      <a:r>
                        <a:rPr lang="en-US" b="1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experiments / materials: </a:t>
                      </a:r>
                    </a:p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          </a:t>
                      </a:r>
                    </a:p>
                    <a:p>
                      <a:r>
                        <a:rPr lang="de-DE" b="1" dirty="0" smtClean="0">
                          <a:solidFill>
                            <a:srgbClr val="004080"/>
                          </a:solidFill>
                        </a:rPr>
                        <a:t>CERN </a:t>
                      </a:r>
                      <a:r>
                        <a:rPr lang="mr-IN" b="1" dirty="0" smtClean="0">
                          <a:solidFill>
                            <a:srgbClr val="004080"/>
                          </a:solidFill>
                        </a:rPr>
                        <a:t>–</a:t>
                      </a:r>
                      <a:r>
                        <a:rPr lang="de-DE" b="1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de-DE" b="1" dirty="0" err="1" smtClean="0">
                          <a:solidFill>
                            <a:srgbClr val="004080"/>
                          </a:solidFill>
                        </a:rPr>
                        <a:t>collimator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and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 beam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absorber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materials</a:t>
                      </a:r>
                      <a:endParaRPr lang="de-DE" b="1" baseline="0" dirty="0" smtClean="0">
                        <a:solidFill>
                          <a:srgbClr val="004080"/>
                        </a:solidFill>
                      </a:endParaRPr>
                    </a:p>
                    <a:p>
                      <a:endParaRPr lang="de-DE" b="1" baseline="0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GSI </a:t>
                      </a:r>
                      <a:r>
                        <a:rPr lang="mr-IN" b="1" baseline="0" dirty="0" smtClean="0">
                          <a:solidFill>
                            <a:srgbClr val="004080"/>
                          </a:solidFill>
                        </a:rPr>
                        <a:t>–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 high power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target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, beam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dumps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 /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catchers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,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luminescence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screen</a:t>
                      </a:r>
                      <a:r>
                        <a:rPr lang="de-DE" b="1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de-DE" b="1" baseline="0" dirty="0" err="1" smtClean="0">
                          <a:solidFill>
                            <a:srgbClr val="004080"/>
                          </a:solidFill>
                        </a:rPr>
                        <a:t>materials</a:t>
                      </a:r>
                      <a:endParaRPr lang="de-DE" b="1" baseline="0" dirty="0" smtClean="0">
                        <a:solidFill>
                          <a:srgbClr val="004080"/>
                        </a:solidFill>
                      </a:endParaRPr>
                    </a:p>
                    <a:p>
                      <a:endParaRPr lang="de-DE" b="1" baseline="0" dirty="0" smtClean="0">
                        <a:solidFill>
                          <a:srgbClr val="004080"/>
                        </a:solidFill>
                      </a:endParaRPr>
                    </a:p>
                    <a:p>
                      <a:r>
                        <a:rPr lang="de-DE" b="1" i="1" baseline="0" dirty="0" smtClean="0">
                          <a:solidFill>
                            <a:srgbClr val="7030A0"/>
                          </a:solidFill>
                        </a:rPr>
                        <a:t>Expertise GSI: </a:t>
                      </a:r>
                      <a:r>
                        <a:rPr lang="de-DE" b="1" i="1" baseline="0" dirty="0" err="1" smtClean="0">
                          <a:solidFill>
                            <a:srgbClr val="7030A0"/>
                          </a:solidFill>
                        </a:rPr>
                        <a:t>impact</a:t>
                      </a:r>
                      <a:r>
                        <a:rPr lang="de-DE" b="1" i="1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de-DE" b="1" i="1" baseline="0" dirty="0" err="1" smtClean="0">
                          <a:solidFill>
                            <a:srgbClr val="7030A0"/>
                          </a:solidFill>
                        </a:rPr>
                        <a:t>nanoindentation</a:t>
                      </a:r>
                      <a:r>
                        <a:rPr lang="de-DE" b="1" i="1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de-DE" b="1" i="1" baseline="0" dirty="0" err="1" smtClean="0">
                          <a:solidFill>
                            <a:srgbClr val="7030A0"/>
                          </a:solidFill>
                        </a:rPr>
                        <a:t>and</a:t>
                      </a:r>
                      <a:r>
                        <a:rPr lang="de-DE" b="1" i="1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de-DE" b="1" i="1" baseline="0" dirty="0" err="1" smtClean="0">
                          <a:solidFill>
                            <a:srgbClr val="7030A0"/>
                          </a:solidFill>
                        </a:rPr>
                        <a:t>fatigue</a:t>
                      </a:r>
                      <a:endParaRPr lang="en-US" b="1" i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805651">
                <a:tc>
                  <a:txBody>
                    <a:bodyPr/>
                    <a:lstStyle/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  <a:p>
                      <a:pPr algn="r"/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</a:t>
            </a:r>
            <a:r>
              <a:rPr lang="en-US" dirty="0" smtClean="0"/>
              <a:t>Collaborations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7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9"/>
          <p:cNvGrpSpPr>
            <a:grpSpLocks/>
          </p:cNvGrpSpPr>
          <p:nvPr/>
        </p:nvGrpSpPr>
        <p:grpSpPr bwMode="auto">
          <a:xfrm>
            <a:off x="160338" y="261938"/>
            <a:ext cx="6985000" cy="6227762"/>
            <a:chOff x="2562" y="797"/>
            <a:chExt cx="3024" cy="2678"/>
          </a:xfrm>
        </p:grpSpPr>
        <p:grpSp>
          <p:nvGrpSpPr>
            <p:cNvPr id="8210" name="Group 10"/>
            <p:cNvGrpSpPr>
              <a:grpSpLocks/>
            </p:cNvGrpSpPr>
            <p:nvPr/>
          </p:nvGrpSpPr>
          <p:grpSpPr bwMode="auto">
            <a:xfrm>
              <a:off x="2562" y="797"/>
              <a:ext cx="3024" cy="2678"/>
              <a:chOff x="7412" y="3866"/>
              <a:chExt cx="13064" cy="11820"/>
            </a:xfrm>
          </p:grpSpPr>
          <p:grpSp>
            <p:nvGrpSpPr>
              <p:cNvPr id="8544" name="Group 11"/>
              <p:cNvGrpSpPr>
                <a:grpSpLocks/>
              </p:cNvGrpSpPr>
              <p:nvPr/>
            </p:nvGrpSpPr>
            <p:grpSpPr bwMode="auto">
              <a:xfrm>
                <a:off x="7412" y="3866"/>
                <a:ext cx="13064" cy="11820"/>
                <a:chOff x="7412" y="3866"/>
                <a:chExt cx="13064" cy="11820"/>
              </a:xfrm>
            </p:grpSpPr>
            <p:sp>
              <p:nvSpPr>
                <p:cNvPr id="8547" name="Freeform 12"/>
                <p:cNvSpPr>
                  <a:spLocks/>
                </p:cNvSpPr>
                <p:nvPr/>
              </p:nvSpPr>
              <p:spPr bwMode="auto">
                <a:xfrm>
                  <a:off x="13969" y="9448"/>
                  <a:ext cx="2373" cy="1859"/>
                </a:xfrm>
                <a:custGeom>
                  <a:avLst/>
                  <a:gdLst>
                    <a:gd name="T0" fmla="*/ 0 w 1135"/>
                    <a:gd name="T1" fmla="*/ 0 h 794"/>
                    <a:gd name="T2" fmla="*/ 22647 w 1135"/>
                    <a:gd name="T3" fmla="*/ 0 h 794"/>
                    <a:gd name="T4" fmla="*/ 45338 w 1135"/>
                    <a:gd name="T5" fmla="*/ 0 h 794"/>
                    <a:gd name="T6" fmla="*/ 45338 w 1135"/>
                    <a:gd name="T7" fmla="*/ 55854 h 794"/>
                    <a:gd name="T8" fmla="*/ 22647 w 1135"/>
                    <a:gd name="T9" fmla="*/ 55854 h 794"/>
                    <a:gd name="T10" fmla="*/ 0 w 1135"/>
                    <a:gd name="T11" fmla="*/ 55854 h 794"/>
                    <a:gd name="T12" fmla="*/ 0 w 1135"/>
                    <a:gd name="T13" fmla="*/ 0 h 79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5" h="794">
                      <a:moveTo>
                        <a:pt x="0" y="0"/>
                      </a:moveTo>
                      <a:lnTo>
                        <a:pt x="567" y="0"/>
                      </a:lnTo>
                      <a:lnTo>
                        <a:pt x="1135" y="0"/>
                      </a:lnTo>
                      <a:lnTo>
                        <a:pt x="1135" y="794"/>
                      </a:lnTo>
                      <a:lnTo>
                        <a:pt x="567" y="794"/>
                      </a:lnTo>
                      <a:lnTo>
                        <a:pt x="0" y="7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48" name="Freeform 13"/>
                <p:cNvSpPr>
                  <a:spLocks/>
                </p:cNvSpPr>
                <p:nvPr/>
              </p:nvSpPr>
              <p:spPr bwMode="auto">
                <a:xfrm>
                  <a:off x="15244" y="5713"/>
                  <a:ext cx="1615" cy="3773"/>
                </a:xfrm>
                <a:custGeom>
                  <a:avLst/>
                  <a:gdLst>
                    <a:gd name="T0" fmla="*/ 6335 w 775"/>
                    <a:gd name="T1" fmla="*/ 113237 h 1612"/>
                    <a:gd name="T2" fmla="*/ 18386 w 775"/>
                    <a:gd name="T3" fmla="*/ 64139 h 1612"/>
                    <a:gd name="T4" fmla="*/ 30450 w 775"/>
                    <a:gd name="T5" fmla="*/ 15092 h 1612"/>
                    <a:gd name="T6" fmla="*/ 28134 w 775"/>
                    <a:gd name="T7" fmla="*/ 0 h 1612"/>
                    <a:gd name="T8" fmla="*/ 14070 w 775"/>
                    <a:gd name="T9" fmla="*/ 56635 h 1612"/>
                    <a:gd name="T10" fmla="*/ 0 w 775"/>
                    <a:gd name="T11" fmla="*/ 113237 h 1612"/>
                    <a:gd name="T12" fmla="*/ 6335 w 775"/>
                    <a:gd name="T13" fmla="*/ 113237 h 16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775" h="1612">
                      <a:moveTo>
                        <a:pt x="161" y="1612"/>
                      </a:moveTo>
                      <a:lnTo>
                        <a:pt x="468" y="913"/>
                      </a:lnTo>
                      <a:lnTo>
                        <a:pt x="775" y="215"/>
                      </a:lnTo>
                      <a:lnTo>
                        <a:pt x="716" y="0"/>
                      </a:lnTo>
                      <a:lnTo>
                        <a:pt x="358" y="806"/>
                      </a:lnTo>
                      <a:lnTo>
                        <a:pt x="0" y="1612"/>
                      </a:lnTo>
                      <a:lnTo>
                        <a:pt x="161" y="161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49" name="Rectangle 14"/>
                <p:cNvSpPr>
                  <a:spLocks noChangeArrowheads="1"/>
                </p:cNvSpPr>
                <p:nvPr/>
              </p:nvSpPr>
              <p:spPr bwMode="auto">
                <a:xfrm>
                  <a:off x="7412" y="9849"/>
                  <a:ext cx="1817" cy="134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de-DE" altLang="de-DE" sz="2400" u="sng">
                    <a:solidFill>
                      <a:srgbClr val="808080"/>
                    </a:solidFill>
                    <a:latin typeface="Comic Sans MS" charset="0"/>
                  </a:endParaRPr>
                </a:p>
              </p:txBody>
            </p:sp>
            <p:sp>
              <p:nvSpPr>
                <p:cNvPr id="8550" name="Freeform 15"/>
                <p:cNvSpPr>
                  <a:spLocks/>
                </p:cNvSpPr>
                <p:nvPr/>
              </p:nvSpPr>
              <p:spPr bwMode="auto">
                <a:xfrm>
                  <a:off x="19195" y="7297"/>
                  <a:ext cx="401" cy="635"/>
                </a:xfrm>
                <a:custGeom>
                  <a:avLst/>
                  <a:gdLst>
                    <a:gd name="T0" fmla="*/ 2090 w 193"/>
                    <a:gd name="T1" fmla="*/ 0 h 271"/>
                    <a:gd name="T2" fmla="*/ 7474 w 193"/>
                    <a:gd name="T3" fmla="*/ 2109 h 271"/>
                    <a:gd name="T4" fmla="*/ 5383 w 193"/>
                    <a:gd name="T5" fmla="*/ 19146 h 271"/>
                    <a:gd name="T6" fmla="*/ 0 w 193"/>
                    <a:gd name="T7" fmla="*/ 17033 h 271"/>
                    <a:gd name="T8" fmla="*/ 2090 w 193"/>
                    <a:gd name="T9" fmla="*/ 0 h 2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93" h="271">
                      <a:moveTo>
                        <a:pt x="54" y="0"/>
                      </a:moveTo>
                      <a:lnTo>
                        <a:pt x="193" y="30"/>
                      </a:lnTo>
                      <a:lnTo>
                        <a:pt x="139" y="271"/>
                      </a:lnTo>
                      <a:lnTo>
                        <a:pt x="0" y="241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51" name="Freeform 16"/>
                <p:cNvSpPr>
                  <a:spLocks/>
                </p:cNvSpPr>
                <p:nvPr/>
              </p:nvSpPr>
              <p:spPr bwMode="auto">
                <a:xfrm>
                  <a:off x="18936" y="13308"/>
                  <a:ext cx="1540" cy="2378"/>
                </a:xfrm>
                <a:custGeom>
                  <a:avLst/>
                  <a:gdLst>
                    <a:gd name="T0" fmla="*/ 4472 w 738"/>
                    <a:gd name="T1" fmla="*/ 0 h 1016"/>
                    <a:gd name="T2" fmla="*/ 5100 w 738"/>
                    <a:gd name="T3" fmla="*/ 269 h 1016"/>
                    <a:gd name="T4" fmla="*/ 11239 w 738"/>
                    <a:gd name="T5" fmla="*/ 3090 h 1016"/>
                    <a:gd name="T6" fmla="*/ 12894 w 738"/>
                    <a:gd name="T7" fmla="*/ 4503 h 1016"/>
                    <a:gd name="T8" fmla="*/ 16312 w 738"/>
                    <a:gd name="T9" fmla="*/ 3090 h 1016"/>
                    <a:gd name="T10" fmla="*/ 20853 w 738"/>
                    <a:gd name="T11" fmla="*/ 564 h 1016"/>
                    <a:gd name="T12" fmla="*/ 21842 w 738"/>
                    <a:gd name="T13" fmla="*/ 630 h 1016"/>
                    <a:gd name="T14" fmla="*/ 24181 w 738"/>
                    <a:gd name="T15" fmla="*/ 3155 h 1016"/>
                    <a:gd name="T16" fmla="*/ 24934 w 738"/>
                    <a:gd name="T17" fmla="*/ 4344 h 1016"/>
                    <a:gd name="T18" fmla="*/ 29206 w 738"/>
                    <a:gd name="T19" fmla="*/ 29861 h 1016"/>
                    <a:gd name="T20" fmla="*/ 28878 w 738"/>
                    <a:gd name="T21" fmla="*/ 31544 h 1016"/>
                    <a:gd name="T22" fmla="*/ 20135 w 738"/>
                    <a:gd name="T23" fmla="*/ 35619 h 1016"/>
                    <a:gd name="T24" fmla="*/ 22543 w 738"/>
                    <a:gd name="T25" fmla="*/ 67583 h 1016"/>
                    <a:gd name="T26" fmla="*/ 22207 w 738"/>
                    <a:gd name="T27" fmla="*/ 68751 h 1016"/>
                    <a:gd name="T28" fmla="*/ 11030 w 738"/>
                    <a:gd name="T29" fmla="*/ 71370 h 1016"/>
                    <a:gd name="T30" fmla="*/ 10367 w 738"/>
                    <a:gd name="T31" fmla="*/ 70790 h 1016"/>
                    <a:gd name="T32" fmla="*/ 8670 w 738"/>
                    <a:gd name="T33" fmla="*/ 50350 h 1016"/>
                    <a:gd name="T34" fmla="*/ 5025 w 738"/>
                    <a:gd name="T35" fmla="*/ 50991 h 1016"/>
                    <a:gd name="T36" fmla="*/ 4432 w 738"/>
                    <a:gd name="T37" fmla="*/ 50350 h 1016"/>
                    <a:gd name="T38" fmla="*/ 3598 w 738"/>
                    <a:gd name="T39" fmla="*/ 41931 h 1016"/>
                    <a:gd name="T40" fmla="*/ 1027 w 738"/>
                    <a:gd name="T41" fmla="*/ 41931 h 1016"/>
                    <a:gd name="T42" fmla="*/ 626 w 738"/>
                    <a:gd name="T43" fmla="*/ 41233 h 1016"/>
                    <a:gd name="T44" fmla="*/ 0 w 738"/>
                    <a:gd name="T45" fmla="*/ 34633 h 1016"/>
                    <a:gd name="T46" fmla="*/ 509 w 738"/>
                    <a:gd name="T47" fmla="*/ 33285 h 1016"/>
                    <a:gd name="T48" fmla="*/ 7397 w 738"/>
                    <a:gd name="T49" fmla="*/ 31965 h 1016"/>
                    <a:gd name="T50" fmla="*/ 7032 w 738"/>
                    <a:gd name="T51" fmla="*/ 26142 h 1016"/>
                    <a:gd name="T52" fmla="*/ 6997 w 738"/>
                    <a:gd name="T53" fmla="*/ 24936 h 1016"/>
                    <a:gd name="T54" fmla="*/ 1934 w 738"/>
                    <a:gd name="T55" fmla="*/ 23052 h 1016"/>
                    <a:gd name="T56" fmla="*/ 1571 w 738"/>
                    <a:gd name="T57" fmla="*/ 21786 h 1016"/>
                    <a:gd name="T58" fmla="*/ 2725 w 738"/>
                    <a:gd name="T59" fmla="*/ 12988 h 1016"/>
                    <a:gd name="T60" fmla="*/ 474 w 738"/>
                    <a:gd name="T61" fmla="*/ 11581 h 1016"/>
                    <a:gd name="T62" fmla="*/ 361 w 738"/>
                    <a:gd name="T63" fmla="*/ 10743 h 1016"/>
                    <a:gd name="T64" fmla="*/ 1346 w 738"/>
                    <a:gd name="T65" fmla="*/ 6114 h 1016"/>
                    <a:gd name="T66" fmla="*/ 1815 w 738"/>
                    <a:gd name="T67" fmla="*/ 5395 h 1016"/>
                    <a:gd name="T68" fmla="*/ 2725 w 738"/>
                    <a:gd name="T69" fmla="*/ 5910 h 1016"/>
                    <a:gd name="T70" fmla="*/ 3397 w 738"/>
                    <a:gd name="T71" fmla="*/ 843 h 1016"/>
                    <a:gd name="T72" fmla="*/ 3787 w 738"/>
                    <a:gd name="T73" fmla="*/ 0 h 1016"/>
                    <a:gd name="T74" fmla="*/ 4472 w 738"/>
                    <a:gd name="T75" fmla="*/ 0 h 101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738" h="1016">
                      <a:moveTo>
                        <a:pt x="113" y="0"/>
                      </a:moveTo>
                      <a:lnTo>
                        <a:pt x="129" y="4"/>
                      </a:lnTo>
                      <a:lnTo>
                        <a:pt x="284" y="44"/>
                      </a:lnTo>
                      <a:lnTo>
                        <a:pt x="326" y="64"/>
                      </a:lnTo>
                      <a:lnTo>
                        <a:pt x="412" y="44"/>
                      </a:lnTo>
                      <a:lnTo>
                        <a:pt x="527" y="8"/>
                      </a:lnTo>
                      <a:lnTo>
                        <a:pt x="552" y="9"/>
                      </a:lnTo>
                      <a:lnTo>
                        <a:pt x="611" y="45"/>
                      </a:lnTo>
                      <a:lnTo>
                        <a:pt x="630" y="62"/>
                      </a:lnTo>
                      <a:lnTo>
                        <a:pt x="738" y="425"/>
                      </a:lnTo>
                      <a:lnTo>
                        <a:pt x="730" y="449"/>
                      </a:lnTo>
                      <a:lnTo>
                        <a:pt x="509" y="507"/>
                      </a:lnTo>
                      <a:lnTo>
                        <a:pt x="570" y="962"/>
                      </a:lnTo>
                      <a:lnTo>
                        <a:pt x="561" y="979"/>
                      </a:lnTo>
                      <a:lnTo>
                        <a:pt x="279" y="1016"/>
                      </a:lnTo>
                      <a:lnTo>
                        <a:pt x="262" y="1008"/>
                      </a:lnTo>
                      <a:lnTo>
                        <a:pt x="219" y="717"/>
                      </a:lnTo>
                      <a:lnTo>
                        <a:pt x="127" y="726"/>
                      </a:lnTo>
                      <a:lnTo>
                        <a:pt x="112" y="717"/>
                      </a:lnTo>
                      <a:lnTo>
                        <a:pt x="91" y="597"/>
                      </a:lnTo>
                      <a:lnTo>
                        <a:pt x="26" y="597"/>
                      </a:lnTo>
                      <a:lnTo>
                        <a:pt x="16" y="587"/>
                      </a:lnTo>
                      <a:lnTo>
                        <a:pt x="0" y="493"/>
                      </a:lnTo>
                      <a:lnTo>
                        <a:pt x="13" y="474"/>
                      </a:lnTo>
                      <a:lnTo>
                        <a:pt x="187" y="455"/>
                      </a:lnTo>
                      <a:lnTo>
                        <a:pt x="178" y="372"/>
                      </a:lnTo>
                      <a:lnTo>
                        <a:pt x="177" y="355"/>
                      </a:lnTo>
                      <a:lnTo>
                        <a:pt x="49" y="328"/>
                      </a:lnTo>
                      <a:lnTo>
                        <a:pt x="40" y="310"/>
                      </a:lnTo>
                      <a:lnTo>
                        <a:pt x="69" y="185"/>
                      </a:lnTo>
                      <a:lnTo>
                        <a:pt x="12" y="165"/>
                      </a:lnTo>
                      <a:lnTo>
                        <a:pt x="9" y="153"/>
                      </a:lnTo>
                      <a:lnTo>
                        <a:pt x="34" y="87"/>
                      </a:lnTo>
                      <a:lnTo>
                        <a:pt x="46" y="77"/>
                      </a:lnTo>
                      <a:lnTo>
                        <a:pt x="69" y="84"/>
                      </a:lnTo>
                      <a:lnTo>
                        <a:pt x="86" y="12"/>
                      </a:lnTo>
                      <a:lnTo>
                        <a:pt x="96" y="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52" name="Rectangle 17"/>
                <p:cNvSpPr>
                  <a:spLocks noChangeArrowheads="1"/>
                </p:cNvSpPr>
                <p:nvPr/>
              </p:nvSpPr>
              <p:spPr bwMode="auto">
                <a:xfrm>
                  <a:off x="10170" y="9661"/>
                  <a:ext cx="1519" cy="7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de-DE" altLang="de-DE" sz="2400" u="sng">
                    <a:solidFill>
                      <a:srgbClr val="808080"/>
                    </a:solidFill>
                    <a:latin typeface="Comic Sans MS" charset="0"/>
                  </a:endParaRPr>
                </a:p>
              </p:txBody>
            </p:sp>
            <p:sp>
              <p:nvSpPr>
                <p:cNvPr id="8553" name="Freeform 18"/>
                <p:cNvSpPr>
                  <a:spLocks/>
                </p:cNvSpPr>
                <p:nvPr/>
              </p:nvSpPr>
              <p:spPr bwMode="auto">
                <a:xfrm>
                  <a:off x="16651" y="3866"/>
                  <a:ext cx="3317" cy="3436"/>
                </a:xfrm>
                <a:custGeom>
                  <a:avLst/>
                  <a:gdLst>
                    <a:gd name="T0" fmla="*/ 73 w 1589"/>
                    <a:gd name="T1" fmla="*/ 47636 h 1468"/>
                    <a:gd name="T2" fmla="*/ 436 w 1589"/>
                    <a:gd name="T3" fmla="*/ 42442 h 1468"/>
                    <a:gd name="T4" fmla="*/ 1154 w 1589"/>
                    <a:gd name="T5" fmla="*/ 37522 h 1468"/>
                    <a:gd name="T6" fmla="*/ 2184 w 1589"/>
                    <a:gd name="T7" fmla="*/ 32663 h 1468"/>
                    <a:gd name="T8" fmla="*/ 3421 w 1589"/>
                    <a:gd name="T9" fmla="*/ 28094 h 1468"/>
                    <a:gd name="T10" fmla="*/ 4960 w 1589"/>
                    <a:gd name="T11" fmla="*/ 23799 h 1468"/>
                    <a:gd name="T12" fmla="*/ 7177 w 1589"/>
                    <a:gd name="T13" fmla="*/ 18823 h 1468"/>
                    <a:gd name="T14" fmla="*/ 9761 w 1589"/>
                    <a:gd name="T15" fmla="*/ 14261 h 1468"/>
                    <a:gd name="T16" fmla="*/ 13235 w 1589"/>
                    <a:gd name="T17" fmla="*/ 9632 h 1468"/>
                    <a:gd name="T18" fmla="*/ 16445 w 1589"/>
                    <a:gd name="T19" fmla="*/ 6245 h 1468"/>
                    <a:gd name="T20" fmla="*/ 20660 w 1589"/>
                    <a:gd name="T21" fmla="*/ 3155 h 1468"/>
                    <a:gd name="T22" fmla="*/ 25087 w 1589"/>
                    <a:gd name="T23" fmla="*/ 1051 h 1468"/>
                    <a:gd name="T24" fmla="*/ 28214 w 1589"/>
                    <a:gd name="T25" fmla="*/ 269 h 1468"/>
                    <a:gd name="T26" fmla="*/ 33928 w 1589"/>
                    <a:gd name="T27" fmla="*/ 204 h 1468"/>
                    <a:gd name="T28" fmla="*/ 39322 w 1589"/>
                    <a:gd name="T29" fmla="*/ 1683 h 1468"/>
                    <a:gd name="T30" fmla="*/ 42326 w 1589"/>
                    <a:gd name="T31" fmla="*/ 3155 h 1468"/>
                    <a:gd name="T32" fmla="*/ 45820 w 1589"/>
                    <a:gd name="T33" fmla="*/ 5758 h 1468"/>
                    <a:gd name="T34" fmla="*/ 49102 w 1589"/>
                    <a:gd name="T35" fmla="*/ 8913 h 1468"/>
                    <a:gd name="T36" fmla="*/ 52632 w 1589"/>
                    <a:gd name="T37" fmla="*/ 13477 h 1468"/>
                    <a:gd name="T38" fmla="*/ 54780 w 1589"/>
                    <a:gd name="T39" fmla="*/ 16988 h 1468"/>
                    <a:gd name="T40" fmla="*/ 57153 w 1589"/>
                    <a:gd name="T41" fmla="*/ 21695 h 1468"/>
                    <a:gd name="T42" fmla="*/ 59188 w 1589"/>
                    <a:gd name="T43" fmla="*/ 26980 h 1468"/>
                    <a:gd name="T44" fmla="*/ 61044 w 1589"/>
                    <a:gd name="T45" fmla="*/ 33852 h 1468"/>
                    <a:gd name="T46" fmla="*/ 62317 w 1589"/>
                    <a:gd name="T47" fmla="*/ 41237 h 1468"/>
                    <a:gd name="T48" fmla="*/ 62827 w 1589"/>
                    <a:gd name="T49" fmla="*/ 46276 h 1468"/>
                    <a:gd name="T50" fmla="*/ 62983 w 1589"/>
                    <a:gd name="T51" fmla="*/ 52884 h 1468"/>
                    <a:gd name="T52" fmla="*/ 62702 w 1589"/>
                    <a:gd name="T53" fmla="*/ 58164 h 1468"/>
                    <a:gd name="T54" fmla="*/ 62148 w 1589"/>
                    <a:gd name="T55" fmla="*/ 63292 h 1468"/>
                    <a:gd name="T56" fmla="*/ 61311 w 1589"/>
                    <a:gd name="T57" fmla="*/ 68217 h 1468"/>
                    <a:gd name="T58" fmla="*/ 60209 w 1589"/>
                    <a:gd name="T59" fmla="*/ 72846 h 1468"/>
                    <a:gd name="T60" fmla="*/ 58788 w 1589"/>
                    <a:gd name="T61" fmla="*/ 77191 h 1468"/>
                    <a:gd name="T62" fmla="*/ 57153 w 1589"/>
                    <a:gd name="T63" fmla="*/ 81425 h 1468"/>
                    <a:gd name="T64" fmla="*/ 54780 w 1589"/>
                    <a:gd name="T65" fmla="*/ 86258 h 1468"/>
                    <a:gd name="T66" fmla="*/ 51494 w 1589"/>
                    <a:gd name="T67" fmla="*/ 91386 h 1468"/>
                    <a:gd name="T68" fmla="*/ 47793 w 1589"/>
                    <a:gd name="T69" fmla="*/ 95686 h 1468"/>
                    <a:gd name="T70" fmla="*/ 43705 w 1589"/>
                    <a:gd name="T71" fmla="*/ 99131 h 1468"/>
                    <a:gd name="T72" fmla="*/ 39322 w 1589"/>
                    <a:gd name="T73" fmla="*/ 101596 h 1468"/>
                    <a:gd name="T74" fmla="*/ 36303 w 1589"/>
                    <a:gd name="T75" fmla="*/ 102556 h 1468"/>
                    <a:gd name="T76" fmla="*/ 31467 w 1589"/>
                    <a:gd name="T77" fmla="*/ 103120 h 1468"/>
                    <a:gd name="T78" fmla="*/ 26682 w 1589"/>
                    <a:gd name="T79" fmla="*/ 102556 h 1468"/>
                    <a:gd name="T80" fmla="*/ 22123 w 1589"/>
                    <a:gd name="T81" fmla="*/ 100873 h 1468"/>
                    <a:gd name="T82" fmla="*/ 19221 w 1589"/>
                    <a:gd name="T83" fmla="*/ 99131 h 1468"/>
                    <a:gd name="T84" fmla="*/ 15783 w 1589"/>
                    <a:gd name="T85" fmla="*/ 96311 h 1468"/>
                    <a:gd name="T86" fmla="*/ 11416 w 1589"/>
                    <a:gd name="T87" fmla="*/ 91386 h 1468"/>
                    <a:gd name="T88" fmla="*/ 9185 w 1589"/>
                    <a:gd name="T89" fmla="*/ 88028 h 1468"/>
                    <a:gd name="T90" fmla="*/ 7177 w 1589"/>
                    <a:gd name="T91" fmla="*/ 84428 h 1468"/>
                    <a:gd name="T92" fmla="*/ 4559 w 1589"/>
                    <a:gd name="T93" fmla="*/ 78396 h 1468"/>
                    <a:gd name="T94" fmla="*/ 2449 w 1589"/>
                    <a:gd name="T95" fmla="*/ 71728 h 1468"/>
                    <a:gd name="T96" fmla="*/ 1382 w 1589"/>
                    <a:gd name="T97" fmla="*/ 66962 h 1468"/>
                    <a:gd name="T98" fmla="*/ 361 w 1589"/>
                    <a:gd name="T99" fmla="*/ 59484 h 1468"/>
                    <a:gd name="T100" fmla="*/ 0 w 1589"/>
                    <a:gd name="T101" fmla="*/ 52884 h 1468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589" h="1468">
                      <a:moveTo>
                        <a:pt x="0" y="734"/>
                      </a:moveTo>
                      <a:lnTo>
                        <a:pt x="0" y="716"/>
                      </a:lnTo>
                      <a:lnTo>
                        <a:pt x="1" y="697"/>
                      </a:lnTo>
                      <a:lnTo>
                        <a:pt x="2" y="678"/>
                      </a:lnTo>
                      <a:lnTo>
                        <a:pt x="3" y="659"/>
                      </a:lnTo>
                      <a:lnTo>
                        <a:pt x="6" y="642"/>
                      </a:lnTo>
                      <a:lnTo>
                        <a:pt x="9" y="623"/>
                      </a:lnTo>
                      <a:lnTo>
                        <a:pt x="11" y="604"/>
                      </a:lnTo>
                      <a:lnTo>
                        <a:pt x="15" y="587"/>
                      </a:lnTo>
                      <a:lnTo>
                        <a:pt x="20" y="569"/>
                      </a:lnTo>
                      <a:lnTo>
                        <a:pt x="24" y="552"/>
                      </a:lnTo>
                      <a:lnTo>
                        <a:pt x="29" y="534"/>
                      </a:lnTo>
                      <a:lnTo>
                        <a:pt x="35" y="517"/>
                      </a:lnTo>
                      <a:lnTo>
                        <a:pt x="40" y="499"/>
                      </a:lnTo>
                      <a:lnTo>
                        <a:pt x="47" y="482"/>
                      </a:lnTo>
                      <a:lnTo>
                        <a:pt x="55" y="465"/>
                      </a:lnTo>
                      <a:lnTo>
                        <a:pt x="62" y="449"/>
                      </a:lnTo>
                      <a:lnTo>
                        <a:pt x="70" y="433"/>
                      </a:lnTo>
                      <a:lnTo>
                        <a:pt x="78" y="417"/>
                      </a:lnTo>
                      <a:lnTo>
                        <a:pt x="86" y="400"/>
                      </a:lnTo>
                      <a:lnTo>
                        <a:pt x="95" y="384"/>
                      </a:lnTo>
                      <a:lnTo>
                        <a:pt x="104" y="369"/>
                      </a:lnTo>
                      <a:lnTo>
                        <a:pt x="115" y="354"/>
                      </a:lnTo>
                      <a:lnTo>
                        <a:pt x="125" y="339"/>
                      </a:lnTo>
                      <a:lnTo>
                        <a:pt x="135" y="324"/>
                      </a:lnTo>
                      <a:lnTo>
                        <a:pt x="147" y="309"/>
                      </a:lnTo>
                      <a:lnTo>
                        <a:pt x="157" y="295"/>
                      </a:lnTo>
                      <a:lnTo>
                        <a:pt x="181" y="268"/>
                      </a:lnTo>
                      <a:lnTo>
                        <a:pt x="193" y="254"/>
                      </a:lnTo>
                      <a:lnTo>
                        <a:pt x="205" y="242"/>
                      </a:lnTo>
                      <a:lnTo>
                        <a:pt x="232" y="215"/>
                      </a:lnTo>
                      <a:lnTo>
                        <a:pt x="246" y="203"/>
                      </a:lnTo>
                      <a:lnTo>
                        <a:pt x="260" y="192"/>
                      </a:lnTo>
                      <a:lnTo>
                        <a:pt x="288" y="168"/>
                      </a:lnTo>
                      <a:lnTo>
                        <a:pt x="319" y="147"/>
                      </a:lnTo>
                      <a:lnTo>
                        <a:pt x="334" y="137"/>
                      </a:lnTo>
                      <a:lnTo>
                        <a:pt x="350" y="127"/>
                      </a:lnTo>
                      <a:lnTo>
                        <a:pt x="382" y="107"/>
                      </a:lnTo>
                      <a:lnTo>
                        <a:pt x="398" y="98"/>
                      </a:lnTo>
                      <a:lnTo>
                        <a:pt x="415" y="89"/>
                      </a:lnTo>
                      <a:lnTo>
                        <a:pt x="449" y="73"/>
                      </a:lnTo>
                      <a:lnTo>
                        <a:pt x="485" y="58"/>
                      </a:lnTo>
                      <a:lnTo>
                        <a:pt x="503" y="52"/>
                      </a:lnTo>
                      <a:lnTo>
                        <a:pt x="521" y="45"/>
                      </a:lnTo>
                      <a:lnTo>
                        <a:pt x="558" y="34"/>
                      </a:lnTo>
                      <a:lnTo>
                        <a:pt x="595" y="24"/>
                      </a:lnTo>
                      <a:lnTo>
                        <a:pt x="614" y="19"/>
                      </a:lnTo>
                      <a:lnTo>
                        <a:pt x="633" y="15"/>
                      </a:lnTo>
                      <a:lnTo>
                        <a:pt x="654" y="12"/>
                      </a:lnTo>
                      <a:lnTo>
                        <a:pt x="673" y="9"/>
                      </a:lnTo>
                      <a:lnTo>
                        <a:pt x="693" y="7"/>
                      </a:lnTo>
                      <a:lnTo>
                        <a:pt x="712" y="4"/>
                      </a:lnTo>
                      <a:lnTo>
                        <a:pt x="753" y="2"/>
                      </a:lnTo>
                      <a:lnTo>
                        <a:pt x="794" y="0"/>
                      </a:lnTo>
                      <a:lnTo>
                        <a:pt x="835" y="2"/>
                      </a:lnTo>
                      <a:lnTo>
                        <a:pt x="856" y="3"/>
                      </a:lnTo>
                      <a:lnTo>
                        <a:pt x="875" y="4"/>
                      </a:lnTo>
                      <a:lnTo>
                        <a:pt x="916" y="9"/>
                      </a:lnTo>
                      <a:lnTo>
                        <a:pt x="954" y="15"/>
                      </a:lnTo>
                      <a:lnTo>
                        <a:pt x="992" y="24"/>
                      </a:lnTo>
                      <a:lnTo>
                        <a:pt x="1011" y="29"/>
                      </a:lnTo>
                      <a:lnTo>
                        <a:pt x="1031" y="34"/>
                      </a:lnTo>
                      <a:lnTo>
                        <a:pt x="1048" y="39"/>
                      </a:lnTo>
                      <a:lnTo>
                        <a:pt x="1068" y="45"/>
                      </a:lnTo>
                      <a:lnTo>
                        <a:pt x="1086" y="52"/>
                      </a:lnTo>
                      <a:lnTo>
                        <a:pt x="1103" y="58"/>
                      </a:lnTo>
                      <a:lnTo>
                        <a:pt x="1138" y="73"/>
                      </a:lnTo>
                      <a:lnTo>
                        <a:pt x="1156" y="82"/>
                      </a:lnTo>
                      <a:lnTo>
                        <a:pt x="1172" y="89"/>
                      </a:lnTo>
                      <a:lnTo>
                        <a:pt x="1189" y="98"/>
                      </a:lnTo>
                      <a:lnTo>
                        <a:pt x="1206" y="107"/>
                      </a:lnTo>
                      <a:lnTo>
                        <a:pt x="1239" y="127"/>
                      </a:lnTo>
                      <a:lnTo>
                        <a:pt x="1269" y="147"/>
                      </a:lnTo>
                      <a:lnTo>
                        <a:pt x="1299" y="168"/>
                      </a:lnTo>
                      <a:lnTo>
                        <a:pt x="1314" y="179"/>
                      </a:lnTo>
                      <a:lnTo>
                        <a:pt x="1328" y="192"/>
                      </a:lnTo>
                      <a:lnTo>
                        <a:pt x="1342" y="203"/>
                      </a:lnTo>
                      <a:lnTo>
                        <a:pt x="1356" y="215"/>
                      </a:lnTo>
                      <a:lnTo>
                        <a:pt x="1369" y="228"/>
                      </a:lnTo>
                      <a:lnTo>
                        <a:pt x="1382" y="242"/>
                      </a:lnTo>
                      <a:lnTo>
                        <a:pt x="1395" y="254"/>
                      </a:lnTo>
                      <a:lnTo>
                        <a:pt x="1407" y="268"/>
                      </a:lnTo>
                      <a:lnTo>
                        <a:pt x="1430" y="295"/>
                      </a:lnTo>
                      <a:lnTo>
                        <a:pt x="1442" y="309"/>
                      </a:lnTo>
                      <a:lnTo>
                        <a:pt x="1453" y="324"/>
                      </a:lnTo>
                      <a:lnTo>
                        <a:pt x="1474" y="354"/>
                      </a:lnTo>
                      <a:lnTo>
                        <a:pt x="1483" y="369"/>
                      </a:lnTo>
                      <a:lnTo>
                        <a:pt x="1493" y="384"/>
                      </a:lnTo>
                      <a:lnTo>
                        <a:pt x="1511" y="417"/>
                      </a:lnTo>
                      <a:lnTo>
                        <a:pt x="1526" y="449"/>
                      </a:lnTo>
                      <a:lnTo>
                        <a:pt x="1534" y="465"/>
                      </a:lnTo>
                      <a:lnTo>
                        <a:pt x="1540" y="482"/>
                      </a:lnTo>
                      <a:lnTo>
                        <a:pt x="1547" y="499"/>
                      </a:lnTo>
                      <a:lnTo>
                        <a:pt x="1553" y="517"/>
                      </a:lnTo>
                      <a:lnTo>
                        <a:pt x="1563" y="552"/>
                      </a:lnTo>
                      <a:lnTo>
                        <a:pt x="1572" y="587"/>
                      </a:lnTo>
                      <a:lnTo>
                        <a:pt x="1576" y="604"/>
                      </a:lnTo>
                      <a:lnTo>
                        <a:pt x="1580" y="623"/>
                      </a:lnTo>
                      <a:lnTo>
                        <a:pt x="1582" y="642"/>
                      </a:lnTo>
                      <a:lnTo>
                        <a:pt x="1585" y="659"/>
                      </a:lnTo>
                      <a:lnTo>
                        <a:pt x="1588" y="697"/>
                      </a:lnTo>
                      <a:lnTo>
                        <a:pt x="1589" y="716"/>
                      </a:lnTo>
                      <a:lnTo>
                        <a:pt x="1589" y="734"/>
                      </a:lnTo>
                      <a:lnTo>
                        <a:pt x="1589" y="753"/>
                      </a:lnTo>
                      <a:lnTo>
                        <a:pt x="1588" y="772"/>
                      </a:lnTo>
                      <a:lnTo>
                        <a:pt x="1586" y="791"/>
                      </a:lnTo>
                      <a:lnTo>
                        <a:pt x="1585" y="809"/>
                      </a:lnTo>
                      <a:lnTo>
                        <a:pt x="1582" y="828"/>
                      </a:lnTo>
                      <a:lnTo>
                        <a:pt x="1580" y="847"/>
                      </a:lnTo>
                      <a:lnTo>
                        <a:pt x="1576" y="864"/>
                      </a:lnTo>
                      <a:lnTo>
                        <a:pt x="1572" y="883"/>
                      </a:lnTo>
                      <a:lnTo>
                        <a:pt x="1568" y="901"/>
                      </a:lnTo>
                      <a:lnTo>
                        <a:pt x="1563" y="918"/>
                      </a:lnTo>
                      <a:lnTo>
                        <a:pt x="1558" y="936"/>
                      </a:lnTo>
                      <a:lnTo>
                        <a:pt x="1553" y="953"/>
                      </a:lnTo>
                      <a:lnTo>
                        <a:pt x="1547" y="971"/>
                      </a:lnTo>
                      <a:lnTo>
                        <a:pt x="1540" y="987"/>
                      </a:lnTo>
                      <a:lnTo>
                        <a:pt x="1534" y="1004"/>
                      </a:lnTo>
                      <a:lnTo>
                        <a:pt x="1526" y="1021"/>
                      </a:lnTo>
                      <a:lnTo>
                        <a:pt x="1519" y="1037"/>
                      </a:lnTo>
                      <a:lnTo>
                        <a:pt x="1511" y="1053"/>
                      </a:lnTo>
                      <a:lnTo>
                        <a:pt x="1502" y="1068"/>
                      </a:lnTo>
                      <a:lnTo>
                        <a:pt x="1493" y="1084"/>
                      </a:lnTo>
                      <a:lnTo>
                        <a:pt x="1483" y="1099"/>
                      </a:lnTo>
                      <a:lnTo>
                        <a:pt x="1474" y="1116"/>
                      </a:lnTo>
                      <a:lnTo>
                        <a:pt x="1464" y="1131"/>
                      </a:lnTo>
                      <a:lnTo>
                        <a:pt x="1453" y="1144"/>
                      </a:lnTo>
                      <a:lnTo>
                        <a:pt x="1442" y="1159"/>
                      </a:lnTo>
                      <a:lnTo>
                        <a:pt x="1430" y="1173"/>
                      </a:lnTo>
                      <a:lnTo>
                        <a:pt x="1407" y="1202"/>
                      </a:lnTo>
                      <a:lnTo>
                        <a:pt x="1395" y="1215"/>
                      </a:lnTo>
                      <a:lnTo>
                        <a:pt x="1382" y="1228"/>
                      </a:lnTo>
                      <a:lnTo>
                        <a:pt x="1356" y="1253"/>
                      </a:lnTo>
                      <a:lnTo>
                        <a:pt x="1342" y="1266"/>
                      </a:lnTo>
                      <a:lnTo>
                        <a:pt x="1328" y="1278"/>
                      </a:lnTo>
                      <a:lnTo>
                        <a:pt x="1299" y="1301"/>
                      </a:lnTo>
                      <a:lnTo>
                        <a:pt x="1269" y="1323"/>
                      </a:lnTo>
                      <a:lnTo>
                        <a:pt x="1254" y="1333"/>
                      </a:lnTo>
                      <a:lnTo>
                        <a:pt x="1239" y="1343"/>
                      </a:lnTo>
                      <a:lnTo>
                        <a:pt x="1206" y="1362"/>
                      </a:lnTo>
                      <a:lnTo>
                        <a:pt x="1189" y="1371"/>
                      </a:lnTo>
                      <a:lnTo>
                        <a:pt x="1172" y="1380"/>
                      </a:lnTo>
                      <a:lnTo>
                        <a:pt x="1138" y="1396"/>
                      </a:lnTo>
                      <a:lnTo>
                        <a:pt x="1103" y="1411"/>
                      </a:lnTo>
                      <a:lnTo>
                        <a:pt x="1086" y="1418"/>
                      </a:lnTo>
                      <a:lnTo>
                        <a:pt x="1068" y="1425"/>
                      </a:lnTo>
                      <a:lnTo>
                        <a:pt x="1031" y="1436"/>
                      </a:lnTo>
                      <a:lnTo>
                        <a:pt x="992" y="1446"/>
                      </a:lnTo>
                      <a:lnTo>
                        <a:pt x="973" y="1450"/>
                      </a:lnTo>
                      <a:lnTo>
                        <a:pt x="954" y="1453"/>
                      </a:lnTo>
                      <a:lnTo>
                        <a:pt x="935" y="1457"/>
                      </a:lnTo>
                      <a:lnTo>
                        <a:pt x="916" y="1460"/>
                      </a:lnTo>
                      <a:lnTo>
                        <a:pt x="895" y="1463"/>
                      </a:lnTo>
                      <a:lnTo>
                        <a:pt x="875" y="1465"/>
                      </a:lnTo>
                      <a:lnTo>
                        <a:pt x="835" y="1467"/>
                      </a:lnTo>
                      <a:lnTo>
                        <a:pt x="794" y="1468"/>
                      </a:lnTo>
                      <a:lnTo>
                        <a:pt x="753" y="1467"/>
                      </a:lnTo>
                      <a:lnTo>
                        <a:pt x="733" y="1467"/>
                      </a:lnTo>
                      <a:lnTo>
                        <a:pt x="712" y="1465"/>
                      </a:lnTo>
                      <a:lnTo>
                        <a:pt x="673" y="1460"/>
                      </a:lnTo>
                      <a:lnTo>
                        <a:pt x="633" y="1453"/>
                      </a:lnTo>
                      <a:lnTo>
                        <a:pt x="595" y="1446"/>
                      </a:lnTo>
                      <a:lnTo>
                        <a:pt x="577" y="1441"/>
                      </a:lnTo>
                      <a:lnTo>
                        <a:pt x="558" y="1436"/>
                      </a:lnTo>
                      <a:lnTo>
                        <a:pt x="539" y="1430"/>
                      </a:lnTo>
                      <a:lnTo>
                        <a:pt x="521" y="1425"/>
                      </a:lnTo>
                      <a:lnTo>
                        <a:pt x="503" y="1418"/>
                      </a:lnTo>
                      <a:lnTo>
                        <a:pt x="485" y="1411"/>
                      </a:lnTo>
                      <a:lnTo>
                        <a:pt x="449" y="1396"/>
                      </a:lnTo>
                      <a:lnTo>
                        <a:pt x="433" y="1388"/>
                      </a:lnTo>
                      <a:lnTo>
                        <a:pt x="415" y="1380"/>
                      </a:lnTo>
                      <a:lnTo>
                        <a:pt x="398" y="1371"/>
                      </a:lnTo>
                      <a:lnTo>
                        <a:pt x="382" y="1362"/>
                      </a:lnTo>
                      <a:lnTo>
                        <a:pt x="350" y="1343"/>
                      </a:lnTo>
                      <a:lnTo>
                        <a:pt x="319" y="1323"/>
                      </a:lnTo>
                      <a:lnTo>
                        <a:pt x="288" y="1301"/>
                      </a:lnTo>
                      <a:lnTo>
                        <a:pt x="274" y="1290"/>
                      </a:lnTo>
                      <a:lnTo>
                        <a:pt x="260" y="1278"/>
                      </a:lnTo>
                      <a:lnTo>
                        <a:pt x="246" y="1266"/>
                      </a:lnTo>
                      <a:lnTo>
                        <a:pt x="232" y="1253"/>
                      </a:lnTo>
                      <a:lnTo>
                        <a:pt x="219" y="1241"/>
                      </a:lnTo>
                      <a:lnTo>
                        <a:pt x="205" y="1228"/>
                      </a:lnTo>
                      <a:lnTo>
                        <a:pt x="193" y="1215"/>
                      </a:lnTo>
                      <a:lnTo>
                        <a:pt x="181" y="1202"/>
                      </a:lnTo>
                      <a:lnTo>
                        <a:pt x="157" y="1173"/>
                      </a:lnTo>
                      <a:lnTo>
                        <a:pt x="147" y="1159"/>
                      </a:lnTo>
                      <a:lnTo>
                        <a:pt x="135" y="1144"/>
                      </a:lnTo>
                      <a:lnTo>
                        <a:pt x="115" y="1116"/>
                      </a:lnTo>
                      <a:lnTo>
                        <a:pt x="104" y="1099"/>
                      </a:lnTo>
                      <a:lnTo>
                        <a:pt x="95" y="1084"/>
                      </a:lnTo>
                      <a:lnTo>
                        <a:pt x="78" y="1053"/>
                      </a:lnTo>
                      <a:lnTo>
                        <a:pt x="62" y="1021"/>
                      </a:lnTo>
                      <a:lnTo>
                        <a:pt x="55" y="1004"/>
                      </a:lnTo>
                      <a:lnTo>
                        <a:pt x="47" y="987"/>
                      </a:lnTo>
                      <a:lnTo>
                        <a:pt x="40" y="971"/>
                      </a:lnTo>
                      <a:lnTo>
                        <a:pt x="35" y="953"/>
                      </a:lnTo>
                      <a:lnTo>
                        <a:pt x="24" y="918"/>
                      </a:lnTo>
                      <a:lnTo>
                        <a:pt x="15" y="883"/>
                      </a:lnTo>
                      <a:lnTo>
                        <a:pt x="11" y="864"/>
                      </a:lnTo>
                      <a:lnTo>
                        <a:pt x="9" y="847"/>
                      </a:lnTo>
                      <a:lnTo>
                        <a:pt x="6" y="828"/>
                      </a:lnTo>
                      <a:lnTo>
                        <a:pt x="3" y="809"/>
                      </a:lnTo>
                      <a:lnTo>
                        <a:pt x="1" y="772"/>
                      </a:lnTo>
                      <a:lnTo>
                        <a:pt x="0" y="753"/>
                      </a:lnTo>
                      <a:lnTo>
                        <a:pt x="0" y="734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54" name="Freeform 19"/>
                <p:cNvSpPr>
                  <a:spLocks/>
                </p:cNvSpPr>
                <p:nvPr/>
              </p:nvSpPr>
              <p:spPr bwMode="auto">
                <a:xfrm>
                  <a:off x="17737" y="9647"/>
                  <a:ext cx="1678" cy="2259"/>
                </a:xfrm>
                <a:custGeom>
                  <a:avLst/>
                  <a:gdLst>
                    <a:gd name="T0" fmla="*/ 11742 w 803"/>
                    <a:gd name="T1" fmla="*/ 155 h 965"/>
                    <a:gd name="T2" fmla="*/ 13388 w 803"/>
                    <a:gd name="T3" fmla="*/ 0 h 965"/>
                    <a:gd name="T4" fmla="*/ 20915 w 803"/>
                    <a:gd name="T5" fmla="*/ 66 h 965"/>
                    <a:gd name="T6" fmla="*/ 30279 w 803"/>
                    <a:gd name="T7" fmla="*/ 11328 h 965"/>
                    <a:gd name="T8" fmla="*/ 31991 w 803"/>
                    <a:gd name="T9" fmla="*/ 17086 h 965"/>
                    <a:gd name="T10" fmla="*/ 31991 w 803"/>
                    <a:gd name="T11" fmla="*/ 52313 h 965"/>
                    <a:gd name="T12" fmla="*/ 31161 w 803"/>
                    <a:gd name="T13" fmla="*/ 55829 h 965"/>
                    <a:gd name="T14" fmla="*/ 20959 w 803"/>
                    <a:gd name="T15" fmla="*/ 66937 h 965"/>
                    <a:gd name="T16" fmla="*/ 19319 w 803"/>
                    <a:gd name="T17" fmla="*/ 67836 h 965"/>
                    <a:gd name="T18" fmla="*/ 13232 w 803"/>
                    <a:gd name="T19" fmla="*/ 67836 h 965"/>
                    <a:gd name="T20" fmla="*/ 11040 w 803"/>
                    <a:gd name="T21" fmla="*/ 66642 h 965"/>
                    <a:gd name="T22" fmla="*/ 721 w 803"/>
                    <a:gd name="T23" fmla="*/ 53994 h 965"/>
                    <a:gd name="T24" fmla="*/ 0 w 803"/>
                    <a:gd name="T25" fmla="*/ 51325 h 965"/>
                    <a:gd name="T26" fmla="*/ 0 w 803"/>
                    <a:gd name="T27" fmla="*/ 36057 h 965"/>
                    <a:gd name="T28" fmla="*/ 0 w 803"/>
                    <a:gd name="T29" fmla="*/ 16244 h 965"/>
                    <a:gd name="T30" fmla="*/ 878 w 803"/>
                    <a:gd name="T31" fmla="*/ 13212 h 965"/>
                    <a:gd name="T32" fmla="*/ 10712 w 803"/>
                    <a:gd name="T33" fmla="*/ 1206 h 965"/>
                    <a:gd name="T34" fmla="*/ 11742 w 803"/>
                    <a:gd name="T35" fmla="*/ 155 h 96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03" h="965">
                      <a:moveTo>
                        <a:pt x="295" y="2"/>
                      </a:moveTo>
                      <a:lnTo>
                        <a:pt x="336" y="0"/>
                      </a:lnTo>
                      <a:lnTo>
                        <a:pt x="525" y="1"/>
                      </a:lnTo>
                      <a:lnTo>
                        <a:pt x="760" y="161"/>
                      </a:lnTo>
                      <a:lnTo>
                        <a:pt x="803" y="243"/>
                      </a:lnTo>
                      <a:lnTo>
                        <a:pt x="803" y="744"/>
                      </a:lnTo>
                      <a:lnTo>
                        <a:pt x="782" y="794"/>
                      </a:lnTo>
                      <a:lnTo>
                        <a:pt x="526" y="952"/>
                      </a:lnTo>
                      <a:lnTo>
                        <a:pt x="485" y="965"/>
                      </a:lnTo>
                      <a:lnTo>
                        <a:pt x="332" y="965"/>
                      </a:lnTo>
                      <a:lnTo>
                        <a:pt x="277" y="948"/>
                      </a:lnTo>
                      <a:lnTo>
                        <a:pt x="18" y="768"/>
                      </a:lnTo>
                      <a:lnTo>
                        <a:pt x="0" y="730"/>
                      </a:lnTo>
                      <a:lnTo>
                        <a:pt x="0" y="513"/>
                      </a:lnTo>
                      <a:lnTo>
                        <a:pt x="0" y="231"/>
                      </a:lnTo>
                      <a:lnTo>
                        <a:pt x="22" y="188"/>
                      </a:lnTo>
                      <a:lnTo>
                        <a:pt x="269" y="17"/>
                      </a:lnTo>
                      <a:lnTo>
                        <a:pt x="295" y="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55" name="Rectangle 20"/>
                <p:cNvSpPr>
                  <a:spLocks noChangeArrowheads="1"/>
                </p:cNvSpPr>
                <p:nvPr/>
              </p:nvSpPr>
              <p:spPr bwMode="auto">
                <a:xfrm>
                  <a:off x="19436" y="8802"/>
                  <a:ext cx="361" cy="965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de-DE" altLang="de-DE" sz="2400" u="sng">
                    <a:solidFill>
                      <a:srgbClr val="808080"/>
                    </a:solidFill>
                    <a:latin typeface="Comic Sans MS" charset="0"/>
                  </a:endParaRPr>
                </a:p>
              </p:txBody>
            </p:sp>
            <p:sp>
              <p:nvSpPr>
                <p:cNvPr id="8556" name="Freeform 21"/>
                <p:cNvSpPr>
                  <a:spLocks/>
                </p:cNvSpPr>
                <p:nvPr/>
              </p:nvSpPr>
              <p:spPr bwMode="auto">
                <a:xfrm>
                  <a:off x="18676" y="7581"/>
                  <a:ext cx="519" cy="1411"/>
                </a:xfrm>
                <a:custGeom>
                  <a:avLst/>
                  <a:gdLst>
                    <a:gd name="T0" fmla="*/ 4068 w 246"/>
                    <a:gd name="T1" fmla="*/ 0 h 603"/>
                    <a:gd name="T2" fmla="*/ 10283 w 246"/>
                    <a:gd name="T3" fmla="*/ 2820 h 603"/>
                    <a:gd name="T4" fmla="*/ 7156 w 246"/>
                    <a:gd name="T5" fmla="*/ 19017 h 603"/>
                    <a:gd name="T6" fmla="*/ 7156 w 246"/>
                    <a:gd name="T7" fmla="*/ 23292 h 603"/>
                    <a:gd name="T8" fmla="*/ 7608 w 246"/>
                    <a:gd name="T9" fmla="*/ 26802 h 603"/>
                    <a:gd name="T10" fmla="*/ 10283 w 246"/>
                    <a:gd name="T11" fmla="*/ 39489 h 603"/>
                    <a:gd name="T12" fmla="*/ 4068 w 246"/>
                    <a:gd name="T13" fmla="*/ 42309 h 603"/>
                    <a:gd name="T14" fmla="*/ 873 w 246"/>
                    <a:gd name="T15" fmla="*/ 27497 h 603"/>
                    <a:gd name="T16" fmla="*/ 0 w 246"/>
                    <a:gd name="T17" fmla="*/ 22576 h 603"/>
                    <a:gd name="T18" fmla="*/ 414 w 246"/>
                    <a:gd name="T19" fmla="*/ 18322 h 603"/>
                    <a:gd name="T20" fmla="*/ 4068 w 246"/>
                    <a:gd name="T21" fmla="*/ 0 h 60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46" h="603">
                      <a:moveTo>
                        <a:pt x="97" y="0"/>
                      </a:moveTo>
                      <a:lnTo>
                        <a:pt x="246" y="40"/>
                      </a:lnTo>
                      <a:lnTo>
                        <a:pt x="171" y="271"/>
                      </a:lnTo>
                      <a:lnTo>
                        <a:pt x="171" y="332"/>
                      </a:lnTo>
                      <a:lnTo>
                        <a:pt x="182" y="382"/>
                      </a:lnTo>
                      <a:lnTo>
                        <a:pt x="246" y="563"/>
                      </a:lnTo>
                      <a:lnTo>
                        <a:pt x="97" y="603"/>
                      </a:lnTo>
                      <a:lnTo>
                        <a:pt x="21" y="392"/>
                      </a:lnTo>
                      <a:lnTo>
                        <a:pt x="0" y="322"/>
                      </a:lnTo>
                      <a:lnTo>
                        <a:pt x="10" y="261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57" name="Freeform 22"/>
                <p:cNvSpPr>
                  <a:spLocks/>
                </p:cNvSpPr>
                <p:nvPr/>
              </p:nvSpPr>
              <p:spPr bwMode="auto">
                <a:xfrm>
                  <a:off x="9208" y="10361"/>
                  <a:ext cx="4779" cy="407"/>
                </a:xfrm>
                <a:custGeom>
                  <a:avLst/>
                  <a:gdLst>
                    <a:gd name="T0" fmla="*/ 0 w 2288"/>
                    <a:gd name="T1" fmla="*/ 0 h 174"/>
                    <a:gd name="T2" fmla="*/ 22709 w 2288"/>
                    <a:gd name="T3" fmla="*/ 0 h 174"/>
                    <a:gd name="T4" fmla="*/ 45434 w 2288"/>
                    <a:gd name="T5" fmla="*/ 0 h 174"/>
                    <a:gd name="T6" fmla="*/ 68182 w 2288"/>
                    <a:gd name="T7" fmla="*/ 0 h 174"/>
                    <a:gd name="T8" fmla="*/ 90964 w 2288"/>
                    <a:gd name="T9" fmla="*/ 0 h 174"/>
                    <a:gd name="T10" fmla="*/ 90964 w 2288"/>
                    <a:gd name="T11" fmla="*/ 12184 h 174"/>
                    <a:gd name="T12" fmla="*/ 68182 w 2288"/>
                    <a:gd name="T13" fmla="*/ 12184 h 174"/>
                    <a:gd name="T14" fmla="*/ 45434 w 2288"/>
                    <a:gd name="T15" fmla="*/ 12184 h 174"/>
                    <a:gd name="T16" fmla="*/ 22709 w 2288"/>
                    <a:gd name="T17" fmla="*/ 12184 h 174"/>
                    <a:gd name="T18" fmla="*/ 0 w 2288"/>
                    <a:gd name="T19" fmla="*/ 12184 h 174"/>
                    <a:gd name="T20" fmla="*/ 0 w 2288"/>
                    <a:gd name="T21" fmla="*/ 0 h 1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288" h="174">
                      <a:moveTo>
                        <a:pt x="0" y="0"/>
                      </a:moveTo>
                      <a:lnTo>
                        <a:pt x="571" y="0"/>
                      </a:lnTo>
                      <a:lnTo>
                        <a:pt x="1143" y="0"/>
                      </a:lnTo>
                      <a:lnTo>
                        <a:pt x="1715" y="0"/>
                      </a:lnTo>
                      <a:lnTo>
                        <a:pt x="2288" y="0"/>
                      </a:lnTo>
                      <a:lnTo>
                        <a:pt x="2288" y="174"/>
                      </a:lnTo>
                      <a:lnTo>
                        <a:pt x="1715" y="174"/>
                      </a:lnTo>
                      <a:lnTo>
                        <a:pt x="1143" y="174"/>
                      </a:lnTo>
                      <a:lnTo>
                        <a:pt x="571" y="174"/>
                      </a:lnTo>
                      <a:lnTo>
                        <a:pt x="0" y="1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545" name="Freeform 23"/>
              <p:cNvSpPr>
                <a:spLocks/>
              </p:cNvSpPr>
              <p:nvPr/>
            </p:nvSpPr>
            <p:spPr bwMode="auto">
              <a:xfrm>
                <a:off x="16890" y="4100"/>
                <a:ext cx="2818" cy="2963"/>
              </a:xfrm>
              <a:custGeom>
                <a:avLst/>
                <a:gdLst>
                  <a:gd name="T0" fmla="*/ 73 w 1351"/>
                  <a:gd name="T1" fmla="*/ 42217 h 1266"/>
                  <a:gd name="T2" fmla="*/ 469 w 1351"/>
                  <a:gd name="T3" fmla="*/ 36574 h 1266"/>
                  <a:gd name="T4" fmla="*/ 870 w 1351"/>
                  <a:gd name="T5" fmla="*/ 33424 h 1266"/>
                  <a:gd name="T6" fmla="*/ 1671 w 1351"/>
                  <a:gd name="T7" fmla="*/ 29230 h 1266"/>
                  <a:gd name="T8" fmla="*/ 2685 w 1351"/>
                  <a:gd name="T9" fmla="*/ 25202 h 1266"/>
                  <a:gd name="T10" fmla="*/ 3558 w 1351"/>
                  <a:gd name="T11" fmla="*/ 22321 h 1266"/>
                  <a:gd name="T12" fmla="*/ 5300 w 1351"/>
                  <a:gd name="T13" fmla="*/ 17818 h 1266"/>
                  <a:gd name="T14" fmla="*/ 6988 w 1351"/>
                  <a:gd name="T15" fmla="*/ 14614 h 1266"/>
                  <a:gd name="T16" fmla="*/ 9745 w 1351"/>
                  <a:gd name="T17" fmla="*/ 10118 h 1266"/>
                  <a:gd name="T18" fmla="*/ 11768 w 1351"/>
                  <a:gd name="T19" fmla="*/ 7592 h 1266"/>
                  <a:gd name="T20" fmla="*/ 15162 w 1351"/>
                  <a:gd name="T21" fmla="*/ 4409 h 1266"/>
                  <a:gd name="T22" fmla="*/ 18796 w 1351"/>
                  <a:gd name="T23" fmla="*/ 2039 h 1266"/>
                  <a:gd name="T24" fmla="*/ 21962 w 1351"/>
                  <a:gd name="T25" fmla="*/ 690 h 1266"/>
                  <a:gd name="T26" fmla="*/ 25274 w 1351"/>
                  <a:gd name="T27" fmla="*/ 154 h 1266"/>
                  <a:gd name="T28" fmla="*/ 28693 w 1351"/>
                  <a:gd name="T29" fmla="*/ 154 h 1266"/>
                  <a:gd name="T30" fmla="*/ 30721 w 1351"/>
                  <a:gd name="T31" fmla="*/ 564 h 1266"/>
                  <a:gd name="T32" fmla="*/ 32688 w 1351"/>
                  <a:gd name="T33" fmla="*/ 1205 h 1266"/>
                  <a:gd name="T34" fmla="*/ 34623 w 1351"/>
                  <a:gd name="T35" fmla="*/ 2039 h 1266"/>
                  <a:gd name="T36" fmla="*/ 37043 w 1351"/>
                  <a:gd name="T37" fmla="*/ 3511 h 1266"/>
                  <a:gd name="T38" fmla="*/ 38805 w 1351"/>
                  <a:gd name="T39" fmla="*/ 4831 h 1266"/>
                  <a:gd name="T40" fmla="*/ 41021 w 1351"/>
                  <a:gd name="T41" fmla="*/ 7028 h 1266"/>
                  <a:gd name="T42" fmla="*/ 43161 w 1351"/>
                  <a:gd name="T43" fmla="*/ 9488 h 1266"/>
                  <a:gd name="T44" fmla="*/ 45522 w 1351"/>
                  <a:gd name="T45" fmla="*/ 12987 h 1266"/>
                  <a:gd name="T46" fmla="*/ 47228 w 1351"/>
                  <a:gd name="T47" fmla="*/ 16142 h 1266"/>
                  <a:gd name="T48" fmla="*/ 49425 w 1351"/>
                  <a:gd name="T49" fmla="*/ 21422 h 1266"/>
                  <a:gd name="T50" fmla="*/ 50695 w 1351"/>
                  <a:gd name="T51" fmla="*/ 25202 h 1266"/>
                  <a:gd name="T52" fmla="*/ 51719 w 1351"/>
                  <a:gd name="T53" fmla="*/ 29230 h 1266"/>
                  <a:gd name="T54" fmla="*/ 52318 w 1351"/>
                  <a:gd name="T55" fmla="*/ 32230 h 1266"/>
                  <a:gd name="T56" fmla="*/ 52789 w 1351"/>
                  <a:gd name="T57" fmla="*/ 35523 h 1266"/>
                  <a:gd name="T58" fmla="*/ 53189 w 1351"/>
                  <a:gd name="T59" fmla="*/ 39872 h 1266"/>
                  <a:gd name="T60" fmla="*/ 53346 w 1351"/>
                  <a:gd name="T61" fmla="*/ 44473 h 1266"/>
                  <a:gd name="T62" fmla="*/ 53189 w 1351"/>
                  <a:gd name="T63" fmla="*/ 49025 h 1266"/>
                  <a:gd name="T64" fmla="*/ 52789 w 1351"/>
                  <a:gd name="T65" fmla="*/ 53435 h 1266"/>
                  <a:gd name="T66" fmla="*/ 52109 w 1351"/>
                  <a:gd name="T67" fmla="*/ 57729 h 1266"/>
                  <a:gd name="T68" fmla="*/ 51448 w 1351"/>
                  <a:gd name="T69" fmla="*/ 60819 h 1266"/>
                  <a:gd name="T70" fmla="*/ 50430 w 1351"/>
                  <a:gd name="T71" fmla="*/ 64692 h 1266"/>
                  <a:gd name="T72" fmla="*/ 49425 w 1351"/>
                  <a:gd name="T73" fmla="*/ 67484 h 1266"/>
                  <a:gd name="T74" fmla="*/ 47629 w 1351"/>
                  <a:gd name="T75" fmla="*/ 71922 h 1266"/>
                  <a:gd name="T76" fmla="*/ 45522 w 1351"/>
                  <a:gd name="T77" fmla="*/ 75910 h 1266"/>
                  <a:gd name="T78" fmla="*/ 43161 w 1351"/>
                  <a:gd name="T79" fmla="*/ 79421 h 1266"/>
                  <a:gd name="T80" fmla="*/ 40510 w 1351"/>
                  <a:gd name="T81" fmla="*/ 82510 h 1266"/>
                  <a:gd name="T82" fmla="*/ 37043 w 1351"/>
                  <a:gd name="T83" fmla="*/ 85396 h 1266"/>
                  <a:gd name="T84" fmla="*/ 33372 w 1351"/>
                  <a:gd name="T85" fmla="*/ 87500 h 1266"/>
                  <a:gd name="T86" fmla="*/ 30721 w 1351"/>
                  <a:gd name="T87" fmla="*/ 88333 h 1266"/>
                  <a:gd name="T88" fmla="*/ 26693 w 1351"/>
                  <a:gd name="T89" fmla="*/ 88909 h 1266"/>
                  <a:gd name="T90" fmla="*/ 23969 w 1351"/>
                  <a:gd name="T91" fmla="*/ 88689 h 1266"/>
                  <a:gd name="T92" fmla="*/ 21962 w 1351"/>
                  <a:gd name="T93" fmla="*/ 88218 h 1266"/>
                  <a:gd name="T94" fmla="*/ 20026 w 1351"/>
                  <a:gd name="T95" fmla="*/ 87500 h 1266"/>
                  <a:gd name="T96" fmla="*/ 18112 w 1351"/>
                  <a:gd name="T97" fmla="*/ 86601 h 1266"/>
                  <a:gd name="T98" fmla="*/ 15711 w 1351"/>
                  <a:gd name="T99" fmla="*/ 84970 h 1266"/>
                  <a:gd name="T100" fmla="*/ 13967 w 1351"/>
                  <a:gd name="T101" fmla="*/ 83561 h 1266"/>
                  <a:gd name="T102" fmla="*/ 11768 w 1351"/>
                  <a:gd name="T103" fmla="*/ 81316 h 1266"/>
                  <a:gd name="T104" fmla="*/ 9745 w 1351"/>
                  <a:gd name="T105" fmla="*/ 78791 h 1266"/>
                  <a:gd name="T106" fmla="*/ 6988 w 1351"/>
                  <a:gd name="T107" fmla="*/ 74293 h 1266"/>
                  <a:gd name="T108" fmla="*/ 5300 w 1351"/>
                  <a:gd name="T109" fmla="*/ 71089 h 1266"/>
                  <a:gd name="T110" fmla="*/ 3558 w 1351"/>
                  <a:gd name="T111" fmla="*/ 66576 h 1266"/>
                  <a:gd name="T112" fmla="*/ 2367 w 1351"/>
                  <a:gd name="T113" fmla="*/ 62714 h 1266"/>
                  <a:gd name="T114" fmla="*/ 1414 w 1351"/>
                  <a:gd name="T115" fmla="*/ 58715 h 1266"/>
                  <a:gd name="T116" fmla="*/ 870 w 1351"/>
                  <a:gd name="T117" fmla="*/ 55625 h 1266"/>
                  <a:gd name="T118" fmla="*/ 361 w 1351"/>
                  <a:gd name="T119" fmla="*/ 51188 h 1266"/>
                  <a:gd name="T120" fmla="*/ 117 w 1351"/>
                  <a:gd name="T121" fmla="*/ 47885 h 126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351" h="1266">
                    <a:moveTo>
                      <a:pt x="0" y="633"/>
                    </a:moveTo>
                    <a:lnTo>
                      <a:pt x="2" y="617"/>
                    </a:lnTo>
                    <a:lnTo>
                      <a:pt x="2" y="601"/>
                    </a:lnTo>
                    <a:lnTo>
                      <a:pt x="4" y="568"/>
                    </a:lnTo>
                    <a:lnTo>
                      <a:pt x="9" y="537"/>
                    </a:lnTo>
                    <a:lnTo>
                      <a:pt x="12" y="521"/>
                    </a:lnTo>
                    <a:lnTo>
                      <a:pt x="14" y="506"/>
                    </a:lnTo>
                    <a:lnTo>
                      <a:pt x="18" y="491"/>
                    </a:lnTo>
                    <a:lnTo>
                      <a:pt x="22" y="476"/>
                    </a:lnTo>
                    <a:lnTo>
                      <a:pt x="31" y="446"/>
                    </a:lnTo>
                    <a:lnTo>
                      <a:pt x="36" y="431"/>
                    </a:lnTo>
                    <a:lnTo>
                      <a:pt x="42" y="416"/>
                    </a:lnTo>
                    <a:lnTo>
                      <a:pt x="48" y="400"/>
                    </a:lnTo>
                    <a:lnTo>
                      <a:pt x="54" y="387"/>
                    </a:lnTo>
                    <a:lnTo>
                      <a:pt x="68" y="359"/>
                    </a:lnTo>
                    <a:lnTo>
                      <a:pt x="74" y="345"/>
                    </a:lnTo>
                    <a:lnTo>
                      <a:pt x="82" y="332"/>
                    </a:lnTo>
                    <a:lnTo>
                      <a:pt x="90" y="318"/>
                    </a:lnTo>
                    <a:lnTo>
                      <a:pt x="99" y="305"/>
                    </a:lnTo>
                    <a:lnTo>
                      <a:pt x="117" y="279"/>
                    </a:lnTo>
                    <a:lnTo>
                      <a:pt x="134" y="254"/>
                    </a:lnTo>
                    <a:lnTo>
                      <a:pt x="145" y="243"/>
                    </a:lnTo>
                    <a:lnTo>
                      <a:pt x="155" y="230"/>
                    </a:lnTo>
                    <a:lnTo>
                      <a:pt x="177" y="208"/>
                    </a:lnTo>
                    <a:lnTo>
                      <a:pt x="198" y="185"/>
                    </a:lnTo>
                    <a:lnTo>
                      <a:pt x="223" y="164"/>
                    </a:lnTo>
                    <a:lnTo>
                      <a:pt x="247" y="144"/>
                    </a:lnTo>
                    <a:lnTo>
                      <a:pt x="260" y="135"/>
                    </a:lnTo>
                    <a:lnTo>
                      <a:pt x="272" y="125"/>
                    </a:lnTo>
                    <a:lnTo>
                      <a:pt x="298" y="108"/>
                    </a:lnTo>
                    <a:lnTo>
                      <a:pt x="326" y="92"/>
                    </a:lnTo>
                    <a:lnTo>
                      <a:pt x="354" y="77"/>
                    </a:lnTo>
                    <a:lnTo>
                      <a:pt x="384" y="63"/>
                    </a:lnTo>
                    <a:lnTo>
                      <a:pt x="413" y="50"/>
                    </a:lnTo>
                    <a:lnTo>
                      <a:pt x="444" y="39"/>
                    </a:lnTo>
                    <a:lnTo>
                      <a:pt x="476" y="29"/>
                    </a:lnTo>
                    <a:lnTo>
                      <a:pt x="507" y="20"/>
                    </a:lnTo>
                    <a:lnTo>
                      <a:pt x="539" y="13"/>
                    </a:lnTo>
                    <a:lnTo>
                      <a:pt x="556" y="10"/>
                    </a:lnTo>
                    <a:lnTo>
                      <a:pt x="573" y="8"/>
                    </a:lnTo>
                    <a:lnTo>
                      <a:pt x="607" y="4"/>
                    </a:lnTo>
                    <a:lnTo>
                      <a:pt x="640" y="2"/>
                    </a:lnTo>
                    <a:lnTo>
                      <a:pt x="676" y="0"/>
                    </a:lnTo>
                    <a:lnTo>
                      <a:pt x="711" y="2"/>
                    </a:lnTo>
                    <a:lnTo>
                      <a:pt x="727" y="2"/>
                    </a:lnTo>
                    <a:lnTo>
                      <a:pt x="745" y="4"/>
                    </a:lnTo>
                    <a:lnTo>
                      <a:pt x="762" y="5"/>
                    </a:lnTo>
                    <a:lnTo>
                      <a:pt x="778" y="8"/>
                    </a:lnTo>
                    <a:lnTo>
                      <a:pt x="795" y="10"/>
                    </a:lnTo>
                    <a:lnTo>
                      <a:pt x="812" y="13"/>
                    </a:lnTo>
                    <a:lnTo>
                      <a:pt x="828" y="17"/>
                    </a:lnTo>
                    <a:lnTo>
                      <a:pt x="845" y="20"/>
                    </a:lnTo>
                    <a:lnTo>
                      <a:pt x="860" y="24"/>
                    </a:lnTo>
                    <a:lnTo>
                      <a:pt x="877" y="29"/>
                    </a:lnTo>
                    <a:lnTo>
                      <a:pt x="892" y="34"/>
                    </a:lnTo>
                    <a:lnTo>
                      <a:pt x="907" y="39"/>
                    </a:lnTo>
                    <a:lnTo>
                      <a:pt x="938" y="50"/>
                    </a:lnTo>
                    <a:lnTo>
                      <a:pt x="953" y="57"/>
                    </a:lnTo>
                    <a:lnTo>
                      <a:pt x="969" y="63"/>
                    </a:lnTo>
                    <a:lnTo>
                      <a:pt x="983" y="69"/>
                    </a:lnTo>
                    <a:lnTo>
                      <a:pt x="997" y="77"/>
                    </a:lnTo>
                    <a:lnTo>
                      <a:pt x="1026" y="92"/>
                    </a:lnTo>
                    <a:lnTo>
                      <a:pt x="1039" y="100"/>
                    </a:lnTo>
                    <a:lnTo>
                      <a:pt x="1053" y="108"/>
                    </a:lnTo>
                    <a:lnTo>
                      <a:pt x="1080" y="125"/>
                    </a:lnTo>
                    <a:lnTo>
                      <a:pt x="1093" y="135"/>
                    </a:lnTo>
                    <a:lnTo>
                      <a:pt x="1105" y="144"/>
                    </a:lnTo>
                    <a:lnTo>
                      <a:pt x="1130" y="164"/>
                    </a:lnTo>
                    <a:lnTo>
                      <a:pt x="1153" y="185"/>
                    </a:lnTo>
                    <a:lnTo>
                      <a:pt x="1176" y="208"/>
                    </a:lnTo>
                    <a:lnTo>
                      <a:pt x="1186" y="219"/>
                    </a:lnTo>
                    <a:lnTo>
                      <a:pt x="1196" y="230"/>
                    </a:lnTo>
                    <a:lnTo>
                      <a:pt x="1217" y="254"/>
                    </a:lnTo>
                    <a:lnTo>
                      <a:pt x="1236" y="279"/>
                    </a:lnTo>
                    <a:lnTo>
                      <a:pt x="1252" y="305"/>
                    </a:lnTo>
                    <a:lnTo>
                      <a:pt x="1261" y="318"/>
                    </a:lnTo>
                    <a:lnTo>
                      <a:pt x="1269" y="332"/>
                    </a:lnTo>
                    <a:lnTo>
                      <a:pt x="1284" y="359"/>
                    </a:lnTo>
                    <a:lnTo>
                      <a:pt x="1291" y="373"/>
                    </a:lnTo>
                    <a:lnTo>
                      <a:pt x="1297" y="387"/>
                    </a:lnTo>
                    <a:lnTo>
                      <a:pt x="1310" y="416"/>
                    </a:lnTo>
                    <a:lnTo>
                      <a:pt x="1315" y="431"/>
                    </a:lnTo>
                    <a:lnTo>
                      <a:pt x="1320" y="446"/>
                    </a:lnTo>
                    <a:lnTo>
                      <a:pt x="1325" y="459"/>
                    </a:lnTo>
                    <a:lnTo>
                      <a:pt x="1329" y="476"/>
                    </a:lnTo>
                    <a:lnTo>
                      <a:pt x="1333" y="491"/>
                    </a:lnTo>
                    <a:lnTo>
                      <a:pt x="1337" y="506"/>
                    </a:lnTo>
                    <a:lnTo>
                      <a:pt x="1343" y="537"/>
                    </a:lnTo>
                    <a:lnTo>
                      <a:pt x="1346" y="553"/>
                    </a:lnTo>
                    <a:lnTo>
                      <a:pt x="1347" y="568"/>
                    </a:lnTo>
                    <a:lnTo>
                      <a:pt x="1348" y="584"/>
                    </a:lnTo>
                    <a:lnTo>
                      <a:pt x="1349" y="601"/>
                    </a:lnTo>
                    <a:lnTo>
                      <a:pt x="1351" y="633"/>
                    </a:lnTo>
                    <a:lnTo>
                      <a:pt x="1351" y="649"/>
                    </a:lnTo>
                    <a:lnTo>
                      <a:pt x="1349" y="666"/>
                    </a:lnTo>
                    <a:lnTo>
                      <a:pt x="1347" y="698"/>
                    </a:lnTo>
                    <a:lnTo>
                      <a:pt x="1343" y="729"/>
                    </a:lnTo>
                    <a:lnTo>
                      <a:pt x="1340" y="746"/>
                    </a:lnTo>
                    <a:lnTo>
                      <a:pt x="1337" y="761"/>
                    </a:lnTo>
                    <a:lnTo>
                      <a:pt x="1333" y="776"/>
                    </a:lnTo>
                    <a:lnTo>
                      <a:pt x="1329" y="792"/>
                    </a:lnTo>
                    <a:lnTo>
                      <a:pt x="1320" y="822"/>
                    </a:lnTo>
                    <a:lnTo>
                      <a:pt x="1315" y="836"/>
                    </a:lnTo>
                    <a:lnTo>
                      <a:pt x="1310" y="851"/>
                    </a:lnTo>
                    <a:lnTo>
                      <a:pt x="1303" y="866"/>
                    </a:lnTo>
                    <a:lnTo>
                      <a:pt x="1297" y="879"/>
                    </a:lnTo>
                    <a:lnTo>
                      <a:pt x="1284" y="907"/>
                    </a:lnTo>
                    <a:lnTo>
                      <a:pt x="1277" y="921"/>
                    </a:lnTo>
                    <a:lnTo>
                      <a:pt x="1269" y="934"/>
                    </a:lnTo>
                    <a:lnTo>
                      <a:pt x="1261" y="948"/>
                    </a:lnTo>
                    <a:lnTo>
                      <a:pt x="1252" y="961"/>
                    </a:lnTo>
                    <a:lnTo>
                      <a:pt x="1236" y="987"/>
                    </a:lnTo>
                    <a:lnTo>
                      <a:pt x="1217" y="1012"/>
                    </a:lnTo>
                    <a:lnTo>
                      <a:pt x="1206" y="1024"/>
                    </a:lnTo>
                    <a:lnTo>
                      <a:pt x="1196" y="1036"/>
                    </a:lnTo>
                    <a:lnTo>
                      <a:pt x="1176" y="1058"/>
                    </a:lnTo>
                    <a:lnTo>
                      <a:pt x="1153" y="1081"/>
                    </a:lnTo>
                    <a:lnTo>
                      <a:pt x="1130" y="1102"/>
                    </a:lnTo>
                    <a:lnTo>
                      <a:pt x="1105" y="1122"/>
                    </a:lnTo>
                    <a:lnTo>
                      <a:pt x="1093" y="1131"/>
                    </a:lnTo>
                    <a:lnTo>
                      <a:pt x="1080" y="1141"/>
                    </a:lnTo>
                    <a:lnTo>
                      <a:pt x="1053" y="1158"/>
                    </a:lnTo>
                    <a:lnTo>
                      <a:pt x="1026" y="1175"/>
                    </a:lnTo>
                    <a:lnTo>
                      <a:pt x="997" y="1190"/>
                    </a:lnTo>
                    <a:lnTo>
                      <a:pt x="969" y="1203"/>
                    </a:lnTo>
                    <a:lnTo>
                      <a:pt x="938" y="1216"/>
                    </a:lnTo>
                    <a:lnTo>
                      <a:pt x="907" y="1227"/>
                    </a:lnTo>
                    <a:lnTo>
                      <a:pt x="877" y="1237"/>
                    </a:lnTo>
                    <a:lnTo>
                      <a:pt x="845" y="1246"/>
                    </a:lnTo>
                    <a:lnTo>
                      <a:pt x="812" y="1253"/>
                    </a:lnTo>
                    <a:lnTo>
                      <a:pt x="795" y="1256"/>
                    </a:lnTo>
                    <a:lnTo>
                      <a:pt x="778" y="1258"/>
                    </a:lnTo>
                    <a:lnTo>
                      <a:pt x="745" y="1263"/>
                    </a:lnTo>
                    <a:lnTo>
                      <a:pt x="711" y="1265"/>
                    </a:lnTo>
                    <a:lnTo>
                      <a:pt x="676" y="1266"/>
                    </a:lnTo>
                    <a:lnTo>
                      <a:pt x="640" y="1265"/>
                    </a:lnTo>
                    <a:lnTo>
                      <a:pt x="624" y="1265"/>
                    </a:lnTo>
                    <a:lnTo>
                      <a:pt x="607" y="1263"/>
                    </a:lnTo>
                    <a:lnTo>
                      <a:pt x="589" y="1261"/>
                    </a:lnTo>
                    <a:lnTo>
                      <a:pt x="573" y="1258"/>
                    </a:lnTo>
                    <a:lnTo>
                      <a:pt x="556" y="1256"/>
                    </a:lnTo>
                    <a:lnTo>
                      <a:pt x="539" y="1253"/>
                    </a:lnTo>
                    <a:lnTo>
                      <a:pt x="523" y="1250"/>
                    </a:lnTo>
                    <a:lnTo>
                      <a:pt x="507" y="1246"/>
                    </a:lnTo>
                    <a:lnTo>
                      <a:pt x="491" y="1242"/>
                    </a:lnTo>
                    <a:lnTo>
                      <a:pt x="476" y="1237"/>
                    </a:lnTo>
                    <a:lnTo>
                      <a:pt x="459" y="1233"/>
                    </a:lnTo>
                    <a:lnTo>
                      <a:pt x="444" y="1227"/>
                    </a:lnTo>
                    <a:lnTo>
                      <a:pt x="413" y="1216"/>
                    </a:lnTo>
                    <a:lnTo>
                      <a:pt x="398" y="1210"/>
                    </a:lnTo>
                    <a:lnTo>
                      <a:pt x="384" y="1203"/>
                    </a:lnTo>
                    <a:lnTo>
                      <a:pt x="368" y="1197"/>
                    </a:lnTo>
                    <a:lnTo>
                      <a:pt x="354" y="1190"/>
                    </a:lnTo>
                    <a:lnTo>
                      <a:pt x="326" y="1175"/>
                    </a:lnTo>
                    <a:lnTo>
                      <a:pt x="312" y="1166"/>
                    </a:lnTo>
                    <a:lnTo>
                      <a:pt x="298" y="1158"/>
                    </a:lnTo>
                    <a:lnTo>
                      <a:pt x="272" y="1141"/>
                    </a:lnTo>
                    <a:lnTo>
                      <a:pt x="260" y="1131"/>
                    </a:lnTo>
                    <a:lnTo>
                      <a:pt x="247" y="1122"/>
                    </a:lnTo>
                    <a:lnTo>
                      <a:pt x="223" y="1102"/>
                    </a:lnTo>
                    <a:lnTo>
                      <a:pt x="198" y="1081"/>
                    </a:lnTo>
                    <a:lnTo>
                      <a:pt x="177" y="1058"/>
                    </a:lnTo>
                    <a:lnTo>
                      <a:pt x="165" y="1047"/>
                    </a:lnTo>
                    <a:lnTo>
                      <a:pt x="155" y="1036"/>
                    </a:lnTo>
                    <a:lnTo>
                      <a:pt x="134" y="1012"/>
                    </a:lnTo>
                    <a:lnTo>
                      <a:pt x="117" y="987"/>
                    </a:lnTo>
                    <a:lnTo>
                      <a:pt x="99" y="961"/>
                    </a:lnTo>
                    <a:lnTo>
                      <a:pt x="90" y="948"/>
                    </a:lnTo>
                    <a:lnTo>
                      <a:pt x="82" y="934"/>
                    </a:lnTo>
                    <a:lnTo>
                      <a:pt x="68" y="907"/>
                    </a:lnTo>
                    <a:lnTo>
                      <a:pt x="60" y="893"/>
                    </a:lnTo>
                    <a:lnTo>
                      <a:pt x="54" y="879"/>
                    </a:lnTo>
                    <a:lnTo>
                      <a:pt x="42" y="851"/>
                    </a:lnTo>
                    <a:lnTo>
                      <a:pt x="36" y="836"/>
                    </a:lnTo>
                    <a:lnTo>
                      <a:pt x="31" y="822"/>
                    </a:lnTo>
                    <a:lnTo>
                      <a:pt x="26" y="807"/>
                    </a:lnTo>
                    <a:lnTo>
                      <a:pt x="22" y="792"/>
                    </a:lnTo>
                    <a:lnTo>
                      <a:pt x="18" y="776"/>
                    </a:lnTo>
                    <a:lnTo>
                      <a:pt x="14" y="761"/>
                    </a:lnTo>
                    <a:lnTo>
                      <a:pt x="9" y="729"/>
                    </a:lnTo>
                    <a:lnTo>
                      <a:pt x="7" y="713"/>
                    </a:lnTo>
                    <a:lnTo>
                      <a:pt x="4" y="698"/>
                    </a:lnTo>
                    <a:lnTo>
                      <a:pt x="3" y="682"/>
                    </a:lnTo>
                    <a:lnTo>
                      <a:pt x="2" y="666"/>
                    </a:lnTo>
                    <a:lnTo>
                      <a:pt x="0" y="633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6" name="Freeform 24"/>
              <p:cNvSpPr>
                <a:spLocks/>
              </p:cNvSpPr>
              <p:nvPr/>
            </p:nvSpPr>
            <p:spPr bwMode="auto">
              <a:xfrm>
                <a:off x="18631" y="9188"/>
                <a:ext cx="529" cy="639"/>
              </a:xfrm>
              <a:custGeom>
                <a:avLst/>
                <a:gdLst>
                  <a:gd name="T0" fmla="*/ 3274 w 253"/>
                  <a:gd name="T1" fmla="*/ 0 h 273"/>
                  <a:gd name="T2" fmla="*/ 7626 w 253"/>
                  <a:gd name="T3" fmla="*/ 1615 h 273"/>
                  <a:gd name="T4" fmla="*/ 8355 w 253"/>
                  <a:gd name="T5" fmla="*/ 3024 h 273"/>
                  <a:gd name="T6" fmla="*/ 10112 w 253"/>
                  <a:gd name="T7" fmla="*/ 10540 h 273"/>
                  <a:gd name="T8" fmla="*/ 9955 w 253"/>
                  <a:gd name="T9" fmla="*/ 12427 h 273"/>
                  <a:gd name="T10" fmla="*/ 8355 w 253"/>
                  <a:gd name="T11" fmla="*/ 19186 h 273"/>
                  <a:gd name="T12" fmla="*/ 3402 w 253"/>
                  <a:gd name="T13" fmla="*/ 15247 h 273"/>
                  <a:gd name="T14" fmla="*/ 0 w 253"/>
                  <a:gd name="T15" fmla="*/ 15247 h 273"/>
                  <a:gd name="T16" fmla="*/ 2388 w 253"/>
                  <a:gd name="T17" fmla="*/ 564 h 273"/>
                  <a:gd name="T18" fmla="*/ 3274 w 253"/>
                  <a:gd name="T19" fmla="*/ 0 h 27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53" h="273">
                    <a:moveTo>
                      <a:pt x="82" y="0"/>
                    </a:moveTo>
                    <a:lnTo>
                      <a:pt x="191" y="23"/>
                    </a:lnTo>
                    <a:lnTo>
                      <a:pt x="209" y="43"/>
                    </a:lnTo>
                    <a:lnTo>
                      <a:pt x="253" y="150"/>
                    </a:lnTo>
                    <a:lnTo>
                      <a:pt x="249" y="177"/>
                    </a:lnTo>
                    <a:lnTo>
                      <a:pt x="209" y="273"/>
                    </a:lnTo>
                    <a:lnTo>
                      <a:pt x="85" y="217"/>
                    </a:lnTo>
                    <a:lnTo>
                      <a:pt x="0" y="217"/>
                    </a:lnTo>
                    <a:lnTo>
                      <a:pt x="60" y="8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11" name="Group 25"/>
            <p:cNvGrpSpPr>
              <a:grpSpLocks/>
            </p:cNvGrpSpPr>
            <p:nvPr/>
          </p:nvGrpSpPr>
          <p:grpSpPr bwMode="auto">
            <a:xfrm>
              <a:off x="4731" y="825"/>
              <a:ext cx="737" cy="2413"/>
              <a:chOff x="16784" y="3988"/>
              <a:chExt cx="3184" cy="10654"/>
            </a:xfrm>
          </p:grpSpPr>
          <p:sp>
            <p:nvSpPr>
              <p:cNvPr id="8363" name="Freeform 26"/>
              <p:cNvSpPr>
                <a:spLocks/>
              </p:cNvSpPr>
              <p:nvPr/>
            </p:nvSpPr>
            <p:spPr bwMode="auto">
              <a:xfrm>
                <a:off x="17290" y="9928"/>
                <a:ext cx="44" cy="1767"/>
              </a:xfrm>
              <a:custGeom>
                <a:avLst/>
                <a:gdLst>
                  <a:gd name="T0" fmla="*/ 0 w 44"/>
                  <a:gd name="T1" fmla="*/ 53294 h 754"/>
                  <a:gd name="T2" fmla="*/ 0 w 44"/>
                  <a:gd name="T3" fmla="*/ 0 h 754"/>
                  <a:gd name="T4" fmla="*/ 0 w 44"/>
                  <a:gd name="T5" fmla="*/ 53294 h 7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4" h="754">
                    <a:moveTo>
                      <a:pt x="0" y="754"/>
                    </a:moveTo>
                    <a:lnTo>
                      <a:pt x="0" y="0"/>
                    </a:lnTo>
                    <a:lnTo>
                      <a:pt x="0" y="75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64" name="Freeform 27"/>
              <p:cNvSpPr>
                <a:spLocks/>
              </p:cNvSpPr>
              <p:nvPr/>
            </p:nvSpPr>
            <p:spPr bwMode="auto">
              <a:xfrm>
                <a:off x="16784" y="3988"/>
                <a:ext cx="1512" cy="1603"/>
              </a:xfrm>
              <a:custGeom>
                <a:avLst/>
                <a:gdLst>
                  <a:gd name="T0" fmla="*/ 0 w 725"/>
                  <a:gd name="T1" fmla="*/ 47931 h 684"/>
                  <a:gd name="T2" fmla="*/ 152 w 725"/>
                  <a:gd name="T3" fmla="*/ 43197 h 684"/>
                  <a:gd name="T4" fmla="*/ 361 w 725"/>
                  <a:gd name="T5" fmla="*/ 40659 h 684"/>
                  <a:gd name="T6" fmla="*/ 592 w 725"/>
                  <a:gd name="T7" fmla="*/ 38254 h 684"/>
                  <a:gd name="T8" fmla="*/ 1306 w 725"/>
                  <a:gd name="T9" fmla="*/ 33790 h 684"/>
                  <a:gd name="T10" fmla="*/ 1739 w 725"/>
                  <a:gd name="T11" fmla="*/ 31460 h 684"/>
                  <a:gd name="T12" fmla="*/ 2332 w 725"/>
                  <a:gd name="T13" fmla="*/ 29257 h 684"/>
                  <a:gd name="T14" fmla="*/ 3483 w 725"/>
                  <a:gd name="T15" fmla="*/ 25100 h 684"/>
                  <a:gd name="T16" fmla="*/ 4936 w 725"/>
                  <a:gd name="T17" fmla="*/ 21146 h 684"/>
                  <a:gd name="T18" fmla="*/ 6551 w 725"/>
                  <a:gd name="T19" fmla="*/ 17406 h 684"/>
                  <a:gd name="T20" fmla="*/ 8363 w 725"/>
                  <a:gd name="T21" fmla="*/ 14054 h 684"/>
                  <a:gd name="T22" fmla="*/ 10421 w 725"/>
                  <a:gd name="T23" fmla="*/ 10891 h 684"/>
                  <a:gd name="T24" fmla="*/ 12544 w 725"/>
                  <a:gd name="T25" fmla="*/ 8200 h 684"/>
                  <a:gd name="T26" fmla="*/ 13804 w 725"/>
                  <a:gd name="T27" fmla="*/ 6848 h 684"/>
                  <a:gd name="T28" fmla="*/ 14949 w 725"/>
                  <a:gd name="T29" fmla="*/ 5793 h 684"/>
                  <a:gd name="T30" fmla="*/ 16211 w 725"/>
                  <a:gd name="T31" fmla="*/ 4734 h 684"/>
                  <a:gd name="T32" fmla="*/ 17481 w 725"/>
                  <a:gd name="T33" fmla="*/ 3834 h 684"/>
                  <a:gd name="T34" fmla="*/ 19990 w 725"/>
                  <a:gd name="T35" fmla="*/ 2203 h 684"/>
                  <a:gd name="T36" fmla="*/ 21468 w 725"/>
                  <a:gd name="T37" fmla="*/ 1483 h 684"/>
                  <a:gd name="T38" fmla="*/ 22886 w 725"/>
                  <a:gd name="T39" fmla="*/ 989 h 684"/>
                  <a:gd name="T40" fmla="*/ 25687 w 725"/>
                  <a:gd name="T41" fmla="*/ 155 h 684"/>
                  <a:gd name="T42" fmla="*/ 28492 w 725"/>
                  <a:gd name="T43" fmla="*/ 0 h 684"/>
                  <a:gd name="T44" fmla="*/ 28601 w 725"/>
                  <a:gd name="T45" fmla="*/ 6733 h 684"/>
                  <a:gd name="T46" fmla="*/ 25996 w 725"/>
                  <a:gd name="T47" fmla="*/ 6848 h 684"/>
                  <a:gd name="T48" fmla="*/ 23475 w 725"/>
                  <a:gd name="T49" fmla="*/ 7567 h 684"/>
                  <a:gd name="T50" fmla="*/ 22321 w 725"/>
                  <a:gd name="T51" fmla="*/ 8057 h 684"/>
                  <a:gd name="T52" fmla="*/ 21224 w 725"/>
                  <a:gd name="T53" fmla="*/ 8573 h 684"/>
                  <a:gd name="T54" fmla="*/ 18859 w 725"/>
                  <a:gd name="T55" fmla="*/ 10040 h 684"/>
                  <a:gd name="T56" fmla="*/ 17842 w 725"/>
                  <a:gd name="T57" fmla="*/ 10891 h 684"/>
                  <a:gd name="T58" fmla="*/ 16763 w 725"/>
                  <a:gd name="T59" fmla="*/ 11737 h 684"/>
                  <a:gd name="T60" fmla="*/ 15702 w 725"/>
                  <a:gd name="T61" fmla="*/ 12730 h 684"/>
                  <a:gd name="T62" fmla="*/ 14722 w 725"/>
                  <a:gd name="T63" fmla="*/ 13785 h 684"/>
                  <a:gd name="T64" fmla="*/ 12793 w 725"/>
                  <a:gd name="T65" fmla="*/ 16192 h 684"/>
                  <a:gd name="T66" fmla="*/ 11047 w 725"/>
                  <a:gd name="T67" fmla="*/ 18882 h 684"/>
                  <a:gd name="T68" fmla="*/ 9424 w 725"/>
                  <a:gd name="T69" fmla="*/ 21842 h 684"/>
                  <a:gd name="T70" fmla="*/ 8038 w 725"/>
                  <a:gd name="T71" fmla="*/ 25034 h 684"/>
                  <a:gd name="T72" fmla="*/ 6795 w 725"/>
                  <a:gd name="T73" fmla="*/ 28423 h 684"/>
                  <a:gd name="T74" fmla="*/ 5714 w 725"/>
                  <a:gd name="T75" fmla="*/ 32151 h 684"/>
                  <a:gd name="T76" fmla="*/ 5281 w 725"/>
                  <a:gd name="T77" fmla="*/ 33991 h 684"/>
                  <a:gd name="T78" fmla="*/ 4936 w 725"/>
                  <a:gd name="T79" fmla="*/ 35772 h 684"/>
                  <a:gd name="T80" fmla="*/ 4254 w 725"/>
                  <a:gd name="T81" fmla="*/ 39939 h 684"/>
                  <a:gd name="T82" fmla="*/ 4063 w 725"/>
                  <a:gd name="T83" fmla="*/ 41933 h 684"/>
                  <a:gd name="T84" fmla="*/ 3902 w 725"/>
                  <a:gd name="T85" fmla="*/ 43829 h 684"/>
                  <a:gd name="T86" fmla="*/ 3783 w 725"/>
                  <a:gd name="T87" fmla="*/ 48360 h 684"/>
                  <a:gd name="T88" fmla="*/ 0 w 725"/>
                  <a:gd name="T89" fmla="*/ 47931 h 68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725" h="684">
                    <a:moveTo>
                      <a:pt x="0" y="678"/>
                    </a:moveTo>
                    <a:lnTo>
                      <a:pt x="4" y="611"/>
                    </a:lnTo>
                    <a:lnTo>
                      <a:pt x="9" y="575"/>
                    </a:lnTo>
                    <a:lnTo>
                      <a:pt x="15" y="541"/>
                    </a:lnTo>
                    <a:lnTo>
                      <a:pt x="33" y="478"/>
                    </a:lnTo>
                    <a:lnTo>
                      <a:pt x="44" y="445"/>
                    </a:lnTo>
                    <a:lnTo>
                      <a:pt x="59" y="414"/>
                    </a:lnTo>
                    <a:lnTo>
                      <a:pt x="88" y="355"/>
                    </a:lnTo>
                    <a:lnTo>
                      <a:pt x="125" y="299"/>
                    </a:lnTo>
                    <a:lnTo>
                      <a:pt x="166" y="246"/>
                    </a:lnTo>
                    <a:lnTo>
                      <a:pt x="212" y="199"/>
                    </a:lnTo>
                    <a:lnTo>
                      <a:pt x="264" y="154"/>
                    </a:lnTo>
                    <a:lnTo>
                      <a:pt x="318" y="116"/>
                    </a:lnTo>
                    <a:lnTo>
                      <a:pt x="350" y="97"/>
                    </a:lnTo>
                    <a:lnTo>
                      <a:pt x="379" y="82"/>
                    </a:lnTo>
                    <a:lnTo>
                      <a:pt x="411" y="67"/>
                    </a:lnTo>
                    <a:lnTo>
                      <a:pt x="443" y="54"/>
                    </a:lnTo>
                    <a:lnTo>
                      <a:pt x="507" y="31"/>
                    </a:lnTo>
                    <a:lnTo>
                      <a:pt x="544" y="21"/>
                    </a:lnTo>
                    <a:lnTo>
                      <a:pt x="580" y="14"/>
                    </a:lnTo>
                    <a:lnTo>
                      <a:pt x="651" y="2"/>
                    </a:lnTo>
                    <a:lnTo>
                      <a:pt x="722" y="0"/>
                    </a:lnTo>
                    <a:lnTo>
                      <a:pt x="725" y="95"/>
                    </a:lnTo>
                    <a:lnTo>
                      <a:pt x="659" y="97"/>
                    </a:lnTo>
                    <a:lnTo>
                      <a:pt x="595" y="107"/>
                    </a:lnTo>
                    <a:lnTo>
                      <a:pt x="566" y="114"/>
                    </a:lnTo>
                    <a:lnTo>
                      <a:pt x="538" y="121"/>
                    </a:lnTo>
                    <a:lnTo>
                      <a:pt x="478" y="142"/>
                    </a:lnTo>
                    <a:lnTo>
                      <a:pt x="452" y="154"/>
                    </a:lnTo>
                    <a:lnTo>
                      <a:pt x="425" y="166"/>
                    </a:lnTo>
                    <a:lnTo>
                      <a:pt x="398" y="180"/>
                    </a:lnTo>
                    <a:lnTo>
                      <a:pt x="373" y="195"/>
                    </a:lnTo>
                    <a:lnTo>
                      <a:pt x="324" y="229"/>
                    </a:lnTo>
                    <a:lnTo>
                      <a:pt x="280" y="267"/>
                    </a:lnTo>
                    <a:lnTo>
                      <a:pt x="239" y="309"/>
                    </a:lnTo>
                    <a:lnTo>
                      <a:pt x="204" y="354"/>
                    </a:lnTo>
                    <a:lnTo>
                      <a:pt x="172" y="402"/>
                    </a:lnTo>
                    <a:lnTo>
                      <a:pt x="145" y="455"/>
                    </a:lnTo>
                    <a:lnTo>
                      <a:pt x="134" y="481"/>
                    </a:lnTo>
                    <a:lnTo>
                      <a:pt x="125" y="506"/>
                    </a:lnTo>
                    <a:lnTo>
                      <a:pt x="108" y="565"/>
                    </a:lnTo>
                    <a:lnTo>
                      <a:pt x="103" y="593"/>
                    </a:lnTo>
                    <a:lnTo>
                      <a:pt x="99" y="620"/>
                    </a:lnTo>
                    <a:lnTo>
                      <a:pt x="96" y="684"/>
                    </a:lnTo>
                    <a:lnTo>
                      <a:pt x="0" y="678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65" name="Freeform 28"/>
              <p:cNvSpPr>
                <a:spLocks/>
              </p:cNvSpPr>
              <p:nvPr/>
            </p:nvSpPr>
            <p:spPr bwMode="auto">
              <a:xfrm>
                <a:off x="18292" y="3988"/>
                <a:ext cx="1512" cy="1596"/>
              </a:xfrm>
              <a:custGeom>
                <a:avLst/>
                <a:gdLst>
                  <a:gd name="T0" fmla="*/ 192 w 725"/>
                  <a:gd name="T1" fmla="*/ 0 h 681"/>
                  <a:gd name="T2" fmla="*/ 2909 w 725"/>
                  <a:gd name="T3" fmla="*/ 155 h 681"/>
                  <a:gd name="T4" fmla="*/ 4428 w 725"/>
                  <a:gd name="T5" fmla="*/ 633 h 681"/>
                  <a:gd name="T6" fmla="*/ 5842 w 725"/>
                  <a:gd name="T7" fmla="*/ 989 h 681"/>
                  <a:gd name="T8" fmla="*/ 8574 w 725"/>
                  <a:gd name="T9" fmla="*/ 2203 h 681"/>
                  <a:gd name="T10" fmla="*/ 11087 w 725"/>
                  <a:gd name="T11" fmla="*/ 3834 h 681"/>
                  <a:gd name="T12" fmla="*/ 12426 w 725"/>
                  <a:gd name="T13" fmla="*/ 4734 h 681"/>
                  <a:gd name="T14" fmla="*/ 13662 w 725"/>
                  <a:gd name="T15" fmla="*/ 5796 h 681"/>
                  <a:gd name="T16" fmla="*/ 15983 w 725"/>
                  <a:gd name="T17" fmla="*/ 8151 h 681"/>
                  <a:gd name="T18" fmla="*/ 18106 w 725"/>
                  <a:gd name="T19" fmla="*/ 10891 h 681"/>
                  <a:gd name="T20" fmla="*/ 19260 w 725"/>
                  <a:gd name="T21" fmla="*/ 12435 h 681"/>
                  <a:gd name="T22" fmla="*/ 20198 w 725"/>
                  <a:gd name="T23" fmla="*/ 14055 h 681"/>
                  <a:gd name="T24" fmla="*/ 21151 w 725"/>
                  <a:gd name="T25" fmla="*/ 15693 h 681"/>
                  <a:gd name="T26" fmla="*/ 22061 w 725"/>
                  <a:gd name="T27" fmla="*/ 17467 h 681"/>
                  <a:gd name="T28" fmla="*/ 22930 w 725"/>
                  <a:gd name="T29" fmla="*/ 19218 h 681"/>
                  <a:gd name="T30" fmla="*/ 23700 w 725"/>
                  <a:gd name="T31" fmla="*/ 21212 h 681"/>
                  <a:gd name="T32" fmla="*/ 25078 w 725"/>
                  <a:gd name="T33" fmla="*/ 25100 h 681"/>
                  <a:gd name="T34" fmla="*/ 25804 w 725"/>
                  <a:gd name="T35" fmla="*/ 27148 h 681"/>
                  <a:gd name="T36" fmla="*/ 26348 w 725"/>
                  <a:gd name="T37" fmla="*/ 29412 h 681"/>
                  <a:gd name="T38" fmla="*/ 27293 w 725"/>
                  <a:gd name="T39" fmla="*/ 33664 h 681"/>
                  <a:gd name="T40" fmla="*/ 28019 w 725"/>
                  <a:gd name="T41" fmla="*/ 38255 h 681"/>
                  <a:gd name="T42" fmla="*/ 28244 w 725"/>
                  <a:gd name="T43" fmla="*/ 40882 h 681"/>
                  <a:gd name="T44" fmla="*/ 28453 w 725"/>
                  <a:gd name="T45" fmla="*/ 43200 h 681"/>
                  <a:gd name="T46" fmla="*/ 28563 w 725"/>
                  <a:gd name="T47" fmla="*/ 45621 h 681"/>
                  <a:gd name="T48" fmla="*/ 28601 w 725"/>
                  <a:gd name="T49" fmla="*/ 48000 h 681"/>
                  <a:gd name="T50" fmla="*/ 24782 w 725"/>
                  <a:gd name="T51" fmla="*/ 48142 h 681"/>
                  <a:gd name="T52" fmla="*/ 24745 w 725"/>
                  <a:gd name="T53" fmla="*/ 45939 h 681"/>
                  <a:gd name="T54" fmla="*/ 24609 w 725"/>
                  <a:gd name="T55" fmla="*/ 43830 h 681"/>
                  <a:gd name="T56" fmla="*/ 24465 w 725"/>
                  <a:gd name="T57" fmla="*/ 41782 h 681"/>
                  <a:gd name="T58" fmla="*/ 24273 w 725"/>
                  <a:gd name="T59" fmla="*/ 39881 h 681"/>
                  <a:gd name="T60" fmla="*/ 23664 w 725"/>
                  <a:gd name="T61" fmla="*/ 35785 h 681"/>
                  <a:gd name="T62" fmla="*/ 22795 w 725"/>
                  <a:gd name="T63" fmla="*/ 31950 h 681"/>
                  <a:gd name="T64" fmla="*/ 22361 w 725"/>
                  <a:gd name="T65" fmla="*/ 30111 h 681"/>
                  <a:gd name="T66" fmla="*/ 21817 w 725"/>
                  <a:gd name="T67" fmla="*/ 28562 h 681"/>
                  <a:gd name="T68" fmla="*/ 20563 w 725"/>
                  <a:gd name="T69" fmla="*/ 25034 h 681"/>
                  <a:gd name="T70" fmla="*/ 19881 w 725"/>
                  <a:gd name="T71" fmla="*/ 23415 h 681"/>
                  <a:gd name="T72" fmla="*/ 19120 w 725"/>
                  <a:gd name="T73" fmla="*/ 21845 h 681"/>
                  <a:gd name="T74" fmla="*/ 18384 w 725"/>
                  <a:gd name="T75" fmla="*/ 20427 h 681"/>
                  <a:gd name="T76" fmla="*/ 17550 w 725"/>
                  <a:gd name="T77" fmla="*/ 18882 h 681"/>
                  <a:gd name="T78" fmla="*/ 16728 w 725"/>
                  <a:gd name="T79" fmla="*/ 17467 h 681"/>
                  <a:gd name="T80" fmla="*/ 15854 w 725"/>
                  <a:gd name="T81" fmla="*/ 16258 h 681"/>
                  <a:gd name="T82" fmla="*/ 13887 w 725"/>
                  <a:gd name="T83" fmla="*/ 13785 h 681"/>
                  <a:gd name="T84" fmla="*/ 11848 w 725"/>
                  <a:gd name="T85" fmla="*/ 11737 h 681"/>
                  <a:gd name="T86" fmla="*/ 10803 w 725"/>
                  <a:gd name="T87" fmla="*/ 10891 h 681"/>
                  <a:gd name="T88" fmla="*/ 9708 w 725"/>
                  <a:gd name="T89" fmla="*/ 10040 h 681"/>
                  <a:gd name="T90" fmla="*/ 7456 w 725"/>
                  <a:gd name="T91" fmla="*/ 8622 h 681"/>
                  <a:gd name="T92" fmla="*/ 4972 w 725"/>
                  <a:gd name="T93" fmla="*/ 7481 h 681"/>
                  <a:gd name="T94" fmla="*/ 3819 w 725"/>
                  <a:gd name="T95" fmla="*/ 7207 h 681"/>
                  <a:gd name="T96" fmla="*/ 2649 w 725"/>
                  <a:gd name="T97" fmla="*/ 6848 h 681"/>
                  <a:gd name="T98" fmla="*/ 0 w 725"/>
                  <a:gd name="T99" fmla="*/ 6733 h 681"/>
                  <a:gd name="T100" fmla="*/ 192 w 725"/>
                  <a:gd name="T101" fmla="*/ 0 h 68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25" h="681">
                    <a:moveTo>
                      <a:pt x="5" y="0"/>
                    </a:moveTo>
                    <a:lnTo>
                      <a:pt x="74" y="2"/>
                    </a:lnTo>
                    <a:lnTo>
                      <a:pt x="112" y="9"/>
                    </a:lnTo>
                    <a:lnTo>
                      <a:pt x="148" y="14"/>
                    </a:lnTo>
                    <a:lnTo>
                      <a:pt x="217" y="31"/>
                    </a:lnTo>
                    <a:lnTo>
                      <a:pt x="281" y="54"/>
                    </a:lnTo>
                    <a:lnTo>
                      <a:pt x="315" y="67"/>
                    </a:lnTo>
                    <a:lnTo>
                      <a:pt x="346" y="82"/>
                    </a:lnTo>
                    <a:lnTo>
                      <a:pt x="405" y="115"/>
                    </a:lnTo>
                    <a:lnTo>
                      <a:pt x="459" y="154"/>
                    </a:lnTo>
                    <a:lnTo>
                      <a:pt x="488" y="176"/>
                    </a:lnTo>
                    <a:lnTo>
                      <a:pt x="512" y="199"/>
                    </a:lnTo>
                    <a:lnTo>
                      <a:pt x="536" y="222"/>
                    </a:lnTo>
                    <a:lnTo>
                      <a:pt x="559" y="247"/>
                    </a:lnTo>
                    <a:lnTo>
                      <a:pt x="581" y="272"/>
                    </a:lnTo>
                    <a:lnTo>
                      <a:pt x="601" y="300"/>
                    </a:lnTo>
                    <a:lnTo>
                      <a:pt x="636" y="355"/>
                    </a:lnTo>
                    <a:lnTo>
                      <a:pt x="654" y="384"/>
                    </a:lnTo>
                    <a:lnTo>
                      <a:pt x="668" y="416"/>
                    </a:lnTo>
                    <a:lnTo>
                      <a:pt x="692" y="476"/>
                    </a:lnTo>
                    <a:lnTo>
                      <a:pt x="710" y="541"/>
                    </a:lnTo>
                    <a:lnTo>
                      <a:pt x="716" y="578"/>
                    </a:lnTo>
                    <a:lnTo>
                      <a:pt x="721" y="611"/>
                    </a:lnTo>
                    <a:lnTo>
                      <a:pt x="724" y="645"/>
                    </a:lnTo>
                    <a:lnTo>
                      <a:pt x="725" y="679"/>
                    </a:lnTo>
                    <a:lnTo>
                      <a:pt x="628" y="681"/>
                    </a:lnTo>
                    <a:lnTo>
                      <a:pt x="627" y="650"/>
                    </a:lnTo>
                    <a:lnTo>
                      <a:pt x="624" y="620"/>
                    </a:lnTo>
                    <a:lnTo>
                      <a:pt x="620" y="591"/>
                    </a:lnTo>
                    <a:lnTo>
                      <a:pt x="615" y="564"/>
                    </a:lnTo>
                    <a:lnTo>
                      <a:pt x="600" y="506"/>
                    </a:lnTo>
                    <a:lnTo>
                      <a:pt x="578" y="452"/>
                    </a:lnTo>
                    <a:lnTo>
                      <a:pt x="567" y="426"/>
                    </a:lnTo>
                    <a:lnTo>
                      <a:pt x="553" y="404"/>
                    </a:lnTo>
                    <a:lnTo>
                      <a:pt x="521" y="354"/>
                    </a:lnTo>
                    <a:lnTo>
                      <a:pt x="504" y="331"/>
                    </a:lnTo>
                    <a:lnTo>
                      <a:pt x="485" y="309"/>
                    </a:lnTo>
                    <a:lnTo>
                      <a:pt x="466" y="289"/>
                    </a:lnTo>
                    <a:lnTo>
                      <a:pt x="445" y="267"/>
                    </a:lnTo>
                    <a:lnTo>
                      <a:pt x="424" y="247"/>
                    </a:lnTo>
                    <a:lnTo>
                      <a:pt x="402" y="230"/>
                    </a:lnTo>
                    <a:lnTo>
                      <a:pt x="352" y="195"/>
                    </a:lnTo>
                    <a:lnTo>
                      <a:pt x="300" y="166"/>
                    </a:lnTo>
                    <a:lnTo>
                      <a:pt x="274" y="154"/>
                    </a:lnTo>
                    <a:lnTo>
                      <a:pt x="246" y="142"/>
                    </a:lnTo>
                    <a:lnTo>
                      <a:pt x="189" y="122"/>
                    </a:lnTo>
                    <a:lnTo>
                      <a:pt x="126" y="106"/>
                    </a:lnTo>
                    <a:lnTo>
                      <a:pt x="97" y="102"/>
                    </a:lnTo>
                    <a:lnTo>
                      <a:pt x="67" y="97"/>
                    </a:lnTo>
                    <a:lnTo>
                      <a:pt x="0" y="9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66" name="Freeform 29"/>
              <p:cNvSpPr>
                <a:spLocks/>
              </p:cNvSpPr>
              <p:nvPr/>
            </p:nvSpPr>
            <p:spPr bwMode="auto">
              <a:xfrm>
                <a:off x="18292" y="3990"/>
                <a:ext cx="44" cy="222"/>
              </a:xfrm>
              <a:custGeom>
                <a:avLst/>
                <a:gdLst>
                  <a:gd name="T0" fmla="*/ 0 w 5"/>
                  <a:gd name="T1" fmla="*/ 0 h 95"/>
                  <a:gd name="T2" fmla="*/ 107642 w 5"/>
                  <a:gd name="T3" fmla="*/ 0 h 95"/>
                  <a:gd name="T4" fmla="*/ 263762 w 5"/>
                  <a:gd name="T5" fmla="*/ 0 h 95"/>
                  <a:gd name="T6" fmla="*/ 0 w 5"/>
                  <a:gd name="T7" fmla="*/ 6625 h 95"/>
                  <a:gd name="T8" fmla="*/ 156042 w 5"/>
                  <a:gd name="T9" fmla="*/ 6625 h 95"/>
                  <a:gd name="T10" fmla="*/ 0 w 5"/>
                  <a:gd name="T11" fmla="*/ 0 h 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" h="95">
                    <a:moveTo>
                      <a:pt x="0" y="0"/>
                    </a:moveTo>
                    <a:lnTo>
                      <a:pt x="2" y="0"/>
                    </a:lnTo>
                    <a:lnTo>
                      <a:pt x="5" y="0"/>
                    </a:lnTo>
                    <a:lnTo>
                      <a:pt x="0" y="95"/>
                    </a:lnTo>
                    <a:lnTo>
                      <a:pt x="3" y="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67" name="Freeform 30"/>
              <p:cNvSpPr>
                <a:spLocks/>
              </p:cNvSpPr>
              <p:nvPr/>
            </p:nvSpPr>
            <p:spPr bwMode="auto">
              <a:xfrm>
                <a:off x="18292" y="5575"/>
                <a:ext cx="1512" cy="1598"/>
              </a:xfrm>
              <a:custGeom>
                <a:avLst/>
                <a:gdLst>
                  <a:gd name="T0" fmla="*/ 28293 w 727"/>
                  <a:gd name="T1" fmla="*/ 363 h 682"/>
                  <a:gd name="T2" fmla="*/ 28142 w 727"/>
                  <a:gd name="T3" fmla="*/ 5003 h 682"/>
                  <a:gd name="T4" fmla="*/ 27934 w 727"/>
                  <a:gd name="T5" fmla="*/ 7472 h 682"/>
                  <a:gd name="T6" fmla="*/ 27709 w 727"/>
                  <a:gd name="T7" fmla="*/ 9942 h 682"/>
                  <a:gd name="T8" fmla="*/ 26996 w 727"/>
                  <a:gd name="T9" fmla="*/ 14347 h 682"/>
                  <a:gd name="T10" fmla="*/ 26528 w 727"/>
                  <a:gd name="T11" fmla="*/ 16723 h 682"/>
                  <a:gd name="T12" fmla="*/ 25987 w 727"/>
                  <a:gd name="T13" fmla="*/ 18925 h 682"/>
                  <a:gd name="T14" fmla="*/ 24868 w 727"/>
                  <a:gd name="T15" fmla="*/ 23091 h 682"/>
                  <a:gd name="T16" fmla="*/ 23462 w 727"/>
                  <a:gd name="T17" fmla="*/ 27039 h 682"/>
                  <a:gd name="T18" fmla="*/ 21836 w 727"/>
                  <a:gd name="T19" fmla="*/ 30812 h 682"/>
                  <a:gd name="T20" fmla="*/ 20037 w 727"/>
                  <a:gd name="T21" fmla="*/ 34181 h 682"/>
                  <a:gd name="T22" fmla="*/ 18055 w 727"/>
                  <a:gd name="T23" fmla="*/ 37230 h 682"/>
                  <a:gd name="T24" fmla="*/ 15923 w 727"/>
                  <a:gd name="T25" fmla="*/ 39969 h 682"/>
                  <a:gd name="T26" fmla="*/ 14673 w 727"/>
                  <a:gd name="T27" fmla="*/ 41318 h 682"/>
                  <a:gd name="T28" fmla="*/ 13548 w 727"/>
                  <a:gd name="T29" fmla="*/ 42438 h 682"/>
                  <a:gd name="T30" fmla="*/ 12331 w 727"/>
                  <a:gd name="T31" fmla="*/ 43493 h 682"/>
                  <a:gd name="T32" fmla="*/ 11021 w 727"/>
                  <a:gd name="T33" fmla="*/ 44482 h 682"/>
                  <a:gd name="T34" fmla="*/ 8573 w 727"/>
                  <a:gd name="T35" fmla="*/ 45965 h 682"/>
                  <a:gd name="T36" fmla="*/ 7171 w 727"/>
                  <a:gd name="T37" fmla="*/ 46682 h 682"/>
                  <a:gd name="T38" fmla="*/ 5765 w 727"/>
                  <a:gd name="T39" fmla="*/ 47265 h 682"/>
                  <a:gd name="T40" fmla="*/ 3032 w 727"/>
                  <a:gd name="T41" fmla="*/ 47956 h 682"/>
                  <a:gd name="T42" fmla="*/ 277 w 727"/>
                  <a:gd name="T43" fmla="*/ 48165 h 682"/>
                  <a:gd name="T44" fmla="*/ 0 w 727"/>
                  <a:gd name="T45" fmla="*/ 41588 h 682"/>
                  <a:gd name="T46" fmla="*/ 2635 w 727"/>
                  <a:gd name="T47" fmla="*/ 41318 h 682"/>
                  <a:gd name="T48" fmla="*/ 5091 w 727"/>
                  <a:gd name="T49" fmla="*/ 40688 h 682"/>
                  <a:gd name="T50" fmla="*/ 6233 w 727"/>
                  <a:gd name="T51" fmla="*/ 40264 h 682"/>
                  <a:gd name="T52" fmla="*/ 7350 w 727"/>
                  <a:gd name="T53" fmla="*/ 39606 h 682"/>
                  <a:gd name="T54" fmla="*/ 9654 w 727"/>
                  <a:gd name="T55" fmla="*/ 38216 h 682"/>
                  <a:gd name="T56" fmla="*/ 10740 w 727"/>
                  <a:gd name="T57" fmla="*/ 37431 h 682"/>
                  <a:gd name="T58" fmla="*/ 11749 w 727"/>
                  <a:gd name="T59" fmla="*/ 36510 h 682"/>
                  <a:gd name="T60" fmla="*/ 12722 w 727"/>
                  <a:gd name="T61" fmla="*/ 35592 h 682"/>
                  <a:gd name="T62" fmla="*/ 13737 w 727"/>
                  <a:gd name="T63" fmla="*/ 34537 h 682"/>
                  <a:gd name="T64" fmla="*/ 15679 w 727"/>
                  <a:gd name="T65" fmla="*/ 31981 h 682"/>
                  <a:gd name="T66" fmla="*/ 17362 w 727"/>
                  <a:gd name="T67" fmla="*/ 29394 h 682"/>
                  <a:gd name="T68" fmla="*/ 18955 w 727"/>
                  <a:gd name="T69" fmla="*/ 26501 h 682"/>
                  <a:gd name="T70" fmla="*/ 20394 w 727"/>
                  <a:gd name="T71" fmla="*/ 23180 h 682"/>
                  <a:gd name="T72" fmla="*/ 21588 w 727"/>
                  <a:gd name="T73" fmla="*/ 19771 h 682"/>
                  <a:gd name="T74" fmla="*/ 22561 w 727"/>
                  <a:gd name="T75" fmla="*/ 16092 h 682"/>
                  <a:gd name="T76" fmla="*/ 23029 w 727"/>
                  <a:gd name="T77" fmla="*/ 14347 h 682"/>
                  <a:gd name="T78" fmla="*/ 23387 w 727"/>
                  <a:gd name="T79" fmla="*/ 12508 h 682"/>
                  <a:gd name="T80" fmla="*/ 24003 w 727"/>
                  <a:gd name="T81" fmla="*/ 8466 h 682"/>
                  <a:gd name="T82" fmla="*/ 24211 w 727"/>
                  <a:gd name="T83" fmla="*/ 6418 h 682"/>
                  <a:gd name="T84" fmla="*/ 24360 w 727"/>
                  <a:gd name="T85" fmla="*/ 4578 h 682"/>
                  <a:gd name="T86" fmla="*/ 24512 w 727"/>
                  <a:gd name="T87" fmla="*/ 0 h 682"/>
                  <a:gd name="T88" fmla="*/ 28293 w 727"/>
                  <a:gd name="T89" fmla="*/ 363 h 6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727" h="682">
                    <a:moveTo>
                      <a:pt x="727" y="5"/>
                    </a:moveTo>
                    <a:lnTo>
                      <a:pt x="723" y="71"/>
                    </a:lnTo>
                    <a:lnTo>
                      <a:pt x="718" y="106"/>
                    </a:lnTo>
                    <a:lnTo>
                      <a:pt x="712" y="141"/>
                    </a:lnTo>
                    <a:lnTo>
                      <a:pt x="694" y="203"/>
                    </a:lnTo>
                    <a:lnTo>
                      <a:pt x="682" y="237"/>
                    </a:lnTo>
                    <a:lnTo>
                      <a:pt x="668" y="268"/>
                    </a:lnTo>
                    <a:lnTo>
                      <a:pt x="639" y="327"/>
                    </a:lnTo>
                    <a:lnTo>
                      <a:pt x="603" y="383"/>
                    </a:lnTo>
                    <a:lnTo>
                      <a:pt x="561" y="436"/>
                    </a:lnTo>
                    <a:lnTo>
                      <a:pt x="515" y="484"/>
                    </a:lnTo>
                    <a:lnTo>
                      <a:pt x="464" y="527"/>
                    </a:lnTo>
                    <a:lnTo>
                      <a:pt x="409" y="566"/>
                    </a:lnTo>
                    <a:lnTo>
                      <a:pt x="377" y="585"/>
                    </a:lnTo>
                    <a:lnTo>
                      <a:pt x="348" y="601"/>
                    </a:lnTo>
                    <a:lnTo>
                      <a:pt x="317" y="616"/>
                    </a:lnTo>
                    <a:lnTo>
                      <a:pt x="283" y="630"/>
                    </a:lnTo>
                    <a:lnTo>
                      <a:pt x="220" y="651"/>
                    </a:lnTo>
                    <a:lnTo>
                      <a:pt x="184" y="661"/>
                    </a:lnTo>
                    <a:lnTo>
                      <a:pt x="148" y="669"/>
                    </a:lnTo>
                    <a:lnTo>
                      <a:pt x="78" y="679"/>
                    </a:lnTo>
                    <a:lnTo>
                      <a:pt x="7" y="682"/>
                    </a:lnTo>
                    <a:lnTo>
                      <a:pt x="0" y="589"/>
                    </a:lnTo>
                    <a:lnTo>
                      <a:pt x="68" y="585"/>
                    </a:lnTo>
                    <a:lnTo>
                      <a:pt x="131" y="576"/>
                    </a:lnTo>
                    <a:lnTo>
                      <a:pt x="160" y="570"/>
                    </a:lnTo>
                    <a:lnTo>
                      <a:pt x="189" y="561"/>
                    </a:lnTo>
                    <a:lnTo>
                      <a:pt x="248" y="541"/>
                    </a:lnTo>
                    <a:lnTo>
                      <a:pt x="276" y="530"/>
                    </a:lnTo>
                    <a:lnTo>
                      <a:pt x="302" y="517"/>
                    </a:lnTo>
                    <a:lnTo>
                      <a:pt x="327" y="504"/>
                    </a:lnTo>
                    <a:lnTo>
                      <a:pt x="353" y="489"/>
                    </a:lnTo>
                    <a:lnTo>
                      <a:pt x="403" y="453"/>
                    </a:lnTo>
                    <a:lnTo>
                      <a:pt x="446" y="416"/>
                    </a:lnTo>
                    <a:lnTo>
                      <a:pt x="487" y="375"/>
                    </a:lnTo>
                    <a:lnTo>
                      <a:pt x="524" y="328"/>
                    </a:lnTo>
                    <a:lnTo>
                      <a:pt x="555" y="280"/>
                    </a:lnTo>
                    <a:lnTo>
                      <a:pt x="580" y="228"/>
                    </a:lnTo>
                    <a:lnTo>
                      <a:pt x="592" y="203"/>
                    </a:lnTo>
                    <a:lnTo>
                      <a:pt x="601" y="177"/>
                    </a:lnTo>
                    <a:lnTo>
                      <a:pt x="617" y="120"/>
                    </a:lnTo>
                    <a:lnTo>
                      <a:pt x="622" y="91"/>
                    </a:lnTo>
                    <a:lnTo>
                      <a:pt x="626" y="65"/>
                    </a:lnTo>
                    <a:lnTo>
                      <a:pt x="630" y="0"/>
                    </a:lnTo>
                    <a:lnTo>
                      <a:pt x="727" y="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68" name="Freeform 31"/>
              <p:cNvSpPr>
                <a:spLocks/>
              </p:cNvSpPr>
              <p:nvPr/>
            </p:nvSpPr>
            <p:spPr bwMode="auto">
              <a:xfrm>
                <a:off x="19607" y="5545"/>
                <a:ext cx="201" cy="44"/>
              </a:xfrm>
              <a:custGeom>
                <a:avLst/>
                <a:gdLst>
                  <a:gd name="T0" fmla="*/ 3709 w 97"/>
                  <a:gd name="T1" fmla="*/ 53821 h 5"/>
                  <a:gd name="T2" fmla="*/ 3709 w 97"/>
                  <a:gd name="T3" fmla="*/ 156042 h 5"/>
                  <a:gd name="T4" fmla="*/ 3709 w 97"/>
                  <a:gd name="T5" fmla="*/ 263762 h 5"/>
                  <a:gd name="T6" fmla="*/ 0 w 97"/>
                  <a:gd name="T7" fmla="*/ 0 h 5"/>
                  <a:gd name="T8" fmla="*/ 0 w 97"/>
                  <a:gd name="T9" fmla="*/ 156042 h 5"/>
                  <a:gd name="T10" fmla="*/ 3709 w 97"/>
                  <a:gd name="T11" fmla="*/ 53821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7" h="5">
                    <a:moveTo>
                      <a:pt x="97" y="1"/>
                    </a:moveTo>
                    <a:lnTo>
                      <a:pt x="97" y="3"/>
                    </a:lnTo>
                    <a:lnTo>
                      <a:pt x="97" y="5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97" y="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69" name="Freeform 32"/>
              <p:cNvSpPr>
                <a:spLocks/>
              </p:cNvSpPr>
              <p:nvPr/>
            </p:nvSpPr>
            <p:spPr bwMode="auto">
              <a:xfrm>
                <a:off x="16784" y="5577"/>
                <a:ext cx="1517" cy="1596"/>
              </a:xfrm>
              <a:custGeom>
                <a:avLst/>
                <a:gdLst>
                  <a:gd name="T0" fmla="*/ 28577 w 727"/>
                  <a:gd name="T1" fmla="*/ 48142 h 681"/>
                  <a:gd name="T2" fmla="*/ 25749 w 727"/>
                  <a:gd name="T3" fmla="*/ 47939 h 681"/>
                  <a:gd name="T4" fmla="*/ 24249 w 727"/>
                  <a:gd name="T5" fmla="*/ 47664 h 681"/>
                  <a:gd name="T6" fmla="*/ 22784 w 727"/>
                  <a:gd name="T7" fmla="*/ 47240 h 681"/>
                  <a:gd name="T8" fmla="*/ 20099 w 727"/>
                  <a:gd name="T9" fmla="*/ 45939 h 681"/>
                  <a:gd name="T10" fmla="*/ 17517 w 727"/>
                  <a:gd name="T11" fmla="*/ 44463 h 681"/>
                  <a:gd name="T12" fmla="*/ 16228 w 727"/>
                  <a:gd name="T13" fmla="*/ 43408 h 681"/>
                  <a:gd name="T14" fmla="*/ 14957 w 727"/>
                  <a:gd name="T15" fmla="*/ 42347 h 681"/>
                  <a:gd name="T16" fmla="*/ 12626 w 727"/>
                  <a:gd name="T17" fmla="*/ 40008 h 681"/>
                  <a:gd name="T18" fmla="*/ 10485 w 727"/>
                  <a:gd name="T19" fmla="*/ 37200 h 681"/>
                  <a:gd name="T20" fmla="*/ 9332 w 727"/>
                  <a:gd name="T21" fmla="*/ 35724 h 681"/>
                  <a:gd name="T22" fmla="*/ 8378 w 727"/>
                  <a:gd name="T23" fmla="*/ 34153 h 681"/>
                  <a:gd name="T24" fmla="*/ 7468 w 727"/>
                  <a:gd name="T25" fmla="*/ 32515 h 681"/>
                  <a:gd name="T26" fmla="*/ 6563 w 727"/>
                  <a:gd name="T27" fmla="*/ 30741 h 681"/>
                  <a:gd name="T28" fmla="*/ 5686 w 727"/>
                  <a:gd name="T29" fmla="*/ 28990 h 681"/>
                  <a:gd name="T30" fmla="*/ 4908 w 727"/>
                  <a:gd name="T31" fmla="*/ 27008 h 681"/>
                  <a:gd name="T32" fmla="*/ 3487 w 727"/>
                  <a:gd name="T33" fmla="*/ 23108 h 681"/>
                  <a:gd name="T34" fmla="*/ 2809 w 727"/>
                  <a:gd name="T35" fmla="*/ 20933 h 681"/>
                  <a:gd name="T36" fmla="*/ 2252 w 727"/>
                  <a:gd name="T37" fmla="*/ 18796 h 681"/>
                  <a:gd name="T38" fmla="*/ 1306 w 727"/>
                  <a:gd name="T39" fmla="*/ 14418 h 681"/>
                  <a:gd name="T40" fmla="*/ 593 w 727"/>
                  <a:gd name="T41" fmla="*/ 9897 h 681"/>
                  <a:gd name="T42" fmla="*/ 284 w 727"/>
                  <a:gd name="T43" fmla="*/ 7427 h 681"/>
                  <a:gd name="T44" fmla="*/ 152 w 727"/>
                  <a:gd name="T45" fmla="*/ 5097 h 681"/>
                  <a:gd name="T46" fmla="*/ 35 w 727"/>
                  <a:gd name="T47" fmla="*/ 2625 h 681"/>
                  <a:gd name="T48" fmla="*/ 0 w 727"/>
                  <a:gd name="T49" fmla="*/ 270 h 681"/>
                  <a:gd name="T50" fmla="*/ 3787 w 727"/>
                  <a:gd name="T51" fmla="*/ 0 h 681"/>
                  <a:gd name="T52" fmla="*/ 3835 w 727"/>
                  <a:gd name="T53" fmla="*/ 2203 h 681"/>
                  <a:gd name="T54" fmla="*/ 3923 w 727"/>
                  <a:gd name="T55" fmla="*/ 4312 h 681"/>
                  <a:gd name="T56" fmla="*/ 4079 w 727"/>
                  <a:gd name="T57" fmla="*/ 6421 h 681"/>
                  <a:gd name="T58" fmla="*/ 4263 w 727"/>
                  <a:gd name="T59" fmla="*/ 8266 h 681"/>
                  <a:gd name="T60" fmla="*/ 4952 w 727"/>
                  <a:gd name="T61" fmla="*/ 12304 h 681"/>
                  <a:gd name="T62" fmla="*/ 5826 w 727"/>
                  <a:gd name="T63" fmla="*/ 16258 h 681"/>
                  <a:gd name="T64" fmla="*/ 6262 w 727"/>
                  <a:gd name="T65" fmla="*/ 17945 h 681"/>
                  <a:gd name="T66" fmla="*/ 6771 w 727"/>
                  <a:gd name="T67" fmla="*/ 19736 h 681"/>
                  <a:gd name="T68" fmla="*/ 8077 w 727"/>
                  <a:gd name="T69" fmla="*/ 23260 h 681"/>
                  <a:gd name="T70" fmla="*/ 8703 w 727"/>
                  <a:gd name="T71" fmla="*/ 24831 h 681"/>
                  <a:gd name="T72" fmla="*/ 9457 w 727"/>
                  <a:gd name="T73" fmla="*/ 26309 h 681"/>
                  <a:gd name="T74" fmla="*/ 10241 w 727"/>
                  <a:gd name="T75" fmla="*/ 27842 h 681"/>
                  <a:gd name="T76" fmla="*/ 11076 w 727"/>
                  <a:gd name="T77" fmla="*/ 29347 h 681"/>
                  <a:gd name="T78" fmla="*/ 11904 w 727"/>
                  <a:gd name="T79" fmla="*/ 30741 h 681"/>
                  <a:gd name="T80" fmla="*/ 12818 w 727"/>
                  <a:gd name="T81" fmla="*/ 31885 h 681"/>
                  <a:gd name="T82" fmla="*/ 14748 w 727"/>
                  <a:gd name="T83" fmla="*/ 34510 h 681"/>
                  <a:gd name="T84" fmla="*/ 16816 w 727"/>
                  <a:gd name="T85" fmla="*/ 36464 h 681"/>
                  <a:gd name="T86" fmla="*/ 17883 w 727"/>
                  <a:gd name="T87" fmla="*/ 37409 h 681"/>
                  <a:gd name="T88" fmla="*/ 18897 w 727"/>
                  <a:gd name="T89" fmla="*/ 38189 h 681"/>
                  <a:gd name="T90" fmla="*/ 21196 w 727"/>
                  <a:gd name="T91" fmla="*/ 39584 h 681"/>
                  <a:gd name="T92" fmla="*/ 23661 w 727"/>
                  <a:gd name="T93" fmla="*/ 40662 h 681"/>
                  <a:gd name="T94" fmla="*/ 24792 w 727"/>
                  <a:gd name="T95" fmla="*/ 40997 h 681"/>
                  <a:gd name="T96" fmla="*/ 26069 w 727"/>
                  <a:gd name="T97" fmla="*/ 41292 h 681"/>
                  <a:gd name="T98" fmla="*/ 28754 w 727"/>
                  <a:gd name="T99" fmla="*/ 41566 h 681"/>
                  <a:gd name="T100" fmla="*/ 28577 w 727"/>
                  <a:gd name="T101" fmla="*/ 48142 h 68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27" h="681">
                    <a:moveTo>
                      <a:pt x="722" y="681"/>
                    </a:moveTo>
                    <a:lnTo>
                      <a:pt x="651" y="678"/>
                    </a:lnTo>
                    <a:lnTo>
                      <a:pt x="613" y="674"/>
                    </a:lnTo>
                    <a:lnTo>
                      <a:pt x="576" y="668"/>
                    </a:lnTo>
                    <a:lnTo>
                      <a:pt x="508" y="650"/>
                    </a:lnTo>
                    <a:lnTo>
                      <a:pt x="443" y="629"/>
                    </a:lnTo>
                    <a:lnTo>
                      <a:pt x="410" y="614"/>
                    </a:lnTo>
                    <a:lnTo>
                      <a:pt x="378" y="599"/>
                    </a:lnTo>
                    <a:lnTo>
                      <a:pt x="319" y="566"/>
                    </a:lnTo>
                    <a:lnTo>
                      <a:pt x="265" y="526"/>
                    </a:lnTo>
                    <a:lnTo>
                      <a:pt x="236" y="505"/>
                    </a:lnTo>
                    <a:lnTo>
                      <a:pt x="212" y="483"/>
                    </a:lnTo>
                    <a:lnTo>
                      <a:pt x="189" y="460"/>
                    </a:lnTo>
                    <a:lnTo>
                      <a:pt x="166" y="435"/>
                    </a:lnTo>
                    <a:lnTo>
                      <a:pt x="144" y="410"/>
                    </a:lnTo>
                    <a:lnTo>
                      <a:pt x="124" y="382"/>
                    </a:lnTo>
                    <a:lnTo>
                      <a:pt x="88" y="327"/>
                    </a:lnTo>
                    <a:lnTo>
                      <a:pt x="71" y="296"/>
                    </a:lnTo>
                    <a:lnTo>
                      <a:pt x="57" y="266"/>
                    </a:lnTo>
                    <a:lnTo>
                      <a:pt x="33" y="204"/>
                    </a:lnTo>
                    <a:lnTo>
                      <a:pt x="15" y="140"/>
                    </a:lnTo>
                    <a:lnTo>
                      <a:pt x="7" y="105"/>
                    </a:lnTo>
                    <a:lnTo>
                      <a:pt x="4" y="72"/>
                    </a:lnTo>
                    <a:lnTo>
                      <a:pt x="1" y="37"/>
                    </a:lnTo>
                    <a:lnTo>
                      <a:pt x="0" y="4"/>
                    </a:lnTo>
                    <a:lnTo>
                      <a:pt x="96" y="0"/>
                    </a:lnTo>
                    <a:lnTo>
                      <a:pt x="97" y="31"/>
                    </a:lnTo>
                    <a:lnTo>
                      <a:pt x="99" y="61"/>
                    </a:lnTo>
                    <a:lnTo>
                      <a:pt x="103" y="91"/>
                    </a:lnTo>
                    <a:lnTo>
                      <a:pt x="108" y="117"/>
                    </a:lnTo>
                    <a:lnTo>
                      <a:pt x="125" y="174"/>
                    </a:lnTo>
                    <a:lnTo>
                      <a:pt x="147" y="230"/>
                    </a:lnTo>
                    <a:lnTo>
                      <a:pt x="158" y="254"/>
                    </a:lnTo>
                    <a:lnTo>
                      <a:pt x="171" y="279"/>
                    </a:lnTo>
                    <a:lnTo>
                      <a:pt x="204" y="329"/>
                    </a:lnTo>
                    <a:lnTo>
                      <a:pt x="220" y="351"/>
                    </a:lnTo>
                    <a:lnTo>
                      <a:pt x="239" y="372"/>
                    </a:lnTo>
                    <a:lnTo>
                      <a:pt x="259" y="394"/>
                    </a:lnTo>
                    <a:lnTo>
                      <a:pt x="280" y="415"/>
                    </a:lnTo>
                    <a:lnTo>
                      <a:pt x="301" y="435"/>
                    </a:lnTo>
                    <a:lnTo>
                      <a:pt x="324" y="451"/>
                    </a:lnTo>
                    <a:lnTo>
                      <a:pt x="373" y="488"/>
                    </a:lnTo>
                    <a:lnTo>
                      <a:pt x="425" y="516"/>
                    </a:lnTo>
                    <a:lnTo>
                      <a:pt x="452" y="529"/>
                    </a:lnTo>
                    <a:lnTo>
                      <a:pt x="478" y="540"/>
                    </a:lnTo>
                    <a:lnTo>
                      <a:pt x="536" y="560"/>
                    </a:lnTo>
                    <a:lnTo>
                      <a:pt x="598" y="575"/>
                    </a:lnTo>
                    <a:lnTo>
                      <a:pt x="627" y="580"/>
                    </a:lnTo>
                    <a:lnTo>
                      <a:pt x="659" y="584"/>
                    </a:lnTo>
                    <a:lnTo>
                      <a:pt x="727" y="588"/>
                    </a:lnTo>
                    <a:lnTo>
                      <a:pt x="722" y="68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70" name="Freeform 33"/>
              <p:cNvSpPr>
                <a:spLocks/>
              </p:cNvSpPr>
              <p:nvPr/>
            </p:nvSpPr>
            <p:spPr bwMode="auto">
              <a:xfrm>
                <a:off x="18292" y="6956"/>
                <a:ext cx="44" cy="217"/>
              </a:xfrm>
              <a:custGeom>
                <a:avLst/>
                <a:gdLst>
                  <a:gd name="T0" fmla="*/ 68785 w 7"/>
                  <a:gd name="T1" fmla="*/ 6431 h 93"/>
                  <a:gd name="T2" fmla="*/ 38997 w 7"/>
                  <a:gd name="T3" fmla="*/ 6431 h 93"/>
                  <a:gd name="T4" fmla="*/ 20347 w 7"/>
                  <a:gd name="T5" fmla="*/ 6431 h 93"/>
                  <a:gd name="T6" fmla="*/ 68785 w 7"/>
                  <a:gd name="T7" fmla="*/ 0 h 93"/>
                  <a:gd name="T8" fmla="*/ 0 w 7"/>
                  <a:gd name="T9" fmla="*/ 0 h 93"/>
                  <a:gd name="T10" fmla="*/ 68785 w 7"/>
                  <a:gd name="T11" fmla="*/ 6431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93">
                    <a:moveTo>
                      <a:pt x="7" y="93"/>
                    </a:moveTo>
                    <a:lnTo>
                      <a:pt x="4" y="93"/>
                    </a:lnTo>
                    <a:lnTo>
                      <a:pt x="2" y="93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7" y="9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71" name="Freeform 34"/>
              <p:cNvSpPr>
                <a:spLocks/>
              </p:cNvSpPr>
              <p:nvPr/>
            </p:nvSpPr>
            <p:spPr bwMode="auto">
              <a:xfrm>
                <a:off x="16784" y="5547"/>
                <a:ext cx="201" cy="44"/>
              </a:xfrm>
              <a:custGeom>
                <a:avLst/>
                <a:gdLst>
                  <a:gd name="T0" fmla="*/ 0 w 96"/>
                  <a:gd name="T1" fmla="*/ 106854 h 6"/>
                  <a:gd name="T2" fmla="*/ 0 w 96"/>
                  <a:gd name="T3" fmla="*/ 20115 h 6"/>
                  <a:gd name="T4" fmla="*/ 0 w 96"/>
                  <a:gd name="T5" fmla="*/ 0 h 6"/>
                  <a:gd name="T6" fmla="*/ 3863 w 96"/>
                  <a:gd name="T7" fmla="*/ 127402 h 6"/>
                  <a:gd name="T8" fmla="*/ 3863 w 96"/>
                  <a:gd name="T9" fmla="*/ 20115 h 6"/>
                  <a:gd name="T10" fmla="*/ 0 w 96"/>
                  <a:gd name="T11" fmla="*/ 106854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6" h="6">
                    <a:moveTo>
                      <a:pt x="0" y="5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96" y="6"/>
                    </a:lnTo>
                    <a:lnTo>
                      <a:pt x="96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72" name="Freeform 35"/>
              <p:cNvSpPr>
                <a:spLocks/>
              </p:cNvSpPr>
              <p:nvPr/>
            </p:nvSpPr>
            <p:spPr bwMode="auto">
              <a:xfrm>
                <a:off x="16927" y="5976"/>
                <a:ext cx="96" cy="455"/>
              </a:xfrm>
              <a:custGeom>
                <a:avLst/>
                <a:gdLst>
                  <a:gd name="T0" fmla="*/ 989 w 46"/>
                  <a:gd name="T1" fmla="*/ 0 h 194"/>
                  <a:gd name="T2" fmla="*/ 1630 w 46"/>
                  <a:gd name="T3" fmla="*/ 9175 h 194"/>
                  <a:gd name="T4" fmla="*/ 1816 w 46"/>
                  <a:gd name="T5" fmla="*/ 13559 h 194"/>
                  <a:gd name="T6" fmla="*/ 870 w 46"/>
                  <a:gd name="T7" fmla="*/ 13767 h 194"/>
                  <a:gd name="T8" fmla="*/ 662 w 46"/>
                  <a:gd name="T9" fmla="*/ 9290 h 194"/>
                  <a:gd name="T10" fmla="*/ 0 w 46"/>
                  <a:gd name="T11" fmla="*/ 155 h 194"/>
                  <a:gd name="T12" fmla="*/ 989 w 46"/>
                  <a:gd name="T13" fmla="*/ 0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6" h="194">
                    <a:moveTo>
                      <a:pt x="25" y="0"/>
                    </a:moveTo>
                    <a:lnTo>
                      <a:pt x="41" y="129"/>
                    </a:lnTo>
                    <a:lnTo>
                      <a:pt x="46" y="191"/>
                    </a:lnTo>
                    <a:lnTo>
                      <a:pt x="22" y="194"/>
                    </a:lnTo>
                    <a:lnTo>
                      <a:pt x="17" y="131"/>
                    </a:lnTo>
                    <a:lnTo>
                      <a:pt x="0" y="2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73" name="Freeform 36"/>
              <p:cNvSpPr>
                <a:spLocks/>
              </p:cNvSpPr>
              <p:nvPr/>
            </p:nvSpPr>
            <p:spPr bwMode="auto">
              <a:xfrm>
                <a:off x="16972" y="6426"/>
                <a:ext cx="75" cy="464"/>
              </a:xfrm>
              <a:custGeom>
                <a:avLst/>
                <a:gdLst>
                  <a:gd name="T0" fmla="*/ 942 w 36"/>
                  <a:gd name="T1" fmla="*/ 0 h 198"/>
                  <a:gd name="T2" fmla="*/ 1410 w 36"/>
                  <a:gd name="T3" fmla="*/ 13939 h 198"/>
                  <a:gd name="T4" fmla="*/ 469 w 36"/>
                  <a:gd name="T5" fmla="*/ 13988 h 198"/>
                  <a:gd name="T6" fmla="*/ 0 w 36"/>
                  <a:gd name="T7" fmla="*/ 155 h 198"/>
                  <a:gd name="T8" fmla="*/ 942 w 36"/>
                  <a:gd name="T9" fmla="*/ 0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98">
                    <a:moveTo>
                      <a:pt x="24" y="0"/>
                    </a:moveTo>
                    <a:lnTo>
                      <a:pt x="36" y="197"/>
                    </a:lnTo>
                    <a:lnTo>
                      <a:pt x="12" y="198"/>
                    </a:lnTo>
                    <a:lnTo>
                      <a:pt x="0" y="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74" name="Freeform 37"/>
              <p:cNvSpPr>
                <a:spLocks/>
              </p:cNvSpPr>
              <p:nvPr/>
            </p:nvSpPr>
            <p:spPr bwMode="auto">
              <a:xfrm>
                <a:off x="16972" y="6387"/>
                <a:ext cx="51" cy="44"/>
              </a:xfrm>
              <a:custGeom>
                <a:avLst/>
                <a:gdLst>
                  <a:gd name="T0" fmla="*/ 1039 w 24"/>
                  <a:gd name="T1" fmla="*/ 0 h 3"/>
                  <a:gd name="T2" fmla="*/ 1039 w 24"/>
                  <a:gd name="T3" fmla="*/ 694159 h 3"/>
                  <a:gd name="T4" fmla="*/ 0 w 24"/>
                  <a:gd name="T5" fmla="*/ 2034956 h 3"/>
                  <a:gd name="T6" fmla="*/ 1039 w 24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3">
                    <a:moveTo>
                      <a:pt x="24" y="0"/>
                    </a:moveTo>
                    <a:lnTo>
                      <a:pt x="24" y="1"/>
                    </a:lnTo>
                    <a:lnTo>
                      <a:pt x="0" y="3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75" name="Freeform 38"/>
              <p:cNvSpPr>
                <a:spLocks/>
              </p:cNvSpPr>
              <p:nvPr/>
            </p:nvSpPr>
            <p:spPr bwMode="auto">
              <a:xfrm>
                <a:off x="16997" y="6887"/>
                <a:ext cx="92" cy="555"/>
              </a:xfrm>
              <a:custGeom>
                <a:avLst/>
                <a:gdLst>
                  <a:gd name="T0" fmla="*/ 962 w 44"/>
                  <a:gd name="T1" fmla="*/ 0 h 237"/>
                  <a:gd name="T2" fmla="*/ 1351 w 44"/>
                  <a:gd name="T3" fmla="*/ 9861 h 237"/>
                  <a:gd name="T4" fmla="*/ 1752 w 44"/>
                  <a:gd name="T5" fmla="*/ 16540 h 237"/>
                  <a:gd name="T6" fmla="*/ 805 w 44"/>
                  <a:gd name="T7" fmla="*/ 16692 h 237"/>
                  <a:gd name="T8" fmla="*/ 401 w 44"/>
                  <a:gd name="T9" fmla="*/ 10018 h 237"/>
                  <a:gd name="T10" fmla="*/ 0 w 44"/>
                  <a:gd name="T11" fmla="*/ 66 h 237"/>
                  <a:gd name="T12" fmla="*/ 962 w 44"/>
                  <a:gd name="T13" fmla="*/ 0 h 2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4" h="237">
                    <a:moveTo>
                      <a:pt x="24" y="0"/>
                    </a:moveTo>
                    <a:lnTo>
                      <a:pt x="34" y="140"/>
                    </a:lnTo>
                    <a:lnTo>
                      <a:pt x="44" y="235"/>
                    </a:lnTo>
                    <a:lnTo>
                      <a:pt x="20" y="237"/>
                    </a:lnTo>
                    <a:lnTo>
                      <a:pt x="10" y="142"/>
                    </a:lnTo>
                    <a:lnTo>
                      <a:pt x="0" y="1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76" name="Freeform 39"/>
              <p:cNvSpPr>
                <a:spLocks/>
              </p:cNvSpPr>
              <p:nvPr/>
            </p:nvSpPr>
            <p:spPr bwMode="auto">
              <a:xfrm>
                <a:off x="16997" y="6846"/>
                <a:ext cx="50" cy="44"/>
              </a:xfrm>
              <a:custGeom>
                <a:avLst/>
                <a:gdLst>
                  <a:gd name="T0" fmla="*/ 0 w 24"/>
                  <a:gd name="T1" fmla="*/ 164916224 h 1"/>
                  <a:gd name="T2" fmla="*/ 942 w 24"/>
                  <a:gd name="T3" fmla="*/ 0 h 1"/>
                  <a:gd name="T4" fmla="*/ 0 w 24"/>
                  <a:gd name="T5" fmla="*/ 164916224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1">
                    <a:moveTo>
                      <a:pt x="0" y="1"/>
                    </a:moveTo>
                    <a:lnTo>
                      <a:pt x="24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77" name="Freeform 40"/>
              <p:cNvSpPr>
                <a:spLocks/>
              </p:cNvSpPr>
              <p:nvPr/>
            </p:nvSpPr>
            <p:spPr bwMode="auto">
              <a:xfrm>
                <a:off x="17040" y="7438"/>
                <a:ext cx="121" cy="292"/>
              </a:xfrm>
              <a:custGeom>
                <a:avLst/>
                <a:gdLst>
                  <a:gd name="T0" fmla="*/ 945 w 58"/>
                  <a:gd name="T1" fmla="*/ 0 h 125"/>
                  <a:gd name="T2" fmla="*/ 1498 w 58"/>
                  <a:gd name="T3" fmla="*/ 4525 h 125"/>
                  <a:gd name="T4" fmla="*/ 1855 w 58"/>
                  <a:gd name="T5" fmla="*/ 6347 h 125"/>
                  <a:gd name="T6" fmla="*/ 2289 w 58"/>
                  <a:gd name="T7" fmla="*/ 8132 h 125"/>
                  <a:gd name="T8" fmla="*/ 1379 w 58"/>
                  <a:gd name="T9" fmla="*/ 8692 h 125"/>
                  <a:gd name="T10" fmla="*/ 945 w 58"/>
                  <a:gd name="T11" fmla="*/ 6882 h 125"/>
                  <a:gd name="T12" fmla="*/ 553 w 58"/>
                  <a:gd name="T13" fmla="*/ 4791 h 125"/>
                  <a:gd name="T14" fmla="*/ 0 w 58"/>
                  <a:gd name="T15" fmla="*/ 266 h 125"/>
                  <a:gd name="T16" fmla="*/ 945 w 58"/>
                  <a:gd name="T17" fmla="*/ 0 h 1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8" h="125">
                    <a:moveTo>
                      <a:pt x="24" y="0"/>
                    </a:moveTo>
                    <a:lnTo>
                      <a:pt x="38" y="65"/>
                    </a:lnTo>
                    <a:lnTo>
                      <a:pt x="47" y="91"/>
                    </a:lnTo>
                    <a:lnTo>
                      <a:pt x="58" y="117"/>
                    </a:lnTo>
                    <a:lnTo>
                      <a:pt x="35" y="125"/>
                    </a:lnTo>
                    <a:lnTo>
                      <a:pt x="24" y="99"/>
                    </a:lnTo>
                    <a:lnTo>
                      <a:pt x="14" y="69"/>
                    </a:lnTo>
                    <a:lnTo>
                      <a:pt x="0" y="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78" name="Freeform 41"/>
              <p:cNvSpPr>
                <a:spLocks/>
              </p:cNvSpPr>
              <p:nvPr/>
            </p:nvSpPr>
            <p:spPr bwMode="auto">
              <a:xfrm>
                <a:off x="17040" y="7403"/>
                <a:ext cx="49" cy="44"/>
              </a:xfrm>
              <a:custGeom>
                <a:avLst/>
                <a:gdLst>
                  <a:gd name="T0" fmla="*/ 0 w 24"/>
                  <a:gd name="T1" fmla="*/ 322102 h 4"/>
                  <a:gd name="T2" fmla="*/ 0 w 24"/>
                  <a:gd name="T3" fmla="*/ 644204 h 4"/>
                  <a:gd name="T4" fmla="*/ 849 w 24"/>
                  <a:gd name="T5" fmla="*/ 0 h 4"/>
                  <a:gd name="T6" fmla="*/ 0 w 24"/>
                  <a:gd name="T7" fmla="*/ 322102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4">
                    <a:moveTo>
                      <a:pt x="0" y="2"/>
                    </a:moveTo>
                    <a:lnTo>
                      <a:pt x="0" y="4"/>
                    </a:lnTo>
                    <a:lnTo>
                      <a:pt x="24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79" name="Freeform 42"/>
              <p:cNvSpPr>
                <a:spLocks/>
              </p:cNvSpPr>
              <p:nvPr/>
            </p:nvSpPr>
            <p:spPr bwMode="auto">
              <a:xfrm>
                <a:off x="17110" y="7708"/>
                <a:ext cx="515" cy="1167"/>
              </a:xfrm>
              <a:custGeom>
                <a:avLst/>
                <a:gdLst>
                  <a:gd name="T0" fmla="*/ 846 w 246"/>
                  <a:gd name="T1" fmla="*/ 0 h 498"/>
                  <a:gd name="T2" fmla="*/ 9892 w 246"/>
                  <a:gd name="T3" fmla="*/ 34501 h 498"/>
                  <a:gd name="T4" fmla="*/ 9010 w 246"/>
                  <a:gd name="T5" fmla="*/ 35195 h 498"/>
                  <a:gd name="T6" fmla="*/ 0 w 246"/>
                  <a:gd name="T7" fmla="*/ 698 h 498"/>
                  <a:gd name="T8" fmla="*/ 846 w 246"/>
                  <a:gd name="T9" fmla="*/ 0 h 4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6" h="498">
                    <a:moveTo>
                      <a:pt x="21" y="0"/>
                    </a:moveTo>
                    <a:lnTo>
                      <a:pt x="246" y="488"/>
                    </a:lnTo>
                    <a:lnTo>
                      <a:pt x="224" y="498"/>
                    </a:lnTo>
                    <a:lnTo>
                      <a:pt x="0" y="1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80" name="Freeform 43"/>
              <p:cNvSpPr>
                <a:spLocks/>
              </p:cNvSpPr>
              <p:nvPr/>
            </p:nvSpPr>
            <p:spPr bwMode="auto">
              <a:xfrm>
                <a:off x="17110" y="7689"/>
                <a:ext cx="51" cy="44"/>
              </a:xfrm>
              <a:custGeom>
                <a:avLst/>
                <a:gdLst>
                  <a:gd name="T0" fmla="*/ 0 w 23"/>
                  <a:gd name="T1" fmla="*/ 14986 h 10"/>
                  <a:gd name="T2" fmla="*/ 0 w 23"/>
                  <a:gd name="T3" fmla="*/ 16535 h 10"/>
                  <a:gd name="T4" fmla="*/ 1135 w 23"/>
                  <a:gd name="T5" fmla="*/ 0 h 10"/>
                  <a:gd name="T6" fmla="*/ 1235 w 23"/>
                  <a:gd name="T7" fmla="*/ 1531 h 10"/>
                  <a:gd name="T8" fmla="*/ 0 w 23"/>
                  <a:gd name="T9" fmla="*/ 14986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10">
                    <a:moveTo>
                      <a:pt x="0" y="9"/>
                    </a:moveTo>
                    <a:lnTo>
                      <a:pt x="0" y="10"/>
                    </a:lnTo>
                    <a:lnTo>
                      <a:pt x="21" y="0"/>
                    </a:lnTo>
                    <a:lnTo>
                      <a:pt x="23" y="1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81" name="Freeform 44"/>
              <p:cNvSpPr>
                <a:spLocks/>
              </p:cNvSpPr>
              <p:nvPr/>
            </p:nvSpPr>
            <p:spPr bwMode="auto">
              <a:xfrm>
                <a:off x="17583" y="8850"/>
                <a:ext cx="487" cy="1092"/>
              </a:xfrm>
              <a:custGeom>
                <a:avLst/>
                <a:gdLst>
                  <a:gd name="T0" fmla="*/ 817 w 236"/>
                  <a:gd name="T1" fmla="*/ 0 h 466"/>
                  <a:gd name="T2" fmla="*/ 8832 w 236"/>
                  <a:gd name="T3" fmla="*/ 32233 h 466"/>
                  <a:gd name="T4" fmla="*/ 8015 w 236"/>
                  <a:gd name="T5" fmla="*/ 32931 h 466"/>
                  <a:gd name="T6" fmla="*/ 0 w 236"/>
                  <a:gd name="T7" fmla="*/ 698 h 466"/>
                  <a:gd name="T8" fmla="*/ 817 w 236"/>
                  <a:gd name="T9" fmla="*/ 0 h 4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6" h="466">
                    <a:moveTo>
                      <a:pt x="22" y="0"/>
                    </a:moveTo>
                    <a:lnTo>
                      <a:pt x="236" y="456"/>
                    </a:lnTo>
                    <a:lnTo>
                      <a:pt x="214" y="466"/>
                    </a:lnTo>
                    <a:lnTo>
                      <a:pt x="0" y="1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82" name="Freeform 45"/>
              <p:cNvSpPr>
                <a:spLocks/>
              </p:cNvSpPr>
              <p:nvPr/>
            </p:nvSpPr>
            <p:spPr bwMode="auto">
              <a:xfrm>
                <a:off x="17583" y="8831"/>
                <a:ext cx="44" cy="44"/>
              </a:xfrm>
              <a:custGeom>
                <a:avLst/>
                <a:gdLst>
                  <a:gd name="T0" fmla="*/ 0 w 22"/>
                  <a:gd name="T1" fmla="*/ 16535 h 10"/>
                  <a:gd name="T2" fmla="*/ 704 w 22"/>
                  <a:gd name="T3" fmla="*/ 0 h 10"/>
                  <a:gd name="T4" fmla="*/ 0 w 22"/>
                  <a:gd name="T5" fmla="*/ 16535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10">
                    <a:moveTo>
                      <a:pt x="0" y="10"/>
                    </a:moveTo>
                    <a:lnTo>
                      <a:pt x="2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83" name="Freeform 46"/>
              <p:cNvSpPr>
                <a:spLocks/>
              </p:cNvSpPr>
              <p:nvPr/>
            </p:nvSpPr>
            <p:spPr bwMode="auto">
              <a:xfrm>
                <a:off x="18025" y="9919"/>
                <a:ext cx="96" cy="173"/>
              </a:xfrm>
              <a:custGeom>
                <a:avLst/>
                <a:gdLst>
                  <a:gd name="T0" fmla="*/ 969 w 45"/>
                  <a:gd name="T1" fmla="*/ 0 h 74"/>
                  <a:gd name="T2" fmla="*/ 1284 w 45"/>
                  <a:gd name="T3" fmla="*/ 895 h 74"/>
                  <a:gd name="T4" fmla="*/ 1515 w 45"/>
                  <a:gd name="T5" fmla="*/ 1940 h 74"/>
                  <a:gd name="T6" fmla="*/ 1988 w 45"/>
                  <a:gd name="T7" fmla="*/ 4690 h 74"/>
                  <a:gd name="T8" fmla="*/ 969 w 45"/>
                  <a:gd name="T9" fmla="*/ 5160 h 74"/>
                  <a:gd name="T10" fmla="*/ 478 w 45"/>
                  <a:gd name="T11" fmla="*/ 2455 h 74"/>
                  <a:gd name="T12" fmla="*/ 273 w 45"/>
                  <a:gd name="T13" fmla="*/ 1405 h 74"/>
                  <a:gd name="T14" fmla="*/ 0 w 45"/>
                  <a:gd name="T15" fmla="*/ 690 h 74"/>
                  <a:gd name="T16" fmla="*/ 969 w 45"/>
                  <a:gd name="T17" fmla="*/ 0 h 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5" h="74">
                    <a:moveTo>
                      <a:pt x="22" y="0"/>
                    </a:moveTo>
                    <a:lnTo>
                      <a:pt x="29" y="13"/>
                    </a:lnTo>
                    <a:lnTo>
                      <a:pt x="34" y="28"/>
                    </a:lnTo>
                    <a:lnTo>
                      <a:pt x="45" y="67"/>
                    </a:lnTo>
                    <a:lnTo>
                      <a:pt x="22" y="74"/>
                    </a:lnTo>
                    <a:lnTo>
                      <a:pt x="11" y="35"/>
                    </a:lnTo>
                    <a:lnTo>
                      <a:pt x="6" y="20"/>
                    </a:lnTo>
                    <a:lnTo>
                      <a:pt x="0" y="1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84" name="Freeform 47"/>
              <p:cNvSpPr>
                <a:spLocks/>
              </p:cNvSpPr>
              <p:nvPr/>
            </p:nvSpPr>
            <p:spPr bwMode="auto">
              <a:xfrm>
                <a:off x="18025" y="9898"/>
                <a:ext cx="47" cy="44"/>
              </a:xfrm>
              <a:custGeom>
                <a:avLst/>
                <a:gdLst>
                  <a:gd name="T0" fmla="*/ 976 w 22"/>
                  <a:gd name="T1" fmla="*/ 0 h 10"/>
                  <a:gd name="T2" fmla="*/ 0 w 22"/>
                  <a:gd name="T3" fmla="*/ 16535 h 10"/>
                  <a:gd name="T4" fmla="*/ 976 w 22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10">
                    <a:moveTo>
                      <a:pt x="22" y="0"/>
                    </a:moveTo>
                    <a:lnTo>
                      <a:pt x="0" y="1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85" name="Freeform 48"/>
              <p:cNvSpPr>
                <a:spLocks/>
              </p:cNvSpPr>
              <p:nvPr/>
            </p:nvSpPr>
            <p:spPr bwMode="auto">
              <a:xfrm>
                <a:off x="18072" y="10079"/>
                <a:ext cx="70" cy="488"/>
              </a:xfrm>
              <a:custGeom>
                <a:avLst/>
                <a:gdLst>
                  <a:gd name="T0" fmla="*/ 800 w 35"/>
                  <a:gd name="T1" fmla="*/ 0 h 208"/>
                  <a:gd name="T2" fmla="*/ 960 w 35"/>
                  <a:gd name="T3" fmla="*/ 2119 h 208"/>
                  <a:gd name="T4" fmla="*/ 1024 w 35"/>
                  <a:gd name="T5" fmla="*/ 5401 h 208"/>
                  <a:gd name="T6" fmla="*/ 1120 w 35"/>
                  <a:gd name="T7" fmla="*/ 14785 h 208"/>
                  <a:gd name="T8" fmla="*/ 320 w 35"/>
                  <a:gd name="T9" fmla="*/ 14785 h 208"/>
                  <a:gd name="T10" fmla="*/ 256 w 35"/>
                  <a:gd name="T11" fmla="*/ 5544 h 208"/>
                  <a:gd name="T12" fmla="*/ 160 w 35"/>
                  <a:gd name="T13" fmla="*/ 2339 h 208"/>
                  <a:gd name="T14" fmla="*/ 0 w 35"/>
                  <a:gd name="T15" fmla="*/ 270 h 208"/>
                  <a:gd name="T16" fmla="*/ 800 w 35"/>
                  <a:gd name="T17" fmla="*/ 0 h 2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5" h="208">
                    <a:moveTo>
                      <a:pt x="25" y="0"/>
                    </a:moveTo>
                    <a:lnTo>
                      <a:pt x="30" y="30"/>
                    </a:lnTo>
                    <a:lnTo>
                      <a:pt x="32" y="76"/>
                    </a:lnTo>
                    <a:lnTo>
                      <a:pt x="35" y="208"/>
                    </a:lnTo>
                    <a:lnTo>
                      <a:pt x="10" y="208"/>
                    </a:lnTo>
                    <a:lnTo>
                      <a:pt x="8" y="78"/>
                    </a:lnTo>
                    <a:lnTo>
                      <a:pt x="5" y="33"/>
                    </a:lnTo>
                    <a:lnTo>
                      <a:pt x="0" y="4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86" name="Freeform 49"/>
              <p:cNvSpPr>
                <a:spLocks/>
              </p:cNvSpPr>
              <p:nvPr/>
            </p:nvSpPr>
            <p:spPr bwMode="auto">
              <a:xfrm>
                <a:off x="18072" y="10048"/>
                <a:ext cx="49" cy="44"/>
              </a:xfrm>
              <a:custGeom>
                <a:avLst/>
                <a:gdLst>
                  <a:gd name="T0" fmla="*/ 721 w 25"/>
                  <a:gd name="T1" fmla="*/ 4096 h 11"/>
                  <a:gd name="T2" fmla="*/ 661 w 25"/>
                  <a:gd name="T3" fmla="*/ 0 h 11"/>
                  <a:gd name="T4" fmla="*/ 721 w 25"/>
                  <a:gd name="T5" fmla="*/ 6144 h 11"/>
                  <a:gd name="T6" fmla="*/ 0 w 25"/>
                  <a:gd name="T7" fmla="*/ 10240 h 11"/>
                  <a:gd name="T8" fmla="*/ 61 w 25"/>
                  <a:gd name="T9" fmla="*/ 11264 h 11"/>
                  <a:gd name="T10" fmla="*/ 721 w 25"/>
                  <a:gd name="T11" fmla="*/ 409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" h="11">
                    <a:moveTo>
                      <a:pt x="25" y="4"/>
                    </a:moveTo>
                    <a:lnTo>
                      <a:pt x="23" y="0"/>
                    </a:lnTo>
                    <a:lnTo>
                      <a:pt x="25" y="6"/>
                    </a:lnTo>
                    <a:lnTo>
                      <a:pt x="0" y="10"/>
                    </a:lnTo>
                    <a:lnTo>
                      <a:pt x="2" y="11"/>
                    </a:lnTo>
                    <a:lnTo>
                      <a:pt x="25" y="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87" name="Rectangle 50"/>
              <p:cNvSpPr>
                <a:spLocks noChangeArrowheads="1"/>
              </p:cNvSpPr>
              <p:nvPr/>
            </p:nvSpPr>
            <p:spPr bwMode="auto">
              <a:xfrm>
                <a:off x="18093" y="10549"/>
                <a:ext cx="49" cy="4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388" name="Freeform 51"/>
              <p:cNvSpPr>
                <a:spLocks/>
              </p:cNvSpPr>
              <p:nvPr/>
            </p:nvSpPr>
            <p:spPr bwMode="auto">
              <a:xfrm>
                <a:off x="16927" y="5938"/>
                <a:ext cx="49" cy="44"/>
              </a:xfrm>
              <a:custGeom>
                <a:avLst/>
                <a:gdLst>
                  <a:gd name="T0" fmla="*/ 614 w 26"/>
                  <a:gd name="T1" fmla="*/ 4847 h 13"/>
                  <a:gd name="T2" fmla="*/ 569 w 26"/>
                  <a:gd name="T3" fmla="*/ 0 h 13"/>
                  <a:gd name="T4" fmla="*/ 0 w 26"/>
                  <a:gd name="T5" fmla="*/ 927 h 13"/>
                  <a:gd name="T6" fmla="*/ 28 w 26"/>
                  <a:gd name="T7" fmla="*/ 5774 h 13"/>
                  <a:gd name="T8" fmla="*/ 614 w 26"/>
                  <a:gd name="T9" fmla="*/ 48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3">
                    <a:moveTo>
                      <a:pt x="26" y="11"/>
                    </a:moveTo>
                    <a:lnTo>
                      <a:pt x="24" y="0"/>
                    </a:lnTo>
                    <a:lnTo>
                      <a:pt x="0" y="2"/>
                    </a:lnTo>
                    <a:lnTo>
                      <a:pt x="1" y="13"/>
                    </a:lnTo>
                    <a:lnTo>
                      <a:pt x="26" y="1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89" name="Rectangle 52"/>
              <p:cNvSpPr>
                <a:spLocks noChangeArrowheads="1"/>
              </p:cNvSpPr>
              <p:nvPr/>
            </p:nvSpPr>
            <p:spPr bwMode="auto">
              <a:xfrm>
                <a:off x="19659" y="8025"/>
                <a:ext cx="49" cy="33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390" name="Freeform 53"/>
              <p:cNvSpPr>
                <a:spLocks/>
              </p:cNvSpPr>
              <p:nvPr/>
            </p:nvSpPr>
            <p:spPr bwMode="auto">
              <a:xfrm>
                <a:off x="19600" y="8352"/>
                <a:ext cx="108" cy="474"/>
              </a:xfrm>
              <a:custGeom>
                <a:avLst/>
                <a:gdLst>
                  <a:gd name="T0" fmla="*/ 1860 w 53"/>
                  <a:gd name="T1" fmla="*/ 209 h 202"/>
                  <a:gd name="T2" fmla="*/ 980 w 53"/>
                  <a:gd name="T3" fmla="*/ 0 h 202"/>
                  <a:gd name="T4" fmla="*/ 0 w 53"/>
                  <a:gd name="T5" fmla="*/ 14161 h 202"/>
                  <a:gd name="T6" fmla="*/ 880 w 53"/>
                  <a:gd name="T7" fmla="*/ 14365 h 202"/>
                  <a:gd name="T8" fmla="*/ 1860 w 53"/>
                  <a:gd name="T9" fmla="*/ 209 h 2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202">
                    <a:moveTo>
                      <a:pt x="53" y="3"/>
                    </a:moveTo>
                    <a:lnTo>
                      <a:pt x="28" y="0"/>
                    </a:lnTo>
                    <a:lnTo>
                      <a:pt x="0" y="199"/>
                    </a:lnTo>
                    <a:lnTo>
                      <a:pt x="25" y="202"/>
                    </a:lnTo>
                    <a:lnTo>
                      <a:pt x="53" y="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1" name="Freeform 54"/>
              <p:cNvSpPr>
                <a:spLocks/>
              </p:cNvSpPr>
              <p:nvPr/>
            </p:nvSpPr>
            <p:spPr bwMode="auto">
              <a:xfrm>
                <a:off x="19659" y="8316"/>
                <a:ext cx="49" cy="44"/>
              </a:xfrm>
              <a:custGeom>
                <a:avLst/>
                <a:gdLst>
                  <a:gd name="T0" fmla="*/ 614 w 26"/>
                  <a:gd name="T1" fmla="*/ 1340783 h 3"/>
                  <a:gd name="T2" fmla="*/ 597 w 26"/>
                  <a:gd name="T3" fmla="*/ 2034956 h 3"/>
                  <a:gd name="T4" fmla="*/ 0 w 26"/>
                  <a:gd name="T5" fmla="*/ 0 h 3"/>
                  <a:gd name="T6" fmla="*/ 53 w 26"/>
                  <a:gd name="T7" fmla="*/ 1340783 h 3"/>
                  <a:gd name="T8" fmla="*/ 614 w 26"/>
                  <a:gd name="T9" fmla="*/ 1340783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3">
                    <a:moveTo>
                      <a:pt x="26" y="2"/>
                    </a:moveTo>
                    <a:lnTo>
                      <a:pt x="25" y="3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2" name="Freeform 55"/>
              <p:cNvSpPr>
                <a:spLocks/>
              </p:cNvSpPr>
              <p:nvPr/>
            </p:nvSpPr>
            <p:spPr bwMode="auto">
              <a:xfrm>
                <a:off x="19504" y="8818"/>
                <a:ext cx="145" cy="506"/>
              </a:xfrm>
              <a:custGeom>
                <a:avLst/>
                <a:gdLst>
                  <a:gd name="T0" fmla="*/ 2524 w 71"/>
                  <a:gd name="T1" fmla="*/ 269 h 216"/>
                  <a:gd name="T2" fmla="*/ 1636 w 71"/>
                  <a:gd name="T3" fmla="*/ 0 h 216"/>
                  <a:gd name="T4" fmla="*/ 0 w 71"/>
                  <a:gd name="T5" fmla="*/ 15025 h 216"/>
                  <a:gd name="T6" fmla="*/ 884 w 71"/>
                  <a:gd name="T7" fmla="*/ 15234 h 216"/>
                  <a:gd name="T8" fmla="*/ 2524 w 71"/>
                  <a:gd name="T9" fmla="*/ 269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1" h="216">
                    <a:moveTo>
                      <a:pt x="71" y="4"/>
                    </a:moveTo>
                    <a:lnTo>
                      <a:pt x="46" y="0"/>
                    </a:lnTo>
                    <a:lnTo>
                      <a:pt x="0" y="213"/>
                    </a:lnTo>
                    <a:lnTo>
                      <a:pt x="25" y="216"/>
                    </a:lnTo>
                    <a:lnTo>
                      <a:pt x="71" y="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3" name="Freeform 56"/>
              <p:cNvSpPr>
                <a:spLocks/>
              </p:cNvSpPr>
              <p:nvPr/>
            </p:nvSpPr>
            <p:spPr bwMode="auto">
              <a:xfrm>
                <a:off x="19600" y="8784"/>
                <a:ext cx="49" cy="44"/>
              </a:xfrm>
              <a:custGeom>
                <a:avLst/>
                <a:gdLst>
                  <a:gd name="T0" fmla="*/ 721 w 25"/>
                  <a:gd name="T1" fmla="*/ 483153 h 4"/>
                  <a:gd name="T2" fmla="*/ 721 w 25"/>
                  <a:gd name="T3" fmla="*/ 644204 h 4"/>
                  <a:gd name="T4" fmla="*/ 0 w 25"/>
                  <a:gd name="T5" fmla="*/ 0 h 4"/>
                  <a:gd name="T6" fmla="*/ 721 w 25"/>
                  <a:gd name="T7" fmla="*/ 483153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" h="4">
                    <a:moveTo>
                      <a:pt x="25" y="3"/>
                    </a:moveTo>
                    <a:lnTo>
                      <a:pt x="25" y="4"/>
                    </a:lnTo>
                    <a:lnTo>
                      <a:pt x="0" y="0"/>
                    </a:lnTo>
                    <a:lnTo>
                      <a:pt x="25" y="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4" name="Freeform 57"/>
              <p:cNvSpPr>
                <a:spLocks/>
              </p:cNvSpPr>
              <p:nvPr/>
            </p:nvSpPr>
            <p:spPr bwMode="auto">
              <a:xfrm>
                <a:off x="19495" y="9308"/>
                <a:ext cx="58" cy="44"/>
              </a:xfrm>
              <a:custGeom>
                <a:avLst/>
                <a:gdLst>
                  <a:gd name="T0" fmla="*/ 1242 w 27"/>
                  <a:gd name="T1" fmla="*/ 654 h 15"/>
                  <a:gd name="T2" fmla="*/ 1113 w 27"/>
                  <a:gd name="T3" fmla="*/ 3253 h 15"/>
                  <a:gd name="T4" fmla="*/ 0 w 27"/>
                  <a:gd name="T5" fmla="*/ 2376 h 15"/>
                  <a:gd name="T6" fmla="*/ 88 w 27"/>
                  <a:gd name="T7" fmla="*/ 0 h 15"/>
                  <a:gd name="T8" fmla="*/ 1242 w 27"/>
                  <a:gd name="T9" fmla="*/ 654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" h="15">
                    <a:moveTo>
                      <a:pt x="27" y="3"/>
                    </a:moveTo>
                    <a:lnTo>
                      <a:pt x="24" y="15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27" y="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5" name="Rectangle 58"/>
              <p:cNvSpPr>
                <a:spLocks noChangeArrowheads="1"/>
              </p:cNvSpPr>
              <p:nvPr/>
            </p:nvSpPr>
            <p:spPr bwMode="auto">
              <a:xfrm>
                <a:off x="19659" y="7981"/>
                <a:ext cx="49" cy="4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396" name="Rectangle 59"/>
              <p:cNvSpPr>
                <a:spLocks noChangeArrowheads="1"/>
              </p:cNvSpPr>
              <p:nvPr/>
            </p:nvSpPr>
            <p:spPr bwMode="auto">
              <a:xfrm>
                <a:off x="19504" y="12045"/>
                <a:ext cx="49" cy="66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397" name="Freeform 60"/>
              <p:cNvSpPr>
                <a:spLocks/>
              </p:cNvSpPr>
              <p:nvPr/>
            </p:nvSpPr>
            <p:spPr bwMode="auto">
              <a:xfrm>
                <a:off x="19479" y="12702"/>
                <a:ext cx="74" cy="262"/>
              </a:xfrm>
              <a:custGeom>
                <a:avLst/>
                <a:gdLst>
                  <a:gd name="T0" fmla="*/ 1318 w 36"/>
                  <a:gd name="T1" fmla="*/ 154 h 112"/>
                  <a:gd name="T2" fmla="*/ 409 w 36"/>
                  <a:gd name="T3" fmla="*/ 0 h 112"/>
                  <a:gd name="T4" fmla="*/ 0 w 36"/>
                  <a:gd name="T5" fmla="*/ 7694 h 112"/>
                  <a:gd name="T6" fmla="*/ 880 w 36"/>
                  <a:gd name="T7" fmla="*/ 7848 h 112"/>
                  <a:gd name="T8" fmla="*/ 1318 w 36"/>
                  <a:gd name="T9" fmla="*/ 15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12">
                    <a:moveTo>
                      <a:pt x="36" y="2"/>
                    </a:moveTo>
                    <a:lnTo>
                      <a:pt x="11" y="0"/>
                    </a:lnTo>
                    <a:lnTo>
                      <a:pt x="0" y="110"/>
                    </a:lnTo>
                    <a:lnTo>
                      <a:pt x="24" y="112"/>
                    </a:lnTo>
                    <a:lnTo>
                      <a:pt x="36" y="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8" name="Freeform 61"/>
              <p:cNvSpPr>
                <a:spLocks/>
              </p:cNvSpPr>
              <p:nvPr/>
            </p:nvSpPr>
            <p:spPr bwMode="auto">
              <a:xfrm>
                <a:off x="19504" y="12662"/>
                <a:ext cx="49" cy="44"/>
              </a:xfrm>
              <a:custGeom>
                <a:avLst/>
                <a:gdLst>
                  <a:gd name="T0" fmla="*/ 614 w 26"/>
                  <a:gd name="T1" fmla="*/ 10307264 h 2"/>
                  <a:gd name="T2" fmla="*/ 597 w 26"/>
                  <a:gd name="T3" fmla="*/ 10307264 h 2"/>
                  <a:gd name="T4" fmla="*/ 0 w 26"/>
                  <a:gd name="T5" fmla="*/ 0 h 2"/>
                  <a:gd name="T6" fmla="*/ 53 w 26"/>
                  <a:gd name="T7" fmla="*/ 10307264 h 2"/>
                  <a:gd name="T8" fmla="*/ 614 w 26"/>
                  <a:gd name="T9" fmla="*/ 10307264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2">
                    <a:moveTo>
                      <a:pt x="26" y="2"/>
                    </a:moveTo>
                    <a:lnTo>
                      <a:pt x="25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9" name="Freeform 62"/>
              <p:cNvSpPr>
                <a:spLocks/>
              </p:cNvSpPr>
              <p:nvPr/>
            </p:nvSpPr>
            <p:spPr bwMode="auto">
              <a:xfrm>
                <a:off x="19415" y="12957"/>
                <a:ext cx="113" cy="299"/>
              </a:xfrm>
              <a:custGeom>
                <a:avLst/>
                <a:gdLst>
                  <a:gd name="T0" fmla="*/ 2013 w 55"/>
                  <a:gd name="T1" fmla="*/ 420 h 128"/>
                  <a:gd name="T2" fmla="*/ 1177 w 55"/>
                  <a:gd name="T3" fmla="*/ 0 h 128"/>
                  <a:gd name="T4" fmla="*/ 0 w 55"/>
                  <a:gd name="T5" fmla="*/ 8491 h 128"/>
                  <a:gd name="T6" fmla="*/ 840 w 55"/>
                  <a:gd name="T7" fmla="*/ 8895 h 128"/>
                  <a:gd name="T8" fmla="*/ 2013 w 55"/>
                  <a:gd name="T9" fmla="*/ 42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128">
                    <a:moveTo>
                      <a:pt x="55" y="6"/>
                    </a:moveTo>
                    <a:lnTo>
                      <a:pt x="32" y="0"/>
                    </a:lnTo>
                    <a:lnTo>
                      <a:pt x="0" y="122"/>
                    </a:lnTo>
                    <a:lnTo>
                      <a:pt x="23" y="128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00" name="Freeform 63"/>
              <p:cNvSpPr>
                <a:spLocks/>
              </p:cNvSpPr>
              <p:nvPr/>
            </p:nvSpPr>
            <p:spPr bwMode="auto">
              <a:xfrm>
                <a:off x="19479" y="12934"/>
                <a:ext cx="49" cy="44"/>
              </a:xfrm>
              <a:custGeom>
                <a:avLst/>
                <a:gdLst>
                  <a:gd name="T0" fmla="*/ 849 w 24"/>
                  <a:gd name="T1" fmla="*/ 8531 h 9"/>
                  <a:gd name="T2" fmla="*/ 849 w 24"/>
                  <a:gd name="T3" fmla="*/ 25119 h 9"/>
                  <a:gd name="T4" fmla="*/ 849 w 24"/>
                  <a:gd name="T5" fmla="*/ 16588 h 9"/>
                  <a:gd name="T6" fmla="*/ 33 w 24"/>
                  <a:gd name="T7" fmla="*/ 0 h 9"/>
                  <a:gd name="T8" fmla="*/ 0 w 24"/>
                  <a:gd name="T9" fmla="*/ 2796 h 9"/>
                  <a:gd name="T10" fmla="*/ 849 w 24"/>
                  <a:gd name="T11" fmla="*/ 8531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9">
                    <a:moveTo>
                      <a:pt x="24" y="3"/>
                    </a:moveTo>
                    <a:lnTo>
                      <a:pt x="24" y="9"/>
                    </a:lnTo>
                    <a:lnTo>
                      <a:pt x="24" y="6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01" name="Freeform 64"/>
              <p:cNvSpPr>
                <a:spLocks/>
              </p:cNvSpPr>
              <p:nvPr/>
            </p:nvSpPr>
            <p:spPr bwMode="auto">
              <a:xfrm>
                <a:off x="19282" y="13237"/>
                <a:ext cx="179" cy="513"/>
              </a:xfrm>
              <a:custGeom>
                <a:avLst/>
                <a:gdLst>
                  <a:gd name="T0" fmla="*/ 3206 w 87"/>
                  <a:gd name="T1" fmla="*/ 576 h 219"/>
                  <a:gd name="T2" fmla="*/ 2370 w 87"/>
                  <a:gd name="T3" fmla="*/ 0 h 219"/>
                  <a:gd name="T4" fmla="*/ 0 w 87"/>
                  <a:gd name="T5" fmla="*/ 14964 h 219"/>
                  <a:gd name="T6" fmla="*/ 846 w 87"/>
                  <a:gd name="T7" fmla="*/ 15451 h 219"/>
                  <a:gd name="T8" fmla="*/ 3206 w 87"/>
                  <a:gd name="T9" fmla="*/ 576 h 2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7" h="219">
                    <a:moveTo>
                      <a:pt x="87" y="8"/>
                    </a:moveTo>
                    <a:lnTo>
                      <a:pt x="64" y="0"/>
                    </a:lnTo>
                    <a:lnTo>
                      <a:pt x="0" y="212"/>
                    </a:lnTo>
                    <a:lnTo>
                      <a:pt x="23" y="219"/>
                    </a:lnTo>
                    <a:lnTo>
                      <a:pt x="87" y="8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02" name="Freeform 65"/>
              <p:cNvSpPr>
                <a:spLocks/>
              </p:cNvSpPr>
              <p:nvPr/>
            </p:nvSpPr>
            <p:spPr bwMode="auto">
              <a:xfrm>
                <a:off x="19415" y="13212"/>
                <a:ext cx="47" cy="44"/>
              </a:xfrm>
              <a:custGeom>
                <a:avLst/>
                <a:gdLst>
                  <a:gd name="T0" fmla="*/ 819 w 23"/>
                  <a:gd name="T1" fmla="*/ 40266 h 8"/>
                  <a:gd name="T2" fmla="*/ 0 w 23"/>
                  <a:gd name="T3" fmla="*/ 0 h 8"/>
                  <a:gd name="T4" fmla="*/ 0 w 23"/>
                  <a:gd name="T5" fmla="*/ 10164 h 8"/>
                  <a:gd name="T6" fmla="*/ 819 w 23"/>
                  <a:gd name="T7" fmla="*/ 40266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" h="8">
                    <a:moveTo>
                      <a:pt x="23" y="8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3" y="8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03" name="Rectangle 66"/>
              <p:cNvSpPr>
                <a:spLocks noChangeArrowheads="1"/>
              </p:cNvSpPr>
              <p:nvPr/>
            </p:nvSpPr>
            <p:spPr bwMode="auto">
              <a:xfrm>
                <a:off x="19504" y="12002"/>
                <a:ext cx="49" cy="4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404" name="Rectangle 67"/>
              <p:cNvSpPr>
                <a:spLocks noChangeArrowheads="1"/>
              </p:cNvSpPr>
              <p:nvPr/>
            </p:nvSpPr>
            <p:spPr bwMode="auto">
              <a:xfrm>
                <a:off x="19149" y="11131"/>
                <a:ext cx="49" cy="211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405" name="Freeform 68"/>
              <p:cNvSpPr>
                <a:spLocks/>
              </p:cNvSpPr>
              <p:nvPr/>
            </p:nvSpPr>
            <p:spPr bwMode="auto">
              <a:xfrm>
                <a:off x="19149" y="11335"/>
                <a:ext cx="112" cy="323"/>
              </a:xfrm>
              <a:custGeom>
                <a:avLst/>
                <a:gdLst>
                  <a:gd name="T0" fmla="*/ 808 w 55"/>
                  <a:gd name="T1" fmla="*/ 0 h 138"/>
                  <a:gd name="T2" fmla="*/ 0 w 55"/>
                  <a:gd name="T3" fmla="*/ 477 h 138"/>
                  <a:gd name="T4" fmla="*/ 1116 w 55"/>
                  <a:gd name="T5" fmla="*/ 9690 h 138"/>
                  <a:gd name="T6" fmla="*/ 1924 w 55"/>
                  <a:gd name="T7" fmla="*/ 9269 h 138"/>
                  <a:gd name="T8" fmla="*/ 808 w 55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138">
                    <a:moveTo>
                      <a:pt x="23" y="0"/>
                    </a:moveTo>
                    <a:lnTo>
                      <a:pt x="0" y="7"/>
                    </a:lnTo>
                    <a:lnTo>
                      <a:pt x="32" y="138"/>
                    </a:lnTo>
                    <a:lnTo>
                      <a:pt x="55" y="13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06" name="Freeform 69"/>
              <p:cNvSpPr>
                <a:spLocks/>
              </p:cNvSpPr>
              <p:nvPr/>
            </p:nvSpPr>
            <p:spPr bwMode="auto">
              <a:xfrm>
                <a:off x="19149" y="11307"/>
                <a:ext cx="49" cy="44"/>
              </a:xfrm>
              <a:custGeom>
                <a:avLst/>
                <a:gdLst>
                  <a:gd name="T0" fmla="*/ 0 w 25"/>
                  <a:gd name="T1" fmla="*/ 29555 h 7"/>
                  <a:gd name="T2" fmla="*/ 0 w 25"/>
                  <a:gd name="T3" fmla="*/ 68785 h 7"/>
                  <a:gd name="T4" fmla="*/ 661 w 25"/>
                  <a:gd name="T5" fmla="*/ 0 h 7"/>
                  <a:gd name="T6" fmla="*/ 721 w 25"/>
                  <a:gd name="T7" fmla="*/ 29555 h 7"/>
                  <a:gd name="T8" fmla="*/ 0 w 25"/>
                  <a:gd name="T9" fmla="*/ 29555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7">
                    <a:moveTo>
                      <a:pt x="0" y="3"/>
                    </a:moveTo>
                    <a:lnTo>
                      <a:pt x="0" y="7"/>
                    </a:lnTo>
                    <a:lnTo>
                      <a:pt x="23" y="0"/>
                    </a:lnTo>
                    <a:lnTo>
                      <a:pt x="25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07" name="Freeform 70"/>
              <p:cNvSpPr>
                <a:spLocks/>
              </p:cNvSpPr>
              <p:nvPr/>
            </p:nvSpPr>
            <p:spPr bwMode="auto">
              <a:xfrm>
                <a:off x="19214" y="11641"/>
                <a:ext cx="158" cy="344"/>
              </a:xfrm>
              <a:custGeom>
                <a:avLst/>
                <a:gdLst>
                  <a:gd name="T0" fmla="*/ 829 w 77"/>
                  <a:gd name="T1" fmla="*/ 0 h 147"/>
                  <a:gd name="T2" fmla="*/ 0 w 77"/>
                  <a:gd name="T3" fmla="*/ 477 h 147"/>
                  <a:gd name="T4" fmla="*/ 1970 w 77"/>
                  <a:gd name="T5" fmla="*/ 10318 h 147"/>
                  <a:gd name="T6" fmla="*/ 2801 w 77"/>
                  <a:gd name="T7" fmla="*/ 9840 h 147"/>
                  <a:gd name="T8" fmla="*/ 829 w 77"/>
                  <a:gd name="T9" fmla="*/ 0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7" h="147">
                    <a:moveTo>
                      <a:pt x="23" y="0"/>
                    </a:moveTo>
                    <a:lnTo>
                      <a:pt x="0" y="7"/>
                    </a:lnTo>
                    <a:lnTo>
                      <a:pt x="54" y="147"/>
                    </a:lnTo>
                    <a:lnTo>
                      <a:pt x="77" y="14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08" name="Freeform 71"/>
              <p:cNvSpPr>
                <a:spLocks/>
              </p:cNvSpPr>
              <p:nvPr/>
            </p:nvSpPr>
            <p:spPr bwMode="auto">
              <a:xfrm>
                <a:off x="19214" y="11614"/>
                <a:ext cx="47" cy="44"/>
              </a:xfrm>
              <a:custGeom>
                <a:avLst/>
                <a:gdLst>
                  <a:gd name="T0" fmla="*/ 0 w 23"/>
                  <a:gd name="T1" fmla="*/ 68785 h 7"/>
                  <a:gd name="T2" fmla="*/ 819 w 23"/>
                  <a:gd name="T3" fmla="*/ 0 h 7"/>
                  <a:gd name="T4" fmla="*/ 819 w 23"/>
                  <a:gd name="T5" fmla="*/ 9441 h 7"/>
                  <a:gd name="T6" fmla="*/ 0 w 23"/>
                  <a:gd name="T7" fmla="*/ 68785 h 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" h="7">
                    <a:moveTo>
                      <a:pt x="0" y="7"/>
                    </a:moveTo>
                    <a:lnTo>
                      <a:pt x="23" y="0"/>
                    </a:lnTo>
                    <a:lnTo>
                      <a:pt x="23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09" name="Freeform 72"/>
              <p:cNvSpPr>
                <a:spLocks/>
              </p:cNvSpPr>
              <p:nvPr/>
            </p:nvSpPr>
            <p:spPr bwMode="auto">
              <a:xfrm>
                <a:off x="19324" y="11964"/>
                <a:ext cx="158" cy="263"/>
              </a:xfrm>
              <a:custGeom>
                <a:avLst/>
                <a:gdLst>
                  <a:gd name="T0" fmla="*/ 906 w 75"/>
                  <a:gd name="T1" fmla="*/ 0 h 112"/>
                  <a:gd name="T2" fmla="*/ 0 w 75"/>
                  <a:gd name="T3" fmla="*/ 855 h 112"/>
                  <a:gd name="T4" fmla="*/ 2246 w 75"/>
                  <a:gd name="T5" fmla="*/ 8000 h 112"/>
                  <a:gd name="T6" fmla="*/ 3116 w 75"/>
                  <a:gd name="T7" fmla="*/ 7146 h 112"/>
                  <a:gd name="T8" fmla="*/ 906 w 75"/>
                  <a:gd name="T9" fmla="*/ 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12">
                    <a:moveTo>
                      <a:pt x="22" y="0"/>
                    </a:moveTo>
                    <a:lnTo>
                      <a:pt x="0" y="12"/>
                    </a:lnTo>
                    <a:lnTo>
                      <a:pt x="54" y="112"/>
                    </a:lnTo>
                    <a:lnTo>
                      <a:pt x="75" y="10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10" name="Freeform 73"/>
              <p:cNvSpPr>
                <a:spLocks/>
              </p:cNvSpPr>
              <p:nvPr/>
            </p:nvSpPr>
            <p:spPr bwMode="auto">
              <a:xfrm>
                <a:off x="19324" y="11963"/>
                <a:ext cx="49" cy="44"/>
              </a:xfrm>
              <a:custGeom>
                <a:avLst/>
                <a:gdLst>
                  <a:gd name="T0" fmla="*/ 0 w 23"/>
                  <a:gd name="T1" fmla="*/ 790 h 18"/>
                  <a:gd name="T2" fmla="*/ 181 w 23"/>
                  <a:gd name="T3" fmla="*/ 1577 h 18"/>
                  <a:gd name="T4" fmla="*/ 0 w 23"/>
                  <a:gd name="T5" fmla="*/ 1039 h 18"/>
                  <a:gd name="T6" fmla="*/ 967 w 23"/>
                  <a:gd name="T7" fmla="*/ 0 h 18"/>
                  <a:gd name="T8" fmla="*/ 1008 w 23"/>
                  <a:gd name="T9" fmla="*/ 174 h 18"/>
                  <a:gd name="T10" fmla="*/ 0 w 23"/>
                  <a:gd name="T11" fmla="*/ 79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3" h="18">
                    <a:moveTo>
                      <a:pt x="0" y="9"/>
                    </a:moveTo>
                    <a:lnTo>
                      <a:pt x="4" y="18"/>
                    </a:lnTo>
                    <a:lnTo>
                      <a:pt x="0" y="12"/>
                    </a:lnTo>
                    <a:lnTo>
                      <a:pt x="22" y="0"/>
                    </a:lnTo>
                    <a:lnTo>
                      <a:pt x="23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11" name="Freeform 74"/>
              <p:cNvSpPr>
                <a:spLocks/>
              </p:cNvSpPr>
              <p:nvPr/>
            </p:nvSpPr>
            <p:spPr bwMode="auto">
              <a:xfrm>
                <a:off x="19436" y="12198"/>
                <a:ext cx="113" cy="171"/>
              </a:xfrm>
              <a:custGeom>
                <a:avLst/>
                <a:gdLst>
                  <a:gd name="T0" fmla="*/ 932 w 53"/>
                  <a:gd name="T1" fmla="*/ 0 h 73"/>
                  <a:gd name="T2" fmla="*/ 0 w 53"/>
                  <a:gd name="T3" fmla="*/ 850 h 73"/>
                  <a:gd name="T4" fmla="*/ 1405 w 53"/>
                  <a:gd name="T5" fmla="*/ 5153 h 73"/>
                  <a:gd name="T6" fmla="*/ 2337 w 53"/>
                  <a:gd name="T7" fmla="*/ 4369 h 73"/>
                  <a:gd name="T8" fmla="*/ 932 w 53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73">
                    <a:moveTo>
                      <a:pt x="21" y="0"/>
                    </a:moveTo>
                    <a:lnTo>
                      <a:pt x="0" y="12"/>
                    </a:lnTo>
                    <a:lnTo>
                      <a:pt x="32" y="73"/>
                    </a:lnTo>
                    <a:lnTo>
                      <a:pt x="53" y="6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12" name="Freeform 75"/>
              <p:cNvSpPr>
                <a:spLocks/>
              </p:cNvSpPr>
              <p:nvPr/>
            </p:nvSpPr>
            <p:spPr bwMode="auto">
              <a:xfrm>
                <a:off x="19436" y="12183"/>
                <a:ext cx="47" cy="44"/>
              </a:xfrm>
              <a:custGeom>
                <a:avLst/>
                <a:gdLst>
                  <a:gd name="T0" fmla="*/ 0 w 21"/>
                  <a:gd name="T1" fmla="*/ 7931 h 12"/>
                  <a:gd name="T2" fmla="*/ 1177 w 21"/>
                  <a:gd name="T3" fmla="*/ 0 h 12"/>
                  <a:gd name="T4" fmla="*/ 0 w 21"/>
                  <a:gd name="T5" fmla="*/ 7931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12">
                    <a:moveTo>
                      <a:pt x="0" y="12"/>
                    </a:moveTo>
                    <a:lnTo>
                      <a:pt x="21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13" name="Rectangle 76"/>
              <p:cNvSpPr>
                <a:spLocks noChangeArrowheads="1"/>
              </p:cNvSpPr>
              <p:nvPr/>
            </p:nvSpPr>
            <p:spPr bwMode="auto">
              <a:xfrm>
                <a:off x="19504" y="12355"/>
                <a:ext cx="49" cy="117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414" name="Freeform 77"/>
              <p:cNvSpPr>
                <a:spLocks/>
              </p:cNvSpPr>
              <p:nvPr/>
            </p:nvSpPr>
            <p:spPr bwMode="auto">
              <a:xfrm>
                <a:off x="19504" y="12325"/>
                <a:ext cx="49" cy="44"/>
              </a:xfrm>
              <a:custGeom>
                <a:avLst/>
                <a:gdLst>
                  <a:gd name="T0" fmla="*/ 751 w 24"/>
                  <a:gd name="T1" fmla="*/ 0 h 11"/>
                  <a:gd name="T2" fmla="*/ 849 w 24"/>
                  <a:gd name="T3" fmla="*/ 5120 h 11"/>
                  <a:gd name="T4" fmla="*/ 0 w 24"/>
                  <a:gd name="T5" fmla="*/ 5120 h 11"/>
                  <a:gd name="T6" fmla="*/ 0 w 24"/>
                  <a:gd name="T7" fmla="*/ 11264 h 11"/>
                  <a:gd name="T8" fmla="*/ 751 w 24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11">
                    <a:moveTo>
                      <a:pt x="21" y="0"/>
                    </a:moveTo>
                    <a:lnTo>
                      <a:pt x="24" y="5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15" name="Rectangle 78"/>
              <p:cNvSpPr>
                <a:spLocks noChangeArrowheads="1"/>
              </p:cNvSpPr>
              <p:nvPr/>
            </p:nvSpPr>
            <p:spPr bwMode="auto">
              <a:xfrm>
                <a:off x="19504" y="12471"/>
                <a:ext cx="49" cy="61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416" name="Freeform 79"/>
              <p:cNvSpPr>
                <a:spLocks/>
              </p:cNvSpPr>
              <p:nvPr/>
            </p:nvSpPr>
            <p:spPr bwMode="auto">
              <a:xfrm>
                <a:off x="19504" y="12431"/>
                <a:ext cx="49" cy="44"/>
              </a:xfrm>
              <a:custGeom>
                <a:avLst/>
                <a:gdLst>
                  <a:gd name="T0" fmla="*/ 0 w 24"/>
                  <a:gd name="T1" fmla="*/ 0 h 44"/>
                  <a:gd name="T2" fmla="*/ 849 w 24"/>
                  <a:gd name="T3" fmla="*/ 0 h 44"/>
                  <a:gd name="T4" fmla="*/ 0 w 24"/>
                  <a:gd name="T5" fmla="*/ 0 h 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44">
                    <a:moveTo>
                      <a:pt x="0" y="0"/>
                    </a:moveTo>
                    <a:lnTo>
                      <a:pt x="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17" name="Freeform 80"/>
              <p:cNvSpPr>
                <a:spLocks/>
              </p:cNvSpPr>
              <p:nvPr/>
            </p:nvSpPr>
            <p:spPr bwMode="auto">
              <a:xfrm>
                <a:off x="19495" y="13083"/>
                <a:ext cx="58" cy="283"/>
              </a:xfrm>
              <a:custGeom>
                <a:avLst/>
                <a:gdLst>
                  <a:gd name="T0" fmla="*/ 1242 w 27"/>
                  <a:gd name="T1" fmla="*/ 0 h 121"/>
                  <a:gd name="T2" fmla="*/ 88 w 27"/>
                  <a:gd name="T3" fmla="*/ 0 h 121"/>
                  <a:gd name="T4" fmla="*/ 0 w 27"/>
                  <a:gd name="T5" fmla="*/ 8469 h 121"/>
                  <a:gd name="T6" fmla="*/ 1113 w 27"/>
                  <a:gd name="T7" fmla="*/ 8469 h 121"/>
                  <a:gd name="T8" fmla="*/ 1242 w 27"/>
                  <a:gd name="T9" fmla="*/ 0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" h="121">
                    <a:moveTo>
                      <a:pt x="27" y="0"/>
                    </a:moveTo>
                    <a:lnTo>
                      <a:pt x="2" y="0"/>
                    </a:lnTo>
                    <a:lnTo>
                      <a:pt x="0" y="121"/>
                    </a:lnTo>
                    <a:lnTo>
                      <a:pt x="24" y="12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18" name="Freeform 81"/>
              <p:cNvSpPr>
                <a:spLocks/>
              </p:cNvSpPr>
              <p:nvPr/>
            </p:nvSpPr>
            <p:spPr bwMode="auto">
              <a:xfrm>
                <a:off x="19504" y="13042"/>
                <a:ext cx="49" cy="44"/>
              </a:xfrm>
              <a:custGeom>
                <a:avLst/>
                <a:gdLst>
                  <a:gd name="T0" fmla="*/ 614 w 26"/>
                  <a:gd name="T1" fmla="*/ 0 h 44"/>
                  <a:gd name="T2" fmla="*/ 597 w 26"/>
                  <a:gd name="T3" fmla="*/ 0 h 44"/>
                  <a:gd name="T4" fmla="*/ 0 w 26"/>
                  <a:gd name="T5" fmla="*/ 0 h 44"/>
                  <a:gd name="T6" fmla="*/ 53 w 26"/>
                  <a:gd name="T7" fmla="*/ 0 h 44"/>
                  <a:gd name="T8" fmla="*/ 614 w 26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44">
                    <a:moveTo>
                      <a:pt x="26" y="0"/>
                    </a:moveTo>
                    <a:lnTo>
                      <a:pt x="25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19" name="Freeform 82"/>
              <p:cNvSpPr>
                <a:spLocks/>
              </p:cNvSpPr>
              <p:nvPr/>
            </p:nvSpPr>
            <p:spPr bwMode="auto">
              <a:xfrm>
                <a:off x="19495" y="13366"/>
                <a:ext cx="58" cy="169"/>
              </a:xfrm>
              <a:custGeom>
                <a:avLst/>
                <a:gdLst>
                  <a:gd name="T0" fmla="*/ 1113 w 27"/>
                  <a:gd name="T1" fmla="*/ 0 h 72"/>
                  <a:gd name="T2" fmla="*/ 0 w 27"/>
                  <a:gd name="T3" fmla="*/ 155 h 72"/>
                  <a:gd name="T4" fmla="*/ 88 w 27"/>
                  <a:gd name="T5" fmla="*/ 5136 h 72"/>
                  <a:gd name="T6" fmla="*/ 1242 w 27"/>
                  <a:gd name="T7" fmla="*/ 4981 h 72"/>
                  <a:gd name="T8" fmla="*/ 1113 w 2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" h="72">
                    <a:moveTo>
                      <a:pt x="24" y="0"/>
                    </a:moveTo>
                    <a:lnTo>
                      <a:pt x="0" y="2"/>
                    </a:lnTo>
                    <a:lnTo>
                      <a:pt x="2" y="72"/>
                    </a:lnTo>
                    <a:lnTo>
                      <a:pt x="27" y="7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20" name="Freeform 83"/>
              <p:cNvSpPr>
                <a:spLocks/>
              </p:cNvSpPr>
              <p:nvPr/>
            </p:nvSpPr>
            <p:spPr bwMode="auto">
              <a:xfrm>
                <a:off x="19495" y="13327"/>
                <a:ext cx="54" cy="44"/>
              </a:xfrm>
              <a:custGeom>
                <a:avLst/>
                <a:gdLst>
                  <a:gd name="T0" fmla="*/ 0 w 24"/>
                  <a:gd name="T1" fmla="*/ 0 h 2"/>
                  <a:gd name="T2" fmla="*/ 0 w 24"/>
                  <a:gd name="T3" fmla="*/ 10307264 h 2"/>
                  <a:gd name="T4" fmla="*/ 1393 w 24"/>
                  <a:gd name="T5" fmla="*/ 0 h 2"/>
                  <a:gd name="T6" fmla="*/ 0 w 24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2">
                    <a:moveTo>
                      <a:pt x="0" y="0"/>
                    </a:moveTo>
                    <a:lnTo>
                      <a:pt x="0" y="2"/>
                    </a:lnTo>
                    <a:lnTo>
                      <a:pt x="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21" name="Freeform 84"/>
              <p:cNvSpPr>
                <a:spLocks/>
              </p:cNvSpPr>
              <p:nvPr/>
            </p:nvSpPr>
            <p:spPr bwMode="auto">
              <a:xfrm>
                <a:off x="19504" y="13527"/>
                <a:ext cx="203" cy="1089"/>
              </a:xfrm>
              <a:custGeom>
                <a:avLst/>
                <a:gdLst>
                  <a:gd name="T0" fmla="*/ 904 w 99"/>
                  <a:gd name="T1" fmla="*/ 0 h 465"/>
                  <a:gd name="T2" fmla="*/ 0 w 99"/>
                  <a:gd name="T3" fmla="*/ 269 h 465"/>
                  <a:gd name="T4" fmla="*/ 2690 w 99"/>
                  <a:gd name="T5" fmla="*/ 32754 h 465"/>
                  <a:gd name="T6" fmla="*/ 3586 w 99"/>
                  <a:gd name="T7" fmla="*/ 32485 h 465"/>
                  <a:gd name="T8" fmla="*/ 904 w 99"/>
                  <a:gd name="T9" fmla="*/ 0 h 4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" h="465">
                    <a:moveTo>
                      <a:pt x="25" y="0"/>
                    </a:moveTo>
                    <a:lnTo>
                      <a:pt x="0" y="4"/>
                    </a:lnTo>
                    <a:lnTo>
                      <a:pt x="74" y="465"/>
                    </a:lnTo>
                    <a:lnTo>
                      <a:pt x="99" y="461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22" name="Freeform 85"/>
              <p:cNvSpPr>
                <a:spLocks/>
              </p:cNvSpPr>
              <p:nvPr/>
            </p:nvSpPr>
            <p:spPr bwMode="auto">
              <a:xfrm>
                <a:off x="19504" y="13493"/>
                <a:ext cx="49" cy="44"/>
              </a:xfrm>
              <a:custGeom>
                <a:avLst/>
                <a:gdLst>
                  <a:gd name="T0" fmla="*/ 0 w 25"/>
                  <a:gd name="T1" fmla="*/ 483153 h 4"/>
                  <a:gd name="T2" fmla="*/ 0 w 25"/>
                  <a:gd name="T3" fmla="*/ 644204 h 4"/>
                  <a:gd name="T4" fmla="*/ 721 w 25"/>
                  <a:gd name="T5" fmla="*/ 0 h 4"/>
                  <a:gd name="T6" fmla="*/ 721 w 25"/>
                  <a:gd name="T7" fmla="*/ 161051 h 4"/>
                  <a:gd name="T8" fmla="*/ 0 w 25"/>
                  <a:gd name="T9" fmla="*/ 483153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4">
                    <a:moveTo>
                      <a:pt x="0" y="3"/>
                    </a:moveTo>
                    <a:lnTo>
                      <a:pt x="0" y="4"/>
                    </a:lnTo>
                    <a:lnTo>
                      <a:pt x="25" y="0"/>
                    </a:lnTo>
                    <a:lnTo>
                      <a:pt x="25" y="1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23" name="Freeform 86"/>
              <p:cNvSpPr>
                <a:spLocks/>
              </p:cNvSpPr>
              <p:nvPr/>
            </p:nvSpPr>
            <p:spPr bwMode="auto">
              <a:xfrm>
                <a:off x="19659" y="14598"/>
                <a:ext cx="49" cy="44"/>
              </a:xfrm>
              <a:custGeom>
                <a:avLst/>
                <a:gdLst>
                  <a:gd name="T0" fmla="*/ 597 w 26"/>
                  <a:gd name="T1" fmla="*/ 0 h 15"/>
                  <a:gd name="T2" fmla="*/ 614 w 26"/>
                  <a:gd name="T3" fmla="*/ 2599 h 15"/>
                  <a:gd name="T4" fmla="*/ 53 w 26"/>
                  <a:gd name="T5" fmla="*/ 3253 h 15"/>
                  <a:gd name="T6" fmla="*/ 0 w 26"/>
                  <a:gd name="T7" fmla="*/ 886 h 15"/>
                  <a:gd name="T8" fmla="*/ 597 w 26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5">
                    <a:moveTo>
                      <a:pt x="25" y="0"/>
                    </a:moveTo>
                    <a:lnTo>
                      <a:pt x="26" y="12"/>
                    </a:lnTo>
                    <a:lnTo>
                      <a:pt x="2" y="15"/>
                    </a:lnTo>
                    <a:lnTo>
                      <a:pt x="0" y="4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24" name="Rectangle 87"/>
              <p:cNvSpPr>
                <a:spLocks noChangeArrowheads="1"/>
              </p:cNvSpPr>
              <p:nvPr/>
            </p:nvSpPr>
            <p:spPr bwMode="auto">
              <a:xfrm>
                <a:off x="19149" y="11087"/>
                <a:ext cx="49" cy="4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425" name="Freeform 88"/>
              <p:cNvSpPr>
                <a:spLocks/>
              </p:cNvSpPr>
              <p:nvPr/>
            </p:nvSpPr>
            <p:spPr bwMode="auto">
              <a:xfrm>
                <a:off x="18968" y="8808"/>
                <a:ext cx="381" cy="933"/>
              </a:xfrm>
              <a:custGeom>
                <a:avLst/>
                <a:gdLst>
                  <a:gd name="T0" fmla="*/ 917 w 182"/>
                  <a:gd name="T1" fmla="*/ 0 h 398"/>
                  <a:gd name="T2" fmla="*/ 3567 w 182"/>
                  <a:gd name="T3" fmla="*/ 11595 h 398"/>
                  <a:gd name="T4" fmla="*/ 7323 w 182"/>
                  <a:gd name="T5" fmla="*/ 27608 h 398"/>
                  <a:gd name="T6" fmla="*/ 6393 w 182"/>
                  <a:gd name="T7" fmla="*/ 28175 h 398"/>
                  <a:gd name="T8" fmla="*/ 2652 w 182"/>
                  <a:gd name="T9" fmla="*/ 12171 h 398"/>
                  <a:gd name="T10" fmla="*/ 0 w 182"/>
                  <a:gd name="T11" fmla="*/ 577 h 398"/>
                  <a:gd name="T12" fmla="*/ 917 w 182"/>
                  <a:gd name="T13" fmla="*/ 0 h 3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2" h="398">
                    <a:moveTo>
                      <a:pt x="23" y="0"/>
                    </a:moveTo>
                    <a:lnTo>
                      <a:pt x="89" y="164"/>
                    </a:lnTo>
                    <a:lnTo>
                      <a:pt x="182" y="390"/>
                    </a:lnTo>
                    <a:lnTo>
                      <a:pt x="159" y="398"/>
                    </a:lnTo>
                    <a:lnTo>
                      <a:pt x="66" y="172"/>
                    </a:lnTo>
                    <a:lnTo>
                      <a:pt x="0" y="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26" name="Freeform 89"/>
              <p:cNvSpPr>
                <a:spLocks/>
              </p:cNvSpPr>
              <p:nvPr/>
            </p:nvSpPr>
            <p:spPr bwMode="auto">
              <a:xfrm>
                <a:off x="19303" y="9721"/>
                <a:ext cx="271" cy="642"/>
              </a:xfrm>
              <a:custGeom>
                <a:avLst/>
                <a:gdLst>
                  <a:gd name="T0" fmla="*/ 877 w 131"/>
                  <a:gd name="T1" fmla="*/ 0 h 274"/>
                  <a:gd name="T2" fmla="*/ 4969 w 131"/>
                  <a:gd name="T3" fmla="*/ 18869 h 274"/>
                  <a:gd name="T4" fmla="*/ 4084 w 131"/>
                  <a:gd name="T5" fmla="*/ 19347 h 274"/>
                  <a:gd name="T6" fmla="*/ 0 w 131"/>
                  <a:gd name="T7" fmla="*/ 576 h 274"/>
                  <a:gd name="T8" fmla="*/ 877 w 131"/>
                  <a:gd name="T9" fmla="*/ 0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274">
                    <a:moveTo>
                      <a:pt x="23" y="0"/>
                    </a:moveTo>
                    <a:lnTo>
                      <a:pt x="131" y="267"/>
                    </a:lnTo>
                    <a:lnTo>
                      <a:pt x="108" y="274"/>
                    </a:lnTo>
                    <a:lnTo>
                      <a:pt x="0" y="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27" name="Freeform 90"/>
              <p:cNvSpPr>
                <a:spLocks/>
              </p:cNvSpPr>
              <p:nvPr/>
            </p:nvSpPr>
            <p:spPr bwMode="auto">
              <a:xfrm>
                <a:off x="19303" y="9697"/>
                <a:ext cx="47" cy="44"/>
              </a:xfrm>
              <a:custGeom>
                <a:avLst/>
                <a:gdLst>
                  <a:gd name="T0" fmla="*/ 819 w 23"/>
                  <a:gd name="T1" fmla="*/ 0 h 8"/>
                  <a:gd name="T2" fmla="*/ 0 w 23"/>
                  <a:gd name="T3" fmla="*/ 40266 h 8"/>
                  <a:gd name="T4" fmla="*/ 819 w 23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8">
                    <a:moveTo>
                      <a:pt x="23" y="0"/>
                    </a:moveTo>
                    <a:lnTo>
                      <a:pt x="0" y="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28" name="Freeform 91"/>
              <p:cNvSpPr>
                <a:spLocks/>
              </p:cNvSpPr>
              <p:nvPr/>
            </p:nvSpPr>
            <p:spPr bwMode="auto">
              <a:xfrm>
                <a:off x="19525" y="10351"/>
                <a:ext cx="71" cy="450"/>
              </a:xfrm>
              <a:custGeom>
                <a:avLst/>
                <a:gdLst>
                  <a:gd name="T0" fmla="*/ 946 w 34"/>
                  <a:gd name="T1" fmla="*/ 0 h 192"/>
                  <a:gd name="T2" fmla="*/ 1155 w 34"/>
                  <a:gd name="T3" fmla="*/ 1636 h 192"/>
                  <a:gd name="T4" fmla="*/ 1238 w 34"/>
                  <a:gd name="T5" fmla="*/ 4533 h 192"/>
                  <a:gd name="T6" fmla="*/ 1347 w 34"/>
                  <a:gd name="T7" fmla="*/ 13584 h 192"/>
                  <a:gd name="T8" fmla="*/ 401 w 34"/>
                  <a:gd name="T9" fmla="*/ 13584 h 192"/>
                  <a:gd name="T10" fmla="*/ 284 w 34"/>
                  <a:gd name="T11" fmla="*/ 4582 h 192"/>
                  <a:gd name="T12" fmla="*/ 192 w 34"/>
                  <a:gd name="T13" fmla="*/ 1774 h 192"/>
                  <a:gd name="T14" fmla="*/ 0 w 34"/>
                  <a:gd name="T15" fmla="*/ 270 h 192"/>
                  <a:gd name="T16" fmla="*/ 946 w 34"/>
                  <a:gd name="T17" fmla="*/ 0 h 1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92">
                    <a:moveTo>
                      <a:pt x="24" y="0"/>
                    </a:moveTo>
                    <a:lnTo>
                      <a:pt x="29" y="23"/>
                    </a:lnTo>
                    <a:lnTo>
                      <a:pt x="31" y="64"/>
                    </a:lnTo>
                    <a:lnTo>
                      <a:pt x="34" y="192"/>
                    </a:lnTo>
                    <a:lnTo>
                      <a:pt x="10" y="192"/>
                    </a:lnTo>
                    <a:lnTo>
                      <a:pt x="7" y="65"/>
                    </a:lnTo>
                    <a:lnTo>
                      <a:pt x="5" y="25"/>
                    </a:lnTo>
                    <a:lnTo>
                      <a:pt x="0" y="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29" name="Freeform 92"/>
              <p:cNvSpPr>
                <a:spLocks/>
              </p:cNvSpPr>
              <p:nvPr/>
            </p:nvSpPr>
            <p:spPr bwMode="auto">
              <a:xfrm>
                <a:off x="19525" y="10319"/>
                <a:ext cx="50" cy="44"/>
              </a:xfrm>
              <a:custGeom>
                <a:avLst/>
                <a:gdLst>
                  <a:gd name="T0" fmla="*/ 942 w 24"/>
                  <a:gd name="T1" fmla="*/ 4858 h 10"/>
                  <a:gd name="T2" fmla="*/ 902 w 24"/>
                  <a:gd name="T3" fmla="*/ 0 h 10"/>
                  <a:gd name="T4" fmla="*/ 942 w 24"/>
                  <a:gd name="T5" fmla="*/ 8268 h 10"/>
                  <a:gd name="T6" fmla="*/ 0 w 24"/>
                  <a:gd name="T7" fmla="*/ 14986 h 10"/>
                  <a:gd name="T8" fmla="*/ 35 w 24"/>
                  <a:gd name="T9" fmla="*/ 16535 h 10"/>
                  <a:gd name="T10" fmla="*/ 942 w 24"/>
                  <a:gd name="T11" fmla="*/ 4858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10">
                    <a:moveTo>
                      <a:pt x="24" y="3"/>
                    </a:moveTo>
                    <a:lnTo>
                      <a:pt x="23" y="0"/>
                    </a:lnTo>
                    <a:lnTo>
                      <a:pt x="24" y="5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30" name="Rectangle 93"/>
              <p:cNvSpPr>
                <a:spLocks noChangeArrowheads="1"/>
              </p:cNvSpPr>
              <p:nvPr/>
            </p:nvSpPr>
            <p:spPr bwMode="auto">
              <a:xfrm>
                <a:off x="19544" y="10783"/>
                <a:ext cx="52" cy="4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431" name="Freeform 94"/>
              <p:cNvSpPr>
                <a:spLocks/>
              </p:cNvSpPr>
              <p:nvPr/>
            </p:nvSpPr>
            <p:spPr bwMode="auto">
              <a:xfrm>
                <a:off x="18957" y="8784"/>
                <a:ext cx="58" cy="44"/>
              </a:xfrm>
              <a:custGeom>
                <a:avLst/>
                <a:gdLst>
                  <a:gd name="T0" fmla="*/ 1069 w 28"/>
                  <a:gd name="T1" fmla="*/ 718 h 19"/>
                  <a:gd name="T2" fmla="*/ 880 w 28"/>
                  <a:gd name="T3" fmla="*/ 0 h 19"/>
                  <a:gd name="T4" fmla="*/ 0 w 28"/>
                  <a:gd name="T5" fmla="*/ 547 h 19"/>
                  <a:gd name="T6" fmla="*/ 189 w 28"/>
                  <a:gd name="T7" fmla="*/ 1267 h 19"/>
                  <a:gd name="T8" fmla="*/ 1069 w 28"/>
                  <a:gd name="T9" fmla="*/ 718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" h="19">
                    <a:moveTo>
                      <a:pt x="28" y="11"/>
                    </a:moveTo>
                    <a:lnTo>
                      <a:pt x="23" y="0"/>
                    </a:lnTo>
                    <a:lnTo>
                      <a:pt x="0" y="8"/>
                    </a:lnTo>
                    <a:lnTo>
                      <a:pt x="5" y="19"/>
                    </a:lnTo>
                    <a:lnTo>
                      <a:pt x="28" y="1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32" name="Freeform 95"/>
              <p:cNvSpPr>
                <a:spLocks/>
              </p:cNvSpPr>
              <p:nvPr/>
            </p:nvSpPr>
            <p:spPr bwMode="auto">
              <a:xfrm>
                <a:off x="18940" y="10513"/>
                <a:ext cx="161" cy="70"/>
              </a:xfrm>
              <a:custGeom>
                <a:avLst/>
                <a:gdLst>
                  <a:gd name="T0" fmla="*/ 33 w 79"/>
                  <a:gd name="T1" fmla="*/ 0 h 30"/>
                  <a:gd name="T2" fmla="*/ 1624 w 79"/>
                  <a:gd name="T3" fmla="*/ 65 h 30"/>
                  <a:gd name="T4" fmla="*/ 2774 w 79"/>
                  <a:gd name="T5" fmla="*/ 420 h 30"/>
                  <a:gd name="T6" fmla="*/ 2674 w 79"/>
                  <a:gd name="T7" fmla="*/ 2070 h 30"/>
                  <a:gd name="T8" fmla="*/ 1516 w 79"/>
                  <a:gd name="T9" fmla="*/ 1715 h 30"/>
                  <a:gd name="T10" fmla="*/ 0 w 79"/>
                  <a:gd name="T11" fmla="*/ 1666 h 30"/>
                  <a:gd name="T12" fmla="*/ 33 w 79"/>
                  <a:gd name="T13" fmla="*/ 0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9" h="30">
                    <a:moveTo>
                      <a:pt x="1" y="0"/>
                    </a:moveTo>
                    <a:lnTo>
                      <a:pt x="46" y="1"/>
                    </a:lnTo>
                    <a:lnTo>
                      <a:pt x="79" y="6"/>
                    </a:lnTo>
                    <a:lnTo>
                      <a:pt x="76" y="30"/>
                    </a:lnTo>
                    <a:lnTo>
                      <a:pt x="43" y="25"/>
                    </a:lnTo>
                    <a:lnTo>
                      <a:pt x="0" y="2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33" name="Freeform 96"/>
              <p:cNvSpPr>
                <a:spLocks/>
              </p:cNvSpPr>
              <p:nvPr/>
            </p:nvSpPr>
            <p:spPr bwMode="auto">
              <a:xfrm>
                <a:off x="19095" y="10527"/>
                <a:ext cx="70" cy="78"/>
              </a:xfrm>
              <a:custGeom>
                <a:avLst/>
                <a:gdLst>
                  <a:gd name="T0" fmla="*/ 255 w 34"/>
                  <a:gd name="T1" fmla="*/ 0 h 33"/>
                  <a:gd name="T2" fmla="*/ 916 w 34"/>
                  <a:gd name="T3" fmla="*/ 369 h 33"/>
                  <a:gd name="T4" fmla="*/ 1254 w 34"/>
                  <a:gd name="T5" fmla="*/ 754 h 33"/>
                  <a:gd name="T6" fmla="*/ 1005 w 34"/>
                  <a:gd name="T7" fmla="*/ 2430 h 33"/>
                  <a:gd name="T8" fmla="*/ 661 w 34"/>
                  <a:gd name="T9" fmla="*/ 2061 h 33"/>
                  <a:gd name="T10" fmla="*/ 0 w 34"/>
                  <a:gd name="T11" fmla="*/ 1692 h 33"/>
                  <a:gd name="T12" fmla="*/ 255 w 34"/>
                  <a:gd name="T13" fmla="*/ 0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33">
                    <a:moveTo>
                      <a:pt x="7" y="0"/>
                    </a:moveTo>
                    <a:lnTo>
                      <a:pt x="25" y="5"/>
                    </a:lnTo>
                    <a:lnTo>
                      <a:pt x="34" y="10"/>
                    </a:lnTo>
                    <a:lnTo>
                      <a:pt x="27" y="33"/>
                    </a:lnTo>
                    <a:lnTo>
                      <a:pt x="18" y="28"/>
                    </a:lnTo>
                    <a:lnTo>
                      <a:pt x="0" y="2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34" name="Freeform 97"/>
              <p:cNvSpPr>
                <a:spLocks/>
              </p:cNvSpPr>
              <p:nvPr/>
            </p:nvSpPr>
            <p:spPr bwMode="auto">
              <a:xfrm>
                <a:off x="19095" y="10527"/>
                <a:ext cx="44" cy="56"/>
              </a:xfrm>
              <a:custGeom>
                <a:avLst/>
                <a:gdLst>
                  <a:gd name="T0" fmla="*/ 13669 w 9"/>
                  <a:gd name="T1" fmla="*/ 0 h 24"/>
                  <a:gd name="T2" fmla="*/ 25119 w 9"/>
                  <a:gd name="T3" fmla="*/ 0 h 24"/>
                  <a:gd name="T4" fmla="*/ 19409 w 9"/>
                  <a:gd name="T5" fmla="*/ 0 h 24"/>
                  <a:gd name="T6" fmla="*/ 0 w 9"/>
                  <a:gd name="T7" fmla="*/ 1601 h 24"/>
                  <a:gd name="T8" fmla="*/ 5735 w 9"/>
                  <a:gd name="T9" fmla="*/ 1666 h 24"/>
                  <a:gd name="T10" fmla="*/ 13669 w 9"/>
                  <a:gd name="T11" fmla="*/ 0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24">
                    <a:moveTo>
                      <a:pt x="5" y="0"/>
                    </a:moveTo>
                    <a:lnTo>
                      <a:pt x="9" y="0"/>
                    </a:lnTo>
                    <a:lnTo>
                      <a:pt x="7" y="0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35" name="Freeform 98"/>
              <p:cNvSpPr>
                <a:spLocks/>
              </p:cNvSpPr>
              <p:nvPr/>
            </p:nvSpPr>
            <p:spPr bwMode="auto">
              <a:xfrm>
                <a:off x="19132" y="10574"/>
                <a:ext cx="63" cy="159"/>
              </a:xfrm>
              <a:custGeom>
                <a:avLst/>
                <a:gdLst>
                  <a:gd name="T0" fmla="*/ 974 w 30"/>
                  <a:gd name="T1" fmla="*/ 0 h 68"/>
                  <a:gd name="T2" fmla="*/ 1187 w 30"/>
                  <a:gd name="T3" fmla="*/ 1319 h 68"/>
                  <a:gd name="T4" fmla="*/ 1222 w 30"/>
                  <a:gd name="T5" fmla="*/ 4539 h 68"/>
                  <a:gd name="T6" fmla="*/ 252 w 30"/>
                  <a:gd name="T7" fmla="*/ 4756 h 68"/>
                  <a:gd name="T8" fmla="*/ 212 w 30"/>
                  <a:gd name="T9" fmla="*/ 1520 h 68"/>
                  <a:gd name="T10" fmla="*/ 0 w 30"/>
                  <a:gd name="T11" fmla="*/ 269 h 68"/>
                  <a:gd name="T12" fmla="*/ 974 w 30"/>
                  <a:gd name="T13" fmla="*/ 0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68">
                    <a:moveTo>
                      <a:pt x="24" y="0"/>
                    </a:moveTo>
                    <a:lnTo>
                      <a:pt x="29" y="19"/>
                    </a:lnTo>
                    <a:lnTo>
                      <a:pt x="30" y="65"/>
                    </a:lnTo>
                    <a:lnTo>
                      <a:pt x="6" y="68"/>
                    </a:lnTo>
                    <a:lnTo>
                      <a:pt x="5" y="22"/>
                    </a:lnTo>
                    <a:lnTo>
                      <a:pt x="0" y="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36" name="Freeform 99"/>
              <p:cNvSpPr>
                <a:spLocks/>
              </p:cNvSpPr>
              <p:nvPr/>
            </p:nvSpPr>
            <p:spPr bwMode="auto">
              <a:xfrm>
                <a:off x="19132" y="10551"/>
                <a:ext cx="49" cy="54"/>
              </a:xfrm>
              <a:custGeom>
                <a:avLst/>
                <a:gdLst>
                  <a:gd name="T0" fmla="*/ 572 w 24"/>
                  <a:gd name="T1" fmla="*/ 0 h 23"/>
                  <a:gd name="T2" fmla="*/ 817 w 24"/>
                  <a:gd name="T3" fmla="*/ 209 h 23"/>
                  <a:gd name="T4" fmla="*/ 849 w 24"/>
                  <a:gd name="T5" fmla="*/ 700 h 23"/>
                  <a:gd name="T6" fmla="*/ 0 w 24"/>
                  <a:gd name="T7" fmla="*/ 998 h 23"/>
                  <a:gd name="T8" fmla="*/ 316 w 24"/>
                  <a:gd name="T9" fmla="*/ 1643 h 23"/>
                  <a:gd name="T10" fmla="*/ 572 w 24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23">
                    <a:moveTo>
                      <a:pt x="16" y="0"/>
                    </a:moveTo>
                    <a:lnTo>
                      <a:pt x="23" y="3"/>
                    </a:lnTo>
                    <a:lnTo>
                      <a:pt x="24" y="10"/>
                    </a:lnTo>
                    <a:lnTo>
                      <a:pt x="0" y="14"/>
                    </a:lnTo>
                    <a:lnTo>
                      <a:pt x="9" y="23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37" name="Freeform 100"/>
              <p:cNvSpPr>
                <a:spLocks/>
              </p:cNvSpPr>
              <p:nvPr/>
            </p:nvSpPr>
            <p:spPr bwMode="auto">
              <a:xfrm>
                <a:off x="19132" y="10731"/>
                <a:ext cx="63" cy="164"/>
              </a:xfrm>
              <a:custGeom>
                <a:avLst/>
                <a:gdLst>
                  <a:gd name="T0" fmla="*/ 1222 w 30"/>
                  <a:gd name="T1" fmla="*/ 0 h 70"/>
                  <a:gd name="T2" fmla="*/ 1187 w 30"/>
                  <a:gd name="T3" fmla="*/ 3315 h 70"/>
                  <a:gd name="T4" fmla="*/ 974 w 30"/>
                  <a:gd name="T5" fmla="*/ 4941 h 70"/>
                  <a:gd name="T6" fmla="*/ 0 w 30"/>
                  <a:gd name="T7" fmla="*/ 4798 h 70"/>
                  <a:gd name="T8" fmla="*/ 212 w 30"/>
                  <a:gd name="T9" fmla="*/ 3254 h 70"/>
                  <a:gd name="T10" fmla="*/ 252 w 30"/>
                  <a:gd name="T11" fmla="*/ 0 h 70"/>
                  <a:gd name="T12" fmla="*/ 1222 w 30"/>
                  <a:gd name="T13" fmla="*/ 0 h 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70">
                    <a:moveTo>
                      <a:pt x="30" y="0"/>
                    </a:moveTo>
                    <a:lnTo>
                      <a:pt x="29" y="47"/>
                    </a:lnTo>
                    <a:lnTo>
                      <a:pt x="24" y="70"/>
                    </a:lnTo>
                    <a:lnTo>
                      <a:pt x="0" y="68"/>
                    </a:lnTo>
                    <a:lnTo>
                      <a:pt x="5" y="46"/>
                    </a:lnTo>
                    <a:lnTo>
                      <a:pt x="6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38" name="Freeform 101"/>
              <p:cNvSpPr>
                <a:spLocks/>
              </p:cNvSpPr>
              <p:nvPr/>
            </p:nvSpPr>
            <p:spPr bwMode="auto">
              <a:xfrm>
                <a:off x="19144" y="10689"/>
                <a:ext cx="51" cy="44"/>
              </a:xfrm>
              <a:custGeom>
                <a:avLst/>
                <a:gdLst>
                  <a:gd name="T0" fmla="*/ 1039 w 24"/>
                  <a:gd name="T1" fmla="*/ 0 h 3"/>
                  <a:gd name="T2" fmla="*/ 1039 w 24"/>
                  <a:gd name="T3" fmla="*/ 1340783 h 3"/>
                  <a:gd name="T4" fmla="*/ 0 w 24"/>
                  <a:gd name="T5" fmla="*/ 1340783 h 3"/>
                  <a:gd name="T6" fmla="*/ 0 w 24"/>
                  <a:gd name="T7" fmla="*/ 2034956 h 3"/>
                  <a:gd name="T8" fmla="*/ 1039 w 24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3">
                    <a:moveTo>
                      <a:pt x="24" y="0"/>
                    </a:moveTo>
                    <a:lnTo>
                      <a:pt x="24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39" name="Freeform 102"/>
              <p:cNvSpPr>
                <a:spLocks/>
              </p:cNvSpPr>
              <p:nvPr/>
            </p:nvSpPr>
            <p:spPr bwMode="auto">
              <a:xfrm>
                <a:off x="19081" y="10876"/>
                <a:ext cx="96" cy="82"/>
              </a:xfrm>
              <a:custGeom>
                <a:avLst/>
                <a:gdLst>
                  <a:gd name="T0" fmla="*/ 2171 w 44"/>
                  <a:gd name="T1" fmla="*/ 1054 h 35"/>
                  <a:gd name="T2" fmla="*/ 1922 w 44"/>
                  <a:gd name="T3" fmla="*/ 1476 h 35"/>
                  <a:gd name="T4" fmla="*/ 1475 w 44"/>
                  <a:gd name="T5" fmla="*/ 2048 h 35"/>
                  <a:gd name="T6" fmla="*/ 343 w 44"/>
                  <a:gd name="T7" fmla="*/ 2469 h 35"/>
                  <a:gd name="T8" fmla="*/ 0 w 44"/>
                  <a:gd name="T9" fmla="*/ 900 h 35"/>
                  <a:gd name="T10" fmla="*/ 995 w 44"/>
                  <a:gd name="T11" fmla="*/ 576 h 35"/>
                  <a:gd name="T12" fmla="*/ 1132 w 44"/>
                  <a:gd name="T13" fmla="*/ 269 h 35"/>
                  <a:gd name="T14" fmla="*/ 1248 w 44"/>
                  <a:gd name="T15" fmla="*/ 0 h 35"/>
                  <a:gd name="T16" fmla="*/ 2171 w 44"/>
                  <a:gd name="T17" fmla="*/ 1054 h 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4" h="35">
                    <a:moveTo>
                      <a:pt x="44" y="15"/>
                    </a:moveTo>
                    <a:lnTo>
                      <a:pt x="39" y="21"/>
                    </a:lnTo>
                    <a:lnTo>
                      <a:pt x="30" y="29"/>
                    </a:lnTo>
                    <a:lnTo>
                      <a:pt x="7" y="35"/>
                    </a:lnTo>
                    <a:lnTo>
                      <a:pt x="0" y="13"/>
                    </a:lnTo>
                    <a:lnTo>
                      <a:pt x="20" y="8"/>
                    </a:lnTo>
                    <a:lnTo>
                      <a:pt x="23" y="4"/>
                    </a:lnTo>
                    <a:lnTo>
                      <a:pt x="25" y="0"/>
                    </a:lnTo>
                    <a:lnTo>
                      <a:pt x="44" y="1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40" name="Freeform 103"/>
              <p:cNvSpPr>
                <a:spLocks/>
              </p:cNvSpPr>
              <p:nvPr/>
            </p:nvSpPr>
            <p:spPr bwMode="auto">
              <a:xfrm>
                <a:off x="19132" y="10867"/>
                <a:ext cx="49" cy="44"/>
              </a:xfrm>
              <a:custGeom>
                <a:avLst/>
                <a:gdLst>
                  <a:gd name="T0" fmla="*/ 849 w 24"/>
                  <a:gd name="T1" fmla="*/ 1695 h 15"/>
                  <a:gd name="T2" fmla="*/ 849 w 24"/>
                  <a:gd name="T3" fmla="*/ 2804 h 15"/>
                  <a:gd name="T4" fmla="*/ 751 w 24"/>
                  <a:gd name="T5" fmla="*/ 3253 h 15"/>
                  <a:gd name="T6" fmla="*/ 67 w 24"/>
                  <a:gd name="T7" fmla="*/ 0 h 15"/>
                  <a:gd name="T8" fmla="*/ 0 w 24"/>
                  <a:gd name="T9" fmla="*/ 1335 h 15"/>
                  <a:gd name="T10" fmla="*/ 849 w 24"/>
                  <a:gd name="T11" fmla="*/ 1695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15">
                    <a:moveTo>
                      <a:pt x="24" y="8"/>
                    </a:moveTo>
                    <a:lnTo>
                      <a:pt x="24" y="13"/>
                    </a:lnTo>
                    <a:lnTo>
                      <a:pt x="21" y="15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41" name="Freeform 104"/>
              <p:cNvSpPr>
                <a:spLocks/>
              </p:cNvSpPr>
              <p:nvPr/>
            </p:nvSpPr>
            <p:spPr bwMode="auto">
              <a:xfrm>
                <a:off x="18945" y="10906"/>
                <a:ext cx="150" cy="66"/>
              </a:xfrm>
              <a:custGeom>
                <a:avLst/>
                <a:gdLst>
                  <a:gd name="T0" fmla="*/ 2673 w 73"/>
                  <a:gd name="T1" fmla="*/ 1612 h 28"/>
                  <a:gd name="T2" fmla="*/ 1693 w 73"/>
                  <a:gd name="T3" fmla="*/ 1822 h 28"/>
                  <a:gd name="T4" fmla="*/ 140 w 73"/>
                  <a:gd name="T5" fmla="*/ 2044 h 28"/>
                  <a:gd name="T6" fmla="*/ 0 w 73"/>
                  <a:gd name="T7" fmla="*/ 434 h 28"/>
                  <a:gd name="T8" fmla="*/ 1537 w 73"/>
                  <a:gd name="T9" fmla="*/ 156 h 28"/>
                  <a:gd name="T10" fmla="*/ 2534 w 73"/>
                  <a:gd name="T11" fmla="*/ 0 h 28"/>
                  <a:gd name="T12" fmla="*/ 2673 w 73"/>
                  <a:gd name="T13" fmla="*/ 1612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3" h="28">
                    <a:moveTo>
                      <a:pt x="73" y="22"/>
                    </a:moveTo>
                    <a:lnTo>
                      <a:pt x="46" y="25"/>
                    </a:lnTo>
                    <a:lnTo>
                      <a:pt x="4" y="28"/>
                    </a:lnTo>
                    <a:lnTo>
                      <a:pt x="0" y="6"/>
                    </a:lnTo>
                    <a:lnTo>
                      <a:pt x="42" y="2"/>
                    </a:lnTo>
                    <a:lnTo>
                      <a:pt x="69" y="0"/>
                    </a:lnTo>
                    <a:lnTo>
                      <a:pt x="73" y="2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42" name="Freeform 105"/>
              <p:cNvSpPr>
                <a:spLocks/>
              </p:cNvSpPr>
              <p:nvPr/>
            </p:nvSpPr>
            <p:spPr bwMode="auto">
              <a:xfrm>
                <a:off x="19081" y="10906"/>
                <a:ext cx="44" cy="52"/>
              </a:xfrm>
              <a:custGeom>
                <a:avLst/>
                <a:gdLst>
                  <a:gd name="T0" fmla="*/ 11576 w 10"/>
                  <a:gd name="T1" fmla="*/ 1626 h 22"/>
                  <a:gd name="T2" fmla="*/ 16535 w 10"/>
                  <a:gd name="T3" fmla="*/ 1626 h 22"/>
                  <a:gd name="T4" fmla="*/ 8268 w 10"/>
                  <a:gd name="T5" fmla="*/ 1626 h 22"/>
                  <a:gd name="T6" fmla="*/ 1531 w 10"/>
                  <a:gd name="T7" fmla="*/ 0 h 22"/>
                  <a:gd name="T8" fmla="*/ 0 w 10"/>
                  <a:gd name="T9" fmla="*/ 0 h 22"/>
                  <a:gd name="T10" fmla="*/ 11576 w 10"/>
                  <a:gd name="T11" fmla="*/ 1626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" h="22">
                    <a:moveTo>
                      <a:pt x="7" y="22"/>
                    </a:moveTo>
                    <a:lnTo>
                      <a:pt x="10" y="22"/>
                    </a:lnTo>
                    <a:lnTo>
                      <a:pt x="5" y="2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7" y="2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43" name="Freeform 106"/>
              <p:cNvSpPr>
                <a:spLocks/>
              </p:cNvSpPr>
              <p:nvPr/>
            </p:nvSpPr>
            <p:spPr bwMode="auto">
              <a:xfrm>
                <a:off x="18919" y="10921"/>
                <a:ext cx="44" cy="56"/>
              </a:xfrm>
              <a:custGeom>
                <a:avLst/>
                <a:gdLst>
                  <a:gd name="T0" fmla="*/ 3253 w 15"/>
                  <a:gd name="T1" fmla="*/ 1514 h 24"/>
                  <a:gd name="T2" fmla="*/ 654 w 15"/>
                  <a:gd name="T3" fmla="*/ 1666 h 24"/>
                  <a:gd name="T4" fmla="*/ 0 w 15"/>
                  <a:gd name="T5" fmla="*/ 65 h 24"/>
                  <a:gd name="T6" fmla="*/ 2376 w 15"/>
                  <a:gd name="T7" fmla="*/ 0 h 24"/>
                  <a:gd name="T8" fmla="*/ 3253 w 15"/>
                  <a:gd name="T9" fmla="*/ 1514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4">
                    <a:moveTo>
                      <a:pt x="15" y="22"/>
                    </a:moveTo>
                    <a:lnTo>
                      <a:pt x="3" y="24"/>
                    </a:lnTo>
                    <a:lnTo>
                      <a:pt x="0" y="1"/>
                    </a:lnTo>
                    <a:lnTo>
                      <a:pt x="11" y="0"/>
                    </a:lnTo>
                    <a:lnTo>
                      <a:pt x="15" y="2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44" name="Freeform 107"/>
              <p:cNvSpPr>
                <a:spLocks/>
              </p:cNvSpPr>
              <p:nvPr/>
            </p:nvSpPr>
            <p:spPr bwMode="auto">
              <a:xfrm>
                <a:off x="18914" y="10513"/>
                <a:ext cx="44" cy="56"/>
              </a:xfrm>
              <a:custGeom>
                <a:avLst/>
                <a:gdLst>
                  <a:gd name="T0" fmla="*/ 5774 w 13"/>
                  <a:gd name="T1" fmla="*/ 0 h 24"/>
                  <a:gd name="T2" fmla="*/ 927 w 13"/>
                  <a:gd name="T3" fmla="*/ 0 h 24"/>
                  <a:gd name="T4" fmla="*/ 0 w 13"/>
                  <a:gd name="T5" fmla="*/ 1666 h 24"/>
                  <a:gd name="T6" fmla="*/ 5385 w 13"/>
                  <a:gd name="T7" fmla="*/ 1666 h 24"/>
                  <a:gd name="T8" fmla="*/ 5774 w 13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24">
                    <a:moveTo>
                      <a:pt x="13" y="0"/>
                    </a:moveTo>
                    <a:lnTo>
                      <a:pt x="2" y="0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45" name="Freeform 108"/>
              <p:cNvSpPr>
                <a:spLocks/>
              </p:cNvSpPr>
              <p:nvPr/>
            </p:nvSpPr>
            <p:spPr bwMode="auto">
              <a:xfrm>
                <a:off x="18903" y="8942"/>
                <a:ext cx="150" cy="574"/>
              </a:xfrm>
              <a:custGeom>
                <a:avLst/>
                <a:gdLst>
                  <a:gd name="T0" fmla="*/ 2989 w 71"/>
                  <a:gd name="T1" fmla="*/ 0 h 245"/>
                  <a:gd name="T2" fmla="*/ 2989 w 71"/>
                  <a:gd name="T3" fmla="*/ 2624 h 245"/>
                  <a:gd name="T4" fmla="*/ 2905 w 71"/>
                  <a:gd name="T5" fmla="*/ 4463 h 245"/>
                  <a:gd name="T6" fmla="*/ 2611 w 71"/>
                  <a:gd name="T7" fmla="*/ 6504 h 245"/>
                  <a:gd name="T8" fmla="*/ 1973 w 71"/>
                  <a:gd name="T9" fmla="*/ 11445 h 245"/>
                  <a:gd name="T10" fmla="*/ 982 w 71"/>
                  <a:gd name="T11" fmla="*/ 17295 h 245"/>
                  <a:gd name="T12" fmla="*/ 0 w 71"/>
                  <a:gd name="T13" fmla="*/ 16719 h 245"/>
                  <a:gd name="T14" fmla="*/ 1018 w 71"/>
                  <a:gd name="T15" fmla="*/ 10995 h 245"/>
                  <a:gd name="T16" fmla="*/ 1593 w 71"/>
                  <a:gd name="T17" fmla="*/ 6213 h 245"/>
                  <a:gd name="T18" fmla="*/ 1849 w 71"/>
                  <a:gd name="T19" fmla="*/ 4309 h 245"/>
                  <a:gd name="T20" fmla="*/ 1973 w 71"/>
                  <a:gd name="T21" fmla="*/ 2535 h 245"/>
                  <a:gd name="T22" fmla="*/ 1973 w 71"/>
                  <a:gd name="T23" fmla="*/ 0 h 245"/>
                  <a:gd name="T24" fmla="*/ 2989 w 71"/>
                  <a:gd name="T25" fmla="*/ 0 h 24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1" h="245">
                    <a:moveTo>
                      <a:pt x="71" y="0"/>
                    </a:moveTo>
                    <a:lnTo>
                      <a:pt x="71" y="37"/>
                    </a:lnTo>
                    <a:lnTo>
                      <a:pt x="69" y="63"/>
                    </a:lnTo>
                    <a:lnTo>
                      <a:pt x="62" y="92"/>
                    </a:lnTo>
                    <a:lnTo>
                      <a:pt x="47" y="162"/>
                    </a:lnTo>
                    <a:lnTo>
                      <a:pt x="23" y="245"/>
                    </a:lnTo>
                    <a:lnTo>
                      <a:pt x="0" y="237"/>
                    </a:lnTo>
                    <a:lnTo>
                      <a:pt x="24" y="156"/>
                    </a:lnTo>
                    <a:lnTo>
                      <a:pt x="38" y="88"/>
                    </a:lnTo>
                    <a:lnTo>
                      <a:pt x="44" y="61"/>
                    </a:lnTo>
                    <a:lnTo>
                      <a:pt x="47" y="36"/>
                    </a:lnTo>
                    <a:lnTo>
                      <a:pt x="47" y="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46" name="Freeform 109"/>
              <p:cNvSpPr>
                <a:spLocks/>
              </p:cNvSpPr>
              <p:nvPr/>
            </p:nvSpPr>
            <p:spPr bwMode="auto">
              <a:xfrm>
                <a:off x="18895" y="9497"/>
                <a:ext cx="58" cy="45"/>
              </a:xfrm>
              <a:custGeom>
                <a:avLst/>
                <a:gdLst>
                  <a:gd name="T0" fmla="*/ 1242 w 27"/>
                  <a:gd name="T1" fmla="*/ 599 h 19"/>
                  <a:gd name="T2" fmla="*/ 1042 w 27"/>
                  <a:gd name="T3" fmla="*/ 1419 h 19"/>
                  <a:gd name="T4" fmla="*/ 0 w 27"/>
                  <a:gd name="T5" fmla="*/ 824 h 19"/>
                  <a:gd name="T6" fmla="*/ 189 w 27"/>
                  <a:gd name="T7" fmla="*/ 0 h 19"/>
                  <a:gd name="T8" fmla="*/ 1242 w 27"/>
                  <a:gd name="T9" fmla="*/ 599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" h="19">
                    <a:moveTo>
                      <a:pt x="27" y="8"/>
                    </a:moveTo>
                    <a:lnTo>
                      <a:pt x="23" y="19"/>
                    </a:lnTo>
                    <a:lnTo>
                      <a:pt x="0" y="11"/>
                    </a:lnTo>
                    <a:lnTo>
                      <a:pt x="4" y="0"/>
                    </a:ln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47" name="Rectangle 110"/>
              <p:cNvSpPr>
                <a:spLocks noChangeArrowheads="1"/>
              </p:cNvSpPr>
              <p:nvPr/>
            </p:nvSpPr>
            <p:spPr bwMode="auto">
              <a:xfrm>
                <a:off x="19003" y="8899"/>
                <a:ext cx="50" cy="4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448" name="Freeform 111"/>
              <p:cNvSpPr>
                <a:spLocks/>
              </p:cNvSpPr>
              <p:nvPr/>
            </p:nvSpPr>
            <p:spPr bwMode="auto">
              <a:xfrm>
                <a:off x="19133" y="6873"/>
                <a:ext cx="441" cy="515"/>
              </a:xfrm>
              <a:custGeom>
                <a:avLst/>
                <a:gdLst>
                  <a:gd name="T0" fmla="*/ 8419 w 211"/>
                  <a:gd name="T1" fmla="*/ 1119 h 220"/>
                  <a:gd name="T2" fmla="*/ 3434 w 211"/>
                  <a:gd name="T3" fmla="*/ 10274 h 220"/>
                  <a:gd name="T4" fmla="*/ 721 w 211"/>
                  <a:gd name="T5" fmla="*/ 15469 h 220"/>
                  <a:gd name="T6" fmla="*/ 0 w 211"/>
                  <a:gd name="T7" fmla="*/ 14263 h 220"/>
                  <a:gd name="T8" fmla="*/ 2713 w 211"/>
                  <a:gd name="T9" fmla="*/ 9134 h 220"/>
                  <a:gd name="T10" fmla="*/ 7687 w 211"/>
                  <a:gd name="T11" fmla="*/ 0 h 220"/>
                  <a:gd name="T12" fmla="*/ 8419 w 211"/>
                  <a:gd name="T13" fmla="*/ 1119 h 2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1" h="220">
                    <a:moveTo>
                      <a:pt x="211" y="16"/>
                    </a:moveTo>
                    <a:lnTo>
                      <a:pt x="86" y="146"/>
                    </a:lnTo>
                    <a:lnTo>
                      <a:pt x="18" y="220"/>
                    </a:lnTo>
                    <a:lnTo>
                      <a:pt x="0" y="203"/>
                    </a:lnTo>
                    <a:lnTo>
                      <a:pt x="68" y="130"/>
                    </a:lnTo>
                    <a:lnTo>
                      <a:pt x="193" y="0"/>
                    </a:lnTo>
                    <a:lnTo>
                      <a:pt x="211" y="1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49" name="Freeform 112"/>
              <p:cNvSpPr>
                <a:spLocks/>
              </p:cNvSpPr>
              <p:nvPr/>
            </p:nvSpPr>
            <p:spPr bwMode="auto">
              <a:xfrm>
                <a:off x="18970" y="7352"/>
                <a:ext cx="204" cy="448"/>
              </a:xfrm>
              <a:custGeom>
                <a:avLst/>
                <a:gdLst>
                  <a:gd name="T0" fmla="*/ 3990 w 97"/>
                  <a:gd name="T1" fmla="*/ 854 h 191"/>
                  <a:gd name="T2" fmla="*/ 3657 w 97"/>
                  <a:gd name="T3" fmla="*/ 1783 h 191"/>
                  <a:gd name="T4" fmla="*/ 3281 w 97"/>
                  <a:gd name="T5" fmla="*/ 2695 h 191"/>
                  <a:gd name="T6" fmla="*/ 2587 w 97"/>
                  <a:gd name="T7" fmla="*/ 5392 h 191"/>
                  <a:gd name="T8" fmla="*/ 1821 w 97"/>
                  <a:gd name="T9" fmla="*/ 9023 h 191"/>
                  <a:gd name="T10" fmla="*/ 938 w 97"/>
                  <a:gd name="T11" fmla="*/ 13562 h 191"/>
                  <a:gd name="T12" fmla="*/ 0 w 97"/>
                  <a:gd name="T13" fmla="*/ 12983 h 191"/>
                  <a:gd name="T14" fmla="*/ 866 w 97"/>
                  <a:gd name="T15" fmla="*/ 8505 h 191"/>
                  <a:gd name="T16" fmla="*/ 1645 w 97"/>
                  <a:gd name="T17" fmla="*/ 4813 h 191"/>
                  <a:gd name="T18" fmla="*/ 2389 w 97"/>
                  <a:gd name="T19" fmla="*/ 2003 h 191"/>
                  <a:gd name="T20" fmla="*/ 2799 w 97"/>
                  <a:gd name="T21" fmla="*/ 854 h 191"/>
                  <a:gd name="T22" fmla="*/ 3127 w 97"/>
                  <a:gd name="T23" fmla="*/ 0 h 191"/>
                  <a:gd name="T24" fmla="*/ 3990 w 97"/>
                  <a:gd name="T25" fmla="*/ 854 h 19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7" h="191">
                    <a:moveTo>
                      <a:pt x="97" y="12"/>
                    </a:moveTo>
                    <a:lnTo>
                      <a:pt x="89" y="25"/>
                    </a:lnTo>
                    <a:lnTo>
                      <a:pt x="80" y="38"/>
                    </a:lnTo>
                    <a:lnTo>
                      <a:pt x="63" y="76"/>
                    </a:lnTo>
                    <a:lnTo>
                      <a:pt x="44" y="127"/>
                    </a:lnTo>
                    <a:lnTo>
                      <a:pt x="23" y="191"/>
                    </a:lnTo>
                    <a:lnTo>
                      <a:pt x="0" y="183"/>
                    </a:lnTo>
                    <a:lnTo>
                      <a:pt x="21" y="120"/>
                    </a:lnTo>
                    <a:lnTo>
                      <a:pt x="40" y="68"/>
                    </a:lnTo>
                    <a:lnTo>
                      <a:pt x="58" y="28"/>
                    </a:lnTo>
                    <a:lnTo>
                      <a:pt x="68" y="12"/>
                    </a:lnTo>
                    <a:lnTo>
                      <a:pt x="76" y="0"/>
                    </a:lnTo>
                    <a:lnTo>
                      <a:pt x="97" y="1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0" name="Freeform 113"/>
              <p:cNvSpPr>
                <a:spLocks/>
              </p:cNvSpPr>
              <p:nvPr/>
            </p:nvSpPr>
            <p:spPr bwMode="auto">
              <a:xfrm>
                <a:off x="19133" y="7344"/>
                <a:ext cx="44" cy="44"/>
              </a:xfrm>
              <a:custGeom>
                <a:avLst/>
                <a:gdLst>
                  <a:gd name="T0" fmla="*/ 36 w 21"/>
                  <a:gd name="T1" fmla="*/ 0 h 17"/>
                  <a:gd name="T2" fmla="*/ 0 w 21"/>
                  <a:gd name="T3" fmla="*/ 228 h 17"/>
                  <a:gd name="T4" fmla="*/ 846 w 21"/>
                  <a:gd name="T5" fmla="*/ 1615 h 17"/>
                  <a:gd name="T6" fmla="*/ 773 w 21"/>
                  <a:gd name="T7" fmla="*/ 1977 h 17"/>
                  <a:gd name="T8" fmla="*/ 36 w 21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17">
                    <a:moveTo>
                      <a:pt x="1" y="0"/>
                    </a:moveTo>
                    <a:lnTo>
                      <a:pt x="0" y="2"/>
                    </a:lnTo>
                    <a:lnTo>
                      <a:pt x="21" y="14"/>
                    </a:lnTo>
                    <a:lnTo>
                      <a:pt x="19" y="1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1" name="Freeform 114"/>
              <p:cNvSpPr>
                <a:spLocks/>
              </p:cNvSpPr>
              <p:nvPr/>
            </p:nvSpPr>
            <p:spPr bwMode="auto">
              <a:xfrm>
                <a:off x="18861" y="7781"/>
                <a:ext cx="158" cy="466"/>
              </a:xfrm>
              <a:custGeom>
                <a:avLst/>
                <a:gdLst>
                  <a:gd name="T0" fmla="*/ 2948 w 76"/>
                  <a:gd name="T1" fmla="*/ 564 h 199"/>
                  <a:gd name="T2" fmla="*/ 1590 w 76"/>
                  <a:gd name="T3" fmla="*/ 8807 h 199"/>
                  <a:gd name="T4" fmla="*/ 898 w 76"/>
                  <a:gd name="T5" fmla="*/ 14010 h 199"/>
                  <a:gd name="T6" fmla="*/ 0 w 76"/>
                  <a:gd name="T7" fmla="*/ 13533 h 199"/>
                  <a:gd name="T8" fmla="*/ 692 w 76"/>
                  <a:gd name="T9" fmla="*/ 8297 h 199"/>
                  <a:gd name="T10" fmla="*/ 2058 w 76"/>
                  <a:gd name="T11" fmla="*/ 0 h 199"/>
                  <a:gd name="T12" fmla="*/ 2948 w 76"/>
                  <a:gd name="T13" fmla="*/ 564 h 1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6" h="199">
                    <a:moveTo>
                      <a:pt x="76" y="8"/>
                    </a:moveTo>
                    <a:lnTo>
                      <a:pt x="41" y="125"/>
                    </a:lnTo>
                    <a:lnTo>
                      <a:pt x="23" y="199"/>
                    </a:lnTo>
                    <a:lnTo>
                      <a:pt x="0" y="192"/>
                    </a:lnTo>
                    <a:lnTo>
                      <a:pt x="18" y="118"/>
                    </a:lnTo>
                    <a:lnTo>
                      <a:pt x="53" y="0"/>
                    </a:lnTo>
                    <a:lnTo>
                      <a:pt x="76" y="8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2" name="Freeform 115"/>
              <p:cNvSpPr>
                <a:spLocks/>
              </p:cNvSpPr>
              <p:nvPr/>
            </p:nvSpPr>
            <p:spPr bwMode="auto">
              <a:xfrm>
                <a:off x="18970" y="7756"/>
                <a:ext cx="50" cy="44"/>
              </a:xfrm>
              <a:custGeom>
                <a:avLst/>
                <a:gdLst>
                  <a:gd name="T0" fmla="*/ 0 w 23"/>
                  <a:gd name="T1" fmla="*/ 0 h 8"/>
                  <a:gd name="T2" fmla="*/ 1120 w 23"/>
                  <a:gd name="T3" fmla="*/ 40266 h 8"/>
                  <a:gd name="T4" fmla="*/ 0 w 23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8">
                    <a:moveTo>
                      <a:pt x="0" y="0"/>
                    </a:moveTo>
                    <a:lnTo>
                      <a:pt x="23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3" name="Freeform 116"/>
              <p:cNvSpPr>
                <a:spLocks/>
              </p:cNvSpPr>
              <p:nvPr/>
            </p:nvSpPr>
            <p:spPr bwMode="auto">
              <a:xfrm>
                <a:off x="18853" y="8236"/>
                <a:ext cx="88" cy="316"/>
              </a:xfrm>
              <a:custGeom>
                <a:avLst/>
                <a:gdLst>
                  <a:gd name="T0" fmla="*/ 1001 w 43"/>
                  <a:gd name="T1" fmla="*/ 204 h 135"/>
                  <a:gd name="T2" fmla="*/ 860 w 43"/>
                  <a:gd name="T3" fmla="*/ 1973 h 135"/>
                  <a:gd name="T4" fmla="*/ 968 w 43"/>
                  <a:gd name="T5" fmla="*/ 4078 h 135"/>
                  <a:gd name="T6" fmla="*/ 1140 w 43"/>
                  <a:gd name="T7" fmla="*/ 6449 h 135"/>
                  <a:gd name="T8" fmla="*/ 1541 w 43"/>
                  <a:gd name="T9" fmla="*/ 9002 h 135"/>
                  <a:gd name="T10" fmla="*/ 720 w 43"/>
                  <a:gd name="T11" fmla="*/ 9489 h 135"/>
                  <a:gd name="T12" fmla="*/ 284 w 43"/>
                  <a:gd name="T13" fmla="*/ 6669 h 135"/>
                  <a:gd name="T14" fmla="*/ 104 w 43"/>
                  <a:gd name="T15" fmla="*/ 4209 h 135"/>
                  <a:gd name="T16" fmla="*/ 0 w 43"/>
                  <a:gd name="T17" fmla="*/ 1973 h 135"/>
                  <a:gd name="T18" fmla="*/ 139 w 43"/>
                  <a:gd name="T19" fmla="*/ 0 h 135"/>
                  <a:gd name="T20" fmla="*/ 1001 w 43"/>
                  <a:gd name="T21" fmla="*/ 204 h 13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3" h="135">
                    <a:moveTo>
                      <a:pt x="28" y="3"/>
                    </a:moveTo>
                    <a:lnTo>
                      <a:pt x="24" y="28"/>
                    </a:lnTo>
                    <a:lnTo>
                      <a:pt x="27" y="58"/>
                    </a:lnTo>
                    <a:lnTo>
                      <a:pt x="32" y="92"/>
                    </a:lnTo>
                    <a:lnTo>
                      <a:pt x="43" y="128"/>
                    </a:lnTo>
                    <a:lnTo>
                      <a:pt x="20" y="135"/>
                    </a:lnTo>
                    <a:lnTo>
                      <a:pt x="8" y="95"/>
                    </a:lnTo>
                    <a:lnTo>
                      <a:pt x="3" y="60"/>
                    </a:lnTo>
                    <a:lnTo>
                      <a:pt x="0" y="28"/>
                    </a:lnTo>
                    <a:lnTo>
                      <a:pt x="4" y="0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4" name="Freeform 117"/>
              <p:cNvSpPr>
                <a:spLocks/>
              </p:cNvSpPr>
              <p:nvPr/>
            </p:nvSpPr>
            <p:spPr bwMode="auto">
              <a:xfrm>
                <a:off x="18857" y="8203"/>
                <a:ext cx="54" cy="44"/>
              </a:xfrm>
              <a:custGeom>
                <a:avLst/>
                <a:gdLst>
                  <a:gd name="T0" fmla="*/ 56 w 24"/>
                  <a:gd name="T1" fmla="*/ 0 h 7"/>
                  <a:gd name="T2" fmla="*/ 0 w 24"/>
                  <a:gd name="T3" fmla="*/ 59343 h 7"/>
                  <a:gd name="T4" fmla="*/ 0 w 24"/>
                  <a:gd name="T5" fmla="*/ 20347 h 7"/>
                  <a:gd name="T6" fmla="*/ 1393 w 24"/>
                  <a:gd name="T7" fmla="*/ 48438 h 7"/>
                  <a:gd name="T8" fmla="*/ 1393 w 24"/>
                  <a:gd name="T9" fmla="*/ 68785 h 7"/>
                  <a:gd name="T10" fmla="*/ 56 w 24"/>
                  <a:gd name="T11" fmla="*/ 0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7">
                    <a:moveTo>
                      <a:pt x="1" y="0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24" y="5"/>
                    </a:lnTo>
                    <a:lnTo>
                      <a:pt x="24" y="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5" name="Freeform 118"/>
              <p:cNvSpPr>
                <a:spLocks/>
              </p:cNvSpPr>
              <p:nvPr/>
            </p:nvSpPr>
            <p:spPr bwMode="auto">
              <a:xfrm>
                <a:off x="18895" y="8535"/>
                <a:ext cx="113" cy="251"/>
              </a:xfrm>
              <a:custGeom>
                <a:avLst/>
                <a:gdLst>
                  <a:gd name="T0" fmla="*/ 840 w 55"/>
                  <a:gd name="T1" fmla="*/ 0 h 107"/>
                  <a:gd name="T2" fmla="*/ 2013 w 55"/>
                  <a:gd name="T3" fmla="*/ 7115 h 107"/>
                  <a:gd name="T4" fmla="*/ 1177 w 55"/>
                  <a:gd name="T5" fmla="*/ 7605 h 107"/>
                  <a:gd name="T6" fmla="*/ 0 w 55"/>
                  <a:gd name="T7" fmla="*/ 490 h 107"/>
                  <a:gd name="T8" fmla="*/ 840 w 55"/>
                  <a:gd name="T9" fmla="*/ 0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107">
                    <a:moveTo>
                      <a:pt x="23" y="0"/>
                    </a:moveTo>
                    <a:lnTo>
                      <a:pt x="55" y="100"/>
                    </a:lnTo>
                    <a:lnTo>
                      <a:pt x="32" y="107"/>
                    </a:lnTo>
                    <a:lnTo>
                      <a:pt x="0" y="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6" name="Freeform 119"/>
              <p:cNvSpPr>
                <a:spLocks/>
              </p:cNvSpPr>
              <p:nvPr/>
            </p:nvSpPr>
            <p:spPr bwMode="auto">
              <a:xfrm>
                <a:off x="18895" y="8508"/>
                <a:ext cx="46" cy="44"/>
              </a:xfrm>
              <a:custGeom>
                <a:avLst/>
                <a:gdLst>
                  <a:gd name="T0" fmla="*/ 0 w 23"/>
                  <a:gd name="T1" fmla="*/ 68785 h 7"/>
                  <a:gd name="T2" fmla="*/ 736 w 23"/>
                  <a:gd name="T3" fmla="*/ 0 h 7"/>
                  <a:gd name="T4" fmla="*/ 0 w 23"/>
                  <a:gd name="T5" fmla="*/ 68785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7">
                    <a:moveTo>
                      <a:pt x="0" y="7"/>
                    </a:moveTo>
                    <a:lnTo>
                      <a:pt x="23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7" name="Freeform 120"/>
              <p:cNvSpPr>
                <a:spLocks/>
              </p:cNvSpPr>
              <p:nvPr/>
            </p:nvSpPr>
            <p:spPr bwMode="auto">
              <a:xfrm>
                <a:off x="18962" y="8769"/>
                <a:ext cx="54" cy="45"/>
              </a:xfrm>
              <a:custGeom>
                <a:avLst/>
                <a:gdLst>
                  <a:gd name="T0" fmla="*/ 736 w 27"/>
                  <a:gd name="T1" fmla="*/ 0 h 19"/>
                  <a:gd name="T2" fmla="*/ 864 w 27"/>
                  <a:gd name="T3" fmla="*/ 824 h 19"/>
                  <a:gd name="T4" fmla="*/ 128 w 27"/>
                  <a:gd name="T5" fmla="*/ 1419 h 19"/>
                  <a:gd name="T6" fmla="*/ 0 w 27"/>
                  <a:gd name="T7" fmla="*/ 533 h 19"/>
                  <a:gd name="T8" fmla="*/ 736 w 27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" h="19">
                    <a:moveTo>
                      <a:pt x="23" y="0"/>
                    </a:moveTo>
                    <a:lnTo>
                      <a:pt x="27" y="11"/>
                    </a:lnTo>
                    <a:lnTo>
                      <a:pt x="4" y="19"/>
                    </a:lnTo>
                    <a:lnTo>
                      <a:pt x="0" y="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8" name="Freeform 121"/>
              <p:cNvSpPr>
                <a:spLocks/>
              </p:cNvSpPr>
              <p:nvPr/>
            </p:nvSpPr>
            <p:spPr bwMode="auto">
              <a:xfrm>
                <a:off x="19538" y="6853"/>
                <a:ext cx="50" cy="58"/>
              </a:xfrm>
              <a:custGeom>
                <a:avLst/>
                <a:gdLst>
                  <a:gd name="T0" fmla="*/ 477 w 26"/>
                  <a:gd name="T1" fmla="*/ 1684 h 25"/>
                  <a:gd name="T2" fmla="*/ 685 w 26"/>
                  <a:gd name="T3" fmla="*/ 1076 h 25"/>
                  <a:gd name="T4" fmla="*/ 208 w 26"/>
                  <a:gd name="T5" fmla="*/ 0 h 25"/>
                  <a:gd name="T6" fmla="*/ 0 w 26"/>
                  <a:gd name="T7" fmla="*/ 612 h 25"/>
                  <a:gd name="T8" fmla="*/ 477 w 26"/>
                  <a:gd name="T9" fmla="*/ 1684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25">
                    <a:moveTo>
                      <a:pt x="18" y="25"/>
                    </a:moveTo>
                    <a:lnTo>
                      <a:pt x="26" y="16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18" y="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9" name="Freeform 122"/>
              <p:cNvSpPr>
                <a:spLocks/>
              </p:cNvSpPr>
              <p:nvPr/>
            </p:nvSpPr>
            <p:spPr bwMode="auto">
              <a:xfrm>
                <a:off x="19663" y="7409"/>
                <a:ext cx="50" cy="2568"/>
              </a:xfrm>
              <a:custGeom>
                <a:avLst/>
                <a:gdLst>
                  <a:gd name="T0" fmla="*/ 685 w 26"/>
                  <a:gd name="T1" fmla="*/ 0 h 1096"/>
                  <a:gd name="T2" fmla="*/ 56 w 26"/>
                  <a:gd name="T3" fmla="*/ 0 h 1096"/>
                  <a:gd name="T4" fmla="*/ 0 w 26"/>
                  <a:gd name="T5" fmla="*/ 38644 h 1096"/>
                  <a:gd name="T6" fmla="*/ 0 w 26"/>
                  <a:gd name="T7" fmla="*/ 77398 h 1096"/>
                  <a:gd name="T8" fmla="*/ 654 w 26"/>
                  <a:gd name="T9" fmla="*/ 77398 h 1096"/>
                  <a:gd name="T10" fmla="*/ 654 w 26"/>
                  <a:gd name="T11" fmla="*/ 38644 h 1096"/>
                  <a:gd name="T12" fmla="*/ 685 w 26"/>
                  <a:gd name="T13" fmla="*/ 0 h 10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" h="1096">
                    <a:moveTo>
                      <a:pt x="26" y="0"/>
                    </a:moveTo>
                    <a:lnTo>
                      <a:pt x="2" y="0"/>
                    </a:lnTo>
                    <a:lnTo>
                      <a:pt x="0" y="547"/>
                    </a:lnTo>
                    <a:lnTo>
                      <a:pt x="0" y="1096"/>
                    </a:lnTo>
                    <a:lnTo>
                      <a:pt x="25" y="1096"/>
                    </a:lnTo>
                    <a:lnTo>
                      <a:pt x="25" y="547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60" name="Freeform 123"/>
              <p:cNvSpPr>
                <a:spLocks/>
              </p:cNvSpPr>
              <p:nvPr/>
            </p:nvSpPr>
            <p:spPr bwMode="auto">
              <a:xfrm>
                <a:off x="19617" y="9974"/>
                <a:ext cx="96" cy="593"/>
              </a:xfrm>
              <a:custGeom>
                <a:avLst/>
                <a:gdLst>
                  <a:gd name="T0" fmla="*/ 1988 w 45"/>
                  <a:gd name="T1" fmla="*/ 66 h 253"/>
                  <a:gd name="T2" fmla="*/ 892 w 45"/>
                  <a:gd name="T3" fmla="*/ 0 h 253"/>
                  <a:gd name="T4" fmla="*/ 0 w 45"/>
                  <a:gd name="T5" fmla="*/ 17745 h 253"/>
                  <a:gd name="T6" fmla="*/ 1060 w 45"/>
                  <a:gd name="T7" fmla="*/ 17898 h 253"/>
                  <a:gd name="T8" fmla="*/ 1988 w 45"/>
                  <a:gd name="T9" fmla="*/ 66 h 2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" h="253">
                    <a:moveTo>
                      <a:pt x="45" y="1"/>
                    </a:moveTo>
                    <a:lnTo>
                      <a:pt x="20" y="0"/>
                    </a:lnTo>
                    <a:lnTo>
                      <a:pt x="0" y="251"/>
                    </a:lnTo>
                    <a:lnTo>
                      <a:pt x="24" y="253"/>
                    </a:lnTo>
                    <a:lnTo>
                      <a:pt x="45" y="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61" name="Freeform 124"/>
              <p:cNvSpPr>
                <a:spLocks/>
              </p:cNvSpPr>
              <p:nvPr/>
            </p:nvSpPr>
            <p:spPr bwMode="auto">
              <a:xfrm>
                <a:off x="19663" y="9933"/>
                <a:ext cx="50" cy="44"/>
              </a:xfrm>
              <a:custGeom>
                <a:avLst/>
                <a:gdLst>
                  <a:gd name="T0" fmla="*/ 800 w 25"/>
                  <a:gd name="T1" fmla="*/ 164916224 h 1"/>
                  <a:gd name="T2" fmla="*/ 0 w 25"/>
                  <a:gd name="T3" fmla="*/ 0 h 1"/>
                  <a:gd name="T4" fmla="*/ 0 w 25"/>
                  <a:gd name="T5" fmla="*/ 164916224 h 1"/>
                  <a:gd name="T6" fmla="*/ 800 w 25"/>
                  <a:gd name="T7" fmla="*/ 164916224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" h="1">
                    <a:moveTo>
                      <a:pt x="25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5" y="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62" name="Freeform 125"/>
              <p:cNvSpPr>
                <a:spLocks/>
              </p:cNvSpPr>
              <p:nvPr/>
            </p:nvSpPr>
            <p:spPr bwMode="auto">
              <a:xfrm>
                <a:off x="19555" y="10560"/>
                <a:ext cx="117" cy="295"/>
              </a:xfrm>
              <a:custGeom>
                <a:avLst/>
                <a:gdLst>
                  <a:gd name="T0" fmla="*/ 2227 w 56"/>
                  <a:gd name="T1" fmla="*/ 421 h 126"/>
                  <a:gd name="T2" fmla="*/ 1314 w 56"/>
                  <a:gd name="T3" fmla="*/ 0 h 126"/>
                  <a:gd name="T4" fmla="*/ 0 w 56"/>
                  <a:gd name="T5" fmla="*/ 8447 h 126"/>
                  <a:gd name="T6" fmla="*/ 913 w 56"/>
                  <a:gd name="T7" fmla="*/ 8869 h 126"/>
                  <a:gd name="T8" fmla="*/ 2227 w 56"/>
                  <a:gd name="T9" fmla="*/ 421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126">
                    <a:moveTo>
                      <a:pt x="56" y="6"/>
                    </a:moveTo>
                    <a:lnTo>
                      <a:pt x="33" y="0"/>
                    </a:lnTo>
                    <a:lnTo>
                      <a:pt x="0" y="120"/>
                    </a:lnTo>
                    <a:lnTo>
                      <a:pt x="23" y="126"/>
                    </a:lnTo>
                    <a:lnTo>
                      <a:pt x="56" y="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63" name="Freeform 126"/>
              <p:cNvSpPr>
                <a:spLocks/>
              </p:cNvSpPr>
              <p:nvPr/>
            </p:nvSpPr>
            <p:spPr bwMode="auto">
              <a:xfrm>
                <a:off x="19617" y="10535"/>
                <a:ext cx="55" cy="44"/>
              </a:xfrm>
              <a:custGeom>
                <a:avLst/>
                <a:gdLst>
                  <a:gd name="T0" fmla="*/ 1517 w 24"/>
                  <a:gd name="T1" fmla="*/ 15642 h 8"/>
                  <a:gd name="T2" fmla="*/ 1517 w 24"/>
                  <a:gd name="T3" fmla="*/ 40266 h 8"/>
                  <a:gd name="T4" fmla="*/ 1517 w 24"/>
                  <a:gd name="T5" fmla="*/ 30283 h 8"/>
                  <a:gd name="T6" fmla="*/ 57 w 24"/>
                  <a:gd name="T7" fmla="*/ 0 h 8"/>
                  <a:gd name="T8" fmla="*/ 0 w 24"/>
                  <a:gd name="T9" fmla="*/ 5506 h 8"/>
                  <a:gd name="T10" fmla="*/ 1517 w 24"/>
                  <a:gd name="T11" fmla="*/ 15642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8">
                    <a:moveTo>
                      <a:pt x="24" y="3"/>
                    </a:moveTo>
                    <a:lnTo>
                      <a:pt x="24" y="8"/>
                    </a:lnTo>
                    <a:lnTo>
                      <a:pt x="24" y="6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64" name="Freeform 127"/>
              <p:cNvSpPr>
                <a:spLocks/>
              </p:cNvSpPr>
              <p:nvPr/>
            </p:nvSpPr>
            <p:spPr bwMode="auto">
              <a:xfrm>
                <a:off x="19509" y="10842"/>
                <a:ext cx="92" cy="687"/>
              </a:xfrm>
              <a:custGeom>
                <a:avLst/>
                <a:gdLst>
                  <a:gd name="T0" fmla="*/ 1605 w 45"/>
                  <a:gd name="T1" fmla="*/ 155 h 293"/>
                  <a:gd name="T2" fmla="*/ 752 w 45"/>
                  <a:gd name="T3" fmla="*/ 0 h 293"/>
                  <a:gd name="T4" fmla="*/ 0 w 45"/>
                  <a:gd name="T5" fmla="*/ 20704 h 293"/>
                  <a:gd name="T6" fmla="*/ 889 w 45"/>
                  <a:gd name="T7" fmla="*/ 20765 h 293"/>
                  <a:gd name="T8" fmla="*/ 1605 w 45"/>
                  <a:gd name="T9" fmla="*/ 155 h 2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" h="293">
                    <a:moveTo>
                      <a:pt x="45" y="2"/>
                    </a:moveTo>
                    <a:lnTo>
                      <a:pt x="21" y="0"/>
                    </a:lnTo>
                    <a:lnTo>
                      <a:pt x="0" y="292"/>
                    </a:lnTo>
                    <a:lnTo>
                      <a:pt x="25" y="293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65" name="Freeform 128"/>
              <p:cNvSpPr>
                <a:spLocks/>
              </p:cNvSpPr>
              <p:nvPr/>
            </p:nvSpPr>
            <p:spPr bwMode="auto">
              <a:xfrm>
                <a:off x="19550" y="10811"/>
                <a:ext cx="51" cy="44"/>
              </a:xfrm>
              <a:custGeom>
                <a:avLst/>
                <a:gdLst>
                  <a:gd name="T0" fmla="*/ 40 w 24"/>
                  <a:gd name="T1" fmla="*/ 0 h 6"/>
                  <a:gd name="T2" fmla="*/ 0 w 24"/>
                  <a:gd name="T3" fmla="*/ 20115 h 6"/>
                  <a:gd name="T4" fmla="*/ 1039 w 24"/>
                  <a:gd name="T5" fmla="*/ 63514 h 6"/>
                  <a:gd name="T6" fmla="*/ 1039 w 24"/>
                  <a:gd name="T7" fmla="*/ 127402 h 6"/>
                  <a:gd name="T8" fmla="*/ 40 w 2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6">
                    <a:moveTo>
                      <a:pt x="1" y="0"/>
                    </a:moveTo>
                    <a:lnTo>
                      <a:pt x="0" y="1"/>
                    </a:lnTo>
                    <a:lnTo>
                      <a:pt x="24" y="3"/>
                    </a:lnTo>
                    <a:lnTo>
                      <a:pt x="24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66" name="Rectangle 129"/>
              <p:cNvSpPr>
                <a:spLocks noChangeArrowheads="1"/>
              </p:cNvSpPr>
              <p:nvPr/>
            </p:nvSpPr>
            <p:spPr bwMode="auto">
              <a:xfrm>
                <a:off x="19509" y="11529"/>
                <a:ext cx="50" cy="35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467" name="Freeform 130"/>
              <p:cNvSpPr>
                <a:spLocks/>
              </p:cNvSpPr>
              <p:nvPr/>
            </p:nvSpPr>
            <p:spPr bwMode="auto">
              <a:xfrm>
                <a:off x="19509" y="11485"/>
                <a:ext cx="50" cy="44"/>
              </a:xfrm>
              <a:custGeom>
                <a:avLst/>
                <a:gdLst>
                  <a:gd name="T0" fmla="*/ 0 w 26"/>
                  <a:gd name="T1" fmla="*/ 0 h 1"/>
                  <a:gd name="T2" fmla="*/ 56 w 26"/>
                  <a:gd name="T3" fmla="*/ 164916224 h 1"/>
                  <a:gd name="T4" fmla="*/ 685 w 26"/>
                  <a:gd name="T5" fmla="*/ 164916224 h 1"/>
                  <a:gd name="T6" fmla="*/ 654 w 26"/>
                  <a:gd name="T7" fmla="*/ 164916224 h 1"/>
                  <a:gd name="T8" fmla="*/ 0 w 26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">
                    <a:moveTo>
                      <a:pt x="0" y="0"/>
                    </a:moveTo>
                    <a:lnTo>
                      <a:pt x="2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68" name="Rectangle 131"/>
              <p:cNvSpPr>
                <a:spLocks noChangeArrowheads="1"/>
              </p:cNvSpPr>
              <p:nvPr/>
            </p:nvSpPr>
            <p:spPr bwMode="auto">
              <a:xfrm>
                <a:off x="19509" y="11882"/>
                <a:ext cx="50" cy="16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469" name="Freeform 132"/>
              <p:cNvSpPr>
                <a:spLocks/>
              </p:cNvSpPr>
              <p:nvPr/>
            </p:nvSpPr>
            <p:spPr bwMode="auto">
              <a:xfrm>
                <a:off x="19509" y="11841"/>
                <a:ext cx="50" cy="44"/>
              </a:xfrm>
              <a:custGeom>
                <a:avLst/>
                <a:gdLst>
                  <a:gd name="T0" fmla="*/ 942 w 24"/>
                  <a:gd name="T1" fmla="*/ 0 h 44"/>
                  <a:gd name="T2" fmla="*/ 0 w 24"/>
                  <a:gd name="T3" fmla="*/ 0 h 44"/>
                  <a:gd name="T4" fmla="*/ 942 w 24"/>
                  <a:gd name="T5" fmla="*/ 0 h 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44">
                    <a:moveTo>
                      <a:pt x="24" y="0"/>
                    </a:moveTo>
                    <a:lnTo>
                      <a:pt x="0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70" name="Rectangle 133"/>
              <p:cNvSpPr>
                <a:spLocks noChangeArrowheads="1"/>
              </p:cNvSpPr>
              <p:nvPr/>
            </p:nvSpPr>
            <p:spPr bwMode="auto">
              <a:xfrm>
                <a:off x="19509" y="12046"/>
                <a:ext cx="50" cy="309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471" name="Freeform 134"/>
              <p:cNvSpPr>
                <a:spLocks/>
              </p:cNvSpPr>
              <p:nvPr/>
            </p:nvSpPr>
            <p:spPr bwMode="auto">
              <a:xfrm>
                <a:off x="19509" y="12004"/>
                <a:ext cx="50" cy="44"/>
              </a:xfrm>
              <a:custGeom>
                <a:avLst/>
                <a:gdLst>
                  <a:gd name="T0" fmla="*/ 942 w 24"/>
                  <a:gd name="T1" fmla="*/ 0 h 44"/>
                  <a:gd name="T2" fmla="*/ 0 w 24"/>
                  <a:gd name="T3" fmla="*/ 0 h 44"/>
                  <a:gd name="T4" fmla="*/ 942 w 24"/>
                  <a:gd name="T5" fmla="*/ 0 h 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44">
                    <a:moveTo>
                      <a:pt x="24" y="0"/>
                    </a:moveTo>
                    <a:lnTo>
                      <a:pt x="0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72" name="Freeform 135"/>
              <p:cNvSpPr>
                <a:spLocks/>
              </p:cNvSpPr>
              <p:nvPr/>
            </p:nvSpPr>
            <p:spPr bwMode="auto">
              <a:xfrm>
                <a:off x="19509" y="12346"/>
                <a:ext cx="142" cy="259"/>
              </a:xfrm>
              <a:custGeom>
                <a:avLst/>
                <a:gdLst>
                  <a:gd name="T0" fmla="*/ 988 w 67"/>
                  <a:gd name="T1" fmla="*/ 0 h 111"/>
                  <a:gd name="T2" fmla="*/ 0 w 67"/>
                  <a:gd name="T3" fmla="*/ 469 h 111"/>
                  <a:gd name="T4" fmla="*/ 1878 w 67"/>
                  <a:gd name="T5" fmla="*/ 7672 h 111"/>
                  <a:gd name="T6" fmla="*/ 2865 w 67"/>
                  <a:gd name="T7" fmla="*/ 7203 h 111"/>
                  <a:gd name="T8" fmla="*/ 988 w 67"/>
                  <a:gd name="T9" fmla="*/ 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7" h="111">
                    <a:moveTo>
                      <a:pt x="23" y="0"/>
                    </a:moveTo>
                    <a:lnTo>
                      <a:pt x="0" y="7"/>
                    </a:lnTo>
                    <a:lnTo>
                      <a:pt x="44" y="111"/>
                    </a:lnTo>
                    <a:lnTo>
                      <a:pt x="67" y="104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73" name="Freeform 136"/>
              <p:cNvSpPr>
                <a:spLocks/>
              </p:cNvSpPr>
              <p:nvPr/>
            </p:nvSpPr>
            <p:spPr bwMode="auto">
              <a:xfrm>
                <a:off x="19509" y="12318"/>
                <a:ext cx="50" cy="44"/>
              </a:xfrm>
              <a:custGeom>
                <a:avLst/>
                <a:gdLst>
                  <a:gd name="T0" fmla="*/ 0 w 24"/>
                  <a:gd name="T1" fmla="*/ 38997 h 7"/>
                  <a:gd name="T2" fmla="*/ 0 w 24"/>
                  <a:gd name="T3" fmla="*/ 68785 h 7"/>
                  <a:gd name="T4" fmla="*/ 902 w 24"/>
                  <a:gd name="T5" fmla="*/ 0 h 7"/>
                  <a:gd name="T6" fmla="*/ 942 w 24"/>
                  <a:gd name="T7" fmla="*/ 38997 h 7"/>
                  <a:gd name="T8" fmla="*/ 0 w 24"/>
                  <a:gd name="T9" fmla="*/ 38997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7">
                    <a:moveTo>
                      <a:pt x="0" y="4"/>
                    </a:moveTo>
                    <a:lnTo>
                      <a:pt x="0" y="7"/>
                    </a:lnTo>
                    <a:lnTo>
                      <a:pt x="23" y="0"/>
                    </a:lnTo>
                    <a:lnTo>
                      <a:pt x="24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74" name="Freeform 137"/>
              <p:cNvSpPr>
                <a:spLocks/>
              </p:cNvSpPr>
              <p:nvPr/>
            </p:nvSpPr>
            <p:spPr bwMode="auto">
              <a:xfrm>
                <a:off x="19605" y="12589"/>
                <a:ext cx="87" cy="143"/>
              </a:xfrm>
              <a:custGeom>
                <a:avLst/>
                <a:gdLst>
                  <a:gd name="T0" fmla="*/ 880 w 42"/>
                  <a:gd name="T1" fmla="*/ 0 h 61"/>
                  <a:gd name="T2" fmla="*/ 0 w 42"/>
                  <a:gd name="T3" fmla="*/ 490 h 61"/>
                  <a:gd name="T4" fmla="*/ 721 w 42"/>
                  <a:gd name="T5" fmla="*/ 4313 h 61"/>
                  <a:gd name="T6" fmla="*/ 1601 w 42"/>
                  <a:gd name="T7" fmla="*/ 3748 h 61"/>
                  <a:gd name="T8" fmla="*/ 880 w 42"/>
                  <a:gd name="T9" fmla="*/ 0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" h="61">
                    <a:moveTo>
                      <a:pt x="23" y="0"/>
                    </a:moveTo>
                    <a:lnTo>
                      <a:pt x="0" y="7"/>
                    </a:lnTo>
                    <a:lnTo>
                      <a:pt x="19" y="61"/>
                    </a:lnTo>
                    <a:lnTo>
                      <a:pt x="42" y="5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75" name="Freeform 138"/>
              <p:cNvSpPr>
                <a:spLocks/>
              </p:cNvSpPr>
              <p:nvPr/>
            </p:nvSpPr>
            <p:spPr bwMode="auto">
              <a:xfrm>
                <a:off x="19605" y="12561"/>
                <a:ext cx="46" cy="44"/>
              </a:xfrm>
              <a:custGeom>
                <a:avLst/>
                <a:gdLst>
                  <a:gd name="T0" fmla="*/ 736 w 23"/>
                  <a:gd name="T1" fmla="*/ 0 h 7"/>
                  <a:gd name="T2" fmla="*/ 0 w 23"/>
                  <a:gd name="T3" fmla="*/ 68785 h 7"/>
                  <a:gd name="T4" fmla="*/ 736 w 23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7">
                    <a:moveTo>
                      <a:pt x="23" y="0"/>
                    </a:moveTo>
                    <a:lnTo>
                      <a:pt x="0" y="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76" name="Freeform 139"/>
              <p:cNvSpPr>
                <a:spLocks/>
              </p:cNvSpPr>
              <p:nvPr/>
            </p:nvSpPr>
            <p:spPr bwMode="auto">
              <a:xfrm>
                <a:off x="19642" y="12713"/>
                <a:ext cx="88" cy="152"/>
              </a:xfrm>
              <a:custGeom>
                <a:avLst/>
                <a:gdLst>
                  <a:gd name="T0" fmla="*/ 1037 w 41"/>
                  <a:gd name="T1" fmla="*/ 0 h 65"/>
                  <a:gd name="T2" fmla="*/ 0 w 41"/>
                  <a:gd name="T3" fmla="*/ 564 h 65"/>
                  <a:gd name="T4" fmla="*/ 828 w 41"/>
                  <a:gd name="T5" fmla="*/ 4539 h 65"/>
                  <a:gd name="T6" fmla="*/ 1869 w 41"/>
                  <a:gd name="T7" fmla="*/ 4069 h 65"/>
                  <a:gd name="T8" fmla="*/ 1037 w 41"/>
                  <a:gd name="T9" fmla="*/ 0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" h="65">
                    <a:moveTo>
                      <a:pt x="23" y="0"/>
                    </a:moveTo>
                    <a:lnTo>
                      <a:pt x="0" y="8"/>
                    </a:lnTo>
                    <a:lnTo>
                      <a:pt x="18" y="65"/>
                    </a:lnTo>
                    <a:lnTo>
                      <a:pt x="41" y="5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77" name="Freeform 140"/>
              <p:cNvSpPr>
                <a:spLocks/>
              </p:cNvSpPr>
              <p:nvPr/>
            </p:nvSpPr>
            <p:spPr bwMode="auto">
              <a:xfrm>
                <a:off x="19642" y="12688"/>
                <a:ext cx="50" cy="44"/>
              </a:xfrm>
              <a:custGeom>
                <a:avLst/>
                <a:gdLst>
                  <a:gd name="T0" fmla="*/ 1120 w 23"/>
                  <a:gd name="T1" fmla="*/ 0 h 8"/>
                  <a:gd name="T2" fmla="*/ 0 w 23"/>
                  <a:gd name="T3" fmla="*/ 40266 h 8"/>
                  <a:gd name="T4" fmla="*/ 1120 w 23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8">
                    <a:moveTo>
                      <a:pt x="23" y="0"/>
                    </a:moveTo>
                    <a:lnTo>
                      <a:pt x="0" y="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78" name="Freeform 141"/>
              <p:cNvSpPr>
                <a:spLocks/>
              </p:cNvSpPr>
              <p:nvPr/>
            </p:nvSpPr>
            <p:spPr bwMode="auto">
              <a:xfrm>
                <a:off x="19680" y="12848"/>
                <a:ext cx="279" cy="925"/>
              </a:xfrm>
              <a:custGeom>
                <a:avLst/>
                <a:gdLst>
                  <a:gd name="T0" fmla="*/ 902 w 134"/>
                  <a:gd name="T1" fmla="*/ 0 h 395"/>
                  <a:gd name="T2" fmla="*/ 0 w 134"/>
                  <a:gd name="T3" fmla="*/ 478 h 395"/>
                  <a:gd name="T4" fmla="*/ 4339 w 134"/>
                  <a:gd name="T5" fmla="*/ 27813 h 395"/>
                  <a:gd name="T6" fmla="*/ 5245 w 134"/>
                  <a:gd name="T7" fmla="*/ 27343 h 395"/>
                  <a:gd name="T8" fmla="*/ 902 w 134"/>
                  <a:gd name="T9" fmla="*/ 0 h 3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395">
                    <a:moveTo>
                      <a:pt x="23" y="0"/>
                    </a:moveTo>
                    <a:lnTo>
                      <a:pt x="0" y="7"/>
                    </a:lnTo>
                    <a:lnTo>
                      <a:pt x="111" y="395"/>
                    </a:lnTo>
                    <a:lnTo>
                      <a:pt x="134" y="38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79" name="Freeform 142"/>
              <p:cNvSpPr>
                <a:spLocks/>
              </p:cNvSpPr>
              <p:nvPr/>
            </p:nvSpPr>
            <p:spPr bwMode="auto">
              <a:xfrm>
                <a:off x="19680" y="12821"/>
                <a:ext cx="50" cy="44"/>
              </a:xfrm>
              <a:custGeom>
                <a:avLst/>
                <a:gdLst>
                  <a:gd name="T0" fmla="*/ 1120 w 23"/>
                  <a:gd name="T1" fmla="*/ 0 h 7"/>
                  <a:gd name="T2" fmla="*/ 0 w 23"/>
                  <a:gd name="T3" fmla="*/ 68785 h 7"/>
                  <a:gd name="T4" fmla="*/ 1120 w 23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7">
                    <a:moveTo>
                      <a:pt x="23" y="0"/>
                    </a:moveTo>
                    <a:lnTo>
                      <a:pt x="0" y="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80" name="Freeform 143"/>
              <p:cNvSpPr>
                <a:spLocks/>
              </p:cNvSpPr>
              <p:nvPr/>
            </p:nvSpPr>
            <p:spPr bwMode="auto">
              <a:xfrm>
                <a:off x="19914" y="13755"/>
                <a:ext cx="54" cy="44"/>
              </a:xfrm>
              <a:custGeom>
                <a:avLst/>
                <a:gdLst>
                  <a:gd name="T0" fmla="*/ 897 w 26"/>
                  <a:gd name="T1" fmla="*/ 0 h 18"/>
                  <a:gd name="T2" fmla="*/ 1005 w 26"/>
                  <a:gd name="T3" fmla="*/ 963 h 18"/>
                  <a:gd name="T4" fmla="*/ 108 w 26"/>
                  <a:gd name="T5" fmla="*/ 1577 h 18"/>
                  <a:gd name="T6" fmla="*/ 0 w 26"/>
                  <a:gd name="T7" fmla="*/ 616 h 18"/>
                  <a:gd name="T8" fmla="*/ 897 w 26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23" y="0"/>
                    </a:moveTo>
                    <a:lnTo>
                      <a:pt x="26" y="11"/>
                    </a:lnTo>
                    <a:lnTo>
                      <a:pt x="3" y="18"/>
                    </a:lnTo>
                    <a:lnTo>
                      <a:pt x="0" y="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81" name="Rectangle 144"/>
              <p:cNvSpPr>
                <a:spLocks noChangeArrowheads="1"/>
              </p:cNvSpPr>
              <p:nvPr/>
            </p:nvSpPr>
            <p:spPr bwMode="auto">
              <a:xfrm>
                <a:off x="19663" y="7368"/>
                <a:ext cx="50" cy="4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482" name="Freeform 145"/>
              <p:cNvSpPr>
                <a:spLocks/>
              </p:cNvSpPr>
              <p:nvPr/>
            </p:nvSpPr>
            <p:spPr bwMode="auto">
              <a:xfrm>
                <a:off x="19588" y="6462"/>
                <a:ext cx="113" cy="306"/>
              </a:xfrm>
              <a:custGeom>
                <a:avLst/>
                <a:gdLst>
                  <a:gd name="T0" fmla="*/ 2013 w 55"/>
                  <a:gd name="T1" fmla="*/ 201 h 131"/>
                  <a:gd name="T2" fmla="*/ 1802 w 55"/>
                  <a:gd name="T3" fmla="*/ 2231 h 131"/>
                  <a:gd name="T4" fmla="*/ 1537 w 55"/>
                  <a:gd name="T5" fmla="*/ 4676 h 131"/>
                  <a:gd name="T6" fmla="*/ 1216 w 55"/>
                  <a:gd name="T7" fmla="*/ 7022 h 131"/>
                  <a:gd name="T8" fmla="*/ 840 w 55"/>
                  <a:gd name="T9" fmla="*/ 9112 h 131"/>
                  <a:gd name="T10" fmla="*/ 0 w 55"/>
                  <a:gd name="T11" fmla="*/ 8540 h 131"/>
                  <a:gd name="T12" fmla="*/ 372 w 55"/>
                  <a:gd name="T13" fmla="*/ 6461 h 131"/>
                  <a:gd name="T14" fmla="*/ 692 w 55"/>
                  <a:gd name="T15" fmla="*/ 4170 h 131"/>
                  <a:gd name="T16" fmla="*/ 912 w 55"/>
                  <a:gd name="T17" fmla="*/ 1936 h 131"/>
                  <a:gd name="T18" fmla="*/ 1101 w 55"/>
                  <a:gd name="T19" fmla="*/ 0 h 131"/>
                  <a:gd name="T20" fmla="*/ 2013 w 55"/>
                  <a:gd name="T21" fmla="*/ 201 h 13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5" h="131">
                    <a:moveTo>
                      <a:pt x="55" y="3"/>
                    </a:moveTo>
                    <a:lnTo>
                      <a:pt x="49" y="32"/>
                    </a:lnTo>
                    <a:lnTo>
                      <a:pt x="42" y="67"/>
                    </a:lnTo>
                    <a:lnTo>
                      <a:pt x="33" y="101"/>
                    </a:lnTo>
                    <a:lnTo>
                      <a:pt x="23" y="131"/>
                    </a:lnTo>
                    <a:lnTo>
                      <a:pt x="0" y="123"/>
                    </a:lnTo>
                    <a:lnTo>
                      <a:pt x="10" y="93"/>
                    </a:lnTo>
                    <a:lnTo>
                      <a:pt x="19" y="60"/>
                    </a:lnTo>
                    <a:lnTo>
                      <a:pt x="25" y="28"/>
                    </a:lnTo>
                    <a:lnTo>
                      <a:pt x="30" y="0"/>
                    </a:lnTo>
                    <a:lnTo>
                      <a:pt x="55" y="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83" name="Freeform 146"/>
              <p:cNvSpPr>
                <a:spLocks/>
              </p:cNvSpPr>
              <p:nvPr/>
            </p:nvSpPr>
            <p:spPr bwMode="auto">
              <a:xfrm>
                <a:off x="19375" y="6749"/>
                <a:ext cx="258" cy="817"/>
              </a:xfrm>
              <a:custGeom>
                <a:avLst/>
                <a:gdLst>
                  <a:gd name="T0" fmla="*/ 4531 w 126"/>
                  <a:gd name="T1" fmla="*/ 564 h 349"/>
                  <a:gd name="T2" fmla="*/ 3778 w 126"/>
                  <a:gd name="T3" fmla="*/ 4410 h 349"/>
                  <a:gd name="T4" fmla="*/ 2918 w 126"/>
                  <a:gd name="T5" fmla="*/ 9701 h 349"/>
                  <a:gd name="T6" fmla="*/ 825 w 126"/>
                  <a:gd name="T7" fmla="*/ 24540 h 349"/>
                  <a:gd name="T8" fmla="*/ 0 w 126"/>
                  <a:gd name="T9" fmla="*/ 24119 h 349"/>
                  <a:gd name="T10" fmla="*/ 2097 w 126"/>
                  <a:gd name="T11" fmla="*/ 9134 h 349"/>
                  <a:gd name="T12" fmla="*/ 2953 w 126"/>
                  <a:gd name="T13" fmla="*/ 3874 h 349"/>
                  <a:gd name="T14" fmla="*/ 3710 w 126"/>
                  <a:gd name="T15" fmla="*/ 0 h 349"/>
                  <a:gd name="T16" fmla="*/ 4531 w 126"/>
                  <a:gd name="T17" fmla="*/ 564 h 3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6" h="349">
                    <a:moveTo>
                      <a:pt x="126" y="8"/>
                    </a:moveTo>
                    <a:lnTo>
                      <a:pt x="105" y="63"/>
                    </a:lnTo>
                    <a:lnTo>
                      <a:pt x="81" y="138"/>
                    </a:lnTo>
                    <a:lnTo>
                      <a:pt x="23" y="349"/>
                    </a:lnTo>
                    <a:lnTo>
                      <a:pt x="0" y="343"/>
                    </a:lnTo>
                    <a:lnTo>
                      <a:pt x="58" y="130"/>
                    </a:lnTo>
                    <a:lnTo>
                      <a:pt x="82" y="55"/>
                    </a:lnTo>
                    <a:lnTo>
                      <a:pt x="103" y="0"/>
                    </a:lnTo>
                    <a:lnTo>
                      <a:pt x="126" y="8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84" name="Freeform 147"/>
              <p:cNvSpPr>
                <a:spLocks/>
              </p:cNvSpPr>
              <p:nvPr/>
            </p:nvSpPr>
            <p:spPr bwMode="auto">
              <a:xfrm>
                <a:off x="19588" y="6724"/>
                <a:ext cx="46" cy="44"/>
              </a:xfrm>
              <a:custGeom>
                <a:avLst/>
                <a:gdLst>
                  <a:gd name="T0" fmla="*/ 736 w 23"/>
                  <a:gd name="T1" fmla="*/ 40266 h 8"/>
                  <a:gd name="T2" fmla="*/ 0 w 23"/>
                  <a:gd name="T3" fmla="*/ 0 h 8"/>
                  <a:gd name="T4" fmla="*/ 736 w 23"/>
                  <a:gd name="T5" fmla="*/ 40266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8">
                    <a:moveTo>
                      <a:pt x="23" y="8"/>
                    </a:moveTo>
                    <a:lnTo>
                      <a:pt x="0" y="0"/>
                    </a:lnTo>
                    <a:lnTo>
                      <a:pt x="23" y="8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85" name="Freeform 148"/>
              <p:cNvSpPr>
                <a:spLocks/>
              </p:cNvSpPr>
              <p:nvPr/>
            </p:nvSpPr>
            <p:spPr bwMode="auto">
              <a:xfrm>
                <a:off x="19367" y="7548"/>
                <a:ext cx="54" cy="44"/>
              </a:xfrm>
              <a:custGeom>
                <a:avLst/>
                <a:gdLst>
                  <a:gd name="T0" fmla="*/ 1179 w 25"/>
                  <a:gd name="T1" fmla="*/ 709 h 17"/>
                  <a:gd name="T2" fmla="*/ 1086 w 25"/>
                  <a:gd name="T3" fmla="*/ 1977 h 17"/>
                  <a:gd name="T4" fmla="*/ 0 w 25"/>
                  <a:gd name="T5" fmla="*/ 1245 h 17"/>
                  <a:gd name="T6" fmla="*/ 89 w 25"/>
                  <a:gd name="T7" fmla="*/ 0 h 17"/>
                  <a:gd name="T8" fmla="*/ 1179 w 25"/>
                  <a:gd name="T9" fmla="*/ 709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17">
                    <a:moveTo>
                      <a:pt x="25" y="6"/>
                    </a:moveTo>
                    <a:lnTo>
                      <a:pt x="23" y="17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25" y="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86" name="Freeform 149"/>
              <p:cNvSpPr>
                <a:spLocks/>
              </p:cNvSpPr>
              <p:nvPr/>
            </p:nvSpPr>
            <p:spPr bwMode="auto">
              <a:xfrm>
                <a:off x="19651" y="6425"/>
                <a:ext cx="54" cy="44"/>
              </a:xfrm>
              <a:custGeom>
                <a:avLst/>
                <a:gdLst>
                  <a:gd name="T0" fmla="*/ 966 w 26"/>
                  <a:gd name="T1" fmla="*/ 4287 h 14"/>
                  <a:gd name="T2" fmla="*/ 1005 w 26"/>
                  <a:gd name="T3" fmla="*/ 871 h 14"/>
                  <a:gd name="T4" fmla="*/ 73 w 26"/>
                  <a:gd name="T5" fmla="*/ 0 h 14"/>
                  <a:gd name="T6" fmla="*/ 0 w 26"/>
                  <a:gd name="T7" fmla="*/ 3416 h 14"/>
                  <a:gd name="T8" fmla="*/ 966 w 26"/>
                  <a:gd name="T9" fmla="*/ 428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4">
                    <a:moveTo>
                      <a:pt x="25" y="14"/>
                    </a:moveTo>
                    <a:lnTo>
                      <a:pt x="26" y="3"/>
                    </a:lnTo>
                    <a:lnTo>
                      <a:pt x="2" y="0"/>
                    </a:lnTo>
                    <a:lnTo>
                      <a:pt x="0" y="11"/>
                    </a:lnTo>
                    <a:lnTo>
                      <a:pt x="25" y="1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87" name="Freeform 150"/>
              <p:cNvSpPr>
                <a:spLocks/>
              </p:cNvSpPr>
              <p:nvPr/>
            </p:nvSpPr>
            <p:spPr bwMode="auto">
              <a:xfrm>
                <a:off x="19642" y="6161"/>
                <a:ext cx="71" cy="528"/>
              </a:xfrm>
              <a:custGeom>
                <a:avLst/>
                <a:gdLst>
                  <a:gd name="T0" fmla="*/ 828 w 35"/>
                  <a:gd name="T1" fmla="*/ 0 h 225"/>
                  <a:gd name="T2" fmla="*/ 0 w 35"/>
                  <a:gd name="T3" fmla="*/ 66 h 225"/>
                  <a:gd name="T4" fmla="*/ 341 w 35"/>
                  <a:gd name="T5" fmla="*/ 16014 h 225"/>
                  <a:gd name="T6" fmla="*/ 1201 w 35"/>
                  <a:gd name="T7" fmla="*/ 15948 h 225"/>
                  <a:gd name="T8" fmla="*/ 828 w 35"/>
                  <a:gd name="T9" fmla="*/ 0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225">
                    <a:moveTo>
                      <a:pt x="24" y="0"/>
                    </a:moveTo>
                    <a:lnTo>
                      <a:pt x="0" y="1"/>
                    </a:lnTo>
                    <a:lnTo>
                      <a:pt x="10" y="225"/>
                    </a:lnTo>
                    <a:lnTo>
                      <a:pt x="35" y="2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88" name="Freeform 151"/>
              <p:cNvSpPr>
                <a:spLocks/>
              </p:cNvSpPr>
              <p:nvPr/>
            </p:nvSpPr>
            <p:spPr bwMode="auto">
              <a:xfrm>
                <a:off x="19663" y="6685"/>
                <a:ext cx="50" cy="673"/>
              </a:xfrm>
              <a:custGeom>
                <a:avLst/>
                <a:gdLst>
                  <a:gd name="T0" fmla="*/ 654 w 26"/>
                  <a:gd name="T1" fmla="*/ 0 h 287"/>
                  <a:gd name="T2" fmla="*/ 0 w 26"/>
                  <a:gd name="T3" fmla="*/ 0 h 287"/>
                  <a:gd name="T4" fmla="*/ 56 w 26"/>
                  <a:gd name="T5" fmla="*/ 20345 h 287"/>
                  <a:gd name="T6" fmla="*/ 685 w 26"/>
                  <a:gd name="T7" fmla="*/ 20345 h 287"/>
                  <a:gd name="T8" fmla="*/ 654 w 26"/>
                  <a:gd name="T9" fmla="*/ 0 h 2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287">
                    <a:moveTo>
                      <a:pt x="25" y="0"/>
                    </a:moveTo>
                    <a:lnTo>
                      <a:pt x="0" y="0"/>
                    </a:lnTo>
                    <a:lnTo>
                      <a:pt x="2" y="287"/>
                    </a:lnTo>
                    <a:lnTo>
                      <a:pt x="26" y="287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89" name="Freeform 152"/>
              <p:cNvSpPr>
                <a:spLocks/>
              </p:cNvSpPr>
              <p:nvPr/>
            </p:nvSpPr>
            <p:spPr bwMode="auto">
              <a:xfrm>
                <a:off x="19663" y="6645"/>
                <a:ext cx="50" cy="44"/>
              </a:xfrm>
              <a:custGeom>
                <a:avLst/>
                <a:gdLst>
                  <a:gd name="T0" fmla="*/ 800 w 25"/>
                  <a:gd name="T1" fmla="*/ 0 h 1"/>
                  <a:gd name="T2" fmla="*/ 0 w 25"/>
                  <a:gd name="T3" fmla="*/ 0 h 1"/>
                  <a:gd name="T4" fmla="*/ 0 w 25"/>
                  <a:gd name="T5" fmla="*/ 164916224 h 1"/>
                  <a:gd name="T6" fmla="*/ 800 w 25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" h="1">
                    <a:moveTo>
                      <a:pt x="25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0" name="Freeform 153"/>
              <p:cNvSpPr>
                <a:spLocks/>
              </p:cNvSpPr>
              <p:nvPr/>
            </p:nvSpPr>
            <p:spPr bwMode="auto">
              <a:xfrm>
                <a:off x="19655" y="7356"/>
                <a:ext cx="58" cy="157"/>
              </a:xfrm>
              <a:custGeom>
                <a:avLst/>
                <a:gdLst>
                  <a:gd name="T0" fmla="*/ 928 w 29"/>
                  <a:gd name="T1" fmla="*/ 66 h 67"/>
                  <a:gd name="T2" fmla="*/ 160 w 29"/>
                  <a:gd name="T3" fmla="*/ 0 h 67"/>
                  <a:gd name="T4" fmla="*/ 0 w 29"/>
                  <a:gd name="T5" fmla="*/ 4673 h 67"/>
                  <a:gd name="T6" fmla="*/ 768 w 29"/>
                  <a:gd name="T7" fmla="*/ 4733 h 67"/>
                  <a:gd name="T8" fmla="*/ 928 w 29"/>
                  <a:gd name="T9" fmla="*/ 66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67">
                    <a:moveTo>
                      <a:pt x="29" y="1"/>
                    </a:moveTo>
                    <a:lnTo>
                      <a:pt x="5" y="0"/>
                    </a:lnTo>
                    <a:lnTo>
                      <a:pt x="0" y="66"/>
                    </a:lnTo>
                    <a:lnTo>
                      <a:pt x="24" y="67"/>
                    </a:ln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1" name="Freeform 154"/>
              <p:cNvSpPr>
                <a:spLocks/>
              </p:cNvSpPr>
              <p:nvPr/>
            </p:nvSpPr>
            <p:spPr bwMode="auto">
              <a:xfrm>
                <a:off x="19663" y="7314"/>
                <a:ext cx="50" cy="44"/>
              </a:xfrm>
              <a:custGeom>
                <a:avLst/>
                <a:gdLst>
                  <a:gd name="T0" fmla="*/ 942 w 24"/>
                  <a:gd name="T1" fmla="*/ 164916224 h 1"/>
                  <a:gd name="T2" fmla="*/ 0 w 24"/>
                  <a:gd name="T3" fmla="*/ 0 h 1"/>
                  <a:gd name="T4" fmla="*/ 0 w 24"/>
                  <a:gd name="T5" fmla="*/ 164916224 h 1"/>
                  <a:gd name="T6" fmla="*/ 942 w 24"/>
                  <a:gd name="T7" fmla="*/ 164916224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1">
                    <a:moveTo>
                      <a:pt x="24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4" y="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2" name="Freeform 155"/>
              <p:cNvSpPr>
                <a:spLocks/>
              </p:cNvSpPr>
              <p:nvPr/>
            </p:nvSpPr>
            <p:spPr bwMode="auto">
              <a:xfrm>
                <a:off x="19651" y="7497"/>
                <a:ext cx="54" cy="44"/>
              </a:xfrm>
              <a:custGeom>
                <a:avLst/>
                <a:gdLst>
                  <a:gd name="T0" fmla="*/ 1005 w 26"/>
                  <a:gd name="T1" fmla="*/ 389 h 13"/>
                  <a:gd name="T2" fmla="*/ 966 w 26"/>
                  <a:gd name="T3" fmla="*/ 5774 h 13"/>
                  <a:gd name="T4" fmla="*/ 0 w 26"/>
                  <a:gd name="T5" fmla="*/ 4847 h 13"/>
                  <a:gd name="T6" fmla="*/ 73 w 26"/>
                  <a:gd name="T7" fmla="*/ 0 h 13"/>
                  <a:gd name="T8" fmla="*/ 1005 w 26"/>
                  <a:gd name="T9" fmla="*/ 389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3">
                    <a:moveTo>
                      <a:pt x="26" y="1"/>
                    </a:moveTo>
                    <a:lnTo>
                      <a:pt x="25" y="13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26" y="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3" name="Freeform 156"/>
              <p:cNvSpPr>
                <a:spLocks/>
              </p:cNvSpPr>
              <p:nvPr/>
            </p:nvSpPr>
            <p:spPr bwMode="auto">
              <a:xfrm>
                <a:off x="19642" y="6120"/>
                <a:ext cx="50" cy="44"/>
              </a:xfrm>
              <a:custGeom>
                <a:avLst/>
                <a:gdLst>
                  <a:gd name="T0" fmla="*/ 942 w 24"/>
                  <a:gd name="T1" fmla="*/ 5385 h 13"/>
                  <a:gd name="T2" fmla="*/ 942 w 24"/>
                  <a:gd name="T3" fmla="*/ 0 h 13"/>
                  <a:gd name="T4" fmla="*/ 0 w 24"/>
                  <a:gd name="T5" fmla="*/ 927 h 13"/>
                  <a:gd name="T6" fmla="*/ 0 w 24"/>
                  <a:gd name="T7" fmla="*/ 5774 h 13"/>
                  <a:gd name="T8" fmla="*/ 942 w 24"/>
                  <a:gd name="T9" fmla="*/ 5385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24" y="12"/>
                    </a:moveTo>
                    <a:lnTo>
                      <a:pt x="24" y="0"/>
                    </a:lnTo>
                    <a:lnTo>
                      <a:pt x="0" y="2"/>
                    </a:lnTo>
                    <a:lnTo>
                      <a:pt x="0" y="13"/>
                    </a:lnTo>
                    <a:lnTo>
                      <a:pt x="24" y="1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4" name="Freeform 157"/>
              <p:cNvSpPr>
                <a:spLocks/>
              </p:cNvSpPr>
              <p:nvPr/>
            </p:nvSpPr>
            <p:spPr bwMode="auto">
              <a:xfrm>
                <a:off x="18047" y="10115"/>
                <a:ext cx="250" cy="316"/>
              </a:xfrm>
              <a:custGeom>
                <a:avLst/>
                <a:gdLst>
                  <a:gd name="T0" fmla="*/ 0 w 121"/>
                  <a:gd name="T1" fmla="*/ 9134 h 135"/>
                  <a:gd name="T2" fmla="*/ 72 w 121"/>
                  <a:gd name="T3" fmla="*/ 7949 h 135"/>
                  <a:gd name="T4" fmla="*/ 149 w 121"/>
                  <a:gd name="T5" fmla="*/ 6603 h 135"/>
                  <a:gd name="T6" fmla="*/ 424 w 121"/>
                  <a:gd name="T7" fmla="*/ 5349 h 135"/>
                  <a:gd name="T8" fmla="*/ 785 w 121"/>
                  <a:gd name="T9" fmla="*/ 4078 h 135"/>
                  <a:gd name="T10" fmla="*/ 1554 w 121"/>
                  <a:gd name="T11" fmla="*/ 1973 h 135"/>
                  <a:gd name="T12" fmla="*/ 2151 w 121"/>
                  <a:gd name="T13" fmla="*/ 899 h 135"/>
                  <a:gd name="T14" fmla="*/ 2715 w 121"/>
                  <a:gd name="T15" fmla="*/ 0 h 135"/>
                  <a:gd name="T16" fmla="*/ 4560 w 121"/>
                  <a:gd name="T17" fmla="*/ 3785 h 135"/>
                  <a:gd name="T18" fmla="*/ 4029 w 121"/>
                  <a:gd name="T19" fmla="*/ 4564 h 135"/>
                  <a:gd name="T20" fmla="*/ 3680 w 121"/>
                  <a:gd name="T21" fmla="*/ 5129 h 135"/>
                  <a:gd name="T22" fmla="*/ 3079 w 121"/>
                  <a:gd name="T23" fmla="*/ 6760 h 135"/>
                  <a:gd name="T24" fmla="*/ 2936 w 121"/>
                  <a:gd name="T25" fmla="*/ 7233 h 135"/>
                  <a:gd name="T26" fmla="*/ 2822 w 121"/>
                  <a:gd name="T27" fmla="*/ 7813 h 135"/>
                  <a:gd name="T28" fmla="*/ 2754 w 121"/>
                  <a:gd name="T29" fmla="*/ 8647 h 135"/>
                  <a:gd name="T30" fmla="*/ 2715 w 121"/>
                  <a:gd name="T31" fmla="*/ 9489 h 135"/>
                  <a:gd name="T32" fmla="*/ 0 w 121"/>
                  <a:gd name="T33" fmla="*/ 9134 h 13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21" h="135">
                    <a:moveTo>
                      <a:pt x="0" y="130"/>
                    </a:moveTo>
                    <a:lnTo>
                      <a:pt x="2" y="113"/>
                    </a:lnTo>
                    <a:lnTo>
                      <a:pt x="4" y="94"/>
                    </a:lnTo>
                    <a:lnTo>
                      <a:pt x="11" y="76"/>
                    </a:lnTo>
                    <a:lnTo>
                      <a:pt x="21" y="58"/>
                    </a:lnTo>
                    <a:lnTo>
                      <a:pt x="41" y="28"/>
                    </a:lnTo>
                    <a:lnTo>
                      <a:pt x="57" y="13"/>
                    </a:lnTo>
                    <a:lnTo>
                      <a:pt x="72" y="0"/>
                    </a:lnTo>
                    <a:lnTo>
                      <a:pt x="121" y="54"/>
                    </a:lnTo>
                    <a:lnTo>
                      <a:pt x="107" y="65"/>
                    </a:lnTo>
                    <a:lnTo>
                      <a:pt x="98" y="73"/>
                    </a:lnTo>
                    <a:lnTo>
                      <a:pt x="82" y="96"/>
                    </a:lnTo>
                    <a:lnTo>
                      <a:pt x="78" y="103"/>
                    </a:lnTo>
                    <a:lnTo>
                      <a:pt x="75" y="111"/>
                    </a:lnTo>
                    <a:lnTo>
                      <a:pt x="73" y="123"/>
                    </a:lnTo>
                    <a:lnTo>
                      <a:pt x="72" y="135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5" name="Freeform 158"/>
              <p:cNvSpPr>
                <a:spLocks/>
              </p:cNvSpPr>
              <p:nvPr/>
            </p:nvSpPr>
            <p:spPr bwMode="auto">
              <a:xfrm>
                <a:off x="18202" y="9928"/>
                <a:ext cx="337" cy="316"/>
              </a:xfrm>
              <a:custGeom>
                <a:avLst/>
                <a:gdLst>
                  <a:gd name="T0" fmla="*/ 0 w 161"/>
                  <a:gd name="T1" fmla="*/ 5489 h 135"/>
                  <a:gd name="T2" fmla="*/ 1210 w 161"/>
                  <a:gd name="T3" fmla="*/ 3939 h 135"/>
                  <a:gd name="T4" fmla="*/ 2457 w 161"/>
                  <a:gd name="T5" fmla="*/ 2460 h 135"/>
                  <a:gd name="T6" fmla="*/ 3776 w 161"/>
                  <a:gd name="T7" fmla="*/ 1119 h 135"/>
                  <a:gd name="T8" fmla="*/ 5109 w 161"/>
                  <a:gd name="T9" fmla="*/ 0 h 135"/>
                  <a:gd name="T10" fmla="*/ 6468 w 161"/>
                  <a:gd name="T11" fmla="*/ 4504 h 135"/>
                  <a:gd name="T12" fmla="*/ 5183 w 161"/>
                  <a:gd name="T13" fmla="*/ 5557 h 135"/>
                  <a:gd name="T14" fmla="*/ 4052 w 161"/>
                  <a:gd name="T15" fmla="*/ 6669 h 135"/>
                  <a:gd name="T16" fmla="*/ 2861 w 161"/>
                  <a:gd name="T17" fmla="*/ 8083 h 135"/>
                  <a:gd name="T18" fmla="*/ 1727 w 161"/>
                  <a:gd name="T19" fmla="*/ 9489 h 135"/>
                  <a:gd name="T20" fmla="*/ 0 w 161"/>
                  <a:gd name="T21" fmla="*/ 5489 h 13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61" h="135">
                    <a:moveTo>
                      <a:pt x="0" y="78"/>
                    </a:moveTo>
                    <a:lnTo>
                      <a:pt x="30" y="56"/>
                    </a:lnTo>
                    <a:lnTo>
                      <a:pt x="61" y="35"/>
                    </a:lnTo>
                    <a:lnTo>
                      <a:pt x="94" y="16"/>
                    </a:lnTo>
                    <a:lnTo>
                      <a:pt x="127" y="0"/>
                    </a:lnTo>
                    <a:lnTo>
                      <a:pt x="161" y="64"/>
                    </a:lnTo>
                    <a:lnTo>
                      <a:pt x="129" y="79"/>
                    </a:lnTo>
                    <a:lnTo>
                      <a:pt x="101" y="95"/>
                    </a:lnTo>
                    <a:lnTo>
                      <a:pt x="71" y="115"/>
                    </a:lnTo>
                    <a:lnTo>
                      <a:pt x="43" y="135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6" name="Freeform 159"/>
              <p:cNvSpPr>
                <a:spLocks/>
              </p:cNvSpPr>
              <p:nvPr/>
            </p:nvSpPr>
            <p:spPr bwMode="auto">
              <a:xfrm>
                <a:off x="18197" y="10103"/>
                <a:ext cx="101" cy="141"/>
              </a:xfrm>
              <a:custGeom>
                <a:avLst/>
                <a:gdLst>
                  <a:gd name="T0" fmla="*/ 0 w 49"/>
                  <a:gd name="T1" fmla="*/ 364 h 60"/>
                  <a:gd name="T2" fmla="*/ 221 w 49"/>
                  <a:gd name="T3" fmla="*/ 0 h 60"/>
                  <a:gd name="T4" fmla="*/ 107 w 49"/>
                  <a:gd name="T5" fmla="*/ 209 h 60"/>
                  <a:gd name="T6" fmla="*/ 1717 w 49"/>
                  <a:gd name="T7" fmla="*/ 4296 h 60"/>
                  <a:gd name="T8" fmla="*/ 1822 w 49"/>
                  <a:gd name="T9" fmla="*/ 4242 h 60"/>
                  <a:gd name="T10" fmla="*/ 0 w 49"/>
                  <a:gd name="T11" fmla="*/ 364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9" h="60">
                    <a:moveTo>
                      <a:pt x="0" y="5"/>
                    </a:moveTo>
                    <a:lnTo>
                      <a:pt x="6" y="0"/>
                    </a:lnTo>
                    <a:lnTo>
                      <a:pt x="3" y="3"/>
                    </a:lnTo>
                    <a:lnTo>
                      <a:pt x="46" y="60"/>
                    </a:lnTo>
                    <a:lnTo>
                      <a:pt x="49" y="59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7" name="Freeform 160"/>
              <p:cNvSpPr>
                <a:spLocks/>
              </p:cNvSpPr>
              <p:nvPr/>
            </p:nvSpPr>
            <p:spPr bwMode="auto">
              <a:xfrm>
                <a:off x="18473" y="9879"/>
                <a:ext cx="312" cy="201"/>
              </a:xfrm>
              <a:custGeom>
                <a:avLst/>
                <a:gdLst>
                  <a:gd name="T0" fmla="*/ 0 w 149"/>
                  <a:gd name="T1" fmla="*/ 1405 h 86"/>
                  <a:gd name="T2" fmla="*/ 1443 w 149"/>
                  <a:gd name="T3" fmla="*/ 470 h 86"/>
                  <a:gd name="T4" fmla="*/ 2986 w 149"/>
                  <a:gd name="T5" fmla="*/ 0 h 86"/>
                  <a:gd name="T6" fmla="*/ 3868 w 149"/>
                  <a:gd name="T7" fmla="*/ 0 h 86"/>
                  <a:gd name="T8" fmla="*/ 4674 w 149"/>
                  <a:gd name="T9" fmla="*/ 65 h 86"/>
                  <a:gd name="T10" fmla="*/ 5993 w 149"/>
                  <a:gd name="T11" fmla="*/ 470 h 86"/>
                  <a:gd name="T12" fmla="*/ 5446 w 149"/>
                  <a:gd name="T13" fmla="*/ 5376 h 86"/>
                  <a:gd name="T14" fmla="*/ 4148 w 149"/>
                  <a:gd name="T15" fmla="*/ 4955 h 86"/>
                  <a:gd name="T16" fmla="*/ 3744 w 149"/>
                  <a:gd name="T17" fmla="*/ 4955 h 86"/>
                  <a:gd name="T18" fmla="*/ 3306 w 149"/>
                  <a:gd name="T19" fmla="*/ 4955 h 86"/>
                  <a:gd name="T20" fmla="*/ 2213 w 149"/>
                  <a:gd name="T21" fmla="*/ 5310 h 86"/>
                  <a:gd name="T22" fmla="*/ 1091 w 149"/>
                  <a:gd name="T23" fmla="*/ 5997 h 86"/>
                  <a:gd name="T24" fmla="*/ 0 w 149"/>
                  <a:gd name="T25" fmla="*/ 1405 h 8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9" h="86">
                    <a:moveTo>
                      <a:pt x="0" y="20"/>
                    </a:moveTo>
                    <a:lnTo>
                      <a:pt x="36" y="7"/>
                    </a:lnTo>
                    <a:lnTo>
                      <a:pt x="74" y="0"/>
                    </a:lnTo>
                    <a:lnTo>
                      <a:pt x="96" y="0"/>
                    </a:lnTo>
                    <a:lnTo>
                      <a:pt x="116" y="1"/>
                    </a:lnTo>
                    <a:lnTo>
                      <a:pt x="149" y="7"/>
                    </a:lnTo>
                    <a:lnTo>
                      <a:pt x="135" y="77"/>
                    </a:lnTo>
                    <a:lnTo>
                      <a:pt x="103" y="71"/>
                    </a:lnTo>
                    <a:lnTo>
                      <a:pt x="93" y="71"/>
                    </a:lnTo>
                    <a:lnTo>
                      <a:pt x="82" y="71"/>
                    </a:lnTo>
                    <a:lnTo>
                      <a:pt x="55" y="76"/>
                    </a:lnTo>
                    <a:lnTo>
                      <a:pt x="27" y="86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8" name="Freeform 161"/>
              <p:cNvSpPr>
                <a:spLocks/>
              </p:cNvSpPr>
              <p:nvPr/>
            </p:nvSpPr>
            <p:spPr bwMode="auto">
              <a:xfrm>
                <a:off x="18469" y="9926"/>
                <a:ext cx="71" cy="154"/>
              </a:xfrm>
              <a:custGeom>
                <a:avLst/>
                <a:gdLst>
                  <a:gd name="T0" fmla="*/ 0 w 34"/>
                  <a:gd name="T1" fmla="*/ 65 h 66"/>
                  <a:gd name="T2" fmla="*/ 117 w 34"/>
                  <a:gd name="T3" fmla="*/ 0 h 66"/>
                  <a:gd name="T4" fmla="*/ 1203 w 34"/>
                  <a:gd name="T5" fmla="*/ 4562 h 66"/>
                  <a:gd name="T6" fmla="*/ 1347 w 34"/>
                  <a:gd name="T7" fmla="*/ 4508 h 66"/>
                  <a:gd name="T8" fmla="*/ 0 w 34"/>
                  <a:gd name="T9" fmla="*/ 65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66">
                    <a:moveTo>
                      <a:pt x="0" y="1"/>
                    </a:moveTo>
                    <a:lnTo>
                      <a:pt x="3" y="0"/>
                    </a:lnTo>
                    <a:lnTo>
                      <a:pt x="30" y="66"/>
                    </a:lnTo>
                    <a:lnTo>
                      <a:pt x="34" y="6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9" name="Freeform 162"/>
              <p:cNvSpPr>
                <a:spLocks/>
              </p:cNvSpPr>
              <p:nvPr/>
            </p:nvSpPr>
            <p:spPr bwMode="auto">
              <a:xfrm>
                <a:off x="18749" y="9900"/>
                <a:ext cx="291" cy="274"/>
              </a:xfrm>
              <a:custGeom>
                <a:avLst/>
                <a:gdLst>
                  <a:gd name="T0" fmla="*/ 908 w 141"/>
                  <a:gd name="T1" fmla="*/ 0 h 117"/>
                  <a:gd name="T2" fmla="*/ 2099 w 141"/>
                  <a:gd name="T3" fmla="*/ 850 h 117"/>
                  <a:gd name="T4" fmla="*/ 3306 w 141"/>
                  <a:gd name="T5" fmla="*/ 1838 h 117"/>
                  <a:gd name="T6" fmla="*/ 4429 w 141"/>
                  <a:gd name="T7" fmla="*/ 3044 h 117"/>
                  <a:gd name="T8" fmla="*/ 5281 w 141"/>
                  <a:gd name="T9" fmla="*/ 4239 h 117"/>
                  <a:gd name="T10" fmla="*/ 3628 w 141"/>
                  <a:gd name="T11" fmla="*/ 8243 h 117"/>
                  <a:gd name="T12" fmla="*/ 2883 w 141"/>
                  <a:gd name="T13" fmla="*/ 7190 h 117"/>
                  <a:gd name="T14" fmla="*/ 2014 w 141"/>
                  <a:gd name="T15" fmla="*/ 6192 h 117"/>
                  <a:gd name="T16" fmla="*/ 1125 w 141"/>
                  <a:gd name="T17" fmla="*/ 5513 h 117"/>
                  <a:gd name="T18" fmla="*/ 0 w 141"/>
                  <a:gd name="T19" fmla="*/ 4728 h 117"/>
                  <a:gd name="T20" fmla="*/ 908 w 141"/>
                  <a:gd name="T21" fmla="*/ 0 h 11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1" h="117">
                    <a:moveTo>
                      <a:pt x="24" y="0"/>
                    </a:moveTo>
                    <a:lnTo>
                      <a:pt x="56" y="12"/>
                    </a:lnTo>
                    <a:lnTo>
                      <a:pt x="88" y="26"/>
                    </a:lnTo>
                    <a:lnTo>
                      <a:pt x="118" y="43"/>
                    </a:lnTo>
                    <a:lnTo>
                      <a:pt x="141" y="60"/>
                    </a:lnTo>
                    <a:lnTo>
                      <a:pt x="97" y="117"/>
                    </a:lnTo>
                    <a:lnTo>
                      <a:pt x="77" y="102"/>
                    </a:lnTo>
                    <a:lnTo>
                      <a:pt x="54" y="88"/>
                    </a:lnTo>
                    <a:lnTo>
                      <a:pt x="30" y="78"/>
                    </a:lnTo>
                    <a:lnTo>
                      <a:pt x="0" y="6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0" name="Freeform 163"/>
              <p:cNvSpPr>
                <a:spLocks/>
              </p:cNvSpPr>
              <p:nvPr/>
            </p:nvSpPr>
            <p:spPr bwMode="auto">
              <a:xfrm>
                <a:off x="18749" y="9895"/>
                <a:ext cx="50" cy="164"/>
              </a:xfrm>
              <a:custGeom>
                <a:avLst/>
                <a:gdLst>
                  <a:gd name="T0" fmla="*/ 750 w 24"/>
                  <a:gd name="T1" fmla="*/ 0 h 70"/>
                  <a:gd name="T2" fmla="*/ 902 w 24"/>
                  <a:gd name="T3" fmla="*/ 155 h 70"/>
                  <a:gd name="T4" fmla="*/ 942 w 24"/>
                  <a:gd name="T5" fmla="*/ 155 h 70"/>
                  <a:gd name="T6" fmla="*/ 0 w 24"/>
                  <a:gd name="T7" fmla="*/ 4885 h 70"/>
                  <a:gd name="T8" fmla="*/ 192 w 24"/>
                  <a:gd name="T9" fmla="*/ 4941 h 70"/>
                  <a:gd name="T10" fmla="*/ 750 w 24"/>
                  <a:gd name="T11" fmla="*/ 0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70">
                    <a:moveTo>
                      <a:pt x="19" y="0"/>
                    </a:moveTo>
                    <a:lnTo>
                      <a:pt x="23" y="2"/>
                    </a:lnTo>
                    <a:lnTo>
                      <a:pt x="24" y="2"/>
                    </a:lnTo>
                    <a:lnTo>
                      <a:pt x="0" y="69"/>
                    </a:lnTo>
                    <a:lnTo>
                      <a:pt x="5" y="7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1" name="Freeform 164"/>
              <p:cNvSpPr>
                <a:spLocks/>
              </p:cNvSpPr>
              <p:nvPr/>
            </p:nvSpPr>
            <p:spPr bwMode="auto">
              <a:xfrm>
                <a:off x="18945" y="10045"/>
                <a:ext cx="233" cy="257"/>
              </a:xfrm>
              <a:custGeom>
                <a:avLst/>
                <a:gdLst>
                  <a:gd name="T0" fmla="*/ 1835 w 112"/>
                  <a:gd name="T1" fmla="*/ 0 h 110"/>
                  <a:gd name="T2" fmla="*/ 4367 w 112"/>
                  <a:gd name="T3" fmla="*/ 3904 h 110"/>
                  <a:gd name="T4" fmla="*/ 2532 w 112"/>
                  <a:gd name="T5" fmla="*/ 7654 h 110"/>
                  <a:gd name="T6" fmla="*/ 0 w 112"/>
                  <a:gd name="T7" fmla="*/ 3750 h 110"/>
                  <a:gd name="T8" fmla="*/ 1835 w 112"/>
                  <a:gd name="T9" fmla="*/ 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" h="110">
                    <a:moveTo>
                      <a:pt x="47" y="0"/>
                    </a:moveTo>
                    <a:lnTo>
                      <a:pt x="112" y="56"/>
                    </a:lnTo>
                    <a:lnTo>
                      <a:pt x="65" y="110"/>
                    </a:lnTo>
                    <a:lnTo>
                      <a:pt x="0" y="54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2" name="Freeform 165"/>
              <p:cNvSpPr>
                <a:spLocks/>
              </p:cNvSpPr>
              <p:nvPr/>
            </p:nvSpPr>
            <p:spPr bwMode="auto">
              <a:xfrm>
                <a:off x="18945" y="10022"/>
                <a:ext cx="96" cy="152"/>
              </a:xfrm>
              <a:custGeom>
                <a:avLst/>
                <a:gdLst>
                  <a:gd name="T0" fmla="*/ 1636 w 47"/>
                  <a:gd name="T1" fmla="*/ 564 h 65"/>
                  <a:gd name="T2" fmla="*/ 1201 w 47"/>
                  <a:gd name="T3" fmla="*/ 0 h 65"/>
                  <a:gd name="T4" fmla="*/ 1669 w 47"/>
                  <a:gd name="T5" fmla="*/ 690 h 65"/>
                  <a:gd name="T6" fmla="*/ 0 w 47"/>
                  <a:gd name="T7" fmla="*/ 4490 h 65"/>
                  <a:gd name="T8" fmla="*/ 67 w 47"/>
                  <a:gd name="T9" fmla="*/ 4539 h 65"/>
                  <a:gd name="T10" fmla="*/ 1636 w 47"/>
                  <a:gd name="T11" fmla="*/ 564 h 6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" h="65">
                    <a:moveTo>
                      <a:pt x="46" y="8"/>
                    </a:moveTo>
                    <a:lnTo>
                      <a:pt x="34" y="0"/>
                    </a:lnTo>
                    <a:lnTo>
                      <a:pt x="47" y="10"/>
                    </a:lnTo>
                    <a:lnTo>
                      <a:pt x="0" y="64"/>
                    </a:lnTo>
                    <a:lnTo>
                      <a:pt x="2" y="65"/>
                    </a:lnTo>
                    <a:lnTo>
                      <a:pt x="46" y="8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3" name="Freeform 166"/>
              <p:cNvSpPr>
                <a:spLocks/>
              </p:cNvSpPr>
              <p:nvPr/>
            </p:nvSpPr>
            <p:spPr bwMode="auto">
              <a:xfrm>
                <a:off x="19066" y="10194"/>
                <a:ext cx="183" cy="516"/>
              </a:xfrm>
              <a:custGeom>
                <a:avLst/>
                <a:gdLst>
                  <a:gd name="T0" fmla="*/ 2270 w 89"/>
                  <a:gd name="T1" fmla="*/ 0 h 220"/>
                  <a:gd name="T2" fmla="*/ 2537 w 89"/>
                  <a:gd name="T3" fmla="*/ 854 h 220"/>
                  <a:gd name="T4" fmla="*/ 2790 w 89"/>
                  <a:gd name="T5" fmla="*/ 2273 h 220"/>
                  <a:gd name="T6" fmla="*/ 3014 w 89"/>
                  <a:gd name="T7" fmla="*/ 5380 h 220"/>
                  <a:gd name="T8" fmla="*/ 3201 w 89"/>
                  <a:gd name="T9" fmla="*/ 9715 h 220"/>
                  <a:gd name="T10" fmla="*/ 3267 w 89"/>
                  <a:gd name="T11" fmla="*/ 15562 h 220"/>
                  <a:gd name="T12" fmla="*/ 592 w 89"/>
                  <a:gd name="T13" fmla="*/ 15611 h 220"/>
                  <a:gd name="T14" fmla="*/ 557 w 89"/>
                  <a:gd name="T15" fmla="*/ 9924 h 220"/>
                  <a:gd name="T16" fmla="*/ 337 w 89"/>
                  <a:gd name="T17" fmla="*/ 5803 h 220"/>
                  <a:gd name="T18" fmla="*/ 140 w 89"/>
                  <a:gd name="T19" fmla="*/ 3263 h 220"/>
                  <a:gd name="T20" fmla="*/ 105 w 89"/>
                  <a:gd name="T21" fmla="*/ 2904 h 220"/>
                  <a:gd name="T22" fmla="*/ 0 w 89"/>
                  <a:gd name="T23" fmla="*/ 2751 h 220"/>
                  <a:gd name="T24" fmla="*/ 2270 w 89"/>
                  <a:gd name="T25" fmla="*/ 0 h 2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9" h="220">
                    <a:moveTo>
                      <a:pt x="62" y="0"/>
                    </a:moveTo>
                    <a:lnTo>
                      <a:pt x="69" y="12"/>
                    </a:lnTo>
                    <a:lnTo>
                      <a:pt x="76" y="32"/>
                    </a:lnTo>
                    <a:lnTo>
                      <a:pt x="82" y="76"/>
                    </a:lnTo>
                    <a:lnTo>
                      <a:pt x="87" y="137"/>
                    </a:lnTo>
                    <a:lnTo>
                      <a:pt x="89" y="219"/>
                    </a:lnTo>
                    <a:lnTo>
                      <a:pt x="16" y="220"/>
                    </a:lnTo>
                    <a:lnTo>
                      <a:pt x="15" y="140"/>
                    </a:lnTo>
                    <a:lnTo>
                      <a:pt x="9" y="82"/>
                    </a:lnTo>
                    <a:lnTo>
                      <a:pt x="4" y="46"/>
                    </a:lnTo>
                    <a:lnTo>
                      <a:pt x="3" y="41"/>
                    </a:lnTo>
                    <a:lnTo>
                      <a:pt x="0" y="39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4" name="Freeform 167"/>
              <p:cNvSpPr>
                <a:spLocks/>
              </p:cNvSpPr>
              <p:nvPr/>
            </p:nvSpPr>
            <p:spPr bwMode="auto">
              <a:xfrm>
                <a:off x="19066" y="10176"/>
                <a:ext cx="129" cy="126"/>
              </a:xfrm>
              <a:custGeom>
                <a:avLst/>
                <a:gdLst>
                  <a:gd name="T0" fmla="*/ 2099 w 62"/>
                  <a:gd name="T1" fmla="*/ 0 h 54"/>
                  <a:gd name="T2" fmla="*/ 2376 w 62"/>
                  <a:gd name="T3" fmla="*/ 355 h 54"/>
                  <a:gd name="T4" fmla="*/ 2416 w 62"/>
                  <a:gd name="T5" fmla="*/ 560 h 54"/>
                  <a:gd name="T6" fmla="*/ 0 w 62"/>
                  <a:gd name="T7" fmla="*/ 3267 h 54"/>
                  <a:gd name="T8" fmla="*/ 281 w 62"/>
                  <a:gd name="T9" fmla="*/ 3736 h 54"/>
                  <a:gd name="T10" fmla="*/ 2099 w 62"/>
                  <a:gd name="T11" fmla="*/ 0 h 5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" h="54">
                    <a:moveTo>
                      <a:pt x="54" y="0"/>
                    </a:moveTo>
                    <a:lnTo>
                      <a:pt x="61" y="5"/>
                    </a:lnTo>
                    <a:lnTo>
                      <a:pt x="62" y="8"/>
                    </a:lnTo>
                    <a:lnTo>
                      <a:pt x="0" y="47"/>
                    </a:lnTo>
                    <a:lnTo>
                      <a:pt x="7" y="54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5" name="Freeform 168"/>
              <p:cNvSpPr>
                <a:spLocks/>
              </p:cNvSpPr>
              <p:nvPr/>
            </p:nvSpPr>
            <p:spPr bwMode="auto">
              <a:xfrm>
                <a:off x="19079" y="10702"/>
                <a:ext cx="170" cy="539"/>
              </a:xfrm>
              <a:custGeom>
                <a:avLst/>
                <a:gdLst>
                  <a:gd name="T0" fmla="*/ 2990 w 83"/>
                  <a:gd name="T1" fmla="*/ 155 h 230"/>
                  <a:gd name="T2" fmla="*/ 2853 w 83"/>
                  <a:gd name="T3" fmla="*/ 10461 h 230"/>
                  <a:gd name="T4" fmla="*/ 2749 w 83"/>
                  <a:gd name="T5" fmla="*/ 13988 h 230"/>
                  <a:gd name="T6" fmla="*/ 2673 w 83"/>
                  <a:gd name="T7" fmla="*/ 15354 h 230"/>
                  <a:gd name="T8" fmla="*/ 2550 w 83"/>
                  <a:gd name="T9" fmla="*/ 16257 h 230"/>
                  <a:gd name="T10" fmla="*/ 0 w 83"/>
                  <a:gd name="T11" fmla="*/ 15354 h 230"/>
                  <a:gd name="T12" fmla="*/ 68 w 83"/>
                  <a:gd name="T13" fmla="*/ 14417 h 230"/>
                  <a:gd name="T14" fmla="*/ 104 w 83"/>
                  <a:gd name="T15" fmla="*/ 13576 h 230"/>
                  <a:gd name="T16" fmla="*/ 213 w 83"/>
                  <a:gd name="T17" fmla="*/ 10375 h 230"/>
                  <a:gd name="T18" fmla="*/ 352 w 83"/>
                  <a:gd name="T19" fmla="*/ 0 h 230"/>
                  <a:gd name="T20" fmla="*/ 2990 w 83"/>
                  <a:gd name="T21" fmla="*/ 155 h 2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3" h="230">
                    <a:moveTo>
                      <a:pt x="83" y="2"/>
                    </a:moveTo>
                    <a:lnTo>
                      <a:pt x="79" y="148"/>
                    </a:lnTo>
                    <a:lnTo>
                      <a:pt x="76" y="198"/>
                    </a:lnTo>
                    <a:lnTo>
                      <a:pt x="74" y="217"/>
                    </a:lnTo>
                    <a:lnTo>
                      <a:pt x="71" y="230"/>
                    </a:lnTo>
                    <a:lnTo>
                      <a:pt x="0" y="217"/>
                    </a:lnTo>
                    <a:lnTo>
                      <a:pt x="2" y="204"/>
                    </a:lnTo>
                    <a:lnTo>
                      <a:pt x="3" y="192"/>
                    </a:lnTo>
                    <a:lnTo>
                      <a:pt x="6" y="147"/>
                    </a:lnTo>
                    <a:lnTo>
                      <a:pt x="10" y="0"/>
                    </a:lnTo>
                    <a:lnTo>
                      <a:pt x="83" y="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6" name="Freeform 169"/>
              <p:cNvSpPr>
                <a:spLocks/>
              </p:cNvSpPr>
              <p:nvPr/>
            </p:nvSpPr>
            <p:spPr bwMode="auto">
              <a:xfrm>
                <a:off x="19099" y="10666"/>
                <a:ext cx="151" cy="44"/>
              </a:xfrm>
              <a:custGeom>
                <a:avLst/>
                <a:gdLst>
                  <a:gd name="T0" fmla="*/ 2759 w 73"/>
                  <a:gd name="T1" fmla="*/ 1340783 h 3"/>
                  <a:gd name="T2" fmla="*/ 0 w 73"/>
                  <a:gd name="T3" fmla="*/ 0 h 3"/>
                  <a:gd name="T4" fmla="*/ 0 w 73"/>
                  <a:gd name="T5" fmla="*/ 2034956 h 3"/>
                  <a:gd name="T6" fmla="*/ 2759 w 73"/>
                  <a:gd name="T7" fmla="*/ 1340783 h 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3" h="3">
                    <a:moveTo>
                      <a:pt x="73" y="2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73" y="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7" name="Freeform 170"/>
              <p:cNvSpPr>
                <a:spLocks/>
              </p:cNvSpPr>
              <p:nvPr/>
            </p:nvSpPr>
            <p:spPr bwMode="auto">
              <a:xfrm>
                <a:off x="18991" y="11194"/>
                <a:ext cx="228" cy="258"/>
              </a:xfrm>
              <a:custGeom>
                <a:avLst/>
                <a:gdLst>
                  <a:gd name="T0" fmla="*/ 3917 w 112"/>
                  <a:gd name="T1" fmla="*/ 1783 h 110"/>
                  <a:gd name="T2" fmla="*/ 3609 w 112"/>
                  <a:gd name="T3" fmla="*/ 3483 h 110"/>
                  <a:gd name="T4" fmla="*/ 3104 w 112"/>
                  <a:gd name="T5" fmla="*/ 5111 h 110"/>
                  <a:gd name="T6" fmla="*/ 2404 w 112"/>
                  <a:gd name="T7" fmla="*/ 6656 h 110"/>
                  <a:gd name="T8" fmla="*/ 1688 w 112"/>
                  <a:gd name="T9" fmla="*/ 7806 h 110"/>
                  <a:gd name="T10" fmla="*/ 0 w 112"/>
                  <a:gd name="T11" fmla="*/ 4048 h 110"/>
                  <a:gd name="T12" fmla="*/ 633 w 112"/>
                  <a:gd name="T13" fmla="*/ 3058 h 110"/>
                  <a:gd name="T14" fmla="*/ 1044 w 112"/>
                  <a:gd name="T15" fmla="*/ 2052 h 110"/>
                  <a:gd name="T16" fmla="*/ 1289 w 112"/>
                  <a:gd name="T17" fmla="*/ 1276 h 110"/>
                  <a:gd name="T18" fmla="*/ 1545 w 112"/>
                  <a:gd name="T19" fmla="*/ 0 h 110"/>
                  <a:gd name="T20" fmla="*/ 3917 w 112"/>
                  <a:gd name="T21" fmla="*/ 1783 h 1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2" h="110">
                    <a:moveTo>
                      <a:pt x="112" y="25"/>
                    </a:moveTo>
                    <a:lnTo>
                      <a:pt x="103" y="49"/>
                    </a:lnTo>
                    <a:lnTo>
                      <a:pt x="89" y="72"/>
                    </a:lnTo>
                    <a:lnTo>
                      <a:pt x="69" y="94"/>
                    </a:lnTo>
                    <a:lnTo>
                      <a:pt x="48" y="110"/>
                    </a:lnTo>
                    <a:lnTo>
                      <a:pt x="0" y="57"/>
                    </a:lnTo>
                    <a:lnTo>
                      <a:pt x="18" y="43"/>
                    </a:lnTo>
                    <a:lnTo>
                      <a:pt x="30" y="29"/>
                    </a:lnTo>
                    <a:lnTo>
                      <a:pt x="37" y="18"/>
                    </a:lnTo>
                    <a:lnTo>
                      <a:pt x="44" y="0"/>
                    </a:lnTo>
                    <a:lnTo>
                      <a:pt x="112" y="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8" name="Freeform 171"/>
              <p:cNvSpPr>
                <a:spLocks/>
              </p:cNvSpPr>
              <p:nvPr/>
            </p:nvSpPr>
            <p:spPr bwMode="auto">
              <a:xfrm>
                <a:off x="19079" y="11194"/>
                <a:ext cx="150" cy="59"/>
              </a:xfrm>
              <a:custGeom>
                <a:avLst/>
                <a:gdLst>
                  <a:gd name="T0" fmla="*/ 2788 w 72"/>
                  <a:gd name="T1" fmla="*/ 1458 h 25"/>
                  <a:gd name="T2" fmla="*/ 2829 w 72"/>
                  <a:gd name="T3" fmla="*/ 1237 h 25"/>
                  <a:gd name="T4" fmla="*/ 2713 w 72"/>
                  <a:gd name="T5" fmla="*/ 1827 h 25"/>
                  <a:gd name="T6" fmla="*/ 35 w 72"/>
                  <a:gd name="T7" fmla="*/ 0 h 25"/>
                  <a:gd name="T8" fmla="*/ 0 w 72"/>
                  <a:gd name="T9" fmla="*/ 524 h 25"/>
                  <a:gd name="T10" fmla="*/ 2788 w 72"/>
                  <a:gd name="T11" fmla="*/ 1458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2" h="25">
                    <a:moveTo>
                      <a:pt x="71" y="20"/>
                    </a:moveTo>
                    <a:lnTo>
                      <a:pt x="72" y="17"/>
                    </a:lnTo>
                    <a:lnTo>
                      <a:pt x="69" y="25"/>
                    </a:lnTo>
                    <a:lnTo>
                      <a:pt x="1" y="0"/>
                    </a:lnTo>
                    <a:lnTo>
                      <a:pt x="0" y="7"/>
                    </a:lnTo>
                    <a:lnTo>
                      <a:pt x="71" y="2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9" name="Freeform 172"/>
              <p:cNvSpPr>
                <a:spLocks/>
              </p:cNvSpPr>
              <p:nvPr/>
            </p:nvSpPr>
            <p:spPr bwMode="auto">
              <a:xfrm>
                <a:off x="18799" y="11320"/>
                <a:ext cx="283" cy="279"/>
              </a:xfrm>
              <a:custGeom>
                <a:avLst/>
                <a:gdLst>
                  <a:gd name="T0" fmla="*/ 5154 w 137"/>
                  <a:gd name="T1" fmla="*/ 4178 h 119"/>
                  <a:gd name="T2" fmla="*/ 3419 w 137"/>
                  <a:gd name="T3" fmla="*/ 6316 h 119"/>
                  <a:gd name="T4" fmla="*/ 1506 w 137"/>
                  <a:gd name="T5" fmla="*/ 8426 h 119"/>
                  <a:gd name="T6" fmla="*/ 0 w 137"/>
                  <a:gd name="T7" fmla="*/ 4178 h 119"/>
                  <a:gd name="T8" fmla="*/ 1950 w 137"/>
                  <a:gd name="T9" fmla="*/ 2051 h 119"/>
                  <a:gd name="T10" fmla="*/ 3607 w 137"/>
                  <a:gd name="T11" fmla="*/ 0 h 119"/>
                  <a:gd name="T12" fmla="*/ 5154 w 137"/>
                  <a:gd name="T13" fmla="*/ 4178 h 1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7" h="119">
                    <a:moveTo>
                      <a:pt x="137" y="59"/>
                    </a:moveTo>
                    <a:lnTo>
                      <a:pt x="91" y="89"/>
                    </a:lnTo>
                    <a:lnTo>
                      <a:pt x="40" y="119"/>
                    </a:lnTo>
                    <a:lnTo>
                      <a:pt x="0" y="59"/>
                    </a:lnTo>
                    <a:lnTo>
                      <a:pt x="52" y="29"/>
                    </a:lnTo>
                    <a:lnTo>
                      <a:pt x="96" y="0"/>
                    </a:lnTo>
                    <a:lnTo>
                      <a:pt x="137" y="59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0" name="Freeform 173"/>
              <p:cNvSpPr>
                <a:spLocks/>
              </p:cNvSpPr>
              <p:nvPr/>
            </p:nvSpPr>
            <p:spPr bwMode="auto">
              <a:xfrm>
                <a:off x="18991" y="11320"/>
                <a:ext cx="96" cy="143"/>
              </a:xfrm>
              <a:custGeom>
                <a:avLst/>
                <a:gdLst>
                  <a:gd name="T0" fmla="*/ 1536 w 48"/>
                  <a:gd name="T1" fmla="*/ 3957 h 61"/>
                  <a:gd name="T2" fmla="*/ 1376 w 48"/>
                  <a:gd name="T3" fmla="*/ 4313 h 61"/>
                  <a:gd name="T4" fmla="*/ 1440 w 48"/>
                  <a:gd name="T5" fmla="*/ 4177 h 61"/>
                  <a:gd name="T6" fmla="*/ 128 w 48"/>
                  <a:gd name="T7" fmla="*/ 0 h 61"/>
                  <a:gd name="T8" fmla="*/ 0 w 48"/>
                  <a:gd name="T9" fmla="*/ 209 h 61"/>
                  <a:gd name="T10" fmla="*/ 1536 w 48"/>
                  <a:gd name="T11" fmla="*/ 3957 h 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8" h="61">
                    <a:moveTo>
                      <a:pt x="48" y="56"/>
                    </a:moveTo>
                    <a:lnTo>
                      <a:pt x="43" y="61"/>
                    </a:lnTo>
                    <a:lnTo>
                      <a:pt x="45" y="59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48" y="5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1" name="Freeform 174"/>
              <p:cNvSpPr>
                <a:spLocks/>
              </p:cNvSpPr>
              <p:nvPr/>
            </p:nvSpPr>
            <p:spPr bwMode="auto">
              <a:xfrm>
                <a:off x="18653" y="11456"/>
                <a:ext cx="220" cy="225"/>
              </a:xfrm>
              <a:custGeom>
                <a:avLst/>
                <a:gdLst>
                  <a:gd name="T0" fmla="*/ 3789 w 108"/>
                  <a:gd name="T1" fmla="*/ 4378 h 96"/>
                  <a:gd name="T2" fmla="*/ 2838 w 108"/>
                  <a:gd name="T3" fmla="*/ 5433 h 96"/>
                  <a:gd name="T4" fmla="*/ 1925 w 108"/>
                  <a:gd name="T5" fmla="*/ 6152 h 96"/>
                  <a:gd name="T6" fmla="*/ 1049 w 108"/>
                  <a:gd name="T7" fmla="*/ 6734 h 96"/>
                  <a:gd name="T8" fmla="*/ 312 w 108"/>
                  <a:gd name="T9" fmla="*/ 6785 h 96"/>
                  <a:gd name="T10" fmla="*/ 0 w 108"/>
                  <a:gd name="T11" fmla="*/ 1840 h 96"/>
                  <a:gd name="T12" fmla="*/ 497 w 108"/>
                  <a:gd name="T13" fmla="*/ 1840 h 96"/>
                  <a:gd name="T14" fmla="*/ 1049 w 108"/>
                  <a:gd name="T15" fmla="*/ 1484 h 96"/>
                  <a:gd name="T16" fmla="*/ 1725 w 108"/>
                  <a:gd name="T17" fmla="*/ 989 h 96"/>
                  <a:gd name="T18" fmla="*/ 2569 w 108"/>
                  <a:gd name="T19" fmla="*/ 0 h 96"/>
                  <a:gd name="T20" fmla="*/ 3789 w 108"/>
                  <a:gd name="T21" fmla="*/ 4378 h 9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8" h="96">
                    <a:moveTo>
                      <a:pt x="108" y="62"/>
                    </a:moveTo>
                    <a:lnTo>
                      <a:pt x="81" y="77"/>
                    </a:lnTo>
                    <a:lnTo>
                      <a:pt x="55" y="87"/>
                    </a:lnTo>
                    <a:lnTo>
                      <a:pt x="30" y="95"/>
                    </a:lnTo>
                    <a:lnTo>
                      <a:pt x="9" y="96"/>
                    </a:lnTo>
                    <a:lnTo>
                      <a:pt x="0" y="26"/>
                    </a:lnTo>
                    <a:lnTo>
                      <a:pt x="14" y="26"/>
                    </a:lnTo>
                    <a:lnTo>
                      <a:pt x="30" y="21"/>
                    </a:lnTo>
                    <a:lnTo>
                      <a:pt x="49" y="14"/>
                    </a:lnTo>
                    <a:lnTo>
                      <a:pt x="73" y="0"/>
                    </a:lnTo>
                    <a:lnTo>
                      <a:pt x="108" y="6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2" name="Freeform 175"/>
              <p:cNvSpPr>
                <a:spLocks/>
              </p:cNvSpPr>
              <p:nvPr/>
            </p:nvSpPr>
            <p:spPr bwMode="auto">
              <a:xfrm>
                <a:off x="18799" y="11456"/>
                <a:ext cx="83" cy="145"/>
              </a:xfrm>
              <a:custGeom>
                <a:avLst/>
                <a:gdLst>
                  <a:gd name="T0" fmla="*/ 1360 w 41"/>
                  <a:gd name="T1" fmla="*/ 4273 h 62"/>
                  <a:gd name="T2" fmla="*/ 1393 w 41"/>
                  <a:gd name="T3" fmla="*/ 4273 h 62"/>
                  <a:gd name="T4" fmla="*/ 1296 w 41"/>
                  <a:gd name="T5" fmla="*/ 4338 h 62"/>
                  <a:gd name="T6" fmla="*/ 99 w 41"/>
                  <a:gd name="T7" fmla="*/ 0 h 62"/>
                  <a:gd name="T8" fmla="*/ 0 w 41"/>
                  <a:gd name="T9" fmla="*/ 65 h 62"/>
                  <a:gd name="T10" fmla="*/ 1360 w 41"/>
                  <a:gd name="T11" fmla="*/ 4273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1" h="62">
                    <a:moveTo>
                      <a:pt x="40" y="61"/>
                    </a:moveTo>
                    <a:lnTo>
                      <a:pt x="41" y="61"/>
                    </a:lnTo>
                    <a:lnTo>
                      <a:pt x="38" y="6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40" y="6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" name="Freeform 176"/>
              <p:cNvSpPr>
                <a:spLocks/>
              </p:cNvSpPr>
              <p:nvPr/>
            </p:nvSpPr>
            <p:spPr bwMode="auto">
              <a:xfrm>
                <a:off x="18444" y="11456"/>
                <a:ext cx="224" cy="225"/>
              </a:xfrm>
              <a:custGeom>
                <a:avLst/>
                <a:gdLst>
                  <a:gd name="T0" fmla="*/ 3936 w 107"/>
                  <a:gd name="T1" fmla="*/ 6785 h 96"/>
                  <a:gd name="T2" fmla="*/ 3130 w 107"/>
                  <a:gd name="T3" fmla="*/ 6734 h 96"/>
                  <a:gd name="T4" fmla="*/ 2091 w 107"/>
                  <a:gd name="T5" fmla="*/ 6152 h 96"/>
                  <a:gd name="T6" fmla="*/ 1091 w 107"/>
                  <a:gd name="T7" fmla="*/ 5433 h 96"/>
                  <a:gd name="T8" fmla="*/ 0 w 107"/>
                  <a:gd name="T9" fmla="*/ 4378 h 96"/>
                  <a:gd name="T10" fmla="*/ 1367 w 107"/>
                  <a:gd name="T11" fmla="*/ 0 h 96"/>
                  <a:gd name="T12" fmla="*/ 2384 w 107"/>
                  <a:gd name="T13" fmla="*/ 989 h 96"/>
                  <a:gd name="T14" fmla="*/ 3130 w 107"/>
                  <a:gd name="T15" fmla="*/ 1484 h 96"/>
                  <a:gd name="T16" fmla="*/ 3743 w 107"/>
                  <a:gd name="T17" fmla="*/ 1840 h 96"/>
                  <a:gd name="T18" fmla="*/ 4304 w 107"/>
                  <a:gd name="T19" fmla="*/ 1840 h 96"/>
                  <a:gd name="T20" fmla="*/ 3936 w 107"/>
                  <a:gd name="T21" fmla="*/ 6785 h 9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7" h="96">
                    <a:moveTo>
                      <a:pt x="98" y="96"/>
                    </a:moveTo>
                    <a:lnTo>
                      <a:pt x="78" y="95"/>
                    </a:lnTo>
                    <a:lnTo>
                      <a:pt x="52" y="87"/>
                    </a:lnTo>
                    <a:lnTo>
                      <a:pt x="27" y="77"/>
                    </a:lnTo>
                    <a:lnTo>
                      <a:pt x="0" y="62"/>
                    </a:lnTo>
                    <a:lnTo>
                      <a:pt x="34" y="0"/>
                    </a:lnTo>
                    <a:lnTo>
                      <a:pt x="59" y="14"/>
                    </a:lnTo>
                    <a:lnTo>
                      <a:pt x="78" y="21"/>
                    </a:lnTo>
                    <a:lnTo>
                      <a:pt x="93" y="26"/>
                    </a:lnTo>
                    <a:lnTo>
                      <a:pt x="107" y="26"/>
                    </a:lnTo>
                    <a:lnTo>
                      <a:pt x="98" y="9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4" name="Freeform 177"/>
              <p:cNvSpPr>
                <a:spLocks/>
              </p:cNvSpPr>
              <p:nvPr/>
            </p:nvSpPr>
            <p:spPr bwMode="auto">
              <a:xfrm>
                <a:off x="18653" y="11517"/>
                <a:ext cx="44" cy="164"/>
              </a:xfrm>
              <a:custGeom>
                <a:avLst/>
                <a:gdLst>
                  <a:gd name="T0" fmla="*/ 25119 w 9"/>
                  <a:gd name="T1" fmla="*/ 4941 h 70"/>
                  <a:gd name="T2" fmla="*/ 11450 w 9"/>
                  <a:gd name="T3" fmla="*/ 4941 h 70"/>
                  <a:gd name="T4" fmla="*/ 0 w 9"/>
                  <a:gd name="T5" fmla="*/ 4941 h 70"/>
                  <a:gd name="T6" fmla="*/ 25119 w 9"/>
                  <a:gd name="T7" fmla="*/ 0 h 70"/>
                  <a:gd name="T8" fmla="*/ 0 w 9"/>
                  <a:gd name="T9" fmla="*/ 0 h 70"/>
                  <a:gd name="T10" fmla="*/ 25119 w 9"/>
                  <a:gd name="T11" fmla="*/ 4941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70">
                    <a:moveTo>
                      <a:pt x="9" y="70"/>
                    </a:moveTo>
                    <a:lnTo>
                      <a:pt x="4" y="70"/>
                    </a:lnTo>
                    <a:lnTo>
                      <a:pt x="0" y="7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9" y="7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5" name="Freeform 178"/>
              <p:cNvSpPr>
                <a:spLocks/>
              </p:cNvSpPr>
              <p:nvPr/>
            </p:nvSpPr>
            <p:spPr bwMode="auto">
              <a:xfrm>
                <a:off x="18239" y="11318"/>
                <a:ext cx="283" cy="281"/>
              </a:xfrm>
              <a:custGeom>
                <a:avLst/>
                <a:gdLst>
                  <a:gd name="T0" fmla="*/ 3729 w 137"/>
                  <a:gd name="T1" fmla="*/ 8451 h 120"/>
                  <a:gd name="T2" fmla="*/ 1729 w 137"/>
                  <a:gd name="T3" fmla="*/ 6344 h 120"/>
                  <a:gd name="T4" fmla="*/ 0 w 137"/>
                  <a:gd name="T5" fmla="*/ 4238 h 120"/>
                  <a:gd name="T6" fmla="*/ 1506 w 137"/>
                  <a:gd name="T7" fmla="*/ 0 h 120"/>
                  <a:gd name="T8" fmla="*/ 3243 w 137"/>
                  <a:gd name="T9" fmla="*/ 2105 h 120"/>
                  <a:gd name="T10" fmla="*/ 5154 w 137"/>
                  <a:gd name="T11" fmla="*/ 4238 h 120"/>
                  <a:gd name="T12" fmla="*/ 3729 w 137"/>
                  <a:gd name="T13" fmla="*/ 8451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7" h="120">
                    <a:moveTo>
                      <a:pt x="99" y="120"/>
                    </a:moveTo>
                    <a:lnTo>
                      <a:pt x="46" y="90"/>
                    </a:lnTo>
                    <a:lnTo>
                      <a:pt x="0" y="60"/>
                    </a:lnTo>
                    <a:lnTo>
                      <a:pt x="40" y="0"/>
                    </a:lnTo>
                    <a:lnTo>
                      <a:pt x="86" y="30"/>
                    </a:lnTo>
                    <a:lnTo>
                      <a:pt x="137" y="60"/>
                    </a:lnTo>
                    <a:lnTo>
                      <a:pt x="99" y="12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6" name="Freeform 179"/>
              <p:cNvSpPr>
                <a:spLocks/>
              </p:cNvSpPr>
              <p:nvPr/>
            </p:nvSpPr>
            <p:spPr bwMode="auto">
              <a:xfrm>
                <a:off x="18444" y="11456"/>
                <a:ext cx="79" cy="145"/>
              </a:xfrm>
              <a:custGeom>
                <a:avLst/>
                <a:gdLst>
                  <a:gd name="T0" fmla="*/ 35 w 38"/>
                  <a:gd name="T1" fmla="*/ 4338 h 62"/>
                  <a:gd name="T2" fmla="*/ 0 w 38"/>
                  <a:gd name="T3" fmla="*/ 4273 h 62"/>
                  <a:gd name="T4" fmla="*/ 1474 w 38"/>
                  <a:gd name="T5" fmla="*/ 65 h 62"/>
                  <a:gd name="T6" fmla="*/ 1366 w 38"/>
                  <a:gd name="T7" fmla="*/ 0 h 62"/>
                  <a:gd name="T8" fmla="*/ 35 w 38"/>
                  <a:gd name="T9" fmla="*/ 4338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62">
                    <a:moveTo>
                      <a:pt x="1" y="62"/>
                    </a:moveTo>
                    <a:lnTo>
                      <a:pt x="0" y="61"/>
                    </a:lnTo>
                    <a:lnTo>
                      <a:pt x="38" y="1"/>
                    </a:lnTo>
                    <a:lnTo>
                      <a:pt x="35" y="0"/>
                    </a:lnTo>
                    <a:lnTo>
                      <a:pt x="1" y="6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7" name="Freeform 180"/>
              <p:cNvSpPr>
                <a:spLocks/>
              </p:cNvSpPr>
              <p:nvPr/>
            </p:nvSpPr>
            <p:spPr bwMode="auto">
              <a:xfrm>
                <a:off x="18093" y="11203"/>
                <a:ext cx="233" cy="249"/>
              </a:xfrm>
              <a:custGeom>
                <a:avLst/>
                <a:gdLst>
                  <a:gd name="T0" fmla="*/ 2499 w 113"/>
                  <a:gd name="T1" fmla="*/ 7583 h 106"/>
                  <a:gd name="T2" fmla="*/ 1718 w 113"/>
                  <a:gd name="T3" fmla="*/ 6523 h 106"/>
                  <a:gd name="T4" fmla="*/ 1008 w 113"/>
                  <a:gd name="T5" fmla="*/ 5302 h 106"/>
                  <a:gd name="T6" fmla="*/ 456 w 113"/>
                  <a:gd name="T7" fmla="*/ 3930 h 106"/>
                  <a:gd name="T8" fmla="*/ 0 w 113"/>
                  <a:gd name="T9" fmla="*/ 2798 h 106"/>
                  <a:gd name="T10" fmla="*/ 2314 w 113"/>
                  <a:gd name="T11" fmla="*/ 0 h 106"/>
                  <a:gd name="T12" fmla="*/ 2567 w 113"/>
                  <a:gd name="T13" fmla="*/ 944 h 106"/>
                  <a:gd name="T14" fmla="*/ 2947 w 113"/>
                  <a:gd name="T15" fmla="*/ 1710 h 106"/>
                  <a:gd name="T16" fmla="*/ 3474 w 113"/>
                  <a:gd name="T17" fmla="*/ 2708 h 106"/>
                  <a:gd name="T18" fmla="*/ 4208 w 113"/>
                  <a:gd name="T19" fmla="*/ 3653 h 106"/>
                  <a:gd name="T20" fmla="*/ 2499 w 113"/>
                  <a:gd name="T21" fmla="*/ 7583 h 10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3" h="106">
                    <a:moveTo>
                      <a:pt x="67" y="106"/>
                    </a:moveTo>
                    <a:lnTo>
                      <a:pt x="46" y="91"/>
                    </a:lnTo>
                    <a:lnTo>
                      <a:pt x="27" y="74"/>
                    </a:lnTo>
                    <a:lnTo>
                      <a:pt x="12" y="55"/>
                    </a:lnTo>
                    <a:lnTo>
                      <a:pt x="0" y="39"/>
                    </a:lnTo>
                    <a:lnTo>
                      <a:pt x="62" y="0"/>
                    </a:lnTo>
                    <a:lnTo>
                      <a:pt x="69" y="13"/>
                    </a:lnTo>
                    <a:lnTo>
                      <a:pt x="79" y="24"/>
                    </a:lnTo>
                    <a:lnTo>
                      <a:pt x="93" y="38"/>
                    </a:lnTo>
                    <a:lnTo>
                      <a:pt x="113" y="51"/>
                    </a:lnTo>
                    <a:lnTo>
                      <a:pt x="67" y="10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8" name="Freeform 181"/>
              <p:cNvSpPr>
                <a:spLocks/>
              </p:cNvSpPr>
              <p:nvPr/>
            </p:nvSpPr>
            <p:spPr bwMode="auto">
              <a:xfrm>
                <a:off x="18231" y="11318"/>
                <a:ext cx="96" cy="145"/>
              </a:xfrm>
              <a:custGeom>
                <a:avLst/>
                <a:gdLst>
                  <a:gd name="T0" fmla="*/ 73 w 46"/>
                  <a:gd name="T1" fmla="*/ 4184 h 62"/>
                  <a:gd name="T2" fmla="*/ 244 w 46"/>
                  <a:gd name="T3" fmla="*/ 4338 h 62"/>
                  <a:gd name="T4" fmla="*/ 0 w 46"/>
                  <a:gd name="T5" fmla="*/ 3976 h 62"/>
                  <a:gd name="T6" fmla="*/ 1816 w 46"/>
                  <a:gd name="T7" fmla="*/ 152 h 62"/>
                  <a:gd name="T8" fmla="*/ 1672 w 46"/>
                  <a:gd name="T9" fmla="*/ 0 h 62"/>
                  <a:gd name="T10" fmla="*/ 73 w 46"/>
                  <a:gd name="T11" fmla="*/ 4184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6" h="62">
                    <a:moveTo>
                      <a:pt x="2" y="60"/>
                    </a:moveTo>
                    <a:lnTo>
                      <a:pt x="6" y="62"/>
                    </a:lnTo>
                    <a:lnTo>
                      <a:pt x="0" y="57"/>
                    </a:lnTo>
                    <a:lnTo>
                      <a:pt x="46" y="2"/>
                    </a:lnTo>
                    <a:lnTo>
                      <a:pt x="42" y="0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9" name="Freeform 182"/>
              <p:cNvSpPr>
                <a:spLocks/>
              </p:cNvSpPr>
              <p:nvPr/>
            </p:nvSpPr>
            <p:spPr bwMode="auto">
              <a:xfrm>
                <a:off x="18047" y="10870"/>
                <a:ext cx="183" cy="404"/>
              </a:xfrm>
              <a:custGeom>
                <a:avLst/>
                <a:gdLst>
                  <a:gd name="T0" fmla="*/ 743 w 87"/>
                  <a:gd name="T1" fmla="*/ 12299 h 172"/>
                  <a:gd name="T2" fmla="*/ 446 w 87"/>
                  <a:gd name="T3" fmla="*/ 10499 h 172"/>
                  <a:gd name="T4" fmla="*/ 252 w 87"/>
                  <a:gd name="T5" fmla="*/ 7850 h 172"/>
                  <a:gd name="T6" fmla="*/ 76 w 87"/>
                  <a:gd name="T7" fmla="*/ 4446 h 172"/>
                  <a:gd name="T8" fmla="*/ 0 w 87"/>
                  <a:gd name="T9" fmla="*/ 0 h 172"/>
                  <a:gd name="T10" fmla="*/ 2960 w 87"/>
                  <a:gd name="T11" fmla="*/ 0 h 172"/>
                  <a:gd name="T12" fmla="*/ 3018 w 87"/>
                  <a:gd name="T13" fmla="*/ 4132 h 172"/>
                  <a:gd name="T14" fmla="*/ 3172 w 87"/>
                  <a:gd name="T15" fmla="*/ 7310 h 172"/>
                  <a:gd name="T16" fmla="*/ 3332 w 87"/>
                  <a:gd name="T17" fmla="*/ 9435 h 172"/>
                  <a:gd name="T18" fmla="*/ 3584 w 87"/>
                  <a:gd name="T19" fmla="*/ 10713 h 172"/>
                  <a:gd name="T20" fmla="*/ 743 w 87"/>
                  <a:gd name="T21" fmla="*/ 12299 h 1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7" h="172">
                    <a:moveTo>
                      <a:pt x="18" y="172"/>
                    </a:moveTo>
                    <a:lnTo>
                      <a:pt x="11" y="147"/>
                    </a:lnTo>
                    <a:lnTo>
                      <a:pt x="6" y="110"/>
                    </a:lnTo>
                    <a:lnTo>
                      <a:pt x="2" y="62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3" y="58"/>
                    </a:lnTo>
                    <a:lnTo>
                      <a:pt x="77" y="102"/>
                    </a:lnTo>
                    <a:lnTo>
                      <a:pt x="81" y="132"/>
                    </a:lnTo>
                    <a:lnTo>
                      <a:pt x="87" y="150"/>
                    </a:lnTo>
                    <a:lnTo>
                      <a:pt x="18" y="17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0" name="Freeform 183"/>
              <p:cNvSpPr>
                <a:spLocks/>
              </p:cNvSpPr>
              <p:nvPr/>
            </p:nvSpPr>
            <p:spPr bwMode="auto">
              <a:xfrm>
                <a:off x="18085" y="11203"/>
                <a:ext cx="146" cy="92"/>
              </a:xfrm>
              <a:custGeom>
                <a:avLst/>
                <a:gdLst>
                  <a:gd name="T0" fmla="*/ 161 w 69"/>
                  <a:gd name="T1" fmla="*/ 2850 h 39"/>
                  <a:gd name="T2" fmla="*/ 76 w 69"/>
                  <a:gd name="T3" fmla="*/ 2637 h 39"/>
                  <a:gd name="T4" fmla="*/ 0 w 69"/>
                  <a:gd name="T5" fmla="*/ 2191 h 39"/>
                  <a:gd name="T6" fmla="*/ 2928 w 69"/>
                  <a:gd name="T7" fmla="*/ 590 h 39"/>
                  <a:gd name="T8" fmla="*/ 2804 w 69"/>
                  <a:gd name="T9" fmla="*/ 0 h 39"/>
                  <a:gd name="T10" fmla="*/ 161 w 69"/>
                  <a:gd name="T11" fmla="*/ 2850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9" h="39">
                    <a:moveTo>
                      <a:pt x="4" y="39"/>
                    </a:moveTo>
                    <a:lnTo>
                      <a:pt x="2" y="36"/>
                    </a:lnTo>
                    <a:lnTo>
                      <a:pt x="0" y="30"/>
                    </a:lnTo>
                    <a:lnTo>
                      <a:pt x="69" y="8"/>
                    </a:lnTo>
                    <a:lnTo>
                      <a:pt x="66" y="0"/>
                    </a:lnTo>
                    <a:lnTo>
                      <a:pt x="4" y="39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1" name="Rectangle 184"/>
              <p:cNvSpPr>
                <a:spLocks noChangeArrowheads="1"/>
              </p:cNvSpPr>
              <p:nvPr/>
            </p:nvSpPr>
            <p:spPr bwMode="auto">
              <a:xfrm>
                <a:off x="18047" y="10425"/>
                <a:ext cx="150" cy="4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522" name="Freeform 185"/>
              <p:cNvSpPr>
                <a:spLocks/>
              </p:cNvSpPr>
              <p:nvPr/>
            </p:nvSpPr>
            <p:spPr bwMode="auto">
              <a:xfrm>
                <a:off x="18047" y="10829"/>
                <a:ext cx="150" cy="44"/>
              </a:xfrm>
              <a:custGeom>
                <a:avLst/>
                <a:gdLst>
                  <a:gd name="T0" fmla="*/ 33 w 73"/>
                  <a:gd name="T1" fmla="*/ 0 h 44"/>
                  <a:gd name="T2" fmla="*/ 0 w 73"/>
                  <a:gd name="T3" fmla="*/ 0 h 44"/>
                  <a:gd name="T4" fmla="*/ 2673 w 73"/>
                  <a:gd name="T5" fmla="*/ 0 h 44"/>
                  <a:gd name="T6" fmla="*/ 33 w 73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3" h="44">
                    <a:moveTo>
                      <a:pt x="1" y="0"/>
                    </a:moveTo>
                    <a:lnTo>
                      <a:pt x="0" y="0"/>
                    </a:lnTo>
                    <a:lnTo>
                      <a:pt x="73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3" name="Freeform 186"/>
              <p:cNvSpPr>
                <a:spLocks/>
              </p:cNvSpPr>
              <p:nvPr/>
            </p:nvSpPr>
            <p:spPr bwMode="auto">
              <a:xfrm>
                <a:off x="18047" y="10419"/>
                <a:ext cx="150" cy="47"/>
              </a:xfrm>
              <a:custGeom>
                <a:avLst/>
                <a:gdLst>
                  <a:gd name="T0" fmla="*/ 0 w 73"/>
                  <a:gd name="T1" fmla="*/ 209 h 20"/>
                  <a:gd name="T2" fmla="*/ 0 w 73"/>
                  <a:gd name="T3" fmla="*/ 1431 h 20"/>
                  <a:gd name="T4" fmla="*/ 33 w 73"/>
                  <a:gd name="T5" fmla="*/ 0 h 20"/>
                  <a:gd name="T6" fmla="*/ 2673 w 73"/>
                  <a:gd name="T7" fmla="*/ 364 h 20"/>
                  <a:gd name="T8" fmla="*/ 2673 w 73"/>
                  <a:gd name="T9" fmla="*/ 209 h 20"/>
                  <a:gd name="T10" fmla="*/ 0 w 73"/>
                  <a:gd name="T11" fmla="*/ 209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3" h="20">
                    <a:moveTo>
                      <a:pt x="0" y="3"/>
                    </a:moveTo>
                    <a:lnTo>
                      <a:pt x="0" y="20"/>
                    </a:lnTo>
                    <a:lnTo>
                      <a:pt x="1" y="0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4" name="Freeform 187"/>
              <p:cNvSpPr>
                <a:spLocks/>
              </p:cNvSpPr>
              <p:nvPr/>
            </p:nvSpPr>
            <p:spPr bwMode="auto">
              <a:xfrm>
                <a:off x="19630" y="7487"/>
                <a:ext cx="75" cy="126"/>
              </a:xfrm>
              <a:custGeom>
                <a:avLst/>
                <a:gdLst>
                  <a:gd name="T0" fmla="*/ 1410 w 36"/>
                  <a:gd name="T1" fmla="*/ 266 h 54"/>
                  <a:gd name="T2" fmla="*/ 469 w 36"/>
                  <a:gd name="T3" fmla="*/ 0 h 54"/>
                  <a:gd name="T4" fmla="*/ 0 w 36"/>
                  <a:gd name="T5" fmla="*/ 3467 h 54"/>
                  <a:gd name="T6" fmla="*/ 942 w 36"/>
                  <a:gd name="T7" fmla="*/ 3736 h 54"/>
                  <a:gd name="T8" fmla="*/ 1410 w 36"/>
                  <a:gd name="T9" fmla="*/ 26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54">
                    <a:moveTo>
                      <a:pt x="36" y="4"/>
                    </a:moveTo>
                    <a:lnTo>
                      <a:pt x="12" y="0"/>
                    </a:lnTo>
                    <a:lnTo>
                      <a:pt x="0" y="50"/>
                    </a:lnTo>
                    <a:lnTo>
                      <a:pt x="24" y="54"/>
                    </a:lnTo>
                    <a:lnTo>
                      <a:pt x="36" y="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5" name="Freeform 188"/>
              <p:cNvSpPr>
                <a:spLocks/>
              </p:cNvSpPr>
              <p:nvPr/>
            </p:nvSpPr>
            <p:spPr bwMode="auto">
              <a:xfrm>
                <a:off x="19509" y="7598"/>
                <a:ext cx="170" cy="436"/>
              </a:xfrm>
              <a:custGeom>
                <a:avLst/>
                <a:gdLst>
                  <a:gd name="T0" fmla="*/ 3299 w 81"/>
                  <a:gd name="T1" fmla="*/ 490 h 186"/>
                  <a:gd name="T2" fmla="*/ 2365 w 81"/>
                  <a:gd name="T3" fmla="*/ 0 h 186"/>
                  <a:gd name="T4" fmla="*/ 0 w 81"/>
                  <a:gd name="T5" fmla="*/ 12583 h 186"/>
                  <a:gd name="T6" fmla="*/ 934 w 81"/>
                  <a:gd name="T7" fmla="*/ 13164 h 186"/>
                  <a:gd name="T8" fmla="*/ 3299 w 81"/>
                  <a:gd name="T9" fmla="*/ 490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" h="186">
                    <a:moveTo>
                      <a:pt x="81" y="7"/>
                    </a:moveTo>
                    <a:lnTo>
                      <a:pt x="58" y="0"/>
                    </a:lnTo>
                    <a:lnTo>
                      <a:pt x="0" y="178"/>
                    </a:lnTo>
                    <a:lnTo>
                      <a:pt x="23" y="186"/>
                    </a:lnTo>
                    <a:lnTo>
                      <a:pt x="81" y="7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6" name="Freeform 189"/>
              <p:cNvSpPr>
                <a:spLocks/>
              </p:cNvSpPr>
              <p:nvPr/>
            </p:nvSpPr>
            <p:spPr bwMode="auto">
              <a:xfrm>
                <a:off x="19630" y="7572"/>
                <a:ext cx="50" cy="44"/>
              </a:xfrm>
              <a:custGeom>
                <a:avLst/>
                <a:gdLst>
                  <a:gd name="T0" fmla="*/ 942 w 24"/>
                  <a:gd name="T1" fmla="*/ 59343 h 7"/>
                  <a:gd name="T2" fmla="*/ 942 w 24"/>
                  <a:gd name="T3" fmla="*/ 68785 h 7"/>
                  <a:gd name="T4" fmla="*/ 35 w 24"/>
                  <a:gd name="T5" fmla="*/ 0 h 7"/>
                  <a:gd name="T6" fmla="*/ 0 w 24"/>
                  <a:gd name="T7" fmla="*/ 20347 h 7"/>
                  <a:gd name="T8" fmla="*/ 942 w 24"/>
                  <a:gd name="T9" fmla="*/ 59343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7">
                    <a:moveTo>
                      <a:pt x="24" y="6"/>
                    </a:moveTo>
                    <a:lnTo>
                      <a:pt x="24" y="7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4" y="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7" name="Freeform 190"/>
              <p:cNvSpPr>
                <a:spLocks/>
              </p:cNvSpPr>
              <p:nvPr/>
            </p:nvSpPr>
            <p:spPr bwMode="auto">
              <a:xfrm>
                <a:off x="19421" y="8020"/>
                <a:ext cx="138" cy="391"/>
              </a:xfrm>
              <a:custGeom>
                <a:avLst/>
                <a:gdLst>
                  <a:gd name="T0" fmla="*/ 2482 w 67"/>
                  <a:gd name="T1" fmla="*/ 421 h 167"/>
                  <a:gd name="T2" fmla="*/ 1633 w 67"/>
                  <a:gd name="T3" fmla="*/ 0 h 167"/>
                  <a:gd name="T4" fmla="*/ 0 w 67"/>
                  <a:gd name="T5" fmla="*/ 11332 h 167"/>
                  <a:gd name="T6" fmla="*/ 849 w 67"/>
                  <a:gd name="T7" fmla="*/ 11742 h 167"/>
                  <a:gd name="T8" fmla="*/ 2482 w 67"/>
                  <a:gd name="T9" fmla="*/ 421 h 1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7" h="167">
                    <a:moveTo>
                      <a:pt x="67" y="6"/>
                    </a:moveTo>
                    <a:lnTo>
                      <a:pt x="44" y="0"/>
                    </a:lnTo>
                    <a:lnTo>
                      <a:pt x="0" y="161"/>
                    </a:lnTo>
                    <a:lnTo>
                      <a:pt x="23" y="167"/>
                    </a:lnTo>
                    <a:lnTo>
                      <a:pt x="67" y="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8" name="Freeform 191"/>
              <p:cNvSpPr>
                <a:spLocks/>
              </p:cNvSpPr>
              <p:nvPr/>
            </p:nvSpPr>
            <p:spPr bwMode="auto">
              <a:xfrm>
                <a:off x="19509" y="7990"/>
                <a:ext cx="50" cy="44"/>
              </a:xfrm>
              <a:custGeom>
                <a:avLst/>
                <a:gdLst>
                  <a:gd name="T0" fmla="*/ 0 w 23"/>
                  <a:gd name="T1" fmla="*/ 0 h 8"/>
                  <a:gd name="T2" fmla="*/ 0 w 23"/>
                  <a:gd name="T3" fmla="*/ 10164 h 8"/>
                  <a:gd name="T4" fmla="*/ 1120 w 23"/>
                  <a:gd name="T5" fmla="*/ 40266 h 8"/>
                  <a:gd name="T6" fmla="*/ 0 w 23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" h="8">
                    <a:moveTo>
                      <a:pt x="0" y="0"/>
                    </a:moveTo>
                    <a:lnTo>
                      <a:pt x="0" y="2"/>
                    </a:lnTo>
                    <a:lnTo>
                      <a:pt x="23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9" name="Freeform 192"/>
              <p:cNvSpPr>
                <a:spLocks/>
              </p:cNvSpPr>
              <p:nvPr/>
            </p:nvSpPr>
            <p:spPr bwMode="auto">
              <a:xfrm>
                <a:off x="19329" y="8399"/>
                <a:ext cx="138" cy="504"/>
              </a:xfrm>
              <a:custGeom>
                <a:avLst/>
                <a:gdLst>
                  <a:gd name="T0" fmla="*/ 2641 w 66"/>
                  <a:gd name="T1" fmla="*/ 270 h 215"/>
                  <a:gd name="T2" fmla="*/ 1683 w 66"/>
                  <a:gd name="T3" fmla="*/ 0 h 215"/>
                  <a:gd name="T4" fmla="*/ 0 w 66"/>
                  <a:gd name="T5" fmla="*/ 15007 h 215"/>
                  <a:gd name="T6" fmla="*/ 962 w 66"/>
                  <a:gd name="T7" fmla="*/ 15211 h 215"/>
                  <a:gd name="T8" fmla="*/ 2641 w 66"/>
                  <a:gd name="T9" fmla="*/ 270 h 2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6" h="215">
                    <a:moveTo>
                      <a:pt x="66" y="4"/>
                    </a:moveTo>
                    <a:lnTo>
                      <a:pt x="42" y="0"/>
                    </a:lnTo>
                    <a:lnTo>
                      <a:pt x="0" y="212"/>
                    </a:lnTo>
                    <a:lnTo>
                      <a:pt x="24" y="215"/>
                    </a:lnTo>
                    <a:lnTo>
                      <a:pt x="66" y="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0" name="Freeform 193"/>
              <p:cNvSpPr>
                <a:spLocks/>
              </p:cNvSpPr>
              <p:nvPr/>
            </p:nvSpPr>
            <p:spPr bwMode="auto">
              <a:xfrm>
                <a:off x="19417" y="8367"/>
                <a:ext cx="50" cy="44"/>
              </a:xfrm>
              <a:custGeom>
                <a:avLst/>
                <a:gdLst>
                  <a:gd name="T0" fmla="*/ 35 w 24"/>
                  <a:gd name="T1" fmla="*/ 0 h 6"/>
                  <a:gd name="T2" fmla="*/ 0 w 24"/>
                  <a:gd name="T3" fmla="*/ 20115 h 6"/>
                  <a:gd name="T4" fmla="*/ 942 w 24"/>
                  <a:gd name="T5" fmla="*/ 106854 h 6"/>
                  <a:gd name="T6" fmla="*/ 942 w 24"/>
                  <a:gd name="T7" fmla="*/ 127402 h 6"/>
                  <a:gd name="T8" fmla="*/ 35 w 2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6">
                    <a:moveTo>
                      <a:pt x="1" y="0"/>
                    </a:moveTo>
                    <a:lnTo>
                      <a:pt x="0" y="1"/>
                    </a:lnTo>
                    <a:lnTo>
                      <a:pt x="24" y="5"/>
                    </a:lnTo>
                    <a:lnTo>
                      <a:pt x="24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1" name="Freeform 194"/>
              <p:cNvSpPr>
                <a:spLocks/>
              </p:cNvSpPr>
              <p:nvPr/>
            </p:nvSpPr>
            <p:spPr bwMode="auto">
              <a:xfrm>
                <a:off x="19237" y="8895"/>
                <a:ext cx="142" cy="988"/>
              </a:xfrm>
              <a:custGeom>
                <a:avLst/>
                <a:gdLst>
                  <a:gd name="T0" fmla="*/ 2704 w 68"/>
                  <a:gd name="T1" fmla="*/ 66 h 422"/>
                  <a:gd name="T2" fmla="*/ 1748 w 68"/>
                  <a:gd name="T3" fmla="*/ 0 h 422"/>
                  <a:gd name="T4" fmla="*/ 0 w 68"/>
                  <a:gd name="T5" fmla="*/ 29621 h 422"/>
                  <a:gd name="T6" fmla="*/ 994 w 68"/>
                  <a:gd name="T7" fmla="*/ 29682 h 422"/>
                  <a:gd name="T8" fmla="*/ 2704 w 68"/>
                  <a:gd name="T9" fmla="*/ 66 h 4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8" h="422">
                    <a:moveTo>
                      <a:pt x="68" y="1"/>
                    </a:moveTo>
                    <a:lnTo>
                      <a:pt x="44" y="0"/>
                    </a:lnTo>
                    <a:lnTo>
                      <a:pt x="0" y="421"/>
                    </a:lnTo>
                    <a:lnTo>
                      <a:pt x="25" y="422"/>
                    </a:lnTo>
                    <a:lnTo>
                      <a:pt x="68" y="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2" name="Freeform 195"/>
              <p:cNvSpPr>
                <a:spLocks/>
              </p:cNvSpPr>
              <p:nvPr/>
            </p:nvSpPr>
            <p:spPr bwMode="auto">
              <a:xfrm>
                <a:off x="19329" y="8859"/>
                <a:ext cx="50" cy="44"/>
              </a:xfrm>
              <a:custGeom>
                <a:avLst/>
                <a:gdLst>
                  <a:gd name="T0" fmla="*/ 0 w 24"/>
                  <a:gd name="T1" fmla="*/ 0 h 3"/>
                  <a:gd name="T2" fmla="*/ 942 w 24"/>
                  <a:gd name="T3" fmla="*/ 694159 h 3"/>
                  <a:gd name="T4" fmla="*/ 942 w 24"/>
                  <a:gd name="T5" fmla="*/ 2034956 h 3"/>
                  <a:gd name="T6" fmla="*/ 0 w 24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3">
                    <a:moveTo>
                      <a:pt x="0" y="0"/>
                    </a:moveTo>
                    <a:lnTo>
                      <a:pt x="24" y="1"/>
                    </a:lnTo>
                    <a:lnTo>
                      <a:pt x="24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3" name="Freeform 196"/>
              <p:cNvSpPr>
                <a:spLocks/>
              </p:cNvSpPr>
              <p:nvPr/>
            </p:nvSpPr>
            <p:spPr bwMode="auto">
              <a:xfrm>
                <a:off x="19150" y="9880"/>
                <a:ext cx="137" cy="457"/>
              </a:xfrm>
              <a:custGeom>
                <a:avLst/>
                <a:gdLst>
                  <a:gd name="T0" fmla="*/ 2396 w 67"/>
                  <a:gd name="T1" fmla="*/ 270 h 195"/>
                  <a:gd name="T2" fmla="*/ 1505 w 67"/>
                  <a:gd name="T3" fmla="*/ 0 h 195"/>
                  <a:gd name="T4" fmla="*/ 0 w 67"/>
                  <a:gd name="T5" fmla="*/ 13518 h 195"/>
                  <a:gd name="T6" fmla="*/ 853 w 67"/>
                  <a:gd name="T7" fmla="*/ 13785 h 195"/>
                  <a:gd name="T8" fmla="*/ 2396 w 67"/>
                  <a:gd name="T9" fmla="*/ 270 h 1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7" h="195">
                    <a:moveTo>
                      <a:pt x="67" y="4"/>
                    </a:moveTo>
                    <a:lnTo>
                      <a:pt x="42" y="0"/>
                    </a:lnTo>
                    <a:lnTo>
                      <a:pt x="0" y="191"/>
                    </a:lnTo>
                    <a:lnTo>
                      <a:pt x="24" y="195"/>
                    </a:lnTo>
                    <a:lnTo>
                      <a:pt x="67" y="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4" name="Freeform 197"/>
              <p:cNvSpPr>
                <a:spLocks/>
              </p:cNvSpPr>
              <p:nvPr/>
            </p:nvSpPr>
            <p:spPr bwMode="auto">
              <a:xfrm>
                <a:off x="19233" y="9851"/>
                <a:ext cx="51" cy="44"/>
              </a:xfrm>
              <a:custGeom>
                <a:avLst/>
                <a:gdLst>
                  <a:gd name="T0" fmla="*/ 881 w 25"/>
                  <a:gd name="T1" fmla="*/ 20115 h 6"/>
                  <a:gd name="T2" fmla="*/ 881 w 25"/>
                  <a:gd name="T3" fmla="*/ 127402 h 6"/>
                  <a:gd name="T4" fmla="*/ 881 w 25"/>
                  <a:gd name="T5" fmla="*/ 84003 h 6"/>
                  <a:gd name="T6" fmla="*/ 0 w 25"/>
                  <a:gd name="T7" fmla="*/ 0 h 6"/>
                  <a:gd name="T8" fmla="*/ 881 w 25"/>
                  <a:gd name="T9" fmla="*/ 20115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6">
                    <a:moveTo>
                      <a:pt x="25" y="1"/>
                    </a:moveTo>
                    <a:lnTo>
                      <a:pt x="25" y="6"/>
                    </a:lnTo>
                    <a:lnTo>
                      <a:pt x="25" y="4"/>
                    </a:lnTo>
                    <a:lnTo>
                      <a:pt x="0" y="0"/>
                    </a:lnTo>
                    <a:lnTo>
                      <a:pt x="25" y="1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5" name="Rectangle 198"/>
              <p:cNvSpPr>
                <a:spLocks noChangeArrowheads="1"/>
              </p:cNvSpPr>
              <p:nvPr/>
            </p:nvSpPr>
            <p:spPr bwMode="auto">
              <a:xfrm>
                <a:off x="19149" y="10333"/>
                <a:ext cx="51" cy="37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536" name="Freeform 199"/>
              <p:cNvSpPr>
                <a:spLocks/>
              </p:cNvSpPr>
              <p:nvPr/>
            </p:nvSpPr>
            <p:spPr bwMode="auto">
              <a:xfrm>
                <a:off x="19146" y="10294"/>
                <a:ext cx="54" cy="44"/>
              </a:xfrm>
              <a:custGeom>
                <a:avLst/>
                <a:gdLst>
                  <a:gd name="T0" fmla="*/ 0 w 26"/>
                  <a:gd name="T1" fmla="*/ 0 h 4"/>
                  <a:gd name="T2" fmla="*/ 35 w 26"/>
                  <a:gd name="T3" fmla="*/ 322102 h 4"/>
                  <a:gd name="T4" fmla="*/ 1005 w 26"/>
                  <a:gd name="T5" fmla="*/ 322102 h 4"/>
                  <a:gd name="T6" fmla="*/ 933 w 26"/>
                  <a:gd name="T7" fmla="*/ 644204 h 4"/>
                  <a:gd name="T8" fmla="*/ 0 w 26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4">
                    <a:moveTo>
                      <a:pt x="0" y="0"/>
                    </a:moveTo>
                    <a:lnTo>
                      <a:pt x="1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7" name="Rectangle 200"/>
              <p:cNvSpPr>
                <a:spLocks noChangeArrowheads="1"/>
              </p:cNvSpPr>
              <p:nvPr/>
            </p:nvSpPr>
            <p:spPr bwMode="auto">
              <a:xfrm>
                <a:off x="19149" y="10689"/>
                <a:ext cx="51" cy="4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de-DE" altLang="de-DE" sz="2400" u="sng">
                  <a:solidFill>
                    <a:srgbClr val="808080"/>
                  </a:solidFill>
                  <a:latin typeface="Comic Sans MS" charset="0"/>
                </a:endParaRPr>
              </a:p>
            </p:txBody>
          </p:sp>
          <p:sp>
            <p:nvSpPr>
              <p:cNvPr id="8538" name="Freeform 201"/>
              <p:cNvSpPr>
                <a:spLocks/>
              </p:cNvSpPr>
              <p:nvPr/>
            </p:nvSpPr>
            <p:spPr bwMode="auto">
              <a:xfrm>
                <a:off x="19652" y="7452"/>
                <a:ext cx="54" cy="44"/>
              </a:xfrm>
              <a:custGeom>
                <a:avLst/>
                <a:gdLst>
                  <a:gd name="T0" fmla="*/ 933 w 26"/>
                  <a:gd name="T1" fmla="*/ 3253 h 15"/>
                  <a:gd name="T2" fmla="*/ 1005 w 26"/>
                  <a:gd name="T3" fmla="*/ 886 h 15"/>
                  <a:gd name="T4" fmla="*/ 73 w 26"/>
                  <a:gd name="T5" fmla="*/ 0 h 15"/>
                  <a:gd name="T6" fmla="*/ 0 w 26"/>
                  <a:gd name="T7" fmla="*/ 2376 h 15"/>
                  <a:gd name="T8" fmla="*/ 933 w 26"/>
                  <a:gd name="T9" fmla="*/ 3253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5">
                    <a:moveTo>
                      <a:pt x="24" y="15"/>
                    </a:moveTo>
                    <a:lnTo>
                      <a:pt x="26" y="4"/>
                    </a:lnTo>
                    <a:lnTo>
                      <a:pt x="2" y="0"/>
                    </a:lnTo>
                    <a:lnTo>
                      <a:pt x="0" y="11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9" name="Freeform 202"/>
              <p:cNvSpPr>
                <a:spLocks/>
              </p:cNvSpPr>
              <p:nvPr/>
            </p:nvSpPr>
            <p:spPr bwMode="auto">
              <a:xfrm>
                <a:off x="16820" y="5391"/>
                <a:ext cx="117" cy="408"/>
              </a:xfrm>
              <a:custGeom>
                <a:avLst/>
                <a:gdLst>
                  <a:gd name="T0" fmla="*/ 2227 w 56"/>
                  <a:gd name="T1" fmla="*/ 270 h 174"/>
                  <a:gd name="T2" fmla="*/ 1279 w 56"/>
                  <a:gd name="T3" fmla="*/ 0 h 174"/>
                  <a:gd name="T4" fmla="*/ 0 w 56"/>
                  <a:gd name="T5" fmla="*/ 12069 h 174"/>
                  <a:gd name="T6" fmla="*/ 946 w 56"/>
                  <a:gd name="T7" fmla="*/ 12338 h 174"/>
                  <a:gd name="T8" fmla="*/ 2227 w 56"/>
                  <a:gd name="T9" fmla="*/ 270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174">
                    <a:moveTo>
                      <a:pt x="56" y="4"/>
                    </a:moveTo>
                    <a:lnTo>
                      <a:pt x="32" y="0"/>
                    </a:lnTo>
                    <a:lnTo>
                      <a:pt x="0" y="170"/>
                    </a:lnTo>
                    <a:lnTo>
                      <a:pt x="24" y="174"/>
                    </a:lnTo>
                    <a:lnTo>
                      <a:pt x="56" y="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0" name="Freeform 203"/>
              <p:cNvSpPr>
                <a:spLocks/>
              </p:cNvSpPr>
              <p:nvPr/>
            </p:nvSpPr>
            <p:spPr bwMode="auto">
              <a:xfrm>
                <a:off x="16794" y="5790"/>
                <a:ext cx="75" cy="119"/>
              </a:xfrm>
              <a:custGeom>
                <a:avLst/>
                <a:gdLst>
                  <a:gd name="T0" fmla="*/ 1584 w 35"/>
                  <a:gd name="T1" fmla="*/ 266 h 51"/>
                  <a:gd name="T2" fmla="*/ 501 w 35"/>
                  <a:gd name="T3" fmla="*/ 0 h 51"/>
                  <a:gd name="T4" fmla="*/ 0 w 35"/>
                  <a:gd name="T5" fmla="*/ 3267 h 51"/>
                  <a:gd name="T6" fmla="*/ 1074 w 35"/>
                  <a:gd name="T7" fmla="*/ 3533 h 51"/>
                  <a:gd name="T8" fmla="*/ 1584 w 35"/>
                  <a:gd name="T9" fmla="*/ 266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51">
                    <a:moveTo>
                      <a:pt x="35" y="4"/>
                    </a:moveTo>
                    <a:lnTo>
                      <a:pt x="11" y="0"/>
                    </a:lnTo>
                    <a:lnTo>
                      <a:pt x="0" y="47"/>
                    </a:lnTo>
                    <a:lnTo>
                      <a:pt x="24" y="51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1" name="Freeform 204"/>
              <p:cNvSpPr>
                <a:spLocks/>
              </p:cNvSpPr>
              <p:nvPr/>
            </p:nvSpPr>
            <p:spPr bwMode="auto">
              <a:xfrm>
                <a:off x="16820" y="5755"/>
                <a:ext cx="49" cy="44"/>
              </a:xfrm>
              <a:custGeom>
                <a:avLst/>
                <a:gdLst>
                  <a:gd name="T0" fmla="*/ 849 w 24"/>
                  <a:gd name="T1" fmla="*/ 644204 h 4"/>
                  <a:gd name="T2" fmla="*/ 0 w 24"/>
                  <a:gd name="T3" fmla="*/ 0 h 4"/>
                  <a:gd name="T4" fmla="*/ 849 w 24"/>
                  <a:gd name="T5" fmla="*/ 644204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4">
                    <a:moveTo>
                      <a:pt x="24" y="4"/>
                    </a:moveTo>
                    <a:lnTo>
                      <a:pt x="0" y="0"/>
                    </a:lnTo>
                    <a:lnTo>
                      <a:pt x="24" y="4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2" name="Freeform 205"/>
              <p:cNvSpPr>
                <a:spLocks/>
              </p:cNvSpPr>
              <p:nvPr/>
            </p:nvSpPr>
            <p:spPr bwMode="auto">
              <a:xfrm>
                <a:off x="16794" y="5872"/>
                <a:ext cx="49" cy="44"/>
              </a:xfrm>
              <a:custGeom>
                <a:avLst/>
                <a:gdLst>
                  <a:gd name="T0" fmla="*/ 849 w 24"/>
                  <a:gd name="T1" fmla="*/ 11576 h 10"/>
                  <a:gd name="T2" fmla="*/ 849 w 24"/>
                  <a:gd name="T3" fmla="*/ 9720 h 10"/>
                  <a:gd name="T4" fmla="*/ 817 w 24"/>
                  <a:gd name="T5" fmla="*/ 16535 h 10"/>
                  <a:gd name="T6" fmla="*/ 33 w 24"/>
                  <a:gd name="T7" fmla="*/ 0 h 10"/>
                  <a:gd name="T8" fmla="*/ 0 w 24"/>
                  <a:gd name="T9" fmla="*/ 4858 h 10"/>
                  <a:gd name="T10" fmla="*/ 849 w 24"/>
                  <a:gd name="T11" fmla="*/ 1157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10">
                    <a:moveTo>
                      <a:pt x="24" y="7"/>
                    </a:moveTo>
                    <a:lnTo>
                      <a:pt x="24" y="6"/>
                    </a:lnTo>
                    <a:lnTo>
                      <a:pt x="23" y="1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24" y="7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3" name="Freeform 206"/>
              <p:cNvSpPr>
                <a:spLocks/>
              </p:cNvSpPr>
              <p:nvPr/>
            </p:nvSpPr>
            <p:spPr bwMode="auto">
              <a:xfrm>
                <a:off x="16885" y="5357"/>
                <a:ext cx="54" cy="44"/>
              </a:xfrm>
              <a:custGeom>
                <a:avLst/>
                <a:gdLst>
                  <a:gd name="T0" fmla="*/ 933 w 26"/>
                  <a:gd name="T1" fmla="*/ 3253 h 15"/>
                  <a:gd name="T2" fmla="*/ 1005 w 26"/>
                  <a:gd name="T3" fmla="*/ 654 h 15"/>
                  <a:gd name="T4" fmla="*/ 35 w 26"/>
                  <a:gd name="T5" fmla="*/ 0 h 15"/>
                  <a:gd name="T6" fmla="*/ 0 w 26"/>
                  <a:gd name="T7" fmla="*/ 2376 h 15"/>
                  <a:gd name="T8" fmla="*/ 933 w 26"/>
                  <a:gd name="T9" fmla="*/ 3253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5">
                    <a:moveTo>
                      <a:pt x="24" y="15"/>
                    </a:moveTo>
                    <a:lnTo>
                      <a:pt x="26" y="3"/>
                    </a:lnTo>
                    <a:lnTo>
                      <a:pt x="1" y="0"/>
                    </a:lnTo>
                    <a:lnTo>
                      <a:pt x="0" y="11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12" name="Freeform 207"/>
            <p:cNvSpPr>
              <a:spLocks/>
            </p:cNvSpPr>
            <p:nvPr/>
          </p:nvSpPr>
          <p:spPr bwMode="auto">
            <a:xfrm>
              <a:off x="4432" y="1256"/>
              <a:ext cx="311" cy="754"/>
            </a:xfrm>
            <a:custGeom>
              <a:avLst/>
              <a:gdLst>
                <a:gd name="T0" fmla="*/ 17 w 647"/>
                <a:gd name="T1" fmla="*/ 1 h 1420"/>
                <a:gd name="T2" fmla="*/ 16 w 647"/>
                <a:gd name="T3" fmla="*/ 0 h 1420"/>
                <a:gd name="T4" fmla="*/ 8 w 647"/>
                <a:gd name="T5" fmla="*/ 30 h 1420"/>
                <a:gd name="T6" fmla="*/ 0 w 647"/>
                <a:gd name="T7" fmla="*/ 59 h 1420"/>
                <a:gd name="T8" fmla="*/ 0 w 647"/>
                <a:gd name="T9" fmla="*/ 60 h 1420"/>
                <a:gd name="T10" fmla="*/ 9 w 647"/>
                <a:gd name="T11" fmla="*/ 30 h 1420"/>
                <a:gd name="T12" fmla="*/ 17 w 647"/>
                <a:gd name="T13" fmla="*/ 1 h 14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7" h="1420">
                  <a:moveTo>
                    <a:pt x="647" y="10"/>
                  </a:moveTo>
                  <a:lnTo>
                    <a:pt x="625" y="0"/>
                  </a:lnTo>
                  <a:lnTo>
                    <a:pt x="312" y="705"/>
                  </a:lnTo>
                  <a:lnTo>
                    <a:pt x="0" y="1410"/>
                  </a:lnTo>
                  <a:lnTo>
                    <a:pt x="22" y="1420"/>
                  </a:lnTo>
                  <a:lnTo>
                    <a:pt x="334" y="715"/>
                  </a:lnTo>
                  <a:lnTo>
                    <a:pt x="647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3" name="Rectangle 208"/>
            <p:cNvSpPr>
              <a:spLocks noChangeArrowheads="1"/>
            </p:cNvSpPr>
            <p:nvPr/>
          </p:nvSpPr>
          <p:spPr bwMode="auto">
            <a:xfrm>
              <a:off x="3415" y="2191"/>
              <a:ext cx="116" cy="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214" name="Freeform 209"/>
            <p:cNvSpPr>
              <a:spLocks/>
            </p:cNvSpPr>
            <p:nvPr/>
          </p:nvSpPr>
          <p:spPr bwMode="auto">
            <a:xfrm>
              <a:off x="2891" y="2309"/>
              <a:ext cx="51" cy="52"/>
            </a:xfrm>
            <a:custGeom>
              <a:avLst/>
              <a:gdLst>
                <a:gd name="T0" fmla="*/ 0 w 105"/>
                <a:gd name="T1" fmla="*/ 4 h 99"/>
                <a:gd name="T2" fmla="*/ 0 w 105"/>
                <a:gd name="T3" fmla="*/ 3 h 99"/>
                <a:gd name="T4" fmla="*/ 0 w 105"/>
                <a:gd name="T5" fmla="*/ 2 h 99"/>
                <a:gd name="T6" fmla="*/ 0 w 105"/>
                <a:gd name="T7" fmla="*/ 2 h 99"/>
                <a:gd name="T8" fmla="*/ 0 w 105"/>
                <a:gd name="T9" fmla="*/ 1 h 99"/>
                <a:gd name="T10" fmla="*/ 1 w 105"/>
                <a:gd name="T11" fmla="*/ 1 h 99"/>
                <a:gd name="T12" fmla="*/ 1 w 105"/>
                <a:gd name="T13" fmla="*/ 1 h 99"/>
                <a:gd name="T14" fmla="*/ 2 w 105"/>
                <a:gd name="T15" fmla="*/ 1 h 99"/>
                <a:gd name="T16" fmla="*/ 3 w 105"/>
                <a:gd name="T17" fmla="*/ 0 h 99"/>
                <a:gd name="T18" fmla="*/ 3 w 105"/>
                <a:gd name="T19" fmla="*/ 1 h 99"/>
                <a:gd name="T20" fmla="*/ 2 w 105"/>
                <a:gd name="T21" fmla="*/ 1 h 99"/>
                <a:gd name="T22" fmla="*/ 2 w 105"/>
                <a:gd name="T23" fmla="*/ 1 h 99"/>
                <a:gd name="T24" fmla="*/ 1 w 105"/>
                <a:gd name="T25" fmla="*/ 2 h 99"/>
                <a:gd name="T26" fmla="*/ 1 w 105"/>
                <a:gd name="T27" fmla="*/ 2 h 99"/>
                <a:gd name="T28" fmla="*/ 1 w 105"/>
                <a:gd name="T29" fmla="*/ 2 h 99"/>
                <a:gd name="T30" fmla="*/ 0 w 105"/>
                <a:gd name="T31" fmla="*/ 3 h 99"/>
                <a:gd name="T32" fmla="*/ 0 w 105"/>
                <a:gd name="T33" fmla="*/ 3 h 99"/>
                <a:gd name="T34" fmla="*/ 0 w 105"/>
                <a:gd name="T35" fmla="*/ 4 h 99"/>
                <a:gd name="T36" fmla="*/ 0 w 105"/>
                <a:gd name="T37" fmla="*/ 4 h 9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05" h="99">
                  <a:moveTo>
                    <a:pt x="0" y="95"/>
                  </a:moveTo>
                  <a:lnTo>
                    <a:pt x="3" y="78"/>
                  </a:lnTo>
                  <a:lnTo>
                    <a:pt x="8" y="59"/>
                  </a:lnTo>
                  <a:lnTo>
                    <a:pt x="17" y="43"/>
                  </a:lnTo>
                  <a:lnTo>
                    <a:pt x="30" y="28"/>
                  </a:lnTo>
                  <a:lnTo>
                    <a:pt x="45" y="17"/>
                  </a:lnTo>
                  <a:lnTo>
                    <a:pt x="64" y="8"/>
                  </a:lnTo>
                  <a:lnTo>
                    <a:pt x="82" y="2"/>
                  </a:lnTo>
                  <a:lnTo>
                    <a:pt x="104" y="0"/>
                  </a:lnTo>
                  <a:lnTo>
                    <a:pt x="105" y="24"/>
                  </a:lnTo>
                  <a:lnTo>
                    <a:pt x="86" y="25"/>
                  </a:lnTo>
                  <a:lnTo>
                    <a:pt x="72" y="30"/>
                  </a:lnTo>
                  <a:lnTo>
                    <a:pt x="58" y="37"/>
                  </a:lnTo>
                  <a:lnTo>
                    <a:pt x="46" y="45"/>
                  </a:lnTo>
                  <a:lnTo>
                    <a:pt x="36" y="58"/>
                  </a:lnTo>
                  <a:lnTo>
                    <a:pt x="30" y="69"/>
                  </a:lnTo>
                  <a:lnTo>
                    <a:pt x="26" y="84"/>
                  </a:lnTo>
                  <a:lnTo>
                    <a:pt x="23" y="9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5" name="Freeform 210"/>
            <p:cNvSpPr>
              <a:spLocks/>
            </p:cNvSpPr>
            <p:nvPr/>
          </p:nvSpPr>
          <p:spPr bwMode="auto">
            <a:xfrm>
              <a:off x="2941" y="2308"/>
              <a:ext cx="11" cy="14"/>
            </a:xfrm>
            <a:custGeom>
              <a:avLst/>
              <a:gdLst>
                <a:gd name="T0" fmla="*/ 0 w 13"/>
                <a:gd name="T1" fmla="*/ 1 h 25"/>
                <a:gd name="T2" fmla="*/ 5 w 13"/>
                <a:gd name="T3" fmla="*/ 0 h 25"/>
                <a:gd name="T4" fmla="*/ 6 w 13"/>
                <a:gd name="T5" fmla="*/ 1 h 25"/>
                <a:gd name="T6" fmla="*/ 1 w 13"/>
                <a:gd name="T7" fmla="*/ 1 h 25"/>
                <a:gd name="T8" fmla="*/ 0 w 13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5">
                  <a:moveTo>
                    <a:pt x="0" y="1"/>
                  </a:moveTo>
                  <a:lnTo>
                    <a:pt x="11" y="0"/>
                  </a:lnTo>
                  <a:lnTo>
                    <a:pt x="13" y="24"/>
                  </a:lnTo>
                  <a:lnTo>
                    <a:pt x="1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6" name="Freeform 211"/>
            <p:cNvSpPr>
              <a:spLocks/>
            </p:cNvSpPr>
            <p:nvPr/>
          </p:nvSpPr>
          <p:spPr bwMode="auto">
            <a:xfrm>
              <a:off x="2891" y="2357"/>
              <a:ext cx="11" cy="10"/>
            </a:xfrm>
            <a:custGeom>
              <a:avLst/>
              <a:gdLst>
                <a:gd name="T0" fmla="*/ 0 w 24"/>
                <a:gd name="T1" fmla="*/ 0 h 15"/>
                <a:gd name="T2" fmla="*/ 0 w 24"/>
                <a:gd name="T3" fmla="*/ 1 h 15"/>
                <a:gd name="T4" fmla="*/ 0 w 24"/>
                <a:gd name="T5" fmla="*/ 2 h 15"/>
                <a:gd name="T6" fmla="*/ 0 w 24"/>
                <a:gd name="T7" fmla="*/ 1 h 15"/>
                <a:gd name="T8" fmla="*/ 0 w 24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lnTo>
                    <a:pt x="0" y="12"/>
                  </a:lnTo>
                  <a:lnTo>
                    <a:pt x="23" y="15"/>
                  </a:lnTo>
                  <a:lnTo>
                    <a:pt x="24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7" name="Freeform 212"/>
            <p:cNvSpPr>
              <a:spLocks/>
            </p:cNvSpPr>
            <p:nvPr/>
          </p:nvSpPr>
          <p:spPr bwMode="auto">
            <a:xfrm>
              <a:off x="2891" y="2269"/>
              <a:ext cx="51" cy="52"/>
            </a:xfrm>
            <a:custGeom>
              <a:avLst/>
              <a:gdLst>
                <a:gd name="T0" fmla="*/ 3 w 105"/>
                <a:gd name="T1" fmla="*/ 4 h 98"/>
                <a:gd name="T2" fmla="*/ 2 w 105"/>
                <a:gd name="T3" fmla="*/ 4 h 98"/>
                <a:gd name="T4" fmla="*/ 1 w 105"/>
                <a:gd name="T5" fmla="*/ 4 h 98"/>
                <a:gd name="T6" fmla="*/ 1 w 105"/>
                <a:gd name="T7" fmla="*/ 3 h 98"/>
                <a:gd name="T8" fmla="*/ 0 w 105"/>
                <a:gd name="T9" fmla="*/ 3 h 98"/>
                <a:gd name="T10" fmla="*/ 0 w 105"/>
                <a:gd name="T11" fmla="*/ 2 h 98"/>
                <a:gd name="T12" fmla="*/ 0 w 105"/>
                <a:gd name="T13" fmla="*/ 2 h 98"/>
                <a:gd name="T14" fmla="*/ 0 w 105"/>
                <a:gd name="T15" fmla="*/ 1 h 98"/>
                <a:gd name="T16" fmla="*/ 0 w 105"/>
                <a:gd name="T17" fmla="*/ 1 h 98"/>
                <a:gd name="T18" fmla="*/ 0 w 105"/>
                <a:gd name="T19" fmla="*/ 0 h 98"/>
                <a:gd name="T20" fmla="*/ 0 w 105"/>
                <a:gd name="T21" fmla="*/ 1 h 98"/>
                <a:gd name="T22" fmla="*/ 0 w 105"/>
                <a:gd name="T23" fmla="*/ 1 h 98"/>
                <a:gd name="T24" fmla="*/ 1 w 105"/>
                <a:gd name="T25" fmla="*/ 2 h 98"/>
                <a:gd name="T26" fmla="*/ 1 w 105"/>
                <a:gd name="T27" fmla="*/ 2 h 98"/>
                <a:gd name="T28" fmla="*/ 1 w 105"/>
                <a:gd name="T29" fmla="*/ 3 h 98"/>
                <a:gd name="T30" fmla="*/ 2 w 105"/>
                <a:gd name="T31" fmla="*/ 3 h 98"/>
                <a:gd name="T32" fmla="*/ 2 w 105"/>
                <a:gd name="T33" fmla="*/ 3 h 98"/>
                <a:gd name="T34" fmla="*/ 3 w 105"/>
                <a:gd name="T35" fmla="*/ 3 h 98"/>
                <a:gd name="T36" fmla="*/ 3 w 105"/>
                <a:gd name="T37" fmla="*/ 4 h 9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05" h="98">
                  <a:moveTo>
                    <a:pt x="103" y="98"/>
                  </a:moveTo>
                  <a:lnTo>
                    <a:pt x="84" y="97"/>
                  </a:lnTo>
                  <a:lnTo>
                    <a:pt x="63" y="92"/>
                  </a:lnTo>
                  <a:lnTo>
                    <a:pt x="45" y="83"/>
                  </a:lnTo>
                  <a:lnTo>
                    <a:pt x="31" y="70"/>
                  </a:lnTo>
                  <a:lnTo>
                    <a:pt x="18" y="57"/>
                  </a:lnTo>
                  <a:lnTo>
                    <a:pt x="8" y="39"/>
                  </a:lnTo>
                  <a:lnTo>
                    <a:pt x="3" y="23"/>
                  </a:lnTo>
                  <a:lnTo>
                    <a:pt x="0" y="4"/>
                  </a:lnTo>
                  <a:lnTo>
                    <a:pt x="23" y="0"/>
                  </a:lnTo>
                  <a:lnTo>
                    <a:pt x="26" y="17"/>
                  </a:lnTo>
                  <a:lnTo>
                    <a:pt x="30" y="29"/>
                  </a:lnTo>
                  <a:lnTo>
                    <a:pt x="38" y="42"/>
                  </a:lnTo>
                  <a:lnTo>
                    <a:pt x="48" y="53"/>
                  </a:lnTo>
                  <a:lnTo>
                    <a:pt x="59" y="64"/>
                  </a:lnTo>
                  <a:lnTo>
                    <a:pt x="73" y="70"/>
                  </a:lnTo>
                  <a:lnTo>
                    <a:pt x="89" y="74"/>
                  </a:lnTo>
                  <a:lnTo>
                    <a:pt x="105" y="75"/>
                  </a:lnTo>
                  <a:lnTo>
                    <a:pt x="103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8" name="Freeform 213"/>
            <p:cNvSpPr>
              <a:spLocks/>
            </p:cNvSpPr>
            <p:nvPr/>
          </p:nvSpPr>
          <p:spPr bwMode="auto">
            <a:xfrm>
              <a:off x="2891" y="2261"/>
              <a:ext cx="11" cy="10"/>
            </a:xfrm>
            <a:custGeom>
              <a:avLst/>
              <a:gdLst>
                <a:gd name="T0" fmla="*/ 0 w 24"/>
                <a:gd name="T1" fmla="*/ 2 h 15"/>
                <a:gd name="T2" fmla="*/ 0 w 24"/>
                <a:gd name="T3" fmla="*/ 1 h 15"/>
                <a:gd name="T4" fmla="*/ 0 w 24"/>
                <a:gd name="T5" fmla="*/ 0 h 15"/>
                <a:gd name="T6" fmla="*/ 0 w 24"/>
                <a:gd name="T7" fmla="*/ 1 h 15"/>
                <a:gd name="T8" fmla="*/ 0 w 24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15">
                  <a:moveTo>
                    <a:pt x="1" y="15"/>
                  </a:moveTo>
                  <a:lnTo>
                    <a:pt x="0" y="4"/>
                  </a:lnTo>
                  <a:lnTo>
                    <a:pt x="23" y="0"/>
                  </a:lnTo>
                  <a:lnTo>
                    <a:pt x="24" y="11"/>
                  </a:lnTo>
                  <a:lnTo>
                    <a:pt x="1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9" name="Freeform 214"/>
            <p:cNvSpPr>
              <a:spLocks/>
            </p:cNvSpPr>
            <p:nvPr/>
          </p:nvSpPr>
          <p:spPr bwMode="auto">
            <a:xfrm>
              <a:off x="2940" y="2309"/>
              <a:ext cx="10" cy="13"/>
            </a:xfrm>
            <a:custGeom>
              <a:avLst/>
              <a:gdLst>
                <a:gd name="T0" fmla="*/ 0 w 14"/>
                <a:gd name="T1" fmla="*/ 1 h 24"/>
                <a:gd name="T2" fmla="*/ 2 w 14"/>
                <a:gd name="T3" fmla="*/ 1 h 24"/>
                <a:gd name="T4" fmla="*/ 3 w 14"/>
                <a:gd name="T5" fmla="*/ 1 h 24"/>
                <a:gd name="T6" fmla="*/ 1 w 14"/>
                <a:gd name="T7" fmla="*/ 0 h 24"/>
                <a:gd name="T8" fmla="*/ 0 w 14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4">
                  <a:moveTo>
                    <a:pt x="0" y="23"/>
                  </a:moveTo>
                  <a:lnTo>
                    <a:pt x="11" y="24"/>
                  </a:lnTo>
                  <a:lnTo>
                    <a:pt x="14" y="2"/>
                  </a:lnTo>
                  <a:lnTo>
                    <a:pt x="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0" name="Rectangle 215"/>
            <p:cNvSpPr>
              <a:spLocks noChangeArrowheads="1"/>
            </p:cNvSpPr>
            <p:nvPr/>
          </p:nvSpPr>
          <p:spPr bwMode="auto">
            <a:xfrm>
              <a:off x="2848" y="2206"/>
              <a:ext cx="103" cy="6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221" name="Rectangle 216"/>
            <p:cNvSpPr>
              <a:spLocks noChangeArrowheads="1"/>
            </p:cNvSpPr>
            <p:nvPr/>
          </p:nvSpPr>
          <p:spPr bwMode="auto">
            <a:xfrm>
              <a:off x="2848" y="2355"/>
              <a:ext cx="103" cy="6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222" name="Freeform 217"/>
            <p:cNvSpPr>
              <a:spLocks/>
            </p:cNvSpPr>
            <p:nvPr/>
          </p:nvSpPr>
          <p:spPr bwMode="auto">
            <a:xfrm>
              <a:off x="3322" y="2192"/>
              <a:ext cx="46" cy="37"/>
            </a:xfrm>
            <a:custGeom>
              <a:avLst/>
              <a:gdLst>
                <a:gd name="T0" fmla="*/ 0 w 93"/>
                <a:gd name="T1" fmla="*/ 0 h 69"/>
                <a:gd name="T2" fmla="*/ 0 w 93"/>
                <a:gd name="T3" fmla="*/ 1 h 69"/>
                <a:gd name="T4" fmla="*/ 2 w 93"/>
                <a:gd name="T5" fmla="*/ 3 h 69"/>
                <a:gd name="T6" fmla="*/ 2 w 93"/>
                <a:gd name="T7" fmla="*/ 2 h 69"/>
                <a:gd name="T8" fmla="*/ 0 w 93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69">
                  <a:moveTo>
                    <a:pt x="13" y="0"/>
                  </a:moveTo>
                  <a:lnTo>
                    <a:pt x="0" y="20"/>
                  </a:lnTo>
                  <a:lnTo>
                    <a:pt x="80" y="69"/>
                  </a:lnTo>
                  <a:lnTo>
                    <a:pt x="93" y="49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3" name="Freeform 218"/>
            <p:cNvSpPr>
              <a:spLocks/>
            </p:cNvSpPr>
            <p:nvPr/>
          </p:nvSpPr>
          <p:spPr bwMode="auto">
            <a:xfrm>
              <a:off x="3362" y="2218"/>
              <a:ext cx="11" cy="14"/>
            </a:xfrm>
            <a:custGeom>
              <a:avLst/>
              <a:gdLst>
                <a:gd name="T0" fmla="*/ 0 w 23"/>
                <a:gd name="T1" fmla="*/ 0 h 26"/>
                <a:gd name="T2" fmla="*/ 0 w 23"/>
                <a:gd name="T3" fmla="*/ 1 h 26"/>
                <a:gd name="T4" fmla="*/ 0 w 23"/>
                <a:gd name="T5" fmla="*/ 1 h 26"/>
                <a:gd name="T6" fmla="*/ 0 w 23"/>
                <a:gd name="T7" fmla="*/ 1 h 26"/>
                <a:gd name="T8" fmla="*/ 0 w 23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3" y="0"/>
                  </a:moveTo>
                  <a:lnTo>
                    <a:pt x="23" y="6"/>
                  </a:lnTo>
                  <a:lnTo>
                    <a:pt x="10" y="26"/>
                  </a:lnTo>
                  <a:lnTo>
                    <a:pt x="0" y="2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4" name="Freeform 219"/>
            <p:cNvSpPr>
              <a:spLocks/>
            </p:cNvSpPr>
            <p:nvPr/>
          </p:nvSpPr>
          <p:spPr bwMode="auto">
            <a:xfrm>
              <a:off x="3318" y="2189"/>
              <a:ext cx="12" cy="14"/>
            </a:xfrm>
            <a:custGeom>
              <a:avLst/>
              <a:gdLst>
                <a:gd name="T0" fmla="*/ 1 w 23"/>
                <a:gd name="T1" fmla="*/ 1 h 26"/>
                <a:gd name="T2" fmla="*/ 1 w 23"/>
                <a:gd name="T3" fmla="*/ 0 h 26"/>
                <a:gd name="T4" fmla="*/ 0 w 23"/>
                <a:gd name="T5" fmla="*/ 1 h 26"/>
                <a:gd name="T6" fmla="*/ 1 w 23"/>
                <a:gd name="T7" fmla="*/ 1 h 26"/>
                <a:gd name="T8" fmla="*/ 1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23" y="6"/>
                  </a:moveTo>
                  <a:lnTo>
                    <a:pt x="12" y="0"/>
                  </a:lnTo>
                  <a:lnTo>
                    <a:pt x="0" y="20"/>
                  </a:lnTo>
                  <a:lnTo>
                    <a:pt x="10" y="26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5" name="Freeform 220"/>
            <p:cNvSpPr>
              <a:spLocks/>
            </p:cNvSpPr>
            <p:nvPr/>
          </p:nvSpPr>
          <p:spPr bwMode="auto">
            <a:xfrm>
              <a:off x="3271" y="2160"/>
              <a:ext cx="59" cy="43"/>
            </a:xfrm>
            <a:custGeom>
              <a:avLst/>
              <a:gdLst>
                <a:gd name="T0" fmla="*/ 3 w 121"/>
                <a:gd name="T1" fmla="*/ 3 h 80"/>
                <a:gd name="T2" fmla="*/ 3 w 121"/>
                <a:gd name="T3" fmla="*/ 3 h 80"/>
                <a:gd name="T4" fmla="*/ 0 w 121"/>
                <a:gd name="T5" fmla="*/ 0 h 80"/>
                <a:gd name="T6" fmla="*/ 0 w 121"/>
                <a:gd name="T7" fmla="*/ 1 h 80"/>
                <a:gd name="T8" fmla="*/ 3 w 121"/>
                <a:gd name="T9" fmla="*/ 3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80">
                  <a:moveTo>
                    <a:pt x="108" y="80"/>
                  </a:moveTo>
                  <a:lnTo>
                    <a:pt x="121" y="60"/>
                  </a:lnTo>
                  <a:lnTo>
                    <a:pt x="13" y="0"/>
                  </a:lnTo>
                  <a:lnTo>
                    <a:pt x="0" y="20"/>
                  </a:lnTo>
                  <a:lnTo>
                    <a:pt x="108" y="8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6" name="Freeform 221"/>
            <p:cNvSpPr>
              <a:spLocks/>
            </p:cNvSpPr>
            <p:nvPr/>
          </p:nvSpPr>
          <p:spPr bwMode="auto">
            <a:xfrm>
              <a:off x="3323" y="2192"/>
              <a:ext cx="12" cy="14"/>
            </a:xfrm>
            <a:custGeom>
              <a:avLst/>
              <a:gdLst>
                <a:gd name="T0" fmla="*/ 0 w 23"/>
                <a:gd name="T1" fmla="*/ 1 h 25"/>
                <a:gd name="T2" fmla="*/ 1 w 23"/>
                <a:gd name="T3" fmla="*/ 1 h 25"/>
                <a:gd name="T4" fmla="*/ 1 w 23"/>
                <a:gd name="T5" fmla="*/ 1 h 25"/>
                <a:gd name="T6" fmla="*/ 1 w 23"/>
                <a:gd name="T7" fmla="*/ 0 h 25"/>
                <a:gd name="T8" fmla="*/ 0 w 23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5">
                  <a:moveTo>
                    <a:pt x="0" y="20"/>
                  </a:moveTo>
                  <a:lnTo>
                    <a:pt x="10" y="25"/>
                  </a:lnTo>
                  <a:lnTo>
                    <a:pt x="23" y="5"/>
                  </a:lnTo>
                  <a:lnTo>
                    <a:pt x="13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7" name="Freeform 222"/>
            <p:cNvSpPr>
              <a:spLocks/>
            </p:cNvSpPr>
            <p:nvPr/>
          </p:nvSpPr>
          <p:spPr bwMode="auto">
            <a:xfrm>
              <a:off x="3271" y="2196"/>
              <a:ext cx="55" cy="45"/>
            </a:xfrm>
            <a:custGeom>
              <a:avLst/>
              <a:gdLst>
                <a:gd name="T0" fmla="*/ 3 w 113"/>
                <a:gd name="T1" fmla="*/ 1 h 83"/>
                <a:gd name="T2" fmla="*/ 3 w 113"/>
                <a:gd name="T3" fmla="*/ 0 h 83"/>
                <a:gd name="T4" fmla="*/ 0 w 113"/>
                <a:gd name="T5" fmla="*/ 3 h 83"/>
                <a:gd name="T6" fmla="*/ 0 w 113"/>
                <a:gd name="T7" fmla="*/ 4 h 83"/>
                <a:gd name="T8" fmla="*/ 3 w 113"/>
                <a:gd name="T9" fmla="*/ 1 h 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83">
                  <a:moveTo>
                    <a:pt x="113" y="20"/>
                  </a:moveTo>
                  <a:lnTo>
                    <a:pt x="100" y="0"/>
                  </a:lnTo>
                  <a:lnTo>
                    <a:pt x="0" y="63"/>
                  </a:lnTo>
                  <a:lnTo>
                    <a:pt x="13" y="83"/>
                  </a:lnTo>
                  <a:lnTo>
                    <a:pt x="113" y="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8" name="Freeform 223"/>
            <p:cNvSpPr>
              <a:spLocks/>
            </p:cNvSpPr>
            <p:nvPr/>
          </p:nvSpPr>
          <p:spPr bwMode="auto">
            <a:xfrm>
              <a:off x="3267" y="2230"/>
              <a:ext cx="10" cy="14"/>
            </a:xfrm>
            <a:custGeom>
              <a:avLst/>
              <a:gdLst>
                <a:gd name="T0" fmla="*/ 0 w 23"/>
                <a:gd name="T1" fmla="*/ 1 h 26"/>
                <a:gd name="T2" fmla="*/ 0 w 23"/>
                <a:gd name="T3" fmla="*/ 1 h 26"/>
                <a:gd name="T4" fmla="*/ 0 w 23"/>
                <a:gd name="T5" fmla="*/ 1 h 26"/>
                <a:gd name="T6" fmla="*/ 0 w 23"/>
                <a:gd name="T7" fmla="*/ 0 h 26"/>
                <a:gd name="T8" fmla="*/ 0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23" y="20"/>
                  </a:moveTo>
                  <a:lnTo>
                    <a:pt x="13" y="26"/>
                  </a:lnTo>
                  <a:lnTo>
                    <a:pt x="0" y="6"/>
                  </a:lnTo>
                  <a:lnTo>
                    <a:pt x="10" y="0"/>
                  </a:lnTo>
                  <a:lnTo>
                    <a:pt x="23" y="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9" name="Freeform 224"/>
            <p:cNvSpPr>
              <a:spLocks/>
            </p:cNvSpPr>
            <p:nvPr/>
          </p:nvSpPr>
          <p:spPr bwMode="auto">
            <a:xfrm>
              <a:off x="3320" y="2194"/>
              <a:ext cx="11" cy="14"/>
            </a:xfrm>
            <a:custGeom>
              <a:avLst/>
              <a:gdLst>
                <a:gd name="T0" fmla="*/ 0 w 23"/>
                <a:gd name="T1" fmla="*/ 1 h 26"/>
                <a:gd name="T2" fmla="*/ 0 w 23"/>
                <a:gd name="T3" fmla="*/ 1 h 26"/>
                <a:gd name="T4" fmla="*/ 0 w 23"/>
                <a:gd name="T5" fmla="*/ 0 h 26"/>
                <a:gd name="T6" fmla="*/ 0 w 23"/>
                <a:gd name="T7" fmla="*/ 1 h 26"/>
                <a:gd name="T8" fmla="*/ 0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3" y="26"/>
                  </a:moveTo>
                  <a:lnTo>
                    <a:pt x="23" y="20"/>
                  </a:lnTo>
                  <a:lnTo>
                    <a:pt x="10" y="0"/>
                  </a:lnTo>
                  <a:lnTo>
                    <a:pt x="0" y="6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0" name="Freeform 225"/>
            <p:cNvSpPr>
              <a:spLocks/>
            </p:cNvSpPr>
            <p:nvPr/>
          </p:nvSpPr>
          <p:spPr bwMode="auto">
            <a:xfrm>
              <a:off x="4178" y="2295"/>
              <a:ext cx="28" cy="23"/>
            </a:xfrm>
            <a:custGeom>
              <a:avLst/>
              <a:gdLst>
                <a:gd name="T0" fmla="*/ 0 w 59"/>
                <a:gd name="T1" fmla="*/ 1 h 43"/>
                <a:gd name="T2" fmla="*/ 0 w 59"/>
                <a:gd name="T3" fmla="*/ 2 h 43"/>
                <a:gd name="T4" fmla="*/ 1 w 59"/>
                <a:gd name="T5" fmla="*/ 1 h 43"/>
                <a:gd name="T6" fmla="*/ 1 w 59"/>
                <a:gd name="T7" fmla="*/ 0 h 43"/>
                <a:gd name="T8" fmla="*/ 0 w 59"/>
                <a:gd name="T9" fmla="*/ 1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43">
                  <a:moveTo>
                    <a:pt x="0" y="21"/>
                  </a:moveTo>
                  <a:lnTo>
                    <a:pt x="10" y="43"/>
                  </a:lnTo>
                  <a:lnTo>
                    <a:pt x="59" y="21"/>
                  </a:lnTo>
                  <a:lnTo>
                    <a:pt x="49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31" name="Freeform 226"/>
            <p:cNvSpPr>
              <a:spLocks/>
            </p:cNvSpPr>
            <p:nvPr/>
          </p:nvSpPr>
          <p:spPr bwMode="auto">
            <a:xfrm>
              <a:off x="4202" y="2283"/>
              <a:ext cx="24" cy="23"/>
            </a:xfrm>
            <a:custGeom>
              <a:avLst/>
              <a:gdLst>
                <a:gd name="T0" fmla="*/ 0 w 50"/>
                <a:gd name="T1" fmla="*/ 1 h 42"/>
                <a:gd name="T2" fmla="*/ 0 w 50"/>
                <a:gd name="T3" fmla="*/ 2 h 42"/>
                <a:gd name="T4" fmla="*/ 1 w 50"/>
                <a:gd name="T5" fmla="*/ 1 h 42"/>
                <a:gd name="T6" fmla="*/ 1 w 50"/>
                <a:gd name="T7" fmla="*/ 0 h 42"/>
                <a:gd name="T8" fmla="*/ 0 w 50"/>
                <a:gd name="T9" fmla="*/ 1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42">
                  <a:moveTo>
                    <a:pt x="0" y="22"/>
                  </a:moveTo>
                  <a:lnTo>
                    <a:pt x="13" y="42"/>
                  </a:lnTo>
                  <a:lnTo>
                    <a:pt x="50" y="20"/>
                  </a:lnTo>
                  <a:lnTo>
                    <a:pt x="37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32" name="Freeform 227"/>
            <p:cNvSpPr>
              <a:spLocks/>
            </p:cNvSpPr>
            <p:nvPr/>
          </p:nvSpPr>
          <p:spPr bwMode="auto">
            <a:xfrm>
              <a:off x="4202" y="2295"/>
              <a:ext cx="10" cy="11"/>
            </a:xfrm>
            <a:custGeom>
              <a:avLst/>
              <a:gdLst>
                <a:gd name="T0" fmla="*/ 3 w 13"/>
                <a:gd name="T1" fmla="*/ 1 h 21"/>
                <a:gd name="T2" fmla="*/ 4 w 13"/>
                <a:gd name="T3" fmla="*/ 1 h 21"/>
                <a:gd name="T4" fmla="*/ 0 w 13"/>
                <a:gd name="T5" fmla="*/ 0 h 21"/>
                <a:gd name="T6" fmla="*/ 2 w 13"/>
                <a:gd name="T7" fmla="*/ 0 h 21"/>
                <a:gd name="T8" fmla="*/ 3 w 13"/>
                <a:gd name="T9" fmla="*/ 1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1">
                  <a:moveTo>
                    <a:pt x="12" y="21"/>
                  </a:moveTo>
                  <a:lnTo>
                    <a:pt x="13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12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33" name="Freeform 228"/>
            <p:cNvSpPr>
              <a:spLocks/>
            </p:cNvSpPr>
            <p:nvPr/>
          </p:nvSpPr>
          <p:spPr bwMode="auto">
            <a:xfrm>
              <a:off x="4218" y="2103"/>
              <a:ext cx="194" cy="190"/>
            </a:xfrm>
            <a:custGeom>
              <a:avLst/>
              <a:gdLst>
                <a:gd name="T0" fmla="*/ 0 w 402"/>
                <a:gd name="T1" fmla="*/ 14 h 359"/>
                <a:gd name="T2" fmla="*/ 0 w 402"/>
                <a:gd name="T3" fmla="*/ 15 h 359"/>
                <a:gd name="T4" fmla="*/ 11 w 402"/>
                <a:gd name="T5" fmla="*/ 1 h 359"/>
                <a:gd name="T6" fmla="*/ 10 w 402"/>
                <a:gd name="T7" fmla="*/ 0 h 359"/>
                <a:gd name="T8" fmla="*/ 0 w 402"/>
                <a:gd name="T9" fmla="*/ 14 h 3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2" h="359">
                  <a:moveTo>
                    <a:pt x="0" y="342"/>
                  </a:moveTo>
                  <a:lnTo>
                    <a:pt x="16" y="359"/>
                  </a:lnTo>
                  <a:lnTo>
                    <a:pt x="402" y="18"/>
                  </a:lnTo>
                  <a:lnTo>
                    <a:pt x="386" y="0"/>
                  </a:lnTo>
                  <a:lnTo>
                    <a:pt x="0" y="3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4" name="Freeform 229"/>
            <p:cNvSpPr>
              <a:spLocks/>
            </p:cNvSpPr>
            <p:nvPr/>
          </p:nvSpPr>
          <p:spPr bwMode="auto">
            <a:xfrm>
              <a:off x="4218" y="2283"/>
              <a:ext cx="11" cy="11"/>
            </a:xfrm>
            <a:custGeom>
              <a:avLst/>
              <a:gdLst>
                <a:gd name="T0" fmla="*/ 2 w 16"/>
                <a:gd name="T1" fmla="*/ 1 h 20"/>
                <a:gd name="T2" fmla="*/ 3 w 16"/>
                <a:gd name="T3" fmla="*/ 1 h 20"/>
                <a:gd name="T4" fmla="*/ 0 w 16"/>
                <a:gd name="T5" fmla="*/ 1 h 20"/>
                <a:gd name="T6" fmla="*/ 1 w 16"/>
                <a:gd name="T7" fmla="*/ 0 h 20"/>
                <a:gd name="T8" fmla="*/ 2 w 16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20">
                  <a:moveTo>
                    <a:pt x="15" y="20"/>
                  </a:moveTo>
                  <a:lnTo>
                    <a:pt x="16" y="18"/>
                  </a:lnTo>
                  <a:lnTo>
                    <a:pt x="0" y="1"/>
                  </a:lnTo>
                  <a:lnTo>
                    <a:pt x="2" y="0"/>
                  </a:lnTo>
                  <a:lnTo>
                    <a:pt x="15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35" name="Freeform 230"/>
            <p:cNvSpPr>
              <a:spLocks/>
            </p:cNvSpPr>
            <p:nvPr/>
          </p:nvSpPr>
          <p:spPr bwMode="auto">
            <a:xfrm>
              <a:off x="4405" y="2099"/>
              <a:ext cx="12" cy="13"/>
            </a:xfrm>
            <a:custGeom>
              <a:avLst/>
              <a:gdLst>
                <a:gd name="T0" fmla="*/ 0 w 25"/>
                <a:gd name="T1" fmla="*/ 1 h 25"/>
                <a:gd name="T2" fmla="*/ 0 w 25"/>
                <a:gd name="T3" fmla="*/ 0 h 25"/>
                <a:gd name="T4" fmla="*/ 0 w 25"/>
                <a:gd name="T5" fmla="*/ 1 h 25"/>
                <a:gd name="T6" fmla="*/ 0 w 25"/>
                <a:gd name="T7" fmla="*/ 1 h 25"/>
                <a:gd name="T8" fmla="*/ 0 w 25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5">
                  <a:moveTo>
                    <a:pt x="0" y="7"/>
                  </a:moveTo>
                  <a:lnTo>
                    <a:pt x="9" y="0"/>
                  </a:lnTo>
                  <a:lnTo>
                    <a:pt x="25" y="17"/>
                  </a:lnTo>
                  <a:lnTo>
                    <a:pt x="16" y="2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6" name="Freeform 231"/>
            <p:cNvSpPr>
              <a:spLocks/>
            </p:cNvSpPr>
            <p:nvPr/>
          </p:nvSpPr>
          <p:spPr bwMode="auto">
            <a:xfrm>
              <a:off x="4173" y="2306"/>
              <a:ext cx="10" cy="14"/>
            </a:xfrm>
            <a:custGeom>
              <a:avLst/>
              <a:gdLst>
                <a:gd name="T0" fmla="*/ 0 w 21"/>
                <a:gd name="T1" fmla="*/ 0 h 27"/>
                <a:gd name="T2" fmla="*/ 0 w 21"/>
                <a:gd name="T3" fmla="*/ 1 h 27"/>
                <a:gd name="T4" fmla="*/ 0 w 21"/>
                <a:gd name="T5" fmla="*/ 1 h 27"/>
                <a:gd name="T6" fmla="*/ 0 w 21"/>
                <a:gd name="T7" fmla="*/ 1 h 27"/>
                <a:gd name="T8" fmla="*/ 0 w 21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7">
                  <a:moveTo>
                    <a:pt x="11" y="0"/>
                  </a:moveTo>
                  <a:lnTo>
                    <a:pt x="0" y="5"/>
                  </a:lnTo>
                  <a:lnTo>
                    <a:pt x="10" y="27"/>
                  </a:lnTo>
                  <a:lnTo>
                    <a:pt x="21" y="2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37" name="Freeform 232"/>
            <p:cNvSpPr>
              <a:spLocks/>
            </p:cNvSpPr>
            <p:nvPr/>
          </p:nvSpPr>
          <p:spPr bwMode="auto">
            <a:xfrm>
              <a:off x="4184" y="2309"/>
              <a:ext cx="20" cy="17"/>
            </a:xfrm>
            <a:custGeom>
              <a:avLst/>
              <a:gdLst>
                <a:gd name="T0" fmla="*/ 1 w 39"/>
                <a:gd name="T1" fmla="*/ 0 h 33"/>
                <a:gd name="T2" fmla="*/ 0 w 39"/>
                <a:gd name="T3" fmla="*/ 1 h 33"/>
                <a:gd name="T4" fmla="*/ 1 w 39"/>
                <a:gd name="T5" fmla="*/ 2 h 33"/>
                <a:gd name="T6" fmla="*/ 2 w 39"/>
                <a:gd name="T7" fmla="*/ 1 h 33"/>
                <a:gd name="T8" fmla="*/ 1 w 39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3">
                  <a:moveTo>
                    <a:pt x="7" y="0"/>
                  </a:moveTo>
                  <a:lnTo>
                    <a:pt x="0" y="23"/>
                  </a:lnTo>
                  <a:lnTo>
                    <a:pt x="32" y="33"/>
                  </a:lnTo>
                  <a:lnTo>
                    <a:pt x="39" y="1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38" name="Freeform 233"/>
            <p:cNvSpPr>
              <a:spLocks/>
            </p:cNvSpPr>
            <p:nvPr/>
          </p:nvSpPr>
          <p:spPr bwMode="auto">
            <a:xfrm>
              <a:off x="4199" y="2315"/>
              <a:ext cx="15" cy="17"/>
            </a:xfrm>
            <a:custGeom>
              <a:avLst/>
              <a:gdLst>
                <a:gd name="T0" fmla="*/ 0 w 32"/>
                <a:gd name="T1" fmla="*/ 0 h 31"/>
                <a:gd name="T2" fmla="*/ 0 w 32"/>
                <a:gd name="T3" fmla="*/ 1 h 31"/>
                <a:gd name="T4" fmla="*/ 0 w 32"/>
                <a:gd name="T5" fmla="*/ 2 h 31"/>
                <a:gd name="T6" fmla="*/ 0 w 32"/>
                <a:gd name="T7" fmla="*/ 1 h 31"/>
                <a:gd name="T8" fmla="*/ 0 w 32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1">
                  <a:moveTo>
                    <a:pt x="10" y="0"/>
                  </a:moveTo>
                  <a:lnTo>
                    <a:pt x="0" y="21"/>
                  </a:lnTo>
                  <a:lnTo>
                    <a:pt x="22" y="31"/>
                  </a:lnTo>
                  <a:lnTo>
                    <a:pt x="32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39" name="Freeform 234"/>
            <p:cNvSpPr>
              <a:spLocks/>
            </p:cNvSpPr>
            <p:nvPr/>
          </p:nvSpPr>
          <p:spPr bwMode="auto">
            <a:xfrm>
              <a:off x="4199" y="2314"/>
              <a:ext cx="10" cy="12"/>
            </a:xfrm>
            <a:custGeom>
              <a:avLst/>
              <a:gdLst>
                <a:gd name="T0" fmla="*/ 9 w 10"/>
                <a:gd name="T1" fmla="*/ 0 h 23"/>
                <a:gd name="T2" fmla="*/ 10 w 10"/>
                <a:gd name="T3" fmla="*/ 1 h 23"/>
                <a:gd name="T4" fmla="*/ 0 w 10"/>
                <a:gd name="T5" fmla="*/ 1 h 23"/>
                <a:gd name="T6" fmla="*/ 2 w 10"/>
                <a:gd name="T7" fmla="*/ 1 h 23"/>
                <a:gd name="T8" fmla="*/ 9 w 10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23">
                  <a:moveTo>
                    <a:pt x="9" y="0"/>
                  </a:moveTo>
                  <a:lnTo>
                    <a:pt x="10" y="2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40" name="Freeform 235"/>
            <p:cNvSpPr>
              <a:spLocks/>
            </p:cNvSpPr>
            <p:nvPr/>
          </p:nvSpPr>
          <p:spPr bwMode="auto">
            <a:xfrm>
              <a:off x="4208" y="2321"/>
              <a:ext cx="18" cy="20"/>
            </a:xfrm>
            <a:custGeom>
              <a:avLst/>
              <a:gdLst>
                <a:gd name="T0" fmla="*/ 0 w 38"/>
                <a:gd name="T1" fmla="*/ 0 h 37"/>
                <a:gd name="T2" fmla="*/ 0 w 38"/>
                <a:gd name="T3" fmla="*/ 1 h 37"/>
                <a:gd name="T4" fmla="*/ 0 w 38"/>
                <a:gd name="T5" fmla="*/ 2 h 37"/>
                <a:gd name="T6" fmla="*/ 1 w 38"/>
                <a:gd name="T7" fmla="*/ 1 h 37"/>
                <a:gd name="T8" fmla="*/ 0 w 38"/>
                <a:gd name="T9" fmla="*/ 0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7">
                  <a:moveTo>
                    <a:pt x="17" y="0"/>
                  </a:moveTo>
                  <a:lnTo>
                    <a:pt x="0" y="17"/>
                  </a:lnTo>
                  <a:lnTo>
                    <a:pt x="22" y="37"/>
                  </a:lnTo>
                  <a:lnTo>
                    <a:pt x="38" y="2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41" name="Freeform 236"/>
            <p:cNvSpPr>
              <a:spLocks/>
            </p:cNvSpPr>
            <p:nvPr/>
          </p:nvSpPr>
          <p:spPr bwMode="auto">
            <a:xfrm>
              <a:off x="4208" y="2320"/>
              <a:ext cx="10" cy="12"/>
            </a:xfrm>
            <a:custGeom>
              <a:avLst/>
              <a:gdLst>
                <a:gd name="T0" fmla="*/ 1 w 17"/>
                <a:gd name="T1" fmla="*/ 0 h 21"/>
                <a:gd name="T2" fmla="*/ 1 w 17"/>
                <a:gd name="T3" fmla="*/ 1 h 21"/>
                <a:gd name="T4" fmla="*/ 0 w 17"/>
                <a:gd name="T5" fmla="*/ 1 h 21"/>
                <a:gd name="T6" fmla="*/ 1 w 17"/>
                <a:gd name="T7" fmla="*/ 1 h 21"/>
                <a:gd name="T8" fmla="*/ 1 w 17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lnTo>
                    <a:pt x="17" y="1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42" name="Freeform 237"/>
            <p:cNvSpPr>
              <a:spLocks/>
            </p:cNvSpPr>
            <p:nvPr/>
          </p:nvSpPr>
          <p:spPr bwMode="auto">
            <a:xfrm>
              <a:off x="4217" y="2333"/>
              <a:ext cx="20" cy="23"/>
            </a:xfrm>
            <a:custGeom>
              <a:avLst/>
              <a:gdLst>
                <a:gd name="T0" fmla="*/ 1 w 40"/>
                <a:gd name="T1" fmla="*/ 0 h 43"/>
                <a:gd name="T2" fmla="*/ 0 w 40"/>
                <a:gd name="T3" fmla="*/ 1 h 43"/>
                <a:gd name="T4" fmla="*/ 1 w 40"/>
                <a:gd name="T5" fmla="*/ 2 h 43"/>
                <a:gd name="T6" fmla="*/ 2 w 40"/>
                <a:gd name="T7" fmla="*/ 2 h 43"/>
                <a:gd name="T8" fmla="*/ 1 w 40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" h="43">
                  <a:moveTo>
                    <a:pt x="20" y="0"/>
                  </a:moveTo>
                  <a:lnTo>
                    <a:pt x="0" y="13"/>
                  </a:lnTo>
                  <a:lnTo>
                    <a:pt x="20" y="43"/>
                  </a:lnTo>
                  <a:lnTo>
                    <a:pt x="40" y="3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3" name="Freeform 238"/>
            <p:cNvSpPr>
              <a:spLocks/>
            </p:cNvSpPr>
            <p:nvPr/>
          </p:nvSpPr>
          <p:spPr bwMode="auto">
            <a:xfrm>
              <a:off x="4218" y="2331"/>
              <a:ext cx="11" cy="10"/>
            </a:xfrm>
            <a:custGeom>
              <a:avLst/>
              <a:gdLst>
                <a:gd name="T0" fmla="*/ 1 w 20"/>
                <a:gd name="T1" fmla="*/ 0 h 17"/>
                <a:gd name="T2" fmla="*/ 1 w 20"/>
                <a:gd name="T3" fmla="*/ 1 h 17"/>
                <a:gd name="T4" fmla="*/ 0 w 20"/>
                <a:gd name="T5" fmla="*/ 1 h 17"/>
                <a:gd name="T6" fmla="*/ 1 w 20"/>
                <a:gd name="T7" fmla="*/ 1 h 17"/>
                <a:gd name="T8" fmla="*/ 1 w 2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7">
                  <a:moveTo>
                    <a:pt x="17" y="0"/>
                  </a:moveTo>
                  <a:lnTo>
                    <a:pt x="20" y="2"/>
                  </a:lnTo>
                  <a:lnTo>
                    <a:pt x="0" y="15"/>
                  </a:lnTo>
                  <a:lnTo>
                    <a:pt x="1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44" name="Freeform 239"/>
            <p:cNvSpPr>
              <a:spLocks/>
            </p:cNvSpPr>
            <p:nvPr/>
          </p:nvSpPr>
          <p:spPr bwMode="auto">
            <a:xfrm>
              <a:off x="4230" y="2347"/>
              <a:ext cx="22" cy="21"/>
            </a:xfrm>
            <a:custGeom>
              <a:avLst/>
              <a:gdLst>
                <a:gd name="T0" fmla="*/ 0 w 46"/>
                <a:gd name="T1" fmla="*/ 0 h 40"/>
                <a:gd name="T2" fmla="*/ 0 w 46"/>
                <a:gd name="T3" fmla="*/ 1 h 40"/>
                <a:gd name="T4" fmla="*/ 1 w 46"/>
                <a:gd name="T5" fmla="*/ 2 h 40"/>
                <a:gd name="T6" fmla="*/ 1 w 46"/>
                <a:gd name="T7" fmla="*/ 1 h 40"/>
                <a:gd name="T8" fmla="*/ 0 w 46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" h="40">
                  <a:moveTo>
                    <a:pt x="13" y="0"/>
                  </a:moveTo>
                  <a:lnTo>
                    <a:pt x="0" y="20"/>
                  </a:lnTo>
                  <a:lnTo>
                    <a:pt x="33" y="40"/>
                  </a:lnTo>
                  <a:lnTo>
                    <a:pt x="46" y="2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5" name="Freeform 240"/>
            <p:cNvSpPr>
              <a:spLocks/>
            </p:cNvSpPr>
            <p:nvPr/>
          </p:nvSpPr>
          <p:spPr bwMode="auto">
            <a:xfrm>
              <a:off x="4229" y="2347"/>
              <a:ext cx="10" cy="11"/>
            </a:xfrm>
            <a:custGeom>
              <a:avLst/>
              <a:gdLst>
                <a:gd name="T0" fmla="*/ 0 w 20"/>
                <a:gd name="T1" fmla="*/ 1 h 20"/>
                <a:gd name="T2" fmla="*/ 1 w 20"/>
                <a:gd name="T3" fmla="*/ 1 h 20"/>
                <a:gd name="T4" fmla="*/ 1 w 20"/>
                <a:gd name="T5" fmla="*/ 1 h 20"/>
                <a:gd name="T6" fmla="*/ 1 w 20"/>
                <a:gd name="T7" fmla="*/ 0 h 20"/>
                <a:gd name="T8" fmla="*/ 1 w 20"/>
                <a:gd name="T9" fmla="*/ 1 h 20"/>
                <a:gd name="T10" fmla="*/ 0 w 20"/>
                <a:gd name="T11" fmla="*/ 1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" h="20">
                  <a:moveTo>
                    <a:pt x="0" y="16"/>
                  </a:moveTo>
                  <a:lnTo>
                    <a:pt x="1" y="18"/>
                  </a:lnTo>
                  <a:lnTo>
                    <a:pt x="4" y="20"/>
                  </a:lnTo>
                  <a:lnTo>
                    <a:pt x="17" y="0"/>
                  </a:lnTo>
                  <a:lnTo>
                    <a:pt x="20" y="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6" name="Freeform 241"/>
            <p:cNvSpPr>
              <a:spLocks/>
            </p:cNvSpPr>
            <p:nvPr/>
          </p:nvSpPr>
          <p:spPr bwMode="auto">
            <a:xfrm>
              <a:off x="4246" y="2358"/>
              <a:ext cx="17" cy="20"/>
            </a:xfrm>
            <a:custGeom>
              <a:avLst/>
              <a:gdLst>
                <a:gd name="T0" fmla="*/ 0 w 37"/>
                <a:gd name="T1" fmla="*/ 0 h 37"/>
                <a:gd name="T2" fmla="*/ 0 w 37"/>
                <a:gd name="T3" fmla="*/ 1 h 37"/>
                <a:gd name="T4" fmla="*/ 0 w 37"/>
                <a:gd name="T5" fmla="*/ 2 h 37"/>
                <a:gd name="T6" fmla="*/ 1 w 37"/>
                <a:gd name="T7" fmla="*/ 1 h 37"/>
                <a:gd name="T8" fmla="*/ 0 w 37"/>
                <a:gd name="T9" fmla="*/ 0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37">
                  <a:moveTo>
                    <a:pt x="16" y="0"/>
                  </a:moveTo>
                  <a:lnTo>
                    <a:pt x="0" y="17"/>
                  </a:lnTo>
                  <a:lnTo>
                    <a:pt x="20" y="37"/>
                  </a:lnTo>
                  <a:lnTo>
                    <a:pt x="37" y="2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7" name="Freeform 242"/>
            <p:cNvSpPr>
              <a:spLocks/>
            </p:cNvSpPr>
            <p:nvPr/>
          </p:nvSpPr>
          <p:spPr bwMode="auto">
            <a:xfrm>
              <a:off x="4246" y="2358"/>
              <a:ext cx="10" cy="10"/>
            </a:xfrm>
            <a:custGeom>
              <a:avLst/>
              <a:gdLst>
                <a:gd name="T0" fmla="*/ 2 w 16"/>
                <a:gd name="T1" fmla="*/ 0 h 20"/>
                <a:gd name="T2" fmla="*/ 2 w 16"/>
                <a:gd name="T3" fmla="*/ 1 h 20"/>
                <a:gd name="T4" fmla="*/ 0 w 16"/>
                <a:gd name="T5" fmla="*/ 1 h 20"/>
                <a:gd name="T6" fmla="*/ 1 w 16"/>
                <a:gd name="T7" fmla="*/ 1 h 20"/>
                <a:gd name="T8" fmla="*/ 2 w 16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20">
                  <a:moveTo>
                    <a:pt x="15" y="0"/>
                  </a:moveTo>
                  <a:lnTo>
                    <a:pt x="16" y="1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8" name="Rectangle 243"/>
            <p:cNvSpPr>
              <a:spLocks noChangeArrowheads="1"/>
            </p:cNvSpPr>
            <p:nvPr/>
          </p:nvSpPr>
          <p:spPr bwMode="auto">
            <a:xfrm>
              <a:off x="4259" y="2367"/>
              <a:ext cx="17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249" name="Freeform 244"/>
            <p:cNvSpPr>
              <a:spLocks/>
            </p:cNvSpPr>
            <p:nvPr/>
          </p:nvSpPr>
          <p:spPr bwMode="auto">
            <a:xfrm>
              <a:off x="4255" y="2367"/>
              <a:ext cx="10" cy="13"/>
            </a:xfrm>
            <a:custGeom>
              <a:avLst/>
              <a:gdLst>
                <a:gd name="T0" fmla="*/ 0 w 17"/>
                <a:gd name="T1" fmla="*/ 1 h 24"/>
                <a:gd name="T2" fmla="*/ 1 w 17"/>
                <a:gd name="T3" fmla="*/ 1 h 24"/>
                <a:gd name="T4" fmla="*/ 1 w 17"/>
                <a:gd name="T5" fmla="*/ 1 h 24"/>
                <a:gd name="T6" fmla="*/ 1 w 17"/>
                <a:gd name="T7" fmla="*/ 0 h 24"/>
                <a:gd name="T8" fmla="*/ 1 w 17"/>
                <a:gd name="T9" fmla="*/ 1 h 24"/>
                <a:gd name="T10" fmla="*/ 0 w 17"/>
                <a:gd name="T11" fmla="*/ 1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24">
                  <a:moveTo>
                    <a:pt x="0" y="20"/>
                  </a:moveTo>
                  <a:lnTo>
                    <a:pt x="4" y="24"/>
                  </a:lnTo>
                  <a:lnTo>
                    <a:pt x="9" y="24"/>
                  </a:lnTo>
                  <a:lnTo>
                    <a:pt x="9" y="0"/>
                  </a:lnTo>
                  <a:lnTo>
                    <a:pt x="17" y="3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0" name="Rectangle 245"/>
            <p:cNvSpPr>
              <a:spLocks noChangeArrowheads="1"/>
            </p:cNvSpPr>
            <p:nvPr/>
          </p:nvSpPr>
          <p:spPr bwMode="auto">
            <a:xfrm>
              <a:off x="4276" y="2367"/>
              <a:ext cx="294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251" name="Freeform 246"/>
            <p:cNvSpPr>
              <a:spLocks/>
            </p:cNvSpPr>
            <p:nvPr/>
          </p:nvSpPr>
          <p:spPr bwMode="auto">
            <a:xfrm>
              <a:off x="4276" y="2367"/>
              <a:ext cx="10" cy="13"/>
            </a:xfrm>
            <a:custGeom>
              <a:avLst/>
              <a:gdLst>
                <a:gd name="T0" fmla="*/ 0 w 10"/>
                <a:gd name="T1" fmla="*/ 0 h 24"/>
                <a:gd name="T2" fmla="*/ 0 w 10"/>
                <a:gd name="T3" fmla="*/ 1 h 24"/>
                <a:gd name="T4" fmla="*/ 0 w 10"/>
                <a:gd name="T5" fmla="*/ 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4">
                  <a:moveTo>
                    <a:pt x="0" y="0"/>
                  </a:move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2" name="Freeform 247"/>
            <p:cNvSpPr>
              <a:spLocks/>
            </p:cNvSpPr>
            <p:nvPr/>
          </p:nvSpPr>
          <p:spPr bwMode="auto">
            <a:xfrm>
              <a:off x="4180" y="2307"/>
              <a:ext cx="10" cy="14"/>
            </a:xfrm>
            <a:custGeom>
              <a:avLst/>
              <a:gdLst>
                <a:gd name="T0" fmla="*/ 1 w 19"/>
                <a:gd name="T1" fmla="*/ 1 h 26"/>
                <a:gd name="T2" fmla="*/ 1 w 19"/>
                <a:gd name="T3" fmla="*/ 0 h 26"/>
                <a:gd name="T4" fmla="*/ 0 w 19"/>
                <a:gd name="T5" fmla="*/ 1 h 26"/>
                <a:gd name="T6" fmla="*/ 1 w 19"/>
                <a:gd name="T7" fmla="*/ 1 h 26"/>
                <a:gd name="T8" fmla="*/ 1 w 19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6">
                  <a:moveTo>
                    <a:pt x="19" y="3"/>
                  </a:moveTo>
                  <a:lnTo>
                    <a:pt x="8" y="0"/>
                  </a:lnTo>
                  <a:lnTo>
                    <a:pt x="0" y="22"/>
                  </a:lnTo>
                  <a:lnTo>
                    <a:pt x="12" y="26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53" name="Freeform 248"/>
            <p:cNvSpPr>
              <a:spLocks/>
            </p:cNvSpPr>
            <p:nvPr/>
          </p:nvSpPr>
          <p:spPr bwMode="auto">
            <a:xfrm>
              <a:off x="4223" y="2344"/>
              <a:ext cx="42" cy="75"/>
            </a:xfrm>
            <a:custGeom>
              <a:avLst/>
              <a:gdLst>
                <a:gd name="T0" fmla="*/ 0 w 85"/>
                <a:gd name="T1" fmla="*/ 0 h 141"/>
                <a:gd name="T2" fmla="*/ 0 w 85"/>
                <a:gd name="T3" fmla="*/ 1 h 141"/>
                <a:gd name="T4" fmla="*/ 1 w 85"/>
                <a:gd name="T5" fmla="*/ 6 h 141"/>
                <a:gd name="T6" fmla="*/ 2 w 85"/>
                <a:gd name="T7" fmla="*/ 6 h 141"/>
                <a:gd name="T8" fmla="*/ 0 w 85"/>
                <a:gd name="T9" fmla="*/ 0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141">
                  <a:moveTo>
                    <a:pt x="21" y="0"/>
                  </a:moveTo>
                  <a:lnTo>
                    <a:pt x="0" y="10"/>
                  </a:lnTo>
                  <a:lnTo>
                    <a:pt x="63" y="141"/>
                  </a:lnTo>
                  <a:lnTo>
                    <a:pt x="85" y="13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4" name="Freeform 249"/>
            <p:cNvSpPr>
              <a:spLocks/>
            </p:cNvSpPr>
            <p:nvPr/>
          </p:nvSpPr>
          <p:spPr bwMode="auto">
            <a:xfrm>
              <a:off x="4254" y="2414"/>
              <a:ext cx="13" cy="10"/>
            </a:xfrm>
            <a:custGeom>
              <a:avLst/>
              <a:gdLst>
                <a:gd name="T0" fmla="*/ 0 w 27"/>
                <a:gd name="T1" fmla="*/ 0 h 20"/>
                <a:gd name="T2" fmla="*/ 0 w 27"/>
                <a:gd name="T3" fmla="*/ 1 h 20"/>
                <a:gd name="T4" fmla="*/ 0 w 27"/>
                <a:gd name="T5" fmla="*/ 1 h 20"/>
                <a:gd name="T6" fmla="*/ 0 w 27"/>
                <a:gd name="T7" fmla="*/ 1 h 20"/>
                <a:gd name="T8" fmla="*/ 0 w 27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0">
                  <a:moveTo>
                    <a:pt x="22" y="0"/>
                  </a:moveTo>
                  <a:lnTo>
                    <a:pt x="27" y="10"/>
                  </a:lnTo>
                  <a:lnTo>
                    <a:pt x="6" y="20"/>
                  </a:lnTo>
                  <a:lnTo>
                    <a:pt x="0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5" name="Freeform 250"/>
            <p:cNvSpPr>
              <a:spLocks/>
            </p:cNvSpPr>
            <p:nvPr/>
          </p:nvSpPr>
          <p:spPr bwMode="auto">
            <a:xfrm>
              <a:off x="4221" y="2338"/>
              <a:ext cx="13" cy="12"/>
            </a:xfrm>
            <a:custGeom>
              <a:avLst/>
              <a:gdLst>
                <a:gd name="T0" fmla="*/ 0 w 27"/>
                <a:gd name="T1" fmla="*/ 1 h 22"/>
                <a:gd name="T2" fmla="*/ 0 w 27"/>
                <a:gd name="T3" fmla="*/ 0 h 22"/>
                <a:gd name="T4" fmla="*/ 0 w 27"/>
                <a:gd name="T5" fmla="*/ 1 h 22"/>
                <a:gd name="T6" fmla="*/ 0 w 27"/>
                <a:gd name="T7" fmla="*/ 1 h 22"/>
                <a:gd name="T8" fmla="*/ 0 w 27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2">
                  <a:moveTo>
                    <a:pt x="27" y="12"/>
                  </a:moveTo>
                  <a:lnTo>
                    <a:pt x="22" y="0"/>
                  </a:lnTo>
                  <a:lnTo>
                    <a:pt x="0" y="10"/>
                  </a:lnTo>
                  <a:lnTo>
                    <a:pt x="6" y="22"/>
                  </a:lnTo>
                  <a:lnTo>
                    <a:pt x="2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6" name="Freeform 251"/>
            <p:cNvSpPr>
              <a:spLocks/>
            </p:cNvSpPr>
            <p:nvPr/>
          </p:nvSpPr>
          <p:spPr bwMode="auto">
            <a:xfrm>
              <a:off x="4227" y="2369"/>
              <a:ext cx="15" cy="26"/>
            </a:xfrm>
            <a:custGeom>
              <a:avLst/>
              <a:gdLst>
                <a:gd name="T0" fmla="*/ 1 w 30"/>
                <a:gd name="T1" fmla="*/ 1 h 49"/>
                <a:gd name="T2" fmla="*/ 1 w 30"/>
                <a:gd name="T3" fmla="*/ 0 h 49"/>
                <a:gd name="T4" fmla="*/ 0 w 30"/>
                <a:gd name="T5" fmla="*/ 2 h 49"/>
                <a:gd name="T6" fmla="*/ 1 w 30"/>
                <a:gd name="T7" fmla="*/ 2 h 49"/>
                <a:gd name="T8" fmla="*/ 1 w 30"/>
                <a:gd name="T9" fmla="*/ 1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49">
                  <a:moveTo>
                    <a:pt x="30" y="1"/>
                  </a:moveTo>
                  <a:lnTo>
                    <a:pt x="6" y="0"/>
                  </a:lnTo>
                  <a:lnTo>
                    <a:pt x="0" y="48"/>
                  </a:lnTo>
                  <a:lnTo>
                    <a:pt x="25" y="49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7" name="Freeform 252"/>
            <p:cNvSpPr>
              <a:spLocks/>
            </p:cNvSpPr>
            <p:nvPr/>
          </p:nvSpPr>
          <p:spPr bwMode="auto">
            <a:xfrm>
              <a:off x="4227" y="2395"/>
              <a:ext cx="18" cy="43"/>
            </a:xfrm>
            <a:custGeom>
              <a:avLst/>
              <a:gdLst>
                <a:gd name="T0" fmla="*/ 1 w 36"/>
                <a:gd name="T1" fmla="*/ 0 h 82"/>
                <a:gd name="T2" fmla="*/ 0 w 36"/>
                <a:gd name="T3" fmla="*/ 1 h 82"/>
                <a:gd name="T4" fmla="*/ 1 w 36"/>
                <a:gd name="T5" fmla="*/ 3 h 82"/>
                <a:gd name="T6" fmla="*/ 2 w 36"/>
                <a:gd name="T7" fmla="*/ 3 h 82"/>
                <a:gd name="T8" fmla="*/ 1 w 36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82">
                  <a:moveTo>
                    <a:pt x="25" y="0"/>
                  </a:moveTo>
                  <a:lnTo>
                    <a:pt x="0" y="2"/>
                  </a:lnTo>
                  <a:lnTo>
                    <a:pt x="12" y="82"/>
                  </a:lnTo>
                  <a:lnTo>
                    <a:pt x="36" y="8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8" name="Freeform 253"/>
            <p:cNvSpPr>
              <a:spLocks/>
            </p:cNvSpPr>
            <p:nvPr/>
          </p:nvSpPr>
          <p:spPr bwMode="auto">
            <a:xfrm>
              <a:off x="4227" y="2386"/>
              <a:ext cx="12" cy="10"/>
            </a:xfrm>
            <a:custGeom>
              <a:avLst/>
              <a:gdLst>
                <a:gd name="T0" fmla="*/ 0 w 25"/>
                <a:gd name="T1" fmla="*/ 0 h 2"/>
                <a:gd name="T2" fmla="*/ 0 w 25"/>
                <a:gd name="T3" fmla="*/ 3125 h 2"/>
                <a:gd name="T4" fmla="*/ 0 w 25"/>
                <a:gd name="T5" fmla="*/ 6250 h 2"/>
                <a:gd name="T6" fmla="*/ 0 w 25"/>
                <a:gd name="T7" fmla="*/ 0 h 2"/>
                <a:gd name="T8" fmla="*/ 0 w 25"/>
                <a:gd name="T9" fmla="*/ 3125 h 2"/>
                <a:gd name="T10" fmla="*/ 0 w 25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2">
                  <a:moveTo>
                    <a:pt x="0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9" name="Freeform 254"/>
            <p:cNvSpPr>
              <a:spLocks/>
            </p:cNvSpPr>
            <p:nvPr/>
          </p:nvSpPr>
          <p:spPr bwMode="auto">
            <a:xfrm>
              <a:off x="4233" y="2434"/>
              <a:ext cx="13" cy="10"/>
            </a:xfrm>
            <a:custGeom>
              <a:avLst/>
              <a:gdLst>
                <a:gd name="T0" fmla="*/ 1 w 26"/>
                <a:gd name="T1" fmla="*/ 0 h 13"/>
                <a:gd name="T2" fmla="*/ 1 w 26"/>
                <a:gd name="T3" fmla="*/ 3 h 13"/>
                <a:gd name="T4" fmla="*/ 1 w 26"/>
                <a:gd name="T5" fmla="*/ 4 h 13"/>
                <a:gd name="T6" fmla="*/ 0 w 26"/>
                <a:gd name="T7" fmla="*/ 2 h 13"/>
                <a:gd name="T8" fmla="*/ 1 w 26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3">
                  <a:moveTo>
                    <a:pt x="24" y="0"/>
                  </a:moveTo>
                  <a:lnTo>
                    <a:pt x="26" y="11"/>
                  </a:lnTo>
                  <a:lnTo>
                    <a:pt x="1" y="13"/>
                  </a:lnTo>
                  <a:lnTo>
                    <a:pt x="0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0" name="Freeform 255"/>
            <p:cNvSpPr>
              <a:spLocks/>
            </p:cNvSpPr>
            <p:nvPr/>
          </p:nvSpPr>
          <p:spPr bwMode="auto">
            <a:xfrm>
              <a:off x="4230" y="2360"/>
              <a:ext cx="13" cy="10"/>
            </a:xfrm>
            <a:custGeom>
              <a:avLst/>
              <a:gdLst>
                <a:gd name="T0" fmla="*/ 1 w 25"/>
                <a:gd name="T1" fmla="*/ 5 h 12"/>
                <a:gd name="T2" fmla="*/ 1 w 25"/>
                <a:gd name="T3" fmla="*/ 1 h 12"/>
                <a:gd name="T4" fmla="*/ 1 w 25"/>
                <a:gd name="T5" fmla="*/ 0 h 12"/>
                <a:gd name="T6" fmla="*/ 0 w 25"/>
                <a:gd name="T7" fmla="*/ 5 h 12"/>
                <a:gd name="T8" fmla="*/ 1 w 25"/>
                <a:gd name="T9" fmla="*/ 5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12">
                  <a:moveTo>
                    <a:pt x="24" y="12"/>
                  </a:moveTo>
                  <a:lnTo>
                    <a:pt x="25" y="1"/>
                  </a:lnTo>
                  <a:lnTo>
                    <a:pt x="1" y="0"/>
                  </a:lnTo>
                  <a:lnTo>
                    <a:pt x="0" y="11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1" name="Freeform 256"/>
            <p:cNvSpPr>
              <a:spLocks/>
            </p:cNvSpPr>
            <p:nvPr/>
          </p:nvSpPr>
          <p:spPr bwMode="auto">
            <a:xfrm>
              <a:off x="4255" y="2369"/>
              <a:ext cx="60" cy="63"/>
            </a:xfrm>
            <a:custGeom>
              <a:avLst/>
              <a:gdLst>
                <a:gd name="T0" fmla="*/ 0 w 124"/>
                <a:gd name="T1" fmla="*/ 0 h 119"/>
                <a:gd name="T2" fmla="*/ 0 w 124"/>
                <a:gd name="T3" fmla="*/ 1 h 119"/>
                <a:gd name="T4" fmla="*/ 3 w 124"/>
                <a:gd name="T5" fmla="*/ 5 h 119"/>
                <a:gd name="T6" fmla="*/ 3 w 124"/>
                <a:gd name="T7" fmla="*/ 4 h 119"/>
                <a:gd name="T8" fmla="*/ 0 w 124"/>
                <a:gd name="T9" fmla="*/ 0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4" h="119">
                  <a:moveTo>
                    <a:pt x="17" y="0"/>
                  </a:moveTo>
                  <a:lnTo>
                    <a:pt x="0" y="17"/>
                  </a:lnTo>
                  <a:lnTo>
                    <a:pt x="107" y="119"/>
                  </a:lnTo>
                  <a:lnTo>
                    <a:pt x="124" y="10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2" name="Freeform 257"/>
            <p:cNvSpPr>
              <a:spLocks/>
            </p:cNvSpPr>
            <p:nvPr/>
          </p:nvSpPr>
          <p:spPr bwMode="auto">
            <a:xfrm>
              <a:off x="4308" y="2422"/>
              <a:ext cx="11" cy="14"/>
            </a:xfrm>
            <a:custGeom>
              <a:avLst/>
              <a:gdLst>
                <a:gd name="T0" fmla="*/ 0 w 26"/>
                <a:gd name="T1" fmla="*/ 0 h 25"/>
                <a:gd name="T2" fmla="*/ 0 w 26"/>
                <a:gd name="T3" fmla="*/ 1 h 25"/>
                <a:gd name="T4" fmla="*/ 0 w 26"/>
                <a:gd name="T5" fmla="*/ 1 h 25"/>
                <a:gd name="T6" fmla="*/ 0 w 26"/>
                <a:gd name="T7" fmla="*/ 1 h 25"/>
                <a:gd name="T8" fmla="*/ 0 w 26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5">
                  <a:moveTo>
                    <a:pt x="17" y="0"/>
                  </a:moveTo>
                  <a:lnTo>
                    <a:pt x="26" y="8"/>
                  </a:lnTo>
                  <a:lnTo>
                    <a:pt x="9" y="2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3" name="Freeform 258"/>
            <p:cNvSpPr>
              <a:spLocks/>
            </p:cNvSpPr>
            <p:nvPr/>
          </p:nvSpPr>
          <p:spPr bwMode="auto">
            <a:xfrm>
              <a:off x="4251" y="2364"/>
              <a:ext cx="12" cy="14"/>
            </a:xfrm>
            <a:custGeom>
              <a:avLst/>
              <a:gdLst>
                <a:gd name="T0" fmla="*/ 0 w 26"/>
                <a:gd name="T1" fmla="*/ 1 h 26"/>
                <a:gd name="T2" fmla="*/ 0 w 26"/>
                <a:gd name="T3" fmla="*/ 0 h 26"/>
                <a:gd name="T4" fmla="*/ 0 w 26"/>
                <a:gd name="T5" fmla="*/ 1 h 26"/>
                <a:gd name="T6" fmla="*/ 0 w 26"/>
                <a:gd name="T7" fmla="*/ 1 h 26"/>
                <a:gd name="T8" fmla="*/ 0 w 26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6">
                  <a:moveTo>
                    <a:pt x="26" y="9"/>
                  </a:moveTo>
                  <a:lnTo>
                    <a:pt x="17" y="0"/>
                  </a:lnTo>
                  <a:lnTo>
                    <a:pt x="0" y="18"/>
                  </a:lnTo>
                  <a:lnTo>
                    <a:pt x="9" y="26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4" name="Freeform 259"/>
            <p:cNvSpPr>
              <a:spLocks/>
            </p:cNvSpPr>
            <p:nvPr/>
          </p:nvSpPr>
          <p:spPr bwMode="auto">
            <a:xfrm>
              <a:off x="4277" y="2398"/>
              <a:ext cx="35" cy="68"/>
            </a:xfrm>
            <a:custGeom>
              <a:avLst/>
              <a:gdLst>
                <a:gd name="T0" fmla="*/ 0 w 72"/>
                <a:gd name="T1" fmla="*/ 0 h 128"/>
                <a:gd name="T2" fmla="*/ 0 w 72"/>
                <a:gd name="T3" fmla="*/ 1 h 128"/>
                <a:gd name="T4" fmla="*/ 1 w 72"/>
                <a:gd name="T5" fmla="*/ 5 h 128"/>
                <a:gd name="T6" fmla="*/ 2 w 72"/>
                <a:gd name="T7" fmla="*/ 5 h 128"/>
                <a:gd name="T8" fmla="*/ 0 w 72"/>
                <a:gd name="T9" fmla="*/ 0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" h="128">
                  <a:moveTo>
                    <a:pt x="23" y="0"/>
                  </a:moveTo>
                  <a:lnTo>
                    <a:pt x="0" y="8"/>
                  </a:lnTo>
                  <a:lnTo>
                    <a:pt x="49" y="128"/>
                  </a:lnTo>
                  <a:lnTo>
                    <a:pt x="72" y="12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5" name="Freeform 260"/>
            <p:cNvSpPr>
              <a:spLocks/>
            </p:cNvSpPr>
            <p:nvPr/>
          </p:nvSpPr>
          <p:spPr bwMode="auto">
            <a:xfrm>
              <a:off x="4301" y="2462"/>
              <a:ext cx="13" cy="10"/>
            </a:xfrm>
            <a:custGeom>
              <a:avLst/>
              <a:gdLst>
                <a:gd name="T0" fmla="*/ 0 w 27"/>
                <a:gd name="T1" fmla="*/ 0 h 19"/>
                <a:gd name="T2" fmla="*/ 0 w 27"/>
                <a:gd name="T3" fmla="*/ 1 h 19"/>
                <a:gd name="T4" fmla="*/ 0 w 27"/>
                <a:gd name="T5" fmla="*/ 1 h 19"/>
                <a:gd name="T6" fmla="*/ 0 w 27"/>
                <a:gd name="T7" fmla="*/ 1 h 19"/>
                <a:gd name="T8" fmla="*/ 0 w 27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19">
                  <a:moveTo>
                    <a:pt x="23" y="0"/>
                  </a:moveTo>
                  <a:lnTo>
                    <a:pt x="27" y="11"/>
                  </a:lnTo>
                  <a:lnTo>
                    <a:pt x="4" y="19"/>
                  </a:lnTo>
                  <a:lnTo>
                    <a:pt x="0" y="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6" name="Freeform 261"/>
            <p:cNvSpPr>
              <a:spLocks/>
            </p:cNvSpPr>
            <p:nvPr/>
          </p:nvSpPr>
          <p:spPr bwMode="auto">
            <a:xfrm>
              <a:off x="4275" y="2393"/>
              <a:ext cx="13" cy="10"/>
            </a:xfrm>
            <a:custGeom>
              <a:avLst/>
              <a:gdLst>
                <a:gd name="T0" fmla="*/ 0 w 28"/>
                <a:gd name="T1" fmla="*/ 1 h 19"/>
                <a:gd name="T2" fmla="*/ 0 w 28"/>
                <a:gd name="T3" fmla="*/ 0 h 19"/>
                <a:gd name="T4" fmla="*/ 0 w 28"/>
                <a:gd name="T5" fmla="*/ 1 h 19"/>
                <a:gd name="T6" fmla="*/ 0 w 28"/>
                <a:gd name="T7" fmla="*/ 1 h 19"/>
                <a:gd name="T8" fmla="*/ 0 w 28"/>
                <a:gd name="T9" fmla="*/ 1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19">
                  <a:moveTo>
                    <a:pt x="28" y="11"/>
                  </a:moveTo>
                  <a:lnTo>
                    <a:pt x="23" y="0"/>
                  </a:lnTo>
                  <a:lnTo>
                    <a:pt x="0" y="7"/>
                  </a:lnTo>
                  <a:lnTo>
                    <a:pt x="5" y="19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7" name="Freeform 262"/>
            <p:cNvSpPr>
              <a:spLocks/>
            </p:cNvSpPr>
            <p:nvPr/>
          </p:nvSpPr>
          <p:spPr bwMode="auto">
            <a:xfrm>
              <a:off x="4310" y="2369"/>
              <a:ext cx="25" cy="21"/>
            </a:xfrm>
            <a:custGeom>
              <a:avLst/>
              <a:gdLst>
                <a:gd name="T0" fmla="*/ 1 w 49"/>
                <a:gd name="T1" fmla="*/ 0 h 39"/>
                <a:gd name="T2" fmla="*/ 0 w 49"/>
                <a:gd name="T3" fmla="*/ 1 h 39"/>
                <a:gd name="T4" fmla="*/ 2 w 49"/>
                <a:gd name="T5" fmla="*/ 2 h 39"/>
                <a:gd name="T6" fmla="*/ 2 w 49"/>
                <a:gd name="T7" fmla="*/ 1 h 39"/>
                <a:gd name="T8" fmla="*/ 1 w 49"/>
                <a:gd name="T9" fmla="*/ 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39">
                  <a:moveTo>
                    <a:pt x="7" y="0"/>
                  </a:moveTo>
                  <a:lnTo>
                    <a:pt x="0" y="23"/>
                  </a:lnTo>
                  <a:lnTo>
                    <a:pt x="42" y="39"/>
                  </a:lnTo>
                  <a:lnTo>
                    <a:pt x="49" y="1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8" name="Freeform 263"/>
            <p:cNvSpPr>
              <a:spLocks/>
            </p:cNvSpPr>
            <p:nvPr/>
          </p:nvSpPr>
          <p:spPr bwMode="auto">
            <a:xfrm>
              <a:off x="4330" y="2379"/>
              <a:ext cx="21" cy="22"/>
            </a:xfrm>
            <a:custGeom>
              <a:avLst/>
              <a:gdLst>
                <a:gd name="T0" fmla="*/ 0 w 45"/>
                <a:gd name="T1" fmla="*/ 0 h 41"/>
                <a:gd name="T2" fmla="*/ 0 w 45"/>
                <a:gd name="T3" fmla="*/ 1 h 41"/>
                <a:gd name="T4" fmla="*/ 0 w 45"/>
                <a:gd name="T5" fmla="*/ 2 h 41"/>
                <a:gd name="T6" fmla="*/ 1 w 45"/>
                <a:gd name="T7" fmla="*/ 1 h 41"/>
                <a:gd name="T8" fmla="*/ 0 w 45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41">
                  <a:moveTo>
                    <a:pt x="13" y="0"/>
                  </a:moveTo>
                  <a:lnTo>
                    <a:pt x="0" y="20"/>
                  </a:lnTo>
                  <a:lnTo>
                    <a:pt x="32" y="41"/>
                  </a:lnTo>
                  <a:lnTo>
                    <a:pt x="45" y="2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9" name="Freeform 264"/>
            <p:cNvSpPr>
              <a:spLocks/>
            </p:cNvSpPr>
            <p:nvPr/>
          </p:nvSpPr>
          <p:spPr bwMode="auto">
            <a:xfrm>
              <a:off x="4330" y="2378"/>
              <a:ext cx="10" cy="12"/>
            </a:xfrm>
            <a:custGeom>
              <a:avLst/>
              <a:gdLst>
                <a:gd name="T0" fmla="*/ 3 w 13"/>
                <a:gd name="T1" fmla="*/ 0 h 23"/>
                <a:gd name="T2" fmla="*/ 3 w 13"/>
                <a:gd name="T3" fmla="*/ 0 h 23"/>
                <a:gd name="T4" fmla="*/ 4 w 13"/>
                <a:gd name="T5" fmla="*/ 1 h 23"/>
                <a:gd name="T6" fmla="*/ 0 w 13"/>
                <a:gd name="T7" fmla="*/ 1 h 23"/>
                <a:gd name="T8" fmla="*/ 2 w 13"/>
                <a:gd name="T9" fmla="*/ 1 h 23"/>
                <a:gd name="T10" fmla="*/ 3 w 13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" h="23">
                  <a:moveTo>
                    <a:pt x="10" y="0"/>
                  </a:moveTo>
                  <a:lnTo>
                    <a:pt x="12" y="0"/>
                  </a:lnTo>
                  <a:lnTo>
                    <a:pt x="13" y="2"/>
                  </a:lnTo>
                  <a:lnTo>
                    <a:pt x="0" y="22"/>
                  </a:lnTo>
                  <a:lnTo>
                    <a:pt x="3" y="2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0" name="Freeform 265"/>
            <p:cNvSpPr>
              <a:spLocks/>
            </p:cNvSpPr>
            <p:nvPr/>
          </p:nvSpPr>
          <p:spPr bwMode="auto">
            <a:xfrm>
              <a:off x="4343" y="2390"/>
              <a:ext cx="18" cy="21"/>
            </a:xfrm>
            <a:custGeom>
              <a:avLst/>
              <a:gdLst>
                <a:gd name="T0" fmla="*/ 0 w 38"/>
                <a:gd name="T1" fmla="*/ 0 h 38"/>
                <a:gd name="T2" fmla="*/ 0 w 38"/>
                <a:gd name="T3" fmla="*/ 1 h 38"/>
                <a:gd name="T4" fmla="*/ 0 w 38"/>
                <a:gd name="T5" fmla="*/ 2 h 38"/>
                <a:gd name="T6" fmla="*/ 1 w 38"/>
                <a:gd name="T7" fmla="*/ 1 h 38"/>
                <a:gd name="T8" fmla="*/ 0 w 38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8">
                  <a:moveTo>
                    <a:pt x="16" y="0"/>
                  </a:moveTo>
                  <a:lnTo>
                    <a:pt x="0" y="18"/>
                  </a:lnTo>
                  <a:lnTo>
                    <a:pt x="21" y="38"/>
                  </a:lnTo>
                  <a:lnTo>
                    <a:pt x="38" y="2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1" name="Freeform 266"/>
            <p:cNvSpPr>
              <a:spLocks/>
            </p:cNvSpPr>
            <p:nvPr/>
          </p:nvSpPr>
          <p:spPr bwMode="auto">
            <a:xfrm>
              <a:off x="4343" y="2390"/>
              <a:ext cx="10" cy="11"/>
            </a:xfrm>
            <a:custGeom>
              <a:avLst/>
              <a:gdLst>
                <a:gd name="T0" fmla="*/ 2 w 16"/>
                <a:gd name="T1" fmla="*/ 0 h 20"/>
                <a:gd name="T2" fmla="*/ 2 w 16"/>
                <a:gd name="T3" fmla="*/ 1 h 20"/>
                <a:gd name="T4" fmla="*/ 0 w 16"/>
                <a:gd name="T5" fmla="*/ 1 h 20"/>
                <a:gd name="T6" fmla="*/ 1 w 16"/>
                <a:gd name="T7" fmla="*/ 1 h 20"/>
                <a:gd name="T8" fmla="*/ 2 w 16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20">
                  <a:moveTo>
                    <a:pt x="15" y="0"/>
                  </a:moveTo>
                  <a:lnTo>
                    <a:pt x="16" y="1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2" name="Freeform 267"/>
            <p:cNvSpPr>
              <a:spLocks/>
            </p:cNvSpPr>
            <p:nvPr/>
          </p:nvSpPr>
          <p:spPr bwMode="auto">
            <a:xfrm>
              <a:off x="4354" y="2403"/>
              <a:ext cx="19" cy="22"/>
            </a:xfrm>
            <a:custGeom>
              <a:avLst/>
              <a:gdLst>
                <a:gd name="T0" fmla="*/ 0 w 41"/>
                <a:gd name="T1" fmla="*/ 0 h 42"/>
                <a:gd name="T2" fmla="*/ 0 w 41"/>
                <a:gd name="T3" fmla="*/ 1 h 42"/>
                <a:gd name="T4" fmla="*/ 0 w 41"/>
                <a:gd name="T5" fmla="*/ 2 h 42"/>
                <a:gd name="T6" fmla="*/ 1 w 41"/>
                <a:gd name="T7" fmla="*/ 1 h 42"/>
                <a:gd name="T8" fmla="*/ 0 w 41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" h="42">
                  <a:moveTo>
                    <a:pt x="21" y="0"/>
                  </a:moveTo>
                  <a:lnTo>
                    <a:pt x="0" y="12"/>
                  </a:lnTo>
                  <a:lnTo>
                    <a:pt x="21" y="42"/>
                  </a:lnTo>
                  <a:lnTo>
                    <a:pt x="41" y="3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3" name="Freeform 268"/>
            <p:cNvSpPr>
              <a:spLocks/>
            </p:cNvSpPr>
            <p:nvPr/>
          </p:nvSpPr>
          <p:spPr bwMode="auto">
            <a:xfrm>
              <a:off x="4354" y="2401"/>
              <a:ext cx="10" cy="10"/>
            </a:xfrm>
            <a:custGeom>
              <a:avLst/>
              <a:gdLst>
                <a:gd name="T0" fmla="*/ 0 w 21"/>
                <a:gd name="T1" fmla="*/ 0 h 18"/>
                <a:gd name="T2" fmla="*/ 0 w 21"/>
                <a:gd name="T3" fmla="*/ 1 h 18"/>
                <a:gd name="T4" fmla="*/ 0 w 21"/>
                <a:gd name="T5" fmla="*/ 1 h 18"/>
                <a:gd name="T6" fmla="*/ 0 w 21"/>
                <a:gd name="T7" fmla="*/ 1 h 18"/>
                <a:gd name="T8" fmla="*/ 0 w 21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lnTo>
                    <a:pt x="21" y="3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4" name="Freeform 269"/>
            <p:cNvSpPr>
              <a:spLocks/>
            </p:cNvSpPr>
            <p:nvPr/>
          </p:nvSpPr>
          <p:spPr bwMode="auto">
            <a:xfrm>
              <a:off x="4364" y="2417"/>
              <a:ext cx="13" cy="15"/>
            </a:xfrm>
            <a:custGeom>
              <a:avLst/>
              <a:gdLst>
                <a:gd name="T0" fmla="*/ 0 w 28"/>
                <a:gd name="T1" fmla="*/ 0 h 28"/>
                <a:gd name="T2" fmla="*/ 0 w 28"/>
                <a:gd name="T3" fmla="*/ 1 h 28"/>
                <a:gd name="T4" fmla="*/ 0 w 28"/>
                <a:gd name="T5" fmla="*/ 1 h 28"/>
                <a:gd name="T6" fmla="*/ 0 w 28"/>
                <a:gd name="T7" fmla="*/ 1 h 28"/>
                <a:gd name="T8" fmla="*/ 0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8">
                  <a:moveTo>
                    <a:pt x="16" y="0"/>
                  </a:moveTo>
                  <a:lnTo>
                    <a:pt x="0" y="18"/>
                  </a:lnTo>
                  <a:lnTo>
                    <a:pt x="11" y="28"/>
                  </a:lnTo>
                  <a:lnTo>
                    <a:pt x="28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5" name="Freeform 270"/>
            <p:cNvSpPr>
              <a:spLocks/>
            </p:cNvSpPr>
            <p:nvPr/>
          </p:nvSpPr>
          <p:spPr bwMode="auto">
            <a:xfrm>
              <a:off x="4364" y="2417"/>
              <a:ext cx="10" cy="10"/>
            </a:xfrm>
            <a:custGeom>
              <a:avLst/>
              <a:gdLst>
                <a:gd name="T0" fmla="*/ 0 w 20"/>
                <a:gd name="T1" fmla="*/ 1 h 19"/>
                <a:gd name="T2" fmla="*/ 1 w 20"/>
                <a:gd name="T3" fmla="*/ 1 h 19"/>
                <a:gd name="T4" fmla="*/ 1 w 20"/>
                <a:gd name="T5" fmla="*/ 1 h 19"/>
                <a:gd name="T6" fmla="*/ 1 w 20"/>
                <a:gd name="T7" fmla="*/ 0 h 19"/>
                <a:gd name="T8" fmla="*/ 1 w 20"/>
                <a:gd name="T9" fmla="*/ 1 h 19"/>
                <a:gd name="T10" fmla="*/ 0 w 20"/>
                <a:gd name="T11" fmla="*/ 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" h="19">
                  <a:moveTo>
                    <a:pt x="0" y="15"/>
                  </a:moveTo>
                  <a:lnTo>
                    <a:pt x="2" y="19"/>
                  </a:lnTo>
                  <a:lnTo>
                    <a:pt x="1" y="18"/>
                  </a:lnTo>
                  <a:lnTo>
                    <a:pt x="17" y="0"/>
                  </a:lnTo>
                  <a:lnTo>
                    <a:pt x="20" y="3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6" name="Freeform 271"/>
            <p:cNvSpPr>
              <a:spLocks/>
            </p:cNvSpPr>
            <p:nvPr/>
          </p:nvSpPr>
          <p:spPr bwMode="auto">
            <a:xfrm>
              <a:off x="4369" y="2422"/>
              <a:ext cx="13" cy="14"/>
            </a:xfrm>
            <a:custGeom>
              <a:avLst/>
              <a:gdLst>
                <a:gd name="T0" fmla="*/ 1 w 26"/>
                <a:gd name="T1" fmla="*/ 0 h 25"/>
                <a:gd name="T2" fmla="*/ 1 w 26"/>
                <a:gd name="T3" fmla="*/ 1 h 25"/>
                <a:gd name="T4" fmla="*/ 1 w 26"/>
                <a:gd name="T5" fmla="*/ 1 h 25"/>
                <a:gd name="T6" fmla="*/ 0 w 26"/>
                <a:gd name="T7" fmla="*/ 1 h 25"/>
                <a:gd name="T8" fmla="*/ 1 w 26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5">
                  <a:moveTo>
                    <a:pt x="17" y="0"/>
                  </a:moveTo>
                  <a:lnTo>
                    <a:pt x="26" y="8"/>
                  </a:lnTo>
                  <a:lnTo>
                    <a:pt x="9" y="2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7" name="Freeform 272"/>
            <p:cNvSpPr>
              <a:spLocks/>
            </p:cNvSpPr>
            <p:nvPr/>
          </p:nvSpPr>
          <p:spPr bwMode="auto">
            <a:xfrm>
              <a:off x="4305" y="2367"/>
              <a:ext cx="10" cy="14"/>
            </a:xfrm>
            <a:custGeom>
              <a:avLst/>
              <a:gdLst>
                <a:gd name="T0" fmla="*/ 1 w 19"/>
                <a:gd name="T1" fmla="*/ 1 h 27"/>
                <a:gd name="T2" fmla="*/ 1 w 19"/>
                <a:gd name="T3" fmla="*/ 0 h 27"/>
                <a:gd name="T4" fmla="*/ 0 w 19"/>
                <a:gd name="T5" fmla="*/ 1 h 27"/>
                <a:gd name="T6" fmla="*/ 1 w 19"/>
                <a:gd name="T7" fmla="*/ 1 h 27"/>
                <a:gd name="T8" fmla="*/ 1 w 19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7">
                  <a:moveTo>
                    <a:pt x="19" y="4"/>
                  </a:moveTo>
                  <a:lnTo>
                    <a:pt x="8" y="0"/>
                  </a:lnTo>
                  <a:lnTo>
                    <a:pt x="0" y="23"/>
                  </a:lnTo>
                  <a:lnTo>
                    <a:pt x="12" y="27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8" name="Freeform 273"/>
            <p:cNvSpPr>
              <a:spLocks/>
            </p:cNvSpPr>
            <p:nvPr/>
          </p:nvSpPr>
          <p:spPr bwMode="auto">
            <a:xfrm>
              <a:off x="4372" y="2370"/>
              <a:ext cx="30" cy="25"/>
            </a:xfrm>
            <a:custGeom>
              <a:avLst/>
              <a:gdLst>
                <a:gd name="T0" fmla="*/ 0 w 63"/>
                <a:gd name="T1" fmla="*/ 0 h 48"/>
                <a:gd name="T2" fmla="*/ 0 w 63"/>
                <a:gd name="T3" fmla="*/ 1 h 48"/>
                <a:gd name="T4" fmla="*/ 1 w 63"/>
                <a:gd name="T5" fmla="*/ 2 h 48"/>
                <a:gd name="T6" fmla="*/ 1 w 63"/>
                <a:gd name="T7" fmla="*/ 1 h 48"/>
                <a:gd name="T8" fmla="*/ 0 w 63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48">
                  <a:moveTo>
                    <a:pt x="12" y="0"/>
                  </a:moveTo>
                  <a:lnTo>
                    <a:pt x="0" y="22"/>
                  </a:lnTo>
                  <a:lnTo>
                    <a:pt x="52" y="48"/>
                  </a:lnTo>
                  <a:lnTo>
                    <a:pt x="63" y="2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9" name="Freeform 274"/>
            <p:cNvSpPr>
              <a:spLocks/>
            </p:cNvSpPr>
            <p:nvPr/>
          </p:nvSpPr>
          <p:spPr bwMode="auto">
            <a:xfrm>
              <a:off x="4396" y="2385"/>
              <a:ext cx="23" cy="26"/>
            </a:xfrm>
            <a:custGeom>
              <a:avLst/>
              <a:gdLst>
                <a:gd name="T0" fmla="*/ 0 w 49"/>
                <a:gd name="T1" fmla="*/ 0 h 49"/>
                <a:gd name="T2" fmla="*/ 0 w 49"/>
                <a:gd name="T3" fmla="*/ 1 h 49"/>
                <a:gd name="T4" fmla="*/ 0 w 49"/>
                <a:gd name="T5" fmla="*/ 2 h 49"/>
                <a:gd name="T6" fmla="*/ 1 w 49"/>
                <a:gd name="T7" fmla="*/ 1 h 49"/>
                <a:gd name="T8" fmla="*/ 0 w 4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49">
                  <a:moveTo>
                    <a:pt x="17" y="0"/>
                  </a:moveTo>
                  <a:lnTo>
                    <a:pt x="0" y="17"/>
                  </a:lnTo>
                  <a:lnTo>
                    <a:pt x="32" y="49"/>
                  </a:lnTo>
                  <a:lnTo>
                    <a:pt x="49" y="3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0" name="Freeform 275"/>
            <p:cNvSpPr>
              <a:spLocks/>
            </p:cNvSpPr>
            <p:nvPr/>
          </p:nvSpPr>
          <p:spPr bwMode="auto">
            <a:xfrm>
              <a:off x="4396" y="2384"/>
              <a:ext cx="10" cy="11"/>
            </a:xfrm>
            <a:custGeom>
              <a:avLst/>
              <a:gdLst>
                <a:gd name="T0" fmla="*/ 1 w 17"/>
                <a:gd name="T1" fmla="*/ 0 h 21"/>
                <a:gd name="T2" fmla="*/ 1 w 17"/>
                <a:gd name="T3" fmla="*/ 1 h 21"/>
                <a:gd name="T4" fmla="*/ 0 w 17"/>
                <a:gd name="T5" fmla="*/ 1 h 21"/>
                <a:gd name="T6" fmla="*/ 1 w 17"/>
                <a:gd name="T7" fmla="*/ 1 h 21"/>
                <a:gd name="T8" fmla="*/ 1 w 17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lnTo>
                    <a:pt x="17" y="1"/>
                  </a:lnTo>
                  <a:lnTo>
                    <a:pt x="0" y="18"/>
                  </a:lnTo>
                  <a:lnTo>
                    <a:pt x="3" y="2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1" name="Freeform 276"/>
            <p:cNvSpPr>
              <a:spLocks/>
            </p:cNvSpPr>
            <p:nvPr/>
          </p:nvSpPr>
          <p:spPr bwMode="auto">
            <a:xfrm>
              <a:off x="4411" y="2401"/>
              <a:ext cx="34" cy="36"/>
            </a:xfrm>
            <a:custGeom>
              <a:avLst/>
              <a:gdLst>
                <a:gd name="T0" fmla="*/ 0 w 70"/>
                <a:gd name="T1" fmla="*/ 0 h 68"/>
                <a:gd name="T2" fmla="*/ 0 w 70"/>
                <a:gd name="T3" fmla="*/ 1 h 68"/>
                <a:gd name="T4" fmla="*/ 1 w 70"/>
                <a:gd name="T5" fmla="*/ 3 h 68"/>
                <a:gd name="T6" fmla="*/ 2 w 70"/>
                <a:gd name="T7" fmla="*/ 2 h 68"/>
                <a:gd name="T8" fmla="*/ 0 w 70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68">
                  <a:moveTo>
                    <a:pt x="17" y="0"/>
                  </a:moveTo>
                  <a:lnTo>
                    <a:pt x="0" y="18"/>
                  </a:lnTo>
                  <a:lnTo>
                    <a:pt x="54" y="68"/>
                  </a:lnTo>
                  <a:lnTo>
                    <a:pt x="70" y="5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2" name="Freeform 277"/>
            <p:cNvSpPr>
              <a:spLocks/>
            </p:cNvSpPr>
            <p:nvPr/>
          </p:nvSpPr>
          <p:spPr bwMode="auto">
            <a:xfrm>
              <a:off x="4411" y="2401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1 w 17"/>
                <a:gd name="T3" fmla="*/ 0 h 18"/>
                <a:gd name="T4" fmla="*/ 0 w 17"/>
                <a:gd name="T5" fmla="*/ 1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8">
                  <a:moveTo>
                    <a:pt x="0" y="18"/>
                  </a:moveTo>
                  <a:lnTo>
                    <a:pt x="17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3" name="Freeform 278"/>
            <p:cNvSpPr>
              <a:spLocks/>
            </p:cNvSpPr>
            <p:nvPr/>
          </p:nvSpPr>
          <p:spPr bwMode="auto">
            <a:xfrm>
              <a:off x="4437" y="2428"/>
              <a:ext cx="34" cy="36"/>
            </a:xfrm>
            <a:custGeom>
              <a:avLst/>
              <a:gdLst>
                <a:gd name="T0" fmla="*/ 0 w 70"/>
                <a:gd name="T1" fmla="*/ 0 h 68"/>
                <a:gd name="T2" fmla="*/ 0 w 70"/>
                <a:gd name="T3" fmla="*/ 1 h 68"/>
                <a:gd name="T4" fmla="*/ 1 w 70"/>
                <a:gd name="T5" fmla="*/ 3 h 68"/>
                <a:gd name="T6" fmla="*/ 2 w 70"/>
                <a:gd name="T7" fmla="*/ 2 h 68"/>
                <a:gd name="T8" fmla="*/ 0 w 70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68">
                  <a:moveTo>
                    <a:pt x="16" y="0"/>
                  </a:moveTo>
                  <a:lnTo>
                    <a:pt x="0" y="18"/>
                  </a:lnTo>
                  <a:lnTo>
                    <a:pt x="53" y="68"/>
                  </a:lnTo>
                  <a:lnTo>
                    <a:pt x="70" y="5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4" name="Freeform 279"/>
            <p:cNvSpPr>
              <a:spLocks/>
            </p:cNvSpPr>
            <p:nvPr/>
          </p:nvSpPr>
          <p:spPr bwMode="auto">
            <a:xfrm>
              <a:off x="4463" y="2454"/>
              <a:ext cx="12" cy="13"/>
            </a:xfrm>
            <a:custGeom>
              <a:avLst/>
              <a:gdLst>
                <a:gd name="T0" fmla="*/ 0 w 26"/>
                <a:gd name="T1" fmla="*/ 0 h 25"/>
                <a:gd name="T2" fmla="*/ 0 w 26"/>
                <a:gd name="T3" fmla="*/ 1 h 25"/>
                <a:gd name="T4" fmla="*/ 0 w 26"/>
                <a:gd name="T5" fmla="*/ 1 h 25"/>
                <a:gd name="T6" fmla="*/ 0 w 26"/>
                <a:gd name="T7" fmla="*/ 1 h 25"/>
                <a:gd name="T8" fmla="*/ 0 w 26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5">
                  <a:moveTo>
                    <a:pt x="17" y="0"/>
                  </a:moveTo>
                  <a:lnTo>
                    <a:pt x="26" y="8"/>
                  </a:lnTo>
                  <a:lnTo>
                    <a:pt x="9" y="2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5" name="Freeform 280"/>
            <p:cNvSpPr>
              <a:spLocks/>
            </p:cNvSpPr>
            <p:nvPr/>
          </p:nvSpPr>
          <p:spPr bwMode="auto">
            <a:xfrm>
              <a:off x="4368" y="2367"/>
              <a:ext cx="10" cy="14"/>
            </a:xfrm>
            <a:custGeom>
              <a:avLst/>
              <a:gdLst>
                <a:gd name="T0" fmla="*/ 0 w 22"/>
                <a:gd name="T1" fmla="*/ 1 h 27"/>
                <a:gd name="T2" fmla="*/ 0 w 22"/>
                <a:gd name="T3" fmla="*/ 0 h 27"/>
                <a:gd name="T4" fmla="*/ 0 w 22"/>
                <a:gd name="T5" fmla="*/ 1 h 27"/>
                <a:gd name="T6" fmla="*/ 0 w 22"/>
                <a:gd name="T7" fmla="*/ 1 h 27"/>
                <a:gd name="T8" fmla="*/ 0 w 22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7">
                  <a:moveTo>
                    <a:pt x="22" y="5"/>
                  </a:moveTo>
                  <a:lnTo>
                    <a:pt x="12" y="0"/>
                  </a:lnTo>
                  <a:lnTo>
                    <a:pt x="0" y="22"/>
                  </a:lnTo>
                  <a:lnTo>
                    <a:pt x="10" y="27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6" name="Freeform 281"/>
            <p:cNvSpPr>
              <a:spLocks/>
            </p:cNvSpPr>
            <p:nvPr/>
          </p:nvSpPr>
          <p:spPr bwMode="auto">
            <a:xfrm>
              <a:off x="4402" y="2385"/>
              <a:ext cx="41" cy="27"/>
            </a:xfrm>
            <a:custGeom>
              <a:avLst/>
              <a:gdLst>
                <a:gd name="T0" fmla="*/ 0 w 84"/>
                <a:gd name="T1" fmla="*/ 0 h 50"/>
                <a:gd name="T2" fmla="*/ 0 w 84"/>
                <a:gd name="T3" fmla="*/ 1 h 50"/>
                <a:gd name="T4" fmla="*/ 2 w 84"/>
                <a:gd name="T5" fmla="*/ 2 h 50"/>
                <a:gd name="T6" fmla="*/ 2 w 84"/>
                <a:gd name="T7" fmla="*/ 1 h 50"/>
                <a:gd name="T8" fmla="*/ 0 w 84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" h="50">
                  <a:moveTo>
                    <a:pt x="8" y="0"/>
                  </a:moveTo>
                  <a:lnTo>
                    <a:pt x="0" y="23"/>
                  </a:lnTo>
                  <a:lnTo>
                    <a:pt x="77" y="50"/>
                  </a:lnTo>
                  <a:lnTo>
                    <a:pt x="84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7" name="Freeform 282"/>
            <p:cNvSpPr>
              <a:spLocks/>
            </p:cNvSpPr>
            <p:nvPr/>
          </p:nvSpPr>
          <p:spPr bwMode="auto">
            <a:xfrm>
              <a:off x="4439" y="2400"/>
              <a:ext cx="10" cy="14"/>
            </a:xfrm>
            <a:custGeom>
              <a:avLst/>
              <a:gdLst>
                <a:gd name="T0" fmla="*/ 1 w 19"/>
                <a:gd name="T1" fmla="*/ 0 h 26"/>
                <a:gd name="T2" fmla="*/ 1 w 19"/>
                <a:gd name="T3" fmla="*/ 1 h 26"/>
                <a:gd name="T4" fmla="*/ 1 w 19"/>
                <a:gd name="T5" fmla="*/ 1 h 26"/>
                <a:gd name="T6" fmla="*/ 0 w 19"/>
                <a:gd name="T7" fmla="*/ 1 h 26"/>
                <a:gd name="T8" fmla="*/ 1 w 19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6">
                  <a:moveTo>
                    <a:pt x="7" y="0"/>
                  </a:moveTo>
                  <a:lnTo>
                    <a:pt x="19" y="3"/>
                  </a:lnTo>
                  <a:lnTo>
                    <a:pt x="11" y="26"/>
                  </a:lnTo>
                  <a:lnTo>
                    <a:pt x="0" y="2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8" name="Freeform 283"/>
            <p:cNvSpPr>
              <a:spLocks/>
            </p:cNvSpPr>
            <p:nvPr/>
          </p:nvSpPr>
          <p:spPr bwMode="auto">
            <a:xfrm>
              <a:off x="4396" y="2383"/>
              <a:ext cx="11" cy="14"/>
            </a:xfrm>
            <a:custGeom>
              <a:avLst/>
              <a:gdLst>
                <a:gd name="T0" fmla="*/ 1 w 19"/>
                <a:gd name="T1" fmla="*/ 1 h 27"/>
                <a:gd name="T2" fmla="*/ 1 w 19"/>
                <a:gd name="T3" fmla="*/ 0 h 27"/>
                <a:gd name="T4" fmla="*/ 0 w 19"/>
                <a:gd name="T5" fmla="*/ 1 h 27"/>
                <a:gd name="T6" fmla="*/ 1 w 19"/>
                <a:gd name="T7" fmla="*/ 1 h 27"/>
                <a:gd name="T8" fmla="*/ 1 w 19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7">
                  <a:moveTo>
                    <a:pt x="19" y="4"/>
                  </a:moveTo>
                  <a:lnTo>
                    <a:pt x="7" y="0"/>
                  </a:lnTo>
                  <a:lnTo>
                    <a:pt x="0" y="23"/>
                  </a:lnTo>
                  <a:lnTo>
                    <a:pt x="11" y="27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9" name="Freeform 284"/>
            <p:cNvSpPr>
              <a:spLocks/>
            </p:cNvSpPr>
            <p:nvPr/>
          </p:nvSpPr>
          <p:spPr bwMode="auto">
            <a:xfrm>
              <a:off x="4437" y="2370"/>
              <a:ext cx="28" cy="25"/>
            </a:xfrm>
            <a:custGeom>
              <a:avLst/>
              <a:gdLst>
                <a:gd name="T0" fmla="*/ 0 w 57"/>
                <a:gd name="T1" fmla="*/ 0 h 47"/>
                <a:gd name="T2" fmla="*/ 0 w 57"/>
                <a:gd name="T3" fmla="*/ 1 h 47"/>
                <a:gd name="T4" fmla="*/ 1 w 57"/>
                <a:gd name="T5" fmla="*/ 2 h 47"/>
                <a:gd name="T6" fmla="*/ 1 w 57"/>
                <a:gd name="T7" fmla="*/ 1 h 47"/>
                <a:gd name="T8" fmla="*/ 0 w 57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47">
                  <a:moveTo>
                    <a:pt x="12" y="0"/>
                  </a:moveTo>
                  <a:lnTo>
                    <a:pt x="0" y="20"/>
                  </a:lnTo>
                  <a:lnTo>
                    <a:pt x="44" y="47"/>
                  </a:lnTo>
                  <a:lnTo>
                    <a:pt x="57" y="2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0" name="Freeform 285"/>
            <p:cNvSpPr>
              <a:spLocks/>
            </p:cNvSpPr>
            <p:nvPr/>
          </p:nvSpPr>
          <p:spPr bwMode="auto">
            <a:xfrm>
              <a:off x="4457" y="2385"/>
              <a:ext cx="29" cy="31"/>
            </a:xfrm>
            <a:custGeom>
              <a:avLst/>
              <a:gdLst>
                <a:gd name="T0" fmla="*/ 0 w 60"/>
                <a:gd name="T1" fmla="*/ 0 h 59"/>
                <a:gd name="T2" fmla="*/ 0 w 60"/>
                <a:gd name="T3" fmla="*/ 1 h 59"/>
                <a:gd name="T4" fmla="*/ 1 w 60"/>
                <a:gd name="T5" fmla="*/ 2 h 59"/>
                <a:gd name="T6" fmla="*/ 1 w 60"/>
                <a:gd name="T7" fmla="*/ 2 h 59"/>
                <a:gd name="T8" fmla="*/ 0 w 60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9">
                  <a:moveTo>
                    <a:pt x="16" y="0"/>
                  </a:moveTo>
                  <a:lnTo>
                    <a:pt x="0" y="17"/>
                  </a:lnTo>
                  <a:lnTo>
                    <a:pt x="43" y="59"/>
                  </a:lnTo>
                  <a:lnTo>
                    <a:pt x="60" y="4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1" name="Freeform 286"/>
            <p:cNvSpPr>
              <a:spLocks/>
            </p:cNvSpPr>
            <p:nvPr/>
          </p:nvSpPr>
          <p:spPr bwMode="auto">
            <a:xfrm>
              <a:off x="4457" y="2384"/>
              <a:ext cx="11" cy="11"/>
            </a:xfrm>
            <a:custGeom>
              <a:avLst/>
              <a:gdLst>
                <a:gd name="T0" fmla="*/ 2 w 16"/>
                <a:gd name="T1" fmla="*/ 0 h 20"/>
                <a:gd name="T2" fmla="*/ 3 w 16"/>
                <a:gd name="T3" fmla="*/ 1 h 20"/>
                <a:gd name="T4" fmla="*/ 0 w 16"/>
                <a:gd name="T5" fmla="*/ 1 h 20"/>
                <a:gd name="T6" fmla="*/ 1 w 16"/>
                <a:gd name="T7" fmla="*/ 1 h 20"/>
                <a:gd name="T8" fmla="*/ 2 w 16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20">
                  <a:moveTo>
                    <a:pt x="15" y="0"/>
                  </a:moveTo>
                  <a:lnTo>
                    <a:pt x="16" y="1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2" name="Freeform 287"/>
            <p:cNvSpPr>
              <a:spLocks/>
            </p:cNvSpPr>
            <p:nvPr/>
          </p:nvSpPr>
          <p:spPr bwMode="auto">
            <a:xfrm>
              <a:off x="4479" y="2406"/>
              <a:ext cx="28" cy="31"/>
            </a:xfrm>
            <a:custGeom>
              <a:avLst/>
              <a:gdLst>
                <a:gd name="T0" fmla="*/ 0 w 59"/>
                <a:gd name="T1" fmla="*/ 0 h 58"/>
                <a:gd name="T2" fmla="*/ 0 w 59"/>
                <a:gd name="T3" fmla="*/ 1 h 58"/>
                <a:gd name="T4" fmla="*/ 1 w 59"/>
                <a:gd name="T5" fmla="*/ 3 h 58"/>
                <a:gd name="T6" fmla="*/ 1 w 59"/>
                <a:gd name="T7" fmla="*/ 2 h 58"/>
                <a:gd name="T8" fmla="*/ 0 w 59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8">
                  <a:moveTo>
                    <a:pt x="17" y="0"/>
                  </a:moveTo>
                  <a:lnTo>
                    <a:pt x="0" y="18"/>
                  </a:lnTo>
                  <a:lnTo>
                    <a:pt x="42" y="58"/>
                  </a:lnTo>
                  <a:lnTo>
                    <a:pt x="59" y="4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3" name="Freeform 288"/>
            <p:cNvSpPr>
              <a:spLocks/>
            </p:cNvSpPr>
            <p:nvPr/>
          </p:nvSpPr>
          <p:spPr bwMode="auto">
            <a:xfrm>
              <a:off x="4499" y="2428"/>
              <a:ext cx="12" cy="13"/>
            </a:xfrm>
            <a:custGeom>
              <a:avLst/>
              <a:gdLst>
                <a:gd name="T0" fmla="*/ 0 w 26"/>
                <a:gd name="T1" fmla="*/ 0 h 25"/>
                <a:gd name="T2" fmla="*/ 0 w 26"/>
                <a:gd name="T3" fmla="*/ 1 h 25"/>
                <a:gd name="T4" fmla="*/ 0 w 26"/>
                <a:gd name="T5" fmla="*/ 1 h 25"/>
                <a:gd name="T6" fmla="*/ 0 w 26"/>
                <a:gd name="T7" fmla="*/ 1 h 25"/>
                <a:gd name="T8" fmla="*/ 0 w 26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5">
                  <a:moveTo>
                    <a:pt x="17" y="0"/>
                  </a:moveTo>
                  <a:lnTo>
                    <a:pt x="26" y="8"/>
                  </a:lnTo>
                  <a:lnTo>
                    <a:pt x="9" y="2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4" name="Freeform 289"/>
            <p:cNvSpPr>
              <a:spLocks/>
            </p:cNvSpPr>
            <p:nvPr/>
          </p:nvSpPr>
          <p:spPr bwMode="auto">
            <a:xfrm>
              <a:off x="4432" y="2367"/>
              <a:ext cx="11" cy="13"/>
            </a:xfrm>
            <a:custGeom>
              <a:avLst/>
              <a:gdLst>
                <a:gd name="T0" fmla="*/ 0 w 23"/>
                <a:gd name="T1" fmla="*/ 1 h 26"/>
                <a:gd name="T2" fmla="*/ 0 w 23"/>
                <a:gd name="T3" fmla="*/ 0 h 26"/>
                <a:gd name="T4" fmla="*/ 0 w 23"/>
                <a:gd name="T5" fmla="*/ 1 h 26"/>
                <a:gd name="T6" fmla="*/ 0 w 23"/>
                <a:gd name="T7" fmla="*/ 1 h 26"/>
                <a:gd name="T8" fmla="*/ 0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23" y="6"/>
                  </a:moveTo>
                  <a:lnTo>
                    <a:pt x="13" y="0"/>
                  </a:lnTo>
                  <a:lnTo>
                    <a:pt x="0" y="20"/>
                  </a:lnTo>
                  <a:lnTo>
                    <a:pt x="11" y="26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5" name="Freeform 290"/>
            <p:cNvSpPr>
              <a:spLocks/>
            </p:cNvSpPr>
            <p:nvPr/>
          </p:nvSpPr>
          <p:spPr bwMode="auto">
            <a:xfrm>
              <a:off x="4463" y="2383"/>
              <a:ext cx="94" cy="50"/>
            </a:xfrm>
            <a:custGeom>
              <a:avLst/>
              <a:gdLst>
                <a:gd name="T0" fmla="*/ 0 w 193"/>
                <a:gd name="T1" fmla="*/ 0 h 94"/>
                <a:gd name="T2" fmla="*/ 0 w 193"/>
                <a:gd name="T3" fmla="*/ 1 h 94"/>
                <a:gd name="T4" fmla="*/ 5 w 193"/>
                <a:gd name="T5" fmla="*/ 4 h 94"/>
                <a:gd name="T6" fmla="*/ 5 w 193"/>
                <a:gd name="T7" fmla="*/ 3 h 94"/>
                <a:gd name="T8" fmla="*/ 0 w 193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94">
                  <a:moveTo>
                    <a:pt x="8" y="0"/>
                  </a:moveTo>
                  <a:lnTo>
                    <a:pt x="0" y="23"/>
                  </a:lnTo>
                  <a:lnTo>
                    <a:pt x="186" y="94"/>
                  </a:lnTo>
                  <a:lnTo>
                    <a:pt x="193" y="7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6" name="Freeform 291"/>
            <p:cNvSpPr>
              <a:spLocks/>
            </p:cNvSpPr>
            <p:nvPr/>
          </p:nvSpPr>
          <p:spPr bwMode="auto">
            <a:xfrm>
              <a:off x="4553" y="2421"/>
              <a:ext cx="10" cy="14"/>
            </a:xfrm>
            <a:custGeom>
              <a:avLst/>
              <a:gdLst>
                <a:gd name="T0" fmla="*/ 1 w 19"/>
                <a:gd name="T1" fmla="*/ 0 h 26"/>
                <a:gd name="T2" fmla="*/ 1 w 19"/>
                <a:gd name="T3" fmla="*/ 1 h 26"/>
                <a:gd name="T4" fmla="*/ 1 w 19"/>
                <a:gd name="T5" fmla="*/ 1 h 26"/>
                <a:gd name="T6" fmla="*/ 0 w 19"/>
                <a:gd name="T7" fmla="*/ 1 h 26"/>
                <a:gd name="T8" fmla="*/ 1 w 19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6">
                  <a:moveTo>
                    <a:pt x="7" y="0"/>
                  </a:moveTo>
                  <a:lnTo>
                    <a:pt x="19" y="3"/>
                  </a:lnTo>
                  <a:lnTo>
                    <a:pt x="11" y="26"/>
                  </a:lnTo>
                  <a:lnTo>
                    <a:pt x="0" y="2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7" name="Freeform 292"/>
            <p:cNvSpPr>
              <a:spLocks/>
            </p:cNvSpPr>
            <p:nvPr/>
          </p:nvSpPr>
          <p:spPr bwMode="auto">
            <a:xfrm>
              <a:off x="4457" y="2381"/>
              <a:ext cx="11" cy="14"/>
            </a:xfrm>
            <a:custGeom>
              <a:avLst/>
              <a:gdLst>
                <a:gd name="T0" fmla="*/ 1 w 19"/>
                <a:gd name="T1" fmla="*/ 1 h 26"/>
                <a:gd name="T2" fmla="*/ 1 w 19"/>
                <a:gd name="T3" fmla="*/ 0 h 26"/>
                <a:gd name="T4" fmla="*/ 0 w 19"/>
                <a:gd name="T5" fmla="*/ 1 h 26"/>
                <a:gd name="T6" fmla="*/ 1 w 19"/>
                <a:gd name="T7" fmla="*/ 1 h 26"/>
                <a:gd name="T8" fmla="*/ 1 w 19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6">
                  <a:moveTo>
                    <a:pt x="19" y="3"/>
                  </a:moveTo>
                  <a:lnTo>
                    <a:pt x="8" y="0"/>
                  </a:lnTo>
                  <a:lnTo>
                    <a:pt x="0" y="22"/>
                  </a:lnTo>
                  <a:lnTo>
                    <a:pt x="11" y="26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8" name="Freeform 293"/>
            <p:cNvSpPr>
              <a:spLocks/>
            </p:cNvSpPr>
            <p:nvPr/>
          </p:nvSpPr>
          <p:spPr bwMode="auto">
            <a:xfrm>
              <a:off x="4360" y="2117"/>
              <a:ext cx="88" cy="48"/>
            </a:xfrm>
            <a:custGeom>
              <a:avLst/>
              <a:gdLst>
                <a:gd name="T0" fmla="*/ 0 w 183"/>
                <a:gd name="T1" fmla="*/ 3 h 89"/>
                <a:gd name="T2" fmla="*/ 0 w 183"/>
                <a:gd name="T3" fmla="*/ 4 h 89"/>
                <a:gd name="T4" fmla="*/ 5 w 183"/>
                <a:gd name="T5" fmla="*/ 1 h 89"/>
                <a:gd name="T6" fmla="*/ 4 w 183"/>
                <a:gd name="T7" fmla="*/ 0 h 89"/>
                <a:gd name="T8" fmla="*/ 0 w 183"/>
                <a:gd name="T9" fmla="*/ 3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3" h="89">
                  <a:moveTo>
                    <a:pt x="0" y="66"/>
                  </a:moveTo>
                  <a:lnTo>
                    <a:pt x="8" y="89"/>
                  </a:lnTo>
                  <a:lnTo>
                    <a:pt x="183" y="22"/>
                  </a:lnTo>
                  <a:lnTo>
                    <a:pt x="175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9" name="Freeform 294"/>
            <p:cNvSpPr>
              <a:spLocks/>
            </p:cNvSpPr>
            <p:nvPr/>
          </p:nvSpPr>
          <p:spPr bwMode="auto">
            <a:xfrm>
              <a:off x="4444" y="2115"/>
              <a:ext cx="10" cy="14"/>
            </a:xfrm>
            <a:custGeom>
              <a:avLst/>
              <a:gdLst>
                <a:gd name="T0" fmla="*/ 0 w 19"/>
                <a:gd name="T1" fmla="*/ 1 h 26"/>
                <a:gd name="T2" fmla="*/ 1 w 19"/>
                <a:gd name="T3" fmla="*/ 0 h 26"/>
                <a:gd name="T4" fmla="*/ 1 w 19"/>
                <a:gd name="T5" fmla="*/ 1 h 26"/>
                <a:gd name="T6" fmla="*/ 1 w 19"/>
                <a:gd name="T7" fmla="*/ 1 h 26"/>
                <a:gd name="T8" fmla="*/ 0 w 19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6">
                  <a:moveTo>
                    <a:pt x="0" y="4"/>
                  </a:moveTo>
                  <a:lnTo>
                    <a:pt x="11" y="0"/>
                  </a:lnTo>
                  <a:lnTo>
                    <a:pt x="19" y="23"/>
                  </a:lnTo>
                  <a:lnTo>
                    <a:pt x="8" y="2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00" name="Freeform 295"/>
            <p:cNvSpPr>
              <a:spLocks/>
            </p:cNvSpPr>
            <p:nvPr/>
          </p:nvSpPr>
          <p:spPr bwMode="auto">
            <a:xfrm>
              <a:off x="4354" y="2152"/>
              <a:ext cx="10" cy="15"/>
            </a:xfrm>
            <a:custGeom>
              <a:avLst/>
              <a:gdLst>
                <a:gd name="T0" fmla="*/ 1 w 20"/>
                <a:gd name="T1" fmla="*/ 0 h 27"/>
                <a:gd name="T2" fmla="*/ 0 w 20"/>
                <a:gd name="T3" fmla="*/ 1 h 27"/>
                <a:gd name="T4" fmla="*/ 1 w 20"/>
                <a:gd name="T5" fmla="*/ 1 h 27"/>
                <a:gd name="T6" fmla="*/ 1 w 20"/>
                <a:gd name="T7" fmla="*/ 1 h 27"/>
                <a:gd name="T8" fmla="*/ 1 w 20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7">
                  <a:moveTo>
                    <a:pt x="12" y="0"/>
                  </a:moveTo>
                  <a:lnTo>
                    <a:pt x="0" y="4"/>
                  </a:lnTo>
                  <a:lnTo>
                    <a:pt x="8" y="27"/>
                  </a:lnTo>
                  <a:lnTo>
                    <a:pt x="20" y="2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01" name="Freeform 296"/>
            <p:cNvSpPr>
              <a:spLocks/>
            </p:cNvSpPr>
            <p:nvPr/>
          </p:nvSpPr>
          <p:spPr bwMode="auto">
            <a:xfrm>
              <a:off x="4335" y="2176"/>
              <a:ext cx="143" cy="17"/>
            </a:xfrm>
            <a:custGeom>
              <a:avLst/>
              <a:gdLst>
                <a:gd name="T0" fmla="*/ 0 w 295"/>
                <a:gd name="T1" fmla="*/ 1 h 33"/>
                <a:gd name="T2" fmla="*/ 0 w 295"/>
                <a:gd name="T3" fmla="*/ 2 h 33"/>
                <a:gd name="T4" fmla="*/ 8 w 295"/>
                <a:gd name="T5" fmla="*/ 1 h 33"/>
                <a:gd name="T6" fmla="*/ 8 w 295"/>
                <a:gd name="T7" fmla="*/ 0 h 33"/>
                <a:gd name="T8" fmla="*/ 0 w 295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5" h="33">
                  <a:moveTo>
                    <a:pt x="0" y="9"/>
                  </a:moveTo>
                  <a:lnTo>
                    <a:pt x="0" y="33"/>
                  </a:lnTo>
                  <a:lnTo>
                    <a:pt x="295" y="24"/>
                  </a:lnTo>
                  <a:lnTo>
                    <a:pt x="295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02" name="Rectangle 297"/>
            <p:cNvSpPr>
              <a:spLocks noChangeArrowheads="1"/>
            </p:cNvSpPr>
            <p:nvPr/>
          </p:nvSpPr>
          <p:spPr bwMode="auto">
            <a:xfrm>
              <a:off x="4478" y="2176"/>
              <a:ext cx="10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03" name="Rectangle 298"/>
            <p:cNvSpPr>
              <a:spLocks noChangeArrowheads="1"/>
            </p:cNvSpPr>
            <p:nvPr/>
          </p:nvSpPr>
          <p:spPr bwMode="auto">
            <a:xfrm>
              <a:off x="4330" y="2180"/>
              <a:ext cx="10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04" name="Rectangle 299"/>
            <p:cNvSpPr>
              <a:spLocks noChangeArrowheads="1"/>
            </p:cNvSpPr>
            <p:nvPr/>
          </p:nvSpPr>
          <p:spPr bwMode="auto">
            <a:xfrm>
              <a:off x="4311" y="2292"/>
              <a:ext cx="12" cy="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05" name="Freeform 300"/>
            <p:cNvSpPr>
              <a:spLocks/>
            </p:cNvSpPr>
            <p:nvPr/>
          </p:nvSpPr>
          <p:spPr bwMode="auto">
            <a:xfrm>
              <a:off x="4311" y="2282"/>
              <a:ext cx="14" cy="13"/>
            </a:xfrm>
            <a:custGeom>
              <a:avLst/>
              <a:gdLst>
                <a:gd name="T0" fmla="*/ 0 w 27"/>
                <a:gd name="T1" fmla="*/ 1 h 25"/>
                <a:gd name="T2" fmla="*/ 1 w 27"/>
                <a:gd name="T3" fmla="*/ 1 h 25"/>
                <a:gd name="T4" fmla="*/ 1 w 27"/>
                <a:gd name="T5" fmla="*/ 1 h 25"/>
                <a:gd name="T6" fmla="*/ 1 w 27"/>
                <a:gd name="T7" fmla="*/ 0 h 25"/>
                <a:gd name="T8" fmla="*/ 0 w 27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5">
                  <a:moveTo>
                    <a:pt x="0" y="15"/>
                  </a:moveTo>
                  <a:lnTo>
                    <a:pt x="22" y="25"/>
                  </a:lnTo>
                  <a:lnTo>
                    <a:pt x="27" y="10"/>
                  </a:lnTo>
                  <a:lnTo>
                    <a:pt x="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06" name="Freeform 301"/>
            <p:cNvSpPr>
              <a:spLocks/>
            </p:cNvSpPr>
            <p:nvPr/>
          </p:nvSpPr>
          <p:spPr bwMode="auto">
            <a:xfrm>
              <a:off x="4311" y="2285"/>
              <a:ext cx="12" cy="10"/>
            </a:xfrm>
            <a:custGeom>
              <a:avLst/>
              <a:gdLst>
                <a:gd name="T0" fmla="*/ 0 w 24"/>
                <a:gd name="T1" fmla="*/ 5 h 10"/>
                <a:gd name="T2" fmla="*/ 0 w 24"/>
                <a:gd name="T3" fmla="*/ 0 h 10"/>
                <a:gd name="T4" fmla="*/ 1 w 24"/>
                <a:gd name="T5" fmla="*/ 10 h 10"/>
                <a:gd name="T6" fmla="*/ 1 w 24"/>
                <a:gd name="T7" fmla="*/ 5 h 10"/>
                <a:gd name="T8" fmla="*/ 0 w 24"/>
                <a:gd name="T9" fmla="*/ 5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10">
                  <a:moveTo>
                    <a:pt x="0" y="5"/>
                  </a:moveTo>
                  <a:lnTo>
                    <a:pt x="0" y="0"/>
                  </a:lnTo>
                  <a:lnTo>
                    <a:pt x="22" y="10"/>
                  </a:lnTo>
                  <a:lnTo>
                    <a:pt x="24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07" name="Freeform 302"/>
            <p:cNvSpPr>
              <a:spLocks/>
            </p:cNvSpPr>
            <p:nvPr/>
          </p:nvSpPr>
          <p:spPr bwMode="auto">
            <a:xfrm>
              <a:off x="4314" y="2271"/>
              <a:ext cx="16" cy="17"/>
            </a:xfrm>
            <a:custGeom>
              <a:avLst/>
              <a:gdLst>
                <a:gd name="T0" fmla="*/ 0 w 32"/>
                <a:gd name="T1" fmla="*/ 1 h 31"/>
                <a:gd name="T2" fmla="*/ 1 w 32"/>
                <a:gd name="T3" fmla="*/ 2 h 31"/>
                <a:gd name="T4" fmla="*/ 1 w 32"/>
                <a:gd name="T5" fmla="*/ 1 h 31"/>
                <a:gd name="T6" fmla="*/ 1 w 32"/>
                <a:gd name="T7" fmla="*/ 0 h 31"/>
                <a:gd name="T8" fmla="*/ 0 w 32"/>
                <a:gd name="T9" fmla="*/ 1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1">
                  <a:moveTo>
                    <a:pt x="0" y="19"/>
                  </a:moveTo>
                  <a:lnTo>
                    <a:pt x="20" y="31"/>
                  </a:lnTo>
                  <a:lnTo>
                    <a:pt x="32" y="13"/>
                  </a:lnTo>
                  <a:lnTo>
                    <a:pt x="1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08" name="Freeform 303"/>
            <p:cNvSpPr>
              <a:spLocks/>
            </p:cNvSpPr>
            <p:nvPr/>
          </p:nvSpPr>
          <p:spPr bwMode="auto">
            <a:xfrm>
              <a:off x="4314" y="2278"/>
              <a:ext cx="11" cy="10"/>
            </a:xfrm>
            <a:custGeom>
              <a:avLst/>
              <a:gdLst>
                <a:gd name="T0" fmla="*/ 0 w 22"/>
                <a:gd name="T1" fmla="*/ 1 h 12"/>
                <a:gd name="T2" fmla="*/ 1 w 22"/>
                <a:gd name="T3" fmla="*/ 0 h 12"/>
                <a:gd name="T4" fmla="*/ 1 w 22"/>
                <a:gd name="T5" fmla="*/ 5 h 12"/>
                <a:gd name="T6" fmla="*/ 1 w 22"/>
                <a:gd name="T7" fmla="*/ 5 h 12"/>
                <a:gd name="T8" fmla="*/ 0 w 22"/>
                <a:gd name="T9" fmla="*/ 1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2">
                  <a:moveTo>
                    <a:pt x="0" y="1"/>
                  </a:moveTo>
                  <a:lnTo>
                    <a:pt x="2" y="0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09" name="Freeform 304"/>
            <p:cNvSpPr>
              <a:spLocks/>
            </p:cNvSpPr>
            <p:nvPr/>
          </p:nvSpPr>
          <p:spPr bwMode="auto">
            <a:xfrm>
              <a:off x="4321" y="2242"/>
              <a:ext cx="36" cy="37"/>
            </a:xfrm>
            <a:custGeom>
              <a:avLst/>
              <a:gdLst>
                <a:gd name="T0" fmla="*/ 0 w 74"/>
                <a:gd name="T1" fmla="*/ 2 h 71"/>
                <a:gd name="T2" fmla="*/ 0 w 74"/>
                <a:gd name="T3" fmla="*/ 3 h 71"/>
                <a:gd name="T4" fmla="*/ 2 w 74"/>
                <a:gd name="T5" fmla="*/ 1 h 71"/>
                <a:gd name="T6" fmla="*/ 1 w 74"/>
                <a:gd name="T7" fmla="*/ 0 h 71"/>
                <a:gd name="T8" fmla="*/ 0 w 74"/>
                <a:gd name="T9" fmla="*/ 2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71">
                  <a:moveTo>
                    <a:pt x="0" y="54"/>
                  </a:moveTo>
                  <a:lnTo>
                    <a:pt x="17" y="71"/>
                  </a:lnTo>
                  <a:lnTo>
                    <a:pt x="74" y="17"/>
                  </a:lnTo>
                  <a:lnTo>
                    <a:pt x="58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10" name="Freeform 305"/>
            <p:cNvSpPr>
              <a:spLocks/>
            </p:cNvSpPr>
            <p:nvPr/>
          </p:nvSpPr>
          <p:spPr bwMode="auto">
            <a:xfrm>
              <a:off x="4320" y="2269"/>
              <a:ext cx="10" cy="10"/>
            </a:xfrm>
            <a:custGeom>
              <a:avLst/>
              <a:gdLst>
                <a:gd name="T0" fmla="*/ 0 w 21"/>
                <a:gd name="T1" fmla="*/ 1 h 17"/>
                <a:gd name="T2" fmla="*/ 0 w 21"/>
                <a:gd name="T3" fmla="*/ 0 h 17"/>
                <a:gd name="T4" fmla="*/ 0 w 21"/>
                <a:gd name="T5" fmla="*/ 0 h 17"/>
                <a:gd name="T6" fmla="*/ 0 w 21"/>
                <a:gd name="T7" fmla="*/ 1 h 17"/>
                <a:gd name="T8" fmla="*/ 0 w 21"/>
                <a:gd name="T9" fmla="*/ 1 h 17"/>
                <a:gd name="T10" fmla="*/ 0 w 21"/>
                <a:gd name="T11" fmla="*/ 1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17">
                  <a:moveTo>
                    <a:pt x="0" y="2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18" y="17"/>
                  </a:lnTo>
                  <a:lnTo>
                    <a:pt x="21" y="1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11" name="Freeform 306"/>
            <p:cNvSpPr>
              <a:spLocks/>
            </p:cNvSpPr>
            <p:nvPr/>
          </p:nvSpPr>
          <p:spPr bwMode="auto">
            <a:xfrm>
              <a:off x="4348" y="2237"/>
              <a:ext cx="13" cy="13"/>
            </a:xfrm>
            <a:custGeom>
              <a:avLst/>
              <a:gdLst>
                <a:gd name="T0" fmla="*/ 0 w 25"/>
                <a:gd name="T1" fmla="*/ 1 h 26"/>
                <a:gd name="T2" fmla="*/ 1 w 25"/>
                <a:gd name="T3" fmla="*/ 0 h 26"/>
                <a:gd name="T4" fmla="*/ 1 w 25"/>
                <a:gd name="T5" fmla="*/ 1 h 26"/>
                <a:gd name="T6" fmla="*/ 1 w 25"/>
                <a:gd name="T7" fmla="*/ 1 h 26"/>
                <a:gd name="T8" fmla="*/ 0 w 25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6">
                  <a:moveTo>
                    <a:pt x="0" y="9"/>
                  </a:moveTo>
                  <a:lnTo>
                    <a:pt x="9" y="0"/>
                  </a:lnTo>
                  <a:lnTo>
                    <a:pt x="25" y="18"/>
                  </a:lnTo>
                  <a:lnTo>
                    <a:pt x="16" y="2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12" name="Rectangle 307"/>
            <p:cNvSpPr>
              <a:spLocks noChangeArrowheads="1"/>
            </p:cNvSpPr>
            <p:nvPr/>
          </p:nvSpPr>
          <p:spPr bwMode="auto">
            <a:xfrm>
              <a:off x="4311" y="2306"/>
              <a:ext cx="12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13" name="Rectangle 308"/>
            <p:cNvSpPr>
              <a:spLocks noChangeArrowheads="1"/>
            </p:cNvSpPr>
            <p:nvPr/>
          </p:nvSpPr>
          <p:spPr bwMode="auto">
            <a:xfrm>
              <a:off x="4105" y="2309"/>
              <a:ext cx="403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14" name="Rectangle 309"/>
            <p:cNvSpPr>
              <a:spLocks noChangeArrowheads="1"/>
            </p:cNvSpPr>
            <p:nvPr/>
          </p:nvSpPr>
          <p:spPr bwMode="auto">
            <a:xfrm>
              <a:off x="4508" y="2309"/>
              <a:ext cx="11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15" name="Rectangle 310"/>
            <p:cNvSpPr>
              <a:spLocks noChangeArrowheads="1"/>
            </p:cNvSpPr>
            <p:nvPr/>
          </p:nvSpPr>
          <p:spPr bwMode="auto">
            <a:xfrm>
              <a:off x="4100" y="2309"/>
              <a:ext cx="10" cy="1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16" name="Freeform 311"/>
            <p:cNvSpPr>
              <a:spLocks/>
            </p:cNvSpPr>
            <p:nvPr/>
          </p:nvSpPr>
          <p:spPr bwMode="auto">
            <a:xfrm>
              <a:off x="2947" y="2295"/>
              <a:ext cx="1137" cy="39"/>
            </a:xfrm>
            <a:custGeom>
              <a:avLst/>
              <a:gdLst>
                <a:gd name="T0" fmla="*/ 0 w 2352"/>
                <a:gd name="T1" fmla="*/ 0 h 74"/>
                <a:gd name="T2" fmla="*/ 15 w 2352"/>
                <a:gd name="T3" fmla="*/ 0 h 74"/>
                <a:gd name="T4" fmla="*/ 31 w 2352"/>
                <a:gd name="T5" fmla="*/ 0 h 74"/>
                <a:gd name="T6" fmla="*/ 46 w 2352"/>
                <a:gd name="T7" fmla="*/ 0 h 74"/>
                <a:gd name="T8" fmla="*/ 62 w 2352"/>
                <a:gd name="T9" fmla="*/ 0 h 74"/>
                <a:gd name="T10" fmla="*/ 62 w 2352"/>
                <a:gd name="T11" fmla="*/ 3 h 74"/>
                <a:gd name="T12" fmla="*/ 46 w 2352"/>
                <a:gd name="T13" fmla="*/ 3 h 74"/>
                <a:gd name="T14" fmla="*/ 31 w 2352"/>
                <a:gd name="T15" fmla="*/ 3 h 74"/>
                <a:gd name="T16" fmla="*/ 15 w 2352"/>
                <a:gd name="T17" fmla="*/ 3 h 74"/>
                <a:gd name="T18" fmla="*/ 0 w 2352"/>
                <a:gd name="T19" fmla="*/ 3 h 74"/>
                <a:gd name="T20" fmla="*/ 0 w 2352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52" h="74">
                  <a:moveTo>
                    <a:pt x="0" y="0"/>
                  </a:moveTo>
                  <a:lnTo>
                    <a:pt x="588" y="0"/>
                  </a:lnTo>
                  <a:lnTo>
                    <a:pt x="1175" y="0"/>
                  </a:lnTo>
                  <a:lnTo>
                    <a:pt x="1763" y="0"/>
                  </a:lnTo>
                  <a:lnTo>
                    <a:pt x="2352" y="0"/>
                  </a:lnTo>
                  <a:lnTo>
                    <a:pt x="2352" y="74"/>
                  </a:lnTo>
                  <a:lnTo>
                    <a:pt x="1763" y="74"/>
                  </a:lnTo>
                  <a:lnTo>
                    <a:pt x="1175" y="74"/>
                  </a:lnTo>
                  <a:lnTo>
                    <a:pt x="588" y="74"/>
                  </a:lnTo>
                  <a:lnTo>
                    <a:pt x="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17" name="Freeform 312"/>
            <p:cNvSpPr>
              <a:spLocks/>
            </p:cNvSpPr>
            <p:nvPr/>
          </p:nvSpPr>
          <p:spPr bwMode="auto">
            <a:xfrm>
              <a:off x="3343" y="2218"/>
              <a:ext cx="37" cy="55"/>
            </a:xfrm>
            <a:custGeom>
              <a:avLst/>
              <a:gdLst>
                <a:gd name="T0" fmla="*/ 0 w 77"/>
                <a:gd name="T1" fmla="*/ 4 h 104"/>
                <a:gd name="T2" fmla="*/ 0 w 77"/>
                <a:gd name="T3" fmla="*/ 3 h 104"/>
                <a:gd name="T4" fmla="*/ 0 w 77"/>
                <a:gd name="T5" fmla="*/ 3 h 104"/>
                <a:gd name="T6" fmla="*/ 0 w 77"/>
                <a:gd name="T7" fmla="*/ 2 h 104"/>
                <a:gd name="T8" fmla="*/ 0 w 77"/>
                <a:gd name="T9" fmla="*/ 1 h 104"/>
                <a:gd name="T10" fmla="*/ 0 w 77"/>
                <a:gd name="T11" fmla="*/ 1 h 104"/>
                <a:gd name="T12" fmla="*/ 1 w 77"/>
                <a:gd name="T13" fmla="*/ 1 h 104"/>
                <a:gd name="T14" fmla="*/ 1 w 77"/>
                <a:gd name="T15" fmla="*/ 1 h 104"/>
                <a:gd name="T16" fmla="*/ 2 w 77"/>
                <a:gd name="T17" fmla="*/ 0 h 104"/>
                <a:gd name="T18" fmla="*/ 2 w 77"/>
                <a:gd name="T19" fmla="*/ 1 h 104"/>
                <a:gd name="T20" fmla="*/ 1 w 77"/>
                <a:gd name="T21" fmla="*/ 1 h 104"/>
                <a:gd name="T22" fmla="*/ 1 w 77"/>
                <a:gd name="T23" fmla="*/ 1 h 104"/>
                <a:gd name="T24" fmla="*/ 1 w 77"/>
                <a:gd name="T25" fmla="*/ 2 h 104"/>
                <a:gd name="T26" fmla="*/ 1 w 77"/>
                <a:gd name="T27" fmla="*/ 2 h 104"/>
                <a:gd name="T28" fmla="*/ 0 w 77"/>
                <a:gd name="T29" fmla="*/ 2 h 104"/>
                <a:gd name="T30" fmla="*/ 0 w 77"/>
                <a:gd name="T31" fmla="*/ 3 h 104"/>
                <a:gd name="T32" fmla="*/ 0 w 77"/>
                <a:gd name="T33" fmla="*/ 4 h 104"/>
                <a:gd name="T34" fmla="*/ 0 w 77"/>
                <a:gd name="T35" fmla="*/ 4 h 104"/>
                <a:gd name="T36" fmla="*/ 0 w 77"/>
                <a:gd name="T37" fmla="*/ 4 h 1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7" h="104">
                  <a:moveTo>
                    <a:pt x="0" y="101"/>
                  </a:moveTo>
                  <a:lnTo>
                    <a:pt x="1" y="83"/>
                  </a:lnTo>
                  <a:lnTo>
                    <a:pt x="4" y="64"/>
                  </a:lnTo>
                  <a:lnTo>
                    <a:pt x="10" y="48"/>
                  </a:lnTo>
                  <a:lnTo>
                    <a:pt x="19" y="31"/>
                  </a:lnTo>
                  <a:lnTo>
                    <a:pt x="31" y="19"/>
                  </a:lnTo>
                  <a:lnTo>
                    <a:pt x="43" y="9"/>
                  </a:lnTo>
                  <a:lnTo>
                    <a:pt x="59" y="3"/>
                  </a:lnTo>
                  <a:lnTo>
                    <a:pt x="74" y="0"/>
                  </a:lnTo>
                  <a:lnTo>
                    <a:pt x="77" y="24"/>
                  </a:lnTo>
                  <a:lnTo>
                    <a:pt x="66" y="25"/>
                  </a:lnTo>
                  <a:lnTo>
                    <a:pt x="56" y="29"/>
                  </a:lnTo>
                  <a:lnTo>
                    <a:pt x="47" y="36"/>
                  </a:lnTo>
                  <a:lnTo>
                    <a:pt x="38" y="46"/>
                  </a:lnTo>
                  <a:lnTo>
                    <a:pt x="32" y="58"/>
                  </a:lnTo>
                  <a:lnTo>
                    <a:pt x="27" y="71"/>
                  </a:lnTo>
                  <a:lnTo>
                    <a:pt x="24" y="88"/>
                  </a:lnTo>
                  <a:lnTo>
                    <a:pt x="23" y="104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18" name="Freeform 313"/>
            <p:cNvSpPr>
              <a:spLocks/>
            </p:cNvSpPr>
            <p:nvPr/>
          </p:nvSpPr>
          <p:spPr bwMode="auto">
            <a:xfrm>
              <a:off x="3379" y="2217"/>
              <a:ext cx="11" cy="14"/>
            </a:xfrm>
            <a:custGeom>
              <a:avLst/>
              <a:gdLst>
                <a:gd name="T0" fmla="*/ 0 w 14"/>
                <a:gd name="T1" fmla="*/ 1 h 25"/>
                <a:gd name="T2" fmla="*/ 4 w 14"/>
                <a:gd name="T3" fmla="*/ 0 h 25"/>
                <a:gd name="T4" fmla="*/ 5 w 14"/>
                <a:gd name="T5" fmla="*/ 1 h 25"/>
                <a:gd name="T6" fmla="*/ 2 w 14"/>
                <a:gd name="T7" fmla="*/ 1 h 25"/>
                <a:gd name="T8" fmla="*/ 0 w 14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5">
                  <a:moveTo>
                    <a:pt x="0" y="1"/>
                  </a:moveTo>
                  <a:lnTo>
                    <a:pt x="12" y="0"/>
                  </a:lnTo>
                  <a:lnTo>
                    <a:pt x="14" y="24"/>
                  </a:lnTo>
                  <a:lnTo>
                    <a:pt x="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19" name="Freeform 314"/>
            <p:cNvSpPr>
              <a:spLocks/>
            </p:cNvSpPr>
            <p:nvPr/>
          </p:nvSpPr>
          <p:spPr bwMode="auto">
            <a:xfrm>
              <a:off x="3343" y="2269"/>
              <a:ext cx="11" cy="10"/>
            </a:xfrm>
            <a:custGeom>
              <a:avLst/>
              <a:gdLst>
                <a:gd name="T0" fmla="*/ 0 w 24"/>
                <a:gd name="T1" fmla="*/ 0 h 14"/>
                <a:gd name="T2" fmla="*/ 0 w 24"/>
                <a:gd name="T3" fmla="*/ 2 h 14"/>
                <a:gd name="T4" fmla="*/ 0 w 24"/>
                <a:gd name="T5" fmla="*/ 3 h 14"/>
                <a:gd name="T6" fmla="*/ 0 w 24"/>
                <a:gd name="T7" fmla="*/ 1 h 14"/>
                <a:gd name="T8" fmla="*/ 0 w 24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14">
                  <a:moveTo>
                    <a:pt x="1" y="0"/>
                  </a:moveTo>
                  <a:lnTo>
                    <a:pt x="0" y="12"/>
                  </a:lnTo>
                  <a:lnTo>
                    <a:pt x="23" y="14"/>
                  </a:lnTo>
                  <a:lnTo>
                    <a:pt x="24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20" name="Rectangle 315"/>
            <p:cNvSpPr>
              <a:spLocks noChangeArrowheads="1"/>
            </p:cNvSpPr>
            <p:nvPr/>
          </p:nvSpPr>
          <p:spPr bwMode="auto">
            <a:xfrm>
              <a:off x="3379" y="2218"/>
              <a:ext cx="38" cy="1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21" name="Rectangle 316"/>
            <p:cNvSpPr>
              <a:spLocks noChangeArrowheads="1"/>
            </p:cNvSpPr>
            <p:nvPr/>
          </p:nvSpPr>
          <p:spPr bwMode="auto">
            <a:xfrm>
              <a:off x="3374" y="2218"/>
              <a:ext cx="10" cy="1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22" name="Freeform 317"/>
            <p:cNvSpPr>
              <a:spLocks/>
            </p:cNvSpPr>
            <p:nvPr/>
          </p:nvSpPr>
          <p:spPr bwMode="auto">
            <a:xfrm>
              <a:off x="3344" y="2273"/>
              <a:ext cx="32" cy="47"/>
            </a:xfrm>
            <a:custGeom>
              <a:avLst/>
              <a:gdLst>
                <a:gd name="T0" fmla="*/ 1 w 66"/>
                <a:gd name="T1" fmla="*/ 4 h 90"/>
                <a:gd name="T2" fmla="*/ 1 w 66"/>
                <a:gd name="T3" fmla="*/ 4 h 90"/>
                <a:gd name="T4" fmla="*/ 1 w 66"/>
                <a:gd name="T5" fmla="*/ 3 h 90"/>
                <a:gd name="T6" fmla="*/ 0 w 66"/>
                <a:gd name="T7" fmla="*/ 3 h 90"/>
                <a:gd name="T8" fmla="*/ 0 w 66"/>
                <a:gd name="T9" fmla="*/ 3 h 90"/>
                <a:gd name="T10" fmla="*/ 0 w 66"/>
                <a:gd name="T11" fmla="*/ 2 h 90"/>
                <a:gd name="T12" fmla="*/ 0 w 66"/>
                <a:gd name="T13" fmla="*/ 2 h 90"/>
                <a:gd name="T14" fmla="*/ 0 w 66"/>
                <a:gd name="T15" fmla="*/ 1 h 90"/>
                <a:gd name="T16" fmla="*/ 0 w 66"/>
                <a:gd name="T17" fmla="*/ 0 h 90"/>
                <a:gd name="T18" fmla="*/ 0 w 66"/>
                <a:gd name="T19" fmla="*/ 0 h 90"/>
                <a:gd name="T20" fmla="*/ 0 w 66"/>
                <a:gd name="T21" fmla="*/ 1 h 90"/>
                <a:gd name="T22" fmla="*/ 0 w 66"/>
                <a:gd name="T23" fmla="*/ 1 h 90"/>
                <a:gd name="T24" fmla="*/ 0 w 66"/>
                <a:gd name="T25" fmla="*/ 2 h 90"/>
                <a:gd name="T26" fmla="*/ 1 w 66"/>
                <a:gd name="T27" fmla="*/ 2 h 90"/>
                <a:gd name="T28" fmla="*/ 1 w 66"/>
                <a:gd name="T29" fmla="*/ 2 h 90"/>
                <a:gd name="T30" fmla="*/ 1 w 66"/>
                <a:gd name="T31" fmla="*/ 3 h 90"/>
                <a:gd name="T32" fmla="*/ 1 w 66"/>
                <a:gd name="T33" fmla="*/ 3 h 90"/>
                <a:gd name="T34" fmla="*/ 2 w 66"/>
                <a:gd name="T35" fmla="*/ 3 h 90"/>
                <a:gd name="T36" fmla="*/ 1 w 66"/>
                <a:gd name="T37" fmla="*/ 4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90">
                  <a:moveTo>
                    <a:pt x="64" y="90"/>
                  </a:moveTo>
                  <a:lnTo>
                    <a:pt x="49" y="88"/>
                  </a:lnTo>
                  <a:lnTo>
                    <a:pt x="36" y="83"/>
                  </a:lnTo>
                  <a:lnTo>
                    <a:pt x="24" y="76"/>
                  </a:lnTo>
                  <a:lnTo>
                    <a:pt x="15" y="66"/>
                  </a:lnTo>
                  <a:lnTo>
                    <a:pt x="8" y="52"/>
                  </a:lnTo>
                  <a:lnTo>
                    <a:pt x="4" y="37"/>
                  </a:lnTo>
                  <a:lnTo>
                    <a:pt x="0" y="18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3" y="16"/>
                  </a:lnTo>
                  <a:lnTo>
                    <a:pt x="27" y="31"/>
                  </a:lnTo>
                  <a:lnTo>
                    <a:pt x="29" y="42"/>
                  </a:lnTo>
                  <a:lnTo>
                    <a:pt x="35" y="52"/>
                  </a:lnTo>
                  <a:lnTo>
                    <a:pt x="41" y="58"/>
                  </a:lnTo>
                  <a:lnTo>
                    <a:pt x="47" y="63"/>
                  </a:lnTo>
                  <a:lnTo>
                    <a:pt x="55" y="66"/>
                  </a:lnTo>
                  <a:lnTo>
                    <a:pt x="66" y="67"/>
                  </a:lnTo>
                  <a:lnTo>
                    <a:pt x="64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23" name="Rectangle 318"/>
            <p:cNvSpPr>
              <a:spLocks noChangeArrowheads="1"/>
            </p:cNvSpPr>
            <p:nvPr/>
          </p:nvSpPr>
          <p:spPr bwMode="auto">
            <a:xfrm>
              <a:off x="3343" y="2263"/>
              <a:ext cx="11" cy="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24" name="Freeform 319"/>
            <p:cNvSpPr>
              <a:spLocks/>
            </p:cNvSpPr>
            <p:nvPr/>
          </p:nvSpPr>
          <p:spPr bwMode="auto">
            <a:xfrm>
              <a:off x="3374" y="2308"/>
              <a:ext cx="10" cy="13"/>
            </a:xfrm>
            <a:custGeom>
              <a:avLst/>
              <a:gdLst>
                <a:gd name="T0" fmla="*/ 0 w 14"/>
                <a:gd name="T1" fmla="*/ 1 h 24"/>
                <a:gd name="T2" fmla="*/ 2 w 14"/>
                <a:gd name="T3" fmla="*/ 1 h 24"/>
                <a:gd name="T4" fmla="*/ 3 w 14"/>
                <a:gd name="T5" fmla="*/ 1 h 24"/>
                <a:gd name="T6" fmla="*/ 1 w 14"/>
                <a:gd name="T7" fmla="*/ 0 h 24"/>
                <a:gd name="T8" fmla="*/ 0 w 14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4">
                  <a:moveTo>
                    <a:pt x="0" y="23"/>
                  </a:moveTo>
                  <a:lnTo>
                    <a:pt x="11" y="24"/>
                  </a:lnTo>
                  <a:lnTo>
                    <a:pt x="14" y="1"/>
                  </a:lnTo>
                  <a:lnTo>
                    <a:pt x="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25" name="Rectangle 320"/>
            <p:cNvSpPr>
              <a:spLocks noChangeArrowheads="1"/>
            </p:cNvSpPr>
            <p:nvPr/>
          </p:nvSpPr>
          <p:spPr bwMode="auto">
            <a:xfrm>
              <a:off x="3380" y="2309"/>
              <a:ext cx="113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26" name="Rectangle 321"/>
            <p:cNvSpPr>
              <a:spLocks noChangeArrowheads="1"/>
            </p:cNvSpPr>
            <p:nvPr/>
          </p:nvSpPr>
          <p:spPr bwMode="auto">
            <a:xfrm>
              <a:off x="3374" y="2309"/>
              <a:ext cx="10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27" name="Rectangle 322"/>
            <p:cNvSpPr>
              <a:spLocks noChangeArrowheads="1"/>
            </p:cNvSpPr>
            <p:nvPr/>
          </p:nvSpPr>
          <p:spPr bwMode="auto">
            <a:xfrm>
              <a:off x="3493" y="2309"/>
              <a:ext cx="11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28" name="Rectangle 323"/>
            <p:cNvSpPr>
              <a:spLocks noChangeArrowheads="1"/>
            </p:cNvSpPr>
            <p:nvPr/>
          </p:nvSpPr>
          <p:spPr bwMode="auto">
            <a:xfrm>
              <a:off x="4233" y="2266"/>
              <a:ext cx="12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29" name="Freeform 324"/>
            <p:cNvSpPr>
              <a:spLocks/>
            </p:cNvSpPr>
            <p:nvPr/>
          </p:nvSpPr>
          <p:spPr bwMode="auto">
            <a:xfrm>
              <a:off x="3417" y="2304"/>
              <a:ext cx="10" cy="10"/>
            </a:xfrm>
            <a:custGeom>
              <a:avLst/>
              <a:gdLst>
                <a:gd name="T0" fmla="*/ 14 w 9"/>
                <a:gd name="T1" fmla="*/ 4 h 10"/>
                <a:gd name="T2" fmla="*/ 11 w 9"/>
                <a:gd name="T3" fmla="*/ 0 h 10"/>
                <a:gd name="T4" fmla="*/ 0 w 9"/>
                <a:gd name="T5" fmla="*/ 6 h 10"/>
                <a:gd name="T6" fmla="*/ 2 w 9"/>
                <a:gd name="T7" fmla="*/ 10 h 10"/>
                <a:gd name="T8" fmla="*/ 14 w 9"/>
                <a:gd name="T9" fmla="*/ 4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0">
                  <a:moveTo>
                    <a:pt x="9" y="4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30" name="Freeform 325"/>
            <p:cNvSpPr>
              <a:spLocks/>
            </p:cNvSpPr>
            <p:nvPr/>
          </p:nvSpPr>
          <p:spPr bwMode="auto">
            <a:xfrm>
              <a:off x="4413" y="2004"/>
              <a:ext cx="30" cy="48"/>
            </a:xfrm>
            <a:custGeom>
              <a:avLst/>
              <a:gdLst>
                <a:gd name="T0" fmla="*/ 1 w 61"/>
                <a:gd name="T1" fmla="*/ 1 h 91"/>
                <a:gd name="T2" fmla="*/ 1 w 61"/>
                <a:gd name="T3" fmla="*/ 0 h 91"/>
                <a:gd name="T4" fmla="*/ 0 w 61"/>
                <a:gd name="T5" fmla="*/ 3 h 91"/>
                <a:gd name="T6" fmla="*/ 0 w 61"/>
                <a:gd name="T7" fmla="*/ 4 h 91"/>
                <a:gd name="T8" fmla="*/ 1 w 61"/>
                <a:gd name="T9" fmla="*/ 1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91">
                  <a:moveTo>
                    <a:pt x="61" y="10"/>
                  </a:moveTo>
                  <a:lnTo>
                    <a:pt x="39" y="0"/>
                  </a:lnTo>
                  <a:lnTo>
                    <a:pt x="0" y="81"/>
                  </a:lnTo>
                  <a:lnTo>
                    <a:pt x="21" y="91"/>
                  </a:lnTo>
                  <a:lnTo>
                    <a:pt x="6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31" name="Freeform 326"/>
            <p:cNvSpPr>
              <a:spLocks/>
            </p:cNvSpPr>
            <p:nvPr/>
          </p:nvSpPr>
          <p:spPr bwMode="auto">
            <a:xfrm>
              <a:off x="4433" y="1999"/>
              <a:ext cx="10" cy="10"/>
            </a:xfrm>
            <a:custGeom>
              <a:avLst/>
              <a:gdLst>
                <a:gd name="T0" fmla="*/ 0 w 22"/>
                <a:gd name="T1" fmla="*/ 10 h 10"/>
                <a:gd name="T2" fmla="*/ 0 w 22"/>
                <a:gd name="T3" fmla="*/ 0 h 10"/>
                <a:gd name="T4" fmla="*/ 0 w 22"/>
                <a:gd name="T5" fmla="*/ 1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" h="10">
                  <a:moveTo>
                    <a:pt x="22" y="10"/>
                  </a:moveTo>
                  <a:lnTo>
                    <a:pt x="0" y="0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32" name="Freeform 327"/>
            <p:cNvSpPr>
              <a:spLocks/>
            </p:cNvSpPr>
            <p:nvPr/>
          </p:nvSpPr>
          <p:spPr bwMode="auto">
            <a:xfrm>
              <a:off x="4400" y="2047"/>
              <a:ext cx="24" cy="33"/>
            </a:xfrm>
            <a:custGeom>
              <a:avLst/>
              <a:gdLst>
                <a:gd name="T0" fmla="*/ 1 w 50"/>
                <a:gd name="T1" fmla="*/ 1 h 62"/>
                <a:gd name="T2" fmla="*/ 0 w 50"/>
                <a:gd name="T3" fmla="*/ 0 h 62"/>
                <a:gd name="T4" fmla="*/ 0 w 50"/>
                <a:gd name="T5" fmla="*/ 2 h 62"/>
                <a:gd name="T6" fmla="*/ 0 w 50"/>
                <a:gd name="T7" fmla="*/ 3 h 62"/>
                <a:gd name="T8" fmla="*/ 1 w 50"/>
                <a:gd name="T9" fmla="*/ 1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62">
                  <a:moveTo>
                    <a:pt x="50" y="12"/>
                  </a:moveTo>
                  <a:lnTo>
                    <a:pt x="29" y="0"/>
                  </a:lnTo>
                  <a:lnTo>
                    <a:pt x="0" y="50"/>
                  </a:lnTo>
                  <a:lnTo>
                    <a:pt x="22" y="62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33" name="Freeform 328"/>
            <p:cNvSpPr>
              <a:spLocks/>
            </p:cNvSpPr>
            <p:nvPr/>
          </p:nvSpPr>
          <p:spPr bwMode="auto">
            <a:xfrm>
              <a:off x="4413" y="2043"/>
              <a:ext cx="11" cy="10"/>
            </a:xfrm>
            <a:custGeom>
              <a:avLst/>
              <a:gdLst>
                <a:gd name="T0" fmla="*/ 1 w 21"/>
                <a:gd name="T1" fmla="*/ 4 h 12"/>
                <a:gd name="T2" fmla="*/ 1 w 21"/>
                <a:gd name="T3" fmla="*/ 5 h 12"/>
                <a:gd name="T4" fmla="*/ 0 w 21"/>
                <a:gd name="T5" fmla="*/ 0 h 12"/>
                <a:gd name="T6" fmla="*/ 1 w 21"/>
                <a:gd name="T7" fmla="*/ 4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" h="12">
                  <a:moveTo>
                    <a:pt x="21" y="10"/>
                  </a:moveTo>
                  <a:lnTo>
                    <a:pt x="21" y="12"/>
                  </a:lnTo>
                  <a:lnTo>
                    <a:pt x="0" y="0"/>
                  </a:lnTo>
                  <a:lnTo>
                    <a:pt x="2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34" name="Freeform 329"/>
            <p:cNvSpPr>
              <a:spLocks/>
            </p:cNvSpPr>
            <p:nvPr/>
          </p:nvSpPr>
          <p:spPr bwMode="auto">
            <a:xfrm>
              <a:off x="4382" y="2072"/>
              <a:ext cx="28" cy="33"/>
            </a:xfrm>
            <a:custGeom>
              <a:avLst/>
              <a:gdLst>
                <a:gd name="T0" fmla="*/ 1 w 59"/>
                <a:gd name="T1" fmla="*/ 1 h 62"/>
                <a:gd name="T2" fmla="*/ 1 w 59"/>
                <a:gd name="T3" fmla="*/ 0 h 62"/>
                <a:gd name="T4" fmla="*/ 0 w 59"/>
                <a:gd name="T5" fmla="*/ 2 h 62"/>
                <a:gd name="T6" fmla="*/ 0 w 59"/>
                <a:gd name="T7" fmla="*/ 3 h 62"/>
                <a:gd name="T8" fmla="*/ 1 w 59"/>
                <a:gd name="T9" fmla="*/ 1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62">
                  <a:moveTo>
                    <a:pt x="59" y="15"/>
                  </a:moveTo>
                  <a:lnTo>
                    <a:pt x="40" y="0"/>
                  </a:lnTo>
                  <a:lnTo>
                    <a:pt x="0" y="47"/>
                  </a:lnTo>
                  <a:lnTo>
                    <a:pt x="19" y="62"/>
                  </a:lnTo>
                  <a:lnTo>
                    <a:pt x="59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35" name="Freeform 330"/>
            <p:cNvSpPr>
              <a:spLocks/>
            </p:cNvSpPr>
            <p:nvPr/>
          </p:nvSpPr>
          <p:spPr bwMode="auto">
            <a:xfrm>
              <a:off x="4400" y="2070"/>
              <a:ext cx="11" cy="10"/>
            </a:xfrm>
            <a:custGeom>
              <a:avLst/>
              <a:gdLst>
                <a:gd name="T0" fmla="*/ 1 w 22"/>
                <a:gd name="T1" fmla="*/ 2 h 15"/>
                <a:gd name="T2" fmla="*/ 1 w 22"/>
                <a:gd name="T3" fmla="*/ 2 h 15"/>
                <a:gd name="T4" fmla="*/ 1 w 22"/>
                <a:gd name="T5" fmla="*/ 0 h 15"/>
                <a:gd name="T6" fmla="*/ 0 w 22"/>
                <a:gd name="T7" fmla="*/ 1 h 15"/>
                <a:gd name="T8" fmla="*/ 1 w 22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5">
                  <a:moveTo>
                    <a:pt x="22" y="14"/>
                  </a:moveTo>
                  <a:lnTo>
                    <a:pt x="21" y="15"/>
                  </a:lnTo>
                  <a:lnTo>
                    <a:pt x="2" y="0"/>
                  </a:lnTo>
                  <a:lnTo>
                    <a:pt x="0" y="2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36" name="Freeform 331"/>
            <p:cNvSpPr>
              <a:spLocks/>
            </p:cNvSpPr>
            <p:nvPr/>
          </p:nvSpPr>
          <p:spPr bwMode="auto">
            <a:xfrm>
              <a:off x="4223" y="2097"/>
              <a:ext cx="168" cy="164"/>
            </a:xfrm>
            <a:custGeom>
              <a:avLst/>
              <a:gdLst>
                <a:gd name="T0" fmla="*/ 9 w 345"/>
                <a:gd name="T1" fmla="*/ 1 h 310"/>
                <a:gd name="T2" fmla="*/ 9 w 345"/>
                <a:gd name="T3" fmla="*/ 0 h 310"/>
                <a:gd name="T4" fmla="*/ 0 w 345"/>
                <a:gd name="T5" fmla="*/ 12 h 310"/>
                <a:gd name="T6" fmla="*/ 0 w 345"/>
                <a:gd name="T7" fmla="*/ 13 h 310"/>
                <a:gd name="T8" fmla="*/ 9 w 345"/>
                <a:gd name="T9" fmla="*/ 1 h 3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5" h="310">
                  <a:moveTo>
                    <a:pt x="345" y="18"/>
                  </a:moveTo>
                  <a:lnTo>
                    <a:pt x="328" y="0"/>
                  </a:lnTo>
                  <a:lnTo>
                    <a:pt x="0" y="293"/>
                  </a:lnTo>
                  <a:lnTo>
                    <a:pt x="17" y="310"/>
                  </a:lnTo>
                  <a:lnTo>
                    <a:pt x="345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37" name="Freeform 332"/>
            <p:cNvSpPr>
              <a:spLocks/>
            </p:cNvSpPr>
            <p:nvPr/>
          </p:nvSpPr>
          <p:spPr bwMode="auto">
            <a:xfrm>
              <a:off x="4382" y="2096"/>
              <a:ext cx="10" cy="10"/>
            </a:xfrm>
            <a:custGeom>
              <a:avLst/>
              <a:gdLst>
                <a:gd name="T0" fmla="*/ 1 w 19"/>
                <a:gd name="T1" fmla="*/ 1 h 18"/>
                <a:gd name="T2" fmla="*/ 1 w 19"/>
                <a:gd name="T3" fmla="*/ 1 h 18"/>
                <a:gd name="T4" fmla="*/ 1 w 19"/>
                <a:gd name="T5" fmla="*/ 0 h 18"/>
                <a:gd name="T6" fmla="*/ 0 w 19"/>
                <a:gd name="T7" fmla="*/ 1 h 18"/>
                <a:gd name="T8" fmla="*/ 1 w 19"/>
                <a:gd name="T9" fmla="*/ 1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18">
                  <a:moveTo>
                    <a:pt x="19" y="16"/>
                  </a:moveTo>
                  <a:lnTo>
                    <a:pt x="18" y="18"/>
                  </a:lnTo>
                  <a:lnTo>
                    <a:pt x="1" y="0"/>
                  </a:lnTo>
                  <a:lnTo>
                    <a:pt x="0" y="1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38" name="Freeform 333"/>
            <p:cNvSpPr>
              <a:spLocks/>
            </p:cNvSpPr>
            <p:nvPr/>
          </p:nvSpPr>
          <p:spPr bwMode="auto">
            <a:xfrm>
              <a:off x="4212" y="2252"/>
              <a:ext cx="19" cy="20"/>
            </a:xfrm>
            <a:custGeom>
              <a:avLst/>
              <a:gdLst>
                <a:gd name="T0" fmla="*/ 1 w 39"/>
                <a:gd name="T1" fmla="*/ 1 h 37"/>
                <a:gd name="T2" fmla="*/ 0 w 39"/>
                <a:gd name="T3" fmla="*/ 0 h 37"/>
                <a:gd name="T4" fmla="*/ 0 w 39"/>
                <a:gd name="T5" fmla="*/ 1 h 37"/>
                <a:gd name="T6" fmla="*/ 0 w 39"/>
                <a:gd name="T7" fmla="*/ 2 h 37"/>
                <a:gd name="T8" fmla="*/ 1 w 39"/>
                <a:gd name="T9" fmla="*/ 1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7">
                  <a:moveTo>
                    <a:pt x="39" y="17"/>
                  </a:moveTo>
                  <a:lnTo>
                    <a:pt x="22" y="0"/>
                  </a:lnTo>
                  <a:lnTo>
                    <a:pt x="0" y="20"/>
                  </a:lnTo>
                  <a:lnTo>
                    <a:pt x="17" y="37"/>
                  </a:lnTo>
                  <a:lnTo>
                    <a:pt x="39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39" name="Freeform 334"/>
            <p:cNvSpPr>
              <a:spLocks/>
            </p:cNvSpPr>
            <p:nvPr/>
          </p:nvSpPr>
          <p:spPr bwMode="auto">
            <a:xfrm>
              <a:off x="4223" y="2251"/>
              <a:ext cx="10" cy="10"/>
            </a:xfrm>
            <a:custGeom>
              <a:avLst/>
              <a:gdLst>
                <a:gd name="T0" fmla="*/ 0 w 17"/>
                <a:gd name="T1" fmla="*/ 0 h 17"/>
                <a:gd name="T2" fmla="*/ 1 w 17"/>
                <a:gd name="T3" fmla="*/ 1 h 17"/>
                <a:gd name="T4" fmla="*/ 0 w 17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7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40" name="Freeform 335"/>
            <p:cNvSpPr>
              <a:spLocks/>
            </p:cNvSpPr>
            <p:nvPr/>
          </p:nvSpPr>
          <p:spPr bwMode="auto">
            <a:xfrm>
              <a:off x="4197" y="2263"/>
              <a:ext cx="24" cy="25"/>
            </a:xfrm>
            <a:custGeom>
              <a:avLst/>
              <a:gdLst>
                <a:gd name="T0" fmla="*/ 1 w 49"/>
                <a:gd name="T1" fmla="*/ 1 h 47"/>
                <a:gd name="T2" fmla="*/ 1 w 49"/>
                <a:gd name="T3" fmla="*/ 0 h 47"/>
                <a:gd name="T4" fmla="*/ 0 w 49"/>
                <a:gd name="T5" fmla="*/ 2 h 47"/>
                <a:gd name="T6" fmla="*/ 0 w 49"/>
                <a:gd name="T7" fmla="*/ 2 h 47"/>
                <a:gd name="T8" fmla="*/ 1 w 49"/>
                <a:gd name="T9" fmla="*/ 1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47">
                  <a:moveTo>
                    <a:pt x="49" y="17"/>
                  </a:moveTo>
                  <a:lnTo>
                    <a:pt x="32" y="0"/>
                  </a:lnTo>
                  <a:lnTo>
                    <a:pt x="0" y="30"/>
                  </a:lnTo>
                  <a:lnTo>
                    <a:pt x="17" y="47"/>
                  </a:lnTo>
                  <a:lnTo>
                    <a:pt x="49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41" name="Freeform 336"/>
            <p:cNvSpPr>
              <a:spLocks/>
            </p:cNvSpPr>
            <p:nvPr/>
          </p:nvSpPr>
          <p:spPr bwMode="auto">
            <a:xfrm>
              <a:off x="4212" y="2262"/>
              <a:ext cx="11" cy="10"/>
            </a:xfrm>
            <a:custGeom>
              <a:avLst/>
              <a:gdLst>
                <a:gd name="T0" fmla="*/ 0 w 17"/>
                <a:gd name="T1" fmla="*/ 0 h 17"/>
                <a:gd name="T2" fmla="*/ 2 w 17"/>
                <a:gd name="T3" fmla="*/ 1 h 17"/>
                <a:gd name="T4" fmla="*/ 0 w 17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7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42" name="Freeform 337"/>
            <p:cNvSpPr>
              <a:spLocks/>
            </p:cNvSpPr>
            <p:nvPr/>
          </p:nvSpPr>
          <p:spPr bwMode="auto">
            <a:xfrm>
              <a:off x="4184" y="2278"/>
              <a:ext cx="21" cy="21"/>
            </a:xfrm>
            <a:custGeom>
              <a:avLst/>
              <a:gdLst>
                <a:gd name="T0" fmla="*/ 1 w 45"/>
                <a:gd name="T1" fmla="*/ 1 h 40"/>
                <a:gd name="T2" fmla="*/ 0 w 45"/>
                <a:gd name="T3" fmla="*/ 0 h 40"/>
                <a:gd name="T4" fmla="*/ 0 w 45"/>
                <a:gd name="T5" fmla="*/ 1 h 40"/>
                <a:gd name="T6" fmla="*/ 0 w 45"/>
                <a:gd name="T7" fmla="*/ 2 h 40"/>
                <a:gd name="T8" fmla="*/ 1 w 45"/>
                <a:gd name="T9" fmla="*/ 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40">
                  <a:moveTo>
                    <a:pt x="45" y="20"/>
                  </a:moveTo>
                  <a:lnTo>
                    <a:pt x="32" y="0"/>
                  </a:lnTo>
                  <a:lnTo>
                    <a:pt x="0" y="20"/>
                  </a:lnTo>
                  <a:lnTo>
                    <a:pt x="13" y="40"/>
                  </a:lnTo>
                  <a:lnTo>
                    <a:pt x="45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43" name="Freeform 338"/>
            <p:cNvSpPr>
              <a:spLocks/>
            </p:cNvSpPr>
            <p:nvPr/>
          </p:nvSpPr>
          <p:spPr bwMode="auto">
            <a:xfrm>
              <a:off x="4197" y="2278"/>
              <a:ext cx="11" cy="11"/>
            </a:xfrm>
            <a:custGeom>
              <a:avLst/>
              <a:gdLst>
                <a:gd name="T0" fmla="*/ 2 w 17"/>
                <a:gd name="T1" fmla="*/ 1 h 20"/>
                <a:gd name="T2" fmla="*/ 2 w 17"/>
                <a:gd name="T3" fmla="*/ 1 h 20"/>
                <a:gd name="T4" fmla="*/ 1 w 17"/>
                <a:gd name="T5" fmla="*/ 0 h 20"/>
                <a:gd name="T6" fmla="*/ 0 w 17"/>
                <a:gd name="T7" fmla="*/ 1 h 20"/>
                <a:gd name="T8" fmla="*/ 2 w 17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0">
                  <a:moveTo>
                    <a:pt x="17" y="18"/>
                  </a:moveTo>
                  <a:lnTo>
                    <a:pt x="16" y="20"/>
                  </a:lnTo>
                  <a:lnTo>
                    <a:pt x="3" y="0"/>
                  </a:lnTo>
                  <a:lnTo>
                    <a:pt x="0" y="1"/>
                  </a:lnTo>
                  <a:lnTo>
                    <a:pt x="17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44" name="Freeform 339"/>
            <p:cNvSpPr>
              <a:spLocks/>
            </p:cNvSpPr>
            <p:nvPr/>
          </p:nvSpPr>
          <p:spPr bwMode="auto">
            <a:xfrm>
              <a:off x="4158" y="2289"/>
              <a:ext cx="31" cy="21"/>
            </a:xfrm>
            <a:custGeom>
              <a:avLst/>
              <a:gdLst>
                <a:gd name="T0" fmla="*/ 1 w 64"/>
                <a:gd name="T1" fmla="*/ 1 h 41"/>
                <a:gd name="T2" fmla="*/ 1 w 64"/>
                <a:gd name="T3" fmla="*/ 0 h 41"/>
                <a:gd name="T4" fmla="*/ 0 w 64"/>
                <a:gd name="T5" fmla="*/ 1 h 41"/>
                <a:gd name="T6" fmla="*/ 0 w 64"/>
                <a:gd name="T7" fmla="*/ 2 h 41"/>
                <a:gd name="T8" fmla="*/ 1 w 64"/>
                <a:gd name="T9" fmla="*/ 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lnTo>
                    <a:pt x="53" y="0"/>
                  </a:lnTo>
                  <a:lnTo>
                    <a:pt x="0" y="20"/>
                  </a:lnTo>
                  <a:lnTo>
                    <a:pt x="10" y="41"/>
                  </a:lnTo>
                  <a:lnTo>
                    <a:pt x="6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45" name="Freeform 340"/>
            <p:cNvSpPr>
              <a:spLocks/>
            </p:cNvSpPr>
            <p:nvPr/>
          </p:nvSpPr>
          <p:spPr bwMode="auto">
            <a:xfrm>
              <a:off x="4184" y="2289"/>
              <a:ext cx="10" cy="11"/>
            </a:xfrm>
            <a:custGeom>
              <a:avLst/>
              <a:gdLst>
                <a:gd name="T0" fmla="*/ 4 w 13"/>
                <a:gd name="T1" fmla="*/ 1 h 21"/>
                <a:gd name="T2" fmla="*/ 3 w 13"/>
                <a:gd name="T3" fmla="*/ 1 h 21"/>
                <a:gd name="T4" fmla="*/ 1 w 13"/>
                <a:gd name="T5" fmla="*/ 0 h 21"/>
                <a:gd name="T6" fmla="*/ 0 w 13"/>
                <a:gd name="T7" fmla="*/ 0 h 21"/>
                <a:gd name="T8" fmla="*/ 4 w 13"/>
                <a:gd name="T9" fmla="*/ 1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1">
                  <a:moveTo>
                    <a:pt x="13" y="20"/>
                  </a:moveTo>
                  <a:lnTo>
                    <a:pt x="12" y="2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46" name="Freeform 341"/>
            <p:cNvSpPr>
              <a:spLocks/>
            </p:cNvSpPr>
            <p:nvPr/>
          </p:nvSpPr>
          <p:spPr bwMode="auto">
            <a:xfrm>
              <a:off x="4138" y="2298"/>
              <a:ext cx="23" cy="18"/>
            </a:xfrm>
            <a:custGeom>
              <a:avLst/>
              <a:gdLst>
                <a:gd name="T0" fmla="*/ 1 w 48"/>
                <a:gd name="T1" fmla="*/ 1 h 33"/>
                <a:gd name="T2" fmla="*/ 1 w 48"/>
                <a:gd name="T3" fmla="*/ 0 h 33"/>
                <a:gd name="T4" fmla="*/ 0 w 48"/>
                <a:gd name="T5" fmla="*/ 1 h 33"/>
                <a:gd name="T6" fmla="*/ 0 w 48"/>
                <a:gd name="T7" fmla="*/ 2 h 33"/>
                <a:gd name="T8" fmla="*/ 1 w 48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33">
                  <a:moveTo>
                    <a:pt x="48" y="23"/>
                  </a:moveTo>
                  <a:lnTo>
                    <a:pt x="42" y="0"/>
                  </a:lnTo>
                  <a:lnTo>
                    <a:pt x="0" y="10"/>
                  </a:lnTo>
                  <a:lnTo>
                    <a:pt x="6" y="33"/>
                  </a:lnTo>
                  <a:lnTo>
                    <a:pt x="48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47" name="Freeform 342"/>
            <p:cNvSpPr>
              <a:spLocks/>
            </p:cNvSpPr>
            <p:nvPr/>
          </p:nvSpPr>
          <p:spPr bwMode="auto">
            <a:xfrm>
              <a:off x="4158" y="2298"/>
              <a:ext cx="10" cy="12"/>
            </a:xfrm>
            <a:custGeom>
              <a:avLst/>
              <a:gdLst>
                <a:gd name="T0" fmla="*/ 2 w 14"/>
                <a:gd name="T1" fmla="*/ 1 h 23"/>
                <a:gd name="T2" fmla="*/ 3 w 14"/>
                <a:gd name="T3" fmla="*/ 1 h 23"/>
                <a:gd name="T4" fmla="*/ 1 w 14"/>
                <a:gd name="T5" fmla="*/ 1 h 23"/>
                <a:gd name="T6" fmla="*/ 1 w 14"/>
                <a:gd name="T7" fmla="*/ 0 h 23"/>
                <a:gd name="T8" fmla="*/ 0 w 14"/>
                <a:gd name="T9" fmla="*/ 1 h 23"/>
                <a:gd name="T10" fmla="*/ 2 w 14"/>
                <a:gd name="T11" fmla="*/ 1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" h="23">
                  <a:moveTo>
                    <a:pt x="10" y="23"/>
                  </a:moveTo>
                  <a:lnTo>
                    <a:pt x="14" y="22"/>
                  </a:lnTo>
                  <a:lnTo>
                    <a:pt x="7" y="23"/>
                  </a:lnTo>
                  <a:lnTo>
                    <a:pt x="1" y="0"/>
                  </a:lnTo>
                  <a:lnTo>
                    <a:pt x="0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48" name="Freeform 343"/>
            <p:cNvSpPr>
              <a:spLocks/>
            </p:cNvSpPr>
            <p:nvPr/>
          </p:nvSpPr>
          <p:spPr bwMode="auto">
            <a:xfrm>
              <a:off x="4107" y="2304"/>
              <a:ext cx="34" cy="17"/>
            </a:xfrm>
            <a:custGeom>
              <a:avLst/>
              <a:gdLst>
                <a:gd name="T0" fmla="*/ 2 w 70"/>
                <a:gd name="T1" fmla="*/ 1 h 33"/>
                <a:gd name="T2" fmla="*/ 2 w 70"/>
                <a:gd name="T3" fmla="*/ 0 h 33"/>
                <a:gd name="T4" fmla="*/ 0 w 70"/>
                <a:gd name="T5" fmla="*/ 1 h 33"/>
                <a:gd name="T6" fmla="*/ 0 w 70"/>
                <a:gd name="T7" fmla="*/ 2 h 33"/>
                <a:gd name="T8" fmla="*/ 2 w 70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33">
                  <a:moveTo>
                    <a:pt x="70" y="23"/>
                  </a:moveTo>
                  <a:lnTo>
                    <a:pt x="65" y="0"/>
                  </a:lnTo>
                  <a:lnTo>
                    <a:pt x="0" y="10"/>
                  </a:lnTo>
                  <a:lnTo>
                    <a:pt x="5" y="33"/>
                  </a:lnTo>
                  <a:lnTo>
                    <a:pt x="7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49" name="Freeform 344"/>
            <p:cNvSpPr>
              <a:spLocks/>
            </p:cNvSpPr>
            <p:nvPr/>
          </p:nvSpPr>
          <p:spPr bwMode="auto">
            <a:xfrm>
              <a:off x="4138" y="2304"/>
              <a:ext cx="10" cy="12"/>
            </a:xfrm>
            <a:custGeom>
              <a:avLst/>
              <a:gdLst>
                <a:gd name="T0" fmla="*/ 78 w 6"/>
                <a:gd name="T1" fmla="*/ 1 h 23"/>
                <a:gd name="T2" fmla="*/ 13 w 6"/>
                <a:gd name="T3" fmla="*/ 0 h 23"/>
                <a:gd name="T4" fmla="*/ 0 w 6"/>
                <a:gd name="T5" fmla="*/ 0 h 23"/>
                <a:gd name="T6" fmla="*/ 78 w 6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50" name="Rectangle 345"/>
            <p:cNvSpPr>
              <a:spLocks noChangeArrowheads="1"/>
            </p:cNvSpPr>
            <p:nvPr/>
          </p:nvSpPr>
          <p:spPr bwMode="auto">
            <a:xfrm>
              <a:off x="4039" y="2309"/>
              <a:ext cx="69" cy="1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51" name="Freeform 346"/>
            <p:cNvSpPr>
              <a:spLocks/>
            </p:cNvSpPr>
            <p:nvPr/>
          </p:nvSpPr>
          <p:spPr bwMode="auto">
            <a:xfrm>
              <a:off x="4106" y="2309"/>
              <a:ext cx="10" cy="13"/>
            </a:xfrm>
            <a:custGeom>
              <a:avLst/>
              <a:gdLst>
                <a:gd name="T0" fmla="*/ 25 w 8"/>
                <a:gd name="T1" fmla="*/ 1 h 24"/>
                <a:gd name="T2" fmla="*/ 0 w 8"/>
                <a:gd name="T3" fmla="*/ 1 h 24"/>
                <a:gd name="T4" fmla="*/ 16 w 8"/>
                <a:gd name="T5" fmla="*/ 1 h 24"/>
                <a:gd name="T6" fmla="*/ 16 w 8"/>
                <a:gd name="T7" fmla="*/ 0 h 24"/>
                <a:gd name="T8" fmla="*/ 10 w 8"/>
                <a:gd name="T9" fmla="*/ 0 h 24"/>
                <a:gd name="T10" fmla="*/ 25 w 8"/>
                <a:gd name="T11" fmla="*/ 1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24">
                  <a:moveTo>
                    <a:pt x="8" y="23"/>
                  </a:moveTo>
                  <a:lnTo>
                    <a:pt x="0" y="24"/>
                  </a:lnTo>
                  <a:lnTo>
                    <a:pt x="5" y="24"/>
                  </a:lnTo>
                  <a:lnTo>
                    <a:pt x="5" y="0"/>
                  </a:lnTo>
                  <a:lnTo>
                    <a:pt x="3" y="0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52" name="Rectangle 347"/>
            <p:cNvSpPr>
              <a:spLocks noChangeArrowheads="1"/>
            </p:cNvSpPr>
            <p:nvPr/>
          </p:nvSpPr>
          <p:spPr bwMode="auto">
            <a:xfrm>
              <a:off x="4033" y="2309"/>
              <a:ext cx="10" cy="1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53" name="Freeform 348"/>
            <p:cNvSpPr>
              <a:spLocks/>
            </p:cNvSpPr>
            <p:nvPr/>
          </p:nvSpPr>
          <p:spPr bwMode="auto">
            <a:xfrm>
              <a:off x="4103" y="2256"/>
              <a:ext cx="53" cy="62"/>
            </a:xfrm>
            <a:custGeom>
              <a:avLst/>
              <a:gdLst>
                <a:gd name="T0" fmla="*/ 0 w 227"/>
                <a:gd name="T1" fmla="*/ 0 h 272"/>
                <a:gd name="T2" fmla="*/ 0 w 227"/>
                <a:gd name="T3" fmla="*/ 0 h 272"/>
                <a:gd name="T4" fmla="*/ 0 w 227"/>
                <a:gd name="T5" fmla="*/ 0 h 27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7" h="272">
                  <a:moveTo>
                    <a:pt x="0" y="272"/>
                  </a:moveTo>
                  <a:cubicBezTo>
                    <a:pt x="72" y="249"/>
                    <a:pt x="144" y="227"/>
                    <a:pt x="182" y="182"/>
                  </a:cubicBezTo>
                  <a:cubicBezTo>
                    <a:pt x="220" y="137"/>
                    <a:pt x="223" y="68"/>
                    <a:pt x="227" y="0"/>
                  </a:cubicBezTo>
                </a:path>
              </a:pathLst>
            </a:custGeom>
            <a:solidFill>
              <a:srgbClr val="0000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54" name="Line 349"/>
            <p:cNvSpPr>
              <a:spLocks noChangeShapeType="1"/>
            </p:cNvSpPr>
            <p:nvPr/>
          </p:nvSpPr>
          <p:spPr bwMode="auto">
            <a:xfrm flipV="1">
              <a:off x="4156" y="2117"/>
              <a:ext cx="0" cy="14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55" name="Line 350"/>
            <p:cNvSpPr>
              <a:spLocks noChangeShapeType="1"/>
            </p:cNvSpPr>
            <p:nvPr/>
          </p:nvSpPr>
          <p:spPr bwMode="auto">
            <a:xfrm flipH="1" flipV="1">
              <a:off x="4116" y="2124"/>
              <a:ext cx="40" cy="84"/>
            </a:xfrm>
            <a:prstGeom prst="line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56" name="Line 351"/>
            <p:cNvSpPr>
              <a:spLocks noChangeShapeType="1"/>
            </p:cNvSpPr>
            <p:nvPr/>
          </p:nvSpPr>
          <p:spPr bwMode="auto">
            <a:xfrm flipH="1" flipV="1">
              <a:off x="4103" y="2167"/>
              <a:ext cx="53" cy="4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57" name="Oval 352"/>
            <p:cNvSpPr>
              <a:spLocks noChangeArrowheads="1"/>
            </p:cNvSpPr>
            <p:nvPr/>
          </p:nvSpPr>
          <p:spPr bwMode="auto">
            <a:xfrm>
              <a:off x="4120" y="2047"/>
              <a:ext cx="85" cy="8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20967" tIns="10484" rIns="20967" bIns="10484" anchor="ctr"/>
            <a:lstStyle>
              <a:lvl1pPr defTabSz="20955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2095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20955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2095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20955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e-DE" altLang="de-DE" sz="600">
                <a:solidFill>
                  <a:srgbClr val="000000"/>
                </a:solidFill>
                <a:ea typeface="MS PGothic" charset="-128"/>
              </a:endParaRPr>
            </a:p>
          </p:txBody>
        </p:sp>
        <p:sp>
          <p:nvSpPr>
            <p:cNvPr id="8358" name="Oval 353"/>
            <p:cNvSpPr>
              <a:spLocks noChangeArrowheads="1"/>
            </p:cNvSpPr>
            <p:nvPr/>
          </p:nvSpPr>
          <p:spPr bwMode="auto">
            <a:xfrm>
              <a:off x="4063" y="2062"/>
              <a:ext cx="85" cy="8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20967" tIns="10484" rIns="20967" bIns="10484" anchor="ctr"/>
            <a:lstStyle>
              <a:lvl1pPr defTabSz="20955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2095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20955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2095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20955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e-DE" altLang="de-DE" sz="600">
                <a:solidFill>
                  <a:srgbClr val="000000"/>
                </a:solidFill>
                <a:ea typeface="MS PGothic" charset="-128"/>
              </a:endParaRPr>
            </a:p>
          </p:txBody>
        </p:sp>
        <p:sp>
          <p:nvSpPr>
            <p:cNvPr id="8359" name="Oval 354"/>
            <p:cNvSpPr>
              <a:spLocks noChangeArrowheads="1"/>
            </p:cNvSpPr>
            <p:nvPr/>
          </p:nvSpPr>
          <p:spPr bwMode="auto">
            <a:xfrm>
              <a:off x="4031" y="2122"/>
              <a:ext cx="85" cy="8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20967" tIns="10484" rIns="20967" bIns="10484" anchor="ctr"/>
            <a:lstStyle>
              <a:lvl1pPr defTabSz="20955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2095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20955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2095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20955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e-DE" altLang="de-DE" sz="600">
                <a:solidFill>
                  <a:srgbClr val="000000"/>
                </a:solidFill>
                <a:ea typeface="MS PGothic" charset="-128"/>
              </a:endParaRPr>
            </a:p>
          </p:txBody>
        </p:sp>
        <p:sp>
          <p:nvSpPr>
            <p:cNvPr id="8360" name="Oval 355"/>
            <p:cNvSpPr>
              <a:spLocks noChangeArrowheads="1"/>
            </p:cNvSpPr>
            <p:nvPr/>
          </p:nvSpPr>
          <p:spPr bwMode="auto">
            <a:xfrm>
              <a:off x="4472" y="2331"/>
              <a:ext cx="85" cy="8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33CC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20967" tIns="10484" rIns="20967" bIns="10484" anchor="ctr"/>
            <a:lstStyle>
              <a:lvl1pPr defTabSz="20955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2095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20955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2095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20955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2095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e-DE" altLang="de-DE" sz="600">
                <a:solidFill>
                  <a:srgbClr val="000000"/>
                </a:solidFill>
                <a:ea typeface="MS PGothic" charset="-128"/>
              </a:endParaRPr>
            </a:p>
          </p:txBody>
        </p:sp>
        <p:sp>
          <p:nvSpPr>
            <p:cNvPr id="8361" name="Oval 356"/>
            <p:cNvSpPr>
              <a:spLocks noChangeArrowheads="1"/>
            </p:cNvSpPr>
            <p:nvPr/>
          </p:nvSpPr>
          <p:spPr bwMode="auto">
            <a:xfrm>
              <a:off x="4563" y="2329"/>
              <a:ext cx="85" cy="8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33CC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  <p:sp>
          <p:nvSpPr>
            <p:cNvPr id="8362" name="Oval 357"/>
            <p:cNvSpPr>
              <a:spLocks noChangeArrowheads="1"/>
            </p:cNvSpPr>
            <p:nvPr/>
          </p:nvSpPr>
          <p:spPr bwMode="auto">
            <a:xfrm>
              <a:off x="5252" y="3006"/>
              <a:ext cx="85" cy="8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de-DE" sz="2400" u="sng">
                <a:solidFill>
                  <a:srgbClr val="808080"/>
                </a:solidFill>
                <a:latin typeface="Comic Sans MS" charset="0"/>
              </a:endParaRPr>
            </a:p>
          </p:txBody>
        </p:sp>
      </p:grpSp>
      <p:sp>
        <p:nvSpPr>
          <p:cNvPr id="8195" name="Text Box 358"/>
          <p:cNvSpPr txBox="1">
            <a:spLocks noChangeArrowheads="1"/>
          </p:cNvSpPr>
          <p:nvPr/>
        </p:nvSpPr>
        <p:spPr bwMode="auto">
          <a:xfrm>
            <a:off x="2352675" y="2233613"/>
            <a:ext cx="1336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00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000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000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000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000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400" b="1">
                <a:ea typeface="MS PGothic" charset="-128"/>
              </a:rPr>
              <a:t>UNILAC</a:t>
            </a:r>
          </a:p>
        </p:txBody>
      </p:sp>
      <p:sp>
        <p:nvSpPr>
          <p:cNvPr id="8196" name="Text Box 359"/>
          <p:cNvSpPr txBox="1">
            <a:spLocks noChangeArrowheads="1"/>
          </p:cNvSpPr>
          <p:nvPr/>
        </p:nvSpPr>
        <p:spPr bwMode="auto">
          <a:xfrm>
            <a:off x="5060950" y="3752850"/>
            <a:ext cx="403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00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000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000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000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000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400" b="1">
                <a:solidFill>
                  <a:srgbClr val="33CCCC"/>
                </a:solidFill>
                <a:ea typeface="MS PGothic" charset="-128"/>
              </a:rPr>
              <a:t>X0</a:t>
            </a:r>
          </a:p>
        </p:txBody>
      </p:sp>
      <p:sp>
        <p:nvSpPr>
          <p:cNvPr id="8197" name="Text Box 360"/>
          <p:cNvSpPr txBox="1">
            <a:spLocks noChangeArrowheads="1"/>
          </p:cNvSpPr>
          <p:nvPr/>
        </p:nvSpPr>
        <p:spPr bwMode="auto">
          <a:xfrm>
            <a:off x="5654675" y="936625"/>
            <a:ext cx="674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00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000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000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000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000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400" b="1">
                <a:solidFill>
                  <a:srgbClr val="0033CC"/>
                </a:solidFill>
                <a:ea typeface="MS PGothic" charset="-128"/>
              </a:rPr>
              <a:t>SIS</a:t>
            </a:r>
          </a:p>
        </p:txBody>
      </p:sp>
      <p:sp>
        <p:nvSpPr>
          <p:cNvPr id="8198" name="Text Box 361"/>
          <p:cNvSpPr txBox="1">
            <a:spLocks noChangeArrowheads="1"/>
          </p:cNvSpPr>
          <p:nvPr/>
        </p:nvSpPr>
        <p:spPr bwMode="auto">
          <a:xfrm>
            <a:off x="5726113" y="4883150"/>
            <a:ext cx="95726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00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000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000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000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000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800" b="1">
                <a:solidFill>
                  <a:srgbClr val="92D050"/>
                </a:solidFill>
                <a:ea typeface="MS PGothic" charset="-128"/>
              </a:rPr>
              <a:t>Cave A</a:t>
            </a:r>
          </a:p>
        </p:txBody>
      </p:sp>
      <p:sp>
        <p:nvSpPr>
          <p:cNvPr id="8199" name="Text Box 362"/>
          <p:cNvSpPr txBox="1">
            <a:spLocks noChangeArrowheads="1"/>
          </p:cNvSpPr>
          <p:nvPr/>
        </p:nvSpPr>
        <p:spPr bwMode="auto">
          <a:xfrm>
            <a:off x="2984500" y="2670175"/>
            <a:ext cx="124936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00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000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000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000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000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800" b="1">
                <a:solidFill>
                  <a:srgbClr val="FF6600"/>
                </a:solidFill>
                <a:ea typeface="MS PGothic" charset="-128"/>
              </a:rPr>
              <a:t>M-Branch</a:t>
            </a:r>
          </a:p>
        </p:txBody>
      </p:sp>
      <p:sp>
        <p:nvSpPr>
          <p:cNvPr id="8200" name="Line 600"/>
          <p:cNvSpPr>
            <a:spLocks noChangeShapeType="1"/>
          </p:cNvSpPr>
          <p:nvPr/>
        </p:nvSpPr>
        <p:spPr bwMode="auto">
          <a:xfrm>
            <a:off x="1255713" y="4043363"/>
            <a:ext cx="2160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1" name="Text Box 601"/>
          <p:cNvSpPr txBox="1">
            <a:spLocks noChangeArrowheads="1"/>
          </p:cNvSpPr>
          <p:nvPr/>
        </p:nvSpPr>
        <p:spPr bwMode="auto">
          <a:xfrm>
            <a:off x="2120900" y="4052888"/>
            <a:ext cx="819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/>
              <a:t>100 m</a:t>
            </a:r>
          </a:p>
        </p:txBody>
      </p:sp>
      <p:sp>
        <p:nvSpPr>
          <p:cNvPr id="8202" name="Text Box 604"/>
          <p:cNvSpPr txBox="1">
            <a:spLocks noChangeArrowheads="1"/>
          </p:cNvSpPr>
          <p:nvPr/>
        </p:nvSpPr>
        <p:spPr bwMode="auto">
          <a:xfrm>
            <a:off x="1020763" y="2900363"/>
            <a:ext cx="165258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2000" b="1"/>
              <a:t>Ion Sources</a:t>
            </a:r>
          </a:p>
        </p:txBody>
      </p:sp>
      <p:sp>
        <p:nvSpPr>
          <p:cNvPr id="8203" name="Text Box 361"/>
          <p:cNvSpPr txBox="1">
            <a:spLocks noChangeArrowheads="1"/>
          </p:cNvSpPr>
          <p:nvPr/>
        </p:nvSpPr>
        <p:spPr bwMode="auto">
          <a:xfrm>
            <a:off x="4314825" y="4200525"/>
            <a:ext cx="14414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00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000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000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000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000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000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800" b="1">
                <a:solidFill>
                  <a:srgbClr val="33CCCC"/>
                </a:solidFill>
                <a:ea typeface="MS PGothic" charset="-128"/>
              </a:rPr>
              <a:t>Mikroprobe</a:t>
            </a:r>
          </a:p>
        </p:txBody>
      </p:sp>
      <p:sp>
        <p:nvSpPr>
          <p:cNvPr id="820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GSI facility</a:t>
            </a:r>
          </a:p>
        </p:txBody>
      </p:sp>
      <p:sp>
        <p:nvSpPr>
          <p:cNvPr id="8205" name="Textfeld 2"/>
          <p:cNvSpPr txBox="1">
            <a:spLocks noChangeArrowheads="1"/>
          </p:cNvSpPr>
          <p:nvPr/>
        </p:nvSpPr>
        <p:spPr bwMode="auto">
          <a:xfrm>
            <a:off x="120650" y="2311400"/>
            <a:ext cx="1749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/>
              <a:t>all ion species</a:t>
            </a:r>
            <a:br>
              <a:rPr lang="de-DE" altLang="de-DE" sz="1800"/>
            </a:br>
            <a:r>
              <a:rPr lang="de-DE" altLang="de-DE" sz="1800"/>
              <a:t>p, Ar, Au, Pb, U</a:t>
            </a:r>
          </a:p>
        </p:txBody>
      </p:sp>
      <p:sp>
        <p:nvSpPr>
          <p:cNvPr id="8206" name="TextBox 2"/>
          <p:cNvSpPr txBox="1">
            <a:spLocks noChangeArrowheads="1"/>
          </p:cNvSpPr>
          <p:nvPr/>
        </p:nvSpPr>
        <p:spPr bwMode="auto">
          <a:xfrm>
            <a:off x="6997700" y="3462338"/>
            <a:ext cx="2009775" cy="830262"/>
          </a:xfrm>
          <a:prstGeom prst="rect">
            <a:avLst/>
          </a:prstGeom>
          <a:noFill/>
          <a:ln w="38100">
            <a:solidFill>
              <a:srgbClr val="9933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SIS 18 beam dump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E up to 1 GeV/u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Range: cm</a:t>
            </a:r>
          </a:p>
        </p:txBody>
      </p:sp>
      <p:sp>
        <p:nvSpPr>
          <p:cNvPr id="8207" name="TextBox 4"/>
          <p:cNvSpPr txBox="1">
            <a:spLocks noChangeArrowheads="1"/>
          </p:cNvSpPr>
          <p:nvPr/>
        </p:nvSpPr>
        <p:spPr bwMode="auto">
          <a:xfrm>
            <a:off x="3676650" y="4651375"/>
            <a:ext cx="1981200" cy="15684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>
                <a:solidFill>
                  <a:srgbClr val="92D050"/>
                </a:solidFill>
              </a:rPr>
              <a:t>Cave 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E 100- 300 MeV/u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Range: mm-cm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beam spot: 4 mm</a:t>
            </a:r>
            <a:r>
              <a:rPr lang="de-DE" altLang="de-DE" sz="1600" b="1" baseline="30000"/>
              <a:t>2</a:t>
            </a:r>
            <a:r>
              <a:rPr lang="de-DE" altLang="de-DE" sz="1600" b="1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to 25 mm</a:t>
            </a:r>
            <a:r>
              <a:rPr lang="de-DE" altLang="de-DE" sz="1600" b="1" baseline="30000"/>
              <a:t>2</a:t>
            </a:r>
            <a:r>
              <a:rPr lang="de-DE" altLang="de-DE" sz="1600" b="1"/>
              <a:t> with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scanning</a:t>
            </a:r>
            <a:endParaRPr lang="en-US" altLang="de-DE" sz="1600" b="1"/>
          </a:p>
        </p:txBody>
      </p:sp>
      <p:sp>
        <p:nvSpPr>
          <p:cNvPr id="8208" name="TextBox 6"/>
          <p:cNvSpPr txBox="1">
            <a:spLocks noChangeArrowheads="1"/>
          </p:cNvSpPr>
          <p:nvPr/>
        </p:nvSpPr>
        <p:spPr bwMode="auto">
          <a:xfrm>
            <a:off x="198438" y="4533900"/>
            <a:ext cx="2347912" cy="1570038"/>
          </a:xfrm>
          <a:prstGeom prst="rect">
            <a:avLst/>
          </a:prstGeom>
          <a:solidFill>
            <a:schemeClr val="bg1"/>
          </a:solidFill>
          <a:ln w="38100">
            <a:solidFill>
              <a:srgbClr val="CC00CC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UNILAC beamlines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E: 3.6-11.4 MeV/u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Range: 40-120 µm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b="1"/>
              <a:t>beam spot area : 10x10 mm to 50x50 mm</a:t>
            </a:r>
            <a:endParaRPr lang="en-US" altLang="de-DE" sz="1600" b="1"/>
          </a:p>
        </p:txBody>
      </p:sp>
      <p:cxnSp>
        <p:nvCxnSpPr>
          <p:cNvPr id="8209" name="Straight Arrow Connector 7"/>
          <p:cNvCxnSpPr>
            <a:cxnSpLocks noChangeShapeType="1"/>
            <a:stCxn id="8206" idx="1"/>
          </p:cNvCxnSpPr>
          <p:nvPr/>
        </p:nvCxnSpPr>
        <p:spPr bwMode="auto">
          <a:xfrm flipH="1" flipV="1">
            <a:off x="6332538" y="3314700"/>
            <a:ext cx="665162" cy="563563"/>
          </a:xfrm>
          <a:prstGeom prst="straightConnector1">
            <a:avLst/>
          </a:prstGeom>
          <a:noFill/>
          <a:ln w="38100">
            <a:solidFill>
              <a:srgbClr val="9933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2207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800" b="1"/>
              <a:t>UNILAC: beam parameters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957263" y="1557338"/>
            <a:ext cx="6985000" cy="46196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6889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68897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68897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68897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68897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6889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6889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6889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6889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400">
                <a:solidFill>
                  <a:schemeClr val="accent2"/>
                </a:solidFill>
                <a:latin typeface="Times New Roman" charset="0"/>
              </a:rPr>
              <a:t>3.6</a:t>
            </a:r>
            <a:r>
              <a:rPr lang="en-US" altLang="de-DE" sz="2400">
                <a:solidFill>
                  <a:srgbClr val="C00000"/>
                </a:solidFill>
                <a:latin typeface="Times New Roman" charset="0"/>
              </a:rPr>
              <a:t>  / </a:t>
            </a:r>
            <a:r>
              <a:rPr lang="en-US" altLang="de-DE" sz="2400">
                <a:solidFill>
                  <a:schemeClr val="accent2"/>
                </a:solidFill>
                <a:latin typeface="Times New Roman" charset="0"/>
              </a:rPr>
              <a:t>4.8 </a:t>
            </a:r>
            <a:r>
              <a:rPr lang="en-US" altLang="de-DE" sz="2400">
                <a:solidFill>
                  <a:srgbClr val="C00000"/>
                </a:solidFill>
                <a:latin typeface="Times New Roman" charset="0"/>
              </a:rPr>
              <a:t> / </a:t>
            </a:r>
            <a:r>
              <a:rPr lang="en-US" altLang="de-DE" sz="2400">
                <a:solidFill>
                  <a:schemeClr val="accent2"/>
                </a:solidFill>
                <a:latin typeface="Times New Roman" charset="0"/>
              </a:rPr>
              <a:t>5.6 </a:t>
            </a:r>
            <a:r>
              <a:rPr lang="en-US" altLang="de-DE" sz="2400">
                <a:solidFill>
                  <a:srgbClr val="C00000"/>
                </a:solidFill>
                <a:latin typeface="Times New Roman" charset="0"/>
              </a:rPr>
              <a:t> / </a:t>
            </a:r>
            <a:r>
              <a:rPr lang="en-US" altLang="de-DE" sz="2400">
                <a:solidFill>
                  <a:schemeClr val="accent2"/>
                </a:solidFill>
                <a:latin typeface="Times New Roman" charset="0"/>
              </a:rPr>
              <a:t>8.6 </a:t>
            </a:r>
            <a:r>
              <a:rPr lang="en-US" altLang="de-DE" sz="2400">
                <a:solidFill>
                  <a:srgbClr val="C00000"/>
                </a:solidFill>
                <a:latin typeface="Times New Roman" charset="0"/>
              </a:rPr>
              <a:t> / </a:t>
            </a:r>
            <a:r>
              <a:rPr lang="en-US" altLang="de-DE" sz="2400">
                <a:solidFill>
                  <a:schemeClr val="accent2"/>
                </a:solidFill>
                <a:latin typeface="Times New Roman" charset="0"/>
              </a:rPr>
              <a:t>11.4 MeV/u	typical energies</a:t>
            </a:r>
            <a:endParaRPr lang="en-US" altLang="de-DE" sz="2000">
              <a:solidFill>
                <a:schemeClr val="accent2"/>
              </a:solidFill>
              <a:latin typeface="Times New Roman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23850" y="2636838"/>
            <a:ext cx="3781425" cy="132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3192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3192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31921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3192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3192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319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319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319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319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000" b="1">
                <a:solidFill>
                  <a:srgbClr val="000099"/>
                </a:solidFill>
                <a:latin typeface="Times New Roman" charset="0"/>
              </a:rPr>
              <a:t>50 Hz Mode (Penning, ECR)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de-DE" sz="2000" b="1">
              <a:solidFill>
                <a:srgbClr val="000099"/>
              </a:solidFill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000" b="1">
                <a:solidFill>
                  <a:srgbClr val="000099"/>
                </a:solidFill>
                <a:latin typeface="Times New Roman" charset="0"/>
              </a:rPr>
              <a:t>50 Hz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000" b="1">
                <a:solidFill>
                  <a:srgbClr val="000099"/>
                </a:solidFill>
                <a:latin typeface="Times New Roman" charset="0"/>
              </a:rPr>
              <a:t>5 ms	length of macropulse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554538" y="2636838"/>
            <a:ext cx="4167187" cy="1600200"/>
          </a:xfrm>
          <a:prstGeom prst="rect">
            <a:avLst/>
          </a:prstGeom>
          <a:solidFill>
            <a:schemeClr val="bg1"/>
          </a:solidFill>
          <a:ln w="9525">
            <a:solidFill>
              <a:srgbClr val="0981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8588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588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588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588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588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588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588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588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588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000" b="1">
                <a:solidFill>
                  <a:srgbClr val="0981A7"/>
                </a:solidFill>
                <a:latin typeface="Times New Roman" charset="0"/>
              </a:rPr>
              <a:t>high-current mode (MEVVA source)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800">
                <a:solidFill>
                  <a:srgbClr val="0981A7"/>
                </a:solidFill>
                <a:latin typeface="Times New Roman" charset="0"/>
              </a:rPr>
              <a:t>(for SIS experiments)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de-DE" sz="2000" b="1">
              <a:solidFill>
                <a:srgbClr val="0981A7"/>
              </a:solidFill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000" b="1">
                <a:solidFill>
                  <a:srgbClr val="0981A7"/>
                </a:solidFill>
                <a:latin typeface="Times New Roman" charset="0"/>
              </a:rPr>
              <a:t>1-2 Hz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000" b="1">
                <a:solidFill>
                  <a:srgbClr val="0981A7"/>
                </a:solidFill>
                <a:latin typeface="Times New Roman" charset="0"/>
              </a:rPr>
              <a:t>100-200 µs	length of macropulse</a:t>
            </a:r>
          </a:p>
        </p:txBody>
      </p:sp>
      <p:grpSp>
        <p:nvGrpSpPr>
          <p:cNvPr id="9222" name="Group 83"/>
          <p:cNvGrpSpPr>
            <a:grpSpLocks/>
          </p:cNvGrpSpPr>
          <p:nvPr/>
        </p:nvGrpSpPr>
        <p:grpSpPr bwMode="auto">
          <a:xfrm>
            <a:off x="323850" y="4221163"/>
            <a:ext cx="3770313" cy="1152525"/>
            <a:chOff x="204" y="3067"/>
            <a:chExt cx="2375" cy="726"/>
          </a:xfrm>
        </p:grpSpPr>
        <p:sp>
          <p:nvSpPr>
            <p:cNvPr id="9237" name="Rectangle 59"/>
            <p:cNvSpPr>
              <a:spLocks noChangeArrowheads="1"/>
            </p:cNvSpPr>
            <p:nvPr/>
          </p:nvSpPr>
          <p:spPr bwMode="auto">
            <a:xfrm>
              <a:off x="204" y="3067"/>
              <a:ext cx="2375" cy="72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181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de-DE" sz="1800"/>
            </a:p>
          </p:txBody>
        </p:sp>
        <p:sp>
          <p:nvSpPr>
            <p:cNvPr id="9238" name="Text Box 12"/>
            <p:cNvSpPr txBox="1">
              <a:spLocks noChangeArrowheads="1"/>
            </p:cNvSpPr>
            <p:nvPr/>
          </p:nvSpPr>
          <p:spPr bwMode="auto">
            <a:xfrm>
              <a:off x="522" y="3193"/>
              <a:ext cx="39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1800">
                  <a:solidFill>
                    <a:srgbClr val="000099"/>
                  </a:solidFill>
                </a:rPr>
                <a:t>5 ms</a:t>
              </a:r>
            </a:p>
          </p:txBody>
        </p:sp>
        <p:sp>
          <p:nvSpPr>
            <p:cNvPr id="9239" name="Text Box 13"/>
            <p:cNvSpPr txBox="1">
              <a:spLocks noChangeArrowheads="1"/>
            </p:cNvSpPr>
            <p:nvPr/>
          </p:nvSpPr>
          <p:spPr bwMode="auto">
            <a:xfrm>
              <a:off x="1074" y="3493"/>
              <a:ext cx="46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1800"/>
                <a:t>15 ms</a:t>
              </a:r>
            </a:p>
          </p:txBody>
        </p:sp>
        <p:grpSp>
          <p:nvGrpSpPr>
            <p:cNvPr id="9240" name="Group 57"/>
            <p:cNvGrpSpPr>
              <a:grpSpLocks/>
            </p:cNvGrpSpPr>
            <p:nvPr/>
          </p:nvGrpSpPr>
          <p:grpSpPr bwMode="auto">
            <a:xfrm>
              <a:off x="249" y="3430"/>
              <a:ext cx="2147" cy="272"/>
              <a:chOff x="295" y="2523"/>
              <a:chExt cx="2147" cy="454"/>
            </a:xfrm>
          </p:grpSpPr>
          <p:sp>
            <p:nvSpPr>
              <p:cNvPr id="9241" name="Line 15"/>
              <p:cNvSpPr>
                <a:spLocks noChangeShapeType="1"/>
              </p:cNvSpPr>
              <p:nvPr/>
            </p:nvSpPr>
            <p:spPr bwMode="auto">
              <a:xfrm>
                <a:off x="613" y="2523"/>
                <a:ext cx="317" cy="0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2" name="Line 16"/>
              <p:cNvSpPr>
                <a:spLocks noChangeShapeType="1"/>
              </p:cNvSpPr>
              <p:nvPr/>
            </p:nvSpPr>
            <p:spPr bwMode="auto">
              <a:xfrm>
                <a:off x="612" y="2523"/>
                <a:ext cx="0" cy="454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3" name="Line 17"/>
              <p:cNvSpPr>
                <a:spLocks noChangeShapeType="1"/>
              </p:cNvSpPr>
              <p:nvPr/>
            </p:nvSpPr>
            <p:spPr bwMode="auto">
              <a:xfrm>
                <a:off x="928" y="2523"/>
                <a:ext cx="0" cy="454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4" name="Line 18"/>
              <p:cNvSpPr>
                <a:spLocks noChangeShapeType="1"/>
              </p:cNvSpPr>
              <p:nvPr/>
            </p:nvSpPr>
            <p:spPr bwMode="auto">
              <a:xfrm>
                <a:off x="1814" y="2523"/>
                <a:ext cx="317" cy="0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5" name="Line 19"/>
              <p:cNvSpPr>
                <a:spLocks noChangeShapeType="1"/>
              </p:cNvSpPr>
              <p:nvPr/>
            </p:nvSpPr>
            <p:spPr bwMode="auto">
              <a:xfrm>
                <a:off x="1814" y="2523"/>
                <a:ext cx="0" cy="454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6" name="Line 20"/>
              <p:cNvSpPr>
                <a:spLocks noChangeShapeType="1"/>
              </p:cNvSpPr>
              <p:nvPr/>
            </p:nvSpPr>
            <p:spPr bwMode="auto">
              <a:xfrm>
                <a:off x="2130" y="2523"/>
                <a:ext cx="0" cy="454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7" name="Line 21"/>
              <p:cNvSpPr>
                <a:spLocks noChangeShapeType="1"/>
              </p:cNvSpPr>
              <p:nvPr/>
            </p:nvSpPr>
            <p:spPr bwMode="auto">
              <a:xfrm flipV="1">
                <a:off x="295" y="2976"/>
                <a:ext cx="318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8" name="Line 22"/>
              <p:cNvSpPr>
                <a:spLocks noChangeShapeType="1"/>
              </p:cNvSpPr>
              <p:nvPr/>
            </p:nvSpPr>
            <p:spPr bwMode="auto">
              <a:xfrm>
                <a:off x="928" y="2976"/>
                <a:ext cx="88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9" name="Line 23"/>
              <p:cNvSpPr>
                <a:spLocks noChangeShapeType="1"/>
              </p:cNvSpPr>
              <p:nvPr/>
            </p:nvSpPr>
            <p:spPr bwMode="auto">
              <a:xfrm>
                <a:off x="2131" y="2976"/>
                <a:ext cx="31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9223" name="Group 89"/>
          <p:cNvGrpSpPr>
            <a:grpSpLocks/>
          </p:cNvGrpSpPr>
          <p:nvPr/>
        </p:nvGrpSpPr>
        <p:grpSpPr bwMode="auto">
          <a:xfrm>
            <a:off x="4546600" y="4221163"/>
            <a:ext cx="3770313" cy="1152525"/>
            <a:chOff x="2864" y="2659"/>
            <a:chExt cx="2375" cy="726"/>
          </a:xfrm>
        </p:grpSpPr>
        <p:sp>
          <p:nvSpPr>
            <p:cNvPr id="9225" name="Rectangle 66"/>
            <p:cNvSpPr>
              <a:spLocks noChangeArrowheads="1"/>
            </p:cNvSpPr>
            <p:nvPr/>
          </p:nvSpPr>
          <p:spPr bwMode="auto">
            <a:xfrm>
              <a:off x="2864" y="2659"/>
              <a:ext cx="2375" cy="72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981A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de-DE" sz="1800"/>
            </a:p>
          </p:txBody>
        </p:sp>
        <p:sp>
          <p:nvSpPr>
            <p:cNvPr id="9226" name="Text Box 68"/>
            <p:cNvSpPr txBox="1">
              <a:spLocks noChangeArrowheads="1"/>
            </p:cNvSpPr>
            <p:nvPr/>
          </p:nvSpPr>
          <p:spPr bwMode="auto">
            <a:xfrm>
              <a:off x="3035" y="2677"/>
              <a:ext cx="55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981A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1800">
                  <a:solidFill>
                    <a:srgbClr val="0981A7"/>
                  </a:solidFill>
                </a:rPr>
                <a:t>100 µs</a:t>
              </a:r>
            </a:p>
          </p:txBody>
        </p:sp>
        <p:sp>
          <p:nvSpPr>
            <p:cNvPr id="9227" name="Text Box 69"/>
            <p:cNvSpPr txBox="1">
              <a:spLocks noChangeArrowheads="1"/>
            </p:cNvSpPr>
            <p:nvPr/>
          </p:nvSpPr>
          <p:spPr bwMode="auto">
            <a:xfrm>
              <a:off x="3889" y="3086"/>
              <a:ext cx="31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800"/>
                <a:t>1 s</a:t>
              </a:r>
              <a:endParaRPr lang="en-US" altLang="de-DE" sz="1800"/>
            </a:p>
          </p:txBody>
        </p:sp>
        <p:sp>
          <p:nvSpPr>
            <p:cNvPr id="9228" name="Line 71"/>
            <p:cNvSpPr>
              <a:spLocks noChangeShapeType="1"/>
            </p:cNvSpPr>
            <p:nvPr/>
          </p:nvSpPr>
          <p:spPr bwMode="auto">
            <a:xfrm>
              <a:off x="3273" y="2841"/>
              <a:ext cx="63" cy="0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9" name="Line 72"/>
            <p:cNvSpPr>
              <a:spLocks noChangeShapeType="1"/>
            </p:cNvSpPr>
            <p:nvPr/>
          </p:nvSpPr>
          <p:spPr bwMode="auto">
            <a:xfrm>
              <a:off x="3272" y="2841"/>
              <a:ext cx="0" cy="454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0" name="Line 73"/>
            <p:cNvSpPr>
              <a:spLocks noChangeShapeType="1"/>
            </p:cNvSpPr>
            <p:nvPr/>
          </p:nvSpPr>
          <p:spPr bwMode="auto">
            <a:xfrm>
              <a:off x="3334" y="2841"/>
              <a:ext cx="0" cy="454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1" name="Line 77"/>
            <p:cNvSpPr>
              <a:spLocks noChangeShapeType="1"/>
            </p:cNvSpPr>
            <p:nvPr/>
          </p:nvSpPr>
          <p:spPr bwMode="auto">
            <a:xfrm flipV="1">
              <a:off x="2955" y="3294"/>
              <a:ext cx="31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2" name="Line 78"/>
            <p:cNvSpPr>
              <a:spLocks noChangeShapeType="1"/>
            </p:cNvSpPr>
            <p:nvPr/>
          </p:nvSpPr>
          <p:spPr bwMode="auto">
            <a:xfrm>
              <a:off x="3334" y="3294"/>
              <a:ext cx="1388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3" name="Line 79"/>
            <p:cNvSpPr>
              <a:spLocks noChangeShapeType="1"/>
            </p:cNvSpPr>
            <p:nvPr/>
          </p:nvSpPr>
          <p:spPr bwMode="auto">
            <a:xfrm>
              <a:off x="4791" y="3294"/>
              <a:ext cx="31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4" name="Line 80"/>
            <p:cNvSpPr>
              <a:spLocks noChangeShapeType="1"/>
            </p:cNvSpPr>
            <p:nvPr/>
          </p:nvSpPr>
          <p:spPr bwMode="auto">
            <a:xfrm>
              <a:off x="4722" y="2841"/>
              <a:ext cx="63" cy="0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5" name="Line 81"/>
            <p:cNvSpPr>
              <a:spLocks noChangeShapeType="1"/>
            </p:cNvSpPr>
            <p:nvPr/>
          </p:nvSpPr>
          <p:spPr bwMode="auto">
            <a:xfrm>
              <a:off x="4721" y="2841"/>
              <a:ext cx="0" cy="454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6" name="Line 82"/>
            <p:cNvSpPr>
              <a:spLocks noChangeShapeType="1"/>
            </p:cNvSpPr>
            <p:nvPr/>
          </p:nvSpPr>
          <p:spPr bwMode="auto">
            <a:xfrm>
              <a:off x="4783" y="2841"/>
              <a:ext cx="0" cy="454"/>
            </a:xfrm>
            <a:prstGeom prst="line">
              <a:avLst/>
            </a:prstGeom>
            <a:noFill/>
            <a:ln w="38100">
              <a:solidFill>
                <a:srgbClr val="0981A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4" name="Oval 90"/>
          <p:cNvSpPr>
            <a:spLocks noChangeArrowheads="1"/>
          </p:cNvSpPr>
          <p:nvPr/>
        </p:nvSpPr>
        <p:spPr bwMode="auto">
          <a:xfrm>
            <a:off x="958850" y="1279525"/>
            <a:ext cx="4554538" cy="1017588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de-DE" sz="1800"/>
          </a:p>
        </p:txBody>
      </p:sp>
    </p:spTree>
    <p:extLst>
      <p:ext uri="{BB962C8B-B14F-4D97-AF65-F5344CB8AC3E}">
        <p14:creationId xmlns:p14="http://schemas.microsoft.com/office/powerpoint/2010/main" val="399401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-101600" y="146050"/>
            <a:ext cx="9259888" cy="942975"/>
          </a:xfrm>
        </p:spPr>
        <p:txBody>
          <a:bodyPr>
            <a:normAutofit fontScale="90000"/>
          </a:bodyPr>
          <a:lstStyle/>
          <a:p>
            <a:r>
              <a:rPr lang="en-US" altLang="de-DE" sz="3600"/>
              <a:t>M-branch irradiation facility at GSI</a:t>
            </a:r>
            <a:br>
              <a:rPr lang="en-US" altLang="de-DE" sz="3600"/>
            </a:br>
            <a:r>
              <a:rPr lang="en-US" altLang="de-DE" sz="3600"/>
              <a:t>In situ experiments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003550"/>
            <a:ext cx="4946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88" y="1103313"/>
            <a:ext cx="5492750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/>
                </a:solidFill>
              </a:rPr>
              <a:t>energies close to Bragg peak:  </a:t>
            </a: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/>
                </a:solidFill>
              </a:rPr>
              <a:t>to maximize energy deposition and damage</a:t>
            </a: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/>
                </a:solidFill>
              </a:rPr>
              <a:t>to avoid activation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/>
                </a:solidFill>
              </a:rPr>
              <a:t>online and in situ monitoring: video camera,  fast IR camera, SEM, XRD, IR spectroscopy</a:t>
            </a:r>
          </a:p>
        </p:txBody>
      </p:sp>
      <p:grpSp>
        <p:nvGrpSpPr>
          <p:cNvPr id="10245" name="Group 14"/>
          <p:cNvGrpSpPr>
            <a:grpSpLocks/>
          </p:cNvGrpSpPr>
          <p:nvPr/>
        </p:nvGrpSpPr>
        <p:grpSpPr bwMode="auto">
          <a:xfrm>
            <a:off x="5432425" y="1265238"/>
            <a:ext cx="3476625" cy="2941637"/>
            <a:chOff x="5088019" y="1106088"/>
            <a:chExt cx="3912511" cy="3180341"/>
          </a:xfrm>
        </p:grpSpPr>
        <p:grpSp>
          <p:nvGrpSpPr>
            <p:cNvPr id="10247" name="Group 3"/>
            <p:cNvGrpSpPr>
              <a:grpSpLocks/>
            </p:cNvGrpSpPr>
            <p:nvPr/>
          </p:nvGrpSpPr>
          <p:grpSpPr bwMode="auto">
            <a:xfrm>
              <a:off x="5088019" y="1106088"/>
              <a:ext cx="3912511" cy="3180341"/>
              <a:chOff x="25" y="554"/>
              <a:chExt cx="3191" cy="3113"/>
            </a:xfrm>
          </p:grpSpPr>
          <p:sp>
            <p:nvSpPr>
              <p:cNvPr id="10249" name="Rectangle 4"/>
              <p:cNvSpPr>
                <a:spLocks noChangeArrowheads="1"/>
              </p:cNvSpPr>
              <p:nvPr/>
            </p:nvSpPr>
            <p:spPr bwMode="auto">
              <a:xfrm>
                <a:off x="912" y="1104"/>
                <a:ext cx="1536" cy="1680"/>
              </a:xfrm>
              <a:prstGeom prst="rect">
                <a:avLst/>
              </a:prstGeom>
              <a:solidFill>
                <a:srgbClr val="66FFFF">
                  <a:alpha val="27058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1800"/>
              </a:p>
            </p:txBody>
          </p:sp>
          <p:grpSp>
            <p:nvGrpSpPr>
              <p:cNvPr id="10250" name="Group 5"/>
              <p:cNvGrpSpPr>
                <a:grpSpLocks/>
              </p:cNvGrpSpPr>
              <p:nvPr/>
            </p:nvGrpSpPr>
            <p:grpSpPr bwMode="auto">
              <a:xfrm>
                <a:off x="48" y="554"/>
                <a:ext cx="3168" cy="2806"/>
                <a:chOff x="48" y="480"/>
                <a:chExt cx="3168" cy="2806"/>
              </a:xfrm>
            </p:grpSpPr>
            <p:pic>
              <p:nvPicPr>
                <p:cNvPr id="10252" name="Picture 6" descr="keV-nm-Ar,Kr,XeAu,U-PC-dE-dx-plot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9795"/>
                <a:stretch>
                  <a:fillRect/>
                </a:stretch>
              </p:blipFill>
              <p:spPr bwMode="auto">
                <a:xfrm>
                  <a:off x="48" y="480"/>
                  <a:ext cx="3168" cy="2806"/>
                </a:xfrm>
                <a:prstGeom prst="rect">
                  <a:avLst/>
                </a:prstGeom>
                <a:noFill/>
                <a:ln w="28575">
                  <a:solidFill>
                    <a:srgbClr val="CC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25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2732" y="992"/>
                  <a:ext cx="209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de-DE" sz="1800" b="1"/>
                    <a:t>U</a:t>
                  </a:r>
                </a:p>
              </p:txBody>
            </p:sp>
            <p:sp>
              <p:nvSpPr>
                <p:cNvPr id="10254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696" y="1785"/>
                  <a:ext cx="277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de-DE" sz="1800" b="1">
                      <a:solidFill>
                        <a:srgbClr val="FF00FF"/>
                      </a:solidFill>
                    </a:rPr>
                    <a:t>Xe</a:t>
                  </a:r>
                </a:p>
              </p:txBody>
            </p:sp>
            <p:sp>
              <p:nvSpPr>
                <p:cNvPr id="10255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688" y="1353"/>
                  <a:ext cx="29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de-DE" sz="1800" b="1">
                      <a:solidFill>
                        <a:srgbClr val="008000"/>
                      </a:solidFill>
                    </a:rPr>
                    <a:t>Au</a:t>
                  </a:r>
                </a:p>
              </p:txBody>
            </p:sp>
            <p:sp>
              <p:nvSpPr>
                <p:cNvPr id="1025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704" y="2121"/>
                  <a:ext cx="26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de-DE" sz="1800" b="1">
                      <a:solidFill>
                        <a:srgbClr val="0033CC"/>
                      </a:solidFill>
                    </a:rPr>
                    <a:t>Kr</a:t>
                  </a:r>
                </a:p>
              </p:txBody>
            </p:sp>
            <p:sp>
              <p:nvSpPr>
                <p:cNvPr id="10257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704" y="2409"/>
                  <a:ext cx="26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de-DE" sz="1800" b="1">
                      <a:solidFill>
                        <a:srgbClr val="FF3300"/>
                      </a:solidFill>
                    </a:rPr>
                    <a:t>Ar</a:t>
                  </a:r>
                </a:p>
              </p:txBody>
            </p:sp>
          </p:grpSp>
          <p:sp>
            <p:nvSpPr>
              <p:cNvPr id="10251" name="Text Box 12"/>
              <p:cNvSpPr txBox="1">
                <a:spLocks noChangeArrowheads="1"/>
              </p:cNvSpPr>
              <p:nvPr/>
            </p:nvSpPr>
            <p:spPr bwMode="auto">
              <a:xfrm>
                <a:off x="25" y="3374"/>
                <a:ext cx="887" cy="2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cmpd="dbl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de-DE" sz="1200"/>
                  <a:t>SRIM code</a:t>
                </a:r>
              </a:p>
            </p:txBody>
          </p:sp>
        </p:grpSp>
        <p:sp>
          <p:nvSpPr>
            <p:cNvPr id="10248" name="Rectangle 2"/>
            <p:cNvSpPr>
              <a:spLocks noChangeArrowheads="1"/>
            </p:cNvSpPr>
            <p:nvPr/>
          </p:nvSpPr>
          <p:spPr bwMode="auto">
            <a:xfrm>
              <a:off x="6400800" y="1482434"/>
              <a:ext cx="1658078" cy="1967345"/>
            </a:xfrm>
            <a:prstGeom prst="rect">
              <a:avLst/>
            </a:prstGeom>
            <a:solidFill>
              <a:srgbClr val="FF0000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de-DE" sz="1800"/>
            </a:p>
          </p:txBody>
        </p:sp>
      </p:grp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5233599" y="4373119"/>
            <a:ext cx="3524342" cy="1527602"/>
            <a:chOff x="2973" y="119"/>
            <a:chExt cx="2648" cy="1438"/>
          </a:xfrm>
          <a:noFill/>
        </p:grpSpPr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2973" y="119"/>
              <a:ext cx="2648" cy="78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rgbClr val="CA0E0E"/>
                  </a:solidFill>
                  <a:latin typeface="Times New Roman" pitchFamily="18" charset="0"/>
                </a:rPr>
                <a:t>ion species   ..C…Xe...U</a:t>
              </a:r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3048" y="775"/>
              <a:ext cx="2498" cy="78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rgbClr val="CA0E0E"/>
                  </a:solidFill>
                  <a:latin typeface="Times New Roman" pitchFamily="18" charset="0"/>
                </a:rPr>
                <a:t>flux: </a:t>
              </a:r>
            </a:p>
            <a:p>
              <a:pPr>
                <a:defRPr/>
              </a:pPr>
              <a:r>
                <a:rPr lang="en-US" sz="2400" b="1" dirty="0">
                  <a:solidFill>
                    <a:srgbClr val="CA0E0E"/>
                  </a:solidFill>
                  <a:latin typeface="Times New Roman" pitchFamily="18" charset="0"/>
                </a:rPr>
                <a:t>up to10</a:t>
              </a:r>
              <a:r>
                <a:rPr lang="en-US" sz="2400" b="1" baseline="30000" dirty="0">
                  <a:solidFill>
                    <a:srgbClr val="CA0E0E"/>
                  </a:solidFill>
                  <a:latin typeface="Times New Roman" pitchFamily="18" charset="0"/>
                </a:rPr>
                <a:t>10</a:t>
              </a:r>
              <a:r>
                <a:rPr lang="en-US" sz="2400" b="1" dirty="0">
                  <a:solidFill>
                    <a:srgbClr val="CA0E0E"/>
                  </a:solidFill>
                  <a:latin typeface="Times New Roman" pitchFamily="18" charset="0"/>
                </a:rPr>
                <a:t> ions/cm</a:t>
              </a:r>
              <a:r>
                <a:rPr lang="en-US" sz="2400" b="1" baseline="30000" dirty="0">
                  <a:solidFill>
                    <a:srgbClr val="CA0E0E"/>
                  </a:solidFill>
                  <a:latin typeface="Times New Roman" pitchFamily="18" charset="0"/>
                </a:rPr>
                <a:t>2</a:t>
              </a:r>
              <a:r>
                <a:rPr lang="en-US" sz="2400" b="1" dirty="0">
                  <a:solidFill>
                    <a:srgbClr val="CA0E0E"/>
                  </a:solidFill>
                  <a:latin typeface="Times New Roman" pitchFamily="18" charset="0"/>
                </a:rPr>
                <a:t> 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047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2070</TotalTime>
  <Words>737</Words>
  <Application>Microsoft Macintosh PowerPoint</Application>
  <PresentationFormat>On-screen Show (4:3)</PresentationFormat>
  <Paragraphs>209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Mangal</vt:lpstr>
      <vt:lpstr>MS PGothic</vt:lpstr>
      <vt:lpstr>Arial</vt:lpstr>
      <vt:lpstr>Comic Sans MS</vt:lpstr>
      <vt:lpstr>Times New Roman</vt:lpstr>
      <vt:lpstr>Office Theme</vt:lpstr>
      <vt:lpstr>Collaborative efforts at GSI on irradiation and thermo-mechanical dynamic testing experiments</vt:lpstr>
      <vt:lpstr>PowerMat Participants</vt:lpstr>
      <vt:lpstr>PowerMat Collaborations</vt:lpstr>
      <vt:lpstr>PowerMat Collaborations</vt:lpstr>
      <vt:lpstr>PowerMat Collaborations</vt:lpstr>
      <vt:lpstr>PowerMat Collaborations</vt:lpstr>
      <vt:lpstr>GSI facility</vt:lpstr>
      <vt:lpstr>PowerPoint Presentation</vt:lpstr>
      <vt:lpstr>M-branch irradiation facility at GSI In situ experiments</vt:lpstr>
      <vt:lpstr>Beamtime application at GSI 2018-2019</vt:lpstr>
      <vt:lpstr>Beamtime application at GSI 2018-2019</vt:lpstr>
      <vt:lpstr>PowerPoint Presentation</vt:lpstr>
      <vt:lpstr>PowerPoint Presentation</vt:lpstr>
      <vt:lpstr>Planned experimental cave at  SIS 18 - GSI</vt:lpstr>
      <vt:lpstr>Thank you and  looking forward to further collaboration</vt:lpstr>
    </vt:vector>
  </TitlesOfParts>
  <Company>CERN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Microsoft Office User</cp:lastModifiedBy>
  <cp:revision>230</cp:revision>
  <dcterms:created xsi:type="dcterms:W3CDTF">2015-10-09T07:05:10Z</dcterms:created>
  <dcterms:modified xsi:type="dcterms:W3CDTF">2017-11-27T10:59:24Z</dcterms:modified>
</cp:coreProperties>
</file>