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  <p:sldMasterId id="2147483659" r:id="rId2"/>
    <p:sldMasterId id="2147483672" r:id="rId3"/>
  </p:sldMasterIdLst>
  <p:notesMasterIdLst>
    <p:notesMasterId r:id="rId11"/>
  </p:notesMasterIdLst>
  <p:handoutMasterIdLst>
    <p:handoutMasterId r:id="rId12"/>
  </p:handoutMasterIdLst>
  <p:sldIdLst>
    <p:sldId id="374" r:id="rId4"/>
    <p:sldId id="375" r:id="rId5"/>
    <p:sldId id="376" r:id="rId6"/>
    <p:sldId id="379" r:id="rId7"/>
    <p:sldId id="380" r:id="rId8"/>
    <p:sldId id="377" r:id="rId9"/>
    <p:sldId id="378" r:id="rId1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20A5"/>
    <a:srgbClr val="FFFFFF"/>
    <a:srgbClr val="0157A4"/>
    <a:srgbClr val="000000"/>
    <a:srgbClr val="F8B13C"/>
    <a:srgbClr val="1F497D"/>
    <a:srgbClr val="1E386B"/>
    <a:srgbClr val="2C66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0" autoAdjust="0"/>
    <p:restoredTop sz="94609" autoAdjust="0"/>
  </p:normalViewPr>
  <p:slideViewPr>
    <p:cSldViewPr snapToObjects="1" showGuides="1">
      <p:cViewPr varScale="1">
        <p:scale>
          <a:sx n="84" d="100"/>
          <a:sy n="84" d="100"/>
        </p:scale>
        <p:origin x="1522" y="77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28/11/2017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487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28/11/2017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848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B5503-BF37-4F9A-B3D2-77E1BADEEF7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50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smtClean="0"/>
              <a:t>Federico Carra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244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  <a:prstGeom prst="rect">
            <a:avLst/>
          </a:prstGeo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  <a:prstGeom prst="rect">
            <a:avLst/>
          </a:prstGeo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9512" y="5264908"/>
            <a:ext cx="1508200" cy="1483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440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28 November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Federico Carra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/>
          <a:lstStyle/>
          <a:p>
            <a:fld id="{8D6C380F-326D-3C40-9EE7-7FBAB0953422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  <a:prstGeom prst="rect">
            <a:avLst/>
          </a:prstGeo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1808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9127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Federico Carra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779753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Federico Carra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0893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28 November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Federico Carra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121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1 4"/>
          <p:cNvCxnSpPr/>
          <p:nvPr userDrawn="1"/>
        </p:nvCxnSpPr>
        <p:spPr>
          <a:xfrm flipV="1">
            <a:off x="540000" y="656692"/>
            <a:ext cx="0" cy="532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0333" y="36000"/>
            <a:ext cx="7045706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36000" numCol="1" anchor="ctr" anchorCtr="0" compatLnSpc="1">
            <a:prstTxWarp prst="textNoShape">
              <a:avLst/>
            </a:prstTxWarp>
          </a:bodyPr>
          <a:lstStyle>
            <a:lvl1pPr algn="r">
              <a:defRPr kumimoji="0" lang="it-IT" sz="2031" b="1" i="0" u="none" strike="noStrike" kern="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it-IT" dirty="0"/>
              <a:t>Fare clic per modificare lo stile del titolo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564923" y="612000"/>
            <a:ext cx="8460000" cy="5544000"/>
          </a:xfrm>
          <a:prstGeom prst="rect">
            <a:avLst/>
          </a:prstGeom>
        </p:spPr>
        <p:txBody>
          <a:bodyPr/>
          <a:lstStyle>
            <a:lvl1pPr marL="166158" indent="-166158" algn="l" rtl="0" eaLnBrk="0" fontAlgn="base" hangingPunct="0">
              <a:lnSpc>
                <a:spcPts val="2031"/>
              </a:lnSpc>
              <a:spcBef>
                <a:spcPts val="0"/>
              </a:spcBef>
              <a:spcAft>
                <a:spcPts val="554"/>
              </a:spcAft>
              <a:buClr>
                <a:schemeClr val="accent2"/>
              </a:buClr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498474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830790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163106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495422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GB" sz="1477" b="0" kern="120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80899" y="6701322"/>
            <a:ext cx="5962486" cy="1278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algn="l" defTabSz="844083" rtl="0" eaLnBrk="1" fontAlgn="base" latinLnBrk="0" hangingPunct="1">
              <a:spcBef>
                <a:spcPct val="0"/>
              </a:spcBef>
              <a:spcAft>
                <a:spcPct val="0"/>
              </a:spcAft>
              <a:defRPr lang="en-US" sz="831" b="0" i="0" kern="1200" spc="-18" baseline="0" smtClean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Helvetica" panose="020B0604020202020204" pitchFamily="34" charset="0"/>
                <a:ea typeface="ＭＳ Ｐゴシック"/>
                <a:cs typeface="Helvetica" panose="020B0604020202020204" pitchFamily="34" charset="0"/>
              </a:defRPr>
            </a:lvl1pPr>
          </a:lstStyle>
          <a:p>
            <a:pPr algn="ctr"/>
            <a:r>
              <a:rPr lang="en-GB" smtClean="0"/>
              <a:t>Federico Carra</a:t>
            </a:r>
            <a:endParaRPr lang="nn-NO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4923" y="6702541"/>
            <a:ext cx="199385" cy="1561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lang="en-GB" sz="1015" b="0" kern="1200" spc="-18" baseline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Calibri" pitchFamily="34" charset="0"/>
                <a:ea typeface="ＭＳ Ｐゴシック"/>
                <a:cs typeface="Calibri" pitchFamily="34" charset="0"/>
              </a:defRPr>
            </a:lvl1pPr>
          </a:lstStyle>
          <a:p>
            <a:fld id="{AC5B1FEA-406A-7749-A5C3-DDCB5F67A4CE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0" y="576000"/>
            <a:ext cx="531692" cy="5760000"/>
          </a:xfrm>
          <a:prstGeom prst="rect">
            <a:avLst/>
          </a:prstGeom>
          <a:gradFill flip="none" rotWithShape="1">
            <a:gsLst>
              <a:gs pos="10000">
                <a:srgbClr val="D5E0F5"/>
              </a:gs>
              <a:gs pos="0">
                <a:schemeClr val="bg1"/>
              </a:gs>
              <a:gs pos="100000">
                <a:srgbClr val="21519C"/>
              </a:gs>
            </a:gsLst>
            <a:lin ang="5400000" scaled="1"/>
            <a:tileRect/>
          </a:gradFill>
        </p:spPr>
        <p:txBody>
          <a:bodyPr vert="vert270" lIns="0" tIns="0" rIns="0" bIns="360000" anchor="ctr" anchorCtr="0"/>
          <a:lstStyle>
            <a:lvl1pPr marL="0" indent="0" algn="l">
              <a:buNone/>
              <a:defRPr sz="1846" b="1">
                <a:solidFill>
                  <a:schemeClr val="bg1"/>
                </a:solidFill>
                <a:latin typeface="Helvetica" pitchFamily="34" charset="0"/>
              </a:defRPr>
            </a:lvl1pPr>
            <a:lvl2pPr marL="422041" indent="0">
              <a:buNone/>
              <a:defRPr/>
            </a:lvl2pPr>
            <a:lvl3pPr marL="844083" indent="0">
              <a:buNone/>
              <a:defRPr/>
            </a:lvl3pPr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0" y="6318000"/>
            <a:ext cx="531692" cy="53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222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Federico Carra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683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380999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20684" y="6584043"/>
            <a:ext cx="468109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200" dirty="0" err="1">
                <a:solidFill>
                  <a:schemeClr val="accent6"/>
                </a:solidFill>
                <a:latin typeface="+mj-lt"/>
              </a:rPr>
              <a:t>M.Tomut</a:t>
            </a:r>
            <a:r>
              <a:rPr lang="de-DE" sz="1200" dirty="0">
                <a:solidFill>
                  <a:schemeClr val="accent6"/>
                </a:solidFill>
                <a:latin typeface="+mj-lt"/>
              </a:rPr>
              <a:t>, EuCARD2,</a:t>
            </a:r>
            <a:r>
              <a:rPr lang="de-DE" sz="1200" baseline="0" dirty="0">
                <a:solidFill>
                  <a:schemeClr val="accent6"/>
                </a:solidFill>
                <a:latin typeface="+mj-lt"/>
              </a:rPr>
              <a:t> WP 11.2/3 </a:t>
            </a:r>
            <a:r>
              <a:rPr lang="de-DE" sz="1200" baseline="0" dirty="0" err="1">
                <a:solidFill>
                  <a:schemeClr val="accent6"/>
                </a:solidFill>
                <a:latin typeface="+mj-lt"/>
              </a:rPr>
              <a:t>task</a:t>
            </a:r>
            <a:r>
              <a:rPr lang="de-DE" sz="1200" baseline="0" dirty="0">
                <a:solidFill>
                  <a:schemeClr val="accent6"/>
                </a:solidFill>
                <a:latin typeface="+mj-lt"/>
              </a:rPr>
              <a:t> </a:t>
            </a:r>
            <a:r>
              <a:rPr lang="de-DE" sz="1200" baseline="0" dirty="0" err="1">
                <a:solidFill>
                  <a:schemeClr val="accent6"/>
                </a:solidFill>
                <a:latin typeface="+mj-lt"/>
              </a:rPr>
              <a:t>meeting</a:t>
            </a:r>
            <a:r>
              <a:rPr lang="de-DE" sz="1200" dirty="0">
                <a:solidFill>
                  <a:schemeClr val="accent6"/>
                </a:solidFill>
                <a:latin typeface="+mj-lt"/>
              </a:rPr>
              <a:t> 10.12.2013, CERN</a:t>
            </a:r>
            <a:endParaRPr lang="en-US" sz="1200" dirty="0">
              <a:solidFill>
                <a:schemeClr val="accent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0039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0259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br>
              <a:rPr lang="fr-FR" dirty="0"/>
            </a:br>
            <a:r>
              <a:rPr lang="fr-FR" dirty="0"/>
              <a:t>Click and </a:t>
            </a:r>
            <a:r>
              <a:rPr lang="fr-FR" dirty="0" err="1"/>
              <a:t>modify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660000"/>
            <a:ext cx="54000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Federico Carra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48000" y="6624000"/>
            <a:ext cx="396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119675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77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kern="1200" baseline="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52536" y="448583"/>
            <a:ext cx="4399784" cy="3088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rgbClr val="000000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hf hdr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7" r:id="rId3"/>
    <p:sldLayoutId id="2147483688" r:id="rId4"/>
    <p:sldLayoutId id="2147483689" r:id="rId5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051" y="2172551"/>
            <a:ext cx="8310282" cy="182636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ARIES WP14 – Task 14.4: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Industrial production of materials for extreme thermal management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4171951"/>
            <a:ext cx="8455826" cy="1343945"/>
          </a:xfrm>
        </p:spPr>
        <p:txBody>
          <a:bodyPr>
            <a:normAutofit/>
          </a:bodyPr>
          <a:lstStyle/>
          <a:p>
            <a:pPr algn="r">
              <a:lnSpc>
                <a:spcPct val="120000"/>
              </a:lnSpc>
            </a:pPr>
            <a:r>
              <a:rPr lang="en-US" sz="2600" b="1" dirty="0" smtClean="0">
                <a:solidFill>
                  <a:schemeClr val="bg1"/>
                </a:solidFill>
              </a:rPr>
              <a:t>F. Carra</a:t>
            </a:r>
            <a:r>
              <a:rPr lang="en-US" sz="2600" b="1" baseline="30000" dirty="0" smtClean="0">
                <a:solidFill>
                  <a:schemeClr val="bg1"/>
                </a:solidFill>
              </a:rPr>
              <a:t>1</a:t>
            </a:r>
            <a:endParaRPr lang="en-US" sz="2600" baseline="30000" dirty="0">
              <a:solidFill>
                <a:schemeClr val="bg1"/>
              </a:solidFill>
            </a:endParaRPr>
          </a:p>
          <a:p>
            <a:pPr algn="r">
              <a:lnSpc>
                <a:spcPct val="120000"/>
              </a:lnSpc>
            </a:pPr>
            <a:endParaRPr lang="en-US" sz="2600" baseline="30000" dirty="0" smtClean="0">
              <a:solidFill>
                <a:schemeClr val="bg1"/>
              </a:solidFill>
            </a:endParaRPr>
          </a:p>
          <a:p>
            <a:pPr algn="r">
              <a:lnSpc>
                <a:spcPct val="120000"/>
              </a:lnSpc>
            </a:pPr>
            <a:r>
              <a:rPr lang="en-US" sz="2000" baseline="30000" dirty="0" smtClean="0">
                <a:solidFill>
                  <a:schemeClr val="bg1"/>
                </a:solidFill>
              </a:rPr>
              <a:t>1</a:t>
            </a:r>
            <a:r>
              <a:rPr lang="en-US" sz="2000" dirty="0" smtClean="0">
                <a:solidFill>
                  <a:schemeClr val="bg1"/>
                </a:solidFill>
              </a:rPr>
              <a:t>CERN – European Organization for Nuclear Research</a:t>
            </a:r>
          </a:p>
          <a:p>
            <a:pPr marL="342900" indent="-342900" algn="r">
              <a:lnSpc>
                <a:spcPct val="120000"/>
              </a:lnSpc>
              <a:buAutoNum type="arabicParenBoth"/>
            </a:pPr>
            <a:endParaRPr lang="en-US" sz="1600" dirty="0">
              <a:solidFill>
                <a:schemeClr val="bg1"/>
              </a:solidFill>
            </a:endParaRPr>
          </a:p>
          <a:p>
            <a:pPr marL="342900" indent="-342900" algn="r">
              <a:lnSpc>
                <a:spcPct val="120000"/>
              </a:lnSpc>
              <a:buAutoNum type="arabicParenBoth"/>
            </a:pPr>
            <a:endParaRPr lang="en-US" sz="1600" dirty="0" smtClean="0">
              <a:solidFill>
                <a:schemeClr val="bg1"/>
              </a:solidFill>
            </a:endParaRPr>
          </a:p>
          <a:p>
            <a:pPr algn="r">
              <a:lnSpc>
                <a:spcPct val="120000"/>
              </a:lnSpc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32717" y="932779"/>
            <a:ext cx="8265984" cy="1595195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algn="l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pPr algn="ctr"/>
            <a:r>
              <a:rPr lang="en-GB" sz="2000" dirty="0">
                <a:solidFill>
                  <a:schemeClr val="bg1"/>
                </a:solidFill>
              </a:rPr>
              <a:t>1</a:t>
            </a:r>
            <a:r>
              <a:rPr lang="en-GB" sz="2000" baseline="30000" dirty="0">
                <a:solidFill>
                  <a:schemeClr val="bg1"/>
                </a:solidFill>
              </a:rPr>
              <a:t>st</a:t>
            </a:r>
            <a:r>
              <a:rPr lang="en-GB" sz="2000" dirty="0">
                <a:solidFill>
                  <a:schemeClr val="bg1"/>
                </a:solidFill>
              </a:rPr>
              <a:t> Workshop of ARIES </a:t>
            </a:r>
            <a:endParaRPr lang="en-GB" sz="2000" dirty="0" smtClean="0">
              <a:solidFill>
                <a:schemeClr val="bg1"/>
              </a:solidFill>
            </a:endParaRPr>
          </a:p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WP17 </a:t>
            </a:r>
            <a:r>
              <a:rPr lang="en-GB" sz="2000" dirty="0" err="1" smtClean="0">
                <a:solidFill>
                  <a:schemeClr val="bg1"/>
                </a:solidFill>
              </a:rPr>
              <a:t>PowerMat</a:t>
            </a:r>
            <a:endParaRPr lang="en-GB" sz="2000" dirty="0" smtClean="0">
              <a:solidFill>
                <a:schemeClr val="bg1"/>
              </a:solidFill>
            </a:endParaRPr>
          </a:p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Politecnico di Torino,  Turin (IT)</a:t>
            </a:r>
          </a:p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27-28 November 2017</a:t>
            </a:r>
          </a:p>
          <a:p>
            <a:pPr algn="ctr"/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8073" y="5610507"/>
            <a:ext cx="2729345" cy="4967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850" y="6201894"/>
            <a:ext cx="3448327" cy="484205"/>
          </a:xfrm>
          <a:prstGeom prst="rect">
            <a:avLst/>
          </a:prstGeom>
        </p:spPr>
      </p:pic>
      <p:pic>
        <p:nvPicPr>
          <p:cNvPr id="9" name="Image 7" descr="ARIE-logo-BL-trans-PP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85251"/>
            <a:ext cx="3230988" cy="2130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44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547664" y="6356350"/>
            <a:ext cx="2118770" cy="365125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28 November 2017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solidFill>
                  <a:srgbClr val="FFFF00"/>
                </a:solidFill>
              </a:rPr>
              <a:pPr/>
              <a:t>2</a:t>
            </a:fld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Federico </a:t>
            </a:r>
            <a:r>
              <a:rPr lang="en-GB" dirty="0" err="1" smtClean="0">
                <a:solidFill>
                  <a:srgbClr val="FFFF00"/>
                </a:solidFill>
              </a:rPr>
              <a:t>Carra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1" name="Rettangolo 17"/>
          <p:cNvSpPr/>
          <p:nvPr/>
        </p:nvSpPr>
        <p:spPr>
          <a:xfrm>
            <a:off x="121586" y="975695"/>
            <a:ext cx="8898081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  <a:buFont typeface="Wingdings" charset="2"/>
              <a:buChar char="§"/>
            </a:pPr>
            <a:r>
              <a:rPr lang="en-GB" sz="1600" b="1" dirty="0" smtClean="0">
                <a:solidFill>
                  <a:schemeClr val="bg1"/>
                </a:solidFill>
              </a:rPr>
              <a:t>WP14</a:t>
            </a:r>
            <a:r>
              <a:rPr lang="en-GB" sz="1600" dirty="0" smtClean="0">
                <a:solidFill>
                  <a:schemeClr val="bg1"/>
                </a:solidFill>
              </a:rPr>
              <a:t>: Promoting Innovation (PI) – WP leader M. Losasso (CERN</a:t>
            </a:r>
            <a:r>
              <a:rPr lang="en-GB" sz="1600" dirty="0">
                <a:solidFill>
                  <a:schemeClr val="bg1"/>
                </a:solidFill>
              </a:rPr>
              <a:t>). </a:t>
            </a:r>
            <a:r>
              <a:rPr lang="en-GB" sz="1600" dirty="0" smtClean="0">
                <a:solidFill>
                  <a:schemeClr val="bg1"/>
                </a:solidFill>
              </a:rPr>
              <a:t>Close relation to industry, final </a:t>
            </a:r>
            <a:r>
              <a:rPr lang="en-GB" sz="1600" dirty="0">
                <a:solidFill>
                  <a:schemeClr val="bg1"/>
                </a:solidFill>
              </a:rPr>
              <a:t>aim to provide society with identified commercial applications of the supported research potential.</a:t>
            </a:r>
            <a:endParaRPr lang="en-GB" sz="1600" b="1" dirty="0" smtClean="0">
              <a:solidFill>
                <a:schemeClr val="bg1"/>
              </a:solidFill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  <a:buFont typeface="Wingdings" charset="2"/>
              <a:buChar char="§"/>
            </a:pPr>
            <a:r>
              <a:rPr lang="en-GB" sz="1600" b="1" dirty="0">
                <a:solidFill>
                  <a:schemeClr val="bg1"/>
                </a:solidFill>
              </a:rPr>
              <a:t>Task 14.4</a:t>
            </a:r>
            <a:r>
              <a:rPr lang="en-GB" sz="1600" dirty="0">
                <a:solidFill>
                  <a:schemeClr val="bg1"/>
                </a:solidFill>
              </a:rPr>
              <a:t>: Industrial production of materials for extreme thermal management</a:t>
            </a:r>
            <a:endParaRPr lang="en-GB" sz="1600" b="1" dirty="0" smtClean="0">
              <a:solidFill>
                <a:schemeClr val="bg1"/>
              </a:solidFill>
            </a:endParaRPr>
          </a:p>
          <a:p>
            <a:pPr marL="685800" lvl="1" indent="-228600"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  <a:buFont typeface="Wingdings" charset="2"/>
              <a:buChar char="§"/>
            </a:pPr>
            <a:r>
              <a:rPr lang="en-GB" sz="1600" dirty="0" smtClean="0">
                <a:solidFill>
                  <a:schemeClr val="bg1"/>
                </a:solidFill>
              </a:rPr>
              <a:t>Contribute to material development in collaboration with </a:t>
            </a:r>
            <a:r>
              <a:rPr lang="en-GB" sz="1600" b="1" dirty="0" smtClean="0">
                <a:solidFill>
                  <a:schemeClr val="bg1"/>
                </a:solidFill>
              </a:rPr>
              <a:t>WP17 </a:t>
            </a:r>
            <a:r>
              <a:rPr lang="en-GB" sz="1600" dirty="0" smtClean="0">
                <a:solidFill>
                  <a:schemeClr val="bg1"/>
                </a:solidFill>
              </a:rPr>
              <a:t>(</a:t>
            </a:r>
            <a:r>
              <a:rPr lang="en-GB" sz="1600" dirty="0" err="1" smtClean="0">
                <a:solidFill>
                  <a:schemeClr val="bg1"/>
                </a:solidFill>
              </a:rPr>
              <a:t>PowerMat</a:t>
            </a:r>
            <a:r>
              <a:rPr lang="en-GB" sz="1600" dirty="0" smtClean="0">
                <a:solidFill>
                  <a:schemeClr val="bg1"/>
                </a:solidFill>
              </a:rPr>
              <a:t>)</a:t>
            </a:r>
          </a:p>
          <a:p>
            <a:pPr marL="685800" lvl="1" indent="-228600"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  <a:buFont typeface="Wingdings" charset="2"/>
              <a:buChar char="§"/>
            </a:pPr>
            <a:r>
              <a:rPr lang="en-GB" sz="1600" dirty="0">
                <a:solidFill>
                  <a:schemeClr val="bg1"/>
                </a:solidFill>
              </a:rPr>
              <a:t>Produce at least 10 samples of </a:t>
            </a:r>
            <a:r>
              <a:rPr lang="en-GB" sz="1600" dirty="0" smtClean="0">
                <a:solidFill>
                  <a:schemeClr val="bg1"/>
                </a:solidFill>
              </a:rPr>
              <a:t>MgB</a:t>
            </a:r>
            <a:r>
              <a:rPr lang="en-GB" sz="1600" baseline="-25000" dirty="0" smtClean="0">
                <a:solidFill>
                  <a:schemeClr val="bg1"/>
                </a:solidFill>
              </a:rPr>
              <a:t>2</a:t>
            </a:r>
            <a:r>
              <a:rPr lang="en-GB" sz="1600" dirty="0" smtClean="0">
                <a:solidFill>
                  <a:schemeClr val="bg1"/>
                </a:solidFill>
              </a:rPr>
              <a:t> by Additive </a:t>
            </a:r>
            <a:r>
              <a:rPr lang="en-GB" sz="1600" dirty="0">
                <a:solidFill>
                  <a:schemeClr val="bg1"/>
                </a:solidFill>
              </a:rPr>
              <a:t>Manufacturing on Copper substrate for characterization of the </a:t>
            </a:r>
            <a:r>
              <a:rPr lang="en-GB" sz="1600" dirty="0" smtClean="0">
                <a:solidFill>
                  <a:schemeClr val="bg1"/>
                </a:solidFill>
              </a:rPr>
              <a:t>R&amp;D </a:t>
            </a:r>
            <a:r>
              <a:rPr lang="en-GB" sz="1600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applications in critical accelerator environments (beam pipes, RF cavities) and other technical domains</a:t>
            </a:r>
            <a:endParaRPr lang="en-GB" sz="1600" dirty="0">
              <a:solidFill>
                <a:schemeClr val="bg1"/>
              </a:solidFill>
            </a:endParaRPr>
          </a:p>
          <a:p>
            <a:pPr marL="685800" lvl="1" indent="-228600"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  <a:buFont typeface="Wingdings" charset="2"/>
              <a:buChar char="§"/>
            </a:pPr>
            <a:r>
              <a:rPr lang="en-GB" sz="1600" dirty="0">
                <a:solidFill>
                  <a:schemeClr val="bg1"/>
                </a:solidFill>
              </a:rPr>
              <a:t>Demonstrate feasibility of production for industrialisation (with large dimensions, small tolerances</a:t>
            </a:r>
            <a:r>
              <a:rPr lang="en-GB" sz="1600" dirty="0" smtClean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9" name="Rectangle 8"/>
          <p:cNvSpPr/>
          <p:nvPr/>
        </p:nvSpPr>
        <p:spPr>
          <a:xfrm>
            <a:off x="121585" y="4058255"/>
            <a:ext cx="6856264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spcBef>
                <a:spcPts val="600"/>
              </a:spcBef>
              <a:buClr>
                <a:schemeClr val="bg1"/>
              </a:buClr>
              <a:buSzPct val="95000"/>
              <a:buFont typeface="Wingdings" charset="2"/>
              <a:buChar char="§"/>
            </a:pPr>
            <a:r>
              <a:rPr lang="en-GB" sz="1600" b="1" dirty="0">
                <a:solidFill>
                  <a:schemeClr val="bg1"/>
                </a:solidFill>
              </a:rPr>
              <a:t>Production objectives</a:t>
            </a:r>
            <a:r>
              <a:rPr lang="en-GB" sz="1600" dirty="0">
                <a:solidFill>
                  <a:schemeClr val="bg1"/>
                </a:solidFill>
              </a:rPr>
              <a:t>:</a:t>
            </a:r>
          </a:p>
          <a:p>
            <a:pPr marL="685800" lvl="1" indent="-228600">
              <a:spcBef>
                <a:spcPts val="600"/>
              </a:spcBef>
              <a:buClr>
                <a:schemeClr val="bg1"/>
              </a:buClr>
              <a:buSzPct val="95000"/>
              <a:buFont typeface="Wingdings" charset="2"/>
              <a:buChar char="§"/>
            </a:pPr>
            <a:r>
              <a:rPr lang="en-GB" sz="1600" dirty="0">
                <a:solidFill>
                  <a:schemeClr val="bg1"/>
                </a:solidFill>
              </a:rPr>
              <a:t>30 samples of MgB</a:t>
            </a:r>
            <a:r>
              <a:rPr lang="en-GB" sz="1600" baseline="-25000" dirty="0">
                <a:solidFill>
                  <a:schemeClr val="bg1"/>
                </a:solidFill>
              </a:rPr>
              <a:t>2 </a:t>
            </a:r>
            <a:r>
              <a:rPr lang="en-GB" sz="1600" dirty="0">
                <a:solidFill>
                  <a:schemeClr val="bg1"/>
                </a:solidFill>
              </a:rPr>
              <a:t>on metal substrate</a:t>
            </a:r>
          </a:p>
          <a:p>
            <a:pPr marL="685800" lvl="1" indent="-228600">
              <a:spcBef>
                <a:spcPts val="600"/>
              </a:spcBef>
              <a:buClr>
                <a:schemeClr val="bg1"/>
              </a:buClr>
              <a:buSzPct val="95000"/>
              <a:buFont typeface="Wingdings" charset="2"/>
              <a:buChar char="§"/>
            </a:pPr>
            <a:r>
              <a:rPr lang="en-GB" sz="1600" dirty="0">
                <a:solidFill>
                  <a:schemeClr val="bg1"/>
                </a:solidFill>
              </a:rPr>
              <a:t>30-50 samples of </a:t>
            </a:r>
            <a:r>
              <a:rPr lang="en-GB" sz="1600" dirty="0" err="1">
                <a:solidFill>
                  <a:schemeClr val="bg1"/>
                </a:solidFill>
              </a:rPr>
              <a:t>CuCD</a:t>
            </a:r>
            <a:endParaRPr lang="en-GB" sz="1600" dirty="0">
              <a:solidFill>
                <a:schemeClr val="bg1"/>
              </a:solidFill>
            </a:endParaRPr>
          </a:p>
          <a:p>
            <a:pPr marL="685800" lvl="1" indent="-228600">
              <a:spcBef>
                <a:spcPts val="600"/>
              </a:spcBef>
              <a:buClr>
                <a:schemeClr val="bg1"/>
              </a:buClr>
              <a:buSzPct val="95000"/>
              <a:buFont typeface="Wingdings" charset="2"/>
              <a:buChar char="§"/>
            </a:pPr>
            <a:r>
              <a:rPr lang="en-GB" sz="1600" dirty="0">
                <a:solidFill>
                  <a:schemeClr val="bg1"/>
                </a:solidFill>
              </a:rPr>
              <a:t>40 samples of metal-diamond composite for luminescence studies</a:t>
            </a:r>
          </a:p>
          <a:p>
            <a:pPr marL="685800" lvl="1" indent="-228600">
              <a:spcBef>
                <a:spcPts val="600"/>
              </a:spcBef>
              <a:buClr>
                <a:schemeClr val="bg1"/>
              </a:buClr>
              <a:buSzPct val="95000"/>
              <a:buFont typeface="Wingdings" charset="2"/>
              <a:buChar char="§"/>
            </a:pPr>
            <a:r>
              <a:rPr lang="en-GB" sz="1600" dirty="0">
                <a:solidFill>
                  <a:schemeClr val="bg1"/>
                </a:solidFill>
              </a:rPr>
              <a:t>50 samples of carbide-graphite or metal-graphite composites</a:t>
            </a:r>
          </a:p>
          <a:p>
            <a:pPr marL="685800" lvl="1" indent="-228600">
              <a:spcBef>
                <a:spcPts val="600"/>
              </a:spcBef>
              <a:buClr>
                <a:schemeClr val="bg1"/>
              </a:buClr>
              <a:buSzPct val="95000"/>
              <a:buFont typeface="Wingdings" charset="2"/>
              <a:buChar char="§"/>
            </a:pPr>
            <a:r>
              <a:rPr lang="en-GB" sz="1600" dirty="0">
                <a:solidFill>
                  <a:schemeClr val="bg1"/>
                </a:solidFill>
              </a:rPr>
              <a:t>1 large size </a:t>
            </a:r>
            <a:r>
              <a:rPr lang="en-GB" sz="1600" dirty="0" smtClean="0">
                <a:solidFill>
                  <a:schemeClr val="bg1"/>
                </a:solidFill>
              </a:rPr>
              <a:t>block of </a:t>
            </a:r>
            <a:r>
              <a:rPr lang="en-GB" sz="1600" dirty="0">
                <a:solidFill>
                  <a:schemeClr val="bg1"/>
                </a:solidFill>
              </a:rPr>
              <a:t>carbide-graphite or metal-graphite composite with tight mechanical </a:t>
            </a:r>
            <a:r>
              <a:rPr lang="en-GB" sz="1600" dirty="0" smtClean="0">
                <a:solidFill>
                  <a:schemeClr val="bg1"/>
                </a:solidFill>
              </a:rPr>
              <a:t>tolerance to proof industrialisation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0" name="Right Brace 9"/>
          <p:cNvSpPr/>
          <p:nvPr/>
        </p:nvSpPr>
        <p:spPr>
          <a:xfrm>
            <a:off x="7031115" y="4405861"/>
            <a:ext cx="266330" cy="861134"/>
          </a:xfrm>
          <a:prstGeom prst="rightBrace">
            <a:avLst>
              <a:gd name="adj1" fmla="val 51666"/>
              <a:gd name="adj2" fmla="val 50000"/>
            </a:avLst>
          </a:prstGeom>
          <a:ln w="3175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Brace 16"/>
          <p:cNvSpPr/>
          <p:nvPr/>
        </p:nvSpPr>
        <p:spPr>
          <a:xfrm>
            <a:off x="7031115" y="5318482"/>
            <a:ext cx="266330" cy="861134"/>
          </a:xfrm>
          <a:prstGeom prst="rightBrace">
            <a:avLst>
              <a:gd name="adj1" fmla="val 51666"/>
              <a:gd name="adj2" fmla="val 50000"/>
            </a:avLst>
          </a:prstGeom>
          <a:ln w="3175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477531" y="4661826"/>
            <a:ext cx="5389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95000"/>
            </a:pPr>
            <a:r>
              <a:rPr lang="en-GB" sz="1600" b="1" dirty="0" smtClean="0">
                <a:solidFill>
                  <a:schemeClr val="bg1"/>
                </a:solidFill>
              </a:rPr>
              <a:t>RHP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477532" y="5199790"/>
            <a:ext cx="15421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95000"/>
            </a:pPr>
            <a:r>
              <a:rPr lang="en-GB" sz="1600" b="1" dirty="0" smtClean="0">
                <a:solidFill>
                  <a:schemeClr val="bg1"/>
                </a:solidFill>
              </a:rPr>
              <a:t>CERN with industrial partner (</a:t>
            </a:r>
            <a:r>
              <a:rPr lang="en-GB" sz="1600" b="1" dirty="0" err="1" smtClean="0">
                <a:solidFill>
                  <a:schemeClr val="bg1"/>
                </a:solidFill>
              </a:rPr>
              <a:t>BrevettiBizz</a:t>
            </a:r>
            <a:r>
              <a:rPr lang="en-GB" sz="1600" b="1" dirty="0" smtClean="0">
                <a:solidFill>
                  <a:schemeClr val="bg1"/>
                </a:solidFill>
              </a:rPr>
              <a:t>)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63716"/>
            <a:ext cx="8226854" cy="71584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WP task 14.4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80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6854" cy="71584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Deliverable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547664" y="6356350"/>
            <a:ext cx="2118770" cy="365125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28 November 2017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solidFill>
                  <a:srgbClr val="FFFF00"/>
                </a:solidFill>
              </a:rPr>
              <a:pPr/>
              <a:t>3</a:t>
            </a:fld>
            <a:endParaRPr lang="en-US">
              <a:solidFill>
                <a:srgbClr val="FFFF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Federico </a:t>
            </a:r>
            <a:r>
              <a:rPr lang="en-GB" dirty="0" err="1" smtClean="0">
                <a:solidFill>
                  <a:srgbClr val="FFFF00"/>
                </a:solidFill>
              </a:rPr>
              <a:t>Carra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1" name="Rettangolo 17"/>
          <p:cNvSpPr/>
          <p:nvPr/>
        </p:nvSpPr>
        <p:spPr>
          <a:xfrm>
            <a:off x="276687" y="3429000"/>
            <a:ext cx="5951497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</a:pPr>
            <a:r>
              <a:rPr lang="en-GB" sz="1600" b="1" dirty="0">
                <a:solidFill>
                  <a:schemeClr val="bg1"/>
                </a:solidFill>
              </a:rPr>
              <a:t>D14.3 : Production of material samples of carbon-based composites and metal-diamond </a:t>
            </a:r>
            <a:r>
              <a:rPr lang="en-GB" sz="1600" b="1" dirty="0" smtClean="0">
                <a:solidFill>
                  <a:schemeClr val="bg1"/>
                </a:solidFill>
              </a:rPr>
              <a:t>composites</a:t>
            </a:r>
            <a:endParaRPr lang="en-GB" sz="1600" b="1" dirty="0">
              <a:solidFill>
                <a:schemeClr val="bg1"/>
              </a:solidFill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  <a:buFont typeface="Wingdings" charset="2"/>
              <a:buChar char="§"/>
            </a:pPr>
            <a:r>
              <a:rPr lang="en-GB" sz="1600" dirty="0">
                <a:solidFill>
                  <a:schemeClr val="bg1"/>
                </a:solidFill>
              </a:rPr>
              <a:t>Production of: 50 samples of carbon-based composites with different production cycles and 30 samples of </a:t>
            </a:r>
            <a:r>
              <a:rPr lang="en-GB" sz="1600" dirty="0" smtClean="0">
                <a:solidFill>
                  <a:schemeClr val="bg1"/>
                </a:solidFill>
              </a:rPr>
              <a:t>metal-diamond composites</a:t>
            </a:r>
            <a:r>
              <a:rPr lang="en-GB" sz="1600" dirty="0">
                <a:solidFill>
                  <a:schemeClr val="bg1"/>
                </a:solidFill>
              </a:rPr>
              <a:t>, 20 for high energy impact studies and 10 for luminescence </a:t>
            </a:r>
            <a:r>
              <a:rPr lang="en-GB" sz="1600" dirty="0" smtClean="0">
                <a:solidFill>
                  <a:schemeClr val="bg1"/>
                </a:solidFill>
              </a:rPr>
              <a:t>studies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200751"/>
              </p:ext>
            </p:extLst>
          </p:nvPr>
        </p:nvGraphicFramePr>
        <p:xfrm>
          <a:off x="276687" y="1268760"/>
          <a:ext cx="8556596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8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847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574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2797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4941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5613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Deliverable Number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Deliverable Title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Lead</a:t>
                      </a:r>
                      <a:r>
                        <a:rPr lang="en-GB" sz="1400" baseline="0" dirty="0" smtClean="0"/>
                        <a:t> beneficiary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Type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Dissemination level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Due Date</a:t>
                      </a:r>
                      <a:r>
                        <a:rPr lang="en-GB" sz="1400" baseline="0" dirty="0" smtClean="0"/>
                        <a:t> (in months)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D14.3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Production of material samples of carbon-based</a:t>
                      </a:r>
                    </a:p>
                    <a:p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composites and metal-diamond</a:t>
                      </a:r>
                    </a:p>
                    <a:p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composites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CERN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Demonstrator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Public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24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" name="Freccia in giù 3"/>
          <p:cNvSpPr/>
          <p:nvPr/>
        </p:nvSpPr>
        <p:spPr>
          <a:xfrm>
            <a:off x="7879427" y="2852936"/>
            <a:ext cx="442435" cy="576064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6444208" y="3428351"/>
            <a:ext cx="2517813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/>
              <a:t>Our</a:t>
            </a:r>
            <a:r>
              <a:rPr lang="it-IT" dirty="0" smtClean="0"/>
              <a:t> goal: complete </a:t>
            </a:r>
            <a:r>
              <a:rPr lang="it-IT" dirty="0" err="1" smtClean="0"/>
              <a:t>it</a:t>
            </a:r>
            <a:r>
              <a:rPr lang="it-IT" dirty="0" smtClean="0"/>
              <a:t> by </a:t>
            </a:r>
            <a:r>
              <a:rPr lang="it-IT" dirty="0" err="1" smtClean="0"/>
              <a:t>month</a:t>
            </a:r>
            <a:r>
              <a:rPr lang="it-IT" dirty="0" smtClean="0"/>
              <a:t> 12, to </a:t>
            </a:r>
            <a:r>
              <a:rPr lang="it-IT" dirty="0" err="1" smtClean="0"/>
              <a:t>provide</a:t>
            </a:r>
            <a:r>
              <a:rPr lang="it-IT" dirty="0" smtClean="0"/>
              <a:t> </a:t>
            </a:r>
            <a:r>
              <a:rPr lang="it-IT" dirty="0" err="1" smtClean="0"/>
              <a:t>inputs</a:t>
            </a:r>
            <a:r>
              <a:rPr lang="it-IT" dirty="0" smtClean="0"/>
              <a:t> for WP17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2818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6854" cy="71584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Deliverable Status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547664" y="6356350"/>
            <a:ext cx="2118770" cy="365125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28 November 2017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solidFill>
                  <a:srgbClr val="FFFF00"/>
                </a:solidFill>
              </a:rPr>
              <a:pPr/>
              <a:t>4</a:t>
            </a:fld>
            <a:endParaRPr lang="en-US">
              <a:solidFill>
                <a:srgbClr val="FFFF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Federico </a:t>
            </a:r>
            <a:r>
              <a:rPr lang="en-GB" dirty="0" err="1" smtClean="0">
                <a:solidFill>
                  <a:srgbClr val="FFFF00"/>
                </a:solidFill>
              </a:rPr>
              <a:t>Carra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1" name="Rettangolo 17"/>
          <p:cNvSpPr/>
          <p:nvPr/>
        </p:nvSpPr>
        <p:spPr>
          <a:xfrm>
            <a:off x="421695" y="1357450"/>
            <a:ext cx="854279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  <a:buFont typeface="Wingdings" charset="2"/>
              <a:buChar char="§"/>
            </a:pPr>
            <a:r>
              <a:rPr lang="en-GB" b="1" dirty="0" smtClean="0">
                <a:solidFill>
                  <a:schemeClr val="bg1"/>
                </a:solidFill>
              </a:rPr>
              <a:t>Brevetti </a:t>
            </a:r>
            <a:r>
              <a:rPr lang="en-GB" b="1" dirty="0" err="1" smtClean="0">
                <a:solidFill>
                  <a:schemeClr val="bg1"/>
                </a:solidFill>
              </a:rPr>
              <a:t>Bizz</a:t>
            </a:r>
            <a:r>
              <a:rPr lang="en-GB" dirty="0" smtClean="0">
                <a:solidFill>
                  <a:schemeClr val="bg1"/>
                </a:solidFill>
              </a:rPr>
              <a:t>: 50 samples of ceramic carbide – graphite</a:t>
            </a:r>
          </a:p>
          <a:p>
            <a:pPr marL="685800" lvl="1" indent="-228600"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  <a:buFont typeface="Wingdings" charset="2"/>
              <a:buChar char="§"/>
            </a:pPr>
            <a:r>
              <a:rPr lang="en-GB" sz="1600" b="1" dirty="0" smtClean="0">
                <a:solidFill>
                  <a:schemeClr val="bg1"/>
                </a:solidFill>
              </a:rPr>
              <a:t>December 2017</a:t>
            </a:r>
            <a:r>
              <a:rPr lang="en-GB" sz="1600" dirty="0" smtClean="0">
                <a:solidFill>
                  <a:schemeClr val="bg1"/>
                </a:solidFill>
              </a:rPr>
              <a:t>: 25 </a:t>
            </a:r>
            <a:r>
              <a:rPr lang="en-GB" sz="1600" dirty="0">
                <a:solidFill>
                  <a:schemeClr val="bg1"/>
                </a:solidFill>
              </a:rPr>
              <a:t>threaded samples of MG6403Fc (or equivalent</a:t>
            </a:r>
            <a:r>
              <a:rPr lang="en-GB" sz="1600" dirty="0" smtClean="0">
                <a:solidFill>
                  <a:schemeClr val="bg1"/>
                </a:solidFill>
              </a:rPr>
              <a:t>), </a:t>
            </a:r>
            <a:r>
              <a:rPr lang="en-GB" sz="1600" dirty="0">
                <a:solidFill>
                  <a:schemeClr val="bg1"/>
                </a:solidFill>
              </a:rPr>
              <a:t>for dynamic characterization at </a:t>
            </a:r>
            <a:r>
              <a:rPr lang="en-GB" sz="1600" dirty="0" err="1" smtClean="0">
                <a:solidFill>
                  <a:schemeClr val="bg1"/>
                </a:solidFill>
              </a:rPr>
              <a:t>PoliTo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  <a:endParaRPr lang="en-GB" sz="1600" dirty="0" smtClean="0">
              <a:solidFill>
                <a:schemeClr val="bg1"/>
              </a:solidFill>
            </a:endParaRPr>
          </a:p>
          <a:p>
            <a:pPr marL="685800" lvl="1" indent="-228600"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  <a:buFont typeface="Wingdings" charset="2"/>
              <a:buChar char="§"/>
            </a:pPr>
            <a:r>
              <a:rPr lang="it-IT" sz="1600" b="1" dirty="0" err="1" smtClean="0">
                <a:solidFill>
                  <a:schemeClr val="bg1"/>
                </a:solidFill>
              </a:rPr>
              <a:t>Mid</a:t>
            </a:r>
            <a:r>
              <a:rPr lang="it-IT" sz="1600" b="1" dirty="0" smtClean="0">
                <a:solidFill>
                  <a:schemeClr val="bg1"/>
                </a:solidFill>
              </a:rPr>
              <a:t> 2018</a:t>
            </a:r>
            <a:r>
              <a:rPr lang="it-IT" sz="1600" dirty="0" smtClean="0">
                <a:solidFill>
                  <a:schemeClr val="bg1"/>
                </a:solidFill>
              </a:rPr>
              <a:t>: 25 </a:t>
            </a:r>
            <a:r>
              <a:rPr lang="it-IT" sz="1600" dirty="0" err="1" smtClean="0">
                <a:solidFill>
                  <a:schemeClr val="bg1"/>
                </a:solidFill>
              </a:rPr>
              <a:t>threaded</a:t>
            </a:r>
            <a:r>
              <a:rPr lang="it-IT" sz="1600" dirty="0" smtClean="0">
                <a:solidFill>
                  <a:schemeClr val="bg1"/>
                </a:solidFill>
              </a:rPr>
              <a:t> </a:t>
            </a:r>
            <a:r>
              <a:rPr lang="it-IT" sz="1600" dirty="0" err="1" smtClean="0">
                <a:solidFill>
                  <a:schemeClr val="bg1"/>
                </a:solidFill>
              </a:rPr>
              <a:t>samples</a:t>
            </a:r>
            <a:r>
              <a:rPr lang="it-IT" sz="1600" dirty="0" smtClean="0">
                <a:solidFill>
                  <a:schemeClr val="bg1"/>
                </a:solidFill>
              </a:rPr>
              <a:t> of </a:t>
            </a:r>
            <a:r>
              <a:rPr lang="it-IT" sz="1600" dirty="0" err="1" smtClean="0">
                <a:solidFill>
                  <a:schemeClr val="bg1"/>
                </a:solidFill>
              </a:rPr>
              <a:t>another</a:t>
            </a:r>
            <a:r>
              <a:rPr lang="it-IT" sz="1600" dirty="0" smtClean="0">
                <a:solidFill>
                  <a:schemeClr val="bg1"/>
                </a:solidFill>
              </a:rPr>
              <a:t> </a:t>
            </a:r>
            <a:r>
              <a:rPr lang="it-IT" sz="1600" dirty="0" err="1" smtClean="0">
                <a:solidFill>
                  <a:schemeClr val="bg1"/>
                </a:solidFill>
              </a:rPr>
              <a:t>material</a:t>
            </a:r>
            <a:r>
              <a:rPr lang="it-IT" sz="1600" dirty="0" smtClean="0">
                <a:solidFill>
                  <a:schemeClr val="bg1"/>
                </a:solidFill>
              </a:rPr>
              <a:t>, </a:t>
            </a:r>
            <a:r>
              <a:rPr lang="it-IT" sz="1600" dirty="0" err="1" smtClean="0">
                <a:solidFill>
                  <a:schemeClr val="bg1"/>
                </a:solidFill>
              </a:rPr>
              <a:t>composition</a:t>
            </a:r>
            <a:r>
              <a:rPr lang="it-IT" sz="1600" dirty="0" smtClean="0">
                <a:solidFill>
                  <a:schemeClr val="bg1"/>
                </a:solidFill>
              </a:rPr>
              <a:t> to be </a:t>
            </a:r>
            <a:r>
              <a:rPr lang="it-IT" sz="1600" dirty="0" err="1" smtClean="0">
                <a:solidFill>
                  <a:schemeClr val="bg1"/>
                </a:solidFill>
              </a:rPr>
              <a:t>decided</a:t>
            </a:r>
            <a:endParaRPr lang="it-IT" sz="1600" dirty="0" smtClean="0">
              <a:solidFill>
                <a:schemeClr val="bg1"/>
              </a:solidFill>
            </a:endParaRPr>
          </a:p>
          <a:p>
            <a:pPr marL="685800" lvl="1" indent="-228600"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  <a:buFont typeface="Wingdings" charset="2"/>
              <a:buChar char="§"/>
            </a:pPr>
            <a:r>
              <a:rPr lang="it-IT" sz="1600" b="1" dirty="0" smtClean="0">
                <a:solidFill>
                  <a:schemeClr val="bg1"/>
                </a:solidFill>
              </a:rPr>
              <a:t>2020?</a:t>
            </a:r>
            <a:r>
              <a:rPr lang="it-IT" sz="1600" dirty="0" smtClean="0">
                <a:solidFill>
                  <a:schemeClr val="bg1"/>
                </a:solidFill>
              </a:rPr>
              <a:t>: </a:t>
            </a:r>
            <a:r>
              <a:rPr lang="it-IT" sz="1600" dirty="0" err="1" smtClean="0">
                <a:solidFill>
                  <a:schemeClr val="bg1"/>
                </a:solidFill>
              </a:rPr>
              <a:t>Industrialization</a:t>
            </a:r>
            <a:r>
              <a:rPr lang="it-IT" sz="1600" dirty="0" smtClean="0">
                <a:solidFill>
                  <a:schemeClr val="bg1"/>
                </a:solidFill>
              </a:rPr>
              <a:t> (</a:t>
            </a:r>
            <a:r>
              <a:rPr lang="it-IT" sz="1600" dirty="0" err="1" smtClean="0">
                <a:solidFill>
                  <a:schemeClr val="bg1"/>
                </a:solidFill>
              </a:rPr>
              <a:t>not</a:t>
            </a:r>
            <a:r>
              <a:rPr lang="it-IT" sz="1600" dirty="0" smtClean="0">
                <a:solidFill>
                  <a:schemeClr val="bg1"/>
                </a:solidFill>
              </a:rPr>
              <a:t> in the scope of the </a:t>
            </a:r>
            <a:r>
              <a:rPr lang="it-IT" sz="1600" dirty="0" err="1" smtClean="0">
                <a:solidFill>
                  <a:schemeClr val="bg1"/>
                </a:solidFill>
              </a:rPr>
              <a:t>deliverable</a:t>
            </a:r>
            <a:r>
              <a:rPr lang="it-IT" sz="1600" dirty="0" smtClean="0">
                <a:solidFill>
                  <a:schemeClr val="bg1"/>
                </a:solidFill>
              </a:rPr>
              <a:t>), can </a:t>
            </a:r>
            <a:r>
              <a:rPr lang="it-IT" sz="1600" dirty="0" err="1" smtClean="0">
                <a:solidFill>
                  <a:schemeClr val="bg1"/>
                </a:solidFill>
              </a:rPr>
              <a:t>we</a:t>
            </a:r>
            <a:r>
              <a:rPr lang="it-IT" sz="1600" dirty="0" smtClean="0">
                <a:solidFill>
                  <a:schemeClr val="bg1"/>
                </a:solidFill>
              </a:rPr>
              <a:t> go to 45 mm </a:t>
            </a:r>
            <a:r>
              <a:rPr lang="it-IT" sz="1600" dirty="0" err="1" smtClean="0">
                <a:solidFill>
                  <a:schemeClr val="bg1"/>
                </a:solidFill>
              </a:rPr>
              <a:t>thick</a:t>
            </a:r>
            <a:r>
              <a:rPr lang="it-IT" sz="1600" dirty="0" smtClean="0">
                <a:solidFill>
                  <a:schemeClr val="bg1"/>
                </a:solidFill>
              </a:rPr>
              <a:t> (and </a:t>
            </a:r>
            <a:r>
              <a:rPr lang="it-IT" sz="1600" dirty="0" err="1" smtClean="0">
                <a:solidFill>
                  <a:schemeClr val="bg1"/>
                </a:solidFill>
              </a:rPr>
              <a:t>longer</a:t>
            </a:r>
            <a:r>
              <a:rPr lang="it-IT" sz="1600" dirty="0" smtClean="0">
                <a:solidFill>
                  <a:schemeClr val="bg1"/>
                </a:solidFill>
              </a:rPr>
              <a:t>/</a:t>
            </a:r>
            <a:r>
              <a:rPr lang="it-IT" sz="1600" dirty="0" err="1" smtClean="0">
                <a:solidFill>
                  <a:schemeClr val="bg1"/>
                </a:solidFill>
              </a:rPr>
              <a:t>larger</a:t>
            </a:r>
            <a:r>
              <a:rPr lang="it-IT" sz="1600" dirty="0" smtClean="0">
                <a:solidFill>
                  <a:schemeClr val="bg1"/>
                </a:solidFill>
              </a:rPr>
              <a:t>) </a:t>
            </a:r>
            <a:r>
              <a:rPr lang="it-IT" sz="1600" dirty="0" err="1" smtClean="0">
                <a:solidFill>
                  <a:schemeClr val="bg1"/>
                </a:solidFill>
              </a:rPr>
              <a:t>blocks</a:t>
            </a:r>
            <a:r>
              <a:rPr lang="it-IT" sz="1600" dirty="0" smtClean="0">
                <a:solidFill>
                  <a:schemeClr val="bg1"/>
                </a:solidFill>
              </a:rPr>
              <a:t>? </a:t>
            </a: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720941"/>
            <a:ext cx="4394188" cy="2660387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728508"/>
            <a:ext cx="3779912" cy="263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07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6854" cy="71584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Deliverable Status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547664" y="6356350"/>
            <a:ext cx="2118770" cy="365125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28 November 2017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solidFill>
                  <a:srgbClr val="FFFF00"/>
                </a:solidFill>
              </a:rPr>
              <a:pPr/>
              <a:t>5</a:t>
            </a:fld>
            <a:endParaRPr lang="en-US">
              <a:solidFill>
                <a:srgbClr val="FFFF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Federico </a:t>
            </a:r>
            <a:r>
              <a:rPr lang="en-GB" dirty="0" err="1" smtClean="0">
                <a:solidFill>
                  <a:srgbClr val="FFFF00"/>
                </a:solidFill>
              </a:rPr>
              <a:t>Carra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1" name="Rettangolo 17"/>
          <p:cNvSpPr/>
          <p:nvPr/>
        </p:nvSpPr>
        <p:spPr>
          <a:xfrm>
            <a:off x="421695" y="1185843"/>
            <a:ext cx="8542793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  <a:buFont typeface="Wingdings" charset="2"/>
              <a:buChar char="§"/>
            </a:pPr>
            <a:r>
              <a:rPr lang="en-GB" b="1" dirty="0" smtClean="0">
                <a:solidFill>
                  <a:schemeClr val="bg1"/>
                </a:solidFill>
              </a:rPr>
              <a:t>RHP</a:t>
            </a:r>
            <a:r>
              <a:rPr lang="en-GB" dirty="0" smtClean="0">
                <a:solidFill>
                  <a:schemeClr val="bg1"/>
                </a:solidFill>
              </a:rPr>
              <a:t>: 20 samples of copper-diamond for high-energy impact studies, 10 samples for luminescence  </a:t>
            </a:r>
          </a:p>
          <a:p>
            <a:pPr marL="685800" lvl="1" indent="-228600"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  <a:buFont typeface="Wingdings" charset="2"/>
              <a:buChar char="§"/>
            </a:pPr>
            <a:r>
              <a:rPr lang="en-GB" sz="1600" b="1" dirty="0" smtClean="0">
                <a:solidFill>
                  <a:schemeClr val="bg1"/>
                </a:solidFill>
              </a:rPr>
              <a:t>July 2017</a:t>
            </a:r>
            <a:r>
              <a:rPr lang="en-GB" sz="1600" dirty="0" smtClean="0">
                <a:solidFill>
                  <a:schemeClr val="bg1"/>
                </a:solidFill>
              </a:rPr>
              <a:t>: 10 </a:t>
            </a:r>
            <a:r>
              <a:rPr lang="en-GB" sz="1600" dirty="0" smtClean="0">
                <a:solidFill>
                  <a:schemeClr val="bg1"/>
                </a:solidFill>
              </a:rPr>
              <a:t>rods 247x10x10 mm produced </a:t>
            </a:r>
            <a:r>
              <a:rPr lang="en-GB" sz="1600" dirty="0" smtClean="0">
                <a:solidFill>
                  <a:schemeClr val="bg1"/>
                </a:solidFill>
              </a:rPr>
              <a:t>for tests in </a:t>
            </a:r>
            <a:r>
              <a:rPr lang="en-GB" sz="1600" dirty="0" err="1" smtClean="0">
                <a:solidFill>
                  <a:schemeClr val="bg1"/>
                </a:solidFill>
              </a:rPr>
              <a:t>Multimat</a:t>
            </a:r>
            <a:r>
              <a:rPr lang="en-GB" sz="1600" dirty="0" smtClean="0">
                <a:solidFill>
                  <a:schemeClr val="bg1"/>
                </a:solidFill>
              </a:rPr>
              <a:t> ✔</a:t>
            </a:r>
          </a:p>
          <a:p>
            <a:pPr marL="685800" lvl="1" indent="-228600"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  <a:buFont typeface="Wingdings" charset="2"/>
              <a:buChar char="§"/>
            </a:pPr>
            <a:r>
              <a:rPr lang="en-GB" sz="1600" b="1" dirty="0" smtClean="0">
                <a:solidFill>
                  <a:schemeClr val="bg1"/>
                </a:solidFill>
              </a:rPr>
              <a:t>End 2017, 2018</a:t>
            </a:r>
            <a:r>
              <a:rPr lang="en-GB" sz="1600" dirty="0" smtClean="0">
                <a:solidFill>
                  <a:schemeClr val="bg1"/>
                </a:solidFill>
              </a:rPr>
              <a:t>: can we identify a suitable geometry for dynamic testing at </a:t>
            </a:r>
            <a:r>
              <a:rPr lang="en-GB" sz="1600" dirty="0" err="1" smtClean="0">
                <a:solidFill>
                  <a:schemeClr val="bg1"/>
                </a:solidFill>
              </a:rPr>
              <a:t>PoliTo</a:t>
            </a:r>
            <a:r>
              <a:rPr lang="en-GB" sz="1600" dirty="0" smtClean="0">
                <a:solidFill>
                  <a:schemeClr val="bg1"/>
                </a:solidFill>
              </a:rPr>
              <a:t> and produce samples?</a:t>
            </a:r>
            <a:endParaRPr lang="en-GB" sz="1600" dirty="0" smtClean="0">
              <a:solidFill>
                <a:schemeClr val="bg1"/>
              </a:solidFill>
            </a:endParaRPr>
          </a:p>
          <a:p>
            <a:pPr marL="685800" lvl="1" indent="-228600"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  <a:buFont typeface="Wingdings" charset="2"/>
              <a:buChar char="§"/>
            </a:pPr>
            <a:r>
              <a:rPr lang="it-IT" sz="1600" b="1" dirty="0" err="1" smtClean="0">
                <a:solidFill>
                  <a:schemeClr val="bg1"/>
                </a:solidFill>
              </a:rPr>
              <a:t>Luminescence</a:t>
            </a:r>
            <a:r>
              <a:rPr lang="it-IT" sz="1600" dirty="0" smtClean="0">
                <a:solidFill>
                  <a:schemeClr val="bg1"/>
                </a:solidFill>
              </a:rPr>
              <a:t>: </a:t>
            </a:r>
            <a:r>
              <a:rPr lang="it-IT" sz="1600" dirty="0" err="1" smtClean="0">
                <a:solidFill>
                  <a:schemeClr val="bg1"/>
                </a:solidFill>
              </a:rPr>
              <a:t>several</a:t>
            </a:r>
            <a:r>
              <a:rPr lang="it-IT" sz="1600" dirty="0" smtClean="0">
                <a:solidFill>
                  <a:schemeClr val="bg1"/>
                </a:solidFill>
              </a:rPr>
              <a:t> </a:t>
            </a:r>
            <a:r>
              <a:rPr lang="it-IT" sz="1600" dirty="0" err="1" smtClean="0">
                <a:solidFill>
                  <a:schemeClr val="bg1"/>
                </a:solidFill>
              </a:rPr>
              <a:t>samples</a:t>
            </a:r>
            <a:r>
              <a:rPr lang="it-IT" sz="1600" dirty="0" smtClean="0">
                <a:solidFill>
                  <a:schemeClr val="bg1"/>
                </a:solidFill>
              </a:rPr>
              <a:t> </a:t>
            </a:r>
            <a:r>
              <a:rPr lang="it-IT" sz="1600" dirty="0" err="1" smtClean="0">
                <a:solidFill>
                  <a:schemeClr val="bg1"/>
                </a:solidFill>
              </a:rPr>
              <a:t>produced</a:t>
            </a:r>
            <a:r>
              <a:rPr lang="it-IT" sz="1600" dirty="0" smtClean="0">
                <a:solidFill>
                  <a:schemeClr val="bg1"/>
                </a:solidFill>
              </a:rPr>
              <a:t>, 6 </a:t>
            </a:r>
            <a:r>
              <a:rPr lang="it-IT" sz="1600" dirty="0" err="1" smtClean="0">
                <a:solidFill>
                  <a:schemeClr val="bg1"/>
                </a:solidFill>
              </a:rPr>
              <a:t>delivered</a:t>
            </a:r>
            <a:r>
              <a:rPr lang="it-IT" sz="1600" dirty="0" smtClean="0">
                <a:solidFill>
                  <a:schemeClr val="bg1"/>
                </a:solidFill>
              </a:rPr>
              <a:t> </a:t>
            </a:r>
            <a:r>
              <a:rPr lang="it-IT" sz="1600" dirty="0" smtClean="0">
                <a:solidFill>
                  <a:schemeClr val="bg1"/>
                </a:solidFill>
              </a:rPr>
              <a:t>to GSI (</a:t>
            </a:r>
            <a:r>
              <a:rPr lang="it-IT" sz="1600" dirty="0" err="1" smtClean="0">
                <a:solidFill>
                  <a:schemeClr val="bg1"/>
                </a:solidFill>
              </a:rPr>
              <a:t>important</a:t>
            </a:r>
            <a:r>
              <a:rPr lang="it-IT" sz="1600" dirty="0" smtClean="0">
                <a:solidFill>
                  <a:schemeClr val="bg1"/>
                </a:solidFill>
              </a:rPr>
              <a:t> to </a:t>
            </a:r>
            <a:r>
              <a:rPr lang="it-IT" sz="1600" dirty="0" err="1" smtClean="0">
                <a:solidFill>
                  <a:schemeClr val="bg1"/>
                </a:solidFill>
              </a:rPr>
              <a:t>document</a:t>
            </a:r>
            <a:r>
              <a:rPr lang="it-IT" sz="1600" dirty="0" smtClean="0">
                <a:solidFill>
                  <a:schemeClr val="bg1"/>
                </a:solidFill>
              </a:rPr>
              <a:t> the production for the </a:t>
            </a:r>
            <a:r>
              <a:rPr lang="it-IT" sz="1600" dirty="0" err="1" smtClean="0">
                <a:solidFill>
                  <a:schemeClr val="bg1"/>
                </a:solidFill>
              </a:rPr>
              <a:t>deliverable</a:t>
            </a:r>
            <a:r>
              <a:rPr lang="it-IT" sz="1600" dirty="0" smtClean="0">
                <a:solidFill>
                  <a:schemeClr val="bg1"/>
                </a:solidFill>
              </a:rPr>
              <a:t>). </a:t>
            </a:r>
            <a:endParaRPr lang="en-GB" sz="1600" dirty="0">
              <a:solidFill>
                <a:schemeClr val="bg1"/>
              </a:solidFill>
            </a:endParaRPr>
          </a:p>
          <a:p>
            <a:pPr marL="685800" lvl="1" indent="-228600"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  <a:buFont typeface="Wingdings" charset="2"/>
              <a:buChar char="§"/>
            </a:pPr>
            <a:r>
              <a:rPr lang="it-IT" sz="1600" b="1" dirty="0" smtClean="0">
                <a:solidFill>
                  <a:schemeClr val="bg1"/>
                </a:solidFill>
              </a:rPr>
              <a:t>MgB</a:t>
            </a:r>
            <a:r>
              <a:rPr lang="it-IT" sz="1600" b="1" baseline="-25000" dirty="0" smtClean="0">
                <a:solidFill>
                  <a:schemeClr val="bg1"/>
                </a:solidFill>
              </a:rPr>
              <a:t>2 </a:t>
            </a:r>
            <a:r>
              <a:rPr lang="it-IT" sz="1600" dirty="0" smtClean="0">
                <a:solidFill>
                  <a:schemeClr val="bg1"/>
                </a:solidFill>
              </a:rPr>
              <a:t>(</a:t>
            </a:r>
            <a:r>
              <a:rPr lang="it-IT" sz="1600" dirty="0" err="1" smtClean="0">
                <a:solidFill>
                  <a:schemeClr val="bg1"/>
                </a:solidFill>
              </a:rPr>
              <a:t>not</a:t>
            </a:r>
            <a:r>
              <a:rPr lang="it-IT" sz="1600" dirty="0" smtClean="0">
                <a:solidFill>
                  <a:schemeClr val="bg1"/>
                </a:solidFill>
              </a:rPr>
              <a:t> in the scope of the </a:t>
            </a:r>
            <a:r>
              <a:rPr lang="it-IT" sz="1600" dirty="0" err="1" smtClean="0">
                <a:solidFill>
                  <a:schemeClr val="bg1"/>
                </a:solidFill>
              </a:rPr>
              <a:t>deliverable</a:t>
            </a:r>
            <a:r>
              <a:rPr lang="it-IT" sz="1600" dirty="0" smtClean="0">
                <a:solidFill>
                  <a:schemeClr val="bg1"/>
                </a:solidFill>
              </a:rPr>
              <a:t>): production </a:t>
            </a:r>
            <a:r>
              <a:rPr lang="it-IT" sz="1600" dirty="0" err="1" smtClean="0">
                <a:solidFill>
                  <a:schemeClr val="bg1"/>
                </a:solidFill>
              </a:rPr>
              <a:t>plan</a:t>
            </a:r>
            <a:r>
              <a:rPr lang="it-IT" sz="1600" dirty="0" smtClean="0">
                <a:solidFill>
                  <a:schemeClr val="bg1"/>
                </a:solidFill>
              </a:rPr>
              <a:t> </a:t>
            </a:r>
            <a:r>
              <a:rPr lang="it-IT" sz="1600" dirty="0" err="1" smtClean="0">
                <a:solidFill>
                  <a:schemeClr val="bg1"/>
                </a:solidFill>
              </a:rPr>
              <a:t>drafted</a:t>
            </a:r>
            <a:r>
              <a:rPr lang="it-IT" sz="1600" dirty="0" smtClean="0">
                <a:solidFill>
                  <a:schemeClr val="bg1"/>
                </a:solidFill>
              </a:rPr>
              <a:t>, to be </a:t>
            </a:r>
            <a:r>
              <a:rPr lang="it-IT" sz="1600" dirty="0" err="1" smtClean="0">
                <a:solidFill>
                  <a:schemeClr val="bg1"/>
                </a:solidFill>
              </a:rPr>
              <a:t>discussed</a:t>
            </a:r>
            <a:r>
              <a:rPr lang="it-IT" sz="1600" dirty="0" smtClean="0">
                <a:solidFill>
                  <a:schemeClr val="bg1"/>
                </a:solidFill>
              </a:rPr>
              <a:t> with M. Losasso </a:t>
            </a:r>
            <a:r>
              <a:rPr lang="it-IT" sz="1600" dirty="0" err="1" smtClean="0">
                <a:solidFill>
                  <a:schemeClr val="bg1"/>
                </a:solidFill>
              </a:rPr>
              <a:t>at</a:t>
            </a:r>
            <a:r>
              <a:rPr lang="it-IT" sz="1600" dirty="0" smtClean="0">
                <a:solidFill>
                  <a:schemeClr val="bg1"/>
                </a:solidFill>
              </a:rPr>
              <a:t> the WP14 </a:t>
            </a:r>
            <a:r>
              <a:rPr lang="it-IT" sz="1600" dirty="0" err="1" smtClean="0">
                <a:solidFill>
                  <a:schemeClr val="bg1"/>
                </a:solidFill>
              </a:rPr>
              <a:t>kickoff</a:t>
            </a:r>
            <a:r>
              <a:rPr lang="it-IT" sz="1600" dirty="0" smtClean="0">
                <a:solidFill>
                  <a:schemeClr val="bg1"/>
                </a:solidFill>
              </a:rPr>
              <a:t> meeting (8</a:t>
            </a:r>
            <a:r>
              <a:rPr lang="it-IT" sz="1600" baseline="30000" dirty="0" smtClean="0">
                <a:solidFill>
                  <a:schemeClr val="bg1"/>
                </a:solidFill>
              </a:rPr>
              <a:t>th</a:t>
            </a:r>
            <a:r>
              <a:rPr lang="it-IT" sz="1600" dirty="0" smtClean="0">
                <a:solidFill>
                  <a:schemeClr val="bg1"/>
                </a:solidFill>
              </a:rPr>
              <a:t> </a:t>
            </a:r>
            <a:r>
              <a:rPr lang="it-IT" sz="1600" dirty="0" err="1" smtClean="0">
                <a:solidFill>
                  <a:schemeClr val="bg1"/>
                </a:solidFill>
              </a:rPr>
              <a:t>December</a:t>
            </a:r>
            <a:r>
              <a:rPr lang="it-IT" sz="1600" dirty="0" smtClean="0">
                <a:solidFill>
                  <a:schemeClr val="bg1"/>
                </a:solidFill>
              </a:rPr>
              <a:t> 2017)</a:t>
            </a:r>
            <a:endParaRPr lang="it-IT" sz="1600" dirty="0" smtClean="0">
              <a:solidFill>
                <a:schemeClr val="bg1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24" y="4308623"/>
            <a:ext cx="9144000" cy="1706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74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Next: WP14 </a:t>
            </a:r>
            <a:r>
              <a:rPr lang="en-US" dirty="0" err="1" smtClean="0"/>
              <a:t>KoM</a:t>
            </a:r>
            <a:r>
              <a:rPr lang="en-US" dirty="0" smtClean="0"/>
              <a:t> </a:t>
            </a:r>
          </a:p>
          <a:p>
            <a:r>
              <a:rPr lang="en-US" dirty="0" smtClean="0"/>
              <a:t>CERN, 8</a:t>
            </a:r>
            <a:r>
              <a:rPr lang="en-US" baseline="30000" dirty="0" smtClean="0"/>
              <a:t>th</a:t>
            </a:r>
            <a:r>
              <a:rPr lang="en-US" dirty="0" smtClean="0"/>
              <a:t> December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13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6854" cy="71584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Budget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19672" y="6356350"/>
            <a:ext cx="2046762" cy="365125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28 November 2017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solidFill>
                  <a:srgbClr val="FFFF00"/>
                </a:solidFill>
              </a:rPr>
              <a:pPr/>
              <a:t>7</a:t>
            </a:fld>
            <a:endParaRPr lang="en-US">
              <a:solidFill>
                <a:srgbClr val="FFFF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Federico </a:t>
            </a:r>
            <a:r>
              <a:rPr lang="en-GB" dirty="0" err="1" smtClean="0">
                <a:solidFill>
                  <a:srgbClr val="FFFF00"/>
                </a:solidFill>
              </a:rPr>
              <a:t>Carra</a:t>
            </a:r>
            <a:endParaRPr lang="en-US" dirty="0">
              <a:solidFill>
                <a:srgbClr val="FFFF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491231"/>
              </p:ext>
            </p:extLst>
          </p:nvPr>
        </p:nvGraphicFramePr>
        <p:xfrm>
          <a:off x="107504" y="1844824"/>
          <a:ext cx="8928992" cy="15376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63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4634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7348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124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170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8528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7170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7170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71709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37785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31000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58141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51356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5470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Beneficiary 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short name*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Person - months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Monthly personnel costs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Personnel direct costs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Travel direct costs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Equipment and consumables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Other direct costs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Sub-contracting costs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Material direct costs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Total direct costs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Total indirect costs**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Total costs (direct + indirect)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EC requested funding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32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CERN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3.00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8'000.00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24'000.00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3'000.00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 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 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3'000.00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27'000.00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6'750.00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33'750.00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9'312.50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32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Bizz </a:t>
                      </a:r>
                      <a:r>
                        <a:rPr lang="en-GB" sz="1050" dirty="0" err="1" smtClean="0">
                          <a:effectLst/>
                        </a:rPr>
                        <a:t>Brevetti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6.00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3'500.00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21'000.00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5'000.00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50'000.00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10'000.00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 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65'000.00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86'000.00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21'500.00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107'500.00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60'000.00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32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RHP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6.00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3'500.00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21'000.00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5'000.00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110'000.00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10'000.00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 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125'000.00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146'000.00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36'500.00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182'500.00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91'250.00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32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Total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15.00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59'365.00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66'000.00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13'000.00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160'000.00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20'000.00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193'000.00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259'000.00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64'750.00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323'750.00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160'562.50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777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3255</TotalTime>
  <Words>583</Words>
  <Application>Microsoft Office PowerPoint</Application>
  <PresentationFormat>Presentazione su schermo (4:3)</PresentationFormat>
  <Paragraphs>136</Paragraphs>
  <Slides>7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7</vt:i4>
      </vt:variant>
    </vt:vector>
  </HeadingPairs>
  <TitlesOfParts>
    <vt:vector size="18" baseType="lpstr">
      <vt:lpstr>ＭＳ Ｐゴシック</vt:lpstr>
      <vt:lpstr>Arial</vt:lpstr>
      <vt:lpstr>Calibri</vt:lpstr>
      <vt:lpstr>Helvetica</vt:lpstr>
      <vt:lpstr>Times New Roman</vt:lpstr>
      <vt:lpstr>Ubuntu</vt:lpstr>
      <vt:lpstr>Ubuntu Light</vt:lpstr>
      <vt:lpstr>Wingdings</vt:lpstr>
      <vt:lpstr>1_Thème Office</vt:lpstr>
      <vt:lpstr>Thème ARIES</vt:lpstr>
      <vt:lpstr>Thème Office</vt:lpstr>
      <vt:lpstr>ARIES WP14 – Task 14.4: Industrial production of materials for extreme thermal management</vt:lpstr>
      <vt:lpstr>WP task 14.4</vt:lpstr>
      <vt:lpstr>Deliverable</vt:lpstr>
      <vt:lpstr>Deliverable Status</vt:lpstr>
      <vt:lpstr>Deliverable Status</vt:lpstr>
      <vt:lpstr>Presentazione standard di PowerPoint</vt:lpstr>
      <vt:lpstr>Budget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Federico Carra</cp:lastModifiedBy>
  <cp:revision>148</cp:revision>
  <dcterms:created xsi:type="dcterms:W3CDTF">2017-04-26T09:15:49Z</dcterms:created>
  <dcterms:modified xsi:type="dcterms:W3CDTF">2017-11-28T10:54:38Z</dcterms:modified>
</cp:coreProperties>
</file>