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 id="2147483659" r:id="rId2"/>
    <p:sldMasterId id="2147483672" r:id="rId3"/>
  </p:sldMasterIdLst>
  <p:notesMasterIdLst>
    <p:notesMasterId r:id="rId9"/>
  </p:notesMasterIdLst>
  <p:handoutMasterIdLst>
    <p:handoutMasterId r:id="rId10"/>
  </p:handoutMasterIdLst>
  <p:sldIdLst>
    <p:sldId id="310" r:id="rId4"/>
    <p:sldId id="367" r:id="rId5"/>
    <p:sldId id="368" r:id="rId6"/>
    <p:sldId id="369" r:id="rId7"/>
    <p:sldId id="370" r:id="rId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A7EF"/>
    <a:srgbClr val="F8B13C"/>
    <a:srgbClr val="2120A5"/>
    <a:srgbClr val="FFFFFF"/>
    <a:srgbClr val="0157A4"/>
    <a:srgbClr val="000000"/>
    <a:srgbClr val="1F497D"/>
    <a:srgbClr val="1E386B"/>
    <a:srgbClr val="2C66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0" autoAdjust="0"/>
    <p:restoredTop sz="94609" autoAdjust="0"/>
  </p:normalViewPr>
  <p:slideViewPr>
    <p:cSldViewPr snapToObjects="1" showGuides="1">
      <p:cViewPr>
        <p:scale>
          <a:sx n="90" d="100"/>
          <a:sy n="90" d="100"/>
        </p:scale>
        <p:origin x="2256" y="330"/>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p:cViewPr varScale="1">
        <p:scale>
          <a:sx n="81" d="100"/>
          <a:sy n="81" d="100"/>
        </p:scale>
        <p:origin x="389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24/11/2017</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‹N›</a:t>
            </a:fld>
            <a:endParaRPr lang="en-GB"/>
          </a:p>
        </p:txBody>
      </p:sp>
    </p:spTree>
    <p:extLst>
      <p:ext uri="{BB962C8B-B14F-4D97-AF65-F5344CB8AC3E}">
        <p14:creationId xmlns:p14="http://schemas.microsoft.com/office/powerpoint/2010/main" val="192948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24/11/2017</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‹N›</a:t>
            </a:fld>
            <a:endParaRPr lang="en-GB"/>
          </a:p>
        </p:txBody>
      </p:sp>
    </p:spTree>
    <p:extLst>
      <p:ext uri="{BB962C8B-B14F-4D97-AF65-F5344CB8AC3E}">
        <p14:creationId xmlns:p14="http://schemas.microsoft.com/office/powerpoint/2010/main" val="2372848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a:xfrm>
            <a:off x="1676400" y="6660000"/>
            <a:ext cx="5400000" cy="196850"/>
          </a:xfrm>
        </p:spPr>
        <p:txBody>
          <a:bodyPr/>
          <a:lstStyle>
            <a:lvl1pPr>
              <a:defRPr sz="1000"/>
            </a:lvl1pPr>
          </a:lstStyle>
          <a:p>
            <a:r>
              <a:rPr lang="en-GB"/>
              <a:t>A. Bertarelli  – Collimation Material and Design Readiness for LS2 – 2 May 2017</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‹N›</a:t>
            </a:fld>
            <a:endParaRPr lang="en-GB"/>
          </a:p>
        </p:txBody>
      </p:sp>
    </p:spTree>
    <p:extLst>
      <p:ext uri="{BB962C8B-B14F-4D97-AF65-F5344CB8AC3E}">
        <p14:creationId xmlns:p14="http://schemas.microsoft.com/office/powerpoint/2010/main" val="2277244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‹N›</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
        <p:nvSpPr>
          <p:cNvPr id="3" name="Segnaposto contenuto 2">
            <a:extLst>
              <a:ext uri="{FF2B5EF4-FFF2-40B4-BE49-F238E27FC236}">
                <a16:creationId xmlns:a16="http://schemas.microsoft.com/office/drawing/2014/main" id="{C6A03984-FBA0-4D8D-A790-FA1651E541C8}"/>
              </a:ext>
            </a:extLst>
          </p:cNvPr>
          <p:cNvSpPr>
            <a:spLocks noGrp="1"/>
          </p:cNvSpPr>
          <p:nvPr>
            <p:ph sz="quarter" idx="16"/>
          </p:nvPr>
        </p:nvSpPr>
        <p:spPr>
          <a:xfrm>
            <a:off x="2771775" y="2060575"/>
            <a:ext cx="914400" cy="914400"/>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A. Bertarelli  – Collimation Material and Design Readiness for LS2 – 2 May 2017</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‹N›</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779753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A. Bertarelli  – Collimation Material and Design Readiness for LS2 – 2 May 2017</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‹N›</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extLst>
      <p:ext uri="{BB962C8B-B14F-4D97-AF65-F5344CB8AC3E}">
        <p14:creationId xmlns:p14="http://schemas.microsoft.com/office/powerpoint/2010/main" val="990893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a:xfrm>
            <a:off x="2295326" y="6356350"/>
            <a:ext cx="1371108"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r>
              <a:rPr lang="en-GB"/>
              <a:t>A. Bertarelli  – Collimation Material and Design Readiness for LS2 – 2 May 2017</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‹N›</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045121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cxnSp>
        <p:nvCxnSpPr>
          <p:cNvPr id="5" name="Connettore 1 4"/>
          <p:cNvCxnSpPr/>
          <p:nvPr userDrawn="1"/>
        </p:nvCxnSpPr>
        <p:spPr>
          <a:xfrm flipV="1">
            <a:off x="540000" y="656692"/>
            <a:ext cx="0" cy="53280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2"/>
          <p:cNvSpPr>
            <a:spLocks noGrp="1" noChangeArrowheads="1"/>
          </p:cNvSpPr>
          <p:nvPr>
            <p:ph type="title"/>
          </p:nvPr>
        </p:nvSpPr>
        <p:spPr bwMode="auto">
          <a:xfrm>
            <a:off x="650333" y="36000"/>
            <a:ext cx="7045706" cy="504000"/>
          </a:xfrm>
          <a:prstGeom prst="rect">
            <a:avLst/>
          </a:prstGeom>
          <a:noFill/>
          <a:ln w="9525">
            <a:noFill/>
            <a:miter lim="800000"/>
            <a:headEnd/>
            <a:tailEnd/>
          </a:ln>
          <a:effectLst/>
        </p:spPr>
        <p:txBody>
          <a:bodyPr vert="horz" wrap="square" lIns="0" tIns="36000" rIns="0" bIns="36000" numCol="1" anchor="ctr" anchorCtr="0" compatLnSpc="1">
            <a:prstTxWarp prst="textNoShape">
              <a:avLst/>
            </a:prstTxWarp>
          </a:bodyPr>
          <a:lstStyle>
            <a:lvl1pPr algn="r">
              <a:defRPr kumimoji="0" lang="it-IT" sz="2031" b="1" i="0" u="none" strike="noStrike" kern="0" cap="none" spc="0" normalizeH="0" baseline="0" dirty="0" smtClean="0">
                <a:ln>
                  <a:noFill/>
                </a:ln>
                <a:solidFill>
                  <a:schemeClr val="bg1"/>
                </a:solidFill>
                <a:effectLst/>
                <a:uLnTx/>
                <a:uFillTx/>
                <a:latin typeface="Helvetica" pitchFamily="34" charset="0"/>
                <a:ea typeface="+mj-ea"/>
                <a:cs typeface="+mj-cs"/>
              </a:defRPr>
            </a:lvl1pPr>
          </a:lstStyle>
          <a:p>
            <a:pPr lvl="0"/>
            <a:r>
              <a:rPr lang="it-IT" dirty="0"/>
              <a:t>Fare clic per modificare lo stile del titolo</a:t>
            </a:r>
          </a:p>
        </p:txBody>
      </p:sp>
      <p:sp>
        <p:nvSpPr>
          <p:cNvPr id="17" name="Content Placeholder 2"/>
          <p:cNvSpPr>
            <a:spLocks noGrp="1"/>
          </p:cNvSpPr>
          <p:nvPr>
            <p:ph idx="1"/>
          </p:nvPr>
        </p:nvSpPr>
        <p:spPr>
          <a:xfrm>
            <a:off x="564923" y="612000"/>
            <a:ext cx="8460000" cy="5544000"/>
          </a:xfrm>
          <a:prstGeom prst="rect">
            <a:avLst/>
          </a:prstGeom>
        </p:spPr>
        <p:txBody>
          <a:bodyPr/>
          <a:lstStyle>
            <a:lvl1pPr marL="166158" indent="-166158" algn="l" rtl="0" eaLnBrk="0" fontAlgn="base" hangingPunct="0">
              <a:lnSpc>
                <a:spcPts val="2031"/>
              </a:lnSpc>
              <a:spcBef>
                <a:spcPts val="0"/>
              </a:spcBef>
              <a:spcAft>
                <a:spcPts val="554"/>
              </a:spcAft>
              <a:buClr>
                <a:schemeClr val="accent2"/>
              </a:buClr>
              <a:buFont typeface="Arial" pitchFamily="34" charset="0"/>
              <a:buChar char="•"/>
              <a:defRPr lang="en-US" sz="1477" b="0" kern="1200" baseline="0" dirty="0" smtClean="0">
                <a:solidFill>
                  <a:srgbClr val="22529E"/>
                </a:solidFill>
                <a:latin typeface="Helvetica" pitchFamily="34" charset="0"/>
                <a:ea typeface="Helvetica" pitchFamily="34" charset="0"/>
                <a:cs typeface="Helvetica" pitchFamily="34" charset="0"/>
              </a:defRPr>
            </a:lvl1pPr>
            <a:lvl2pPr marL="498474" indent="-166158" algn="l" rtl="0" eaLnBrk="0" fontAlgn="base" hangingPunct="0">
              <a:lnSpc>
                <a:spcPts val="2031"/>
              </a:lnSpc>
              <a:spcBef>
                <a:spcPct val="0"/>
              </a:spcBef>
              <a:spcAft>
                <a:spcPts val="554"/>
              </a:spcAft>
              <a:buFont typeface="Arial" pitchFamily="34" charset="0"/>
              <a:buChar char="•"/>
              <a:defRPr lang="en-US" sz="1477" b="0" kern="1200" baseline="0" dirty="0" smtClean="0">
                <a:solidFill>
                  <a:srgbClr val="22529E"/>
                </a:solidFill>
                <a:latin typeface="Helvetica" pitchFamily="34" charset="0"/>
                <a:ea typeface="Helvetica" pitchFamily="34" charset="0"/>
                <a:cs typeface="Helvetica" pitchFamily="34" charset="0"/>
              </a:defRPr>
            </a:lvl2pPr>
            <a:lvl3pPr marL="830790" indent="-166158" algn="l" rtl="0" eaLnBrk="0" fontAlgn="base" hangingPunct="0">
              <a:lnSpc>
                <a:spcPts val="2031"/>
              </a:lnSpc>
              <a:spcBef>
                <a:spcPct val="0"/>
              </a:spcBef>
              <a:spcAft>
                <a:spcPts val="554"/>
              </a:spcAft>
              <a:buFont typeface="Arial" pitchFamily="34" charset="0"/>
              <a:buChar char="•"/>
              <a:defRPr lang="en-US" sz="1477" b="0" kern="1200" baseline="0" dirty="0" smtClean="0">
                <a:solidFill>
                  <a:srgbClr val="22529E"/>
                </a:solidFill>
                <a:latin typeface="Helvetica" pitchFamily="34" charset="0"/>
                <a:ea typeface="Helvetica" pitchFamily="34" charset="0"/>
                <a:cs typeface="Helvetica" pitchFamily="34" charset="0"/>
              </a:defRPr>
            </a:lvl3pPr>
            <a:lvl4pPr marL="1163106" indent="-166158" algn="l" rtl="0" eaLnBrk="0" fontAlgn="base" hangingPunct="0">
              <a:lnSpc>
                <a:spcPts val="2031"/>
              </a:lnSpc>
              <a:spcBef>
                <a:spcPct val="0"/>
              </a:spcBef>
              <a:spcAft>
                <a:spcPts val="554"/>
              </a:spcAft>
              <a:buFont typeface="Arial" pitchFamily="34" charset="0"/>
              <a:buChar char="•"/>
              <a:defRPr lang="en-US" sz="1477" b="0" kern="1200" baseline="0" dirty="0" smtClean="0">
                <a:solidFill>
                  <a:srgbClr val="22529E"/>
                </a:solidFill>
                <a:latin typeface="Helvetica" pitchFamily="34" charset="0"/>
                <a:ea typeface="Helvetica" pitchFamily="34" charset="0"/>
                <a:cs typeface="Helvetica" pitchFamily="34" charset="0"/>
              </a:defRPr>
            </a:lvl4pPr>
            <a:lvl5pPr marL="1495422" indent="-166158" algn="l" rtl="0" eaLnBrk="0" fontAlgn="base" hangingPunct="0">
              <a:lnSpc>
                <a:spcPts val="2031"/>
              </a:lnSpc>
              <a:spcBef>
                <a:spcPct val="0"/>
              </a:spcBef>
              <a:spcAft>
                <a:spcPts val="554"/>
              </a:spcAft>
              <a:buFont typeface="Arial" pitchFamily="34" charset="0"/>
              <a:buChar char="•"/>
              <a:defRPr lang="en-GB" sz="1477" b="0" kern="1200" baseline="0" dirty="0">
                <a:solidFill>
                  <a:srgbClr val="22529E"/>
                </a:solidFill>
                <a:latin typeface="Helvetica" pitchFamily="34" charset="0"/>
                <a:ea typeface="Helvetica" pitchFamily="34" charset="0"/>
                <a:cs typeface="Helvetic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3"/>
          <p:cNvSpPr>
            <a:spLocks noGrp="1"/>
          </p:cNvSpPr>
          <p:nvPr>
            <p:ph type="ftr" sz="quarter" idx="11"/>
          </p:nvPr>
        </p:nvSpPr>
        <p:spPr>
          <a:xfrm>
            <a:off x="1580899" y="6701322"/>
            <a:ext cx="5962486" cy="127856"/>
          </a:xfrm>
          <a:prstGeom prst="rect">
            <a:avLst/>
          </a:prstGeom>
        </p:spPr>
        <p:txBody>
          <a:bodyPr wrap="square" lIns="0" tIns="0" rIns="0" bIns="0">
            <a:spAutoFit/>
          </a:bodyPr>
          <a:lstStyle>
            <a:lvl1pPr marL="0" algn="l" defTabSz="844083" rtl="0" eaLnBrk="1" fontAlgn="base" latinLnBrk="0" hangingPunct="1">
              <a:spcBef>
                <a:spcPct val="0"/>
              </a:spcBef>
              <a:spcAft>
                <a:spcPct val="0"/>
              </a:spcAft>
              <a:defRPr lang="en-US" sz="831" b="0" i="0" kern="1200" spc="-18" baseline="0" smtClean="0">
                <a:solidFill>
                  <a:prstClr val="black">
                    <a:lumMod val="50000"/>
                    <a:lumOff val="50000"/>
                  </a:prstClr>
                </a:solidFill>
                <a:effectLst/>
                <a:latin typeface="Helvetica" panose="020B0604020202020204" pitchFamily="34" charset="0"/>
                <a:ea typeface="ＭＳ Ｐゴシック"/>
                <a:cs typeface="Helvetica" panose="020B0604020202020204" pitchFamily="34" charset="0"/>
              </a:defRPr>
            </a:lvl1pPr>
          </a:lstStyle>
          <a:p>
            <a:pPr algn="ctr"/>
            <a:r>
              <a:rPr lang="en-GB"/>
              <a:t>A. Bertarelli  – Collimation Material and Design Readiness for LS2 – 2 May 2017</a:t>
            </a:r>
            <a:endParaRPr lang="nn-NO" dirty="0"/>
          </a:p>
        </p:txBody>
      </p:sp>
      <p:sp>
        <p:nvSpPr>
          <p:cNvPr id="8" name="Slide Number Placeholder 4"/>
          <p:cNvSpPr>
            <a:spLocks noGrp="1"/>
          </p:cNvSpPr>
          <p:nvPr>
            <p:ph type="sldNum" sz="quarter" idx="12"/>
          </p:nvPr>
        </p:nvSpPr>
        <p:spPr>
          <a:xfrm>
            <a:off x="564923" y="6702541"/>
            <a:ext cx="199385" cy="156197"/>
          </a:xfrm>
          <a:prstGeom prst="rect">
            <a:avLst/>
          </a:prstGeom>
        </p:spPr>
        <p:txBody>
          <a:bodyPr wrap="square" lIns="0" tIns="0" rIns="0" bIns="0">
            <a:spAutoFit/>
          </a:bodyPr>
          <a:lstStyle>
            <a:lvl1pPr algn="r">
              <a:defRPr lang="en-GB" sz="1015" b="0" kern="1200" spc="-18" baseline="0">
                <a:solidFill>
                  <a:prstClr val="black">
                    <a:lumMod val="50000"/>
                    <a:lumOff val="50000"/>
                  </a:prstClr>
                </a:solidFill>
                <a:effectLst/>
                <a:latin typeface="Calibri" pitchFamily="34" charset="0"/>
                <a:ea typeface="ＭＳ Ｐゴシック"/>
                <a:cs typeface="Calibri" pitchFamily="34" charset="0"/>
              </a:defRPr>
            </a:lvl1pPr>
          </a:lstStyle>
          <a:p>
            <a:fld id="{AC5B1FEA-406A-7749-A5C3-DDCB5F67A4CE}" type="slidenum">
              <a:rPr lang="en-GB" smtClean="0"/>
              <a:pPr/>
              <a:t>‹N›</a:t>
            </a:fld>
            <a:endParaRPr lang="en-GB" dirty="0"/>
          </a:p>
        </p:txBody>
      </p:sp>
      <p:sp>
        <p:nvSpPr>
          <p:cNvPr id="12" name="Text Placeholder 11"/>
          <p:cNvSpPr>
            <a:spLocks noGrp="1"/>
          </p:cNvSpPr>
          <p:nvPr>
            <p:ph type="body" sz="quarter" idx="13"/>
          </p:nvPr>
        </p:nvSpPr>
        <p:spPr>
          <a:xfrm>
            <a:off x="0" y="576000"/>
            <a:ext cx="531692" cy="5760000"/>
          </a:xfrm>
          <a:prstGeom prst="rect">
            <a:avLst/>
          </a:prstGeom>
          <a:gradFill flip="none" rotWithShape="1">
            <a:gsLst>
              <a:gs pos="10000">
                <a:srgbClr val="D5E0F5"/>
              </a:gs>
              <a:gs pos="0">
                <a:schemeClr val="bg1"/>
              </a:gs>
              <a:gs pos="100000">
                <a:srgbClr val="21519C"/>
              </a:gs>
            </a:gsLst>
            <a:lin ang="5400000" scaled="1"/>
            <a:tileRect/>
          </a:gradFill>
        </p:spPr>
        <p:txBody>
          <a:bodyPr vert="vert270" lIns="0" tIns="0" rIns="0" bIns="360000" anchor="ctr" anchorCtr="0"/>
          <a:lstStyle>
            <a:lvl1pPr marL="0" indent="0" algn="l">
              <a:buNone/>
              <a:defRPr sz="1846" b="1">
                <a:solidFill>
                  <a:schemeClr val="bg1"/>
                </a:solidFill>
                <a:latin typeface="Helvetica" pitchFamily="34" charset="0"/>
              </a:defRPr>
            </a:lvl1pPr>
            <a:lvl2pPr marL="422041" indent="0">
              <a:buNone/>
              <a:defRPr/>
            </a:lvl2pPr>
            <a:lvl3pPr marL="844083" indent="0">
              <a:buNone/>
              <a:defRPr/>
            </a:lvl3pPr>
            <a:lvl4pPr marL="1266124" indent="0">
              <a:buNone/>
              <a:defRPr/>
            </a:lvl4pPr>
            <a:lvl5pPr marL="1688165" indent="0">
              <a:buNone/>
              <a:defRPr/>
            </a:lvl5pPr>
          </a:lstStyle>
          <a:p>
            <a:pPr lvl="0"/>
            <a:r>
              <a:rPr lang="en-US" dirty="0"/>
              <a:t>Click to edit Master text styles</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0" y="6318000"/>
            <a:ext cx="531692" cy="530808"/>
          </a:xfrm>
          <a:prstGeom prst="rect">
            <a:avLst/>
          </a:prstGeom>
        </p:spPr>
      </p:pic>
    </p:spTree>
    <p:extLst>
      <p:ext uri="{BB962C8B-B14F-4D97-AF65-F5344CB8AC3E}">
        <p14:creationId xmlns:p14="http://schemas.microsoft.com/office/powerpoint/2010/main" val="2136222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33400" y="6248400"/>
            <a:ext cx="6781800" cy="365125"/>
          </a:xfrm>
          <a:prstGeom prst="rect">
            <a:avLst/>
          </a:prstGeom>
        </p:spPr>
        <p:txBody>
          <a:bodyPr/>
          <a:lstStyle/>
          <a:p>
            <a:r>
              <a:rPr lang="en-GB"/>
              <a:t>A. Bertarelli  – Collimation Material and Design Readiness for LS2 – 2 May 2017</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pic>
        <p:nvPicPr>
          <p:cNvPr id="7" name="Picture 2" descr="\\cern.ch\dfs\Users\a\ASZEBERE\Documents\DG-EU\EuCARD\EuCARD13\header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990600"/>
            <a:ext cx="9144000" cy="4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683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400" b="1"/>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2051" name="Picture 3" descr="\\cern.ch\dfs\Users\a\ASZEBERE\Documents\DG-EU\eu flags\FP7-Capacities\colour\FP7-cap-RGB.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010400" y="380999"/>
            <a:ext cx="1124100" cy="9144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ern.ch\dfs\Users\a\ASZEBERE\Documents\DG-EU\EuCARD\EuCARD13\header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ern.ch\dfs\Users\a\ASZEBERE\Documents\DG-EU\EuCARD\EuCARD13\header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6722327"/>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ern.ch\dfs\Users\a\ASZEBERE\Documents\DG-EU\eu flags\eu flag.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49032" y="6324600"/>
            <a:ext cx="458788" cy="311727"/>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4"/>
          <p:cNvSpPr txBox="1">
            <a:spLocks/>
          </p:cNvSpPr>
          <p:nvPr/>
        </p:nvSpPr>
        <p:spPr>
          <a:xfrm>
            <a:off x="1066800" y="6389181"/>
            <a:ext cx="7543800" cy="182563"/>
          </a:xfrm>
          <a:prstGeom prst="rect">
            <a:avLst/>
          </a:prstGeom>
        </p:spPr>
        <p:txBody>
          <a:bodyPr/>
          <a:lstStyle>
            <a:defPPr>
              <a:defRPr lang="en-US"/>
            </a:defPPr>
            <a:lvl1pPr marL="0" algn="l" defTabSz="914400" rtl="0" eaLnBrk="1" latinLnBrk="0" hangingPunct="1">
              <a:defRPr sz="10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EuCARD-2 is co-funded by the partners and the European Commission under Capacities 7th Framework Programme, Grant Agreement 312453</a:t>
            </a:r>
            <a:endParaRPr lang="en-US" dirty="0"/>
          </a:p>
        </p:txBody>
      </p:sp>
      <p:sp>
        <p:nvSpPr>
          <p:cNvPr id="9" name="TextBox 8"/>
          <p:cNvSpPr txBox="1"/>
          <p:nvPr userDrawn="1"/>
        </p:nvSpPr>
        <p:spPr>
          <a:xfrm>
            <a:off x="20684" y="6584043"/>
            <a:ext cx="4681090" cy="276999"/>
          </a:xfrm>
          <a:prstGeom prst="rect">
            <a:avLst/>
          </a:prstGeom>
          <a:solidFill>
            <a:schemeClr val="bg1"/>
          </a:solidFill>
        </p:spPr>
        <p:txBody>
          <a:bodyPr wrap="none" rtlCol="0">
            <a:spAutoFit/>
          </a:bodyPr>
          <a:lstStyle/>
          <a:p>
            <a:r>
              <a:rPr lang="de-DE" sz="1200" dirty="0" err="1">
                <a:solidFill>
                  <a:schemeClr val="accent6"/>
                </a:solidFill>
                <a:latin typeface="+mj-lt"/>
              </a:rPr>
              <a:t>M.Tomut</a:t>
            </a:r>
            <a:r>
              <a:rPr lang="de-DE" sz="1200" dirty="0">
                <a:solidFill>
                  <a:schemeClr val="accent6"/>
                </a:solidFill>
                <a:latin typeface="+mj-lt"/>
              </a:rPr>
              <a:t>, EuCARD2,</a:t>
            </a:r>
            <a:r>
              <a:rPr lang="de-DE" sz="1200" baseline="0" dirty="0">
                <a:solidFill>
                  <a:schemeClr val="accent6"/>
                </a:solidFill>
                <a:latin typeface="+mj-lt"/>
              </a:rPr>
              <a:t> WP 11.2/3 </a:t>
            </a:r>
            <a:r>
              <a:rPr lang="de-DE" sz="1200" baseline="0" dirty="0" err="1">
                <a:solidFill>
                  <a:schemeClr val="accent6"/>
                </a:solidFill>
                <a:latin typeface="+mj-lt"/>
              </a:rPr>
              <a:t>task</a:t>
            </a:r>
            <a:r>
              <a:rPr lang="de-DE" sz="1200" baseline="0" dirty="0">
                <a:solidFill>
                  <a:schemeClr val="accent6"/>
                </a:solidFill>
                <a:latin typeface="+mj-lt"/>
              </a:rPr>
              <a:t> </a:t>
            </a:r>
            <a:r>
              <a:rPr lang="de-DE" sz="1200" baseline="0" dirty="0" err="1">
                <a:solidFill>
                  <a:schemeClr val="accent6"/>
                </a:solidFill>
                <a:latin typeface="+mj-lt"/>
              </a:rPr>
              <a:t>meeting</a:t>
            </a:r>
            <a:r>
              <a:rPr lang="de-DE" sz="1200" dirty="0">
                <a:solidFill>
                  <a:schemeClr val="accent6"/>
                </a:solidFill>
                <a:latin typeface="+mj-lt"/>
              </a:rPr>
              <a:t> 10.12.2013, CERN</a:t>
            </a:r>
            <a:endParaRPr lang="en-US" sz="1200" dirty="0">
              <a:solidFill>
                <a:schemeClr val="accent6"/>
              </a:solidFill>
              <a:latin typeface="+mj-lt"/>
            </a:endParaRPr>
          </a:p>
        </p:txBody>
      </p:sp>
    </p:spTree>
    <p:extLst>
      <p:ext uri="{BB962C8B-B14F-4D97-AF65-F5344CB8AC3E}">
        <p14:creationId xmlns:p14="http://schemas.microsoft.com/office/powerpoint/2010/main" val="21003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‹N›</a:t>
            </a:fld>
            <a:endParaRPr lang="en-GB" dirty="0"/>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9.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7"/>
            <a:ext cx="8229600" cy="902593"/>
          </a:xfrm>
          <a:prstGeom prst="rect">
            <a:avLst/>
          </a:prstGeom>
        </p:spPr>
        <p:txBody>
          <a:bodyPr vert="horz" lIns="0" tIns="0" rIns="0" bIns="0" rtlCol="0" anchor="ctr">
            <a:noAutofit/>
          </a:bodyPr>
          <a:lstStyle/>
          <a:p>
            <a:r>
              <a:rPr lang="fr-FR" dirty="0"/>
              <a:t>Cliquez et modifiez le titre</a:t>
            </a:r>
            <a:br>
              <a:rPr lang="fr-FR" dirty="0"/>
            </a:br>
            <a:r>
              <a:rPr lang="fr-FR" dirty="0"/>
              <a:t>Click and </a:t>
            </a:r>
            <a:r>
              <a:rPr lang="fr-FR" dirty="0" err="1"/>
              <a:t>modify</a:t>
            </a:r>
            <a:endParaRPr lang="en-GB" dirty="0"/>
          </a:p>
        </p:txBody>
      </p:sp>
      <p:sp>
        <p:nvSpPr>
          <p:cNvPr id="3" name="Espace réservé du texte 2"/>
          <p:cNvSpPr>
            <a:spLocks noGrp="1"/>
          </p:cNvSpPr>
          <p:nvPr>
            <p:ph type="body" idx="1"/>
          </p:nvPr>
        </p:nvSpPr>
        <p:spPr>
          <a:xfrm>
            <a:off x="457200" y="13320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660000"/>
            <a:ext cx="5400000" cy="196850"/>
          </a:xfrm>
          <a:prstGeom prst="rect">
            <a:avLst/>
          </a:prstGeom>
        </p:spPr>
        <p:txBody>
          <a:bodyPr vert="horz" lIns="91440" tIns="45720" rIns="91440" bIns="45720" rtlCol="0" anchor="ctr"/>
          <a:lstStyle>
            <a:lvl1pPr algn="ctr">
              <a:defRPr sz="1000">
                <a:solidFill>
                  <a:schemeClr val="tx1">
                    <a:lumMod val="50000"/>
                    <a:lumOff val="50000"/>
                  </a:schemeClr>
                </a:solidFill>
                <a:latin typeface="Arial"/>
                <a:cs typeface="Arial"/>
              </a:defRPr>
            </a:lvl1pPr>
          </a:lstStyle>
          <a:p>
            <a:r>
              <a:rPr lang="en-GB"/>
              <a:t>A. Bertarelli  – Collimation Material and Design Readiness for LS2 – 2 May 2017</a:t>
            </a:r>
            <a:endParaRPr lang="en-GB" dirty="0"/>
          </a:p>
        </p:txBody>
      </p:sp>
      <p:sp>
        <p:nvSpPr>
          <p:cNvPr id="6" name="Espace réservé du numéro de diapositive 5"/>
          <p:cNvSpPr>
            <a:spLocks noGrp="1"/>
          </p:cNvSpPr>
          <p:nvPr>
            <p:ph type="sldNum" sz="quarter" idx="4"/>
          </p:nvPr>
        </p:nvSpPr>
        <p:spPr>
          <a:xfrm>
            <a:off x="8748000" y="6624000"/>
            <a:ext cx="396000" cy="216000"/>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‹N›</a:t>
            </a:fld>
            <a:endParaRPr lang="en-GB" dirty="0"/>
          </a:p>
        </p:txBody>
      </p:sp>
      <p:pic>
        <p:nvPicPr>
          <p:cNvPr id="8" name="Image 7" descr="Aries-Logo-std-L.png"/>
          <p:cNvPicPr>
            <a:picLocks noChangeAspect="1"/>
          </p:cNvPicPr>
          <p:nvPr userDrawn="1"/>
        </p:nvPicPr>
        <p:blipFill>
          <a:blip r:embed="rId10"/>
          <a:stretch>
            <a:fillRect/>
          </a:stretch>
        </p:blipFill>
        <p:spPr>
          <a:xfrm>
            <a:off x="102" y="5867400"/>
            <a:ext cx="1523898" cy="1069884"/>
          </a:xfrm>
          <a:prstGeom prst="rect">
            <a:avLst/>
          </a:prstGeom>
        </p:spPr>
      </p:pic>
      <p:cxnSp>
        <p:nvCxnSpPr>
          <p:cNvPr id="9" name="Connecteur droit 8"/>
          <p:cNvCxnSpPr/>
          <p:nvPr userDrawn="1"/>
        </p:nvCxnSpPr>
        <p:spPr>
          <a:xfrm>
            <a:off x="457200" y="119675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146776111"/>
      </p:ext>
    </p:extLst>
  </p:cSld>
  <p:clrMap bg1="lt1" tx1="dk1" bg2="lt2" tx2="dk2" accent1="accent1" accent2="accent2" accent3="accent3" accent4="accent4" accent5="accent5" accent6="accent6" hlink="hlink" folHlink="folHlink"/>
  <p:sldLayoutIdLst>
    <p:sldLayoutId id="2147483679" r:id="rId1"/>
    <p:sldLayoutId id="2147483681" r:id="rId2"/>
    <p:sldLayoutId id="2147483682" r:id="rId3"/>
    <p:sldLayoutId id="2147483683" r:id="rId4"/>
    <p:sldLayoutId id="2147483684" r:id="rId5"/>
    <p:sldLayoutId id="2147483685" r:id="rId6"/>
    <p:sldLayoutId id="2147483686" r:id="rId7"/>
  </p:sldLayoutIdLst>
  <p:hf hdr="0" dt="0"/>
  <p:txStyles>
    <p:titleStyle>
      <a:lvl1pPr algn="l" defTabSz="457200" rtl="0" eaLnBrk="1" latinLnBrk="0" hangingPunct="1">
        <a:spcBef>
          <a:spcPct val="0"/>
        </a:spcBef>
        <a:buNone/>
        <a:defRPr sz="3200" kern="1200" baseline="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a:stretch>
            <a:fillRect/>
          </a:stretch>
        </p:blipFill>
        <p:spPr>
          <a:xfrm>
            <a:off x="-252536" y="448583"/>
            <a:ext cx="4399784" cy="3088957"/>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9" name="Rectangle 8"/>
          <p:cNvSpPr/>
          <p:nvPr userDrawn="1"/>
        </p:nvSpPr>
        <p:spPr>
          <a:xfrm>
            <a:off x="395536" y="144493"/>
            <a:ext cx="8892480" cy="253916"/>
          </a:xfrm>
          <a:prstGeom prst="rect">
            <a:avLst/>
          </a:prstGeom>
        </p:spPr>
        <p:txBody>
          <a:bodyPr wrap="square">
            <a:spAutoFit/>
          </a:bodyPr>
          <a:lstStyle/>
          <a:p>
            <a:pPr algn="ctr"/>
            <a:r>
              <a:rPr lang="en-GB" sz="1050" b="0" i="0" kern="1200" dirty="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6" name="Rectangle 5"/>
          <p:cNvSpPr/>
          <p:nvPr userDrawn="1"/>
        </p:nvSpPr>
        <p:spPr>
          <a:xfrm>
            <a:off x="395536" y="144493"/>
            <a:ext cx="8892480" cy="253916"/>
          </a:xfrm>
          <a:prstGeom prst="rect">
            <a:avLst/>
          </a:prstGeom>
        </p:spPr>
        <p:txBody>
          <a:bodyPr wrap="square">
            <a:spAutoFit/>
          </a:bodyPr>
          <a:lstStyle/>
          <a:p>
            <a:pPr algn="ctr"/>
            <a:r>
              <a:rPr lang="en-GB" sz="1050" b="0" i="0" kern="1200" dirty="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chemeClr val="bg1"/>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FBB5797C-BB28-4BD9-AC4E-B1A33CC2BEA1}"/>
              </a:ext>
            </a:extLst>
          </p:cNvPr>
          <p:cNvSpPr/>
          <p:nvPr/>
        </p:nvSpPr>
        <p:spPr>
          <a:xfrm>
            <a:off x="-14519" y="-39405"/>
            <a:ext cx="9282028" cy="4402231"/>
          </a:xfrm>
          <a:prstGeom prst="rect">
            <a:avLst/>
          </a:prstGeom>
          <a:solidFill>
            <a:srgbClr val="6BA7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dirty="0"/>
          </a:p>
        </p:txBody>
      </p:sp>
      <p:sp>
        <p:nvSpPr>
          <p:cNvPr id="4" name="Text Placeholder 3"/>
          <p:cNvSpPr>
            <a:spLocks noGrp="1"/>
          </p:cNvSpPr>
          <p:nvPr>
            <p:ph type="body" sz="quarter" idx="14"/>
          </p:nvPr>
        </p:nvSpPr>
        <p:spPr/>
        <p:txBody>
          <a:bodyPr/>
          <a:lstStyle/>
          <a:p>
            <a:r>
              <a:rPr lang="en-GB" dirty="0"/>
              <a:t>Lorenzo Peroni (POLITO)</a:t>
            </a:r>
          </a:p>
        </p:txBody>
      </p:sp>
      <p:sp>
        <p:nvSpPr>
          <p:cNvPr id="5" name="Text Placeholder 4"/>
          <p:cNvSpPr>
            <a:spLocks noGrp="1"/>
          </p:cNvSpPr>
          <p:nvPr>
            <p:ph type="body" sz="quarter" idx="15"/>
          </p:nvPr>
        </p:nvSpPr>
        <p:spPr/>
        <p:txBody>
          <a:bodyPr/>
          <a:lstStyle/>
          <a:p>
            <a:r>
              <a:rPr lang="en-GB" sz="2400" dirty="0"/>
              <a:t>WP17 1</a:t>
            </a:r>
            <a:r>
              <a:rPr lang="en-GB" sz="2400" baseline="30000" dirty="0"/>
              <a:t>st</a:t>
            </a:r>
            <a:r>
              <a:rPr lang="en-GB" sz="2400" dirty="0"/>
              <a:t> Workshop, </a:t>
            </a:r>
            <a:r>
              <a:rPr lang="en-GB" sz="2400" dirty="0" err="1"/>
              <a:t>Politecnico</a:t>
            </a:r>
            <a:r>
              <a:rPr lang="en-GB" sz="2400" dirty="0"/>
              <a:t> di Torino</a:t>
            </a:r>
          </a:p>
        </p:txBody>
      </p:sp>
      <p:pic>
        <p:nvPicPr>
          <p:cNvPr id="7" name="Immagine 6">
            <a:extLst>
              <a:ext uri="{FF2B5EF4-FFF2-40B4-BE49-F238E27FC236}">
                <a16:creationId xmlns:a16="http://schemas.microsoft.com/office/drawing/2014/main" id="{CAADC034-DB4E-4E25-BE20-AC32A0F0C8DA}"/>
              </a:ext>
            </a:extLst>
          </p:cNvPr>
          <p:cNvPicPr>
            <a:picLocks noChangeAspect="1"/>
          </p:cNvPicPr>
          <p:nvPr/>
        </p:nvPicPr>
        <p:blipFill>
          <a:blip r:embed="rId2"/>
          <a:stretch>
            <a:fillRect/>
          </a:stretch>
        </p:blipFill>
        <p:spPr>
          <a:xfrm>
            <a:off x="-14519" y="2996952"/>
            <a:ext cx="9282028" cy="3861048"/>
          </a:xfrm>
          <a:prstGeom prst="rect">
            <a:avLst/>
          </a:prstGeom>
        </p:spPr>
      </p:pic>
      <p:sp>
        <p:nvSpPr>
          <p:cNvPr id="9" name="Rettangolo 8">
            <a:extLst>
              <a:ext uri="{FF2B5EF4-FFF2-40B4-BE49-F238E27FC236}">
                <a16:creationId xmlns:a16="http://schemas.microsoft.com/office/drawing/2014/main" id="{210FFEFE-C89C-4AD4-AB6A-D3D50F11C18D}"/>
              </a:ext>
            </a:extLst>
          </p:cNvPr>
          <p:cNvSpPr/>
          <p:nvPr/>
        </p:nvSpPr>
        <p:spPr>
          <a:xfrm>
            <a:off x="-879802" y="370777"/>
            <a:ext cx="9827724" cy="2800767"/>
          </a:xfrm>
          <a:prstGeom prst="rect">
            <a:avLst/>
          </a:prstGeom>
        </p:spPr>
        <p:txBody>
          <a:bodyPr wrap="square">
            <a:spAutoFit/>
          </a:bodyPr>
          <a:lstStyle/>
          <a:p>
            <a:pPr algn="r"/>
            <a:r>
              <a:rPr lang="en-US" sz="4400" b="1" dirty="0">
                <a:solidFill>
                  <a:srgbClr val="002060"/>
                </a:solidFill>
                <a:latin typeface="Arial" panose="020B0604020202020204" pitchFamily="34" charset="0"/>
                <a:cs typeface="Arial" panose="020B0604020202020204" pitchFamily="34" charset="0"/>
              </a:rPr>
              <a:t>1</a:t>
            </a:r>
            <a:r>
              <a:rPr lang="en-US" sz="4400" b="1" baseline="30000" dirty="0">
                <a:solidFill>
                  <a:srgbClr val="002060"/>
                </a:solidFill>
                <a:latin typeface="Arial" panose="020B0604020202020204" pitchFamily="34" charset="0"/>
                <a:cs typeface="Arial" panose="020B0604020202020204" pitchFamily="34" charset="0"/>
              </a:rPr>
              <a:t>st</a:t>
            </a:r>
            <a:r>
              <a:rPr lang="en-US" sz="4400" b="1" dirty="0">
                <a:solidFill>
                  <a:srgbClr val="002060"/>
                </a:solidFill>
                <a:latin typeface="Arial" panose="020B0604020202020204" pitchFamily="34" charset="0"/>
                <a:cs typeface="Arial" panose="020B0604020202020204" pitchFamily="34" charset="0"/>
              </a:rPr>
              <a:t> </a:t>
            </a:r>
            <a:r>
              <a:rPr lang="en-US" sz="4400" b="1" dirty="0" err="1">
                <a:solidFill>
                  <a:srgbClr val="002060"/>
                </a:solidFill>
                <a:latin typeface="Arial" panose="020B0604020202020204" pitchFamily="34" charset="0"/>
                <a:cs typeface="Arial" panose="020B0604020202020204" pitchFamily="34" charset="0"/>
              </a:rPr>
              <a:t>PowerMat</a:t>
            </a:r>
            <a:r>
              <a:rPr lang="en-US" sz="4400" b="1" dirty="0">
                <a:solidFill>
                  <a:srgbClr val="002060"/>
                </a:solidFill>
                <a:latin typeface="Arial" panose="020B0604020202020204" pitchFamily="34" charset="0"/>
                <a:cs typeface="Arial" panose="020B0604020202020204" pitchFamily="34" charset="0"/>
              </a:rPr>
              <a:t> Workshop</a:t>
            </a:r>
          </a:p>
          <a:p>
            <a:pPr algn="r"/>
            <a:endParaRPr lang="en-US" sz="4400" b="1" dirty="0">
              <a:solidFill>
                <a:schemeClr val="bg1"/>
              </a:solidFill>
              <a:latin typeface="Arial" panose="020B0604020202020204" pitchFamily="34" charset="0"/>
              <a:cs typeface="Arial" panose="020B0604020202020204" pitchFamily="34" charset="0"/>
            </a:endParaRPr>
          </a:p>
          <a:p>
            <a:pPr algn="r"/>
            <a:r>
              <a:rPr lang="en-US" sz="4400" b="1" dirty="0">
                <a:solidFill>
                  <a:schemeClr val="bg1"/>
                </a:solidFill>
                <a:latin typeface="Arial" panose="020B0604020202020204" pitchFamily="34" charset="0"/>
                <a:cs typeface="Arial" panose="020B0604020202020204" pitchFamily="34" charset="0"/>
              </a:rPr>
              <a:t> </a:t>
            </a:r>
          </a:p>
          <a:p>
            <a:pPr algn="r"/>
            <a:endParaRPr lang="en-US" sz="4400" b="1" dirty="0">
              <a:solidFill>
                <a:srgbClr val="555555"/>
              </a:solidFill>
              <a:latin typeface="Arial" panose="020B0604020202020204" pitchFamily="34" charset="0"/>
              <a:cs typeface="Arial" panose="020B0604020202020204" pitchFamily="34" charset="0"/>
            </a:endParaRPr>
          </a:p>
        </p:txBody>
      </p:sp>
      <p:pic>
        <p:nvPicPr>
          <p:cNvPr id="10" name="Image 7" descr="ARIE-logo-BL-trans-PPT.png">
            <a:extLst>
              <a:ext uri="{FF2B5EF4-FFF2-40B4-BE49-F238E27FC236}">
                <a16:creationId xmlns:a16="http://schemas.microsoft.com/office/drawing/2014/main" id="{6CD165F6-676C-4F63-B811-402FC83F26DA}"/>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5000"/>
                    </a14:imgEffect>
                  </a14:imgLayer>
                </a14:imgProps>
              </a:ext>
            </a:extLst>
          </a:blip>
          <a:stretch>
            <a:fillRect/>
          </a:stretch>
        </p:blipFill>
        <p:spPr>
          <a:xfrm>
            <a:off x="4380149" y="1722304"/>
            <a:ext cx="2222120" cy="1465341"/>
          </a:xfrm>
          <a:prstGeom prst="rect">
            <a:avLst/>
          </a:prstGeom>
        </p:spPr>
      </p:pic>
      <p:sp>
        <p:nvSpPr>
          <p:cNvPr id="12" name="Rettangolo 11">
            <a:extLst>
              <a:ext uri="{FF2B5EF4-FFF2-40B4-BE49-F238E27FC236}">
                <a16:creationId xmlns:a16="http://schemas.microsoft.com/office/drawing/2014/main" id="{F2CD8838-F582-49AB-88ED-4ADFD257978F}"/>
              </a:ext>
            </a:extLst>
          </p:cNvPr>
          <p:cNvSpPr/>
          <p:nvPr/>
        </p:nvSpPr>
        <p:spPr>
          <a:xfrm>
            <a:off x="5450319" y="3115339"/>
            <a:ext cx="3442161" cy="400110"/>
          </a:xfrm>
          <a:prstGeom prst="rect">
            <a:avLst/>
          </a:prstGeom>
        </p:spPr>
        <p:txBody>
          <a:bodyPr wrap="none">
            <a:spAutoFit/>
          </a:bodyPr>
          <a:lstStyle/>
          <a:p>
            <a:pPr algn="r"/>
            <a:r>
              <a:rPr lang="en-US" sz="2000" i="1" dirty="0">
                <a:solidFill>
                  <a:srgbClr val="002060"/>
                </a:solidFill>
                <a:latin typeface="Arial" panose="020B0604020202020204" pitchFamily="34" charset="0"/>
                <a:cs typeface="Arial" panose="020B0604020202020204" pitchFamily="34" charset="0"/>
              </a:rPr>
              <a:t>Turin, 27-28 November 2017</a:t>
            </a:r>
          </a:p>
        </p:txBody>
      </p:sp>
      <p:sp>
        <p:nvSpPr>
          <p:cNvPr id="14" name="Rettangolo 13">
            <a:extLst>
              <a:ext uri="{FF2B5EF4-FFF2-40B4-BE49-F238E27FC236}">
                <a16:creationId xmlns:a16="http://schemas.microsoft.com/office/drawing/2014/main" id="{D401AA38-0435-4BBA-AA24-8F073ED9F1E8}"/>
              </a:ext>
            </a:extLst>
          </p:cNvPr>
          <p:cNvSpPr/>
          <p:nvPr/>
        </p:nvSpPr>
        <p:spPr>
          <a:xfrm>
            <a:off x="6822683" y="2304755"/>
            <a:ext cx="2069797" cy="923330"/>
          </a:xfrm>
          <a:prstGeom prst="rect">
            <a:avLst/>
          </a:prstGeom>
        </p:spPr>
        <p:txBody>
          <a:bodyPr wrap="none">
            <a:spAutoFit/>
          </a:bodyPr>
          <a:lstStyle/>
          <a:p>
            <a:r>
              <a:rPr lang="en-US" sz="5400" i="1" dirty="0">
                <a:solidFill>
                  <a:schemeClr val="bg1"/>
                </a:solidFill>
                <a:latin typeface="Arial" panose="020B0604020202020204" pitchFamily="34" charset="0"/>
                <a:cs typeface="Arial" panose="020B0604020202020204" pitchFamily="34" charset="0"/>
              </a:rPr>
              <a:t>WP17</a:t>
            </a:r>
            <a:endParaRPr lang="it-IT" sz="5400" i="1" dirty="0"/>
          </a:p>
        </p:txBody>
      </p:sp>
      <p:sp>
        <p:nvSpPr>
          <p:cNvPr id="15" name="Text Placeholder 2">
            <a:extLst>
              <a:ext uri="{FF2B5EF4-FFF2-40B4-BE49-F238E27FC236}">
                <a16:creationId xmlns:a16="http://schemas.microsoft.com/office/drawing/2014/main" id="{67ECC043-5E64-46E6-BF5F-DEA18B2F033C}"/>
              </a:ext>
            </a:extLst>
          </p:cNvPr>
          <p:cNvSpPr txBox="1">
            <a:spLocks/>
          </p:cNvSpPr>
          <p:nvPr/>
        </p:nvSpPr>
        <p:spPr>
          <a:xfrm>
            <a:off x="784769" y="1047887"/>
            <a:ext cx="8131300" cy="861774"/>
          </a:xfrm>
          <a:prstGeom prst="rect">
            <a:avLst/>
          </a:prstGeom>
        </p:spPr>
        <p:txBody>
          <a:bodyPr/>
          <a:lst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a:lstStyle>
          <a:p>
            <a:pPr marL="0" indent="0" algn="r">
              <a:buNone/>
            </a:pPr>
            <a:r>
              <a:rPr lang="en-US" sz="2400" b="1" i="1" dirty="0">
                <a:solidFill>
                  <a:srgbClr val="002060"/>
                </a:solidFill>
                <a:latin typeface="Arial" panose="020B0604020202020204" pitchFamily="34" charset="0"/>
                <a:cs typeface="Arial" panose="020B0604020202020204" pitchFamily="34" charset="0"/>
              </a:rPr>
              <a:t>Materials for extreme thermal management</a:t>
            </a:r>
            <a:endParaRPr lang="en-GB" sz="2400" b="1" i="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2144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F7203C55-3A61-4C8B-AB8A-06BBC49FA38F}"/>
              </a:ext>
            </a:extLst>
          </p:cNvPr>
          <p:cNvSpPr>
            <a:spLocks noGrp="1"/>
          </p:cNvSpPr>
          <p:nvPr>
            <p:ph type="title"/>
          </p:nvPr>
        </p:nvSpPr>
        <p:spPr/>
        <p:txBody>
          <a:bodyPr/>
          <a:lstStyle/>
          <a:p>
            <a:r>
              <a:rPr lang="it-IT" dirty="0"/>
              <a:t>Welcome @ Politecnico di Torino</a:t>
            </a:r>
          </a:p>
        </p:txBody>
      </p:sp>
      <p:sp>
        <p:nvSpPr>
          <p:cNvPr id="4" name="Segnaposto contenuto 3">
            <a:extLst>
              <a:ext uri="{FF2B5EF4-FFF2-40B4-BE49-F238E27FC236}">
                <a16:creationId xmlns:a16="http://schemas.microsoft.com/office/drawing/2014/main" id="{B0C3E455-C47A-4ACF-BE27-BEDC2EC497DB}"/>
              </a:ext>
            </a:extLst>
          </p:cNvPr>
          <p:cNvSpPr>
            <a:spLocks noGrp="1"/>
          </p:cNvSpPr>
          <p:nvPr>
            <p:ph idx="1"/>
          </p:nvPr>
        </p:nvSpPr>
        <p:spPr/>
        <p:txBody>
          <a:bodyPr/>
          <a:lstStyle/>
          <a:p>
            <a:endParaRPr lang="it-IT" dirty="0"/>
          </a:p>
        </p:txBody>
      </p:sp>
      <p:pic>
        <p:nvPicPr>
          <p:cNvPr id="5" name="Immagine 4">
            <a:extLst>
              <a:ext uri="{FF2B5EF4-FFF2-40B4-BE49-F238E27FC236}">
                <a16:creationId xmlns:a16="http://schemas.microsoft.com/office/drawing/2014/main" id="{B930B37F-31E3-4522-A0A2-7BD018AED3C9}"/>
              </a:ext>
            </a:extLst>
          </p:cNvPr>
          <p:cNvPicPr>
            <a:picLocks noChangeAspect="1"/>
          </p:cNvPicPr>
          <p:nvPr/>
        </p:nvPicPr>
        <p:blipFill rotWithShape="1">
          <a:blip r:embed="rId2"/>
          <a:srcRect l="14169" t="15288" r="13503" b="11783"/>
          <a:stretch/>
        </p:blipFill>
        <p:spPr>
          <a:xfrm>
            <a:off x="13702" y="1332000"/>
            <a:ext cx="9144000" cy="5543071"/>
          </a:xfrm>
          <a:prstGeom prst="rect">
            <a:avLst/>
          </a:prstGeom>
        </p:spPr>
      </p:pic>
      <p:cxnSp>
        <p:nvCxnSpPr>
          <p:cNvPr id="6" name="Connettore 1 57">
            <a:extLst>
              <a:ext uri="{FF2B5EF4-FFF2-40B4-BE49-F238E27FC236}">
                <a16:creationId xmlns:a16="http://schemas.microsoft.com/office/drawing/2014/main" id="{F04D96FE-AA6E-40C2-B042-8D6A6FE50406}"/>
              </a:ext>
            </a:extLst>
          </p:cNvPr>
          <p:cNvCxnSpPr/>
          <p:nvPr/>
        </p:nvCxnSpPr>
        <p:spPr>
          <a:xfrm>
            <a:off x="194599" y="1798353"/>
            <a:ext cx="5760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id="{A29C43EC-A5D1-48C6-A520-C37280C15364}"/>
              </a:ext>
            </a:extLst>
          </p:cNvPr>
          <p:cNvSpPr txBox="1"/>
          <p:nvPr/>
        </p:nvSpPr>
        <p:spPr>
          <a:xfrm>
            <a:off x="122270" y="2425526"/>
            <a:ext cx="1175130" cy="461665"/>
          </a:xfrm>
          <a:prstGeom prst="rect">
            <a:avLst/>
          </a:prstGeom>
          <a:noFill/>
        </p:spPr>
        <p:txBody>
          <a:bodyPr wrap="none" rtlCol="0">
            <a:spAutoFit/>
          </a:bodyPr>
          <a:lstStyle/>
          <a:p>
            <a:r>
              <a:rPr lang="it-IT" sz="2400" b="1" dirty="0">
                <a:latin typeface="Calibri" pitchFamily="34" charset="0"/>
              </a:rPr>
              <a:t>Ginevra</a:t>
            </a:r>
          </a:p>
        </p:txBody>
      </p:sp>
      <p:sp>
        <p:nvSpPr>
          <p:cNvPr id="8" name="CasellaDiTesto 7">
            <a:extLst>
              <a:ext uri="{FF2B5EF4-FFF2-40B4-BE49-F238E27FC236}">
                <a16:creationId xmlns:a16="http://schemas.microsoft.com/office/drawing/2014/main" id="{21A795DF-5BE8-4264-B454-58110054C8C9}"/>
              </a:ext>
            </a:extLst>
          </p:cNvPr>
          <p:cNvSpPr txBox="1"/>
          <p:nvPr/>
        </p:nvSpPr>
        <p:spPr>
          <a:xfrm>
            <a:off x="158595" y="1454572"/>
            <a:ext cx="1008112" cy="307777"/>
          </a:xfrm>
          <a:prstGeom prst="rect">
            <a:avLst/>
          </a:prstGeom>
          <a:noFill/>
        </p:spPr>
        <p:txBody>
          <a:bodyPr wrap="square" rtlCol="0">
            <a:spAutoFit/>
          </a:bodyPr>
          <a:lstStyle/>
          <a:p>
            <a:r>
              <a:rPr lang="it-IT" sz="1400" dirty="0">
                <a:latin typeface="Calibri" panose="020F0502020204030204" pitchFamily="34" charset="0"/>
                <a:cs typeface="Calibri" panose="020F0502020204030204" pitchFamily="34" charset="0"/>
              </a:rPr>
              <a:t>20 km</a:t>
            </a:r>
          </a:p>
        </p:txBody>
      </p:sp>
      <p:cxnSp>
        <p:nvCxnSpPr>
          <p:cNvPr id="9" name="Connettore 1 66">
            <a:extLst>
              <a:ext uri="{FF2B5EF4-FFF2-40B4-BE49-F238E27FC236}">
                <a16:creationId xmlns:a16="http://schemas.microsoft.com/office/drawing/2014/main" id="{37E28CAE-AB9C-4EF7-B8CD-84B3A35FE4AC}"/>
              </a:ext>
            </a:extLst>
          </p:cNvPr>
          <p:cNvCxnSpPr/>
          <p:nvPr/>
        </p:nvCxnSpPr>
        <p:spPr>
          <a:xfrm>
            <a:off x="194599" y="1690341"/>
            <a:ext cx="0" cy="2520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67">
            <a:extLst>
              <a:ext uri="{FF2B5EF4-FFF2-40B4-BE49-F238E27FC236}">
                <a16:creationId xmlns:a16="http://schemas.microsoft.com/office/drawing/2014/main" id="{F4E58FEE-8D38-4E53-A7D0-FC5D290A523A}"/>
              </a:ext>
            </a:extLst>
          </p:cNvPr>
          <p:cNvCxnSpPr/>
          <p:nvPr/>
        </p:nvCxnSpPr>
        <p:spPr>
          <a:xfrm>
            <a:off x="770663" y="1690341"/>
            <a:ext cx="0" cy="2520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B4D00CDE-4496-466C-8052-4BBA97AD6797}"/>
              </a:ext>
            </a:extLst>
          </p:cNvPr>
          <p:cNvSpPr txBox="1"/>
          <p:nvPr/>
        </p:nvSpPr>
        <p:spPr>
          <a:xfrm>
            <a:off x="4152304" y="6249718"/>
            <a:ext cx="1060173" cy="461665"/>
          </a:xfrm>
          <a:prstGeom prst="rect">
            <a:avLst/>
          </a:prstGeom>
          <a:noFill/>
        </p:spPr>
        <p:txBody>
          <a:bodyPr wrap="square" rtlCol="0">
            <a:spAutoFit/>
          </a:bodyPr>
          <a:lstStyle/>
          <a:p>
            <a:r>
              <a:rPr lang="it-IT" sz="2400" b="1" dirty="0">
                <a:latin typeface="Calibri" pitchFamily="34" charset="0"/>
              </a:rPr>
              <a:t>Torino</a:t>
            </a:r>
          </a:p>
        </p:txBody>
      </p:sp>
      <p:pic>
        <p:nvPicPr>
          <p:cNvPr id="12" name="Picture 8">
            <a:extLst>
              <a:ext uri="{FF2B5EF4-FFF2-40B4-BE49-F238E27FC236}">
                <a16:creationId xmlns:a16="http://schemas.microsoft.com/office/drawing/2014/main" id="{F7D54A8E-F5AB-4634-A0DB-734FF22D3B7D}"/>
              </a:ext>
            </a:extLst>
          </p:cNvPr>
          <p:cNvPicPr>
            <a:picLocks noChangeAspect="1" noChangeArrowheads="1"/>
          </p:cNvPicPr>
          <p:nvPr/>
        </p:nvPicPr>
        <p:blipFill rotWithShape="1">
          <a:blip r:embed="rId3" cstate="print"/>
          <a:srcRect l="19240" t="25542" r="21202" b="17991"/>
          <a:stretch/>
        </p:blipFill>
        <p:spPr bwMode="auto">
          <a:xfrm>
            <a:off x="13702" y="5014039"/>
            <a:ext cx="3246832" cy="1850658"/>
          </a:xfrm>
          <a:prstGeom prst="rect">
            <a:avLst/>
          </a:prstGeom>
          <a:noFill/>
          <a:ln w="9525">
            <a:noFill/>
            <a:miter lim="800000"/>
            <a:headEnd/>
            <a:tailEnd/>
          </a:ln>
        </p:spPr>
      </p:pic>
      <p:sp>
        <p:nvSpPr>
          <p:cNvPr id="13" name="Ovale 12">
            <a:extLst>
              <a:ext uri="{FF2B5EF4-FFF2-40B4-BE49-F238E27FC236}">
                <a16:creationId xmlns:a16="http://schemas.microsoft.com/office/drawing/2014/main" id="{18B123EC-3250-45B2-AC0D-14A5CB6006F1}"/>
              </a:ext>
            </a:extLst>
          </p:cNvPr>
          <p:cNvSpPr/>
          <p:nvPr/>
        </p:nvSpPr>
        <p:spPr>
          <a:xfrm>
            <a:off x="1129342" y="2319251"/>
            <a:ext cx="216000" cy="2160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 name="CasellaDiTesto 13">
            <a:extLst>
              <a:ext uri="{FF2B5EF4-FFF2-40B4-BE49-F238E27FC236}">
                <a16:creationId xmlns:a16="http://schemas.microsoft.com/office/drawing/2014/main" id="{BE8B780D-01A6-4B33-BC66-826486DBBB38}"/>
              </a:ext>
            </a:extLst>
          </p:cNvPr>
          <p:cNvSpPr txBox="1"/>
          <p:nvPr/>
        </p:nvSpPr>
        <p:spPr>
          <a:xfrm>
            <a:off x="721093" y="1947305"/>
            <a:ext cx="668773" cy="461665"/>
          </a:xfrm>
          <a:prstGeom prst="rect">
            <a:avLst/>
          </a:prstGeom>
          <a:noFill/>
        </p:spPr>
        <p:txBody>
          <a:bodyPr wrap="none" rtlCol="0">
            <a:spAutoFit/>
          </a:bodyPr>
          <a:lstStyle/>
          <a:p>
            <a:r>
              <a:rPr lang="it-IT" sz="2400" b="1" i="1" dirty="0">
                <a:solidFill>
                  <a:srgbClr val="0070C0"/>
                </a:solidFill>
                <a:latin typeface="Calibri" pitchFamily="34" charset="0"/>
              </a:rPr>
              <a:t>LHC</a:t>
            </a:r>
          </a:p>
        </p:txBody>
      </p:sp>
      <p:sp>
        <p:nvSpPr>
          <p:cNvPr id="15" name="AutoShape 4" descr="Risultati immagini per cern lhc">
            <a:extLst>
              <a:ext uri="{FF2B5EF4-FFF2-40B4-BE49-F238E27FC236}">
                <a16:creationId xmlns:a16="http://schemas.microsoft.com/office/drawing/2014/main" id="{D6CECE61-5A86-4900-9C7C-73E6E1578EAC}"/>
              </a:ext>
            </a:extLst>
          </p:cNvPr>
          <p:cNvSpPr>
            <a:spLocks noChangeAspect="1" noChangeArrowheads="1"/>
          </p:cNvSpPr>
          <p:nvPr/>
        </p:nvSpPr>
        <p:spPr bwMode="auto">
          <a:xfrm>
            <a:off x="4433302" y="383305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6" name="Immagine 15">
            <a:extLst>
              <a:ext uri="{FF2B5EF4-FFF2-40B4-BE49-F238E27FC236}">
                <a16:creationId xmlns:a16="http://schemas.microsoft.com/office/drawing/2014/main" id="{1E388E77-FEEF-4677-B33E-914BD9DB2A1D}"/>
              </a:ext>
            </a:extLst>
          </p:cNvPr>
          <p:cNvPicPr>
            <a:picLocks noChangeAspect="1"/>
          </p:cNvPicPr>
          <p:nvPr/>
        </p:nvPicPr>
        <p:blipFill>
          <a:blip r:embed="rId4"/>
          <a:stretch>
            <a:fillRect/>
          </a:stretch>
        </p:blipFill>
        <p:spPr>
          <a:xfrm>
            <a:off x="6408956" y="1325922"/>
            <a:ext cx="2762448" cy="1800000"/>
          </a:xfrm>
          <a:prstGeom prst="rect">
            <a:avLst/>
          </a:prstGeom>
        </p:spPr>
      </p:pic>
      <p:pic>
        <p:nvPicPr>
          <p:cNvPr id="17" name="Picture 2" descr="Risultati immagini per lhc">
            <a:extLst>
              <a:ext uri="{FF2B5EF4-FFF2-40B4-BE49-F238E27FC236}">
                <a16:creationId xmlns:a16="http://schemas.microsoft.com/office/drawing/2014/main" id="{A2941956-C5F1-46B8-9411-5E0D79A7CA8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8220" b="10662"/>
          <a:stretch/>
        </p:blipFill>
        <p:spPr bwMode="auto">
          <a:xfrm>
            <a:off x="2054361" y="1323964"/>
            <a:ext cx="4424529"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Immagine 17">
            <a:extLst>
              <a:ext uri="{FF2B5EF4-FFF2-40B4-BE49-F238E27FC236}">
                <a16:creationId xmlns:a16="http://schemas.microsoft.com/office/drawing/2014/main" id="{9AC99150-1388-436D-BDD4-36A715ACD54D}"/>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12477" y="5434453"/>
            <a:ext cx="3166558" cy="1284014"/>
          </a:xfrm>
          <a:prstGeom prst="rect">
            <a:avLst/>
          </a:prstGeom>
        </p:spPr>
      </p:pic>
    </p:spTree>
    <p:extLst>
      <p:ext uri="{BB962C8B-B14F-4D97-AF65-F5344CB8AC3E}">
        <p14:creationId xmlns:p14="http://schemas.microsoft.com/office/powerpoint/2010/main" val="340954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284136-D6C3-4F67-86E4-B8B3F6F6156B}"/>
              </a:ext>
            </a:extLst>
          </p:cNvPr>
          <p:cNvSpPr>
            <a:spLocks noGrp="1"/>
          </p:cNvSpPr>
          <p:nvPr>
            <p:ph type="title"/>
          </p:nvPr>
        </p:nvSpPr>
        <p:spPr/>
        <p:txBody>
          <a:bodyPr/>
          <a:lstStyle/>
          <a:p>
            <a:r>
              <a:rPr lang="it-IT" dirty="0"/>
              <a:t>Politecnico di Torino</a:t>
            </a:r>
          </a:p>
        </p:txBody>
      </p:sp>
      <p:sp>
        <p:nvSpPr>
          <p:cNvPr id="5" name="Segnaposto numero diapositiva 4">
            <a:extLst>
              <a:ext uri="{FF2B5EF4-FFF2-40B4-BE49-F238E27FC236}">
                <a16:creationId xmlns:a16="http://schemas.microsoft.com/office/drawing/2014/main" id="{6D429352-AF0A-4179-BF1A-13894B2FECDD}"/>
              </a:ext>
            </a:extLst>
          </p:cNvPr>
          <p:cNvSpPr>
            <a:spLocks noGrp="1"/>
          </p:cNvSpPr>
          <p:nvPr>
            <p:ph type="sldNum" sz="quarter" idx="12"/>
          </p:nvPr>
        </p:nvSpPr>
        <p:spPr/>
        <p:txBody>
          <a:bodyPr/>
          <a:lstStyle/>
          <a:p>
            <a:fld id="{81B4523E-0E60-2F49-A1DB-8E66CE3DE81B}" type="slidenum">
              <a:rPr lang="en-GB" smtClean="0"/>
              <a:pPr/>
              <a:t>3</a:t>
            </a:fld>
            <a:endParaRPr lang="en-GB"/>
          </a:p>
        </p:txBody>
      </p:sp>
      <p:sp>
        <p:nvSpPr>
          <p:cNvPr id="7" name="Rettangolo 6">
            <a:extLst>
              <a:ext uri="{FF2B5EF4-FFF2-40B4-BE49-F238E27FC236}">
                <a16:creationId xmlns:a16="http://schemas.microsoft.com/office/drawing/2014/main" id="{2D5078D5-1A35-4345-ADFF-FB8F4189EED5}"/>
              </a:ext>
            </a:extLst>
          </p:cNvPr>
          <p:cNvSpPr/>
          <p:nvPr/>
        </p:nvSpPr>
        <p:spPr>
          <a:xfrm>
            <a:off x="369867" y="1315725"/>
            <a:ext cx="8424472" cy="4093428"/>
          </a:xfrm>
          <a:prstGeom prst="rect">
            <a:avLst/>
          </a:prstGeom>
        </p:spPr>
        <p:txBody>
          <a:bodyPr wrap="square">
            <a:spAutoFit/>
          </a:bodyPr>
          <a:lstStyle/>
          <a:p>
            <a:r>
              <a:rPr lang="en-US" sz="2000" dirty="0" err="1">
                <a:solidFill>
                  <a:srgbClr val="000000"/>
                </a:solidFill>
                <a:latin typeface="Arial" panose="020B0604020202020204" pitchFamily="34" charset="0"/>
              </a:rPr>
              <a:t>Politecnico</a:t>
            </a:r>
            <a:r>
              <a:rPr lang="en-US" sz="2000" dirty="0">
                <a:solidFill>
                  <a:srgbClr val="000000"/>
                </a:solidFill>
                <a:latin typeface="Arial" panose="020B0604020202020204" pitchFamily="34" charset="0"/>
              </a:rPr>
              <a:t> di Torino is known both in Italy and abroad as a leading institution to study </a:t>
            </a:r>
            <a:r>
              <a:rPr lang="en-US" sz="2000" b="1" dirty="0">
                <a:solidFill>
                  <a:srgbClr val="000000"/>
                </a:solidFill>
                <a:latin typeface="Arial" panose="020B0604020202020204" pitchFamily="34" charset="0"/>
              </a:rPr>
              <a:t>engineering and architecture</a:t>
            </a:r>
            <a:r>
              <a:rPr lang="en-US" sz="2000" dirty="0">
                <a:solidFill>
                  <a:srgbClr val="000000"/>
                </a:solidFill>
                <a:latin typeface="Arial" panose="020B0604020202020204" pitchFamily="34" charset="0"/>
              </a:rPr>
              <a:t>. </a:t>
            </a:r>
          </a:p>
          <a:p>
            <a:endParaRPr lang="en-US" sz="2000" dirty="0">
              <a:solidFill>
                <a:srgbClr val="000000"/>
              </a:solidFill>
              <a:latin typeface="Arial" panose="020B0604020202020204" pitchFamily="34" charset="0"/>
            </a:endParaRPr>
          </a:p>
          <a:p>
            <a:r>
              <a:rPr lang="en-US" sz="2000" dirty="0">
                <a:solidFill>
                  <a:srgbClr val="000000"/>
                </a:solidFill>
                <a:latin typeface="Arial" panose="020B0604020202020204" pitchFamily="34" charset="0"/>
              </a:rPr>
              <a:t>Our university has around </a:t>
            </a:r>
            <a:r>
              <a:rPr lang="en-US" sz="2000" b="1" dirty="0">
                <a:solidFill>
                  <a:srgbClr val="000000"/>
                </a:solidFill>
                <a:latin typeface="Arial" panose="020B0604020202020204" pitchFamily="34" charset="0"/>
              </a:rPr>
              <a:t>32,000 students</a:t>
            </a:r>
            <a:r>
              <a:rPr lang="en-US" sz="2000" dirty="0">
                <a:solidFill>
                  <a:srgbClr val="000000"/>
                </a:solidFill>
                <a:latin typeface="Arial" panose="020B0604020202020204" pitchFamily="34" charset="0"/>
              </a:rPr>
              <a:t>, with 50% from outside the region and about </a:t>
            </a:r>
            <a:r>
              <a:rPr lang="en-US" sz="2000" u="sng" dirty="0">
                <a:solidFill>
                  <a:srgbClr val="000000"/>
                </a:solidFill>
                <a:latin typeface="Arial" panose="020B0604020202020204" pitchFamily="34" charset="0"/>
              </a:rPr>
              <a:t>15% who are foreign </a:t>
            </a:r>
            <a:r>
              <a:rPr lang="en-US" sz="2000" dirty="0">
                <a:solidFill>
                  <a:srgbClr val="000000"/>
                </a:solidFill>
                <a:latin typeface="Arial" panose="020B0604020202020204" pitchFamily="34" charset="0"/>
              </a:rPr>
              <a:t>- the highest percentage in Italy</a:t>
            </a:r>
          </a:p>
          <a:p>
            <a:endParaRPr lang="en-US" sz="2000" dirty="0">
              <a:solidFill>
                <a:srgbClr val="000000"/>
              </a:solidFill>
              <a:latin typeface="Arial" panose="020B0604020202020204" pitchFamily="34" charset="0"/>
            </a:endParaRPr>
          </a:p>
          <a:p>
            <a:r>
              <a:rPr lang="en-US" sz="2000" dirty="0">
                <a:solidFill>
                  <a:srgbClr val="000000"/>
                </a:solidFill>
                <a:latin typeface="Arial" panose="020B0604020202020204" pitchFamily="34" charset="0"/>
              </a:rPr>
              <a:t>The "</a:t>
            </a:r>
            <a:r>
              <a:rPr lang="en-US" sz="2000" b="1" dirty="0" err="1">
                <a:solidFill>
                  <a:srgbClr val="000000"/>
                </a:solidFill>
                <a:latin typeface="Arial" panose="020B0604020202020204" pitchFamily="34" charset="0"/>
              </a:rPr>
              <a:t>Cittadella</a:t>
            </a:r>
            <a:r>
              <a:rPr lang="en-US" sz="2000" b="1" dirty="0">
                <a:solidFill>
                  <a:srgbClr val="000000"/>
                </a:solidFill>
                <a:latin typeface="Arial" panose="020B0604020202020204" pitchFamily="34" charset="0"/>
              </a:rPr>
              <a:t> </a:t>
            </a:r>
            <a:r>
              <a:rPr lang="en-US" sz="2000" b="1" dirty="0" err="1">
                <a:solidFill>
                  <a:srgbClr val="000000"/>
                </a:solidFill>
                <a:latin typeface="Arial" panose="020B0604020202020204" pitchFamily="34" charset="0"/>
              </a:rPr>
              <a:t>Politecnica</a:t>
            </a:r>
            <a:r>
              <a:rPr lang="en-US" sz="2000" dirty="0">
                <a:solidFill>
                  <a:srgbClr val="000000"/>
                </a:solidFill>
                <a:latin typeface="Arial" panose="020B0604020202020204" pitchFamily="34" charset="0"/>
              </a:rPr>
              <a:t>" is a new campus area where research, teaching and training go hand in hand with local and student services as well as financial and cultural activities. It also houses the Business Research Center, where various international companies have established their most advanced research centers. The new areas also contain classrooms, study rooms, a canteen and a sports center which will open shortly.</a:t>
            </a:r>
          </a:p>
        </p:txBody>
      </p:sp>
      <p:pic>
        <p:nvPicPr>
          <p:cNvPr id="9" name="Immagine 8">
            <a:extLst>
              <a:ext uri="{FF2B5EF4-FFF2-40B4-BE49-F238E27FC236}">
                <a16:creationId xmlns:a16="http://schemas.microsoft.com/office/drawing/2014/main" id="{E34A2D9C-D347-49E7-82B7-19549AB2E32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88721" y="5229200"/>
            <a:ext cx="3166558" cy="1284014"/>
          </a:xfrm>
          <a:prstGeom prst="rect">
            <a:avLst/>
          </a:prstGeom>
        </p:spPr>
      </p:pic>
    </p:spTree>
    <p:extLst>
      <p:ext uri="{BB962C8B-B14F-4D97-AF65-F5344CB8AC3E}">
        <p14:creationId xmlns:p14="http://schemas.microsoft.com/office/powerpoint/2010/main" val="2518276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52243C87-941F-425F-982F-B6A926B174A5}"/>
              </a:ext>
            </a:extLst>
          </p:cNvPr>
          <p:cNvPicPr>
            <a:picLocks noChangeAspect="1"/>
          </p:cNvPicPr>
          <p:nvPr/>
        </p:nvPicPr>
        <p:blipFill rotWithShape="1">
          <a:blip r:embed="rId2"/>
          <a:srcRect l="27099" t="9292" r="9929" b="3408"/>
          <a:stretch/>
        </p:blipFill>
        <p:spPr>
          <a:xfrm>
            <a:off x="-252536" y="0"/>
            <a:ext cx="9396536" cy="7055892"/>
          </a:xfrm>
          <a:prstGeom prst="rect">
            <a:avLst/>
          </a:prstGeom>
        </p:spPr>
      </p:pic>
      <p:sp>
        <p:nvSpPr>
          <p:cNvPr id="9" name="Rettangolo 8">
            <a:extLst>
              <a:ext uri="{FF2B5EF4-FFF2-40B4-BE49-F238E27FC236}">
                <a16:creationId xmlns:a16="http://schemas.microsoft.com/office/drawing/2014/main" id="{17C59099-C3A5-45DB-B428-DDE431849B55}"/>
              </a:ext>
            </a:extLst>
          </p:cNvPr>
          <p:cNvSpPr/>
          <p:nvPr/>
        </p:nvSpPr>
        <p:spPr>
          <a:xfrm>
            <a:off x="7306738" y="6093296"/>
            <a:ext cx="1837262" cy="962596"/>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Segnaposto numero diapositiva 4">
            <a:extLst>
              <a:ext uri="{FF2B5EF4-FFF2-40B4-BE49-F238E27FC236}">
                <a16:creationId xmlns:a16="http://schemas.microsoft.com/office/drawing/2014/main" id="{D2065D13-53A6-4238-9B19-32F6B6C8D997}"/>
              </a:ext>
            </a:extLst>
          </p:cNvPr>
          <p:cNvSpPr>
            <a:spLocks noGrp="1"/>
          </p:cNvSpPr>
          <p:nvPr>
            <p:ph type="sldNum" sz="quarter" idx="12"/>
          </p:nvPr>
        </p:nvSpPr>
        <p:spPr/>
        <p:txBody>
          <a:bodyPr/>
          <a:lstStyle/>
          <a:p>
            <a:fld id="{81B4523E-0E60-2F49-A1DB-8E66CE3DE81B}" type="slidenum">
              <a:rPr lang="en-GB" smtClean="0"/>
              <a:pPr/>
              <a:t>4</a:t>
            </a:fld>
            <a:endParaRPr lang="en-GB"/>
          </a:p>
        </p:txBody>
      </p:sp>
      <p:sp>
        <p:nvSpPr>
          <p:cNvPr id="8" name="Rettangolo 7">
            <a:extLst>
              <a:ext uri="{FF2B5EF4-FFF2-40B4-BE49-F238E27FC236}">
                <a16:creationId xmlns:a16="http://schemas.microsoft.com/office/drawing/2014/main" id="{EAEED09E-4599-43C1-AB64-12A0634F3A6E}"/>
              </a:ext>
            </a:extLst>
          </p:cNvPr>
          <p:cNvSpPr/>
          <p:nvPr/>
        </p:nvSpPr>
        <p:spPr>
          <a:xfrm>
            <a:off x="7832886" y="6453336"/>
            <a:ext cx="432048" cy="45719"/>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557FD2D0-8169-4D76-9632-29384E4FAA4B}"/>
              </a:ext>
            </a:extLst>
          </p:cNvPr>
          <p:cNvSpPr txBox="1"/>
          <p:nvPr/>
        </p:nvSpPr>
        <p:spPr>
          <a:xfrm>
            <a:off x="7727297" y="6109120"/>
            <a:ext cx="792088" cy="36933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50 m</a:t>
            </a:r>
          </a:p>
        </p:txBody>
      </p:sp>
      <p:sp>
        <p:nvSpPr>
          <p:cNvPr id="11" name="Rettangolo 10">
            <a:extLst>
              <a:ext uri="{FF2B5EF4-FFF2-40B4-BE49-F238E27FC236}">
                <a16:creationId xmlns:a16="http://schemas.microsoft.com/office/drawing/2014/main" id="{059B5131-A399-4B57-9EFA-4AB0E165199A}"/>
              </a:ext>
            </a:extLst>
          </p:cNvPr>
          <p:cNvSpPr/>
          <p:nvPr/>
        </p:nvSpPr>
        <p:spPr>
          <a:xfrm rot="17743299">
            <a:off x="421463" y="1624140"/>
            <a:ext cx="4478024" cy="2564207"/>
          </a:xfrm>
          <a:prstGeom prst="rect">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1F6B38B1-E1DB-4E9B-9DFD-3C6C838346A6}"/>
              </a:ext>
            </a:extLst>
          </p:cNvPr>
          <p:cNvSpPr/>
          <p:nvPr/>
        </p:nvSpPr>
        <p:spPr>
          <a:xfrm rot="17743299">
            <a:off x="2898356" y="3098167"/>
            <a:ext cx="4019090" cy="232542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3481C1F7-C4B0-4648-89EF-F295A93DBA9C}"/>
              </a:ext>
            </a:extLst>
          </p:cNvPr>
          <p:cNvSpPr txBox="1"/>
          <p:nvPr/>
        </p:nvSpPr>
        <p:spPr>
          <a:xfrm>
            <a:off x="852880" y="3789040"/>
            <a:ext cx="1656184" cy="646331"/>
          </a:xfrm>
          <a:prstGeom prst="rect">
            <a:avLst/>
          </a:prstGeom>
          <a:noFill/>
        </p:spPr>
        <p:txBody>
          <a:bodyPr wrap="square" rtlCol="0">
            <a:spAutoFit/>
          </a:bodyPr>
          <a:lstStyle/>
          <a:p>
            <a:r>
              <a:rPr lang="it-IT"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Cittadella Politecnica</a:t>
            </a:r>
          </a:p>
        </p:txBody>
      </p:sp>
      <p:sp>
        <p:nvSpPr>
          <p:cNvPr id="14" name="CasellaDiTesto 13">
            <a:extLst>
              <a:ext uri="{FF2B5EF4-FFF2-40B4-BE49-F238E27FC236}">
                <a16:creationId xmlns:a16="http://schemas.microsoft.com/office/drawing/2014/main" id="{F59AB7FB-BDFB-4D3A-AB50-810B81B38D8C}"/>
              </a:ext>
            </a:extLst>
          </p:cNvPr>
          <p:cNvSpPr txBox="1"/>
          <p:nvPr/>
        </p:nvSpPr>
        <p:spPr>
          <a:xfrm>
            <a:off x="4745394" y="3068960"/>
            <a:ext cx="1656184" cy="646331"/>
          </a:xfrm>
          <a:prstGeom prst="rect">
            <a:avLst/>
          </a:prstGeom>
          <a:noFill/>
        </p:spPr>
        <p:txBody>
          <a:bodyPr wrap="square" rtlCol="0">
            <a:spAutoFit/>
          </a:bodyPr>
          <a:lstStyle/>
          <a:p>
            <a:r>
              <a:rPr lang="it-IT"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Politecnico di Torino</a:t>
            </a:r>
          </a:p>
        </p:txBody>
      </p:sp>
      <p:sp>
        <p:nvSpPr>
          <p:cNvPr id="15" name="Triangolo isoscele 14">
            <a:extLst>
              <a:ext uri="{FF2B5EF4-FFF2-40B4-BE49-F238E27FC236}">
                <a16:creationId xmlns:a16="http://schemas.microsoft.com/office/drawing/2014/main" id="{C1A18D21-399A-4BA3-8590-F873F6F6CE20}"/>
              </a:ext>
            </a:extLst>
          </p:cNvPr>
          <p:cNvSpPr/>
          <p:nvPr/>
        </p:nvSpPr>
        <p:spPr>
          <a:xfrm rot="10800000">
            <a:off x="3678940" y="822801"/>
            <a:ext cx="321368" cy="336108"/>
          </a:xfrm>
          <a:prstGeom prst="triangle">
            <a:avLst/>
          </a:prstGeom>
          <a:solidFill>
            <a:srgbClr val="6BA7EF"/>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09309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6B78C2-78A9-44D9-B17E-02C90CBC8752}"/>
              </a:ext>
            </a:extLst>
          </p:cNvPr>
          <p:cNvSpPr>
            <a:spLocks noGrp="1"/>
          </p:cNvSpPr>
          <p:nvPr>
            <p:ph type="title"/>
          </p:nvPr>
        </p:nvSpPr>
        <p:spPr/>
        <p:txBody>
          <a:bodyPr/>
          <a:lstStyle/>
          <a:p>
            <a:endParaRPr lang="it-IT"/>
          </a:p>
        </p:txBody>
      </p:sp>
      <p:sp>
        <p:nvSpPr>
          <p:cNvPr id="5" name="Segnaposto numero diapositiva 4">
            <a:extLst>
              <a:ext uri="{FF2B5EF4-FFF2-40B4-BE49-F238E27FC236}">
                <a16:creationId xmlns:a16="http://schemas.microsoft.com/office/drawing/2014/main" id="{47CF6E26-319A-4F75-8940-5D0259279E14}"/>
              </a:ext>
            </a:extLst>
          </p:cNvPr>
          <p:cNvSpPr>
            <a:spLocks noGrp="1"/>
          </p:cNvSpPr>
          <p:nvPr>
            <p:ph type="sldNum" sz="quarter" idx="12"/>
          </p:nvPr>
        </p:nvSpPr>
        <p:spPr/>
        <p:txBody>
          <a:bodyPr/>
          <a:lstStyle/>
          <a:p>
            <a:fld id="{81B4523E-0E60-2F49-A1DB-8E66CE3DE81B}" type="slidenum">
              <a:rPr lang="en-GB" smtClean="0"/>
              <a:pPr/>
              <a:t>5</a:t>
            </a:fld>
            <a:endParaRPr lang="en-GB"/>
          </a:p>
        </p:txBody>
      </p:sp>
      <p:pic>
        <p:nvPicPr>
          <p:cNvPr id="7" name="Immagine 6">
            <a:extLst>
              <a:ext uri="{FF2B5EF4-FFF2-40B4-BE49-F238E27FC236}">
                <a16:creationId xmlns:a16="http://schemas.microsoft.com/office/drawing/2014/main" id="{345AE246-7097-4A0F-8025-E4552E68E566}"/>
              </a:ext>
            </a:extLst>
          </p:cNvPr>
          <p:cNvPicPr>
            <a:picLocks noChangeAspect="1"/>
          </p:cNvPicPr>
          <p:nvPr/>
        </p:nvPicPr>
        <p:blipFill rotWithShape="1">
          <a:blip r:embed="rId2">
            <a:clrChange>
              <a:clrFrom>
                <a:srgbClr val="FFFFFF"/>
              </a:clrFrom>
              <a:clrTo>
                <a:srgbClr val="FFFFFF">
                  <a:alpha val="0"/>
                </a:srgbClr>
              </a:clrTo>
            </a:clrChange>
          </a:blip>
          <a:srcRect l="11905" t="12200" r="11905" b="43493"/>
          <a:stretch/>
        </p:blipFill>
        <p:spPr>
          <a:xfrm>
            <a:off x="-166398" y="3284984"/>
            <a:ext cx="9743662" cy="3069211"/>
          </a:xfrm>
          <a:prstGeom prst="rect">
            <a:avLst/>
          </a:prstGeom>
        </p:spPr>
      </p:pic>
      <p:pic>
        <p:nvPicPr>
          <p:cNvPr id="8" name="Immagine 7">
            <a:extLst>
              <a:ext uri="{FF2B5EF4-FFF2-40B4-BE49-F238E27FC236}">
                <a16:creationId xmlns:a16="http://schemas.microsoft.com/office/drawing/2014/main" id="{D216728F-786C-439B-A780-A40B0676D2EE}"/>
              </a:ext>
            </a:extLst>
          </p:cNvPr>
          <p:cNvPicPr>
            <a:picLocks noChangeAspect="1"/>
          </p:cNvPicPr>
          <p:nvPr/>
        </p:nvPicPr>
        <p:blipFill rotWithShape="1">
          <a:blip r:embed="rId3"/>
          <a:srcRect l="11396" t="11704" r="12382" b="43970"/>
          <a:stretch/>
        </p:blipFill>
        <p:spPr>
          <a:xfrm>
            <a:off x="-252536" y="24184"/>
            <a:ext cx="9829800" cy="3096344"/>
          </a:xfrm>
          <a:prstGeom prst="rect">
            <a:avLst/>
          </a:prstGeom>
        </p:spPr>
      </p:pic>
    </p:spTree>
    <p:extLst>
      <p:ext uri="{BB962C8B-B14F-4D97-AF65-F5344CB8AC3E}">
        <p14:creationId xmlns:p14="http://schemas.microsoft.com/office/powerpoint/2010/main" val="234175200"/>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5969</TotalTime>
  <Words>171</Words>
  <Application>Microsoft Office PowerPoint</Application>
  <PresentationFormat>Presentazione su schermo (4:3)</PresentationFormat>
  <Paragraphs>25</Paragraphs>
  <Slides>5</Slides>
  <Notes>0</Notes>
  <HiddenSlides>0</HiddenSlides>
  <MMClips>0</MMClips>
  <ScaleCrop>false</ScaleCrop>
  <HeadingPairs>
    <vt:vector size="6" baseType="variant">
      <vt:variant>
        <vt:lpstr>Caratteri utilizzati</vt:lpstr>
      </vt:variant>
      <vt:variant>
        <vt:i4>4</vt:i4>
      </vt:variant>
      <vt:variant>
        <vt:lpstr>Tema</vt:lpstr>
      </vt:variant>
      <vt:variant>
        <vt:i4>3</vt:i4>
      </vt:variant>
      <vt:variant>
        <vt:lpstr>Titoli diapositive</vt:lpstr>
      </vt:variant>
      <vt:variant>
        <vt:i4>5</vt:i4>
      </vt:variant>
    </vt:vector>
  </HeadingPairs>
  <TitlesOfParts>
    <vt:vector size="12" baseType="lpstr">
      <vt:lpstr>MS PGothic</vt:lpstr>
      <vt:lpstr>Arial</vt:lpstr>
      <vt:lpstr>Calibri</vt:lpstr>
      <vt:lpstr>Helvetica</vt:lpstr>
      <vt:lpstr>1_Thème Office</vt:lpstr>
      <vt:lpstr>Thème ARIES</vt:lpstr>
      <vt:lpstr>Thème Office</vt:lpstr>
      <vt:lpstr>Presentazione standard di PowerPoint</vt:lpstr>
      <vt:lpstr>Welcome @ Politecnico di Torino</vt:lpstr>
      <vt:lpstr>Politecnico di Torino</vt:lpstr>
      <vt:lpstr>Presentazione standard di PowerPoint</vt:lpstr>
      <vt:lpstr>Presentazione standard di PowerPoint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peroni</cp:lastModifiedBy>
  <cp:revision>135</cp:revision>
  <dcterms:created xsi:type="dcterms:W3CDTF">2017-04-26T09:15:49Z</dcterms:created>
  <dcterms:modified xsi:type="dcterms:W3CDTF">2017-11-27T01:40:17Z</dcterms:modified>
</cp:coreProperties>
</file>