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8" r:id="rId2"/>
  </p:sldMasterIdLst>
  <p:notesMasterIdLst>
    <p:notesMasterId r:id="rId19"/>
  </p:notesMasterIdLst>
  <p:sldIdLst>
    <p:sldId id="294" r:id="rId3"/>
    <p:sldId id="299" r:id="rId4"/>
    <p:sldId id="310" r:id="rId5"/>
    <p:sldId id="303" r:id="rId6"/>
    <p:sldId id="304" r:id="rId7"/>
    <p:sldId id="305" r:id="rId8"/>
    <p:sldId id="306" r:id="rId9"/>
    <p:sldId id="312" r:id="rId10"/>
    <p:sldId id="316" r:id="rId11"/>
    <p:sldId id="311" r:id="rId12"/>
    <p:sldId id="319" r:id="rId13"/>
    <p:sldId id="314" r:id="rId14"/>
    <p:sldId id="317" r:id="rId15"/>
    <p:sldId id="313" r:id="rId16"/>
    <p:sldId id="318" r:id="rId17"/>
    <p:sldId id="31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E7F2"/>
    <a:srgbClr val="5080B0"/>
    <a:srgbClr val="5080B2"/>
    <a:srgbClr val="4F81BD"/>
    <a:srgbClr val="FFFF66"/>
    <a:srgbClr val="0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110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10022-BB59-4C85-B363-B3C54B2EBAE1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0409E-0417-4C2E-842A-8315D58C7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4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78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42368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60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3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4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333" y="36000"/>
            <a:ext cx="7045706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031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64923" y="612000"/>
            <a:ext cx="8460000" cy="5544000"/>
          </a:xfrm>
          <a:prstGeom prst="rect">
            <a:avLst/>
          </a:prstGeom>
        </p:spPr>
        <p:txBody>
          <a:bodyPr/>
          <a:lstStyle>
            <a:lvl1pPr marL="166158" indent="-166158" algn="l" rtl="0" eaLnBrk="0" fontAlgn="base" hangingPunct="0">
              <a:lnSpc>
                <a:spcPts val="2031"/>
              </a:lnSpc>
              <a:spcBef>
                <a:spcPts val="0"/>
              </a:spcBef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498474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830790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163106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495422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GB" sz="1477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80899" y="6701322"/>
            <a:ext cx="5962486" cy="127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844083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831" b="0" i="0" kern="1200" spc="-18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Helvetica" panose="020B0604020202020204" pitchFamily="34" charset="0"/>
                <a:ea typeface="ＭＳ Ｐゴシック"/>
                <a:cs typeface="Helvetica" panose="020B0604020202020204" pitchFamily="34" charset="0"/>
              </a:defRPr>
            </a:lvl1pPr>
          </a:lstStyle>
          <a:p>
            <a:pPr algn="ctr"/>
            <a:r>
              <a:rPr lang="en-GB"/>
              <a:t>M. Tomut, A. Bertarelli  – WP17 1st Workshop – 27-28 November 2017</a:t>
            </a:r>
            <a:endParaRPr lang="nn-NO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4923" y="6702541"/>
            <a:ext cx="199385" cy="156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015" b="0" kern="1200" spc="-18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fld id="{AC5B1FEA-406A-7749-A5C3-DDCB5F67A4C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576000"/>
            <a:ext cx="531692" cy="576000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846" b="1">
                <a:solidFill>
                  <a:schemeClr val="bg1"/>
                </a:solidFill>
                <a:latin typeface="Helvetica" pitchFamily="34" charset="0"/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" y="6318000"/>
            <a:ext cx="531692" cy="53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20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M. Tomut, A. Bertarelli  – WP17 1st Workshop – 27-28 November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58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0684" y="6584043"/>
            <a:ext cx="468109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err="1">
                <a:solidFill>
                  <a:schemeClr val="accent6"/>
                </a:solidFill>
                <a:latin typeface="+mj-lt"/>
              </a:rPr>
              <a:t>M.Tomut</a:t>
            </a:r>
            <a:r>
              <a:rPr lang="de-DE" sz="1200" dirty="0">
                <a:solidFill>
                  <a:schemeClr val="accent6"/>
                </a:solidFill>
                <a:latin typeface="+mj-lt"/>
              </a:rPr>
              <a:t>, EuCARD2,</a:t>
            </a:r>
            <a:r>
              <a:rPr lang="de-DE" sz="1200" baseline="0" dirty="0">
                <a:solidFill>
                  <a:schemeClr val="accent6"/>
                </a:solidFill>
                <a:latin typeface="+mj-lt"/>
              </a:rPr>
              <a:t> WP 11.2/3 </a:t>
            </a:r>
            <a:r>
              <a:rPr lang="de-DE" sz="1200" baseline="0" dirty="0" err="1">
                <a:solidFill>
                  <a:schemeClr val="accent6"/>
                </a:solidFill>
                <a:latin typeface="+mj-lt"/>
              </a:rPr>
              <a:t>task</a:t>
            </a:r>
            <a:r>
              <a:rPr lang="de-DE" sz="1200" baseline="0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de-DE" sz="1200" baseline="0" dirty="0" err="1">
                <a:solidFill>
                  <a:schemeClr val="accent6"/>
                </a:solidFill>
                <a:latin typeface="+mj-lt"/>
              </a:rPr>
              <a:t>meeting</a:t>
            </a:r>
            <a:r>
              <a:rPr lang="de-DE" sz="1200" dirty="0">
                <a:solidFill>
                  <a:schemeClr val="accent6"/>
                </a:solidFill>
                <a:latin typeface="+mj-lt"/>
              </a:rPr>
              <a:t> 10.12.2013, CERN</a:t>
            </a:r>
            <a:endParaRPr lang="en-US" sz="120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067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392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72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25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br>
              <a:rPr lang="fr-FR" dirty="0"/>
            </a:br>
            <a:r>
              <a:rPr lang="fr-FR" dirty="0"/>
              <a:t>Click and </a:t>
            </a:r>
            <a:r>
              <a:rPr lang="fr-FR" dirty="0" err="1"/>
              <a:t>modify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/>
              <a:t>M. Tomut, A. Bertarelli  – WP17 1st Workshop – 27-28 November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119675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08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1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0"/>
            <a:ext cx="7924800" cy="947952"/>
          </a:xfrm>
        </p:spPr>
        <p:txBody>
          <a:bodyPr/>
          <a:lstStyle/>
          <a:p>
            <a:r>
              <a:rPr lang="en-GB" sz="2800" dirty="0"/>
              <a:t>1</a:t>
            </a:r>
            <a:r>
              <a:rPr lang="en-GB" sz="2800" baseline="30000" dirty="0"/>
              <a:t>st</a:t>
            </a:r>
            <a:r>
              <a:rPr lang="en-GB" sz="2800" dirty="0"/>
              <a:t> Workshop of ARIES WP17 (</a:t>
            </a:r>
            <a:r>
              <a:rPr lang="en-GB" sz="2800" dirty="0" err="1"/>
              <a:t>PowerMat</a:t>
            </a:r>
            <a:r>
              <a:rPr lang="en-GB" sz="2800" dirty="0"/>
              <a:t>):</a:t>
            </a:r>
          </a:p>
          <a:p>
            <a:r>
              <a:rPr lang="en-US" sz="2800" dirty="0"/>
              <a:t>Outcome, </a:t>
            </a:r>
            <a:r>
              <a:rPr lang="en-US" sz="2800" dirty="0" smtClean="0"/>
              <a:t>Actions</a:t>
            </a:r>
            <a:r>
              <a:rPr lang="en-US" sz="2800" dirty="0"/>
              <a:t>, </a:t>
            </a:r>
            <a:r>
              <a:rPr lang="en-US" sz="2800" dirty="0" smtClean="0"/>
              <a:t>Deliverables</a:t>
            </a:r>
            <a:endParaRPr lang="en-GB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/>
              <a:t>Marilena</a:t>
            </a:r>
            <a:r>
              <a:rPr lang="en-GB" dirty="0"/>
              <a:t> </a:t>
            </a:r>
            <a:r>
              <a:rPr lang="en-GB" dirty="0" err="1"/>
              <a:t>Tomut</a:t>
            </a:r>
            <a:r>
              <a:rPr lang="en-GB" dirty="0"/>
              <a:t> (GSI), Alessandro Bertarelli (CERN)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sz="2400" dirty="0"/>
              <a:t>Politecnico di Torino, Turin 27.11.2017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162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17.2 / 14.4 -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Task 2: Materials development and characterization </a:t>
            </a:r>
            <a:b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(A. Bertarelli – CERN)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Task 14.4: Industries for resistant materials</a:t>
            </a:r>
            <a:b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(F. Carra– CERN)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4080"/>
                </a:solidFill>
              </a:rPr>
              <a:t>Produce </a:t>
            </a:r>
            <a:r>
              <a:rPr lang="en-US" sz="1800" dirty="0" err="1">
                <a:solidFill>
                  <a:srgbClr val="004080"/>
                </a:solidFill>
              </a:rPr>
              <a:t>MoGr</a:t>
            </a:r>
            <a:r>
              <a:rPr lang="en-US" sz="1800" dirty="0">
                <a:solidFill>
                  <a:srgbClr val="004080"/>
                </a:solidFill>
              </a:rPr>
              <a:t> material samples </a:t>
            </a:r>
            <a:r>
              <a:rPr lang="en-US" sz="1800" dirty="0" smtClean="0">
                <a:solidFill>
                  <a:srgbClr val="004080"/>
                </a:solidFill>
              </a:rPr>
              <a:t>with </a:t>
            </a:r>
            <a:r>
              <a:rPr lang="en-US" sz="1800" dirty="0">
                <a:solidFill>
                  <a:srgbClr val="004080"/>
                </a:solidFill>
              </a:rPr>
              <a:t>different graphite </a:t>
            </a:r>
            <a:r>
              <a:rPr lang="en-US" sz="1800" dirty="0" smtClean="0">
                <a:solidFill>
                  <a:srgbClr val="004080"/>
                </a:solidFill>
              </a:rPr>
              <a:t>types (Large </a:t>
            </a:r>
            <a:r>
              <a:rPr lang="en-US" sz="1800" dirty="0">
                <a:solidFill>
                  <a:srgbClr val="004080"/>
                </a:solidFill>
              </a:rPr>
              <a:t>flakes first). </a:t>
            </a:r>
            <a:r>
              <a:rPr lang="en-US" sz="1800" dirty="0">
                <a:solidFill>
                  <a:srgbClr val="004080"/>
                </a:solidFill>
              </a:rPr>
              <a:t/>
            </a:r>
            <a:br>
              <a:rPr lang="en-US" sz="1800" dirty="0">
                <a:solidFill>
                  <a:srgbClr val="004080"/>
                </a:solidFill>
              </a:rPr>
            </a:br>
            <a:r>
              <a:rPr lang="en-US" sz="1800" dirty="0">
                <a:solidFill>
                  <a:srgbClr val="004080"/>
                </a:solidFill>
              </a:rPr>
              <a:t>When: </a:t>
            </a:r>
            <a:r>
              <a:rPr lang="en-US" sz="1800" b="1" dirty="0">
                <a:solidFill>
                  <a:srgbClr val="004080"/>
                </a:solidFill>
              </a:rPr>
              <a:t>after Christmas</a:t>
            </a:r>
            <a:r>
              <a:rPr lang="en-US" sz="1800" dirty="0">
                <a:solidFill>
                  <a:srgbClr val="004080"/>
                </a:solidFill>
              </a:rPr>
              <a:t>. Who</a:t>
            </a:r>
            <a:r>
              <a:rPr lang="en-US" sz="1800" dirty="0">
                <a:solidFill>
                  <a:srgbClr val="004080"/>
                </a:solidFill>
              </a:rPr>
              <a:t>: </a:t>
            </a:r>
            <a:r>
              <a:rPr lang="en-US" sz="1800" b="1" dirty="0">
                <a:solidFill>
                  <a:srgbClr val="004080"/>
                </a:solidFill>
              </a:rPr>
              <a:t>CERN, BB</a:t>
            </a:r>
            <a:r>
              <a:rPr lang="en-US" sz="1800" dirty="0">
                <a:solidFill>
                  <a:srgbClr val="004080"/>
                </a:solidFill>
              </a:rPr>
              <a:t>. </a:t>
            </a:r>
            <a:r>
              <a:rPr lang="en-US" sz="1800" dirty="0" smtClean="0">
                <a:solidFill>
                  <a:srgbClr val="004080"/>
                </a:solidFill>
              </a:rPr>
              <a:t>How </a:t>
            </a:r>
            <a:r>
              <a:rPr lang="en-US" sz="1800" dirty="0">
                <a:solidFill>
                  <a:srgbClr val="004080"/>
                </a:solidFill>
              </a:rPr>
              <a:t>many? CERN, BB to </a:t>
            </a:r>
            <a:r>
              <a:rPr lang="en-US" sz="1800" dirty="0" smtClean="0">
                <a:solidFill>
                  <a:schemeClr val="tx2"/>
                </a:solidFill>
              </a:rPr>
              <a:t>define. Not for the deliverable.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Complete characterization of all the material used for </a:t>
            </a:r>
            <a:r>
              <a:rPr lang="en-US" sz="1800" dirty="0" err="1" smtClean="0">
                <a:solidFill>
                  <a:schemeClr val="tx2"/>
                </a:solidFill>
              </a:rPr>
              <a:t>MultiMat</a:t>
            </a:r>
            <a:r>
              <a:rPr lang="en-US" sz="1800" dirty="0" smtClean="0">
                <a:solidFill>
                  <a:schemeClr val="tx2"/>
                </a:solidFill>
              </a:rPr>
              <a:t> for the </a:t>
            </a:r>
            <a:r>
              <a:rPr lang="en-US" sz="1800" dirty="0" smtClean="0">
                <a:solidFill>
                  <a:schemeClr val="tx2"/>
                </a:solidFill>
              </a:rPr>
              <a:t>DEL </a:t>
            </a:r>
            <a:r>
              <a:rPr lang="en-US" sz="1800" dirty="0" smtClean="0">
                <a:solidFill>
                  <a:schemeClr val="tx2"/>
                </a:solidFill>
              </a:rPr>
              <a:t>17.1. The schedule of the deliverable must start in January (</a:t>
            </a:r>
            <a:r>
              <a:rPr lang="en-US" sz="1800" b="1" dirty="0" smtClean="0">
                <a:solidFill>
                  <a:schemeClr val="tx2"/>
                </a:solidFill>
              </a:rPr>
              <a:t>CERN, GSI, POLITO</a:t>
            </a:r>
            <a:r>
              <a:rPr lang="en-US" sz="1800" dirty="0" smtClean="0">
                <a:solidFill>
                  <a:schemeClr val="tx2"/>
                </a:solidFill>
              </a:rPr>
              <a:t>)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Thermomechanical characterization of metallic thin </a:t>
            </a:r>
            <a:r>
              <a:rPr lang="en-US" sz="1800" dirty="0" smtClean="0">
                <a:solidFill>
                  <a:schemeClr val="tx2"/>
                </a:solidFill>
              </a:rPr>
              <a:t>films. </a:t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dirty="0" smtClean="0">
                <a:solidFill>
                  <a:schemeClr val="tx2"/>
                </a:solidFill>
              </a:rPr>
              <a:t>When: </a:t>
            </a:r>
            <a:r>
              <a:rPr lang="en-US" sz="1800" b="1" dirty="0" smtClean="0">
                <a:solidFill>
                  <a:schemeClr val="tx2"/>
                </a:solidFill>
              </a:rPr>
              <a:t>in time for DEL 17.1</a:t>
            </a:r>
            <a:r>
              <a:rPr lang="en-US" sz="1800" dirty="0" smtClean="0">
                <a:solidFill>
                  <a:schemeClr val="tx2"/>
                </a:solidFill>
              </a:rPr>
              <a:t>. Who: </a:t>
            </a:r>
            <a:r>
              <a:rPr lang="en-US" sz="1800" b="1" dirty="0" smtClean="0">
                <a:solidFill>
                  <a:schemeClr val="tx2"/>
                </a:solidFill>
              </a:rPr>
              <a:t>POLIMI. M</a:t>
            </a:r>
            <a:r>
              <a:rPr lang="en-US" sz="1800" b="1" dirty="0" smtClean="0">
                <a:solidFill>
                  <a:schemeClr val="tx2"/>
                </a:solidFill>
              </a:rPr>
              <a:t>. Beghi, E. </a:t>
            </a:r>
            <a:r>
              <a:rPr lang="en-US" sz="1800" b="1" dirty="0" smtClean="0">
                <a:solidFill>
                  <a:schemeClr val="tx2"/>
                </a:solidFill>
              </a:rPr>
              <a:t>Besozzi</a:t>
            </a:r>
            <a:r>
              <a:rPr lang="en-US" sz="1800" dirty="0" smtClean="0">
                <a:solidFill>
                  <a:schemeClr val="tx2"/>
                </a:solidFill>
              </a:rPr>
              <a:t>. </a:t>
            </a:r>
            <a:r>
              <a:rPr lang="en-US" sz="1800" dirty="0" smtClean="0">
                <a:solidFill>
                  <a:schemeClr val="tx2"/>
                </a:solidFill>
              </a:rPr>
              <a:t>Availability of samples to be checked (</a:t>
            </a:r>
            <a:r>
              <a:rPr lang="en-US" sz="1800" b="1" dirty="0" smtClean="0">
                <a:solidFill>
                  <a:schemeClr val="tx2"/>
                </a:solidFill>
              </a:rPr>
              <a:t>C. Accettura</a:t>
            </a:r>
            <a:r>
              <a:rPr lang="en-US" sz="1800" dirty="0" smtClean="0">
                <a:solidFill>
                  <a:schemeClr val="tx2"/>
                </a:solidFill>
              </a:rPr>
              <a:t>)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4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731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17.2 / 14.4 -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2000"/>
            <a:ext cx="8229600" cy="4830907"/>
          </a:xfrm>
          <a:noFill/>
        </p:spPr>
        <p:txBody>
          <a:bodyPr>
            <a:noAutofit/>
          </a:bodyPr>
          <a:lstStyle/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Non-disclosure </a:t>
            </a:r>
            <a:r>
              <a:rPr lang="en-US" sz="1800" dirty="0">
                <a:solidFill>
                  <a:schemeClr val="tx2"/>
                </a:solidFill>
              </a:rPr>
              <a:t>agreement for all the materials to </a:t>
            </a:r>
            <a:r>
              <a:rPr lang="en-US" sz="1800" dirty="0" smtClean="0">
                <a:solidFill>
                  <a:schemeClr val="tx2"/>
                </a:solidFill>
              </a:rPr>
              <a:t>include </a:t>
            </a:r>
            <a:r>
              <a:rPr lang="en-US" sz="1800" dirty="0">
                <a:solidFill>
                  <a:schemeClr val="tx2"/>
                </a:solidFill>
              </a:rPr>
              <a:t>in </a:t>
            </a:r>
            <a:r>
              <a:rPr lang="en-US" sz="1800" dirty="0" smtClean="0">
                <a:solidFill>
                  <a:schemeClr val="tx2"/>
                </a:solidFill>
              </a:rPr>
              <a:t>DEL17.1 </a:t>
            </a:r>
            <a:r>
              <a:rPr lang="en-US" sz="1800" dirty="0">
                <a:solidFill>
                  <a:schemeClr val="tx2"/>
                </a:solidFill>
              </a:rPr>
              <a:t>must be checked </a:t>
            </a:r>
            <a:r>
              <a:rPr lang="en-US" sz="1800" dirty="0" smtClean="0">
                <a:solidFill>
                  <a:schemeClr val="tx2"/>
                </a:solidFill>
              </a:rPr>
              <a:t>(</a:t>
            </a:r>
            <a:r>
              <a:rPr lang="en-US" sz="1800" b="1" dirty="0" smtClean="0">
                <a:solidFill>
                  <a:schemeClr val="tx2"/>
                </a:solidFill>
              </a:rPr>
              <a:t>CERN.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en-US" sz="1800" b="1" dirty="0" smtClean="0">
                <a:solidFill>
                  <a:schemeClr val="tx2"/>
                </a:solidFill>
              </a:rPr>
              <a:t>J</a:t>
            </a:r>
            <a:r>
              <a:rPr lang="en-US" sz="1800" b="1" dirty="0">
                <a:solidFill>
                  <a:schemeClr val="tx2"/>
                </a:solidFill>
              </a:rPr>
              <a:t>. Guardia</a:t>
            </a:r>
            <a:r>
              <a:rPr lang="en-US" sz="1800" dirty="0" smtClean="0">
                <a:solidFill>
                  <a:schemeClr val="tx2"/>
                </a:solidFill>
              </a:rPr>
              <a:t>)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Temperature-dependent </a:t>
            </a:r>
            <a:r>
              <a:rPr lang="en-US" sz="1800" dirty="0">
                <a:solidFill>
                  <a:schemeClr val="tx2"/>
                </a:solidFill>
              </a:rPr>
              <a:t>mechanical flexural characterization of MG, CFC, Graphite, CuCD. </a:t>
            </a:r>
            <a:r>
              <a:rPr lang="en-US" sz="1800" dirty="0" smtClean="0">
                <a:solidFill>
                  <a:schemeClr val="tx2"/>
                </a:solidFill>
              </a:rPr>
              <a:t/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dirty="0" smtClean="0">
                <a:solidFill>
                  <a:schemeClr val="tx2"/>
                </a:solidFill>
              </a:rPr>
              <a:t>Who</a:t>
            </a:r>
            <a:r>
              <a:rPr lang="en-US" sz="1800" dirty="0">
                <a:solidFill>
                  <a:schemeClr val="tx2"/>
                </a:solidFill>
              </a:rPr>
              <a:t>: </a:t>
            </a:r>
            <a:r>
              <a:rPr lang="en-US" sz="1800" b="1" dirty="0">
                <a:solidFill>
                  <a:schemeClr val="tx2"/>
                </a:solidFill>
              </a:rPr>
              <a:t>CERN, BB, RHP</a:t>
            </a:r>
            <a:r>
              <a:rPr lang="en-US" sz="1800" dirty="0">
                <a:solidFill>
                  <a:schemeClr val="tx2"/>
                </a:solidFill>
              </a:rPr>
              <a:t>. When</a:t>
            </a:r>
            <a:r>
              <a:rPr lang="en-US" sz="1800" dirty="0" smtClean="0">
                <a:solidFill>
                  <a:schemeClr val="tx2"/>
                </a:solidFill>
              </a:rPr>
              <a:t>: </a:t>
            </a:r>
            <a:r>
              <a:rPr lang="en-US" sz="1800" b="1" dirty="0" smtClean="0">
                <a:solidFill>
                  <a:schemeClr val="tx2"/>
                </a:solidFill>
              </a:rPr>
              <a:t>Springtime</a:t>
            </a:r>
            <a:r>
              <a:rPr lang="en-US" sz="1800" b="1" dirty="0" smtClean="0">
                <a:solidFill>
                  <a:schemeClr val="tx2"/>
                </a:solidFill>
              </a:rPr>
              <a:t>, to be available in summer</a:t>
            </a:r>
            <a:r>
              <a:rPr lang="en-US" sz="1800" dirty="0" smtClean="0">
                <a:solidFill>
                  <a:schemeClr val="tx2"/>
                </a:solidFill>
              </a:rPr>
              <a:t>.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Dynamic </a:t>
            </a:r>
            <a:r>
              <a:rPr lang="en-US" sz="1800" dirty="0">
                <a:solidFill>
                  <a:schemeClr val="tx2"/>
                </a:solidFill>
              </a:rPr>
              <a:t>Characterization of Carbide </a:t>
            </a:r>
            <a:r>
              <a:rPr lang="en-US" sz="1800" dirty="0" smtClean="0">
                <a:solidFill>
                  <a:schemeClr val="tx2"/>
                </a:solidFill>
              </a:rPr>
              <a:t>– Graphite </a:t>
            </a:r>
            <a:r>
              <a:rPr lang="en-US" sz="1800" dirty="0" smtClean="0">
                <a:solidFill>
                  <a:schemeClr val="tx2"/>
                </a:solidFill>
              </a:rPr>
              <a:t/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dirty="0" smtClean="0">
                <a:solidFill>
                  <a:schemeClr val="tx2"/>
                </a:solidFill>
              </a:rPr>
              <a:t>Who: </a:t>
            </a:r>
            <a:r>
              <a:rPr lang="en-US" sz="1800" b="1" dirty="0" err="1" smtClean="0">
                <a:solidFill>
                  <a:schemeClr val="tx2"/>
                </a:solidFill>
              </a:rPr>
              <a:t>Polito</a:t>
            </a:r>
            <a:r>
              <a:rPr lang="en-US" sz="1800" b="1" dirty="0">
                <a:solidFill>
                  <a:schemeClr val="tx2"/>
                </a:solidFill>
              </a:rPr>
              <a:t>, CERN, </a:t>
            </a:r>
            <a:r>
              <a:rPr lang="en-US" sz="1800" b="1" dirty="0" smtClean="0">
                <a:solidFill>
                  <a:schemeClr val="tx2"/>
                </a:solidFill>
              </a:rPr>
              <a:t>BB, RHP</a:t>
            </a:r>
            <a:r>
              <a:rPr lang="en-US" sz="1800" dirty="0" smtClean="0">
                <a:solidFill>
                  <a:schemeClr val="tx2"/>
                </a:solidFill>
              </a:rPr>
              <a:t>. </a:t>
            </a:r>
            <a:r>
              <a:rPr lang="en-US" sz="1800" dirty="0" smtClean="0">
                <a:solidFill>
                  <a:schemeClr val="tx2"/>
                </a:solidFill>
              </a:rPr>
              <a:t>Materials </a:t>
            </a:r>
            <a:r>
              <a:rPr lang="en-US" sz="1800" dirty="0" smtClean="0">
                <a:solidFill>
                  <a:schemeClr val="tx2"/>
                </a:solidFill>
              </a:rPr>
              <a:t>to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be delivered in January, tested in February. Results publication in DEL 17.1 to be decided. </a:t>
            </a:r>
            <a:r>
              <a:rPr lang="en-US" sz="1800" dirty="0" smtClean="0">
                <a:solidFill>
                  <a:schemeClr val="tx2"/>
                </a:solidFill>
              </a:rPr>
              <a:t/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dirty="0" smtClean="0">
                <a:solidFill>
                  <a:schemeClr val="tx2"/>
                </a:solidFill>
              </a:rPr>
              <a:t>S</a:t>
            </a:r>
            <a:r>
              <a:rPr lang="en-US" sz="1800" dirty="0" smtClean="0">
                <a:solidFill>
                  <a:schemeClr val="tx2"/>
                </a:solidFill>
              </a:rPr>
              <a:t>hape </a:t>
            </a:r>
            <a:r>
              <a:rPr lang="en-US" sz="1800" dirty="0" smtClean="0">
                <a:solidFill>
                  <a:schemeClr val="tx2"/>
                </a:solidFill>
              </a:rPr>
              <a:t>for CuCD test </a:t>
            </a:r>
            <a:r>
              <a:rPr lang="en-US" sz="1800" dirty="0" smtClean="0">
                <a:solidFill>
                  <a:schemeClr val="tx2"/>
                </a:solidFill>
              </a:rPr>
              <a:t>to </a:t>
            </a:r>
            <a:r>
              <a:rPr lang="en-US" sz="1800" dirty="0" smtClean="0">
                <a:solidFill>
                  <a:schemeClr val="tx2"/>
                </a:solidFill>
              </a:rPr>
              <a:t>be </a:t>
            </a:r>
            <a:r>
              <a:rPr lang="en-US" sz="1800" dirty="0" smtClean="0">
                <a:solidFill>
                  <a:schemeClr val="tx2"/>
                </a:solidFill>
              </a:rPr>
              <a:t>confirmed (</a:t>
            </a:r>
            <a:r>
              <a:rPr lang="en-US" sz="1800" b="1" dirty="0" smtClean="0">
                <a:solidFill>
                  <a:schemeClr val="tx2"/>
                </a:solidFill>
              </a:rPr>
              <a:t>F</a:t>
            </a:r>
            <a:r>
              <a:rPr lang="en-US" sz="1800" b="1" dirty="0" smtClean="0">
                <a:solidFill>
                  <a:schemeClr val="tx2"/>
                </a:solidFill>
              </a:rPr>
              <a:t>. Carra, L. </a:t>
            </a:r>
            <a:r>
              <a:rPr lang="en-US" sz="1800" b="1" dirty="0" err="1" smtClean="0">
                <a:solidFill>
                  <a:schemeClr val="tx2"/>
                </a:solidFill>
              </a:rPr>
              <a:t>Peroni</a:t>
            </a:r>
            <a:r>
              <a:rPr lang="en-US" sz="1800" b="1" dirty="0" smtClean="0">
                <a:solidFill>
                  <a:schemeClr val="tx2"/>
                </a:solidFill>
              </a:rPr>
              <a:t>, M. </a:t>
            </a:r>
            <a:r>
              <a:rPr lang="en-US" sz="1800" b="1" dirty="0" err="1" smtClean="0">
                <a:solidFill>
                  <a:schemeClr val="tx2"/>
                </a:solidFill>
              </a:rPr>
              <a:t>Scarpin</a:t>
            </a:r>
            <a:r>
              <a:rPr lang="en-US" sz="1800" dirty="0">
                <a:solidFill>
                  <a:schemeClr val="tx2"/>
                </a:solidFill>
              </a:rPr>
              <a:t>)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endParaRPr lang="en-US" sz="1800" b="1" dirty="0">
              <a:solidFill>
                <a:schemeClr val="tx2"/>
              </a:solidFill>
            </a:endParaRP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4080"/>
                </a:solidFill>
              </a:rPr>
              <a:t>Fracture </a:t>
            </a:r>
            <a:r>
              <a:rPr lang="en-US" sz="1800" dirty="0">
                <a:solidFill>
                  <a:srgbClr val="004080"/>
                </a:solidFill>
              </a:rPr>
              <a:t>Mechanics characterization </a:t>
            </a:r>
            <a:r>
              <a:rPr lang="en-US" sz="1800" dirty="0" smtClean="0">
                <a:solidFill>
                  <a:srgbClr val="004080"/>
                </a:solidFill>
              </a:rPr>
              <a:t>and </a:t>
            </a:r>
            <a:r>
              <a:rPr lang="en-US" sz="1800" dirty="0">
                <a:solidFill>
                  <a:srgbClr val="004080"/>
                </a:solidFill>
              </a:rPr>
              <a:t>NDT </a:t>
            </a:r>
            <a:r>
              <a:rPr lang="en-US" sz="1800" dirty="0" smtClean="0">
                <a:solidFill>
                  <a:srgbClr val="004080"/>
                </a:solidFill>
              </a:rPr>
              <a:t>before tests. </a:t>
            </a:r>
            <a:br>
              <a:rPr lang="en-US" sz="1800" dirty="0" smtClean="0">
                <a:solidFill>
                  <a:srgbClr val="004080"/>
                </a:solidFill>
              </a:rPr>
            </a:br>
            <a:r>
              <a:rPr lang="en-US" sz="1800" dirty="0" smtClean="0">
                <a:solidFill>
                  <a:srgbClr val="004080"/>
                </a:solidFill>
              </a:rPr>
              <a:t>Given the brittle nature of </a:t>
            </a:r>
            <a:r>
              <a:rPr lang="en-US" sz="1800" dirty="0" smtClean="0">
                <a:solidFill>
                  <a:srgbClr val="004080"/>
                </a:solidFill>
              </a:rPr>
              <a:t>carbonaceous materials, it is agreed that LEFM approach should be investigated. Optimal geometries and testing method should be investigated first. </a:t>
            </a:r>
            <a:br>
              <a:rPr lang="en-US" sz="1800" dirty="0" smtClean="0">
                <a:solidFill>
                  <a:srgbClr val="004080"/>
                </a:solidFill>
              </a:rPr>
            </a:br>
            <a:r>
              <a:rPr lang="en-US" sz="1800" dirty="0" smtClean="0">
                <a:solidFill>
                  <a:srgbClr val="004080"/>
                </a:solidFill>
              </a:rPr>
              <a:t>Who</a:t>
            </a:r>
            <a:r>
              <a:rPr lang="en-US" sz="1800" dirty="0">
                <a:solidFill>
                  <a:srgbClr val="004080"/>
                </a:solidFill>
              </a:rPr>
              <a:t>: </a:t>
            </a:r>
            <a:r>
              <a:rPr lang="en-US" sz="1800" b="1" dirty="0" err="1">
                <a:solidFill>
                  <a:srgbClr val="004080"/>
                </a:solidFill>
              </a:rPr>
              <a:t>Polito</a:t>
            </a:r>
            <a:r>
              <a:rPr lang="en-US" sz="1800" b="1" dirty="0">
                <a:solidFill>
                  <a:srgbClr val="004080"/>
                </a:solidFill>
              </a:rPr>
              <a:t>, CERN, </a:t>
            </a:r>
            <a:r>
              <a:rPr lang="en-US" sz="1800" b="1" dirty="0" smtClean="0">
                <a:solidFill>
                  <a:srgbClr val="004080"/>
                </a:solidFill>
              </a:rPr>
              <a:t>GSI</a:t>
            </a:r>
            <a:r>
              <a:rPr lang="en-US" sz="1800" dirty="0" smtClean="0">
                <a:solidFill>
                  <a:srgbClr val="004080"/>
                </a:solidFill>
              </a:rPr>
              <a:t>. </a:t>
            </a:r>
            <a:r>
              <a:rPr lang="en-US" sz="1800" b="1" dirty="0" smtClean="0">
                <a:solidFill>
                  <a:srgbClr val="004080"/>
                </a:solidFill>
              </a:rPr>
              <a:t>When: early 2018</a:t>
            </a:r>
            <a:endParaRPr lang="en-US" sz="1800" b="1" dirty="0">
              <a:solidFill>
                <a:srgbClr val="004080"/>
              </a:solidFill>
            </a:endParaRP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4080"/>
                </a:solidFill>
              </a:rPr>
              <a:t>Possibility to have NDT before mechanical tests should be investigated.</a:t>
            </a:r>
            <a:br>
              <a:rPr lang="en-US" sz="1800" dirty="0" smtClean="0">
                <a:solidFill>
                  <a:srgbClr val="004080"/>
                </a:solidFill>
              </a:rPr>
            </a:br>
            <a:r>
              <a:rPr lang="en-US" sz="1800" dirty="0" smtClean="0">
                <a:solidFill>
                  <a:srgbClr val="004080"/>
                </a:solidFill>
              </a:rPr>
              <a:t>Who: </a:t>
            </a:r>
            <a:r>
              <a:rPr lang="en-US" sz="1800" b="1" dirty="0" smtClean="0">
                <a:solidFill>
                  <a:srgbClr val="004080"/>
                </a:solidFill>
              </a:rPr>
              <a:t>CERN</a:t>
            </a:r>
            <a:endParaRPr lang="en-US" sz="1600" b="1" dirty="0">
              <a:solidFill>
                <a:srgbClr val="004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233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17.3 -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Task 3: Dynamic testing and online monitoring </a:t>
            </a:r>
            <a:b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(L. Peroni – POLITO)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2"/>
                </a:solidFill>
              </a:rPr>
              <a:t>GSI irradiation </a:t>
            </a:r>
            <a:r>
              <a:rPr lang="en-US" sz="1800" dirty="0" smtClean="0">
                <a:solidFill>
                  <a:schemeClr val="tx2"/>
                </a:solidFill>
              </a:rPr>
              <a:t>experiment (CERN TNA). </a:t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dirty="0" smtClean="0">
                <a:solidFill>
                  <a:schemeClr val="tx2"/>
                </a:solidFill>
              </a:rPr>
              <a:t>Possible </a:t>
            </a:r>
            <a:r>
              <a:rPr lang="en-US" sz="1800" dirty="0">
                <a:solidFill>
                  <a:schemeClr val="tx2"/>
                </a:solidFill>
              </a:rPr>
              <a:t>beam availability in </a:t>
            </a:r>
            <a:r>
              <a:rPr lang="en-US" sz="1800" b="1" dirty="0">
                <a:solidFill>
                  <a:schemeClr val="tx2"/>
                </a:solidFill>
              </a:rPr>
              <a:t>September, 2018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with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en-US" sz="1800" dirty="0">
                <a:solidFill>
                  <a:schemeClr val="tx2"/>
                </a:solidFill>
              </a:rPr>
              <a:t>Ca </a:t>
            </a:r>
            <a:r>
              <a:rPr lang="en-US" sz="1800" dirty="0" smtClean="0">
                <a:solidFill>
                  <a:schemeClr val="tx2"/>
                </a:solidFill>
              </a:rPr>
              <a:t>beam. </a:t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dirty="0" smtClean="0">
                <a:solidFill>
                  <a:schemeClr val="tx2"/>
                </a:solidFill>
              </a:rPr>
              <a:t>FLUKA results </a:t>
            </a:r>
            <a:r>
              <a:rPr lang="en-US" sz="1800" dirty="0">
                <a:solidFill>
                  <a:schemeClr val="tx2"/>
                </a:solidFill>
              </a:rPr>
              <a:t>to </a:t>
            </a:r>
            <a:r>
              <a:rPr lang="en-US" sz="1800" dirty="0" smtClean="0">
                <a:solidFill>
                  <a:schemeClr val="tx2"/>
                </a:solidFill>
              </a:rPr>
              <a:t>chose beam parameters. </a:t>
            </a:r>
            <a:r>
              <a:rPr lang="en-US" sz="1800" b="1" dirty="0" smtClean="0">
                <a:solidFill>
                  <a:schemeClr val="tx2"/>
                </a:solidFill>
              </a:rPr>
              <a:t>A</a:t>
            </a:r>
            <a:r>
              <a:rPr lang="en-US" sz="1800" b="1" dirty="0">
                <a:solidFill>
                  <a:schemeClr val="tx2"/>
                </a:solidFill>
              </a:rPr>
              <a:t>. </a:t>
            </a:r>
            <a:r>
              <a:rPr lang="en-US" sz="1800" b="1" dirty="0" smtClean="0">
                <a:solidFill>
                  <a:schemeClr val="tx2"/>
                </a:solidFill>
              </a:rPr>
              <a:t>Lechner. Early ‘18</a:t>
            </a:r>
            <a:r>
              <a:rPr lang="en-US" sz="1800" dirty="0" smtClean="0">
                <a:solidFill>
                  <a:schemeClr val="tx2"/>
                </a:solidFill>
              </a:rPr>
              <a:t>. </a:t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dirty="0">
                <a:solidFill>
                  <a:schemeClr val="tx2"/>
                </a:solidFill>
              </a:rPr>
              <a:t>D</a:t>
            </a:r>
            <a:r>
              <a:rPr lang="en-US" sz="1800" dirty="0" smtClean="0">
                <a:solidFill>
                  <a:schemeClr val="tx2"/>
                </a:solidFill>
              </a:rPr>
              <a:t>etails </a:t>
            </a:r>
            <a:r>
              <a:rPr lang="en-US" sz="1800" dirty="0">
                <a:solidFill>
                  <a:schemeClr val="tx2"/>
                </a:solidFill>
              </a:rPr>
              <a:t>of the irradiation </a:t>
            </a:r>
            <a:r>
              <a:rPr lang="en-US" sz="1800" dirty="0" smtClean="0">
                <a:solidFill>
                  <a:schemeClr val="tx2"/>
                </a:solidFill>
              </a:rPr>
              <a:t>to be discussed in December</a:t>
            </a:r>
            <a:r>
              <a:rPr lang="en-US" sz="1800" dirty="0">
                <a:solidFill>
                  <a:schemeClr val="tx2"/>
                </a:solidFill>
              </a:rPr>
              <a:t>, </a:t>
            </a:r>
            <a:r>
              <a:rPr lang="en-US" sz="1800" dirty="0" smtClean="0">
                <a:solidFill>
                  <a:schemeClr val="tx2"/>
                </a:solidFill>
              </a:rPr>
              <a:t>2018 at WP14 meeting. </a:t>
            </a:r>
            <a:r>
              <a:rPr lang="en-US" sz="1800" b="1" dirty="0" smtClean="0">
                <a:solidFill>
                  <a:schemeClr val="tx2"/>
                </a:solidFill>
              </a:rPr>
              <a:t>M. </a:t>
            </a:r>
            <a:r>
              <a:rPr lang="en-US" sz="1800" b="1" dirty="0" err="1" smtClean="0">
                <a:solidFill>
                  <a:schemeClr val="tx2"/>
                </a:solidFill>
              </a:rPr>
              <a:t>Tomut</a:t>
            </a:r>
            <a:r>
              <a:rPr lang="en-US" sz="1800" b="1" dirty="0">
                <a:solidFill>
                  <a:schemeClr val="tx2"/>
                </a:solidFill>
              </a:rPr>
              <a:t>, A. Bertarelli, C. </a:t>
            </a:r>
            <a:r>
              <a:rPr lang="en-US" sz="1800" b="1" dirty="0" err="1">
                <a:solidFill>
                  <a:schemeClr val="tx2"/>
                </a:solidFill>
              </a:rPr>
              <a:t>Accettura</a:t>
            </a:r>
            <a:r>
              <a:rPr lang="en-US" sz="1800" b="1" dirty="0">
                <a:solidFill>
                  <a:schemeClr val="tx2"/>
                </a:solidFill>
              </a:rPr>
              <a:t>, J. Guardia, M. </a:t>
            </a:r>
            <a:r>
              <a:rPr lang="en-US" sz="1800" b="1" dirty="0" err="1">
                <a:solidFill>
                  <a:schemeClr val="tx2"/>
                </a:solidFill>
              </a:rPr>
              <a:t>Beghi</a:t>
            </a:r>
            <a:r>
              <a:rPr lang="en-US" sz="1800" b="1" dirty="0">
                <a:solidFill>
                  <a:schemeClr val="tx2"/>
                </a:solidFill>
              </a:rPr>
              <a:t>, A. </a:t>
            </a:r>
            <a:r>
              <a:rPr lang="en-US" sz="1800" b="1" dirty="0" smtClean="0">
                <a:solidFill>
                  <a:schemeClr val="tx2"/>
                </a:solidFill>
              </a:rPr>
              <a:t>Lechner</a:t>
            </a:r>
            <a:endParaRPr lang="en-US" sz="1800" b="1" dirty="0">
              <a:solidFill>
                <a:schemeClr val="tx2"/>
              </a:solidFill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2"/>
                </a:solidFill>
              </a:rPr>
              <a:t>Starting fracture Mechanics characterization </a:t>
            </a:r>
            <a:r>
              <a:rPr lang="en-US" sz="1800" dirty="0" smtClean="0">
                <a:solidFill>
                  <a:schemeClr val="tx2"/>
                </a:solidFill>
              </a:rPr>
              <a:t>(see task 17.2</a:t>
            </a:r>
            <a:r>
              <a:rPr lang="en-US" sz="1800" dirty="0">
                <a:solidFill>
                  <a:schemeClr val="tx2"/>
                </a:solidFill>
              </a:rPr>
              <a:t>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2"/>
                </a:solidFill>
              </a:rPr>
              <a:t>Simulations of </a:t>
            </a:r>
            <a:r>
              <a:rPr lang="en-US" sz="1800" dirty="0" err="1">
                <a:solidFill>
                  <a:schemeClr val="tx2"/>
                </a:solidFill>
              </a:rPr>
              <a:t>HiRadMat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experiments.</a:t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b="1" dirty="0" smtClean="0">
                <a:solidFill>
                  <a:schemeClr val="tx2"/>
                </a:solidFill>
              </a:rPr>
              <a:t>M</a:t>
            </a:r>
            <a:r>
              <a:rPr lang="en-US" sz="1800" b="1" dirty="0">
                <a:solidFill>
                  <a:schemeClr val="tx2"/>
                </a:solidFill>
              </a:rPr>
              <a:t>. </a:t>
            </a:r>
            <a:r>
              <a:rPr lang="en-US" sz="1800" b="1" dirty="0" err="1">
                <a:solidFill>
                  <a:schemeClr val="tx2"/>
                </a:solidFill>
              </a:rPr>
              <a:t>Pasquali</a:t>
            </a:r>
            <a:r>
              <a:rPr lang="en-US" sz="1800" b="1" dirty="0">
                <a:solidFill>
                  <a:schemeClr val="tx2"/>
                </a:solidFill>
              </a:rPr>
              <a:t>, C. Fichera, M. </a:t>
            </a:r>
            <a:r>
              <a:rPr lang="en-US" sz="1800" b="1" dirty="0" smtClean="0">
                <a:solidFill>
                  <a:schemeClr val="tx2"/>
                </a:solidFill>
              </a:rPr>
              <a:t>Portelli </a:t>
            </a:r>
            <a:r>
              <a:rPr lang="en-US" sz="1800" dirty="0" smtClean="0">
                <a:solidFill>
                  <a:schemeClr val="tx2"/>
                </a:solidFill>
              </a:rPr>
              <a:t>to start simulations in </a:t>
            </a:r>
            <a:r>
              <a:rPr lang="en-US" sz="1800" b="1" dirty="0" smtClean="0">
                <a:solidFill>
                  <a:schemeClr val="tx2"/>
                </a:solidFill>
              </a:rPr>
              <a:t>December</a:t>
            </a:r>
            <a:r>
              <a:rPr lang="en-US" sz="1800" dirty="0">
                <a:solidFill>
                  <a:schemeClr val="tx2"/>
                </a:solidFill>
              </a:rPr>
              <a:t>.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dirty="0" smtClean="0">
                <a:solidFill>
                  <a:schemeClr val="tx2"/>
                </a:solidFill>
              </a:rPr>
              <a:t>FLUKA </a:t>
            </a:r>
            <a:r>
              <a:rPr lang="en-US" sz="1800" dirty="0">
                <a:solidFill>
                  <a:schemeClr val="tx2"/>
                </a:solidFill>
              </a:rPr>
              <a:t>maps update (</a:t>
            </a:r>
            <a:r>
              <a:rPr lang="en-US" sz="1800" b="1" dirty="0">
                <a:solidFill>
                  <a:schemeClr val="tx2"/>
                </a:solidFill>
              </a:rPr>
              <a:t>A. Lechner, </a:t>
            </a:r>
            <a:r>
              <a:rPr lang="en-US" sz="1800" b="1" dirty="0" smtClean="0">
                <a:solidFill>
                  <a:schemeClr val="tx2"/>
                </a:solidFill>
              </a:rPr>
              <a:t>M</a:t>
            </a:r>
            <a:r>
              <a:rPr lang="en-US" sz="1800" b="1" dirty="0" smtClean="0">
                <a:solidFill>
                  <a:schemeClr val="tx2"/>
                </a:solidFill>
              </a:rPr>
              <a:t>. Frankl</a:t>
            </a:r>
            <a:r>
              <a:rPr lang="en-US" sz="1800" dirty="0" smtClean="0">
                <a:solidFill>
                  <a:schemeClr val="tx2"/>
                </a:solidFill>
              </a:rPr>
              <a:t>) by </a:t>
            </a:r>
            <a:r>
              <a:rPr lang="en-US" sz="1800" b="1" dirty="0" smtClean="0">
                <a:solidFill>
                  <a:schemeClr val="tx2"/>
                </a:solidFill>
              </a:rPr>
              <a:t>end </a:t>
            </a:r>
            <a:r>
              <a:rPr lang="en-US" sz="1800" b="1" dirty="0">
                <a:solidFill>
                  <a:schemeClr val="tx2"/>
                </a:solidFill>
              </a:rPr>
              <a:t>of December, </a:t>
            </a:r>
            <a:r>
              <a:rPr lang="en-US" sz="1800" b="1" dirty="0" smtClean="0">
                <a:solidFill>
                  <a:schemeClr val="tx2"/>
                </a:solidFill>
              </a:rPr>
              <a:t>2017</a:t>
            </a:r>
            <a:endParaRPr lang="en-US" sz="1800" dirty="0">
              <a:solidFill>
                <a:schemeClr val="tx2"/>
              </a:solidFill>
            </a:endParaRP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000" dirty="0">
              <a:solidFill>
                <a:srgbClr val="004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062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17.3 -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Autofit/>
          </a:bodyPr>
          <a:lstStyle/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004080"/>
                </a:solidFill>
              </a:rPr>
              <a:t>Preparation </a:t>
            </a:r>
            <a:r>
              <a:rPr lang="en-US" sz="1800" dirty="0">
                <a:solidFill>
                  <a:srgbClr val="004080"/>
                </a:solidFill>
              </a:rPr>
              <a:t>of </a:t>
            </a:r>
            <a:r>
              <a:rPr lang="en-US" sz="1800" dirty="0" err="1" smtClean="0">
                <a:solidFill>
                  <a:srgbClr val="004080"/>
                </a:solidFill>
              </a:rPr>
              <a:t>FlexMAT</a:t>
            </a:r>
            <a:r>
              <a:rPr lang="en-US" sz="1800" dirty="0" smtClean="0">
                <a:solidFill>
                  <a:srgbClr val="004080"/>
                </a:solidFill>
              </a:rPr>
              <a:t> </a:t>
            </a:r>
            <a:r>
              <a:rPr lang="en-US" sz="1800" dirty="0">
                <a:solidFill>
                  <a:srgbClr val="004080"/>
                </a:solidFill>
              </a:rPr>
              <a:t>experiments</a:t>
            </a:r>
            <a:r>
              <a:rPr lang="en-US" sz="1800" dirty="0">
                <a:solidFill>
                  <a:schemeClr val="tx2"/>
                </a:solidFill>
              </a:rPr>
              <a:t>. </a:t>
            </a:r>
            <a:r>
              <a:rPr lang="en-US" sz="1800" dirty="0" smtClean="0">
                <a:solidFill>
                  <a:schemeClr val="tx2"/>
                </a:solidFill>
              </a:rPr>
              <a:t/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dirty="0" smtClean="0">
                <a:solidFill>
                  <a:schemeClr val="tx2"/>
                </a:solidFill>
              </a:rPr>
              <a:t>Possible time: </a:t>
            </a:r>
            <a:r>
              <a:rPr lang="en-US" sz="1800" b="1" dirty="0">
                <a:solidFill>
                  <a:schemeClr val="tx2"/>
                </a:solidFill>
              </a:rPr>
              <a:t>end of May/June </a:t>
            </a:r>
            <a:r>
              <a:rPr lang="en-US" sz="1800" dirty="0">
                <a:solidFill>
                  <a:schemeClr val="tx2"/>
                </a:solidFill>
              </a:rPr>
              <a:t>to be checked (</a:t>
            </a:r>
            <a:r>
              <a:rPr lang="en-US" sz="1800" b="1" dirty="0">
                <a:solidFill>
                  <a:schemeClr val="tx2"/>
                </a:solidFill>
              </a:rPr>
              <a:t>M. </a:t>
            </a:r>
            <a:r>
              <a:rPr lang="en-US" sz="1800" b="1" dirty="0" err="1">
                <a:solidFill>
                  <a:schemeClr val="tx2"/>
                </a:solidFill>
              </a:rPr>
              <a:t>Tomut</a:t>
            </a:r>
            <a:r>
              <a:rPr lang="en-US" sz="1800" dirty="0">
                <a:solidFill>
                  <a:schemeClr val="tx2"/>
                </a:solidFill>
              </a:rPr>
              <a:t>). </a:t>
            </a:r>
            <a:r>
              <a:rPr lang="en-US" sz="1800" dirty="0" smtClean="0">
                <a:solidFill>
                  <a:schemeClr val="tx2"/>
                </a:solidFill>
              </a:rPr>
              <a:t/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dirty="0" smtClean="0">
                <a:solidFill>
                  <a:schemeClr val="tx2"/>
                </a:solidFill>
              </a:rPr>
              <a:t>CERN to </a:t>
            </a:r>
            <a:r>
              <a:rPr lang="en-US" sz="1800" dirty="0">
                <a:solidFill>
                  <a:schemeClr val="tx2"/>
                </a:solidFill>
              </a:rPr>
              <a:t>help GSI and POLITO with simulations (</a:t>
            </a:r>
            <a:r>
              <a:rPr lang="en-US" sz="1800" b="1" dirty="0">
                <a:solidFill>
                  <a:schemeClr val="tx2"/>
                </a:solidFill>
              </a:rPr>
              <a:t>FLUKA team</a:t>
            </a:r>
            <a:r>
              <a:rPr lang="en-US" sz="1800" dirty="0">
                <a:solidFill>
                  <a:schemeClr val="tx2"/>
                </a:solidFill>
              </a:rPr>
              <a:t>). Instrumentation set-up to be discussed in December (</a:t>
            </a:r>
            <a:r>
              <a:rPr lang="en-US" sz="1800" b="1" dirty="0">
                <a:solidFill>
                  <a:schemeClr val="tx2"/>
                </a:solidFill>
              </a:rPr>
              <a:t>M. </a:t>
            </a:r>
            <a:r>
              <a:rPr lang="en-US" sz="1800" b="1" dirty="0" err="1">
                <a:solidFill>
                  <a:schemeClr val="tx2"/>
                </a:solidFill>
              </a:rPr>
              <a:t>Tomut</a:t>
            </a:r>
            <a:r>
              <a:rPr lang="en-US" sz="1800" b="1" dirty="0">
                <a:solidFill>
                  <a:schemeClr val="tx2"/>
                </a:solidFill>
              </a:rPr>
              <a:t>, M. </a:t>
            </a:r>
            <a:r>
              <a:rPr lang="en-GB" sz="1800" b="1" dirty="0" err="1">
                <a:solidFill>
                  <a:schemeClr val="tx2"/>
                </a:solidFill>
              </a:rPr>
              <a:t>Guinchard</a:t>
            </a:r>
            <a:r>
              <a:rPr lang="en-GB" sz="1800" dirty="0">
                <a:solidFill>
                  <a:schemeClr val="tx2"/>
                </a:solidFill>
              </a:rPr>
              <a:t>). </a:t>
            </a:r>
            <a:r>
              <a:rPr lang="en-GB" sz="1800" dirty="0" smtClean="0">
                <a:solidFill>
                  <a:schemeClr val="tx2"/>
                </a:solidFill>
              </a:rPr>
              <a:t/>
            </a:r>
            <a:br>
              <a:rPr lang="en-GB" sz="1800" dirty="0" smtClean="0">
                <a:solidFill>
                  <a:schemeClr val="tx2"/>
                </a:solidFill>
              </a:rPr>
            </a:br>
            <a:r>
              <a:rPr lang="en-GB" sz="1800" dirty="0" smtClean="0">
                <a:solidFill>
                  <a:schemeClr val="tx2"/>
                </a:solidFill>
              </a:rPr>
              <a:t>The </a:t>
            </a:r>
            <a:r>
              <a:rPr lang="en-GB" sz="1800" dirty="0">
                <a:solidFill>
                  <a:schemeClr val="tx2"/>
                </a:solidFill>
              </a:rPr>
              <a:t>experiment could be included in the </a:t>
            </a:r>
            <a:r>
              <a:rPr lang="en-GB" sz="1800" dirty="0" smtClean="0">
                <a:solidFill>
                  <a:schemeClr val="tx2"/>
                </a:solidFill>
              </a:rPr>
              <a:t>special issue on </a:t>
            </a:r>
            <a:r>
              <a:rPr lang="en-GB" sz="1800" dirty="0" err="1" smtClean="0">
                <a:solidFill>
                  <a:schemeClr val="tx2"/>
                </a:solidFill>
              </a:rPr>
              <a:t>HiRadMat</a:t>
            </a:r>
            <a:r>
              <a:rPr lang="en-GB" sz="1800" dirty="0" smtClean="0">
                <a:solidFill>
                  <a:schemeClr val="tx2"/>
                </a:solidFill>
              </a:rPr>
              <a:t> experiments.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2"/>
                </a:solidFill>
              </a:rPr>
              <a:t>Impact </a:t>
            </a:r>
            <a:r>
              <a:rPr lang="en-US" sz="1800" dirty="0">
                <a:solidFill>
                  <a:schemeClr val="tx2"/>
                </a:solidFill>
              </a:rPr>
              <a:t>tests on carbon based material at high temperature in </a:t>
            </a:r>
            <a:r>
              <a:rPr lang="en-US" sz="1800" dirty="0" smtClean="0">
                <a:solidFill>
                  <a:schemeClr val="tx2"/>
                </a:solidFill>
              </a:rPr>
              <a:t>vacuum. </a:t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b="1" dirty="0">
                <a:solidFill>
                  <a:schemeClr val="tx2"/>
                </a:solidFill>
              </a:rPr>
              <a:t>I</a:t>
            </a:r>
            <a:r>
              <a:rPr lang="en-US" sz="1800" b="1" dirty="0" smtClean="0">
                <a:solidFill>
                  <a:schemeClr val="tx2"/>
                </a:solidFill>
              </a:rPr>
              <a:t>n </a:t>
            </a:r>
            <a:r>
              <a:rPr lang="en-US" sz="1800" b="1" dirty="0" smtClean="0">
                <a:solidFill>
                  <a:schemeClr val="tx2"/>
                </a:solidFill>
              </a:rPr>
              <a:t>2-3 months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at </a:t>
            </a:r>
            <a:r>
              <a:rPr lang="en-US" sz="1800" b="1" dirty="0" err="1" smtClean="0">
                <a:solidFill>
                  <a:schemeClr val="tx2"/>
                </a:solidFill>
              </a:rPr>
              <a:t>Polito</a:t>
            </a:r>
            <a:r>
              <a:rPr lang="en-US" sz="1800" dirty="0" smtClean="0">
                <a:solidFill>
                  <a:schemeClr val="tx2"/>
                </a:solidFill>
              </a:rPr>
              <a:t>. </a:t>
            </a:r>
            <a:r>
              <a:rPr lang="en-US" sz="1800" b="1" dirty="0" smtClean="0">
                <a:solidFill>
                  <a:schemeClr val="tx2"/>
                </a:solidFill>
              </a:rPr>
              <a:t>L</a:t>
            </a:r>
            <a:r>
              <a:rPr lang="en-US" sz="1800" b="1" dirty="0" smtClean="0">
                <a:solidFill>
                  <a:schemeClr val="tx2"/>
                </a:solidFill>
              </a:rPr>
              <a:t>. </a:t>
            </a:r>
            <a:r>
              <a:rPr lang="en-US" sz="1800" b="1" dirty="0" err="1" smtClean="0">
                <a:solidFill>
                  <a:schemeClr val="tx2"/>
                </a:solidFill>
              </a:rPr>
              <a:t>Peroni</a:t>
            </a:r>
            <a:r>
              <a:rPr lang="en-US" sz="1800" b="1" dirty="0" smtClean="0">
                <a:solidFill>
                  <a:schemeClr val="tx2"/>
                </a:solidFill>
              </a:rPr>
              <a:t>, M. </a:t>
            </a:r>
            <a:r>
              <a:rPr lang="en-US" sz="1800" b="1" dirty="0" err="1" smtClean="0">
                <a:solidFill>
                  <a:schemeClr val="tx2"/>
                </a:solidFill>
              </a:rPr>
              <a:t>Guinchard</a:t>
            </a:r>
            <a:endParaRPr lang="en-US" sz="1800" dirty="0">
              <a:solidFill>
                <a:schemeClr val="tx2"/>
              </a:solidFill>
            </a:endParaRP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000" dirty="0">
              <a:solidFill>
                <a:srgbClr val="004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062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17.4 -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Task 4: Simulation of irradiation effects and mitigation methods  (A. Lechner – CERN)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rgbClr val="004080"/>
                </a:solidFill>
              </a:rPr>
              <a:t>Update of FLUKA calculations quantifying the long-term radiation damage in HL-LHC collimators (including new loss </a:t>
            </a:r>
            <a:r>
              <a:rPr lang="en-GB" sz="1800" dirty="0" err="1">
                <a:solidFill>
                  <a:srgbClr val="004080"/>
                </a:solidFill>
              </a:rPr>
              <a:t>scalings</a:t>
            </a:r>
            <a:r>
              <a:rPr lang="en-GB" sz="1800" dirty="0">
                <a:solidFill>
                  <a:srgbClr val="004080"/>
                </a:solidFill>
              </a:rPr>
              <a:t>, extended to coatings, and covering also gas production) - </a:t>
            </a:r>
            <a:r>
              <a:rPr lang="en-GB" sz="1800" b="1" dirty="0">
                <a:solidFill>
                  <a:srgbClr val="004080"/>
                </a:solidFill>
              </a:rPr>
              <a:t>CERN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rgbClr val="004080"/>
                </a:solidFill>
              </a:rPr>
              <a:t>Definition of the requirements for the GSI irradiation campaign of CERN samples in 2018 (ion species, </a:t>
            </a:r>
            <a:r>
              <a:rPr lang="en-GB" sz="1800" dirty="0" err="1">
                <a:solidFill>
                  <a:srgbClr val="004080"/>
                </a:solidFill>
              </a:rPr>
              <a:t>fluence</a:t>
            </a:r>
            <a:r>
              <a:rPr lang="en-GB" sz="1800" dirty="0">
                <a:solidFill>
                  <a:srgbClr val="004080"/>
                </a:solidFill>
              </a:rPr>
              <a:t> requirements, equivalence with damage in LHC collimators) - </a:t>
            </a:r>
            <a:r>
              <a:rPr lang="en-GB" sz="1800" b="1" dirty="0">
                <a:solidFill>
                  <a:srgbClr val="004080"/>
                </a:solidFill>
              </a:rPr>
              <a:t>GSI, CERN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rgbClr val="004080"/>
                </a:solidFill>
              </a:rPr>
              <a:t>Discussions on co-operation with </a:t>
            </a:r>
            <a:r>
              <a:rPr lang="en-GB" sz="1800" dirty="0" err="1">
                <a:solidFill>
                  <a:srgbClr val="004080"/>
                </a:solidFill>
              </a:rPr>
              <a:t>RaDIATE</a:t>
            </a:r>
            <a:r>
              <a:rPr lang="en-GB" sz="1800" dirty="0">
                <a:solidFill>
                  <a:srgbClr val="004080"/>
                </a:solidFill>
              </a:rPr>
              <a:t> collaboration concerning coated examples to be irradiated in 2018 BLIP run (concerning DPA calculations, PIE etc.) - </a:t>
            </a:r>
            <a:r>
              <a:rPr lang="en-GB" sz="1800" b="1" dirty="0">
                <a:solidFill>
                  <a:srgbClr val="004080"/>
                </a:solidFill>
              </a:rPr>
              <a:t>CERN, POLIMI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rgbClr val="004080"/>
                </a:solidFill>
              </a:rPr>
              <a:t>Support to </a:t>
            </a:r>
            <a:r>
              <a:rPr lang="en-GB" sz="1800" dirty="0" err="1">
                <a:solidFill>
                  <a:srgbClr val="004080"/>
                </a:solidFill>
              </a:rPr>
              <a:t>HiRadMat</a:t>
            </a:r>
            <a:r>
              <a:rPr lang="en-GB" sz="1800" dirty="0">
                <a:solidFill>
                  <a:srgbClr val="004080"/>
                </a:solidFill>
              </a:rPr>
              <a:t> experiments in terms of energy deposition studies (e.g. </a:t>
            </a:r>
            <a:r>
              <a:rPr lang="en-GB" sz="1800" dirty="0" err="1">
                <a:solidFill>
                  <a:srgbClr val="004080"/>
                </a:solidFill>
              </a:rPr>
              <a:t>MultiMat</a:t>
            </a:r>
            <a:r>
              <a:rPr lang="en-GB" sz="1800" dirty="0">
                <a:solidFill>
                  <a:srgbClr val="004080"/>
                </a:solidFill>
              </a:rPr>
              <a:t>) - </a:t>
            </a:r>
            <a:r>
              <a:rPr lang="en-GB" sz="1800" b="1" dirty="0" smtClean="0">
                <a:solidFill>
                  <a:srgbClr val="004080"/>
                </a:solidFill>
              </a:rPr>
              <a:t>CERN</a:t>
            </a:r>
            <a:endParaRPr lang="en-US" sz="1800" b="1" dirty="0" smtClean="0">
              <a:solidFill>
                <a:srgbClr val="004080"/>
              </a:solidFill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endParaRPr lang="en-GB" sz="1400" dirty="0">
              <a:solidFill>
                <a:srgbClr val="004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Tomut</a:t>
            </a:r>
            <a:r>
              <a:rPr lang="en-GB" dirty="0"/>
              <a:t>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501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17.4 -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Autofit/>
          </a:bodyPr>
          <a:lstStyle/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4080"/>
                </a:solidFill>
              </a:rPr>
              <a:t>Support for DPA calculations for irradiated GSI samples  (diamonds etc.) - GSI, CERN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 smtClean="0">
              <a:solidFill>
                <a:srgbClr val="004080"/>
              </a:solidFill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GB" sz="1800" b="1" dirty="0" smtClean="0">
                <a:solidFill>
                  <a:srgbClr val="004080"/>
                </a:solidFill>
              </a:rPr>
              <a:t>Medium-term activities: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4080"/>
                </a:solidFill>
              </a:rPr>
              <a:t>Extend DPA, gas production studies to other devices devices/machines</a:t>
            </a:r>
          </a:p>
          <a:p>
            <a:pPr marL="685800" lvl="2">
              <a:spcBef>
                <a:spcPts val="60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4080"/>
                </a:solidFill>
              </a:rPr>
              <a:t>FLAIR beam dumps/catchers - </a:t>
            </a:r>
            <a:r>
              <a:rPr lang="en-GB" sz="1800" b="1" dirty="0" smtClean="0">
                <a:solidFill>
                  <a:srgbClr val="004080"/>
                </a:solidFill>
              </a:rPr>
              <a:t>GSI with guidance from CERN</a:t>
            </a:r>
          </a:p>
          <a:p>
            <a:pPr marL="685800" lvl="2">
              <a:spcBef>
                <a:spcPts val="60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4080"/>
                </a:solidFill>
              </a:rPr>
              <a:t>FCC collimators, FCC dump, HL-LHC dump, HE-LHC - </a:t>
            </a:r>
            <a:r>
              <a:rPr lang="en-GB" sz="1800" b="1" dirty="0" smtClean="0">
                <a:solidFill>
                  <a:srgbClr val="004080"/>
                </a:solidFill>
              </a:rPr>
              <a:t>GSI CERN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endParaRPr lang="en-GB" sz="1400" dirty="0">
              <a:solidFill>
                <a:srgbClr val="004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Tomut</a:t>
            </a:r>
            <a:r>
              <a:rPr lang="en-GB" dirty="0"/>
              <a:t>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26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17.5 -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2000"/>
            <a:ext cx="8229600" cy="4525963"/>
          </a:xfrm>
          <a:noFill/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Task 5: Broader accelerator and societal applications </a:t>
            </a:r>
            <a:b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(M. </a:t>
            </a:r>
            <a:r>
              <a:rPr lang="en-US" sz="2000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Tomut</a:t>
            </a: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– GSI)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rgbClr val="004080"/>
                </a:solidFill>
              </a:rPr>
              <a:t>Optimize metal matrix for better response to fast extracted heavy ion beams </a:t>
            </a:r>
            <a:r>
              <a:rPr lang="en-US" sz="1800" dirty="0" smtClean="0">
                <a:solidFill>
                  <a:srgbClr val="004080"/>
                </a:solidFill>
              </a:rPr>
              <a:t>–ongoing. </a:t>
            </a:r>
            <a:r>
              <a:rPr lang="en-US" sz="1800" b="1" dirty="0" smtClean="0">
                <a:solidFill>
                  <a:srgbClr val="004080"/>
                </a:solidFill>
              </a:rPr>
              <a:t>GSI with </a:t>
            </a:r>
            <a:r>
              <a:rPr lang="en-US" sz="1800" b="1" dirty="0">
                <a:solidFill>
                  <a:srgbClr val="004080"/>
                </a:solidFill>
              </a:rPr>
              <a:t>RHP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rgbClr val="004080"/>
                </a:solidFill>
              </a:rPr>
              <a:t>Optimize diamond particle sizes and distribution for different applications – to be </a:t>
            </a:r>
            <a:r>
              <a:rPr lang="en-US" sz="1800" dirty="0" smtClean="0">
                <a:solidFill>
                  <a:srgbClr val="004080"/>
                </a:solidFill>
              </a:rPr>
              <a:t>started. </a:t>
            </a:r>
            <a:r>
              <a:rPr lang="en-US" sz="1800" b="1" dirty="0" smtClean="0">
                <a:solidFill>
                  <a:srgbClr val="004080"/>
                </a:solidFill>
              </a:rPr>
              <a:t>RHP-GSI</a:t>
            </a:r>
            <a:endParaRPr lang="en-US" sz="1800" dirty="0">
              <a:solidFill>
                <a:srgbClr val="004080"/>
              </a:solidFill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rgbClr val="004080"/>
                </a:solidFill>
              </a:rPr>
              <a:t>Optimize color centers in diamond for different applications (luminescence screens, QD’s and medical imaging) - using different doping </a:t>
            </a:r>
            <a:r>
              <a:rPr lang="en-US" sz="1800" dirty="0" smtClean="0">
                <a:solidFill>
                  <a:srgbClr val="004080"/>
                </a:solidFill>
              </a:rPr>
              <a:t>recipe. </a:t>
            </a:r>
            <a:br>
              <a:rPr lang="en-US" sz="1800" dirty="0" smtClean="0">
                <a:solidFill>
                  <a:srgbClr val="004080"/>
                </a:solidFill>
              </a:rPr>
            </a:br>
            <a:r>
              <a:rPr lang="en-US" sz="1800" b="1" dirty="0" smtClean="0">
                <a:solidFill>
                  <a:srgbClr val="004080"/>
                </a:solidFill>
              </a:rPr>
              <a:t>GSI</a:t>
            </a:r>
            <a:r>
              <a:rPr lang="en-US" sz="1800" b="1" dirty="0">
                <a:solidFill>
                  <a:srgbClr val="004080"/>
                </a:solidFill>
              </a:rPr>
              <a:t>, collaboration </a:t>
            </a:r>
            <a:r>
              <a:rPr lang="en-US" sz="1800" b="1" dirty="0" smtClean="0">
                <a:solidFill>
                  <a:srgbClr val="004080"/>
                </a:solidFill>
              </a:rPr>
              <a:t>LBNL</a:t>
            </a:r>
            <a:endParaRPr lang="en-US" sz="1800" b="1" dirty="0">
              <a:solidFill>
                <a:srgbClr val="004080"/>
              </a:solidFill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rgbClr val="004080"/>
                </a:solidFill>
              </a:rPr>
              <a:t>Workshop with</a:t>
            </a:r>
            <a:r>
              <a:rPr lang="en-US" sz="1800" dirty="0">
                <a:solidFill>
                  <a:schemeClr val="tx2"/>
                </a:solidFill>
              </a:rPr>
              <a:t> technology transfer on applications of new materials for advanced engineering solutions, efficient energy solutions, space, thermal management. </a:t>
            </a:r>
            <a:r>
              <a:rPr lang="en-US" sz="1800" dirty="0" smtClean="0">
                <a:solidFill>
                  <a:schemeClr val="tx2"/>
                </a:solidFill>
              </a:rPr>
              <a:t/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800" b="1" dirty="0" smtClean="0">
                <a:solidFill>
                  <a:schemeClr val="tx2"/>
                </a:solidFill>
              </a:rPr>
              <a:t>Long-term </a:t>
            </a:r>
            <a:r>
              <a:rPr lang="en-US" sz="1800" b="1" dirty="0">
                <a:solidFill>
                  <a:schemeClr val="tx2"/>
                </a:solidFill>
              </a:rPr>
              <a:t>project</a:t>
            </a:r>
            <a:r>
              <a:rPr lang="en-US" sz="1800" dirty="0">
                <a:solidFill>
                  <a:schemeClr val="tx2"/>
                </a:solidFill>
              </a:rPr>
              <a:t>, but some proposals for the next meeting in </a:t>
            </a:r>
            <a:r>
              <a:rPr lang="en-US" sz="1800" dirty="0" smtClean="0">
                <a:solidFill>
                  <a:schemeClr val="tx2"/>
                </a:solidFill>
              </a:rPr>
              <a:t>Riga </a:t>
            </a:r>
            <a:r>
              <a:rPr lang="en-US" sz="1800" dirty="0">
                <a:solidFill>
                  <a:schemeClr val="tx2"/>
                </a:solidFill>
              </a:rPr>
              <a:t>(</a:t>
            </a:r>
            <a:r>
              <a:rPr lang="en-US" sz="1800" b="1" dirty="0">
                <a:solidFill>
                  <a:schemeClr val="tx2"/>
                </a:solidFill>
              </a:rPr>
              <a:t>All</a:t>
            </a:r>
            <a:r>
              <a:rPr lang="en-US" sz="1800" dirty="0">
                <a:solidFill>
                  <a:schemeClr val="tx2"/>
                </a:solidFill>
              </a:rPr>
              <a:t>).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endParaRPr lang="en-US" sz="2000" dirty="0">
              <a:solidFill>
                <a:srgbClr val="00408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587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ARIES WP17 </a:t>
            </a:r>
            <a:r>
              <a:rPr lang="en-US" dirty="0" err="1"/>
              <a:t>PowerMat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Thanks to </a:t>
            </a:r>
            <a:r>
              <a:rPr lang="en-US" dirty="0" err="1"/>
              <a:t>Polito</a:t>
            </a:r>
            <a:r>
              <a:rPr lang="en-US" dirty="0"/>
              <a:t> and particularly  to Lorenzo and Martina for organizing this workshop in such an inspiring and beautiful location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1026" name="Picture 2" descr="1st Workshop of ARIES WP17 PowerM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45" y="2829556"/>
            <a:ext cx="8496000" cy="339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933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PowerMat</a:t>
            </a:r>
            <a:r>
              <a:rPr lang="en-US" dirty="0"/>
              <a:t> WP in a nutshell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Develop and characterize novel composite materials based on graphitic and metal matrices with carbide and diamond reinforcements</a:t>
            </a:r>
          </a:p>
          <a:p>
            <a:r>
              <a:rPr lang="en-GB" dirty="0"/>
              <a:t>Test and online monitor materials behaviour under thermal shock (particle- or laser-beam induced) and irradiation</a:t>
            </a:r>
          </a:p>
          <a:p>
            <a:r>
              <a:rPr lang="en-GB" dirty="0"/>
              <a:t>Investigate radiation damage using numerical and experimental approaches.</a:t>
            </a:r>
          </a:p>
          <a:p>
            <a:r>
              <a:rPr lang="en-GB" dirty="0"/>
              <a:t>Identify and test novel materials for broader accelerator applications for high power targets, beam catchers, beam windows  and luminescence screens </a:t>
            </a:r>
          </a:p>
          <a:p>
            <a:r>
              <a:rPr lang="en-GB" dirty="0"/>
              <a:t>Explore societal applications of these novel materials such as advanced engineering, medical imaging, quantum computing, energy efficiency, aerospace, and thermal management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383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Milestones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990600"/>
            <a:ext cx="7652172" cy="48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665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Deliverables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8" y="1928795"/>
            <a:ext cx="8978405" cy="220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61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Deliverables and Milestones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406396" y="1917700"/>
          <a:ext cx="833120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 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 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Q2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Q4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Q2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Q4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Q2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Q4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Q2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Q4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FF0000"/>
                          </a:solidFill>
                        </a:rPr>
                        <a:t>D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800000"/>
                          </a:solidFill>
                        </a:rPr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800000"/>
                          </a:solidFill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614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ARIES WP17 </a:t>
            </a:r>
            <a:r>
              <a:rPr lang="en-US" dirty="0" err="1"/>
              <a:t>PowerMat</a:t>
            </a:r>
            <a:r>
              <a:rPr lang="en-US" dirty="0"/>
              <a:t>: Workshop goals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main goals of this workshop are:</a:t>
            </a:r>
          </a:p>
          <a:p>
            <a:pPr lvl="1"/>
            <a:r>
              <a:rPr lang="en-US" dirty="0"/>
              <a:t>Define the WP work program for the next 6 – 12 months, including Deliverables and Milestones</a:t>
            </a:r>
          </a:p>
          <a:p>
            <a:pPr lvl="1"/>
            <a:r>
              <a:rPr lang="en-US" dirty="0"/>
              <a:t>Foster discussions, exchanges and collaboration between partners</a:t>
            </a:r>
          </a:p>
          <a:p>
            <a:pPr lvl="1"/>
            <a:r>
              <a:rPr lang="en-US" dirty="0"/>
              <a:t>Prepare the list of experiments, sampling, testing and characterization campaigns</a:t>
            </a:r>
          </a:p>
          <a:p>
            <a:pPr lvl="1"/>
            <a:r>
              <a:rPr lang="en-US" dirty="0"/>
              <a:t>Define next steps and meetings, e.g. annual meeting (ARIES annual meeting in Riga, LV, 22-25 May ‘18)</a:t>
            </a:r>
          </a:p>
          <a:p>
            <a:r>
              <a:rPr lang="en-US" b="1" dirty="0">
                <a:solidFill>
                  <a:srgbClr val="FF0000"/>
                </a:solidFill>
              </a:rPr>
              <a:t>You should not leave this event unless you clearly know what you should do in the next 6 – 12 months!</a:t>
            </a:r>
          </a:p>
          <a:p>
            <a:r>
              <a:rPr lang="en-US" b="1" dirty="0"/>
              <a:t>So let’s start …. And enjoy the Workshop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46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17.1 -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Autofit/>
          </a:bodyPr>
          <a:lstStyle/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2"/>
                </a:solidFill>
              </a:rPr>
              <a:t>WP Annual </a:t>
            </a:r>
            <a:r>
              <a:rPr lang="en-US" sz="1800" dirty="0">
                <a:solidFill>
                  <a:schemeClr val="tx2"/>
                </a:solidFill>
              </a:rPr>
              <a:t>Meeting: one day </a:t>
            </a:r>
            <a:r>
              <a:rPr lang="en-US" sz="1800" dirty="0" smtClean="0">
                <a:solidFill>
                  <a:schemeClr val="tx2"/>
                </a:solidFill>
              </a:rPr>
              <a:t>at </a:t>
            </a:r>
            <a:r>
              <a:rPr lang="en-US" sz="1800" dirty="0">
                <a:solidFill>
                  <a:schemeClr val="tx2"/>
                </a:solidFill>
              </a:rPr>
              <a:t>Riga </a:t>
            </a:r>
            <a:r>
              <a:rPr lang="en-US" sz="1800" dirty="0" smtClean="0">
                <a:solidFill>
                  <a:schemeClr val="tx2"/>
                </a:solidFill>
              </a:rPr>
              <a:t>ARIES meeting (Tuesday </a:t>
            </a:r>
            <a:r>
              <a:rPr lang="en-US" sz="1800" dirty="0">
                <a:solidFill>
                  <a:schemeClr val="tx2"/>
                </a:solidFill>
              </a:rPr>
              <a:t>22/5 or  </a:t>
            </a:r>
            <a:r>
              <a:rPr lang="en-US" sz="1800" dirty="0" smtClean="0">
                <a:solidFill>
                  <a:schemeClr val="tx2"/>
                </a:solidFill>
              </a:rPr>
              <a:t>Friday 25/5)? </a:t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</a:rPr>
              <a:t>There is a general consensus that we shoul</a:t>
            </a:r>
            <a:r>
              <a:rPr lang="en-US" sz="1600" dirty="0" smtClean="0">
                <a:solidFill>
                  <a:schemeClr val="tx2"/>
                </a:solidFill>
              </a:rPr>
              <a:t>d profit of this opportunity with </a:t>
            </a:r>
            <a:r>
              <a:rPr lang="en-US" sz="1600" dirty="0">
                <a:solidFill>
                  <a:schemeClr val="tx2"/>
                </a:solidFill>
              </a:rPr>
              <a:t>for at least </a:t>
            </a:r>
            <a:r>
              <a:rPr lang="en-US" sz="1600" dirty="0" smtClean="0">
                <a:solidFill>
                  <a:schemeClr val="tx2"/>
                </a:solidFill>
              </a:rPr>
              <a:t>the participation of all task </a:t>
            </a:r>
            <a:r>
              <a:rPr lang="en-US" sz="1600" dirty="0">
                <a:solidFill>
                  <a:schemeClr val="tx2"/>
                </a:solidFill>
              </a:rPr>
              <a:t>leaders. </a:t>
            </a:r>
            <a:r>
              <a:rPr lang="en-US" sz="1600" dirty="0" smtClean="0">
                <a:solidFill>
                  <a:schemeClr val="tx2"/>
                </a:solidFill>
              </a:rPr>
              <a:t>Date </a:t>
            </a:r>
            <a:r>
              <a:rPr lang="en-US" sz="1600" dirty="0" smtClean="0">
                <a:solidFill>
                  <a:schemeClr val="tx2"/>
                </a:solidFill>
              </a:rPr>
              <a:t>be </a:t>
            </a:r>
            <a:r>
              <a:rPr lang="en-US" sz="1600" dirty="0" smtClean="0">
                <a:solidFill>
                  <a:schemeClr val="tx2"/>
                </a:solidFill>
              </a:rPr>
              <a:t>discussed soon (</a:t>
            </a:r>
            <a:r>
              <a:rPr lang="en-US" sz="1600" b="1" dirty="0" smtClean="0">
                <a:solidFill>
                  <a:schemeClr val="tx2"/>
                </a:solidFill>
              </a:rPr>
              <a:t>December. M. </a:t>
            </a:r>
            <a:r>
              <a:rPr lang="en-US" sz="1600" b="1" dirty="0" err="1" smtClean="0">
                <a:solidFill>
                  <a:schemeClr val="tx2"/>
                </a:solidFill>
              </a:rPr>
              <a:t>Tomut</a:t>
            </a:r>
            <a:r>
              <a:rPr lang="en-US" sz="1600" b="1" dirty="0" smtClean="0">
                <a:solidFill>
                  <a:schemeClr val="tx2"/>
                </a:solidFill>
              </a:rPr>
              <a:t>; A. Bertarelli</a:t>
            </a:r>
            <a:r>
              <a:rPr lang="en-US" sz="1600" dirty="0" smtClean="0">
                <a:solidFill>
                  <a:schemeClr val="tx2"/>
                </a:solidFill>
              </a:rPr>
              <a:t>).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2"/>
                </a:solidFill>
              </a:rPr>
              <a:t>Deliverable </a:t>
            </a:r>
            <a:r>
              <a:rPr lang="en-US" sz="1800" b="1" dirty="0">
                <a:solidFill>
                  <a:schemeClr val="tx2"/>
                </a:solidFill>
              </a:rPr>
              <a:t>17.1: </a:t>
            </a:r>
            <a:r>
              <a:rPr lang="en-US" sz="1800" dirty="0">
                <a:solidFill>
                  <a:schemeClr val="tx2"/>
                </a:solidFill>
              </a:rPr>
              <a:t>what to put in, what not (</a:t>
            </a:r>
            <a:r>
              <a:rPr lang="en-US" sz="1800" dirty="0" err="1">
                <a:solidFill>
                  <a:schemeClr val="tx2"/>
                </a:solidFill>
              </a:rPr>
              <a:t>e.g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MultiMat</a:t>
            </a:r>
            <a:r>
              <a:rPr lang="en-US" sz="1800" dirty="0" smtClean="0">
                <a:solidFill>
                  <a:schemeClr val="tx2"/>
                </a:solidFill>
              </a:rPr>
              <a:t>)?</a:t>
            </a:r>
            <a:br>
              <a:rPr lang="en-US" sz="1800" dirty="0" smtClean="0">
                <a:solidFill>
                  <a:schemeClr val="tx2"/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</a:rPr>
              <a:t>All </a:t>
            </a:r>
            <a:r>
              <a:rPr lang="en-US" sz="1600" dirty="0" smtClean="0">
                <a:solidFill>
                  <a:schemeClr val="tx2"/>
                </a:solidFill>
              </a:rPr>
              <a:t>the participants agree to </a:t>
            </a:r>
            <a:r>
              <a:rPr lang="en-US" sz="1600" dirty="0" smtClean="0">
                <a:solidFill>
                  <a:schemeClr val="tx2"/>
                </a:solidFill>
              </a:rPr>
              <a:t>include the </a:t>
            </a:r>
            <a:r>
              <a:rPr lang="en-US" sz="1600" dirty="0" smtClean="0">
                <a:solidFill>
                  <a:schemeClr val="tx2"/>
                </a:solidFill>
              </a:rPr>
              <a:t>characterization of non-irradiated materials (CERN: thermomechanical, UHV, microstructure;  GSI: Raman Spectroscopy, thermomechanical; POLITO: dynamic </a:t>
            </a:r>
            <a:r>
              <a:rPr lang="en-US" sz="1600" dirty="0" smtClean="0">
                <a:solidFill>
                  <a:schemeClr val="tx2"/>
                </a:solidFill>
              </a:rPr>
              <a:t>characterization; POLIMI: coating characterization). Results of tests with beam shoul</a:t>
            </a:r>
            <a:r>
              <a:rPr lang="en-US" sz="1600" dirty="0" smtClean="0">
                <a:solidFill>
                  <a:schemeClr val="tx2"/>
                </a:solidFill>
              </a:rPr>
              <a:t>d be included in a different document.</a:t>
            </a:r>
            <a:r>
              <a:rPr lang="en-US" sz="1600" dirty="0" smtClean="0">
                <a:solidFill>
                  <a:schemeClr val="tx2"/>
                </a:solidFill>
              </a:rPr>
              <a:t/>
            </a:r>
            <a:br>
              <a:rPr lang="en-US" sz="1600" dirty="0" smtClean="0">
                <a:solidFill>
                  <a:schemeClr val="tx2"/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</a:rPr>
              <a:t>Internal deliverable: </a:t>
            </a:r>
            <a:r>
              <a:rPr lang="en-US" sz="1600" b="1" dirty="0" smtClean="0">
                <a:solidFill>
                  <a:schemeClr val="tx2"/>
                </a:solidFill>
              </a:rPr>
              <a:t>March, </a:t>
            </a:r>
            <a:r>
              <a:rPr lang="en-US" sz="1600" b="1" dirty="0" smtClean="0">
                <a:solidFill>
                  <a:schemeClr val="tx2"/>
                </a:solidFill>
              </a:rPr>
              <a:t>2018. All</a:t>
            </a:r>
            <a:r>
              <a:rPr lang="en-US" sz="1800" dirty="0" smtClean="0">
                <a:solidFill>
                  <a:schemeClr val="tx2"/>
                </a:solidFill>
              </a:rPr>
              <a:t>. 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b="1" dirty="0">
                <a:solidFill>
                  <a:schemeClr val="tx2"/>
                </a:solidFill>
              </a:rPr>
              <a:t>Deliverable </a:t>
            </a:r>
            <a:r>
              <a:rPr lang="en-US" sz="1800" b="1" dirty="0" smtClean="0">
                <a:solidFill>
                  <a:schemeClr val="tx2"/>
                </a:solidFill>
              </a:rPr>
              <a:t>17.2: </a:t>
            </a:r>
            <a:r>
              <a:rPr lang="en-US" sz="1800" b="1" dirty="0" smtClean="0">
                <a:solidFill>
                  <a:schemeClr val="tx2"/>
                </a:solidFill>
              </a:rPr>
              <a:t/>
            </a:r>
            <a:br>
              <a:rPr lang="en-US" sz="1800" b="1" dirty="0" smtClean="0">
                <a:solidFill>
                  <a:schemeClr val="tx2"/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</a:rPr>
              <a:t>First </a:t>
            </a:r>
            <a:r>
              <a:rPr lang="en-US" sz="1600" dirty="0" smtClean="0">
                <a:solidFill>
                  <a:schemeClr val="tx2"/>
                </a:solidFill>
              </a:rPr>
              <a:t>ideas to put irradiation tests, but also mechanical characterization. 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2"/>
                </a:solidFill>
              </a:rPr>
              <a:t>Two PhD thesis developed in the scope of EUCARD/ARIES </a:t>
            </a:r>
            <a:r>
              <a:rPr lang="en-US" sz="1800" dirty="0" smtClean="0">
                <a:solidFill>
                  <a:schemeClr val="tx2"/>
                </a:solidFill>
              </a:rPr>
              <a:t>were discussed </a:t>
            </a:r>
            <a:r>
              <a:rPr lang="en-US" sz="1800" dirty="0" smtClean="0">
                <a:solidFill>
                  <a:schemeClr val="tx2"/>
                </a:solidFill>
              </a:rPr>
              <a:t>(F. Carra, E. Quaranta). </a:t>
            </a:r>
            <a:r>
              <a:rPr lang="en-US" sz="1800" dirty="0">
                <a:solidFill>
                  <a:schemeClr val="tx2"/>
                </a:solidFill>
              </a:rPr>
              <a:t/>
            </a:r>
            <a:br>
              <a:rPr lang="en-US" sz="1800" dirty="0">
                <a:solidFill>
                  <a:schemeClr val="tx2"/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</a:rPr>
              <a:t>F</a:t>
            </a:r>
            <a:r>
              <a:rPr lang="en-US" sz="1600" dirty="0" smtClean="0">
                <a:solidFill>
                  <a:schemeClr val="tx2"/>
                </a:solidFill>
              </a:rPr>
              <a:t>. Carra asked for a publication of a monograph, waiting for the answer of V. Brunner</a:t>
            </a:r>
            <a:r>
              <a:rPr lang="en-US" sz="1600" dirty="0" smtClean="0">
                <a:solidFill>
                  <a:schemeClr val="tx2"/>
                </a:solidFill>
              </a:rPr>
              <a:t>. </a:t>
            </a:r>
            <a:r>
              <a:rPr lang="en-US" sz="1600" b="1" dirty="0" smtClean="0">
                <a:solidFill>
                  <a:schemeClr val="tx2"/>
                </a:solidFill>
              </a:rPr>
              <a:t>F. Carra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30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17.1 -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Autofit/>
          </a:bodyPr>
          <a:lstStyle/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rgbClr val="004080"/>
                </a:solidFill>
              </a:rPr>
              <a:t>Trans National </a:t>
            </a:r>
            <a:r>
              <a:rPr lang="en-US" sz="1800" dirty="0" smtClean="0">
                <a:solidFill>
                  <a:srgbClr val="004080"/>
                </a:solidFill>
              </a:rPr>
              <a:t>Access </a:t>
            </a:r>
            <a:br>
              <a:rPr lang="en-US" sz="1800" dirty="0" smtClean="0">
                <a:solidFill>
                  <a:srgbClr val="004080"/>
                </a:solidFill>
              </a:rPr>
            </a:br>
            <a:r>
              <a:rPr lang="en-US" sz="1600" dirty="0" smtClean="0">
                <a:solidFill>
                  <a:srgbClr val="004080"/>
                </a:solidFill>
              </a:rPr>
              <a:t>Organize/verify </a:t>
            </a:r>
            <a:r>
              <a:rPr lang="en-US" sz="1600" dirty="0">
                <a:solidFill>
                  <a:srgbClr val="004080"/>
                </a:solidFill>
              </a:rPr>
              <a:t>TNA for participation to HRMT experiments (</a:t>
            </a:r>
            <a:r>
              <a:rPr lang="en-US" sz="1600" dirty="0" err="1">
                <a:solidFill>
                  <a:srgbClr val="004080"/>
                </a:solidFill>
              </a:rPr>
              <a:t>MultiMat</a:t>
            </a:r>
            <a:r>
              <a:rPr lang="en-US" sz="1600" dirty="0">
                <a:solidFill>
                  <a:srgbClr val="004080"/>
                </a:solidFill>
              </a:rPr>
              <a:t>, </a:t>
            </a:r>
            <a:r>
              <a:rPr lang="en-US" sz="1600" dirty="0" err="1">
                <a:solidFill>
                  <a:srgbClr val="004080"/>
                </a:solidFill>
              </a:rPr>
              <a:t>FlexMat</a:t>
            </a:r>
            <a:r>
              <a:rPr lang="en-US" sz="1600" dirty="0">
                <a:solidFill>
                  <a:srgbClr val="004080"/>
                </a:solidFill>
              </a:rPr>
              <a:t> </a:t>
            </a:r>
            <a:r>
              <a:rPr lang="en-US" sz="1600" dirty="0" smtClean="0">
                <a:solidFill>
                  <a:srgbClr val="004080"/>
                </a:solidFill>
              </a:rPr>
              <a:t>….). </a:t>
            </a:r>
            <a:r>
              <a:rPr lang="en-US" sz="1600" dirty="0">
                <a:solidFill>
                  <a:srgbClr val="004080"/>
                </a:solidFill>
              </a:rPr>
              <a:t>Who: CERN/GSI </a:t>
            </a:r>
            <a:r>
              <a:rPr lang="en-US" sz="1600" dirty="0" smtClean="0">
                <a:solidFill>
                  <a:srgbClr val="004080"/>
                </a:solidFill>
              </a:rPr>
              <a:t>(</a:t>
            </a:r>
            <a:r>
              <a:rPr lang="en-US" sz="1600" b="1" dirty="0" smtClean="0">
                <a:solidFill>
                  <a:srgbClr val="004080"/>
                </a:solidFill>
              </a:rPr>
              <a:t>ASAP.</a:t>
            </a:r>
            <a:r>
              <a:rPr lang="en-US" sz="1600" dirty="0" smtClean="0">
                <a:solidFill>
                  <a:srgbClr val="004080"/>
                </a:solidFill>
              </a:rPr>
              <a:t> </a:t>
            </a:r>
            <a:r>
              <a:rPr lang="en-US" sz="1600" b="1" dirty="0" smtClean="0">
                <a:solidFill>
                  <a:srgbClr val="004080"/>
                </a:solidFill>
              </a:rPr>
              <a:t>M</a:t>
            </a:r>
            <a:r>
              <a:rPr lang="en-US" sz="1600" b="1" dirty="0">
                <a:solidFill>
                  <a:srgbClr val="004080"/>
                </a:solidFill>
              </a:rPr>
              <a:t>. Pasquali</a:t>
            </a:r>
            <a:r>
              <a:rPr lang="en-US" sz="1600" dirty="0">
                <a:solidFill>
                  <a:srgbClr val="004080"/>
                </a:solidFill>
              </a:rPr>
              <a:t>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rgbClr val="004080"/>
                </a:solidFill>
              </a:rPr>
              <a:t>Outreach </a:t>
            </a:r>
            <a:r>
              <a:rPr lang="en-US" sz="1800" dirty="0" smtClean="0">
                <a:solidFill>
                  <a:srgbClr val="004080"/>
                </a:solidFill>
              </a:rPr>
              <a:t>activities </a:t>
            </a:r>
          </a:p>
          <a:p>
            <a:pPr marL="685800" lvl="2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004080"/>
                </a:solidFill>
              </a:rPr>
              <a:t>Workshop </a:t>
            </a:r>
            <a:r>
              <a:rPr lang="en-US" sz="1600" dirty="0">
                <a:solidFill>
                  <a:srgbClr val="004080"/>
                </a:solidFill>
              </a:rPr>
              <a:t>on HiRadMat potential + Advanced </a:t>
            </a:r>
            <a:r>
              <a:rPr lang="en-US" sz="1600" dirty="0" smtClean="0">
                <a:solidFill>
                  <a:srgbClr val="004080"/>
                </a:solidFill>
              </a:rPr>
              <a:t>simulations and advanced materials. To be </a:t>
            </a:r>
            <a:r>
              <a:rPr lang="en-US" sz="1600" dirty="0" smtClean="0">
                <a:solidFill>
                  <a:srgbClr val="004080"/>
                </a:solidFill>
              </a:rPr>
              <a:t>discussed (first contacts with Fiona in December ‘17)</a:t>
            </a:r>
            <a:r>
              <a:rPr lang="en-US" sz="1600" dirty="0" smtClean="0">
                <a:solidFill>
                  <a:srgbClr val="004080"/>
                </a:solidFill>
              </a:rPr>
              <a:t> </a:t>
            </a:r>
          </a:p>
          <a:p>
            <a:pPr marL="685800" lvl="2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</a:rPr>
              <a:t>Special </a:t>
            </a:r>
            <a:r>
              <a:rPr lang="en-US" sz="1600" dirty="0">
                <a:solidFill>
                  <a:schemeClr val="tx2"/>
                </a:solidFill>
              </a:rPr>
              <a:t>Issue on </a:t>
            </a:r>
            <a:r>
              <a:rPr lang="en-US" sz="1600" dirty="0" smtClean="0">
                <a:solidFill>
                  <a:schemeClr val="tx2"/>
                </a:solidFill>
              </a:rPr>
              <a:t>specialized </a:t>
            </a:r>
            <a:r>
              <a:rPr lang="en-US" sz="1600" dirty="0">
                <a:solidFill>
                  <a:schemeClr val="tx2"/>
                </a:solidFill>
              </a:rPr>
              <a:t>j</a:t>
            </a:r>
            <a:r>
              <a:rPr lang="en-US" sz="1600" dirty="0" smtClean="0">
                <a:solidFill>
                  <a:schemeClr val="tx2"/>
                </a:solidFill>
              </a:rPr>
              <a:t>ournal on compilation of </a:t>
            </a:r>
            <a:r>
              <a:rPr lang="en-US" sz="1600" dirty="0" err="1" smtClean="0">
                <a:solidFill>
                  <a:schemeClr val="tx2"/>
                </a:solidFill>
              </a:rPr>
              <a:t>HiRadMat</a:t>
            </a:r>
            <a:r>
              <a:rPr lang="en-US" sz="1600" dirty="0" smtClean="0">
                <a:solidFill>
                  <a:schemeClr val="tx2"/>
                </a:solidFill>
              </a:rPr>
              <a:t> tests (including MME and STI), including theoretical and numerical predictions and instrumentation methods.</a:t>
            </a:r>
            <a:br>
              <a:rPr lang="en-US" sz="1600" dirty="0" smtClean="0">
                <a:solidFill>
                  <a:schemeClr val="tx2"/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</a:rPr>
              <a:t>Available </a:t>
            </a:r>
            <a:r>
              <a:rPr lang="en-US" sz="1600" dirty="0" smtClean="0">
                <a:solidFill>
                  <a:schemeClr val="tx2"/>
                </a:solidFill>
              </a:rPr>
              <a:t>journals </a:t>
            </a:r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en-US" sz="1600" dirty="0" smtClean="0">
                <a:solidFill>
                  <a:schemeClr val="tx2"/>
                </a:solidFill>
              </a:rPr>
              <a:t>e.g</a:t>
            </a:r>
            <a:r>
              <a:rPr lang="en-US" sz="1600" dirty="0">
                <a:solidFill>
                  <a:schemeClr val="tx2"/>
                </a:solidFill>
              </a:rPr>
              <a:t>. Dynamic Behavior </a:t>
            </a:r>
            <a:r>
              <a:rPr lang="en-US" sz="1600" dirty="0" smtClean="0">
                <a:solidFill>
                  <a:schemeClr val="tx2"/>
                </a:solidFill>
              </a:rPr>
              <a:t>of Materials) </a:t>
            </a:r>
            <a:r>
              <a:rPr lang="en-US" sz="1600" dirty="0">
                <a:solidFill>
                  <a:schemeClr val="tx2"/>
                </a:solidFill>
              </a:rPr>
              <a:t>to </a:t>
            </a:r>
            <a:r>
              <a:rPr lang="en-US" sz="1600" dirty="0" smtClean="0">
                <a:solidFill>
                  <a:schemeClr val="tx2"/>
                </a:solidFill>
              </a:rPr>
              <a:t>be checked </a:t>
            </a:r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en-US" sz="1600" b="1" dirty="0" smtClean="0">
                <a:solidFill>
                  <a:schemeClr val="tx2"/>
                </a:solidFill>
              </a:rPr>
              <a:t>Early ‘18. L</a:t>
            </a:r>
            <a:r>
              <a:rPr lang="en-US" sz="1600" b="1" dirty="0" smtClean="0">
                <a:solidFill>
                  <a:schemeClr val="tx2"/>
                </a:solidFill>
              </a:rPr>
              <a:t>. </a:t>
            </a:r>
            <a:r>
              <a:rPr lang="en-US" sz="1600" b="1" dirty="0" err="1" smtClean="0">
                <a:solidFill>
                  <a:schemeClr val="tx2"/>
                </a:solidFill>
              </a:rPr>
              <a:t>Peroni</a:t>
            </a:r>
            <a:r>
              <a:rPr lang="en-US" sz="1600" dirty="0" smtClean="0">
                <a:solidFill>
                  <a:schemeClr val="tx2"/>
                </a:solidFill>
              </a:rPr>
              <a:t>)</a:t>
            </a:r>
            <a:endParaRPr lang="en-US" sz="1600" dirty="0">
              <a:solidFill>
                <a:schemeClr val="tx2"/>
              </a:solidFill>
            </a:endParaRPr>
          </a:p>
          <a:p>
            <a:pPr marL="685800" lvl="2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</a:rPr>
              <a:t>Article </a:t>
            </a:r>
            <a:r>
              <a:rPr lang="en-US" sz="1600" dirty="0" smtClean="0">
                <a:solidFill>
                  <a:schemeClr val="tx2"/>
                </a:solidFill>
              </a:rPr>
              <a:t>on the workshop </a:t>
            </a:r>
            <a:r>
              <a:rPr lang="en-US" sz="1600" dirty="0" smtClean="0">
                <a:solidFill>
                  <a:schemeClr val="tx2"/>
                </a:solidFill>
              </a:rPr>
              <a:t>to be </a:t>
            </a:r>
            <a:r>
              <a:rPr lang="en-US" sz="1600" dirty="0" smtClean="0">
                <a:solidFill>
                  <a:schemeClr val="tx2"/>
                </a:solidFill>
              </a:rPr>
              <a:t>submitted by December, 5</a:t>
            </a:r>
            <a:r>
              <a:rPr lang="en-US" sz="1600" baseline="30000" dirty="0" smtClean="0">
                <a:solidFill>
                  <a:schemeClr val="tx2"/>
                </a:solidFill>
              </a:rPr>
              <a:t>th</a:t>
            </a:r>
            <a:r>
              <a:rPr lang="en-US" sz="1600" dirty="0" smtClean="0">
                <a:solidFill>
                  <a:schemeClr val="tx2"/>
                </a:solidFill>
              </a:rPr>
              <a:t> for </a:t>
            </a:r>
            <a:r>
              <a:rPr lang="en-US" sz="1600" dirty="0" smtClean="0">
                <a:solidFill>
                  <a:schemeClr val="tx2"/>
                </a:solidFill>
              </a:rPr>
              <a:t>the Accelerating News issue scheduled </a:t>
            </a:r>
            <a:r>
              <a:rPr lang="en-US" sz="1600" dirty="0" smtClean="0">
                <a:solidFill>
                  <a:schemeClr val="tx2"/>
                </a:solidFill>
              </a:rPr>
              <a:t>on </a:t>
            </a:r>
            <a:r>
              <a:rPr lang="en-US" sz="1600" dirty="0">
                <a:solidFill>
                  <a:schemeClr val="tx2"/>
                </a:solidFill>
              </a:rPr>
              <a:t>December, </a:t>
            </a:r>
            <a:r>
              <a:rPr lang="en-US" sz="1600" dirty="0" smtClean="0">
                <a:solidFill>
                  <a:schemeClr val="tx2"/>
                </a:solidFill>
              </a:rPr>
              <a:t>15</a:t>
            </a:r>
            <a:r>
              <a:rPr lang="en-US" sz="1600" baseline="30000" dirty="0" smtClean="0">
                <a:solidFill>
                  <a:schemeClr val="tx2"/>
                </a:solidFill>
              </a:rPr>
              <a:t>th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en-US" sz="1600" b="1" dirty="0" smtClean="0">
                <a:solidFill>
                  <a:schemeClr val="tx2"/>
                </a:solidFill>
              </a:rPr>
              <a:t>C. Accettura</a:t>
            </a:r>
            <a:r>
              <a:rPr lang="en-US" sz="1600" dirty="0" smtClean="0">
                <a:solidFill>
                  <a:schemeClr val="tx2"/>
                </a:solidFill>
              </a:rPr>
              <a:t>, </a:t>
            </a:r>
            <a:r>
              <a:rPr lang="en-US" sz="1600" b="1" dirty="0" smtClean="0">
                <a:solidFill>
                  <a:schemeClr val="tx2"/>
                </a:solidFill>
              </a:rPr>
              <a:t>A. Bertarelli</a:t>
            </a:r>
            <a:r>
              <a:rPr lang="en-US" sz="1600" dirty="0" smtClean="0">
                <a:solidFill>
                  <a:schemeClr val="tx2"/>
                </a:solidFill>
              </a:rPr>
              <a:t>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Tomut, A. Bertarelli  – WP17 1st Workshop – 27-28 November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556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10782</TotalTime>
  <Words>835</Words>
  <Application>Microsoft Office PowerPoint</Application>
  <PresentationFormat>On-screen Show (4:3)</PresentationFormat>
  <Paragraphs>140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ＭＳ Ｐゴシック</vt:lpstr>
      <vt:lpstr>Arial</vt:lpstr>
      <vt:lpstr>Calibri</vt:lpstr>
      <vt:lpstr>Helvetica</vt:lpstr>
      <vt:lpstr>1_Thème Office</vt:lpstr>
      <vt:lpstr>Thème Office</vt:lpstr>
      <vt:lpstr>PowerPoint Presentation</vt:lpstr>
      <vt:lpstr>ARIES WP17 PowerMat</vt:lpstr>
      <vt:lpstr>PowerMat WP in a nutshell</vt:lpstr>
      <vt:lpstr>Milestones</vt:lpstr>
      <vt:lpstr>Deliverables</vt:lpstr>
      <vt:lpstr>Deliverables and Milestones  </vt:lpstr>
      <vt:lpstr>ARIES WP17 PowerMat: Workshop goals</vt:lpstr>
      <vt:lpstr>Task 17.1 - Actions</vt:lpstr>
      <vt:lpstr>Task 17.1 - Actions</vt:lpstr>
      <vt:lpstr>Task 17.2 / 14.4 - Actions</vt:lpstr>
      <vt:lpstr>Task 17.2 / 14.4 - Actions</vt:lpstr>
      <vt:lpstr>Task 17.3 - Actions</vt:lpstr>
      <vt:lpstr>Task 17.3 - Actions</vt:lpstr>
      <vt:lpstr>Task 17.4 - Actions</vt:lpstr>
      <vt:lpstr>Task 17.4 - Actions</vt:lpstr>
      <vt:lpstr>Task 17.5 - Actions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Alessandro Bertarelli</cp:lastModifiedBy>
  <cp:revision>246</cp:revision>
  <dcterms:created xsi:type="dcterms:W3CDTF">2015-10-09T07:05:10Z</dcterms:created>
  <dcterms:modified xsi:type="dcterms:W3CDTF">2017-12-01T16:37:13Z</dcterms:modified>
</cp:coreProperties>
</file>