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8" r:id="rId3"/>
    <p:sldId id="315" r:id="rId4"/>
    <p:sldId id="294" r:id="rId5"/>
    <p:sldId id="316" r:id="rId6"/>
    <p:sldId id="291" r:id="rId7"/>
    <p:sldId id="285" r:id="rId8"/>
    <p:sldId id="286" r:id="rId9"/>
    <p:sldId id="321" r:id="rId10"/>
    <p:sldId id="295" r:id="rId11"/>
    <p:sldId id="297" r:id="rId12"/>
    <p:sldId id="299" r:id="rId13"/>
    <p:sldId id="296" r:id="rId14"/>
    <p:sldId id="317" r:id="rId15"/>
    <p:sldId id="308" r:id="rId16"/>
    <p:sldId id="320" r:id="rId17"/>
    <p:sldId id="314" r:id="rId1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5"/>
    <p:restoredTop sz="94662"/>
  </p:normalViewPr>
  <p:slideViewPr>
    <p:cSldViewPr snapToGrid="0" snapToObjects="1">
      <p:cViewPr varScale="1">
        <p:scale>
          <a:sx n="174" d="100"/>
          <a:sy n="174" d="100"/>
        </p:scale>
        <p:origin x="176" y="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2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9127C-FA8E-6E41-8393-1790F526205B}" type="datetimeFigureOut">
              <a:rPr lang="es-ES" smtClean="0"/>
              <a:t>19/9/17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6D846-264B-9D43-A284-D1BE6960005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8544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C2130-41F1-D045-87B2-CA74C402DE32}" type="datetimeFigureOut">
              <a:rPr lang="es-ES" smtClean="0"/>
              <a:t>19/9/17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1D0B7-0AE1-FD42-8172-70C2A0C70B3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8451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116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68F62-D2D4-4A0F-A3EE-9B3ADCDB2EFF}" type="slidenum">
              <a:rPr lang="es-E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s-E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ones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are new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field</a:t>
            </a:r>
            <a:r>
              <a:rPr lang="es-ES_tradnl" dirty="0" smtClean="0"/>
              <a:t> and do </a:t>
            </a:r>
            <a:r>
              <a:rPr lang="es-ES_tradnl" dirty="0" err="1" smtClean="0"/>
              <a:t>not</a:t>
            </a:r>
            <a:r>
              <a:rPr lang="es-ES_tradnl" dirty="0" smtClean="0"/>
              <a:t> </a:t>
            </a:r>
            <a:r>
              <a:rPr lang="es-ES_tradnl" dirty="0" err="1" smtClean="0"/>
              <a:t>know</a:t>
            </a:r>
            <a:r>
              <a:rPr lang="es-ES_tradnl" dirty="0" smtClean="0"/>
              <a:t> </a:t>
            </a:r>
            <a:r>
              <a:rPr lang="es-ES_tradnl" dirty="0" err="1" smtClean="0"/>
              <a:t>how</a:t>
            </a:r>
            <a:r>
              <a:rPr lang="es-ES_tradnl" dirty="0" smtClean="0"/>
              <a:t> </a:t>
            </a:r>
            <a:r>
              <a:rPr lang="es-ES_tradnl" dirty="0" err="1" smtClean="0"/>
              <a:t>these</a:t>
            </a:r>
            <a:r>
              <a:rPr lang="es-ES_tradnl" dirty="0" smtClean="0"/>
              <a:t> </a:t>
            </a:r>
            <a:r>
              <a:rPr lang="es-ES_tradnl" dirty="0" err="1" smtClean="0"/>
              <a:t>experiments</a:t>
            </a:r>
            <a:r>
              <a:rPr lang="es-ES_tradnl" baseline="0" dirty="0" smtClean="0"/>
              <a:t> are </a:t>
            </a:r>
            <a:r>
              <a:rPr lang="es-ES_tradnl" baseline="0" dirty="0" err="1" smtClean="0"/>
              <a:t>performed</a:t>
            </a:r>
            <a:r>
              <a:rPr lang="es-ES_tradnl" baseline="0" dirty="0" smtClean="0"/>
              <a:t> I show </a:t>
            </a:r>
            <a:r>
              <a:rPr lang="es-ES_tradnl" baseline="0" dirty="0" err="1" smtClean="0"/>
              <a:t>this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carton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version</a:t>
            </a:r>
            <a:r>
              <a:rPr lang="es-ES_tradnl" baseline="0" dirty="0" smtClean="0"/>
              <a:t>.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68F62-D2D4-4A0F-A3EE-9B3ADCDB2EFF}" type="slidenum">
              <a:rPr lang="es-E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s-E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1591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wmf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9319" y="2316"/>
            <a:ext cx="5651414" cy="344729"/>
          </a:xfrm>
        </p:spPr>
        <p:txBody>
          <a:bodyPr>
            <a:normAutofit/>
          </a:bodyPr>
          <a:lstStyle>
            <a:lvl1pPr>
              <a:defRPr sz="220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514691"/>
            <a:ext cx="3301999" cy="365125"/>
          </a:xfrm>
        </p:spPr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482486" y="6483994"/>
            <a:ext cx="646394" cy="365125"/>
          </a:xfrm>
        </p:spPr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  <p:grpSp>
        <p:nvGrpSpPr>
          <p:cNvPr id="10" name="Group 6"/>
          <p:cNvGrpSpPr>
            <a:grpSpLocks/>
          </p:cNvGrpSpPr>
          <p:nvPr userDrawn="1"/>
        </p:nvGrpSpPr>
        <p:grpSpPr bwMode="auto">
          <a:xfrm>
            <a:off x="75881" y="68392"/>
            <a:ext cx="5226452" cy="412559"/>
            <a:chOff x="329" y="908"/>
            <a:chExt cx="5074" cy="402"/>
          </a:xfrm>
        </p:grpSpPr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9" y="908"/>
              <a:ext cx="1701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2228" y="1224"/>
              <a:ext cx="3175" cy="29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733" y="2316"/>
            <a:ext cx="1583267" cy="34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198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279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34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449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788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809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994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6486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8275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39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305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457950"/>
            <a:ext cx="3187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261350" y="64579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7A88B-9D4D-4E41-BDD8-D7C9C30E771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4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wmf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gif"/><Relationship Id="rId1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733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00FF"/>
                </a:solidFill>
                <a:latin typeface="Noteworthy Bold"/>
                <a:cs typeface="Noteworthy Bold"/>
              </a:rPr>
              <a:t>R3B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b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</a:br>
            <a:r>
              <a:rPr lang="en-GB" sz="3200" b="1" dirty="0" smtClean="0"/>
              <a:t>setup </a:t>
            </a:r>
            <a:r>
              <a:rPr lang="en-GB" sz="3200" b="1" dirty="0"/>
              <a:t>for kinematical complete </a:t>
            </a:r>
            <a:r>
              <a:rPr lang="en-GB" sz="3200" b="1" dirty="0" smtClean="0"/>
              <a:t>measurements,</a:t>
            </a:r>
            <a:r>
              <a:rPr lang="es-ES" sz="3200" dirty="0"/>
              <a:t/>
            </a:r>
            <a:br>
              <a:rPr lang="es-ES" sz="3200" dirty="0"/>
            </a:br>
            <a:r>
              <a:rPr lang="en-GB" sz="3200" b="1" dirty="0" smtClean="0"/>
              <a:t>studies beyond </a:t>
            </a:r>
            <a:r>
              <a:rPr lang="en-GB" sz="3200" b="1" dirty="0"/>
              <a:t>the neutron drip-</a:t>
            </a:r>
            <a:r>
              <a:rPr lang="en-GB" sz="3200" b="1" dirty="0" smtClean="0"/>
              <a:t>line ( </a:t>
            </a:r>
            <a:r>
              <a:rPr lang="en-GB" sz="3200" b="1" baseline="30000" dirty="0" smtClean="0"/>
              <a:t>13</a:t>
            </a:r>
            <a:r>
              <a:rPr lang="en-GB" sz="3200" b="1" dirty="0" smtClean="0"/>
              <a:t>Be) </a:t>
            </a:r>
            <a:endParaRPr lang="es-ES" sz="3100" dirty="0">
              <a:solidFill>
                <a:srgbClr val="0000FF"/>
              </a:solidFill>
              <a:latin typeface="Copperplate"/>
              <a:cs typeface="Copperplate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4055229"/>
            <a:ext cx="7391400" cy="1255861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0000FF"/>
                </a:solidFill>
                <a:latin typeface="Copperplate"/>
                <a:cs typeface="Copperplate"/>
              </a:rPr>
              <a:t>Olof Tengblad</a:t>
            </a:r>
          </a:p>
          <a:p>
            <a:r>
              <a:rPr lang="es-ES" sz="2000" dirty="0" smtClean="0">
                <a:solidFill>
                  <a:srgbClr val="0000FF"/>
                </a:solidFill>
                <a:latin typeface="Copperplate"/>
                <a:cs typeface="Copperplate"/>
              </a:rPr>
              <a:t>IEM – CSIC Madrid</a:t>
            </a:r>
          </a:p>
          <a:p>
            <a:r>
              <a:rPr lang="es-ES" sz="2000" dirty="0" err="1">
                <a:solidFill>
                  <a:srgbClr val="0000FF"/>
                </a:solidFill>
                <a:latin typeface="Copperplate"/>
                <a:cs typeface="Copperplate"/>
              </a:rPr>
              <a:t>MAGIsol</a:t>
            </a:r>
            <a:r>
              <a:rPr lang="es-ES" sz="2000" dirty="0">
                <a:solidFill>
                  <a:srgbClr val="0000FF"/>
                </a:solidFill>
                <a:latin typeface="Copperplate"/>
                <a:cs typeface="Copperplate"/>
              </a:rPr>
              <a:t> – meeting </a:t>
            </a:r>
            <a:r>
              <a:rPr lang="es-ES" sz="2000" dirty="0" err="1">
                <a:solidFill>
                  <a:srgbClr val="0000FF"/>
                </a:solidFill>
                <a:latin typeface="Copperplate"/>
                <a:cs typeface="Copperplate"/>
              </a:rPr>
              <a:t>Isolde</a:t>
            </a:r>
            <a:r>
              <a:rPr lang="es-ES" sz="2000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sz="2000" dirty="0" err="1">
                <a:solidFill>
                  <a:srgbClr val="0000FF"/>
                </a:solidFill>
                <a:latin typeface="Copperplate"/>
                <a:cs typeface="Copperplate"/>
              </a:rPr>
              <a:t>September</a:t>
            </a:r>
            <a:r>
              <a:rPr lang="es-ES" sz="2000" dirty="0">
                <a:solidFill>
                  <a:srgbClr val="0000FF"/>
                </a:solidFill>
                <a:latin typeface="Copperplate"/>
                <a:cs typeface="Copperplate"/>
              </a:rPr>
              <a:t> 20-21 2017</a:t>
            </a:r>
            <a:endParaRPr lang="es-ES" sz="2000" dirty="0" smtClean="0">
              <a:solidFill>
                <a:srgbClr val="0000FF"/>
              </a:solidFill>
              <a:latin typeface="Copperplate"/>
              <a:cs typeface="Copperplate"/>
            </a:endParaRPr>
          </a:p>
        </p:txBody>
      </p:sp>
      <p:pic>
        <p:nvPicPr>
          <p:cNvPr id="8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832" y="5934934"/>
            <a:ext cx="880168" cy="923066"/>
          </a:xfrm>
          <a:prstGeom prst="rect">
            <a:avLst/>
          </a:prstGeom>
        </p:spPr>
      </p:pic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1526102" y="6457950"/>
            <a:ext cx="4785798" cy="365125"/>
          </a:xfrm>
        </p:spPr>
        <p:txBody>
          <a:bodyPr/>
          <a:lstStyle/>
          <a:p>
            <a:r>
              <a:rPr lang="es-ES" dirty="0" smtClean="0"/>
              <a:t>O. </a:t>
            </a:r>
            <a:r>
              <a:rPr lang="es-ES" dirty="0" err="1" smtClean="0"/>
              <a:t>Tengblad</a:t>
            </a:r>
            <a:r>
              <a:rPr lang="es-ES" dirty="0" smtClean="0"/>
              <a:t> R3B@MAGIsol – meeting 20-21 2017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</a:t>
            </a:fld>
            <a:endParaRPr lang="es-ES"/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0" y="647701"/>
            <a:ext cx="91440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smtClean="0">
                <a:latin typeface="Copperplate Gothic Bold"/>
                <a:cs typeface="Copperplate Gothic Bold"/>
              </a:rPr>
              <a:t>MAGIsol – meeting Isolde September 20-21 2017</a:t>
            </a:r>
            <a:endParaRPr lang="es-ES" sz="2000" dirty="0">
              <a:latin typeface="Copperplate Gothic Bold"/>
              <a:cs typeface="Copperplate Gothic Bold"/>
            </a:endParaRPr>
          </a:p>
        </p:txBody>
      </p:sp>
      <p:grpSp>
        <p:nvGrpSpPr>
          <p:cNvPr id="14" name="Group 6"/>
          <p:cNvGrpSpPr>
            <a:grpSpLocks/>
          </p:cNvGrpSpPr>
          <p:nvPr/>
        </p:nvGrpSpPr>
        <p:grpSpPr bwMode="auto">
          <a:xfrm>
            <a:off x="75881" y="68393"/>
            <a:ext cx="7491568" cy="501650"/>
            <a:chOff x="329" y="908"/>
            <a:chExt cx="5074" cy="402"/>
          </a:xfrm>
        </p:grpSpPr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9" y="908"/>
              <a:ext cx="1701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2228" y="1224"/>
              <a:ext cx="3175" cy="29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92730" y="86780"/>
            <a:ext cx="2219520" cy="48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274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604547" y="1"/>
            <a:ext cx="5742122" cy="749050"/>
          </a:xfrm>
        </p:spPr>
        <p:txBody>
          <a:bodyPr>
            <a:noAutofit/>
          </a:bodyPr>
          <a:lstStyle/>
          <a:p>
            <a:r>
              <a:rPr lang="es-ES" sz="1800" dirty="0" smtClean="0"/>
              <a:t>GLAD - </a:t>
            </a:r>
            <a:r>
              <a:rPr lang="es-ES" sz="1800" dirty="0" err="1"/>
              <a:t>Large-acceptance</a:t>
            </a:r>
            <a:r>
              <a:rPr lang="es-ES" sz="1800" dirty="0"/>
              <a:t> </a:t>
            </a:r>
            <a:r>
              <a:rPr lang="es-ES" sz="1800" dirty="0" err="1"/>
              <a:t>superconducting</a:t>
            </a:r>
            <a:r>
              <a:rPr lang="es-ES" sz="1800" dirty="0"/>
              <a:t/>
            </a:r>
            <a:br>
              <a:rPr lang="es-ES" sz="1800" dirty="0"/>
            </a:br>
            <a:r>
              <a:rPr lang="es-ES" sz="1800" dirty="0" err="1"/>
              <a:t>dipole</a:t>
            </a:r>
            <a:r>
              <a:rPr lang="es-ES" sz="1800" dirty="0"/>
              <a:t> </a:t>
            </a:r>
            <a:r>
              <a:rPr lang="es-ES" sz="1800" dirty="0" err="1"/>
              <a:t>magnet</a:t>
            </a:r>
            <a:r>
              <a:rPr lang="es-ES" sz="1800" dirty="0"/>
              <a:t>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10</a:t>
            </a:fld>
            <a:endParaRPr lang="es-ES"/>
          </a:p>
        </p:txBody>
      </p:sp>
      <p:pic>
        <p:nvPicPr>
          <p:cNvPr id="7" name="Imagen 6" descr="Captura de pantalla 2015-04-10 a la(s) 12.35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04" y="952500"/>
            <a:ext cx="3988183" cy="5400000"/>
          </a:xfrm>
          <a:prstGeom prst="rect">
            <a:avLst/>
          </a:prstGeom>
        </p:spPr>
      </p:pic>
      <p:pic>
        <p:nvPicPr>
          <p:cNvPr id="8" name="Imagen 7" descr="Captura de pantalla 2015-04-10 a la(s) 12.38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287" y="3383100"/>
            <a:ext cx="4588323" cy="28800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008387" y="1985851"/>
            <a:ext cx="52180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rgbClr val="0000FF"/>
                </a:solidFill>
                <a:latin typeface="Copperplate"/>
                <a:cs typeface="Copperplate"/>
              </a:rPr>
              <a:t>@CEA </a:t>
            </a:r>
            <a:r>
              <a:rPr lang="es-ES" sz="1600" dirty="0" err="1">
                <a:solidFill>
                  <a:srgbClr val="0000FF"/>
                </a:solidFill>
                <a:latin typeface="Copperplate"/>
                <a:cs typeface="Copperplate"/>
              </a:rPr>
              <a:t>Saclay</a:t>
            </a:r>
            <a:r>
              <a:rPr lang="es-ES" sz="1600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</a:p>
          <a:p>
            <a:r>
              <a:rPr lang="es-ES" sz="1600" dirty="0">
                <a:latin typeface="Copperplate"/>
                <a:cs typeface="Copperplate"/>
              </a:rPr>
              <a:t>• </a:t>
            </a:r>
            <a:r>
              <a:rPr lang="es-ES" sz="1600" dirty="0" err="1">
                <a:latin typeface="Copperplate"/>
                <a:cs typeface="Copperplate"/>
              </a:rPr>
              <a:t>Magnet</a:t>
            </a:r>
            <a:r>
              <a:rPr lang="es-ES" sz="1600" dirty="0">
                <a:latin typeface="Copperplate"/>
                <a:cs typeface="Copperplate"/>
              </a:rPr>
              <a:t> </a:t>
            </a:r>
            <a:r>
              <a:rPr lang="es-ES" sz="1600" dirty="0" err="1">
                <a:latin typeface="Copperplate"/>
                <a:cs typeface="Copperplate"/>
              </a:rPr>
              <a:t>cold</a:t>
            </a:r>
            <a:r>
              <a:rPr lang="es-ES" sz="1600" dirty="0">
                <a:latin typeface="Copperplate"/>
                <a:cs typeface="Copperplate"/>
              </a:rPr>
              <a:t> </a:t>
            </a:r>
            <a:r>
              <a:rPr lang="es-ES" sz="1600" dirty="0" err="1">
                <a:latin typeface="Copperplate"/>
                <a:cs typeface="Copperplate"/>
              </a:rPr>
              <a:t>mass</a:t>
            </a:r>
            <a:r>
              <a:rPr lang="es-ES" sz="1600" dirty="0">
                <a:latin typeface="Copperplate"/>
                <a:cs typeface="Copperplate"/>
              </a:rPr>
              <a:t> </a:t>
            </a:r>
            <a:r>
              <a:rPr lang="es-ES" sz="1600" dirty="0" err="1">
                <a:latin typeface="Copperplate"/>
                <a:cs typeface="Copperplate"/>
              </a:rPr>
              <a:t>ready</a:t>
            </a:r>
            <a:r>
              <a:rPr lang="es-ES" sz="1600" dirty="0">
                <a:latin typeface="Copperplate"/>
                <a:cs typeface="Copperplate"/>
              </a:rPr>
              <a:t> and </a:t>
            </a:r>
            <a:r>
              <a:rPr lang="es-ES" sz="1600" dirty="0" err="1">
                <a:latin typeface="Copperplate"/>
                <a:cs typeface="Copperplate"/>
              </a:rPr>
              <a:t>tested</a:t>
            </a:r>
            <a:r>
              <a:rPr lang="es-ES" sz="1600" dirty="0">
                <a:latin typeface="Copperplate"/>
                <a:cs typeface="Copperplate"/>
              </a:rPr>
              <a:t>, </a:t>
            </a:r>
            <a:r>
              <a:rPr lang="es-ES" sz="1600" dirty="0" err="1" smtClean="0">
                <a:latin typeface="Copperplate"/>
                <a:cs typeface="Copperplate"/>
              </a:rPr>
              <a:t>Dec</a:t>
            </a:r>
            <a:r>
              <a:rPr lang="es-ES" sz="1600" dirty="0" smtClean="0">
                <a:latin typeface="Copperplate"/>
                <a:cs typeface="Copperplate"/>
              </a:rPr>
              <a:t> </a:t>
            </a:r>
            <a:r>
              <a:rPr lang="es-ES" sz="1600" dirty="0">
                <a:latin typeface="Copperplate"/>
                <a:cs typeface="Copperplate"/>
              </a:rPr>
              <a:t>2013. </a:t>
            </a:r>
          </a:p>
          <a:p>
            <a:r>
              <a:rPr lang="es-ES" sz="1600" dirty="0">
                <a:latin typeface="Copperplate"/>
                <a:cs typeface="Copperplate"/>
              </a:rPr>
              <a:t>•</a:t>
            </a:r>
            <a:r>
              <a:rPr lang="es-ES" sz="1600" dirty="0" err="1">
                <a:latin typeface="Copperplate"/>
                <a:cs typeface="Copperplate"/>
              </a:rPr>
              <a:t>Integration</a:t>
            </a:r>
            <a:r>
              <a:rPr lang="es-ES" sz="1600" dirty="0">
                <a:latin typeface="Copperplate"/>
                <a:cs typeface="Copperplate"/>
              </a:rPr>
              <a:t> </a:t>
            </a:r>
            <a:r>
              <a:rPr lang="es-ES" sz="1600" dirty="0" err="1">
                <a:latin typeface="Copperplate"/>
                <a:cs typeface="Copperplate"/>
              </a:rPr>
              <a:t>into</a:t>
            </a:r>
            <a:r>
              <a:rPr lang="es-ES" sz="1600" dirty="0">
                <a:latin typeface="Copperplate"/>
                <a:cs typeface="Copperplate"/>
              </a:rPr>
              <a:t> </a:t>
            </a:r>
            <a:r>
              <a:rPr lang="es-ES" sz="1600" dirty="0" err="1">
                <a:latin typeface="Copperplate"/>
                <a:cs typeface="Copperplate"/>
              </a:rPr>
              <a:t>cryostat</a:t>
            </a:r>
            <a:r>
              <a:rPr lang="es-ES" sz="1600" dirty="0">
                <a:latin typeface="Copperplate"/>
                <a:cs typeface="Copperplate"/>
              </a:rPr>
              <a:t> </a:t>
            </a:r>
            <a:r>
              <a:rPr lang="es-ES" sz="1600" dirty="0" err="1">
                <a:latin typeface="Copperplate"/>
                <a:cs typeface="Copperplate"/>
              </a:rPr>
              <a:t>mostly</a:t>
            </a:r>
            <a:r>
              <a:rPr lang="es-ES" sz="1600" dirty="0">
                <a:latin typeface="Copperplate"/>
                <a:cs typeface="Copperplate"/>
              </a:rPr>
              <a:t> done. </a:t>
            </a:r>
            <a:endParaRPr lang="es-ES" sz="1600" dirty="0" smtClean="0">
              <a:latin typeface="Copperplate"/>
              <a:cs typeface="Copperplate"/>
            </a:endParaRPr>
          </a:p>
          <a:p>
            <a:endParaRPr lang="es-ES" sz="1600" dirty="0">
              <a:latin typeface="Copperplate"/>
              <a:cs typeface="Copperplate"/>
            </a:endParaRPr>
          </a:p>
          <a:p>
            <a:r>
              <a:rPr lang="es-ES" sz="1600" dirty="0">
                <a:latin typeface="Copperplate"/>
                <a:cs typeface="Copperplate"/>
              </a:rPr>
              <a:t>•</a:t>
            </a:r>
            <a:r>
              <a:rPr lang="es-ES" sz="1600" dirty="0" err="1">
                <a:solidFill>
                  <a:srgbClr val="0000FF"/>
                </a:solidFill>
                <a:latin typeface="Copperplate"/>
                <a:cs typeface="Copperplate"/>
              </a:rPr>
              <a:t>Delivery</a:t>
            </a:r>
            <a:r>
              <a:rPr lang="es-ES" sz="1600" dirty="0">
                <a:solidFill>
                  <a:srgbClr val="0000FF"/>
                </a:solidFill>
                <a:latin typeface="Copperplate"/>
                <a:cs typeface="Copperplate"/>
              </a:rPr>
              <a:t> to GSI </a:t>
            </a:r>
            <a:r>
              <a:rPr lang="es-ES" sz="1600" dirty="0" smtClean="0">
                <a:solidFill>
                  <a:srgbClr val="0000FF"/>
                </a:solidFill>
                <a:latin typeface="Copperplate"/>
                <a:cs typeface="Copperplate"/>
              </a:rPr>
              <a:t>2016, </a:t>
            </a:r>
            <a:r>
              <a:rPr lang="es-ES" sz="1600" dirty="0" err="1" smtClean="0">
                <a:solidFill>
                  <a:srgbClr val="0000FF"/>
                </a:solidFill>
                <a:latin typeface="Copperplate"/>
                <a:cs typeface="Copperplate"/>
              </a:rPr>
              <a:t>being</a:t>
            </a:r>
            <a:r>
              <a:rPr lang="es-ES" sz="1600" dirty="0" smtClean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  <a:latin typeface="Copperplate"/>
                <a:cs typeface="Copperplate"/>
              </a:rPr>
              <a:t>cooled</a:t>
            </a:r>
            <a:r>
              <a:rPr lang="es-ES" sz="1600" dirty="0" smtClean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  <a:latin typeface="Copperplate"/>
                <a:cs typeface="Copperplate"/>
              </a:rPr>
              <a:t>down</a:t>
            </a:r>
            <a:r>
              <a:rPr lang="es-ES" sz="1600" dirty="0" smtClean="0">
                <a:solidFill>
                  <a:srgbClr val="0000FF"/>
                </a:solidFill>
                <a:latin typeface="Copperplate"/>
                <a:cs typeface="Copperplate"/>
              </a:rPr>
              <a:t>. </a:t>
            </a:r>
            <a:endParaRPr lang="es-ES" sz="1600" dirty="0">
              <a:solidFill>
                <a:srgbClr val="0000FF"/>
              </a:solidFill>
              <a:latin typeface="Copperplate"/>
              <a:cs typeface="Copperplate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122687" y="908384"/>
            <a:ext cx="50213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00FF"/>
                </a:solidFill>
              </a:rPr>
              <a:t>@ </a:t>
            </a:r>
            <a:r>
              <a:rPr lang="es-ES" sz="1600" dirty="0">
                <a:solidFill>
                  <a:srgbClr val="0000FF"/>
                </a:solidFill>
              </a:rPr>
              <a:t>GSI </a:t>
            </a:r>
            <a:r>
              <a:rPr lang="es-ES" sz="1600" dirty="0" err="1">
                <a:solidFill>
                  <a:srgbClr val="008000"/>
                </a:solidFill>
              </a:rPr>
              <a:t>Cryoplant</a:t>
            </a:r>
            <a:r>
              <a:rPr lang="es-ES" sz="1600" dirty="0">
                <a:solidFill>
                  <a:srgbClr val="008000"/>
                </a:solidFill>
              </a:rPr>
              <a:t> has </a:t>
            </a:r>
            <a:r>
              <a:rPr lang="es-ES" sz="1600" dirty="0" err="1">
                <a:solidFill>
                  <a:srgbClr val="008000"/>
                </a:solidFill>
              </a:rPr>
              <a:t>been</a:t>
            </a:r>
            <a:r>
              <a:rPr lang="es-ES" sz="1600" dirty="0">
                <a:solidFill>
                  <a:srgbClr val="008000"/>
                </a:solidFill>
              </a:rPr>
              <a:t> </a:t>
            </a:r>
            <a:r>
              <a:rPr lang="es-ES" sz="1600" dirty="0" err="1">
                <a:solidFill>
                  <a:srgbClr val="008000"/>
                </a:solidFill>
              </a:rPr>
              <a:t>installed</a:t>
            </a:r>
            <a:r>
              <a:rPr lang="es-ES" sz="1600" dirty="0">
                <a:solidFill>
                  <a:srgbClr val="008000"/>
                </a:solidFill>
              </a:rPr>
              <a:t> </a:t>
            </a:r>
            <a:endParaRPr lang="es-ES" sz="1600" dirty="0" smtClean="0">
              <a:solidFill>
                <a:srgbClr val="008000"/>
              </a:solidFill>
            </a:endParaRPr>
          </a:p>
          <a:p>
            <a:r>
              <a:rPr lang="es-ES" sz="1600" dirty="0" err="1" smtClean="0"/>
              <a:t>Cryolines</a:t>
            </a:r>
            <a:r>
              <a:rPr lang="es-ES" sz="1600" dirty="0" smtClean="0"/>
              <a:t> </a:t>
            </a:r>
            <a:r>
              <a:rPr lang="es-ES" sz="1600" dirty="0"/>
              <a:t>(33m) on </a:t>
            </a:r>
            <a:r>
              <a:rPr lang="es-ES" sz="1600" dirty="0" err="1"/>
              <a:t>site</a:t>
            </a:r>
            <a:r>
              <a:rPr lang="es-ES" sz="1600" dirty="0"/>
              <a:t> </a:t>
            </a:r>
            <a:r>
              <a:rPr lang="es-ES" sz="1600" dirty="0" err="1"/>
              <a:t>Compressor</a:t>
            </a:r>
            <a:r>
              <a:rPr lang="es-ES" sz="1600" dirty="0"/>
              <a:t> </a:t>
            </a:r>
            <a:r>
              <a:rPr lang="es-ES" sz="1600" dirty="0" smtClean="0"/>
              <a:t>(</a:t>
            </a:r>
            <a:r>
              <a:rPr lang="es-ES" sz="1600" dirty="0"/>
              <a:t>+ </a:t>
            </a:r>
            <a:r>
              <a:rPr lang="es-ES" sz="1600" dirty="0" err="1"/>
              <a:t>Controls</a:t>
            </a:r>
            <a:r>
              <a:rPr lang="es-ES" sz="1600" dirty="0"/>
              <a:t>) test </a:t>
            </a:r>
            <a:endParaRPr lang="es-ES" sz="1600" dirty="0" smtClean="0"/>
          </a:p>
          <a:p>
            <a:r>
              <a:rPr lang="es-ES" sz="1600" dirty="0" smtClean="0"/>
              <a:t>Q4/</a:t>
            </a:r>
            <a:r>
              <a:rPr lang="es-ES" sz="1600" dirty="0"/>
              <a:t>2014. </a:t>
            </a:r>
            <a:r>
              <a:rPr lang="es-ES" sz="1600" dirty="0" err="1"/>
              <a:t>Cryoplant</a:t>
            </a:r>
            <a:r>
              <a:rPr lang="es-ES" sz="1600" dirty="0"/>
              <a:t> </a:t>
            </a:r>
            <a:r>
              <a:rPr lang="es-ES" sz="1600" dirty="0" err="1"/>
              <a:t>operation</a:t>
            </a:r>
            <a:r>
              <a:rPr lang="es-ES" sz="1600" dirty="0"/>
              <a:t> </a:t>
            </a:r>
            <a:endParaRPr lang="es-ES" sz="1600" dirty="0" smtClean="0"/>
          </a:p>
          <a:p>
            <a:r>
              <a:rPr lang="es-ES" sz="1600" dirty="0" smtClean="0"/>
              <a:t>Q4</a:t>
            </a:r>
            <a:r>
              <a:rPr lang="es-ES" sz="1600" dirty="0"/>
              <a:t>/2014 </a:t>
            </a:r>
            <a:r>
              <a:rPr lang="es-ES" sz="1600" dirty="0" err="1"/>
              <a:t>Infastructure</a:t>
            </a:r>
            <a:r>
              <a:rPr lang="es-ES" sz="1600" dirty="0"/>
              <a:t> </a:t>
            </a:r>
            <a:r>
              <a:rPr lang="es-ES" sz="1600" dirty="0" err="1" smtClean="0"/>
              <a:t>installation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681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650999" y="-139906"/>
            <a:ext cx="5742122" cy="1054627"/>
          </a:xfrm>
        </p:spPr>
        <p:txBody>
          <a:bodyPr>
            <a:normAutofit/>
          </a:bodyPr>
          <a:lstStyle/>
          <a:p>
            <a:r>
              <a:rPr lang="es-ES" dirty="0" err="1" smtClean="0"/>
              <a:t>NeuLAND</a:t>
            </a:r>
            <a:r>
              <a:rPr lang="es-ES" dirty="0" smtClean="0"/>
              <a:t> - High</a:t>
            </a:r>
            <a:r>
              <a:rPr lang="es-ES" dirty="0"/>
              <a:t>-</a:t>
            </a:r>
            <a:r>
              <a:rPr lang="es-ES" dirty="0" err="1" smtClean="0"/>
              <a:t>resolution</a:t>
            </a:r>
            <a:r>
              <a:rPr lang="es-ES" dirty="0" smtClean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 smtClean="0"/>
              <a:t>ToF</a:t>
            </a:r>
            <a:r>
              <a:rPr lang="es-ES" dirty="0" smtClean="0"/>
              <a:t> </a:t>
            </a:r>
            <a:r>
              <a:rPr lang="es-ES" dirty="0" err="1"/>
              <a:t>spectrometer</a:t>
            </a:r>
            <a:r>
              <a:rPr lang="es-ES" dirty="0"/>
              <a:t>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11</a:t>
            </a:fld>
            <a:endParaRPr lang="es-ES"/>
          </a:p>
        </p:txBody>
      </p:sp>
      <p:pic>
        <p:nvPicPr>
          <p:cNvPr id="8" name="Imagen 7" descr="Captura de pantalla 2015-04-10 a la(s) 12.57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118" y="1498600"/>
            <a:ext cx="3974062" cy="32400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504250" y="415734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K. </a:t>
            </a:r>
            <a:r>
              <a:rPr lang="es-ES" dirty="0" err="1"/>
              <a:t>Boretzky</a:t>
            </a:r>
            <a:r>
              <a:rPr lang="es-ES" dirty="0"/>
              <a:t>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28600" y="2126356"/>
            <a:ext cx="490390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NeuLAND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detector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parameters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: </a:t>
            </a:r>
          </a:p>
          <a:p>
            <a:pPr marL="285750" indent="-285750">
              <a:buFont typeface="Arial"/>
              <a:buChar char="•"/>
            </a:pP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full active detector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using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RP/BC408 </a:t>
            </a:r>
          </a:p>
          <a:p>
            <a:pPr marL="285750" indent="-285750">
              <a:buFont typeface="Arial"/>
              <a:buChar char="•"/>
            </a:pP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face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sice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2.50 x 2.50 m2 </a:t>
            </a:r>
            <a:endParaRPr lang="es-ES" dirty="0" smtClean="0">
              <a:solidFill>
                <a:srgbClr val="0000FF"/>
              </a:solidFill>
              <a:latin typeface="Copperplate"/>
              <a:cs typeface="Copperplate"/>
            </a:endParaRPr>
          </a:p>
          <a:p>
            <a:pPr marL="285750" indent="-285750">
              <a:buFont typeface="Arial"/>
              <a:buChar char="•"/>
            </a:pP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active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depth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 3 m</a:t>
            </a:r>
            <a:endParaRPr lang="es-ES" dirty="0" smtClean="0">
              <a:solidFill>
                <a:srgbClr val="0000FF"/>
              </a:solidFill>
              <a:latin typeface="Copperplate"/>
              <a:cs typeface="Copperplate"/>
            </a:endParaRPr>
          </a:p>
          <a:p>
            <a:pPr marL="285750" indent="-285750">
              <a:buFont typeface="Arial"/>
              <a:buChar char="•"/>
            </a:pP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3000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scintillator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bars</a:t>
            </a:r>
            <a:endParaRPr lang="es-ES" dirty="0" smtClean="0">
              <a:solidFill>
                <a:srgbClr val="0000FF"/>
              </a:solidFill>
              <a:latin typeface="Copperplate"/>
              <a:cs typeface="Copperplate"/>
            </a:endParaRPr>
          </a:p>
          <a:p>
            <a:pPr marL="285750" indent="-285750">
              <a:buFont typeface="Arial"/>
              <a:buChar char="•"/>
            </a:pP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6000 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PM /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readout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channels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endParaRPr lang="es-ES" dirty="0" smtClean="0">
              <a:solidFill>
                <a:srgbClr val="0000FF"/>
              </a:solidFill>
              <a:latin typeface="Copperplate"/>
              <a:cs typeface="Copperplate"/>
            </a:endParaRPr>
          </a:p>
          <a:p>
            <a:pPr marL="285750" indent="-285750">
              <a:buFont typeface="Arial"/>
              <a:buChar char="•"/>
            </a:pP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32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tons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123737" y="4620378"/>
            <a:ext cx="76350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NeuLAND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design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goals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: </a:t>
            </a:r>
          </a:p>
          <a:p>
            <a:pPr marL="285750" indent="-285750">
              <a:buFont typeface="Arial"/>
              <a:buChar char="•"/>
            </a:pP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&gt;90%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efficiency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for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0.2-1.0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GeV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neutrons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endParaRPr lang="es-ES" dirty="0" smtClean="0">
              <a:solidFill>
                <a:srgbClr val="0000FF"/>
              </a:solidFill>
              <a:latin typeface="Copperplate"/>
              <a:cs typeface="Copperplate"/>
            </a:endParaRPr>
          </a:p>
          <a:p>
            <a:pPr marL="285750" indent="-285750">
              <a:buFont typeface="Arial"/>
              <a:buChar char="•"/>
            </a:pPr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Multi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-hit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capability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for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up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to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5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neutrons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invariant-mass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resolution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: </a:t>
            </a:r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NeuLAND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-target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distance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35 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m</a:t>
            </a:r>
          </a:p>
          <a:p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 	∆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E &lt; 20 keV at 100 keV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above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the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neutron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threshold</a:t>
            </a:r>
            <a:r>
              <a:rPr lang="es-ES" dirty="0"/>
              <a:t> </a:t>
            </a:r>
            <a:endParaRPr lang="es-ES" dirty="0">
              <a:effectLst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28600" y="1219200"/>
            <a:ext cx="3869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4 </a:t>
            </a:r>
            <a:r>
              <a:rPr lang="es-ES" dirty="0" err="1" smtClean="0"/>
              <a:t>double</a:t>
            </a:r>
            <a:r>
              <a:rPr lang="es-ES" dirty="0"/>
              <a:t>-</a:t>
            </a:r>
            <a:r>
              <a:rPr lang="es-ES" dirty="0" smtClean="0"/>
              <a:t>planes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at </a:t>
            </a:r>
            <a:r>
              <a:rPr lang="es-ES" dirty="0" err="1" smtClean="0"/>
              <a:t>Riken</a:t>
            </a:r>
            <a:endParaRPr lang="es-ES" dirty="0" smtClean="0"/>
          </a:p>
          <a:p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experimental </a:t>
            </a:r>
            <a:r>
              <a:rPr lang="es-ES" dirty="0" err="1" smtClean="0"/>
              <a:t>campaign</a:t>
            </a:r>
            <a:r>
              <a:rPr lang="es-ES" dirty="0" smtClean="0"/>
              <a:t> 2015-2016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6979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NeuLand</a:t>
            </a:r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12</a:t>
            </a:fld>
            <a:endParaRPr lang="es-ES"/>
          </a:p>
        </p:txBody>
      </p:sp>
      <p:pic>
        <p:nvPicPr>
          <p:cNvPr id="8" name="Imagen 7" descr="neutron-mult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77" y="1339013"/>
            <a:ext cx="2825122" cy="2160000"/>
          </a:xfrm>
          <a:prstGeom prst="rect">
            <a:avLst/>
          </a:prstGeom>
        </p:spPr>
      </p:pic>
      <p:pic>
        <p:nvPicPr>
          <p:cNvPr id="9" name="Imagen 8" descr="neutron-ef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234" y="4114800"/>
            <a:ext cx="2838584" cy="2160000"/>
          </a:xfrm>
          <a:prstGeom prst="rect">
            <a:avLst/>
          </a:prstGeom>
        </p:spPr>
      </p:pic>
      <p:pic>
        <p:nvPicPr>
          <p:cNvPr id="10" name="Imagen 9" descr="neutron-r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100" y="1339013"/>
            <a:ext cx="2941781" cy="5105849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58750" y="921750"/>
            <a:ext cx="378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High </a:t>
            </a:r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multi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-neutron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detection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endParaRPr lang="es-ES" dirty="0">
              <a:solidFill>
                <a:srgbClr val="0000FF"/>
              </a:solidFill>
              <a:latin typeface="Copperplate"/>
              <a:cs typeface="Copperplate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36550" y="3649702"/>
            <a:ext cx="5141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high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efficiency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for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low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neutron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energies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483418" y="921750"/>
            <a:ext cx="4645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high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resolution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@ </a:t>
            </a:r>
            <a:r>
              <a:rPr lang="es-ES" dirty="0" err="1" smtClean="0">
                <a:solidFill>
                  <a:srgbClr val="0000FF"/>
                </a:solidFill>
                <a:latin typeface="Copperplate"/>
                <a:cs typeface="Copperplate"/>
              </a:rPr>
              <a:t>particle</a:t>
            </a:r>
            <a:r>
              <a:rPr lang="es-ES" dirty="0" smtClean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0000FF"/>
                </a:solidFill>
                <a:latin typeface="Copperplate"/>
                <a:cs typeface="Copperplate"/>
              </a:rPr>
              <a:t>threshold</a:t>
            </a:r>
            <a:r>
              <a:rPr lang="es-ES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412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863433" y="-95441"/>
            <a:ext cx="5742122" cy="622577"/>
          </a:xfrm>
        </p:spPr>
        <p:txBody>
          <a:bodyPr>
            <a:normAutofit fontScale="90000"/>
          </a:bodyPr>
          <a:lstStyle/>
          <a:p>
            <a:r>
              <a:rPr lang="es-ES" dirty="0"/>
              <a:t>Schedule and </a:t>
            </a:r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experiments</a:t>
            </a:r>
            <a:r>
              <a:rPr lang="es-ES" dirty="0"/>
              <a:t> </a:t>
            </a:r>
            <a:r>
              <a:rPr lang="es-ES" dirty="0" smtClean="0"/>
              <a:t>@ GSI in Cave C</a:t>
            </a:r>
            <a:endParaRPr lang="es-ES" dirty="0">
              <a:effectLst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13</a:t>
            </a:fld>
            <a:endParaRPr lang="es-ES"/>
          </a:p>
        </p:txBody>
      </p:sp>
      <p:pic>
        <p:nvPicPr>
          <p:cNvPr id="7" name="Imagen 6" descr="Captura de pantalla 2015-04-10 a la(s) 12.41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49" y="1484633"/>
            <a:ext cx="3958990" cy="210712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09374" y="527136"/>
            <a:ext cx="84267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2014	 </a:t>
            </a:r>
            <a:r>
              <a:rPr lang="es-ES" dirty="0" err="1"/>
              <a:t>Installation</a:t>
            </a:r>
            <a:r>
              <a:rPr lang="es-ES" dirty="0"/>
              <a:t> of 2</a:t>
            </a:r>
            <a:r>
              <a:rPr lang="es-ES" dirty="0" smtClean="0"/>
              <a:t>0% </a:t>
            </a:r>
            <a:r>
              <a:rPr lang="es-ES" dirty="0" err="1"/>
              <a:t>detectors</a:t>
            </a:r>
            <a:r>
              <a:rPr lang="es-ES" dirty="0"/>
              <a:t> </a:t>
            </a:r>
            <a:r>
              <a:rPr lang="es-ES" dirty="0" err="1"/>
              <a:t>NeuLAND</a:t>
            </a:r>
            <a:r>
              <a:rPr lang="es-ES" dirty="0"/>
              <a:t> and </a:t>
            </a:r>
            <a:r>
              <a:rPr lang="es-ES" dirty="0" smtClean="0"/>
              <a:t>10% CALIFA </a:t>
            </a:r>
            <a:endParaRPr lang="es-ES" dirty="0"/>
          </a:p>
          <a:p>
            <a:r>
              <a:rPr lang="es-ES" dirty="0" smtClean="0"/>
              <a:t>		</a:t>
            </a:r>
            <a:r>
              <a:rPr lang="es-ES" dirty="0" err="1" smtClean="0"/>
              <a:t>Commissioning</a:t>
            </a:r>
            <a:r>
              <a:rPr lang="es-ES" dirty="0" smtClean="0"/>
              <a:t> </a:t>
            </a:r>
            <a:r>
              <a:rPr lang="es-ES" dirty="0" err="1"/>
              <a:t>run</a:t>
            </a:r>
            <a:r>
              <a:rPr lang="es-ES" dirty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performed</a:t>
            </a:r>
            <a:r>
              <a:rPr lang="es-ES" dirty="0" smtClean="0"/>
              <a:t> in </a:t>
            </a:r>
            <a:r>
              <a:rPr lang="es-ES" dirty="0"/>
              <a:t>Q3/2014 </a:t>
            </a:r>
          </a:p>
          <a:p>
            <a:r>
              <a:rPr lang="es-ES" dirty="0" smtClean="0"/>
              <a:t>2015/18</a:t>
            </a:r>
            <a:r>
              <a:rPr lang="es-ES" dirty="0" smtClean="0"/>
              <a:t>	 </a:t>
            </a:r>
            <a:r>
              <a:rPr lang="es-ES" dirty="0" err="1"/>
              <a:t>Construction</a:t>
            </a:r>
            <a:r>
              <a:rPr lang="es-ES" dirty="0"/>
              <a:t> and </a:t>
            </a:r>
            <a:r>
              <a:rPr lang="es-ES" dirty="0" err="1"/>
              <a:t>installation</a:t>
            </a:r>
            <a:r>
              <a:rPr lang="es-ES" dirty="0"/>
              <a:t> of detector </a:t>
            </a:r>
            <a:r>
              <a:rPr lang="es-ES" dirty="0" err="1"/>
              <a:t>components</a:t>
            </a:r>
            <a:r>
              <a:rPr lang="es-ES" dirty="0"/>
              <a:t> </a:t>
            </a:r>
            <a:endParaRPr lang="es-ES" dirty="0" smtClean="0"/>
          </a:p>
          <a:p>
            <a:r>
              <a:rPr lang="es-ES" dirty="0" smtClean="0">
                <a:solidFill>
                  <a:srgbClr val="0000FF"/>
                </a:solidFill>
              </a:rPr>
              <a:t>2018/19 </a:t>
            </a:r>
            <a:r>
              <a:rPr lang="es-ES" dirty="0" smtClean="0">
                <a:solidFill>
                  <a:srgbClr val="0000FF"/>
                </a:solidFill>
              </a:rPr>
              <a:t>	</a:t>
            </a:r>
            <a:r>
              <a:rPr lang="es-ES" dirty="0" err="1" smtClean="0">
                <a:solidFill>
                  <a:srgbClr val="0000FF"/>
                </a:solidFill>
              </a:rPr>
              <a:t>Commissioning</a:t>
            </a:r>
            <a:r>
              <a:rPr lang="es-ES" dirty="0" smtClean="0">
                <a:solidFill>
                  <a:srgbClr val="0000FF"/>
                </a:solidFill>
              </a:rPr>
              <a:t> </a:t>
            </a:r>
            <a:r>
              <a:rPr lang="es-ES" dirty="0">
                <a:solidFill>
                  <a:srgbClr val="0000FF"/>
                </a:solidFill>
              </a:rPr>
              <a:t>of full R3B </a:t>
            </a:r>
            <a:r>
              <a:rPr lang="es-ES" dirty="0" err="1">
                <a:solidFill>
                  <a:srgbClr val="0000FF"/>
                </a:solidFill>
              </a:rPr>
              <a:t>setup</a:t>
            </a:r>
            <a:r>
              <a:rPr lang="es-ES" dirty="0">
                <a:solidFill>
                  <a:srgbClr val="0000FF"/>
                </a:solidFill>
              </a:rPr>
              <a:t> (Cave C) </a:t>
            </a:r>
            <a:endParaRPr lang="es-ES" dirty="0" smtClean="0">
              <a:solidFill>
                <a:srgbClr val="0000FF"/>
              </a:solidFill>
            </a:endParaRPr>
          </a:p>
          <a:p>
            <a:r>
              <a:rPr lang="es-ES" dirty="0" smtClean="0">
                <a:solidFill>
                  <a:srgbClr val="0000FF"/>
                </a:solidFill>
              </a:rPr>
              <a:t>2019-2020 </a:t>
            </a:r>
            <a:r>
              <a:rPr lang="es-ES" dirty="0" err="1">
                <a:solidFill>
                  <a:srgbClr val="0000FF"/>
                </a:solidFill>
              </a:rPr>
              <a:t>Physics</a:t>
            </a:r>
            <a:r>
              <a:rPr lang="es-ES" dirty="0">
                <a:solidFill>
                  <a:srgbClr val="0000FF"/>
                </a:solidFill>
              </a:rPr>
              <a:t> </a:t>
            </a:r>
            <a:r>
              <a:rPr lang="es-ES" dirty="0" err="1">
                <a:solidFill>
                  <a:srgbClr val="0000FF"/>
                </a:solidFill>
              </a:rPr>
              <a:t>runs</a:t>
            </a:r>
            <a:r>
              <a:rPr lang="es-ES" dirty="0">
                <a:solidFill>
                  <a:srgbClr val="0000FF"/>
                </a:solidFill>
              </a:rPr>
              <a:t> at GSI (Cave C) (</a:t>
            </a:r>
            <a:r>
              <a:rPr lang="es-ES" dirty="0" err="1">
                <a:solidFill>
                  <a:srgbClr val="0000FF"/>
                </a:solidFill>
              </a:rPr>
              <a:t>phase</a:t>
            </a:r>
            <a:r>
              <a:rPr lang="es-ES" dirty="0">
                <a:solidFill>
                  <a:srgbClr val="0000FF"/>
                </a:solidFill>
              </a:rPr>
              <a:t> 0) </a:t>
            </a:r>
            <a:endParaRPr lang="es-ES" dirty="0" smtClean="0">
              <a:solidFill>
                <a:srgbClr val="0000FF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9254" y="3260554"/>
            <a:ext cx="923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/>
              <a:t>Experiments</a:t>
            </a:r>
            <a:r>
              <a:rPr lang="es-ES" b="1" dirty="0"/>
              <a:t> </a:t>
            </a:r>
            <a:r>
              <a:rPr lang="es-ES" b="1" dirty="0" err="1"/>
              <a:t>will</a:t>
            </a:r>
            <a:r>
              <a:rPr lang="es-ES" b="1" dirty="0"/>
              <a:t> </a:t>
            </a:r>
            <a:r>
              <a:rPr lang="es-ES" b="1" dirty="0" err="1"/>
              <a:t>make</a:t>
            </a:r>
            <a:r>
              <a:rPr lang="es-ES" b="1" dirty="0"/>
              <a:t> use of </a:t>
            </a:r>
            <a:r>
              <a:rPr lang="es-ES" b="1" dirty="0" err="1"/>
              <a:t>uniqueness</a:t>
            </a:r>
            <a:r>
              <a:rPr lang="es-ES" b="1" dirty="0"/>
              <a:t> of R3B: </a:t>
            </a:r>
          </a:p>
          <a:p>
            <a:pPr marL="285750" indent="-285750">
              <a:buFontTx/>
              <a:buChar char="-"/>
            </a:pPr>
            <a:r>
              <a:rPr lang="es-ES" dirty="0" err="1" smtClean="0"/>
              <a:t>Reactions</a:t>
            </a:r>
            <a:r>
              <a:rPr lang="es-ES" dirty="0" smtClean="0"/>
              <a:t> </a:t>
            </a:r>
            <a:r>
              <a:rPr lang="es-ES" dirty="0"/>
              <a:t>at </a:t>
            </a:r>
            <a:r>
              <a:rPr lang="es-ES" dirty="0" err="1"/>
              <a:t>high</a:t>
            </a:r>
            <a:r>
              <a:rPr lang="es-ES" dirty="0"/>
              <a:t>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energies</a:t>
            </a:r>
            <a:r>
              <a:rPr lang="es-ES" dirty="0"/>
              <a:t> up to 1 </a:t>
            </a:r>
            <a:r>
              <a:rPr lang="es-ES" dirty="0" err="1" smtClean="0"/>
              <a:t>GeV</a:t>
            </a:r>
            <a:r>
              <a:rPr lang="es-ES" dirty="0" smtClean="0"/>
              <a:t>/</a:t>
            </a:r>
            <a:r>
              <a:rPr lang="es-ES" dirty="0" err="1" smtClean="0"/>
              <a:t>nucleon</a:t>
            </a:r>
            <a:endParaRPr lang="es-ES" dirty="0"/>
          </a:p>
          <a:p>
            <a:pPr marL="285750" indent="-285750">
              <a:buFontTx/>
              <a:buChar char="-"/>
            </a:pPr>
            <a:r>
              <a:rPr lang="es-ES" dirty="0" smtClean="0"/>
              <a:t>Tracking </a:t>
            </a:r>
            <a:r>
              <a:rPr lang="es-ES" dirty="0"/>
              <a:t>and </a:t>
            </a:r>
            <a:r>
              <a:rPr lang="es-ES" dirty="0" err="1"/>
              <a:t>identification</a:t>
            </a:r>
            <a:r>
              <a:rPr lang="es-ES" dirty="0"/>
              <a:t> </a:t>
            </a:r>
            <a:r>
              <a:rPr lang="es-ES" dirty="0" err="1"/>
              <a:t>capability</a:t>
            </a:r>
            <a:r>
              <a:rPr lang="es-ES" dirty="0"/>
              <a:t> </a:t>
            </a:r>
            <a:r>
              <a:rPr lang="es-ES" dirty="0" err="1"/>
              <a:t>even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heaviest</a:t>
            </a:r>
            <a:r>
              <a:rPr lang="es-ES" dirty="0"/>
              <a:t> </a:t>
            </a:r>
            <a:r>
              <a:rPr lang="es-ES" dirty="0" err="1"/>
              <a:t>ions</a:t>
            </a:r>
            <a:r>
              <a:rPr lang="es-ES" dirty="0"/>
              <a:t> - </a:t>
            </a:r>
            <a:r>
              <a:rPr lang="es-ES" dirty="0" err="1"/>
              <a:t>Multi-neutron</a:t>
            </a:r>
            <a:r>
              <a:rPr lang="es-ES" dirty="0"/>
              <a:t> tracking </a:t>
            </a:r>
            <a:r>
              <a:rPr lang="es-ES" dirty="0" err="1"/>
              <a:t>capability</a:t>
            </a:r>
            <a:r>
              <a:rPr lang="es-ES" dirty="0"/>
              <a:t>, </a:t>
            </a:r>
            <a:r>
              <a:rPr lang="es-ES" dirty="0" err="1"/>
              <a:t>high-efficiency</a:t>
            </a:r>
            <a:r>
              <a:rPr lang="es-ES" dirty="0"/>
              <a:t> </a:t>
            </a:r>
            <a:r>
              <a:rPr lang="es-ES" dirty="0" err="1"/>
              <a:t>calorimeter</a:t>
            </a:r>
            <a:r>
              <a:rPr lang="es-ES" dirty="0"/>
              <a:t> </a:t>
            </a:r>
            <a:endParaRPr lang="es-ES" dirty="0" smtClean="0"/>
          </a:p>
          <a:p>
            <a:pPr marL="285750" indent="-285750">
              <a:buFontTx/>
              <a:buChar char="-"/>
            </a:pPr>
            <a:endParaRPr lang="es-ES" dirty="0"/>
          </a:p>
          <a:p>
            <a:r>
              <a:rPr lang="es-ES" b="1" dirty="0" err="1"/>
              <a:t>Experiments</a:t>
            </a:r>
            <a:r>
              <a:rPr lang="es-ES" b="1" dirty="0"/>
              <a:t> </a:t>
            </a:r>
            <a:r>
              <a:rPr lang="es-ES" b="1" dirty="0" err="1"/>
              <a:t>possible</a:t>
            </a:r>
            <a:r>
              <a:rPr lang="es-ES" b="1" dirty="0"/>
              <a:t> </a:t>
            </a:r>
            <a:r>
              <a:rPr lang="es-ES" b="1" dirty="0" err="1"/>
              <a:t>for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first</a:t>
            </a:r>
            <a:r>
              <a:rPr lang="es-ES" b="1" dirty="0"/>
              <a:t> time: 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4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decays</a:t>
            </a:r>
            <a:r>
              <a:rPr lang="es-ES" dirty="0"/>
              <a:t> </a:t>
            </a:r>
            <a:r>
              <a:rPr lang="es-ES" dirty="0" err="1"/>
              <a:t>beyond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drip</a:t>
            </a:r>
            <a:r>
              <a:rPr lang="es-ES" dirty="0"/>
              <a:t>-line and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heavier</a:t>
            </a:r>
            <a:r>
              <a:rPr lang="es-ES" dirty="0"/>
              <a:t> n-</a:t>
            </a:r>
            <a:r>
              <a:rPr lang="es-ES" dirty="0" err="1"/>
              <a:t>rich</a:t>
            </a:r>
            <a:r>
              <a:rPr lang="es-ES" dirty="0"/>
              <a:t> </a:t>
            </a:r>
            <a:r>
              <a:rPr lang="es-ES" dirty="0" err="1" smtClean="0"/>
              <a:t>isotopes</a:t>
            </a:r>
            <a:endParaRPr lang="es-ES" dirty="0" smtClean="0"/>
          </a:p>
          <a:p>
            <a:pPr marL="285750" indent="-285750">
              <a:buFontTx/>
              <a:buChar char="-"/>
            </a:pPr>
            <a:r>
              <a:rPr lang="es-ES" dirty="0" err="1" smtClean="0"/>
              <a:t>Kinematically</a:t>
            </a:r>
            <a:r>
              <a:rPr lang="es-ES" dirty="0" smtClean="0"/>
              <a:t> </a:t>
            </a:r>
            <a:r>
              <a:rPr lang="es-ES" dirty="0"/>
              <a:t>complete </a:t>
            </a:r>
            <a:r>
              <a:rPr lang="es-ES" dirty="0" err="1"/>
              <a:t>measurements</a:t>
            </a:r>
            <a:r>
              <a:rPr lang="es-ES" dirty="0"/>
              <a:t> of </a:t>
            </a:r>
            <a:r>
              <a:rPr lang="es-ES" dirty="0" err="1"/>
              <a:t>quasi</a:t>
            </a:r>
            <a:r>
              <a:rPr lang="es-ES" dirty="0"/>
              <a:t>-free </a:t>
            </a:r>
            <a:r>
              <a:rPr lang="es-ES" dirty="0" err="1"/>
              <a:t>nucleon</a:t>
            </a:r>
            <a:r>
              <a:rPr lang="es-ES" dirty="0"/>
              <a:t> </a:t>
            </a:r>
            <a:r>
              <a:rPr lang="es-ES" dirty="0" err="1"/>
              <a:t>knockout</a:t>
            </a:r>
            <a:r>
              <a:rPr lang="es-ES" dirty="0"/>
              <a:t> </a:t>
            </a:r>
            <a:r>
              <a:rPr lang="es-ES" dirty="0" err="1"/>
              <a:t>reactions</a:t>
            </a:r>
            <a:r>
              <a:rPr lang="es-ES" dirty="0"/>
              <a:t> </a:t>
            </a:r>
            <a:endParaRPr lang="es-ES" dirty="0" smtClean="0"/>
          </a:p>
          <a:p>
            <a:pPr marL="285750" indent="-285750">
              <a:buFontTx/>
              <a:buChar char="-"/>
            </a:pPr>
            <a:r>
              <a:rPr lang="es-ES" dirty="0" smtClean="0"/>
              <a:t>Electric </a:t>
            </a:r>
            <a:r>
              <a:rPr lang="es-ES" dirty="0" err="1"/>
              <a:t>dipole</a:t>
            </a:r>
            <a:r>
              <a:rPr lang="es-ES" dirty="0"/>
              <a:t> and </a:t>
            </a:r>
            <a:r>
              <a:rPr lang="es-ES" dirty="0" err="1"/>
              <a:t>quadrupole</a:t>
            </a:r>
            <a:r>
              <a:rPr lang="es-ES" dirty="0"/>
              <a:t> </a:t>
            </a:r>
            <a:r>
              <a:rPr lang="es-ES" dirty="0" err="1" smtClean="0"/>
              <a:t>nuclei</a:t>
            </a:r>
            <a:r>
              <a:rPr lang="es-ES" dirty="0" smtClean="0"/>
              <a:t> </a:t>
            </a:r>
            <a:r>
              <a:rPr lang="es-ES" dirty="0" err="1"/>
              <a:t>beyond</a:t>
            </a:r>
            <a:r>
              <a:rPr lang="es-ES" dirty="0"/>
              <a:t> N=82, </a:t>
            </a:r>
            <a:r>
              <a:rPr lang="es-ES" dirty="0" smtClean="0"/>
              <a:t>(</a:t>
            </a:r>
            <a:r>
              <a:rPr lang="es-ES" dirty="0" err="1"/>
              <a:t>polarizability</a:t>
            </a:r>
            <a:r>
              <a:rPr lang="es-ES" dirty="0"/>
              <a:t>, </a:t>
            </a:r>
            <a:r>
              <a:rPr lang="es-ES" dirty="0" err="1"/>
              <a:t>symmetry</a:t>
            </a:r>
            <a:r>
              <a:rPr lang="es-ES" dirty="0"/>
              <a:t> </a:t>
            </a:r>
            <a:r>
              <a:rPr lang="es-ES" dirty="0" err="1"/>
              <a:t>energy</a:t>
            </a:r>
            <a:r>
              <a:rPr lang="es-ES" dirty="0"/>
              <a:t>) </a:t>
            </a:r>
            <a:endParaRPr lang="es-ES" dirty="0" smtClean="0"/>
          </a:p>
          <a:p>
            <a:r>
              <a:rPr lang="es-ES" dirty="0" smtClean="0"/>
              <a:t>- </a:t>
            </a:r>
            <a:r>
              <a:rPr lang="es-ES" dirty="0" smtClean="0"/>
              <a:t>   </a:t>
            </a:r>
            <a:r>
              <a:rPr lang="es-ES" dirty="0" err="1" smtClean="0"/>
              <a:t>Fission</a:t>
            </a:r>
            <a:r>
              <a:rPr lang="es-ES" dirty="0" smtClean="0"/>
              <a:t> </a:t>
            </a:r>
            <a:r>
              <a:rPr lang="es-ES" dirty="0" err="1"/>
              <a:t>barriers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(p,2p) </a:t>
            </a:r>
            <a:r>
              <a:rPr lang="es-ES" dirty="0" err="1"/>
              <a:t>reactions</a:t>
            </a:r>
            <a:r>
              <a:rPr lang="es-ES" dirty="0"/>
              <a:t> (</a:t>
            </a:r>
            <a:r>
              <a:rPr lang="es-ES" dirty="0">
                <a:latin typeface="Wingdings"/>
              </a:rPr>
              <a:t> </a:t>
            </a:r>
            <a:r>
              <a:rPr lang="es-ES" dirty="0"/>
              <a:t>r-</a:t>
            </a:r>
            <a:r>
              <a:rPr lang="es-ES" dirty="0" err="1"/>
              <a:t>process</a:t>
            </a:r>
            <a:r>
              <a:rPr lang="es-ES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7719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74075" y="126473"/>
            <a:ext cx="5242024" cy="259329"/>
          </a:xfrm>
        </p:spPr>
        <p:txBody>
          <a:bodyPr>
            <a:normAutofit fontScale="90000"/>
          </a:bodyPr>
          <a:lstStyle/>
          <a:p>
            <a:r>
              <a:rPr lang="es-ES" sz="2000" dirty="0" err="1"/>
              <a:t>Quasi</a:t>
            </a:r>
            <a:r>
              <a:rPr lang="es-ES" sz="2000" dirty="0"/>
              <a:t>-Free </a:t>
            </a:r>
            <a:r>
              <a:rPr lang="es-ES" sz="2000" dirty="0" err="1"/>
              <a:t>Scattering</a:t>
            </a:r>
            <a:r>
              <a:rPr lang="es-ES" sz="2000" dirty="0"/>
              <a:t>: </a:t>
            </a:r>
            <a:r>
              <a:rPr lang="es-ES" sz="2000" dirty="0" err="1"/>
              <a:t>Knockout</a:t>
            </a:r>
            <a:r>
              <a:rPr lang="es-ES" sz="2000" dirty="0"/>
              <a:t> </a:t>
            </a:r>
            <a:r>
              <a:rPr lang="es-ES" sz="2000" dirty="0" err="1"/>
              <a:t>reaction</a:t>
            </a:r>
            <a:endParaRPr lang="es-ES" sz="2000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5" name="Rounded Rectangle 132"/>
          <p:cNvSpPr/>
          <p:nvPr/>
        </p:nvSpPr>
        <p:spPr bwMode="auto">
          <a:xfrm>
            <a:off x="221992" y="986111"/>
            <a:ext cx="2522831" cy="721577"/>
          </a:xfrm>
          <a:prstGeom prst="roundRect">
            <a:avLst/>
          </a:prstGeom>
          <a:solidFill>
            <a:srgbClr val="00B8FF">
              <a:alpha val="3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320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"/>
                <a:cs typeface="Baskerville"/>
              </a:rPr>
              <a:t>14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"/>
                <a:cs typeface="Baskerville"/>
              </a:rPr>
              <a:t>B(p,2p)</a:t>
            </a:r>
            <a:r>
              <a:rPr kumimoji="0" lang="en-US" sz="320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"/>
                <a:cs typeface="Baskerville"/>
              </a:rPr>
              <a:t>13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"/>
                <a:cs typeface="Baskerville"/>
              </a:rPr>
              <a:t>Be </a:t>
            </a:r>
          </a:p>
          <a:p>
            <a:pPr marL="0" marR="0" lvl="0" indent="0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7" name="Group 86"/>
          <p:cNvGrpSpPr/>
          <p:nvPr/>
        </p:nvGrpSpPr>
        <p:grpSpPr>
          <a:xfrm>
            <a:off x="2886472" y="4276328"/>
            <a:ext cx="5355440" cy="2138876"/>
            <a:chOff x="22268779" y="23204462"/>
            <a:chExt cx="5832648" cy="2520212"/>
          </a:xfrm>
        </p:grpSpPr>
        <p:grpSp>
          <p:nvGrpSpPr>
            <p:cNvPr id="8" name="Group 95"/>
            <p:cNvGrpSpPr/>
            <p:nvPr/>
          </p:nvGrpSpPr>
          <p:grpSpPr>
            <a:xfrm>
              <a:off x="22268779" y="23204462"/>
              <a:ext cx="5832648" cy="2448272"/>
              <a:chOff x="3654787" y="4842422"/>
              <a:chExt cx="4738998" cy="1584088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5706939" y="4842422"/>
                <a:ext cx="684000" cy="792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baseline="30000" dirty="0" smtClean="0">
                    <a:latin typeface="Bookman Old Style" pitchFamily="18" charset="0"/>
                    <a:cs typeface="+mn-cs"/>
                  </a:rPr>
                  <a:t>16</a:t>
                </a:r>
                <a:r>
                  <a:rPr lang="en-US" b="1" dirty="0" smtClean="0">
                    <a:latin typeface="Bookman Old Style" pitchFamily="18" charset="0"/>
                    <a:cs typeface="+mn-cs"/>
                  </a:rPr>
                  <a:t>B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 smtClean="0">
                    <a:latin typeface="Bookman Old Style" pitchFamily="18" charset="0"/>
                    <a:cs typeface="+mn-cs"/>
                  </a:rPr>
                  <a:t>Unbound</a:t>
                </a:r>
                <a:endParaRPr lang="en-US" sz="1200" dirty="0">
                  <a:latin typeface="Bookman Old Style" pitchFamily="18" charset="0"/>
                  <a:cs typeface="+mn-cs"/>
                </a:endParaRPr>
              </a:p>
            </p:txBody>
          </p:sp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>
                <a:off x="5022939" y="5634510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 smtClean="0">
                    <a:latin typeface="Bookman Old Style" pitchFamily="18" charset="0"/>
                  </a:rPr>
                  <a:t>14</a:t>
                </a:r>
                <a:r>
                  <a:rPr lang="en-US" b="1" dirty="0" smtClean="0">
                    <a:latin typeface="Bookman Old Style" pitchFamily="18" charset="0"/>
                  </a:rPr>
                  <a:t>Be</a:t>
                </a:r>
              </a:p>
              <a:p>
                <a:pPr algn="ctr"/>
                <a:r>
                  <a:rPr lang="en-US" sz="1200" dirty="0" smtClean="0">
                    <a:latin typeface="Bookman Old Style" pitchFamily="18" charset="0"/>
                  </a:rPr>
                  <a:t>4.35ms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5022939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 smtClean="0">
                    <a:latin typeface="Bookman Old Style" pitchFamily="18" charset="0"/>
                  </a:rPr>
                  <a:t>15</a:t>
                </a:r>
                <a:r>
                  <a:rPr lang="en-US" b="1" dirty="0" smtClean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 smtClean="0">
                    <a:latin typeface="Bookman Old Style" pitchFamily="18" charset="0"/>
                  </a:rPr>
                  <a:t>9.93ms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  <p:sp>
            <p:nvSpPr>
              <p:cNvPr id="14" name="Rectangle 5"/>
              <p:cNvSpPr>
                <a:spLocks noChangeArrowheads="1"/>
              </p:cNvSpPr>
              <p:nvPr/>
            </p:nvSpPr>
            <p:spPr bwMode="auto">
              <a:xfrm>
                <a:off x="4338787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 smtClean="0">
                    <a:latin typeface="Bookman Old Style" pitchFamily="18" charset="0"/>
                  </a:rPr>
                  <a:t>14</a:t>
                </a:r>
                <a:r>
                  <a:rPr lang="en-US" b="1" dirty="0" smtClean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 smtClean="0">
                    <a:latin typeface="Bookman Old Style" pitchFamily="18" charset="0"/>
                  </a:rPr>
                  <a:t>12.5ms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4338787" y="5634510"/>
                <a:ext cx="684000" cy="792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baseline="30000" dirty="0" smtClean="0">
                    <a:latin typeface="Bookman Old Style" pitchFamily="18" charset="0"/>
                    <a:cs typeface="+mn-cs"/>
                  </a:rPr>
                  <a:t>13</a:t>
                </a:r>
                <a:r>
                  <a:rPr lang="en-US" b="1" dirty="0" smtClean="0">
                    <a:latin typeface="Bookman Old Style" pitchFamily="18" charset="0"/>
                    <a:cs typeface="+mn-cs"/>
                  </a:rPr>
                  <a:t>Be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 smtClean="0">
                    <a:latin typeface="Bookman Old Style" pitchFamily="18" charset="0"/>
                    <a:cs typeface="+mn-cs"/>
                  </a:rPr>
                  <a:t>Unbound</a:t>
                </a:r>
                <a:endParaRPr lang="en-US" sz="1200" dirty="0">
                  <a:latin typeface="Bookman Old Style" pitchFamily="18" charset="0"/>
                  <a:cs typeface="+mn-cs"/>
                </a:endParaRPr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>
                <a:off x="7048144" y="4842422"/>
                <a:ext cx="684000" cy="792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baseline="30000" dirty="0" smtClean="0">
                    <a:latin typeface="Bookman Old Style" pitchFamily="18" charset="0"/>
                    <a:cs typeface="+mn-cs"/>
                  </a:rPr>
                  <a:t>18</a:t>
                </a:r>
                <a:r>
                  <a:rPr lang="en-US" b="1" dirty="0" smtClean="0">
                    <a:latin typeface="Bookman Old Style" pitchFamily="18" charset="0"/>
                    <a:cs typeface="+mn-cs"/>
                  </a:rPr>
                  <a:t>B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 smtClean="0">
                    <a:latin typeface="Bookman Old Style" pitchFamily="18" charset="0"/>
                    <a:cs typeface="+mn-cs"/>
                  </a:rPr>
                  <a:t>Unbound</a:t>
                </a:r>
                <a:endParaRPr lang="en-US" sz="1200" dirty="0">
                  <a:latin typeface="Bookman Old Style" pitchFamily="18" charset="0"/>
                  <a:cs typeface="+mn-cs"/>
                </a:endParaRPr>
              </a:p>
            </p:txBody>
          </p:sp>
          <p:sp>
            <p:nvSpPr>
              <p:cNvPr id="17" name="Rectangle 6"/>
              <p:cNvSpPr>
                <a:spLocks noChangeArrowheads="1"/>
              </p:cNvSpPr>
              <p:nvPr/>
            </p:nvSpPr>
            <p:spPr bwMode="auto">
              <a:xfrm>
                <a:off x="7709785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 smtClean="0">
                    <a:latin typeface="Bookman Old Style" pitchFamily="18" charset="0"/>
                  </a:rPr>
                  <a:t>19</a:t>
                </a:r>
                <a:r>
                  <a:rPr lang="en-US" b="1" dirty="0" smtClean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 smtClean="0">
                    <a:latin typeface="Bookman Old Style" pitchFamily="18" charset="0"/>
                  </a:rPr>
                  <a:t>2.92 </a:t>
                </a:r>
                <a:r>
                  <a:rPr lang="en-US" sz="1200" dirty="0" err="1" smtClean="0">
                    <a:latin typeface="Bookman Old Style" pitchFamily="18" charset="0"/>
                  </a:rPr>
                  <a:t>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6355011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 smtClean="0">
                    <a:latin typeface="Bookman Old Style" pitchFamily="18" charset="0"/>
                  </a:rPr>
                  <a:t>17</a:t>
                </a:r>
                <a:r>
                  <a:rPr lang="en-US" b="1" dirty="0" smtClean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 smtClean="0">
                    <a:latin typeface="Bookman Old Style" pitchFamily="18" charset="0"/>
                  </a:rPr>
                  <a:t>5.08ms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3654787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 smtClean="0">
                    <a:latin typeface="Bookman Old Style" pitchFamily="18" charset="0"/>
                  </a:rPr>
                  <a:t>13</a:t>
                </a:r>
                <a:r>
                  <a:rPr lang="en-US" b="1" dirty="0" smtClean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 smtClean="0">
                    <a:latin typeface="Bookman Old Style" pitchFamily="18" charset="0"/>
                  </a:rPr>
                  <a:t>17.3ms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3654787" y="5634510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 smtClean="0">
                    <a:latin typeface="Bookman Old Style" pitchFamily="18" charset="0"/>
                  </a:rPr>
                  <a:t>12</a:t>
                </a:r>
                <a:r>
                  <a:rPr lang="en-US" b="1" dirty="0" smtClean="0">
                    <a:latin typeface="Bookman Old Style" pitchFamily="18" charset="0"/>
                  </a:rPr>
                  <a:t>Be</a:t>
                </a:r>
              </a:p>
              <a:p>
                <a:pPr algn="ctr"/>
                <a:r>
                  <a:rPr lang="en-US" sz="1200" dirty="0" smtClean="0">
                    <a:latin typeface="Bookman Old Style" pitchFamily="18" charset="0"/>
                  </a:rPr>
                  <a:t>21.5 </a:t>
                </a:r>
                <a:r>
                  <a:rPr lang="en-US" sz="1200" dirty="0" err="1" smtClean="0">
                    <a:latin typeface="Bookman Old Style" pitchFamily="18" charset="0"/>
                  </a:rPr>
                  <a:t>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</p:grpSp>
        <p:sp>
          <p:nvSpPr>
            <p:cNvPr id="9" name="Left Arrow 82"/>
            <p:cNvSpPr/>
            <p:nvPr/>
          </p:nvSpPr>
          <p:spPr bwMode="auto">
            <a:xfrm>
              <a:off x="22684894" y="25292626"/>
              <a:ext cx="936104" cy="432048"/>
            </a:xfrm>
            <a:prstGeom prst="lef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Left Arrow 83"/>
            <p:cNvSpPr/>
            <p:nvPr/>
          </p:nvSpPr>
          <p:spPr bwMode="auto">
            <a:xfrm rot="16200000">
              <a:off x="23240887" y="24176570"/>
              <a:ext cx="648072" cy="432048"/>
            </a:xfrm>
            <a:prstGeom prst="lef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1" name="1 Grupo"/>
          <p:cNvGrpSpPr/>
          <p:nvPr/>
        </p:nvGrpSpPr>
        <p:grpSpPr>
          <a:xfrm>
            <a:off x="2555776" y="1037055"/>
            <a:ext cx="6588224" cy="3249864"/>
            <a:chOff x="2555776" y="1037055"/>
            <a:chExt cx="6588224" cy="3249864"/>
          </a:xfrm>
        </p:grpSpPr>
        <p:grpSp>
          <p:nvGrpSpPr>
            <p:cNvPr id="22" name="Group 262"/>
            <p:cNvGrpSpPr/>
            <p:nvPr/>
          </p:nvGrpSpPr>
          <p:grpSpPr>
            <a:xfrm>
              <a:off x="2555776" y="1037055"/>
              <a:ext cx="6588224" cy="3249864"/>
              <a:chOff x="179512" y="764704"/>
              <a:chExt cx="8964488" cy="4320480"/>
            </a:xfrm>
          </p:grpSpPr>
          <p:grpSp>
            <p:nvGrpSpPr>
              <p:cNvPr id="24" name="Group 108"/>
              <p:cNvGrpSpPr/>
              <p:nvPr/>
            </p:nvGrpSpPr>
            <p:grpSpPr>
              <a:xfrm>
                <a:off x="4355976" y="1916936"/>
                <a:ext cx="936104" cy="936000"/>
                <a:chOff x="1475656" y="2276872"/>
                <a:chExt cx="936104" cy="936000"/>
              </a:xfrm>
            </p:grpSpPr>
            <p:grpSp>
              <p:nvGrpSpPr>
                <p:cNvPr id="85" name="Group 325"/>
                <p:cNvGrpSpPr/>
                <p:nvPr/>
              </p:nvGrpSpPr>
              <p:grpSpPr>
                <a:xfrm>
                  <a:off x="1475656" y="2276872"/>
                  <a:ext cx="936104" cy="936000"/>
                  <a:chOff x="0" y="2564904"/>
                  <a:chExt cx="936104" cy="936000"/>
                </a:xfrm>
              </p:grpSpPr>
              <p:sp>
                <p:nvSpPr>
                  <p:cNvPr id="91" name="Oval 331"/>
                  <p:cNvSpPr>
                    <a:spLocks noChangeAspect="1"/>
                  </p:cNvSpPr>
                  <p:nvPr/>
                </p:nvSpPr>
                <p:spPr bwMode="auto">
                  <a:xfrm>
                    <a:off x="0" y="2564904"/>
                    <a:ext cx="936104" cy="936000"/>
                  </a:xfrm>
                  <a:prstGeom prst="ellipse">
                    <a:avLst/>
                  </a:prstGeom>
                  <a:solidFill>
                    <a:srgbClr val="FFFFFF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freezing" dir="t"/>
                  </a:scene3d>
                  <a:sp3d prstMaterial="dkEdge">
                    <a:bevelT w="468000" h="468630"/>
                    <a:bevelB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92" name="Oval 332"/>
                  <p:cNvSpPr/>
                  <p:nvPr/>
                </p:nvSpPr>
                <p:spPr bwMode="auto">
                  <a:xfrm rot="4921397">
                    <a:off x="164172" y="2715719"/>
                    <a:ext cx="201572" cy="215999"/>
                  </a:xfrm>
                  <a:prstGeom prst="ellipse">
                    <a:avLst/>
                  </a:prstGeom>
                  <a:solidFill>
                    <a:srgbClr val="CC0000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93" name="Oval 333"/>
                  <p:cNvSpPr/>
                  <p:nvPr/>
                </p:nvSpPr>
                <p:spPr bwMode="auto">
                  <a:xfrm rot="4921397">
                    <a:off x="236178" y="2859734"/>
                    <a:ext cx="201572" cy="215999"/>
                  </a:xfrm>
                  <a:prstGeom prst="ellipse">
                    <a:avLst/>
                  </a:prstGeom>
                  <a:solidFill>
                    <a:srgbClr val="CC0000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</p:grpSp>
            <p:sp>
              <p:nvSpPr>
                <p:cNvPr id="86" name="Oval 326"/>
                <p:cNvSpPr/>
                <p:nvPr/>
              </p:nvSpPr>
              <p:spPr bwMode="auto">
                <a:xfrm rot="4921397">
                  <a:off x="1711835" y="2787726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7" name="Oval 327"/>
                <p:cNvSpPr/>
                <p:nvPr/>
              </p:nvSpPr>
              <p:spPr bwMode="auto">
                <a:xfrm rot="4921397">
                  <a:off x="2071875" y="2715718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8" name="Oval 328"/>
                <p:cNvSpPr/>
                <p:nvPr/>
              </p:nvSpPr>
              <p:spPr bwMode="auto">
                <a:xfrm rot="4921397">
                  <a:off x="1855851" y="2355679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9" name="Oval 329"/>
                <p:cNvSpPr/>
                <p:nvPr/>
              </p:nvSpPr>
              <p:spPr bwMode="auto">
                <a:xfrm rot="4921397">
                  <a:off x="2071876" y="2427687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0" name="Oval 330"/>
                <p:cNvSpPr/>
                <p:nvPr/>
              </p:nvSpPr>
              <p:spPr bwMode="auto">
                <a:xfrm rot="4921397">
                  <a:off x="1927858" y="2643711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sp>
            <p:nvSpPr>
              <p:cNvPr id="25" name="Striped Right Arrow 264"/>
              <p:cNvSpPr/>
              <p:nvPr/>
            </p:nvSpPr>
            <p:spPr>
              <a:xfrm>
                <a:off x="971600" y="2636912"/>
                <a:ext cx="1080120" cy="648072"/>
              </a:xfrm>
              <a:prstGeom prst="stripedRightArrow">
                <a:avLst/>
              </a:prstGeom>
              <a:solidFill>
                <a:srgbClr val="3333CC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grpSp>
            <p:nvGrpSpPr>
              <p:cNvPr id="26" name="Group 54"/>
              <p:cNvGrpSpPr/>
              <p:nvPr/>
            </p:nvGrpSpPr>
            <p:grpSpPr>
              <a:xfrm>
                <a:off x="4195487" y="2803228"/>
                <a:ext cx="792064" cy="791976"/>
                <a:chOff x="1403672" y="2492896"/>
                <a:chExt cx="792064" cy="791976"/>
              </a:xfrm>
            </p:grpSpPr>
            <p:sp>
              <p:nvSpPr>
                <p:cNvPr id="70" name="Oval 310"/>
                <p:cNvSpPr>
                  <a:spLocks noChangeAspect="1"/>
                </p:cNvSpPr>
                <p:nvPr/>
              </p:nvSpPr>
              <p:spPr bwMode="auto">
                <a:xfrm>
                  <a:off x="1403672" y="2492896"/>
                  <a:ext cx="792064" cy="791976"/>
                </a:xfrm>
                <a:prstGeom prst="ellipse">
                  <a:avLst/>
                </a:prstGeom>
                <a:solidFill>
                  <a:srgbClr val="FFFFFF">
                    <a:lumMod val="65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freezing" dir="t"/>
                </a:scene3d>
                <a:sp3d prstMaterial="dkEdge">
                  <a:bevelT w="396000" h="396000"/>
                  <a:bevelB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grpSp>
              <p:nvGrpSpPr>
                <p:cNvPr id="71" name="Group 77"/>
                <p:cNvGrpSpPr/>
                <p:nvPr/>
              </p:nvGrpSpPr>
              <p:grpSpPr>
                <a:xfrm>
                  <a:off x="1489556" y="2537352"/>
                  <a:ext cx="704075" cy="739571"/>
                  <a:chOff x="1864454" y="2118146"/>
                  <a:chExt cx="704075" cy="739571"/>
                </a:xfrm>
              </p:grpSpPr>
              <p:sp>
                <p:nvSpPr>
                  <p:cNvPr id="72" name="Oval 312"/>
                  <p:cNvSpPr/>
                  <p:nvPr/>
                </p:nvSpPr>
                <p:spPr bwMode="auto">
                  <a:xfrm rot="4921397" flipH="1">
                    <a:off x="2073651" y="2667267"/>
                    <a:ext cx="196088" cy="184811"/>
                  </a:xfrm>
                  <a:prstGeom prst="ellipse">
                    <a:avLst/>
                  </a:prstGeom>
                  <a:solidFill>
                    <a:srgbClr val="000000">
                      <a:lumMod val="65000"/>
                      <a:lumOff val="3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3" name="Oval 313"/>
                  <p:cNvSpPr/>
                  <p:nvPr/>
                </p:nvSpPr>
                <p:spPr bwMode="auto">
                  <a:xfrm rot="4921397">
                    <a:off x="1857322" y="2381696"/>
                    <a:ext cx="214284" cy="200019"/>
                  </a:xfrm>
                  <a:prstGeom prst="ellipse">
                    <a:avLst/>
                  </a:prstGeom>
                  <a:solidFill>
                    <a:srgbClr val="000000">
                      <a:lumMod val="65000"/>
                      <a:lumOff val="3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4" name="Oval 13"/>
                  <p:cNvSpPr/>
                  <p:nvPr/>
                </p:nvSpPr>
                <p:spPr bwMode="auto">
                  <a:xfrm rot="4921397">
                    <a:off x="2361378" y="2453704"/>
                    <a:ext cx="214284" cy="200019"/>
                  </a:xfrm>
                  <a:prstGeom prst="ellipse">
                    <a:avLst/>
                  </a:prstGeom>
                  <a:solidFill>
                    <a:srgbClr val="000000">
                      <a:lumMod val="65000"/>
                      <a:lumOff val="3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5" name="Oval 315"/>
                  <p:cNvSpPr/>
                  <p:nvPr/>
                </p:nvSpPr>
                <p:spPr bwMode="auto">
                  <a:xfrm rot="4921397">
                    <a:off x="2230750" y="2584543"/>
                    <a:ext cx="201572" cy="215999"/>
                  </a:xfrm>
                  <a:prstGeom prst="ellipse">
                    <a:avLst/>
                  </a:prstGeom>
                  <a:solidFill>
                    <a:srgbClr val="CC0000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6" name="Oval 316"/>
                  <p:cNvSpPr/>
                  <p:nvPr/>
                </p:nvSpPr>
                <p:spPr bwMode="auto">
                  <a:xfrm rot="4921397">
                    <a:off x="1857322" y="2525712"/>
                    <a:ext cx="214284" cy="200019"/>
                  </a:xfrm>
                  <a:prstGeom prst="ellipse">
                    <a:avLst/>
                  </a:prstGeom>
                  <a:solidFill>
                    <a:srgbClr val="000000">
                      <a:lumMod val="65000"/>
                      <a:lumOff val="3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7" name="Oval 317"/>
                  <p:cNvSpPr/>
                  <p:nvPr/>
                </p:nvSpPr>
                <p:spPr bwMode="auto">
                  <a:xfrm rot="4921397">
                    <a:off x="2217362" y="2381696"/>
                    <a:ext cx="214284" cy="200019"/>
                  </a:xfrm>
                  <a:prstGeom prst="ellipse">
                    <a:avLst/>
                  </a:prstGeom>
                  <a:solidFill>
                    <a:srgbClr val="000000">
                      <a:lumMod val="65000"/>
                      <a:lumOff val="3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8" name="Oval 318"/>
                  <p:cNvSpPr/>
                  <p:nvPr/>
                </p:nvSpPr>
                <p:spPr bwMode="auto">
                  <a:xfrm rot="4921397">
                    <a:off x="2056287" y="2110932"/>
                    <a:ext cx="201572" cy="215999"/>
                  </a:xfrm>
                  <a:prstGeom prst="ellipse">
                    <a:avLst/>
                  </a:prstGeom>
                  <a:solidFill>
                    <a:srgbClr val="CC0000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9" name="Oval 319"/>
                  <p:cNvSpPr/>
                  <p:nvPr/>
                </p:nvSpPr>
                <p:spPr bwMode="auto">
                  <a:xfrm rot="3806939">
                    <a:off x="1880766" y="2186236"/>
                    <a:ext cx="214284" cy="200019"/>
                  </a:xfrm>
                  <a:prstGeom prst="ellipse">
                    <a:avLst/>
                  </a:prstGeom>
                  <a:solidFill>
                    <a:srgbClr val="000000">
                      <a:lumMod val="65000"/>
                      <a:lumOff val="3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80" name="Oval 320"/>
                  <p:cNvSpPr/>
                  <p:nvPr/>
                </p:nvSpPr>
                <p:spPr bwMode="auto">
                  <a:xfrm rot="3806939">
                    <a:off x="2323477" y="2320146"/>
                    <a:ext cx="201572" cy="215999"/>
                  </a:xfrm>
                  <a:prstGeom prst="ellipse">
                    <a:avLst/>
                  </a:prstGeom>
                  <a:solidFill>
                    <a:srgbClr val="000000">
                      <a:lumMod val="65000"/>
                      <a:lumOff val="3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81" name="Oval 22"/>
                  <p:cNvSpPr/>
                  <p:nvPr/>
                </p:nvSpPr>
                <p:spPr bwMode="auto">
                  <a:xfrm rot="3806939">
                    <a:off x="2251469" y="2176130"/>
                    <a:ext cx="201572" cy="215999"/>
                  </a:xfrm>
                  <a:prstGeom prst="ellipse">
                    <a:avLst/>
                  </a:prstGeom>
                  <a:solidFill>
                    <a:srgbClr val="CC0000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82" name="Oval 322"/>
                  <p:cNvSpPr/>
                  <p:nvPr/>
                </p:nvSpPr>
                <p:spPr bwMode="auto">
                  <a:xfrm rot="3806939">
                    <a:off x="2024781" y="2186234"/>
                    <a:ext cx="214284" cy="200019"/>
                  </a:xfrm>
                  <a:prstGeom prst="ellipse">
                    <a:avLst/>
                  </a:prstGeom>
                  <a:solidFill>
                    <a:srgbClr val="000000">
                      <a:lumMod val="65000"/>
                      <a:lumOff val="3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83" name="Oval 323"/>
                  <p:cNvSpPr/>
                  <p:nvPr/>
                </p:nvSpPr>
                <p:spPr bwMode="auto">
                  <a:xfrm rot="4921397">
                    <a:off x="2073346" y="2525712"/>
                    <a:ext cx="214284" cy="200019"/>
                  </a:xfrm>
                  <a:prstGeom prst="ellipse">
                    <a:avLst/>
                  </a:prstGeom>
                  <a:solidFill>
                    <a:srgbClr val="000000">
                      <a:lumMod val="65000"/>
                      <a:lumOff val="3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84" name="Oval 324"/>
                  <p:cNvSpPr/>
                  <p:nvPr/>
                </p:nvSpPr>
                <p:spPr bwMode="auto">
                  <a:xfrm rot="3806939">
                    <a:off x="2035445" y="2392155"/>
                    <a:ext cx="201572" cy="215999"/>
                  </a:xfrm>
                  <a:prstGeom prst="ellipse">
                    <a:avLst/>
                  </a:prstGeom>
                  <a:solidFill>
                    <a:srgbClr val="CC0000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</p:grpSp>
          </p:grpSp>
          <p:cxnSp>
            <p:nvCxnSpPr>
              <p:cNvPr id="27" name="Straight Arrow Connector 266"/>
              <p:cNvCxnSpPr/>
              <p:nvPr/>
            </p:nvCxnSpPr>
            <p:spPr>
              <a:xfrm flipV="1">
                <a:off x="4843559" y="1628800"/>
                <a:ext cx="4120929" cy="1246436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3333CC">
                    <a:lumMod val="7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28" name="Straight Arrow Connector 267"/>
              <p:cNvCxnSpPr/>
              <p:nvPr/>
            </p:nvCxnSpPr>
            <p:spPr>
              <a:xfrm>
                <a:off x="4843559" y="2875236"/>
                <a:ext cx="3976913" cy="220994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3333CC">
                    <a:lumMod val="75000"/>
                  </a:srgbClr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29" name="Arc 268"/>
              <p:cNvSpPr/>
              <p:nvPr/>
            </p:nvSpPr>
            <p:spPr>
              <a:xfrm flipH="1">
                <a:off x="6067694" y="2443188"/>
                <a:ext cx="45719" cy="2232248"/>
              </a:xfrm>
              <a:prstGeom prst="arc">
                <a:avLst>
                  <a:gd name="adj1" fmla="val 16200000"/>
                  <a:gd name="adj2" fmla="val 198114"/>
                </a:avLst>
              </a:prstGeom>
              <a:noFill/>
              <a:ln w="9525" cap="flat" cmpd="sng" algn="ctr">
                <a:solidFill>
                  <a:srgbClr val="3333CC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cxnSp>
            <p:nvCxnSpPr>
              <p:cNvPr id="30" name="Straight Connector 269"/>
              <p:cNvCxnSpPr/>
              <p:nvPr/>
            </p:nvCxnSpPr>
            <p:spPr>
              <a:xfrm flipV="1">
                <a:off x="4860032" y="2852936"/>
                <a:ext cx="4283968" cy="22300"/>
              </a:xfrm>
              <a:prstGeom prst="line">
                <a:avLst/>
              </a:prstGeom>
              <a:noFill/>
              <a:ln w="25400" cap="flat" cmpd="sng" algn="ctr">
                <a:solidFill>
                  <a:srgbClr val="3333CC">
                    <a:lumMod val="75000"/>
                  </a:srgbClr>
                </a:solidFill>
                <a:prstDash val="dash"/>
              </a:ln>
              <a:effectLst/>
            </p:spPr>
          </p:cxnSp>
          <p:sp>
            <p:nvSpPr>
              <p:cNvPr id="31" name="TextBox 270"/>
              <p:cNvSpPr txBox="1"/>
              <p:nvPr/>
            </p:nvSpPr>
            <p:spPr>
              <a:xfrm>
                <a:off x="6188472" y="2317229"/>
                <a:ext cx="738504" cy="581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θ</a:t>
                </a:r>
                <a:r>
                  <a:rPr kumimoji="0" lang="en-US" sz="2400" b="0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a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" name="TextBox 271"/>
              <p:cNvSpPr txBox="1"/>
              <p:nvPr/>
            </p:nvSpPr>
            <p:spPr>
              <a:xfrm>
                <a:off x="6155837" y="3019252"/>
                <a:ext cx="738504" cy="581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θ</a:t>
                </a:r>
                <a:r>
                  <a:rPr kumimoji="0" lang="en-US" sz="2400" b="0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b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" name="Oval 272"/>
              <p:cNvSpPr/>
              <p:nvPr/>
            </p:nvSpPr>
            <p:spPr bwMode="auto">
              <a:xfrm rot="4921397">
                <a:off x="5989984" y="2364406"/>
                <a:ext cx="201572" cy="215999"/>
              </a:xfrm>
              <a:prstGeom prst="ellipse">
                <a:avLst/>
              </a:prstGeom>
              <a:solidFill>
                <a:srgbClr val="CC0000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>
                <a:outerShdw blurRad="149987" dist="250190" dir="8460000" algn="ctr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 marL="0" marR="0" lvl="0" indent="0" algn="ctr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4" name="Oval 273"/>
              <p:cNvSpPr/>
              <p:nvPr/>
            </p:nvSpPr>
            <p:spPr bwMode="auto">
              <a:xfrm rot="4921397">
                <a:off x="5989984" y="3458098"/>
                <a:ext cx="201572" cy="215999"/>
              </a:xfrm>
              <a:prstGeom prst="ellipse">
                <a:avLst/>
              </a:prstGeom>
              <a:solidFill>
                <a:srgbClr val="CC0000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>
                <a:outerShdw blurRad="149987" dist="250190" dir="8460000" algn="ctr">
                  <a:srgbClr val="000000">
                    <a:alpha val="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 marL="0" marR="0" lvl="0" indent="0" algn="ctr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grpSp>
            <p:nvGrpSpPr>
              <p:cNvPr id="35" name="Group 107"/>
              <p:cNvGrpSpPr/>
              <p:nvPr/>
            </p:nvGrpSpPr>
            <p:grpSpPr>
              <a:xfrm>
                <a:off x="179512" y="2780928"/>
                <a:ext cx="792064" cy="791976"/>
                <a:chOff x="179512" y="2852936"/>
                <a:chExt cx="792064" cy="791976"/>
              </a:xfrm>
            </p:grpSpPr>
            <p:grpSp>
              <p:nvGrpSpPr>
                <p:cNvPr id="53" name="Group 73"/>
                <p:cNvGrpSpPr/>
                <p:nvPr/>
              </p:nvGrpSpPr>
              <p:grpSpPr>
                <a:xfrm>
                  <a:off x="179512" y="2852936"/>
                  <a:ext cx="792064" cy="791976"/>
                  <a:chOff x="1403672" y="2492896"/>
                  <a:chExt cx="792064" cy="791976"/>
                </a:xfrm>
              </p:grpSpPr>
              <p:sp>
                <p:nvSpPr>
                  <p:cNvPr id="55" name="Oval 295"/>
                  <p:cNvSpPr>
                    <a:spLocks noChangeAspect="1"/>
                  </p:cNvSpPr>
                  <p:nvPr/>
                </p:nvSpPr>
                <p:spPr bwMode="auto">
                  <a:xfrm>
                    <a:off x="1403672" y="2492896"/>
                    <a:ext cx="792064" cy="791976"/>
                  </a:xfrm>
                  <a:prstGeom prst="ellipse">
                    <a:avLst/>
                  </a:prstGeom>
                  <a:solidFill>
                    <a:srgbClr val="FFFFFF">
                      <a:lumMod val="65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freezing" dir="t"/>
                  </a:scene3d>
                  <a:sp3d prstMaterial="dkEdge">
                    <a:bevelT w="396000" h="396000"/>
                    <a:bevelB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grpSp>
                <p:nvGrpSpPr>
                  <p:cNvPr id="56" name="Group 77"/>
                  <p:cNvGrpSpPr/>
                  <p:nvPr/>
                </p:nvGrpSpPr>
                <p:grpSpPr>
                  <a:xfrm>
                    <a:off x="1489556" y="2537352"/>
                    <a:ext cx="704075" cy="739571"/>
                    <a:chOff x="1864454" y="2118146"/>
                    <a:chExt cx="704075" cy="739571"/>
                  </a:xfrm>
                </p:grpSpPr>
                <p:sp>
                  <p:nvSpPr>
                    <p:cNvPr id="57" name="Oval 297"/>
                    <p:cNvSpPr/>
                    <p:nvPr/>
                  </p:nvSpPr>
                  <p:spPr bwMode="auto">
                    <a:xfrm rot="4921397" flipH="1">
                      <a:off x="2073651" y="2667267"/>
                      <a:ext cx="196088" cy="184811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58" name="Oval 298"/>
                    <p:cNvSpPr/>
                    <p:nvPr/>
                  </p:nvSpPr>
                  <p:spPr bwMode="auto">
                    <a:xfrm rot="4921397">
                      <a:off x="1857322" y="2381696"/>
                      <a:ext cx="214284" cy="200019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59" name="Oval 299"/>
                    <p:cNvSpPr/>
                    <p:nvPr/>
                  </p:nvSpPr>
                  <p:spPr bwMode="auto">
                    <a:xfrm rot="4921397">
                      <a:off x="2361378" y="2453704"/>
                      <a:ext cx="214284" cy="200019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0" name="Oval 300"/>
                    <p:cNvSpPr/>
                    <p:nvPr/>
                  </p:nvSpPr>
                  <p:spPr bwMode="auto">
                    <a:xfrm rot="4921397">
                      <a:off x="2230750" y="2584543"/>
                      <a:ext cx="201572" cy="215999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1" name="Oval 301"/>
                    <p:cNvSpPr/>
                    <p:nvPr/>
                  </p:nvSpPr>
                  <p:spPr bwMode="auto">
                    <a:xfrm rot="4921397">
                      <a:off x="1857322" y="2525712"/>
                      <a:ext cx="214284" cy="200019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2" name="Oval 302"/>
                    <p:cNvSpPr/>
                    <p:nvPr/>
                  </p:nvSpPr>
                  <p:spPr bwMode="auto">
                    <a:xfrm rot="4921397">
                      <a:off x="2217362" y="2381696"/>
                      <a:ext cx="214284" cy="200019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3" name="Oval 303"/>
                    <p:cNvSpPr/>
                    <p:nvPr/>
                  </p:nvSpPr>
                  <p:spPr bwMode="auto">
                    <a:xfrm rot="4921397">
                      <a:off x="2056287" y="2110932"/>
                      <a:ext cx="201572" cy="215999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4" name="Oval 304"/>
                    <p:cNvSpPr/>
                    <p:nvPr/>
                  </p:nvSpPr>
                  <p:spPr bwMode="auto">
                    <a:xfrm rot="3806939">
                      <a:off x="1880766" y="2186236"/>
                      <a:ext cx="214284" cy="200019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5" name="Oval 305"/>
                    <p:cNvSpPr/>
                    <p:nvPr/>
                  </p:nvSpPr>
                  <p:spPr bwMode="auto">
                    <a:xfrm rot="3806939">
                      <a:off x="2323477" y="2320146"/>
                      <a:ext cx="201572" cy="215999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6" name="Oval 306"/>
                    <p:cNvSpPr/>
                    <p:nvPr/>
                  </p:nvSpPr>
                  <p:spPr bwMode="auto">
                    <a:xfrm rot="3806939">
                      <a:off x="2251469" y="2176130"/>
                      <a:ext cx="201572" cy="215999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7" name="Oval 307"/>
                    <p:cNvSpPr/>
                    <p:nvPr/>
                  </p:nvSpPr>
                  <p:spPr bwMode="auto">
                    <a:xfrm rot="3806939">
                      <a:off x="2024781" y="2186234"/>
                      <a:ext cx="214284" cy="200019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8" name="Oval 308"/>
                    <p:cNvSpPr/>
                    <p:nvPr/>
                  </p:nvSpPr>
                  <p:spPr bwMode="auto">
                    <a:xfrm rot="4921397">
                      <a:off x="2073346" y="2525712"/>
                      <a:ext cx="214284" cy="200019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  <p:sp>
                  <p:nvSpPr>
                    <p:cNvPr id="69" name="Oval 309"/>
                    <p:cNvSpPr/>
                    <p:nvPr/>
                  </p:nvSpPr>
                  <p:spPr bwMode="auto">
                    <a:xfrm rot="3806939">
                      <a:off x="2035445" y="2392155"/>
                      <a:ext cx="201572" cy="215999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25400" cap="flat" cmpd="sng" algn="ctr">
                      <a:noFill/>
                      <a:prstDash val="solid"/>
                    </a:ln>
                    <a:effectLst>
                      <a:outerShdw blurRad="149987" dist="250190" dir="8460000" algn="ctr">
                        <a:srgbClr val="000000">
                          <a:alpha val="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1500000"/>
                      </a:lightRig>
                    </a:scene3d>
                    <a:sp3d prstMaterial="metal">
                      <a:bevelT w="88900" h="88900"/>
                    </a:sp3d>
                  </p:spPr>
                  <p:txBody>
                    <a:bodyPr anchor="ctr"/>
                    <a:lstStyle/>
                    <a:p>
                      <a:pPr marL="0" marR="0" lvl="0" indent="0" algn="ctr" defTabSz="45720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endParaRPr>
                    </a:p>
                  </p:txBody>
                </p:sp>
              </p:grpSp>
            </p:grpSp>
            <p:sp>
              <p:nvSpPr>
                <p:cNvPr id="54" name="Oval 294"/>
                <p:cNvSpPr/>
                <p:nvPr/>
              </p:nvSpPr>
              <p:spPr bwMode="auto">
                <a:xfrm rot="4921397">
                  <a:off x="749873" y="3075759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cxnSp>
            <p:nvCxnSpPr>
              <p:cNvPr id="36" name="Straight Connector 275"/>
              <p:cNvCxnSpPr/>
              <p:nvPr/>
            </p:nvCxnSpPr>
            <p:spPr>
              <a:xfrm flipV="1">
                <a:off x="3779912" y="764704"/>
                <a:ext cx="0" cy="4320480"/>
              </a:xfrm>
              <a:prstGeom prst="line">
                <a:avLst/>
              </a:prstGeom>
              <a:noFill/>
              <a:ln w="50800" cap="flat" cmpd="sng" algn="ctr">
                <a:solidFill>
                  <a:srgbClr val="000000"/>
                </a:solidFill>
                <a:prstDash val="dash"/>
              </a:ln>
              <a:effectLst/>
            </p:spPr>
          </p:cxnSp>
          <p:grpSp>
            <p:nvGrpSpPr>
              <p:cNvPr id="37" name="Group 130"/>
              <p:cNvGrpSpPr/>
              <p:nvPr/>
            </p:nvGrpSpPr>
            <p:grpSpPr>
              <a:xfrm>
                <a:off x="1835696" y="1916832"/>
                <a:ext cx="936104" cy="936000"/>
                <a:chOff x="1475656" y="2276872"/>
                <a:chExt cx="936104" cy="936000"/>
              </a:xfrm>
            </p:grpSpPr>
            <p:grpSp>
              <p:nvGrpSpPr>
                <p:cNvPr id="43" name="Group 65"/>
                <p:cNvGrpSpPr/>
                <p:nvPr/>
              </p:nvGrpSpPr>
              <p:grpSpPr>
                <a:xfrm>
                  <a:off x="1475656" y="2276872"/>
                  <a:ext cx="936104" cy="936000"/>
                  <a:chOff x="0" y="2564904"/>
                  <a:chExt cx="936104" cy="936000"/>
                </a:xfrm>
              </p:grpSpPr>
              <p:sp>
                <p:nvSpPr>
                  <p:cNvPr id="49" name="Oval 289"/>
                  <p:cNvSpPr>
                    <a:spLocks noChangeAspect="1"/>
                  </p:cNvSpPr>
                  <p:nvPr/>
                </p:nvSpPr>
                <p:spPr bwMode="auto">
                  <a:xfrm>
                    <a:off x="0" y="2564904"/>
                    <a:ext cx="936104" cy="936000"/>
                  </a:xfrm>
                  <a:prstGeom prst="ellipse">
                    <a:avLst/>
                  </a:prstGeom>
                  <a:solidFill>
                    <a:srgbClr val="FFFFFF">
                      <a:lumMod val="40000"/>
                      <a:lumOff val="60000"/>
                    </a:srgbClr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freezing" dir="t"/>
                  </a:scene3d>
                  <a:sp3d prstMaterial="dkEdge">
                    <a:bevelT w="468000" h="468630"/>
                    <a:bevelB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50" name="Oval 290"/>
                  <p:cNvSpPr/>
                  <p:nvPr/>
                </p:nvSpPr>
                <p:spPr bwMode="auto">
                  <a:xfrm rot="4921397">
                    <a:off x="380194" y="3291783"/>
                    <a:ext cx="201572" cy="215999"/>
                  </a:xfrm>
                  <a:prstGeom prst="ellipse">
                    <a:avLst/>
                  </a:prstGeom>
                  <a:solidFill>
                    <a:srgbClr val="CC0000"/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51" name="Oval 291"/>
                  <p:cNvSpPr/>
                  <p:nvPr/>
                </p:nvSpPr>
                <p:spPr bwMode="auto">
                  <a:xfrm rot="4921397">
                    <a:off x="164172" y="2715719"/>
                    <a:ext cx="201572" cy="215999"/>
                  </a:xfrm>
                  <a:prstGeom prst="ellipse">
                    <a:avLst/>
                  </a:prstGeom>
                  <a:solidFill>
                    <a:srgbClr val="CC0000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52" name="Oval 292"/>
                  <p:cNvSpPr/>
                  <p:nvPr/>
                </p:nvSpPr>
                <p:spPr bwMode="auto">
                  <a:xfrm rot="4921397">
                    <a:off x="236178" y="2859734"/>
                    <a:ext cx="201572" cy="215999"/>
                  </a:xfrm>
                  <a:prstGeom prst="ellipse">
                    <a:avLst/>
                  </a:prstGeom>
                  <a:solidFill>
                    <a:srgbClr val="CC0000"/>
                  </a:solidFill>
                  <a:ln w="25400" cap="flat" cmpd="sng" algn="ctr">
                    <a:noFill/>
                    <a:prstDash val="solid"/>
                  </a:ln>
                  <a:effectLst>
                    <a:outerShdw blurRad="149987" dist="250190" dir="8460000" algn="ctr">
                      <a:srgbClr val="000000">
                        <a:alpha val="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1500000"/>
                    </a:lightRig>
                  </a:scene3d>
                  <a:sp3d prstMaterial="metal">
                    <a:bevelT w="88900" h="88900"/>
                  </a:sp3d>
                </p:spPr>
                <p:txBody>
                  <a:bodyPr anchor="ctr"/>
                  <a:lstStyle/>
                  <a:p>
                    <a:pPr marL="0" marR="0" lvl="0" indent="0" algn="ctr" defTabSz="45720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6" charset="0"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</p:grpSp>
            <p:sp>
              <p:nvSpPr>
                <p:cNvPr id="44" name="Oval 284"/>
                <p:cNvSpPr/>
                <p:nvPr/>
              </p:nvSpPr>
              <p:spPr bwMode="auto">
                <a:xfrm rot="4921397">
                  <a:off x="1711835" y="2787726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45" name="Oval 285"/>
                <p:cNvSpPr/>
                <p:nvPr/>
              </p:nvSpPr>
              <p:spPr bwMode="auto">
                <a:xfrm rot="4921397">
                  <a:off x="2071875" y="2715718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46" name="Oval 286"/>
                <p:cNvSpPr/>
                <p:nvPr/>
              </p:nvSpPr>
              <p:spPr bwMode="auto">
                <a:xfrm rot="4921397">
                  <a:off x="1855851" y="2355679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47" name="Oval 287"/>
                <p:cNvSpPr/>
                <p:nvPr/>
              </p:nvSpPr>
              <p:spPr bwMode="auto">
                <a:xfrm rot="4921397">
                  <a:off x="2071876" y="2427687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48" name="Oval 288"/>
                <p:cNvSpPr/>
                <p:nvPr/>
              </p:nvSpPr>
              <p:spPr bwMode="auto">
                <a:xfrm rot="4921397">
                  <a:off x="1927858" y="2643711"/>
                  <a:ext cx="201572" cy="215999"/>
                </a:xfrm>
                <a:prstGeom prst="ellipse">
                  <a:avLst/>
                </a:prstGeom>
                <a:solidFill>
                  <a:srgbClr val="CC0000"/>
                </a:solidFill>
                <a:ln w="25400" cap="flat" cmpd="sng" algn="ctr">
                  <a:noFill/>
                  <a:prstDash val="solid"/>
                </a:ln>
                <a:effectLst>
                  <a:outerShdw blurRad="149987" dist="250190" dir="8460000" algn="ctr">
                    <a:srgbClr val="000000">
                      <a:alpha val="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txBody>
                <a:bodyPr anchor="ctr"/>
                <a:lstStyle/>
                <a:p>
                  <a:pPr marL="0" marR="0" lvl="0" indent="0" algn="ctr" defTabSz="45720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6" charset="0"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sp>
            <p:nvSpPr>
              <p:cNvPr id="38" name="TextBox 277"/>
              <p:cNvSpPr txBox="1"/>
              <p:nvPr/>
            </p:nvSpPr>
            <p:spPr>
              <a:xfrm>
                <a:off x="967923" y="1340768"/>
                <a:ext cx="2598820" cy="579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Target (CH</a:t>
                </a:r>
                <a:r>
                  <a:rPr kumimoji="0" lang="en-US" sz="24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</a:t>
                </a: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)</a:t>
                </a:r>
              </a:p>
            </p:txBody>
          </p:sp>
          <p:sp>
            <p:nvSpPr>
              <p:cNvPr id="39" name="TextBox 279"/>
              <p:cNvSpPr txBox="1"/>
              <p:nvPr/>
            </p:nvSpPr>
            <p:spPr>
              <a:xfrm>
                <a:off x="179512" y="3573016"/>
                <a:ext cx="1296144" cy="581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30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14</a:t>
                </a:r>
                <a:r>
                  <a: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B</a:t>
                </a:r>
              </a:p>
            </p:txBody>
          </p:sp>
          <p:sp>
            <p:nvSpPr>
              <p:cNvPr id="40" name="TextBox 280"/>
              <p:cNvSpPr txBox="1"/>
              <p:nvPr/>
            </p:nvSpPr>
            <p:spPr>
              <a:xfrm>
                <a:off x="4211960" y="3573016"/>
                <a:ext cx="1296144" cy="581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30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13</a:t>
                </a:r>
                <a:r>
                  <a: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Be</a:t>
                </a:r>
              </a:p>
            </p:txBody>
          </p:sp>
          <p:sp>
            <p:nvSpPr>
              <p:cNvPr id="41" name="TextBox 281"/>
              <p:cNvSpPr txBox="1"/>
              <p:nvPr/>
            </p:nvSpPr>
            <p:spPr>
              <a:xfrm>
                <a:off x="5577483" y="3741035"/>
                <a:ext cx="1080120" cy="428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Proton</a:t>
                </a:r>
              </a:p>
            </p:txBody>
          </p:sp>
          <p:sp>
            <p:nvSpPr>
              <p:cNvPr id="42" name="TextBox 282"/>
              <p:cNvSpPr txBox="1"/>
              <p:nvPr/>
            </p:nvSpPr>
            <p:spPr>
              <a:xfrm>
                <a:off x="5577483" y="2012843"/>
                <a:ext cx="1080120" cy="428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30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Proton</a:t>
                </a:r>
              </a:p>
            </p:txBody>
          </p:sp>
        </p:grpSp>
        <p:sp>
          <p:nvSpPr>
            <p:cNvPr id="23" name="TextBox 277"/>
            <p:cNvSpPr txBox="1"/>
            <p:nvPr/>
          </p:nvSpPr>
          <p:spPr>
            <a:xfrm>
              <a:off x="5406748" y="1404857"/>
              <a:ext cx="1909937" cy="435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Target (CH</a:t>
              </a:r>
              <a:r>
                <a:rPr kumimoji="0" lang="en-US" sz="24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)</a:t>
              </a:r>
            </a:p>
          </p:txBody>
        </p:sp>
      </p:grpSp>
      <p:sp>
        <p:nvSpPr>
          <p:cNvPr id="94" name="Slide Number Placeholder 108"/>
          <p:cNvSpPr txBox="1">
            <a:spLocks/>
          </p:cNvSpPr>
          <p:nvPr/>
        </p:nvSpPr>
        <p:spPr>
          <a:xfrm>
            <a:off x="8261350" y="64579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44759D-0EFF-4FB2-9CCE-04E00944F0F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6" name="CuadroTexto 95"/>
          <p:cNvSpPr txBox="1"/>
          <p:nvPr/>
        </p:nvSpPr>
        <p:spPr>
          <a:xfrm>
            <a:off x="310943" y="2120601"/>
            <a:ext cx="2030142" cy="4247317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Baskerville"/>
                <a:cs typeface="Baskerville"/>
              </a:rPr>
              <a:t>Direct Reaction:</a:t>
            </a:r>
          </a:p>
          <a:p>
            <a:pPr algn="ctr"/>
            <a:endParaRPr lang="en-GB" dirty="0" smtClean="0">
              <a:latin typeface="Baskerville"/>
              <a:cs typeface="Baskerville"/>
            </a:endParaRPr>
          </a:p>
          <a:p>
            <a:pPr algn="ctr"/>
            <a:r>
              <a:rPr lang="en-GB" dirty="0" smtClean="0">
                <a:latin typeface="Baskerville"/>
                <a:cs typeface="Baskerville"/>
              </a:rPr>
              <a:t> (p,2p), (</a:t>
            </a:r>
            <a:r>
              <a:rPr lang="en-GB" dirty="0" err="1" smtClean="0">
                <a:latin typeface="Baskerville"/>
                <a:cs typeface="Baskerville"/>
              </a:rPr>
              <a:t>p,np</a:t>
            </a:r>
            <a:r>
              <a:rPr lang="en-GB" dirty="0" smtClean="0">
                <a:latin typeface="Baskerville"/>
                <a:cs typeface="Baskerville"/>
              </a:rPr>
              <a:t>)</a:t>
            </a:r>
          </a:p>
          <a:p>
            <a:pPr algn="ctr"/>
            <a:r>
              <a:rPr lang="en-GB" dirty="0" smtClean="0">
                <a:latin typeface="Baskerville"/>
                <a:cs typeface="Baskerville"/>
              </a:rPr>
              <a:t>  </a:t>
            </a:r>
          </a:p>
          <a:p>
            <a:r>
              <a:rPr lang="en-GB" dirty="0" smtClean="0">
                <a:latin typeface="Baskerville"/>
                <a:cs typeface="Baskerville"/>
              </a:rPr>
              <a:t>from initial to final states without intermediate compound state.</a:t>
            </a:r>
            <a:br>
              <a:rPr lang="en-GB" dirty="0" smtClean="0">
                <a:latin typeface="Baskerville"/>
                <a:cs typeface="Baskerville"/>
              </a:rPr>
            </a:br>
            <a:endParaRPr lang="en-GB" dirty="0" smtClean="0">
              <a:latin typeface="Baskerville"/>
              <a:cs typeface="Baskerville"/>
            </a:endParaRPr>
          </a:p>
          <a:p>
            <a:r>
              <a:rPr lang="en-GB" dirty="0" smtClean="0">
                <a:latin typeface="Baskerville"/>
                <a:cs typeface="Baskerville"/>
              </a:rPr>
              <a:t>If both outgoing particles have the same masses, in the lab system:</a:t>
            </a:r>
          </a:p>
          <a:p>
            <a:endParaRPr lang="en-GB" dirty="0" smtClean="0">
              <a:latin typeface="Baskerville"/>
              <a:cs typeface="Baskerville"/>
            </a:endParaRPr>
          </a:p>
          <a:p>
            <a:endParaRPr lang="en-GB" dirty="0" smtClean="0">
              <a:latin typeface="Baskerville"/>
              <a:cs typeface="Baskerville"/>
            </a:endParaRPr>
          </a:p>
        </p:txBody>
      </p:sp>
      <p:sp>
        <p:nvSpPr>
          <p:cNvPr id="99" name="CuadroTexto 98"/>
          <p:cNvSpPr txBox="1"/>
          <p:nvPr/>
        </p:nvSpPr>
        <p:spPr>
          <a:xfrm>
            <a:off x="7841914" y="2743988"/>
            <a:ext cx="1250688" cy="369332"/>
          </a:xfrm>
          <a:prstGeom prst="rect">
            <a:avLst/>
          </a:prstGeom>
          <a:solidFill>
            <a:srgbClr val="FFFAA4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Symbol" charset="2"/>
                <a:cs typeface="Symbol" charset="2"/>
              </a:rPr>
              <a:t>q</a:t>
            </a:r>
            <a:r>
              <a:rPr lang="en-GB" baseline="-25000" dirty="0" err="1" smtClean="0">
                <a:latin typeface="Baskerville"/>
                <a:cs typeface="Baskerville"/>
              </a:rPr>
              <a:t>a</a:t>
            </a:r>
            <a:r>
              <a:rPr lang="en-GB" dirty="0" err="1" smtClean="0">
                <a:latin typeface="Baskerville"/>
                <a:cs typeface="Baskerville"/>
              </a:rPr>
              <a:t>+</a:t>
            </a:r>
            <a:r>
              <a:rPr lang="en-GB" dirty="0" err="1" smtClean="0">
                <a:latin typeface="Symbol" charset="2"/>
                <a:cs typeface="Symbol" charset="2"/>
              </a:rPr>
              <a:t>q</a:t>
            </a:r>
            <a:r>
              <a:rPr lang="en-GB" baseline="-25000" dirty="0" err="1" smtClean="0">
                <a:latin typeface="Baskerville"/>
                <a:cs typeface="Baskerville"/>
              </a:rPr>
              <a:t>b</a:t>
            </a:r>
            <a:r>
              <a:rPr lang="en-GB" dirty="0" smtClean="0">
                <a:latin typeface="Baskerville"/>
                <a:cs typeface="Baskerville"/>
              </a:rPr>
              <a:t>= 81</a:t>
            </a:r>
            <a:r>
              <a:rPr lang="en-GB" baseline="30000" dirty="0" smtClean="0">
                <a:latin typeface="Baskerville"/>
                <a:cs typeface="Baskerville"/>
              </a:rPr>
              <a:t>o</a:t>
            </a:r>
          </a:p>
        </p:txBody>
      </p:sp>
      <p:sp>
        <p:nvSpPr>
          <p:cNvPr id="97" name="CuadroTexto 96"/>
          <p:cNvSpPr txBox="1"/>
          <p:nvPr/>
        </p:nvSpPr>
        <p:spPr>
          <a:xfrm>
            <a:off x="564814" y="5858376"/>
            <a:ext cx="1250688" cy="369332"/>
          </a:xfrm>
          <a:prstGeom prst="rect">
            <a:avLst/>
          </a:prstGeom>
          <a:solidFill>
            <a:srgbClr val="FFFAA4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Symbol" charset="2"/>
                <a:cs typeface="Symbol" charset="2"/>
              </a:rPr>
              <a:t>q</a:t>
            </a:r>
            <a:r>
              <a:rPr lang="en-GB" baseline="-25000" dirty="0" err="1" smtClean="0">
                <a:latin typeface="Baskerville"/>
                <a:cs typeface="Baskerville"/>
              </a:rPr>
              <a:t>a</a:t>
            </a:r>
            <a:r>
              <a:rPr lang="en-GB" dirty="0" err="1" smtClean="0">
                <a:latin typeface="Baskerville"/>
                <a:cs typeface="Baskerville"/>
              </a:rPr>
              <a:t>+</a:t>
            </a:r>
            <a:r>
              <a:rPr lang="en-GB" dirty="0" err="1" smtClean="0">
                <a:latin typeface="Symbol" charset="2"/>
                <a:cs typeface="Symbol" charset="2"/>
              </a:rPr>
              <a:t>q</a:t>
            </a:r>
            <a:r>
              <a:rPr lang="en-GB" baseline="-25000" dirty="0" err="1" smtClean="0">
                <a:latin typeface="Baskerville"/>
                <a:cs typeface="Baskerville"/>
              </a:rPr>
              <a:t>b</a:t>
            </a:r>
            <a:r>
              <a:rPr lang="en-GB" dirty="0" smtClean="0">
                <a:latin typeface="Baskerville"/>
                <a:cs typeface="Baskerville"/>
              </a:rPr>
              <a:t>= 81</a:t>
            </a:r>
            <a:r>
              <a:rPr lang="en-GB" baseline="30000" dirty="0" smtClean="0">
                <a:latin typeface="Baskerville"/>
                <a:cs typeface="Baskerville"/>
              </a:rPr>
              <a:t>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14</a:t>
            </a:fld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040969" y="482864"/>
            <a:ext cx="5865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b="1" dirty="0" err="1"/>
              <a:t>Studying</a:t>
            </a:r>
            <a:r>
              <a:rPr lang="es-ES" b="1" dirty="0"/>
              <a:t> </a:t>
            </a:r>
            <a:r>
              <a:rPr lang="es-ES" b="1" dirty="0" err="1"/>
              <a:t>unbound</a:t>
            </a:r>
            <a:r>
              <a:rPr lang="es-ES" b="1" dirty="0"/>
              <a:t> </a:t>
            </a:r>
            <a:r>
              <a:rPr lang="es-ES" b="1" dirty="0" err="1"/>
              <a:t>nuclei</a:t>
            </a:r>
            <a:r>
              <a:rPr lang="es-ES" b="1" dirty="0"/>
              <a:t> </a:t>
            </a:r>
            <a:r>
              <a:rPr lang="es-ES" b="1" baseline="30000" dirty="0"/>
              <a:t>13</a:t>
            </a:r>
            <a:r>
              <a:rPr lang="es-ES" b="1" dirty="0"/>
              <a:t>Be </a:t>
            </a:r>
            <a:r>
              <a:rPr lang="es-ES" b="1" dirty="0" err="1"/>
              <a:t>using</a:t>
            </a:r>
            <a:r>
              <a:rPr lang="es-ES" b="1" dirty="0"/>
              <a:t> </a:t>
            </a:r>
            <a:r>
              <a:rPr lang="es-ES" b="1" dirty="0" err="1"/>
              <a:t>quasi</a:t>
            </a:r>
            <a:r>
              <a:rPr lang="es-ES" b="1" dirty="0"/>
              <a:t>-free </a:t>
            </a:r>
            <a:r>
              <a:rPr lang="es-ES" b="1" dirty="0" err="1"/>
              <a:t>scattering</a:t>
            </a:r>
            <a:r>
              <a:rPr lang="es-ES" b="1" dirty="0"/>
              <a:t> </a:t>
            </a:r>
            <a:r>
              <a:rPr lang="es-ES" b="1" dirty="0" err="1"/>
              <a:t>reactions</a:t>
            </a:r>
            <a:r>
              <a:rPr lang="es-ES" b="1" dirty="0"/>
              <a:t>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58554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Documents\MisPresentaciones_y_Abstracts\Abstract_Febrero_2013\Mol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8107313" cy="3680907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8969" y="4998805"/>
            <a:ext cx="5002878" cy="1548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dirty="0" err="1" smtClean="0">
                <a:latin typeface="Arial" charset="0"/>
                <a:ea typeface="Arial" charset="0"/>
                <a:cs typeface="Arial" charset="0"/>
              </a:rPr>
              <a:t>Inverse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 &amp; complete </a:t>
            </a:r>
            <a:r>
              <a:rPr lang="es-ES" sz="1800" dirty="0" err="1" smtClean="0">
                <a:latin typeface="Arial" charset="0"/>
                <a:ea typeface="Arial" charset="0"/>
                <a:cs typeface="Arial" charset="0"/>
              </a:rPr>
              <a:t>Kinematics</a:t>
            </a:r>
            <a:endParaRPr lang="es-ES" sz="1800" dirty="0" smtClean="0">
              <a:latin typeface="Arial" charset="0"/>
              <a:ea typeface="Arial" charset="0"/>
              <a:cs typeface="Arial" charset="0"/>
            </a:endParaRPr>
          </a:p>
          <a:p>
            <a:pPr>
              <a:buNone/>
            </a:pPr>
            <a:endParaRPr lang="es-ES" sz="800" dirty="0" smtClean="0"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s-ES" sz="1800" dirty="0" err="1">
                <a:latin typeface="Arial" charset="0"/>
                <a:ea typeface="Arial" charset="0"/>
                <a:cs typeface="Arial" charset="0"/>
              </a:rPr>
              <a:t>Primary</a:t>
            </a:r>
            <a:r>
              <a:rPr lang="es-ES" sz="1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" sz="1800" dirty="0" err="1" smtClean="0">
                <a:latin typeface="Arial" charset="0"/>
                <a:ea typeface="Arial" charset="0"/>
                <a:cs typeface="Arial" charset="0"/>
              </a:rPr>
              <a:t>beam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:	 </a:t>
            </a:r>
            <a:r>
              <a:rPr lang="es-ES" sz="1800" baseline="30000" dirty="0" smtClean="0">
                <a:latin typeface="Arial" charset="0"/>
                <a:ea typeface="Arial" charset="0"/>
                <a:cs typeface="Arial" charset="0"/>
              </a:rPr>
              <a:t>40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Ar</a:t>
            </a:r>
            <a:r>
              <a:rPr lang="es-ES" sz="1800" baseline="30000" dirty="0" smtClean="0">
                <a:latin typeface="Arial" charset="0"/>
                <a:ea typeface="Arial" charset="0"/>
                <a:cs typeface="Arial" charset="0"/>
              </a:rPr>
              <a:t>11</a:t>
            </a:r>
            <a:r>
              <a:rPr lang="es-ES" sz="1800" baseline="30000" dirty="0" smtClean="0">
                <a:latin typeface="Arial" charset="0"/>
                <a:ea typeface="Arial" charset="0"/>
                <a:cs typeface="Arial" charset="0"/>
              </a:rPr>
              <a:t>+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at 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490 </a:t>
            </a:r>
            <a:r>
              <a:rPr lang="es-ES" sz="1800" dirty="0" err="1" smtClean="0">
                <a:latin typeface="Arial" charset="0"/>
                <a:ea typeface="Arial" charset="0"/>
                <a:cs typeface="Arial" charset="0"/>
              </a:rPr>
              <a:t>MeV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/u  </a:t>
            </a:r>
            <a:endParaRPr lang="es-ES" sz="1800" dirty="0" smtClean="0"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s-ES" sz="1800" dirty="0" err="1" smtClean="0">
                <a:latin typeface="Arial" charset="0"/>
                <a:ea typeface="Arial" charset="0"/>
                <a:cs typeface="Arial" charset="0"/>
              </a:rPr>
              <a:t>Intensity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: 			6·10</a:t>
            </a:r>
            <a:r>
              <a:rPr lang="es-ES" sz="1800" baseline="30000" dirty="0" smtClean="0"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es-ES" sz="1800" dirty="0" err="1" smtClean="0">
                <a:latin typeface="Arial" charset="0"/>
                <a:ea typeface="Arial" charset="0"/>
                <a:cs typeface="Arial" charset="0"/>
              </a:rPr>
              <a:t>ions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/</a:t>
            </a:r>
            <a:r>
              <a:rPr lang="es-ES" sz="1800" dirty="0" err="1" smtClean="0">
                <a:latin typeface="Arial" charset="0"/>
                <a:ea typeface="Arial" charset="0"/>
                <a:cs typeface="Arial" charset="0"/>
              </a:rPr>
              <a:t>spill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. </a:t>
            </a:r>
            <a:endParaRPr lang="es-ES" sz="1800" dirty="0"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s-ES" sz="1800" dirty="0" err="1" smtClean="0">
                <a:latin typeface="Arial" charset="0"/>
                <a:ea typeface="Arial" charset="0"/>
                <a:cs typeface="Arial" charset="0"/>
              </a:rPr>
              <a:t>Production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-</a:t>
            </a:r>
            <a:r>
              <a:rPr lang="es-ES" sz="1800" dirty="0" smtClean="0">
                <a:latin typeface="Arial" charset="0"/>
                <a:ea typeface="Arial" charset="0"/>
                <a:cs typeface="Arial" charset="0"/>
              </a:rPr>
              <a:t>target: 	Be  4011 mg/cm</a:t>
            </a:r>
            <a:r>
              <a:rPr lang="es-ES" sz="1800" baseline="30000" dirty="0" smtClean="0">
                <a:latin typeface="Arial" charset="0"/>
                <a:ea typeface="Arial" charset="0"/>
                <a:cs typeface="Arial" charset="0"/>
              </a:rPr>
              <a:t>2</a:t>
            </a:r>
            <a:endParaRPr lang="es-ES" sz="1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14160"/>
            <a:ext cx="3599078" cy="557121"/>
          </a:xfrm>
        </p:spPr>
        <p:txBody>
          <a:bodyPr>
            <a:normAutofit/>
          </a:bodyPr>
          <a:lstStyle/>
          <a:p>
            <a:r>
              <a:rPr lang="es-ES" sz="2000" dirty="0" err="1" smtClean="0">
                <a:latin typeface="Arial" charset="0"/>
                <a:ea typeface="Arial" charset="0"/>
                <a:cs typeface="Arial" charset="0"/>
              </a:rPr>
              <a:t>Experiment:Cave</a:t>
            </a:r>
            <a:r>
              <a:rPr lang="es-ES" sz="2000" dirty="0" smtClean="0">
                <a:latin typeface="Arial" charset="0"/>
                <a:ea typeface="Arial" charset="0"/>
                <a:cs typeface="Arial" charset="0"/>
              </a:rPr>
              <a:t> C</a:t>
            </a:r>
            <a:endParaRPr lang="es-E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Flowchart: Connector 16"/>
          <p:cNvSpPr/>
          <p:nvPr/>
        </p:nvSpPr>
        <p:spPr>
          <a:xfrm>
            <a:off x="3779912" y="2204864"/>
            <a:ext cx="144016" cy="144016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Flowchart: Connector 17"/>
          <p:cNvSpPr/>
          <p:nvPr/>
        </p:nvSpPr>
        <p:spPr>
          <a:xfrm flipV="1">
            <a:off x="4067944" y="2060848"/>
            <a:ext cx="72008" cy="72008"/>
          </a:xfrm>
          <a:prstGeom prst="flowChartConnector">
            <a:avLst/>
          </a:prstGeom>
          <a:solidFill>
            <a:schemeClr val="accent4"/>
          </a:solidFill>
          <a:ln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Flowchart: Connector 20"/>
          <p:cNvSpPr/>
          <p:nvPr/>
        </p:nvSpPr>
        <p:spPr>
          <a:xfrm>
            <a:off x="3851920" y="2348880"/>
            <a:ext cx="72008" cy="72008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Flowchart: Connector 21"/>
          <p:cNvSpPr/>
          <p:nvPr/>
        </p:nvSpPr>
        <p:spPr>
          <a:xfrm>
            <a:off x="3851920" y="2132856"/>
            <a:ext cx="72008" cy="72008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Oval 15"/>
          <p:cNvSpPr/>
          <p:nvPr/>
        </p:nvSpPr>
        <p:spPr>
          <a:xfrm>
            <a:off x="611560" y="2204864"/>
            <a:ext cx="144016" cy="14401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06" y="2758058"/>
            <a:ext cx="3210266" cy="190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>
          <a:xfrm>
            <a:off x="755576" y="6457950"/>
            <a:ext cx="5556324" cy="365125"/>
          </a:xfrm>
        </p:spPr>
        <p:txBody>
          <a:bodyPr/>
          <a:lstStyle/>
          <a:p>
            <a:r>
              <a:rPr lang="es-ES" dirty="0" smtClean="0"/>
              <a:t>O. </a:t>
            </a:r>
            <a:r>
              <a:rPr lang="es-ES" dirty="0" err="1" smtClean="0"/>
              <a:t>Tengblad</a:t>
            </a:r>
            <a:r>
              <a:rPr lang="es-ES" dirty="0" smtClean="0"/>
              <a:t> R3B@MAGIsol – meeting 20-21 2017 </a:t>
            </a:r>
            <a:endParaRPr lang="es-ES" dirty="0"/>
          </a:p>
        </p:txBody>
      </p:sp>
      <p:pic>
        <p:nvPicPr>
          <p:cNvPr id="24" name="Imagen 23" descr="Captura de pantalla 2016-01-30 a las 12.50.1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748" y="4709510"/>
            <a:ext cx="2690050" cy="1634561"/>
          </a:xfrm>
          <a:prstGeom prst="rect">
            <a:avLst/>
          </a:prstGeom>
        </p:spPr>
      </p:pic>
      <p:pic>
        <p:nvPicPr>
          <p:cNvPr id="33" name="Imagen 32" descr="Captura de pantalla 2016-01-30 a las 12.51.4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765" y="444527"/>
            <a:ext cx="2328706" cy="1535513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5840199" y="6273284"/>
            <a:ext cx="2562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Charge</a:t>
            </a:r>
            <a:r>
              <a:rPr lang="es-ES" dirty="0"/>
              <a:t> </a:t>
            </a:r>
            <a:r>
              <a:rPr lang="es-ES" dirty="0" err="1"/>
              <a:t>identification</a:t>
            </a:r>
            <a:r>
              <a:rPr lang="es-ES" dirty="0"/>
              <a:t> </a:t>
            </a:r>
            <a:r>
              <a:rPr lang="es-ES" dirty="0" err="1"/>
              <a:t>plot</a:t>
            </a:r>
            <a:endParaRPr lang="es-ES" dirty="0"/>
          </a:p>
        </p:txBody>
      </p:sp>
      <p:sp>
        <p:nvSpPr>
          <p:cNvPr id="36" name="CuadroTexto 35"/>
          <p:cNvSpPr txBox="1"/>
          <p:nvPr/>
        </p:nvSpPr>
        <p:spPr>
          <a:xfrm>
            <a:off x="4912026" y="145982"/>
            <a:ext cx="2943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/>
              <a:t>M</a:t>
            </a:r>
            <a:r>
              <a:rPr lang="es-ES" sz="1400" dirty="0" err="1" smtClean="0"/>
              <a:t>ass</a:t>
            </a:r>
            <a:r>
              <a:rPr lang="es-ES" sz="1400" dirty="0" smtClean="0"/>
              <a:t> </a:t>
            </a:r>
            <a:r>
              <a:rPr lang="es-ES" sz="1400" dirty="0" err="1"/>
              <a:t>spectrum</a:t>
            </a:r>
            <a:r>
              <a:rPr lang="es-ES" sz="1400" dirty="0"/>
              <a:t> </a:t>
            </a:r>
            <a:r>
              <a:rPr lang="es-ES" sz="1400" dirty="0" err="1" smtClean="0"/>
              <a:t>with</a:t>
            </a:r>
            <a:r>
              <a:rPr lang="es-ES" sz="1400" dirty="0" smtClean="0"/>
              <a:t> </a:t>
            </a:r>
            <a:r>
              <a:rPr lang="es-ES" sz="1400" dirty="0" err="1" smtClean="0"/>
              <a:t>tracker</a:t>
            </a:r>
            <a:r>
              <a:rPr lang="es-ES" sz="1400" dirty="0" smtClean="0"/>
              <a:t> </a:t>
            </a:r>
            <a:r>
              <a:rPr lang="es-ES" sz="1400" dirty="0" err="1" smtClean="0"/>
              <a:t>condition</a:t>
            </a:r>
            <a:endParaRPr lang="es-ES" sz="1400" dirty="0"/>
          </a:p>
        </p:txBody>
      </p:sp>
      <p:sp>
        <p:nvSpPr>
          <p:cNvPr id="37" name="Content Placeholder 1"/>
          <p:cNvSpPr txBox="1">
            <a:spLocks/>
          </p:cNvSpPr>
          <p:nvPr/>
        </p:nvSpPr>
        <p:spPr>
          <a:xfrm>
            <a:off x="341813" y="632749"/>
            <a:ext cx="3871291" cy="435504"/>
          </a:xfrm>
          <a:prstGeom prst="rect">
            <a:avLst/>
          </a:prstGeom>
          <a:ln w="57150" cmpd="sng">
            <a:solidFill>
              <a:srgbClr val="FFFF00"/>
            </a:solidFill>
          </a:ln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s-ES" dirty="0" smtClean="0"/>
              <a:t> </a:t>
            </a:r>
            <a:r>
              <a:rPr lang="es-ES" baseline="30000" dirty="0" smtClean="0"/>
              <a:t>14</a:t>
            </a:r>
            <a:r>
              <a:rPr lang="es-ES" dirty="0" smtClean="0"/>
              <a:t>B  </a:t>
            </a:r>
            <a:r>
              <a:rPr lang="es-ES" dirty="0">
                <a:sym typeface="Wingdings"/>
              </a:rPr>
              <a:t>+</a:t>
            </a:r>
            <a:r>
              <a:rPr lang="es-ES" dirty="0" smtClean="0">
                <a:sym typeface="Wingdings"/>
              </a:rPr>
              <a:t> p    </a:t>
            </a:r>
            <a:r>
              <a:rPr lang="es-ES" dirty="0" smtClean="0">
                <a:solidFill>
                  <a:srgbClr val="0000FF"/>
                </a:solidFill>
              </a:rPr>
              <a:t>(</a:t>
            </a:r>
            <a:r>
              <a:rPr lang="es-ES" dirty="0" smtClean="0">
                <a:solidFill>
                  <a:srgbClr val="008000"/>
                </a:solidFill>
                <a:sym typeface="Wingdings"/>
              </a:rPr>
              <a:t>2p</a:t>
            </a:r>
            <a:r>
              <a:rPr lang="es-ES" dirty="0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s-ES" dirty="0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)</a:t>
            </a:r>
            <a:r>
              <a:rPr lang="es-ES" dirty="0" smtClean="0"/>
              <a:t> </a:t>
            </a:r>
            <a:r>
              <a:rPr lang="es-ES" dirty="0" smtClean="0">
                <a:sym typeface="Wingdings"/>
              </a:rPr>
              <a:t>+</a:t>
            </a:r>
            <a:r>
              <a:rPr lang="es-ES" dirty="0" smtClean="0"/>
              <a:t>   </a:t>
            </a:r>
            <a:r>
              <a:rPr lang="es-ES" baseline="30000" dirty="0" smtClean="0">
                <a:solidFill>
                  <a:srgbClr val="0000FF"/>
                </a:solidFill>
              </a:rPr>
              <a:t>12</a:t>
            </a:r>
            <a:r>
              <a:rPr lang="es-ES" dirty="0" smtClean="0">
                <a:solidFill>
                  <a:srgbClr val="0000FF"/>
                </a:solidFill>
              </a:rPr>
              <a:t>Be + n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463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32882 -4.44444E-6 " pathEditMode="relative" rAng="0" ptsTypes="AA">
                                      <p:cBhvr>
                                        <p:cTn id="10" dur="1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25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4.44444E-6 C 0.01111 -0.02106 0.01441 -0.04189 0.09271 -0.00324 C 0.17101 0.03542 0.41476 0.19237 0.4776 0.23241 " pathEditMode="relative" rAng="0" ptsTypes="aaA">
                                      <p:cBhvr>
                                        <p:cTn id="1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9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L 0.37795 0.00023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1481E-6 L 0.02761 0.0368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1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5.25341E-7 L 0.0276 -0.0368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-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3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13755" y="4811437"/>
            <a:ext cx="3041295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2.10</a:t>
            </a:r>
            <a:r>
              <a:rPr lang="sv-SE" dirty="0" smtClean="0"/>
              <a:t>  + </a:t>
            </a:r>
            <a:r>
              <a:rPr lang="sv-SE" dirty="0" smtClean="0">
                <a:solidFill>
                  <a:srgbClr val="0000FF"/>
                </a:solidFill>
              </a:rPr>
              <a:t>0.95(8) </a:t>
            </a:r>
            <a:r>
              <a:rPr lang="sv-SE" dirty="0" smtClean="0"/>
              <a:t>= 3.05(8)</a:t>
            </a:r>
            <a:endParaRPr lang="sv-SE" dirty="0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“Conclusion” </a:t>
            </a:r>
            <a:r>
              <a:rPr lang="en-GB" baseline="30000" dirty="0" smtClean="0"/>
              <a:t>14</a:t>
            </a:r>
            <a:r>
              <a:rPr lang="en-GB" dirty="0" smtClean="0"/>
              <a:t>Be(p,2p)</a:t>
            </a:r>
            <a:r>
              <a:rPr lang="en-GB" baseline="30000" dirty="0" smtClean="0"/>
              <a:t>13</a:t>
            </a:r>
            <a:r>
              <a:rPr lang="en-GB" dirty="0" smtClean="0"/>
              <a:t>Be</a:t>
            </a:r>
            <a:endParaRPr lang="en-GB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16</a:t>
            </a:fld>
            <a:endParaRPr lang="es-ES"/>
          </a:p>
        </p:txBody>
      </p:sp>
      <p:pic>
        <p:nvPicPr>
          <p:cNvPr id="10" name="Imagen 9" descr="Captura de pantalla 2016-01-30 a las 13.23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02" y="1231901"/>
            <a:ext cx="3744399" cy="2470149"/>
          </a:xfrm>
          <a:prstGeom prst="rect">
            <a:avLst/>
          </a:prstGeom>
        </p:spPr>
      </p:pic>
      <p:pic>
        <p:nvPicPr>
          <p:cNvPr id="11" name="Imagen 10" descr="Captura de pantalla 2016-01-30 a las 12.47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1" y="4021156"/>
            <a:ext cx="3600000" cy="211397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2335709" y="3454400"/>
            <a:ext cx="440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>
                <a:solidFill>
                  <a:srgbClr val="0000FF"/>
                </a:solidFill>
              </a:rPr>
              <a:t>+</a:t>
            </a:r>
          </a:p>
        </p:txBody>
      </p:sp>
      <p:sp>
        <p:nvSpPr>
          <p:cNvPr id="13" name="Flecha a la derecha con bandas 12"/>
          <p:cNvSpPr/>
          <p:nvPr/>
        </p:nvSpPr>
        <p:spPr>
          <a:xfrm>
            <a:off x="4561417" y="3454400"/>
            <a:ext cx="857250" cy="522306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2580138" y="1466850"/>
            <a:ext cx="106952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000" baseline="30000" dirty="0" smtClean="0">
                <a:solidFill>
                  <a:srgbClr val="0000FF"/>
                </a:solidFill>
                <a:latin typeface="Baskerville"/>
                <a:cs typeface="Baskerville"/>
              </a:rPr>
              <a:t>12</a:t>
            </a:r>
            <a:r>
              <a:rPr lang="es-ES" sz="2000" dirty="0" smtClean="0">
                <a:solidFill>
                  <a:srgbClr val="0000FF"/>
                </a:solidFill>
                <a:latin typeface="Baskerville"/>
                <a:cs typeface="Baskerville"/>
              </a:rPr>
              <a:t>Be + n</a:t>
            </a:r>
            <a:endParaRPr lang="es-ES" sz="2000" dirty="0">
              <a:solidFill>
                <a:srgbClr val="0000FF"/>
              </a:solidFill>
              <a:latin typeface="Baskerville"/>
              <a:cs typeface="Baskerville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229416" y="4162286"/>
            <a:ext cx="395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endParaRPr lang="es-ES" sz="4000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371600" y="1758434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0000FF"/>
                </a:solidFill>
                <a:latin typeface="Baskerville"/>
                <a:cs typeface="Baskerville"/>
              </a:rPr>
              <a:t>0.95</a:t>
            </a:r>
            <a:endParaRPr lang="es-ES" dirty="0">
              <a:solidFill>
                <a:srgbClr val="0000FF"/>
              </a:solidFill>
              <a:latin typeface="Baskerville"/>
              <a:cs typeface="Baskerville"/>
            </a:endParaRPr>
          </a:p>
        </p:txBody>
      </p:sp>
      <p:grpSp>
        <p:nvGrpSpPr>
          <p:cNvPr id="24" name="Agrupar 23"/>
          <p:cNvGrpSpPr/>
          <p:nvPr/>
        </p:nvGrpSpPr>
        <p:grpSpPr>
          <a:xfrm>
            <a:off x="4912506" y="1832509"/>
            <a:ext cx="3672931" cy="2771757"/>
            <a:chOff x="3870588" y="2239425"/>
            <a:chExt cx="3672931" cy="2771757"/>
          </a:xfrm>
        </p:grpSpPr>
        <p:sp>
          <p:nvSpPr>
            <p:cNvPr id="25" name="CuadroTexto 24"/>
            <p:cNvSpPr txBox="1"/>
            <p:nvPr/>
          </p:nvSpPr>
          <p:spPr>
            <a:xfrm>
              <a:off x="6210849" y="2239425"/>
              <a:ext cx="12748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>
                  <a:latin typeface="Baskerville"/>
                  <a:cs typeface="Baskerville"/>
                </a:rPr>
                <a:t>3.05(8)   </a:t>
              </a:r>
              <a:r>
                <a:rPr lang="es-ES" sz="1200" dirty="0" smtClean="0">
                  <a:latin typeface="Baskerville"/>
                  <a:cs typeface="Baskerville"/>
                </a:rPr>
                <a:t>(1/2</a:t>
              </a:r>
              <a:r>
                <a:rPr lang="es-ES" sz="1200" baseline="30000" dirty="0" smtClean="0">
                  <a:latin typeface="Baskerville"/>
                  <a:cs typeface="Baskerville"/>
                </a:rPr>
                <a:t>+</a:t>
              </a:r>
              <a:r>
                <a:rPr lang="es-ES" sz="1200" dirty="0" smtClean="0">
                  <a:latin typeface="Baskerville"/>
                  <a:cs typeface="Baskerville"/>
                </a:rPr>
                <a:t>)</a:t>
              </a:r>
              <a:endParaRPr lang="es-ES" sz="1200" dirty="0">
                <a:latin typeface="Baskerville"/>
                <a:cs typeface="Baskerville"/>
              </a:endParaRP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6210849" y="3020596"/>
              <a:ext cx="12748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>
                  <a:latin typeface="Baskerville"/>
                  <a:cs typeface="Baskerville"/>
                </a:rPr>
                <a:t>2.16(6)   </a:t>
              </a:r>
              <a:r>
                <a:rPr lang="es-ES" sz="1200" dirty="0" smtClean="0">
                  <a:latin typeface="Baskerville"/>
                  <a:cs typeface="Baskerville"/>
                </a:rPr>
                <a:t>(5/2</a:t>
              </a:r>
              <a:r>
                <a:rPr lang="es-ES" sz="1200" baseline="30000" dirty="0" smtClean="0">
                  <a:latin typeface="Baskerville"/>
                  <a:cs typeface="Baskerville"/>
                </a:rPr>
                <a:t>+</a:t>
              </a:r>
              <a:r>
                <a:rPr lang="es-ES" sz="1200" dirty="0" smtClean="0">
                  <a:latin typeface="Baskerville"/>
                  <a:cs typeface="Baskerville"/>
                </a:rPr>
                <a:t>)</a:t>
              </a:r>
              <a:endParaRPr lang="es-ES" sz="1200" dirty="0">
                <a:latin typeface="Baskerville"/>
                <a:cs typeface="Baskerville"/>
              </a:endParaRP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6210849" y="3960106"/>
              <a:ext cx="12748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>
                  <a:latin typeface="Baskerville"/>
                  <a:cs typeface="Baskerville"/>
                </a:rPr>
                <a:t>0.33(4)   </a:t>
              </a:r>
              <a:r>
                <a:rPr lang="es-ES" sz="1200" dirty="0" smtClean="0">
                  <a:latin typeface="Baskerville"/>
                  <a:cs typeface="Baskerville"/>
                </a:rPr>
                <a:t>(1/2</a:t>
              </a:r>
              <a:r>
                <a:rPr lang="es-ES" sz="1200" baseline="30000" dirty="0" smtClean="0">
                  <a:latin typeface="Baskerville"/>
                  <a:cs typeface="Baskerville"/>
                </a:rPr>
                <a:t>+</a:t>
              </a:r>
              <a:r>
                <a:rPr lang="es-ES" sz="1200" dirty="0" smtClean="0">
                  <a:latin typeface="Baskerville"/>
                  <a:cs typeface="Baskerville"/>
                </a:rPr>
                <a:t>)</a:t>
              </a:r>
              <a:endParaRPr lang="es-ES" sz="1200" dirty="0">
                <a:latin typeface="Baskerville"/>
                <a:cs typeface="Baskerville"/>
              </a:endParaRPr>
            </a:p>
          </p:txBody>
        </p:sp>
        <p:cxnSp>
          <p:nvCxnSpPr>
            <p:cNvPr id="28" name="Conector recto 27"/>
            <p:cNvCxnSpPr/>
            <p:nvPr/>
          </p:nvCxnSpPr>
          <p:spPr>
            <a:xfrm>
              <a:off x="4877601" y="4546600"/>
              <a:ext cx="1054100" cy="6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28"/>
            <p:cNvCxnSpPr/>
            <p:nvPr/>
          </p:nvCxnSpPr>
          <p:spPr>
            <a:xfrm>
              <a:off x="5956019" y="4552950"/>
              <a:ext cx="1587500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29"/>
            <p:cNvCxnSpPr/>
            <p:nvPr/>
          </p:nvCxnSpPr>
          <p:spPr>
            <a:xfrm>
              <a:off x="4877601" y="3378200"/>
              <a:ext cx="1054100" cy="6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30"/>
            <p:cNvCxnSpPr/>
            <p:nvPr/>
          </p:nvCxnSpPr>
          <p:spPr>
            <a:xfrm>
              <a:off x="4877601" y="3289300"/>
              <a:ext cx="1054100" cy="6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/>
            <p:cNvCxnSpPr/>
            <p:nvPr/>
          </p:nvCxnSpPr>
          <p:spPr>
            <a:xfrm>
              <a:off x="4877601" y="2861550"/>
              <a:ext cx="1054100" cy="6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32"/>
            <p:cNvCxnSpPr/>
            <p:nvPr/>
          </p:nvCxnSpPr>
          <p:spPr>
            <a:xfrm>
              <a:off x="6321215" y="4260850"/>
              <a:ext cx="1054100" cy="6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33"/>
            <p:cNvCxnSpPr/>
            <p:nvPr/>
          </p:nvCxnSpPr>
          <p:spPr>
            <a:xfrm>
              <a:off x="6321215" y="3314700"/>
              <a:ext cx="1054100" cy="6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34"/>
            <p:cNvCxnSpPr/>
            <p:nvPr/>
          </p:nvCxnSpPr>
          <p:spPr>
            <a:xfrm>
              <a:off x="6321215" y="2546350"/>
              <a:ext cx="1054100" cy="6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adroTexto 35"/>
            <p:cNvSpPr txBox="1"/>
            <p:nvPr/>
          </p:nvSpPr>
          <p:spPr>
            <a:xfrm>
              <a:off x="4767297" y="2533529"/>
              <a:ext cx="1274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>
                  <a:latin typeface="Baskerville"/>
                  <a:cs typeface="Baskerville"/>
                </a:rPr>
                <a:t>2.70           1</a:t>
              </a:r>
              <a:r>
                <a:rPr lang="es-ES" sz="1600" baseline="30000" dirty="0" smtClean="0">
                  <a:latin typeface="Baskerville"/>
                  <a:cs typeface="Baskerville"/>
                </a:rPr>
                <a:t>-</a:t>
              </a:r>
              <a:endParaRPr lang="es-ES" sz="1600" baseline="30000" dirty="0">
                <a:latin typeface="Baskerville"/>
                <a:cs typeface="Baskerville"/>
              </a:endParaRPr>
            </a:p>
          </p:txBody>
        </p:sp>
        <p:sp>
          <p:nvSpPr>
            <p:cNvPr id="37" name="CuadroTexto 36"/>
            <p:cNvSpPr txBox="1"/>
            <p:nvPr/>
          </p:nvSpPr>
          <p:spPr>
            <a:xfrm>
              <a:off x="4728124" y="2982496"/>
              <a:ext cx="13530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>
                  <a:latin typeface="Baskerville"/>
                  <a:cs typeface="Baskerville"/>
                </a:rPr>
                <a:t>2.24            0</a:t>
              </a:r>
              <a:r>
                <a:rPr lang="es-ES" sz="1600" baseline="30000" dirty="0" smtClean="0">
                  <a:latin typeface="Baskerville"/>
                  <a:cs typeface="Baskerville"/>
                </a:rPr>
                <a:t>+</a:t>
              </a:r>
              <a:endParaRPr lang="es-ES" sz="1600" dirty="0">
                <a:latin typeface="Baskerville"/>
                <a:cs typeface="Baskerville"/>
              </a:endParaRPr>
            </a:p>
          </p:txBody>
        </p:sp>
        <p:sp>
          <p:nvSpPr>
            <p:cNvPr id="38" name="CuadroTexto 37"/>
            <p:cNvSpPr txBox="1"/>
            <p:nvPr/>
          </p:nvSpPr>
          <p:spPr>
            <a:xfrm>
              <a:off x="4728825" y="4254210"/>
              <a:ext cx="13516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>
                  <a:latin typeface="Baskerville"/>
                  <a:cs typeface="Baskerville"/>
                </a:rPr>
                <a:t>0.0(4) </a:t>
              </a:r>
              <a:r>
                <a:rPr lang="es-ES" sz="1600" dirty="0">
                  <a:latin typeface="Baskerville"/>
                  <a:cs typeface="Baskerville"/>
                </a:rPr>
                <a:t> </a:t>
              </a:r>
              <a:r>
                <a:rPr lang="es-ES" sz="1600" dirty="0" smtClean="0">
                  <a:latin typeface="Baskerville"/>
                  <a:cs typeface="Baskerville"/>
                </a:rPr>
                <a:t>        0</a:t>
              </a:r>
              <a:r>
                <a:rPr lang="es-ES" sz="1600" baseline="30000" dirty="0" smtClean="0">
                  <a:latin typeface="Baskerville"/>
                  <a:cs typeface="Baskerville"/>
                </a:rPr>
                <a:t>+</a:t>
              </a:r>
              <a:endParaRPr lang="es-ES" sz="1600" dirty="0">
                <a:latin typeface="Baskerville"/>
                <a:cs typeface="Baskerville"/>
              </a:endParaRPr>
            </a:p>
          </p:txBody>
        </p:sp>
        <p:sp>
          <p:nvSpPr>
            <p:cNvPr id="39" name="CuadroTexto 38"/>
            <p:cNvSpPr txBox="1"/>
            <p:nvPr/>
          </p:nvSpPr>
          <p:spPr>
            <a:xfrm>
              <a:off x="4728124" y="3340100"/>
              <a:ext cx="13530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smtClean="0">
                  <a:latin typeface="Baskerville"/>
                  <a:cs typeface="Baskerville"/>
                </a:rPr>
                <a:t>2.10            </a:t>
              </a:r>
              <a:r>
                <a:rPr lang="es-ES" sz="1600" dirty="0">
                  <a:latin typeface="Baskerville"/>
                  <a:cs typeface="Baskerville"/>
                </a:rPr>
                <a:t>2</a:t>
              </a:r>
              <a:r>
                <a:rPr lang="es-ES" sz="1600" baseline="30000" dirty="0" smtClean="0">
                  <a:latin typeface="Baskerville"/>
                  <a:cs typeface="Baskerville"/>
                </a:rPr>
                <a:t>+</a:t>
              </a:r>
              <a:endParaRPr lang="es-ES" sz="1600" dirty="0">
                <a:latin typeface="Baskerville"/>
                <a:cs typeface="Baskerville"/>
              </a:endParaRPr>
            </a:p>
          </p:txBody>
        </p:sp>
        <p:sp>
          <p:nvSpPr>
            <p:cNvPr id="40" name="CuadroTexto 39"/>
            <p:cNvSpPr txBox="1"/>
            <p:nvPr/>
          </p:nvSpPr>
          <p:spPr>
            <a:xfrm>
              <a:off x="3870588" y="3037701"/>
              <a:ext cx="9284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T</a:t>
              </a:r>
              <a:r>
                <a:rPr lang="es-ES" sz="1200" baseline="-25000" dirty="0" smtClean="0"/>
                <a:t>1/2</a:t>
              </a:r>
              <a:r>
                <a:rPr lang="es-ES" sz="1200" dirty="0" smtClean="0"/>
                <a:t>~ 300 </a:t>
              </a:r>
              <a:r>
                <a:rPr lang="es-ES" sz="1200" dirty="0" err="1" smtClean="0"/>
                <a:t>ns</a:t>
              </a:r>
              <a:r>
                <a:rPr lang="es-ES" sz="1200" baseline="-25000" dirty="0" smtClean="0"/>
                <a:t>  </a:t>
              </a:r>
              <a:endParaRPr lang="es-ES" sz="1200" baseline="-25000" dirty="0"/>
            </a:p>
          </p:txBody>
        </p:sp>
        <p:cxnSp>
          <p:nvCxnSpPr>
            <p:cNvPr id="41" name="Conector recto de flecha 40"/>
            <p:cNvCxnSpPr/>
            <p:nvPr/>
          </p:nvCxnSpPr>
          <p:spPr>
            <a:xfrm flipH="1">
              <a:off x="5931701" y="2552700"/>
              <a:ext cx="400923" cy="806450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/>
            <p:cNvCxnSpPr/>
            <p:nvPr/>
          </p:nvCxnSpPr>
          <p:spPr>
            <a:xfrm flipH="1">
              <a:off x="5619750" y="3314700"/>
              <a:ext cx="712875" cy="1181100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cto de flecha 42"/>
            <p:cNvCxnSpPr/>
            <p:nvPr/>
          </p:nvCxnSpPr>
          <p:spPr>
            <a:xfrm flipH="1">
              <a:off x="5931703" y="4298660"/>
              <a:ext cx="400922" cy="254290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de flecha 43"/>
            <p:cNvCxnSpPr/>
            <p:nvPr/>
          </p:nvCxnSpPr>
          <p:spPr>
            <a:xfrm flipH="1">
              <a:off x="5404651" y="3384550"/>
              <a:ext cx="13574" cy="111125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uadroTexto 44"/>
            <p:cNvSpPr txBox="1"/>
            <p:nvPr/>
          </p:nvSpPr>
          <p:spPr>
            <a:xfrm>
              <a:off x="5067300" y="3775440"/>
              <a:ext cx="2795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g</a:t>
              </a:r>
              <a:endParaRPr lang="es-ES" dirty="0">
                <a:solidFill>
                  <a:srgbClr val="FF0000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46" name="CuadroTexto 45"/>
            <p:cNvSpPr txBox="1"/>
            <p:nvPr/>
          </p:nvSpPr>
          <p:spPr>
            <a:xfrm>
              <a:off x="6046875" y="3590774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>
                  <a:solidFill>
                    <a:srgbClr val="0000FF"/>
                  </a:solidFill>
                </a:rPr>
                <a:t>n</a:t>
              </a:r>
              <a:endParaRPr lang="es-ES" dirty="0">
                <a:solidFill>
                  <a:srgbClr val="0000FF"/>
                </a:solidFill>
              </a:endParaRPr>
            </a:p>
          </p:txBody>
        </p:sp>
        <p:sp>
          <p:nvSpPr>
            <p:cNvPr id="47" name="CuadroTexto 46"/>
            <p:cNvSpPr txBox="1"/>
            <p:nvPr/>
          </p:nvSpPr>
          <p:spPr>
            <a:xfrm>
              <a:off x="5127689" y="4641850"/>
              <a:ext cx="581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aseline="30000" dirty="0" smtClean="0">
                  <a:latin typeface="Baskerville"/>
                  <a:cs typeface="Baskerville"/>
                </a:rPr>
                <a:t>12</a:t>
              </a:r>
              <a:r>
                <a:rPr lang="es-ES" dirty="0" smtClean="0">
                  <a:latin typeface="Baskerville"/>
                  <a:cs typeface="Baskerville"/>
                </a:rPr>
                <a:t>Be</a:t>
              </a:r>
              <a:endParaRPr lang="es-ES" dirty="0">
                <a:latin typeface="Baskerville"/>
                <a:cs typeface="Baskerville"/>
              </a:endParaRPr>
            </a:p>
          </p:txBody>
        </p:sp>
        <p:sp>
          <p:nvSpPr>
            <p:cNvPr id="48" name="CuadroTexto 47"/>
            <p:cNvSpPr txBox="1"/>
            <p:nvPr/>
          </p:nvSpPr>
          <p:spPr>
            <a:xfrm>
              <a:off x="6557730" y="4641850"/>
              <a:ext cx="581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aseline="30000" dirty="0" smtClean="0">
                  <a:latin typeface="Baskerville"/>
                  <a:cs typeface="Baskerville"/>
                </a:rPr>
                <a:t>13</a:t>
              </a:r>
              <a:r>
                <a:rPr lang="es-ES" dirty="0" smtClean="0">
                  <a:latin typeface="Baskerville"/>
                  <a:cs typeface="Baskerville"/>
                </a:rPr>
                <a:t>Be</a:t>
              </a:r>
              <a:endParaRPr lang="es-ES" dirty="0">
                <a:latin typeface="Baskerville"/>
                <a:cs typeface="Baskerville"/>
              </a:endParaRPr>
            </a:p>
          </p:txBody>
        </p:sp>
      </p:grpSp>
      <p:sp>
        <p:nvSpPr>
          <p:cNvPr id="49" name="CuadroTexto 48"/>
          <p:cNvSpPr txBox="1"/>
          <p:nvPr/>
        </p:nvSpPr>
        <p:spPr>
          <a:xfrm>
            <a:off x="1371600" y="834252"/>
            <a:ext cx="1815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Thesis</a:t>
            </a:r>
            <a:r>
              <a:rPr lang="es-ES_tradnl" dirty="0" smtClean="0"/>
              <a:t>: G. Ribeiro</a:t>
            </a:r>
            <a:endParaRPr lang="es-ES_tradnl" dirty="0"/>
          </a:p>
        </p:txBody>
      </p:sp>
      <p:sp>
        <p:nvSpPr>
          <p:cNvPr id="2" name="CuadroTexto 1"/>
          <p:cNvSpPr txBox="1"/>
          <p:nvPr/>
        </p:nvSpPr>
        <p:spPr>
          <a:xfrm>
            <a:off x="5057317" y="5759985"/>
            <a:ext cx="320870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Low</a:t>
            </a:r>
            <a:r>
              <a:rPr lang="es-ES_tradnl" dirty="0" smtClean="0"/>
              <a:t> </a:t>
            </a:r>
            <a:r>
              <a:rPr lang="es-ES_tradnl" dirty="0" err="1" smtClean="0"/>
              <a:t>statistics</a:t>
            </a:r>
            <a:r>
              <a:rPr lang="es-ES_tradnl" dirty="0" smtClean="0"/>
              <a:t> New </a:t>
            </a:r>
            <a:r>
              <a:rPr lang="es-ES_tradnl" dirty="0" err="1" smtClean="0"/>
              <a:t>proposal</a:t>
            </a:r>
            <a:r>
              <a:rPr lang="es-ES_tradnl" dirty="0" smtClean="0"/>
              <a:t> </a:t>
            </a:r>
            <a:r>
              <a:rPr lang="es-ES_tradnl" dirty="0" err="1" smtClean="0"/>
              <a:t>being</a:t>
            </a:r>
            <a:r>
              <a:rPr lang="es-ES_tradnl" dirty="0" smtClean="0"/>
              <a:t> </a:t>
            </a:r>
            <a:r>
              <a:rPr lang="es-ES_tradnl" dirty="0" err="1" smtClean="0"/>
              <a:t>presented</a:t>
            </a:r>
            <a:r>
              <a:rPr lang="es-ES_tradnl" dirty="0" smtClean="0"/>
              <a:t> to </a:t>
            </a:r>
            <a:r>
              <a:rPr lang="es-ES_tradnl" dirty="0" err="1" smtClean="0"/>
              <a:t>the</a:t>
            </a:r>
            <a:r>
              <a:rPr lang="es-ES_tradnl" dirty="0" smtClean="0"/>
              <a:t> FAIR PAC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0836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17</a:t>
            </a:fld>
            <a:endParaRPr lang="es-ES"/>
          </a:p>
        </p:txBody>
      </p:sp>
      <p:pic>
        <p:nvPicPr>
          <p:cNvPr id="6" name="Imagen 5" descr="Captura de pantalla 2015-04-10 a la(s) 17.42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85789" cy="4204638"/>
          </a:xfrm>
          <a:prstGeom prst="rect">
            <a:avLst/>
          </a:prstGeom>
        </p:spPr>
      </p:pic>
      <p:pic>
        <p:nvPicPr>
          <p:cNvPr id="7" name="Imagen 6" descr="Captura de pantalla 2015-04-10 a la(s) 17.43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619" y="-12036"/>
            <a:ext cx="2720215" cy="4216674"/>
          </a:xfrm>
          <a:prstGeom prst="rect">
            <a:avLst/>
          </a:prstGeom>
        </p:spPr>
      </p:pic>
      <p:pic>
        <p:nvPicPr>
          <p:cNvPr id="8" name="Imagen 7" descr="Captura de pantalla 2015-04-10 a la(s) 17.43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664" y="0"/>
            <a:ext cx="2723036" cy="4204638"/>
          </a:xfrm>
          <a:prstGeom prst="rect">
            <a:avLst/>
          </a:prstGeom>
        </p:spPr>
      </p:pic>
      <p:pic>
        <p:nvPicPr>
          <p:cNvPr id="12" name="Imagen 11" descr="Captura de pantalla 2015-04-10 a la(s) 17.48.2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9" y="4303495"/>
            <a:ext cx="2772000" cy="2300096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2741619" y="4978400"/>
            <a:ext cx="1549823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dirty="0" smtClean="0"/>
              <a:t>250 	</a:t>
            </a:r>
            <a:r>
              <a:rPr lang="es-ES" dirty="0" err="1" smtClean="0"/>
              <a:t>Members</a:t>
            </a:r>
            <a:endParaRPr lang="es-ES" dirty="0" smtClean="0"/>
          </a:p>
          <a:p>
            <a:r>
              <a:rPr lang="es-ES" dirty="0" smtClean="0"/>
              <a:t>40	</a:t>
            </a:r>
            <a:r>
              <a:rPr lang="es-ES" dirty="0" err="1" smtClean="0"/>
              <a:t>Institutes</a:t>
            </a:r>
            <a:endParaRPr lang="es-ES" dirty="0" smtClean="0"/>
          </a:p>
          <a:p>
            <a:r>
              <a:rPr lang="es-ES" dirty="0" smtClean="0"/>
              <a:t>15 	</a:t>
            </a:r>
            <a:r>
              <a:rPr lang="es-ES" dirty="0" err="1" smtClean="0"/>
              <a:t>Countries</a:t>
            </a:r>
            <a:endParaRPr lang="es-ES" dirty="0" smtClean="0"/>
          </a:p>
        </p:txBody>
      </p:sp>
      <p:pic>
        <p:nvPicPr>
          <p:cNvPr id="14" name="Imagen 13" descr="Captura de pantalla 2015-04-09 a la(s) 12.46.2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645" y="4303495"/>
            <a:ext cx="4298300" cy="218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44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9319" y="2316"/>
            <a:ext cx="5651414" cy="775546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FF3300"/>
                </a:solidFill>
              </a:rPr>
              <a:t>NUSTAR</a:t>
            </a:r>
            <a:r>
              <a:rPr lang="en-GB" sz="1800" dirty="0"/>
              <a:t> – a facility for </a:t>
            </a:r>
            <a:br>
              <a:rPr lang="en-GB" sz="1800" dirty="0"/>
            </a:br>
            <a:r>
              <a:rPr lang="en-GB" sz="1800" dirty="0" err="1">
                <a:solidFill>
                  <a:srgbClr val="FF3300"/>
                </a:solidFill>
              </a:rPr>
              <a:t>NU</a:t>
            </a:r>
            <a:r>
              <a:rPr lang="en-GB" sz="1800" dirty="0" err="1"/>
              <a:t>clear</a:t>
            </a:r>
            <a:r>
              <a:rPr lang="en-GB" sz="1800" dirty="0"/>
              <a:t> </a:t>
            </a:r>
            <a:r>
              <a:rPr lang="en-GB" sz="1800" dirty="0" err="1">
                <a:solidFill>
                  <a:srgbClr val="FF3300"/>
                </a:solidFill>
              </a:rPr>
              <a:t>ST</a:t>
            </a:r>
            <a:r>
              <a:rPr lang="en-GB" sz="1800" dirty="0" err="1"/>
              <a:t>ructure</a:t>
            </a:r>
            <a:r>
              <a:rPr lang="en-GB" sz="1800" dirty="0"/>
              <a:t> &amp; </a:t>
            </a:r>
            <a:r>
              <a:rPr lang="en-GB" sz="1800" dirty="0" err="1">
                <a:solidFill>
                  <a:srgbClr val="FF3300"/>
                </a:solidFill>
              </a:rPr>
              <a:t>A</a:t>
            </a:r>
            <a:r>
              <a:rPr lang="en-GB" sz="1800" dirty="0" err="1"/>
              <a:t>strophysis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FF3300"/>
                </a:solidFill>
              </a:rPr>
              <a:t>R</a:t>
            </a:r>
            <a:r>
              <a:rPr lang="en-GB" sz="1800" dirty="0"/>
              <a:t>esearch</a:t>
            </a:r>
            <a:endParaRPr lang="es-ES_tradnl" sz="1800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206" y="1858951"/>
            <a:ext cx="6837363" cy="3671888"/>
          </a:xfrm>
          <a:prstGeom prst="rect">
            <a:avLst/>
          </a:prstGeom>
          <a:noFill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565282" y="2074849"/>
            <a:ext cx="3133414" cy="343620"/>
          </a:xfrm>
          <a:prstGeom prst="rect">
            <a:avLst/>
          </a:prstGeom>
          <a:noFill/>
          <a:ln w="127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lIns="91420" tIns="45711" rIns="91420" bIns="4571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cs typeface="Arial"/>
              </a:rPr>
              <a:t>Low energy and stopped beams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135169" y="4456099"/>
            <a:ext cx="1800225" cy="1363663"/>
          </a:xfrm>
          <a:prstGeom prst="rect">
            <a:avLst/>
          </a:prstGeom>
          <a:solidFill>
            <a:srgbClr val="FFFFCC"/>
          </a:solidFill>
          <a:ln w="19050">
            <a:solidFill>
              <a:srgbClr val="429703"/>
            </a:solidFill>
            <a:miter lim="800000"/>
            <a:headEnd/>
            <a:tailEnd/>
          </a:ln>
          <a:effectLst/>
        </p:spPr>
        <p:txBody>
          <a:bodyPr lIns="91420" tIns="45711" rIns="91420" bIns="4571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i="1">
                <a:solidFill>
                  <a:srgbClr val="000000"/>
                </a:solidFill>
                <a:latin typeface="Arial" charset="0"/>
                <a:cs typeface="Arial"/>
              </a:rPr>
              <a:t>Super-FRS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Arial" charset="0"/>
                <a:cs typeface="Arial"/>
              </a:rPr>
              <a:t>Secondary beams produce by fragmentation and fission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 rot="19601882">
            <a:off x="5816164" y="3741748"/>
            <a:ext cx="2532966" cy="343620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lIns="91420" tIns="45711" rIns="91420" bIns="4571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Tahoma" pitchFamily="34" charset="0"/>
                <a:cs typeface="Arial"/>
              </a:rPr>
              <a:t>Cooled and stored beams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790931" y="1571614"/>
            <a:ext cx="4549827" cy="2592387"/>
            <a:chOff x="2562" y="1253"/>
            <a:chExt cx="2973" cy="1633"/>
          </a:xfrm>
        </p:grpSpPr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3742" y="1253"/>
              <a:ext cx="1793" cy="551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i="1">
                  <a:solidFill>
                    <a:srgbClr val="FF3300"/>
                  </a:solidFill>
                  <a:latin typeface="Comic Sans MS" pitchFamily="66" charset="0"/>
                  <a:cs typeface="Arial"/>
                </a:rPr>
                <a:t>R</a:t>
              </a:r>
              <a:r>
                <a:rPr lang="en-US" i="1" baseline="30000">
                  <a:solidFill>
                    <a:srgbClr val="FF3300"/>
                  </a:solidFill>
                  <a:latin typeface="Comic Sans MS" pitchFamily="66" charset="0"/>
                  <a:cs typeface="Arial"/>
                </a:rPr>
                <a:t>3</a:t>
              </a:r>
              <a:r>
                <a:rPr lang="en-US" i="1">
                  <a:solidFill>
                    <a:srgbClr val="FF3300"/>
                  </a:solidFill>
                  <a:latin typeface="Comic Sans MS" pitchFamily="66" charset="0"/>
                  <a:cs typeface="Arial"/>
                </a:rPr>
                <a:t>B</a:t>
              </a:r>
              <a:r>
                <a:rPr lang="en-US" sz="1600">
                  <a:solidFill>
                    <a:srgbClr val="FF3300"/>
                  </a:solidFill>
                  <a:latin typeface="Comic Sans MS" pitchFamily="66" charset="0"/>
                  <a:cs typeface="Arial"/>
                </a:rPr>
                <a:t>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FF3300"/>
                  </a:solidFill>
                  <a:latin typeface="Comic Sans MS" pitchFamily="66" charset="0"/>
                  <a:cs typeface="Arial"/>
                </a:rPr>
                <a:t>Research with Relativistic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FF3300"/>
                  </a:solidFill>
                  <a:latin typeface="Comic Sans MS" pitchFamily="66" charset="0"/>
                  <a:cs typeface="Arial"/>
                </a:rPr>
                <a:t>Radioactive Beams</a:t>
              </a: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>
              <a:off x="3742" y="1797"/>
              <a:ext cx="317" cy="272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000000"/>
                </a:solidFill>
                <a:latin typeface="Arial" charset="0"/>
                <a:cs typeface="Arial"/>
              </a:endParaRPr>
            </a:p>
          </p:txBody>
        </p:sp>
        <p:sp>
          <p:nvSpPr>
            <p:cNvPr id="16" name="Oval 13"/>
            <p:cNvSpPr>
              <a:spLocks noChangeArrowheads="1"/>
            </p:cNvSpPr>
            <p:nvPr/>
          </p:nvSpPr>
          <p:spPr bwMode="auto">
            <a:xfrm>
              <a:off x="2562" y="2024"/>
              <a:ext cx="1542" cy="862"/>
            </a:xfrm>
            <a:prstGeom prst="ellipse">
              <a:avLst/>
            </a:prstGeom>
            <a:noFill/>
            <a:ln w="25400" algn="ctr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>
                <a:solidFill>
                  <a:srgbClr val="000000"/>
                </a:solidFill>
                <a:latin typeface="Arial" charset="0"/>
                <a:cs typeface="Arial"/>
              </a:endParaRPr>
            </a:p>
          </p:txBody>
        </p:sp>
      </p:grp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1271567" y="2651114"/>
            <a:ext cx="2519362" cy="1800225"/>
          </a:xfrm>
          <a:prstGeom prst="ellipse">
            <a:avLst/>
          </a:prstGeom>
          <a:noFill/>
          <a:ln w="25400" algn="ctr">
            <a:solidFill>
              <a:srgbClr val="429703"/>
            </a:solidFill>
            <a:prstDash val="dash"/>
            <a:round/>
            <a:headEnd/>
            <a:tailEnd/>
          </a:ln>
          <a:effectLst/>
        </p:spPr>
        <p:txBody>
          <a:bodyPr wrap="none" lIns="91420" tIns="45711" rIns="91420" bIns="45711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cs typeface="Arial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765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5631" y="-12040"/>
            <a:ext cx="5660964" cy="403150"/>
          </a:xfrm>
        </p:spPr>
        <p:txBody>
          <a:bodyPr>
            <a:normAutofit/>
          </a:bodyPr>
          <a:lstStyle/>
          <a:p>
            <a:pPr lvl="0"/>
            <a:r>
              <a:rPr lang="en-US" sz="1800" b="1" i="1" kern="1200" dirty="0" smtClean="0">
                <a:solidFill>
                  <a:srgbClr val="FF0000"/>
                </a:solidFill>
              </a:rPr>
              <a:t>R</a:t>
            </a:r>
            <a:r>
              <a:rPr lang="en-US" sz="1800" b="0" i="1" kern="1200" dirty="0" smtClean="0">
                <a:solidFill>
                  <a:srgbClr val="0000FF"/>
                </a:solidFill>
              </a:rPr>
              <a:t>eactions with </a:t>
            </a:r>
            <a:r>
              <a:rPr lang="en-US" sz="1800" b="1" i="1" kern="1200" dirty="0" smtClean="0">
                <a:solidFill>
                  <a:srgbClr val="FF0000"/>
                </a:solidFill>
              </a:rPr>
              <a:t>R</a:t>
            </a:r>
            <a:r>
              <a:rPr lang="en-US" sz="1800" b="0" i="1" kern="1200" dirty="0" smtClean="0">
                <a:solidFill>
                  <a:srgbClr val="0000FF"/>
                </a:solidFill>
              </a:rPr>
              <a:t>elativistic </a:t>
            </a:r>
            <a:r>
              <a:rPr lang="en-US" sz="1800" b="1" i="1" dirty="0">
                <a:solidFill>
                  <a:srgbClr val="FF0000"/>
                </a:solidFill>
              </a:rPr>
              <a:t>R</a:t>
            </a:r>
            <a:r>
              <a:rPr lang="en-US" sz="1800" b="0" i="1" kern="1200" dirty="0" smtClean="0">
                <a:solidFill>
                  <a:srgbClr val="0000FF"/>
                </a:solidFill>
              </a:rPr>
              <a:t>adioactive </a:t>
            </a:r>
            <a:r>
              <a:rPr lang="en-US" sz="1800" b="1" i="1" dirty="0">
                <a:solidFill>
                  <a:srgbClr val="FF0000"/>
                </a:solidFill>
              </a:rPr>
              <a:t>B</a:t>
            </a:r>
            <a:r>
              <a:rPr lang="en-US" sz="1800" b="0" i="1" kern="1200" dirty="0" smtClean="0">
                <a:solidFill>
                  <a:srgbClr val="0000FF"/>
                </a:solidFill>
              </a:rPr>
              <a:t>eams</a:t>
            </a:r>
            <a:endParaRPr lang="es-ES_tradnl" sz="1800" b="0" i="1" dirty="0">
              <a:solidFill>
                <a:srgbClr val="0000FF"/>
              </a:solidFill>
            </a:endParaRPr>
          </a:p>
        </p:txBody>
      </p:sp>
      <p:grpSp>
        <p:nvGrpSpPr>
          <p:cNvPr id="3" name="38 Grupo"/>
          <p:cNvGrpSpPr>
            <a:grpSpLocks/>
          </p:cNvGrpSpPr>
          <p:nvPr/>
        </p:nvGrpSpPr>
        <p:grpSpPr bwMode="auto">
          <a:xfrm>
            <a:off x="1441425" y="928670"/>
            <a:ext cx="5143500" cy="3071812"/>
            <a:chOff x="1643042" y="1214422"/>
            <a:chExt cx="3214688" cy="2286000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3042" y="1214422"/>
              <a:ext cx="3214688" cy="2286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9" name="8 CuadroTexto"/>
            <p:cNvSpPr txBox="1"/>
            <p:nvPr/>
          </p:nvSpPr>
          <p:spPr>
            <a:xfrm>
              <a:off x="1643042" y="1285306"/>
              <a:ext cx="2009180" cy="3893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FAIR</a:t>
              </a:r>
              <a:r>
                <a:rPr lang="es-ES" dirty="0">
                  <a:solidFill>
                    <a:srgbClr val="FFFFFF">
                      <a:lumMod val="50000"/>
                    </a:srgbClr>
                  </a:solidFill>
                  <a:latin typeface="Arial" charset="0"/>
                  <a:cs typeface="Arial"/>
                </a:rPr>
                <a:t> 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(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Facility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 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for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 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antiproton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 and ion 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research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)</a:t>
              </a:r>
            </a:p>
          </p:txBody>
        </p:sp>
      </p:grpSp>
      <p:sp>
        <p:nvSpPr>
          <p:cNvPr id="10" name="9 Elipse"/>
          <p:cNvSpPr/>
          <p:nvPr/>
        </p:nvSpPr>
        <p:spPr>
          <a:xfrm>
            <a:off x="1798613" y="1857359"/>
            <a:ext cx="214312" cy="142875"/>
          </a:xfrm>
          <a:prstGeom prst="ellipse">
            <a:avLst/>
          </a:prstGeom>
          <a:solidFill>
            <a:srgbClr val="F711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1" name="10 Forma libre"/>
          <p:cNvSpPr/>
          <p:nvPr/>
        </p:nvSpPr>
        <p:spPr>
          <a:xfrm>
            <a:off x="4656113" y="2428859"/>
            <a:ext cx="214312" cy="142875"/>
          </a:xfrm>
          <a:custGeom>
            <a:avLst/>
            <a:gdLst>
              <a:gd name="connsiteX0" fmla="*/ 218364 w 354842"/>
              <a:gd name="connsiteY0" fmla="*/ 0 h 232012"/>
              <a:gd name="connsiteX1" fmla="*/ 218364 w 354842"/>
              <a:gd name="connsiteY1" fmla="*/ 0 h 232012"/>
              <a:gd name="connsiteX2" fmla="*/ 13648 w 354842"/>
              <a:gd name="connsiteY2" fmla="*/ 40943 h 232012"/>
              <a:gd name="connsiteX3" fmla="*/ 0 w 354842"/>
              <a:gd name="connsiteY3" fmla="*/ 54591 h 232012"/>
              <a:gd name="connsiteX4" fmla="*/ 177421 w 354842"/>
              <a:gd name="connsiteY4" fmla="*/ 95534 h 232012"/>
              <a:gd name="connsiteX5" fmla="*/ 163773 w 354842"/>
              <a:gd name="connsiteY5" fmla="*/ 232012 h 232012"/>
              <a:gd name="connsiteX6" fmla="*/ 259308 w 354842"/>
              <a:gd name="connsiteY6" fmla="*/ 191068 h 232012"/>
              <a:gd name="connsiteX7" fmla="*/ 259308 w 354842"/>
              <a:gd name="connsiteY7" fmla="*/ 95534 h 232012"/>
              <a:gd name="connsiteX8" fmla="*/ 259308 w 354842"/>
              <a:gd name="connsiteY8" fmla="*/ 95534 h 232012"/>
              <a:gd name="connsiteX9" fmla="*/ 354842 w 354842"/>
              <a:gd name="connsiteY9" fmla="*/ 13647 h 232012"/>
              <a:gd name="connsiteX10" fmla="*/ 218364 w 354842"/>
              <a:gd name="connsiteY10" fmla="*/ 0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842" h="232012">
                <a:moveTo>
                  <a:pt x="218364" y="0"/>
                </a:moveTo>
                <a:lnTo>
                  <a:pt x="218364" y="0"/>
                </a:lnTo>
                <a:cubicBezTo>
                  <a:pt x="196835" y="2392"/>
                  <a:pt x="43892" y="10699"/>
                  <a:pt x="13648" y="40943"/>
                </a:cubicBezTo>
                <a:lnTo>
                  <a:pt x="0" y="54591"/>
                </a:lnTo>
                <a:lnTo>
                  <a:pt x="177421" y="95534"/>
                </a:lnTo>
                <a:lnTo>
                  <a:pt x="163773" y="232012"/>
                </a:lnTo>
                <a:lnTo>
                  <a:pt x="259308" y="191068"/>
                </a:lnTo>
                <a:lnTo>
                  <a:pt x="259308" y="95534"/>
                </a:lnTo>
                <a:lnTo>
                  <a:pt x="259308" y="95534"/>
                </a:lnTo>
                <a:lnTo>
                  <a:pt x="354842" y="13647"/>
                </a:lnTo>
                <a:lnTo>
                  <a:pt x="21836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2" name="11 Forma libre"/>
          <p:cNvSpPr/>
          <p:nvPr/>
        </p:nvSpPr>
        <p:spPr>
          <a:xfrm>
            <a:off x="4798988" y="2357420"/>
            <a:ext cx="214312" cy="214312"/>
          </a:xfrm>
          <a:custGeom>
            <a:avLst/>
            <a:gdLst>
              <a:gd name="connsiteX0" fmla="*/ 218364 w 354842"/>
              <a:gd name="connsiteY0" fmla="*/ 0 h 232012"/>
              <a:gd name="connsiteX1" fmla="*/ 218364 w 354842"/>
              <a:gd name="connsiteY1" fmla="*/ 0 h 232012"/>
              <a:gd name="connsiteX2" fmla="*/ 13648 w 354842"/>
              <a:gd name="connsiteY2" fmla="*/ 40943 h 232012"/>
              <a:gd name="connsiteX3" fmla="*/ 0 w 354842"/>
              <a:gd name="connsiteY3" fmla="*/ 54591 h 232012"/>
              <a:gd name="connsiteX4" fmla="*/ 177421 w 354842"/>
              <a:gd name="connsiteY4" fmla="*/ 95534 h 232012"/>
              <a:gd name="connsiteX5" fmla="*/ 163773 w 354842"/>
              <a:gd name="connsiteY5" fmla="*/ 232012 h 232012"/>
              <a:gd name="connsiteX6" fmla="*/ 259308 w 354842"/>
              <a:gd name="connsiteY6" fmla="*/ 191068 h 232012"/>
              <a:gd name="connsiteX7" fmla="*/ 259308 w 354842"/>
              <a:gd name="connsiteY7" fmla="*/ 95534 h 232012"/>
              <a:gd name="connsiteX8" fmla="*/ 259308 w 354842"/>
              <a:gd name="connsiteY8" fmla="*/ 95534 h 232012"/>
              <a:gd name="connsiteX9" fmla="*/ 354842 w 354842"/>
              <a:gd name="connsiteY9" fmla="*/ 13647 h 232012"/>
              <a:gd name="connsiteX10" fmla="*/ 218364 w 354842"/>
              <a:gd name="connsiteY10" fmla="*/ 0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842" h="232012">
                <a:moveTo>
                  <a:pt x="218364" y="0"/>
                </a:moveTo>
                <a:lnTo>
                  <a:pt x="218364" y="0"/>
                </a:lnTo>
                <a:cubicBezTo>
                  <a:pt x="196835" y="2392"/>
                  <a:pt x="43892" y="10699"/>
                  <a:pt x="13648" y="40943"/>
                </a:cubicBezTo>
                <a:lnTo>
                  <a:pt x="0" y="54591"/>
                </a:lnTo>
                <a:lnTo>
                  <a:pt x="177421" y="95534"/>
                </a:lnTo>
                <a:lnTo>
                  <a:pt x="163773" y="232012"/>
                </a:lnTo>
                <a:lnTo>
                  <a:pt x="259308" y="191068"/>
                </a:lnTo>
                <a:lnTo>
                  <a:pt x="259308" y="95534"/>
                </a:lnTo>
                <a:lnTo>
                  <a:pt x="259308" y="95534"/>
                </a:lnTo>
                <a:lnTo>
                  <a:pt x="354842" y="13647"/>
                </a:lnTo>
                <a:lnTo>
                  <a:pt x="218364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4" name="46 CuadroTexto"/>
          <p:cNvSpPr txBox="1">
            <a:spLocks noChangeArrowheads="1"/>
          </p:cNvSpPr>
          <p:nvPr/>
        </p:nvSpPr>
        <p:spPr bwMode="auto">
          <a:xfrm>
            <a:off x="798470" y="4214818"/>
            <a:ext cx="7858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0" tIns="45711" rIns="91420" bIns="4571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R</a:t>
            </a:r>
            <a:r>
              <a:rPr lang="es-ES" sz="2000" baseline="30000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3</a:t>
            </a:r>
            <a:r>
              <a:rPr lang="es-ES" sz="2000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B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2862" y="4214797"/>
            <a:ext cx="388620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Forma libre"/>
          <p:cNvSpPr/>
          <p:nvPr/>
        </p:nvSpPr>
        <p:spPr>
          <a:xfrm>
            <a:off x="1341425" y="4929170"/>
            <a:ext cx="214312" cy="214312"/>
          </a:xfrm>
          <a:custGeom>
            <a:avLst/>
            <a:gdLst>
              <a:gd name="connsiteX0" fmla="*/ 218364 w 354842"/>
              <a:gd name="connsiteY0" fmla="*/ 0 h 232012"/>
              <a:gd name="connsiteX1" fmla="*/ 218364 w 354842"/>
              <a:gd name="connsiteY1" fmla="*/ 0 h 232012"/>
              <a:gd name="connsiteX2" fmla="*/ 13648 w 354842"/>
              <a:gd name="connsiteY2" fmla="*/ 40943 h 232012"/>
              <a:gd name="connsiteX3" fmla="*/ 0 w 354842"/>
              <a:gd name="connsiteY3" fmla="*/ 54591 h 232012"/>
              <a:gd name="connsiteX4" fmla="*/ 177421 w 354842"/>
              <a:gd name="connsiteY4" fmla="*/ 95534 h 232012"/>
              <a:gd name="connsiteX5" fmla="*/ 163773 w 354842"/>
              <a:gd name="connsiteY5" fmla="*/ 232012 h 232012"/>
              <a:gd name="connsiteX6" fmla="*/ 259308 w 354842"/>
              <a:gd name="connsiteY6" fmla="*/ 191068 h 232012"/>
              <a:gd name="connsiteX7" fmla="*/ 259308 w 354842"/>
              <a:gd name="connsiteY7" fmla="*/ 95534 h 232012"/>
              <a:gd name="connsiteX8" fmla="*/ 259308 w 354842"/>
              <a:gd name="connsiteY8" fmla="*/ 95534 h 232012"/>
              <a:gd name="connsiteX9" fmla="*/ 354842 w 354842"/>
              <a:gd name="connsiteY9" fmla="*/ 13647 h 232012"/>
              <a:gd name="connsiteX10" fmla="*/ 218364 w 354842"/>
              <a:gd name="connsiteY10" fmla="*/ 0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842" h="232012">
                <a:moveTo>
                  <a:pt x="218364" y="0"/>
                </a:moveTo>
                <a:lnTo>
                  <a:pt x="218364" y="0"/>
                </a:lnTo>
                <a:cubicBezTo>
                  <a:pt x="196835" y="2392"/>
                  <a:pt x="43892" y="10699"/>
                  <a:pt x="13648" y="40943"/>
                </a:cubicBezTo>
                <a:lnTo>
                  <a:pt x="0" y="54591"/>
                </a:lnTo>
                <a:lnTo>
                  <a:pt x="177421" y="95534"/>
                </a:lnTo>
                <a:lnTo>
                  <a:pt x="163773" y="232012"/>
                </a:lnTo>
                <a:lnTo>
                  <a:pt x="259308" y="191068"/>
                </a:lnTo>
                <a:lnTo>
                  <a:pt x="259308" y="95534"/>
                </a:lnTo>
                <a:lnTo>
                  <a:pt x="259308" y="95534"/>
                </a:lnTo>
                <a:lnTo>
                  <a:pt x="354842" y="13647"/>
                </a:lnTo>
                <a:lnTo>
                  <a:pt x="218364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2412987" y="492917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n</a:t>
            </a:r>
          </a:p>
        </p:txBody>
      </p:sp>
      <p:sp>
        <p:nvSpPr>
          <p:cNvPr id="18" name="17 Elipse"/>
          <p:cNvSpPr/>
          <p:nvPr/>
        </p:nvSpPr>
        <p:spPr>
          <a:xfrm>
            <a:off x="2412987" y="4929172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p</a:t>
            </a:r>
          </a:p>
        </p:txBody>
      </p:sp>
      <p:sp>
        <p:nvSpPr>
          <p:cNvPr id="19" name="18 Elipse"/>
          <p:cNvSpPr/>
          <p:nvPr/>
        </p:nvSpPr>
        <p:spPr>
          <a:xfrm>
            <a:off x="2412987" y="5000609"/>
            <a:ext cx="142875" cy="142875"/>
          </a:xfrm>
          <a:prstGeom prst="ellipse">
            <a:avLst/>
          </a:prstGeom>
          <a:solidFill>
            <a:srgbClr val="11F4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H</a:t>
            </a:r>
          </a:p>
        </p:txBody>
      </p:sp>
      <p:sp>
        <p:nvSpPr>
          <p:cNvPr id="20" name="19 Elipse"/>
          <p:cNvSpPr/>
          <p:nvPr/>
        </p:nvSpPr>
        <p:spPr>
          <a:xfrm>
            <a:off x="2341552" y="492917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n</a:t>
            </a:r>
          </a:p>
        </p:txBody>
      </p:sp>
      <p:sp>
        <p:nvSpPr>
          <p:cNvPr id="21" name="20 Rectángulo redondeado"/>
          <p:cNvSpPr/>
          <p:nvPr/>
        </p:nvSpPr>
        <p:spPr>
          <a:xfrm>
            <a:off x="2412989" y="4929170"/>
            <a:ext cx="71438" cy="10795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600" dirty="0">
                <a:solidFill>
                  <a:srgbClr val="FFFFFF"/>
                </a:solidFill>
                <a:latin typeface="Copperplate Gothic Light"/>
                <a:cs typeface="Arial"/>
              </a:rPr>
              <a:t>p</a:t>
            </a:r>
          </a:p>
        </p:txBody>
      </p:sp>
      <p:sp>
        <p:nvSpPr>
          <p:cNvPr id="22" name="21 Forma libre"/>
          <p:cNvSpPr/>
          <p:nvPr/>
        </p:nvSpPr>
        <p:spPr>
          <a:xfrm>
            <a:off x="2412989" y="4929170"/>
            <a:ext cx="71438" cy="107950"/>
          </a:xfrm>
          <a:custGeom>
            <a:avLst/>
            <a:gdLst>
              <a:gd name="connsiteX0" fmla="*/ 4658 w 78431"/>
              <a:gd name="connsiteY0" fmla="*/ 1195 h 105970"/>
              <a:gd name="connsiteX1" fmla="*/ 61808 w 78431"/>
              <a:gd name="connsiteY1" fmla="*/ 4370 h 105970"/>
              <a:gd name="connsiteX2" fmla="*/ 58633 w 78431"/>
              <a:gd name="connsiteY2" fmla="*/ 13895 h 105970"/>
              <a:gd name="connsiteX3" fmla="*/ 39583 w 78431"/>
              <a:gd name="connsiteY3" fmla="*/ 26595 h 105970"/>
              <a:gd name="connsiteX4" fmla="*/ 11008 w 78431"/>
              <a:gd name="connsiteY4" fmla="*/ 29770 h 105970"/>
              <a:gd name="connsiteX5" fmla="*/ 1483 w 78431"/>
              <a:gd name="connsiteY5" fmla="*/ 36120 h 105970"/>
              <a:gd name="connsiteX6" fmla="*/ 4658 w 78431"/>
              <a:gd name="connsiteY6" fmla="*/ 51995 h 105970"/>
              <a:gd name="connsiteX7" fmla="*/ 14183 w 78431"/>
              <a:gd name="connsiteY7" fmla="*/ 55170 h 105970"/>
              <a:gd name="connsiteX8" fmla="*/ 30058 w 78431"/>
              <a:gd name="connsiteY8" fmla="*/ 58345 h 105970"/>
              <a:gd name="connsiteX9" fmla="*/ 68158 w 78431"/>
              <a:gd name="connsiteY9" fmla="*/ 61520 h 105970"/>
              <a:gd name="connsiteX10" fmla="*/ 77683 w 78431"/>
              <a:gd name="connsiteY10" fmla="*/ 67870 h 105970"/>
              <a:gd name="connsiteX11" fmla="*/ 71333 w 78431"/>
              <a:gd name="connsiteY11" fmla="*/ 77395 h 105970"/>
              <a:gd name="connsiteX12" fmla="*/ 52283 w 78431"/>
              <a:gd name="connsiteY12" fmla="*/ 83745 h 105970"/>
              <a:gd name="connsiteX13" fmla="*/ 30058 w 78431"/>
              <a:gd name="connsiteY13" fmla="*/ 90095 h 105970"/>
              <a:gd name="connsiteX14" fmla="*/ 58633 w 78431"/>
              <a:gd name="connsiteY14" fmla="*/ 105970 h 105970"/>
              <a:gd name="connsiteX15" fmla="*/ 49108 w 78431"/>
              <a:gd name="connsiteY15" fmla="*/ 102795 h 105970"/>
              <a:gd name="connsiteX16" fmla="*/ 30058 w 78431"/>
              <a:gd name="connsiteY16" fmla="*/ 96445 h 105970"/>
              <a:gd name="connsiteX17" fmla="*/ 20533 w 78431"/>
              <a:gd name="connsiteY17" fmla="*/ 93270 h 105970"/>
              <a:gd name="connsiteX18" fmla="*/ 23708 w 78431"/>
              <a:gd name="connsiteY18" fmla="*/ 83745 h 105970"/>
              <a:gd name="connsiteX19" fmla="*/ 23708 w 78431"/>
              <a:gd name="connsiteY19" fmla="*/ 77395 h 10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431" h="105970">
                <a:moveTo>
                  <a:pt x="4658" y="1195"/>
                </a:moveTo>
                <a:cubicBezTo>
                  <a:pt x="23708" y="2253"/>
                  <a:pt x="43236" y="0"/>
                  <a:pt x="61808" y="4370"/>
                </a:cubicBezTo>
                <a:cubicBezTo>
                  <a:pt x="65066" y="5137"/>
                  <a:pt x="61000" y="11528"/>
                  <a:pt x="58633" y="13895"/>
                </a:cubicBezTo>
                <a:cubicBezTo>
                  <a:pt x="53237" y="19291"/>
                  <a:pt x="47168" y="25752"/>
                  <a:pt x="39583" y="26595"/>
                </a:cubicBezTo>
                <a:lnTo>
                  <a:pt x="11008" y="29770"/>
                </a:lnTo>
                <a:cubicBezTo>
                  <a:pt x="7833" y="31887"/>
                  <a:pt x="2531" y="32451"/>
                  <a:pt x="1483" y="36120"/>
                </a:cubicBezTo>
                <a:cubicBezTo>
                  <a:pt x="0" y="41309"/>
                  <a:pt x="1665" y="47505"/>
                  <a:pt x="4658" y="51995"/>
                </a:cubicBezTo>
                <a:cubicBezTo>
                  <a:pt x="6514" y="54780"/>
                  <a:pt x="10936" y="54358"/>
                  <a:pt x="14183" y="55170"/>
                </a:cubicBezTo>
                <a:cubicBezTo>
                  <a:pt x="19418" y="56479"/>
                  <a:pt x="24699" y="57714"/>
                  <a:pt x="30058" y="58345"/>
                </a:cubicBezTo>
                <a:cubicBezTo>
                  <a:pt x="42715" y="59834"/>
                  <a:pt x="55458" y="60462"/>
                  <a:pt x="68158" y="61520"/>
                </a:cubicBezTo>
                <a:cubicBezTo>
                  <a:pt x="71333" y="63637"/>
                  <a:pt x="76935" y="64128"/>
                  <a:pt x="77683" y="67870"/>
                </a:cubicBezTo>
                <a:cubicBezTo>
                  <a:pt x="78431" y="71612"/>
                  <a:pt x="74569" y="75373"/>
                  <a:pt x="71333" y="77395"/>
                </a:cubicBezTo>
                <a:cubicBezTo>
                  <a:pt x="65657" y="80943"/>
                  <a:pt x="58777" y="82122"/>
                  <a:pt x="52283" y="83745"/>
                </a:cubicBezTo>
                <a:cubicBezTo>
                  <a:pt x="36336" y="87732"/>
                  <a:pt x="43723" y="85540"/>
                  <a:pt x="30058" y="90095"/>
                </a:cubicBezTo>
                <a:cubicBezTo>
                  <a:pt x="44316" y="104353"/>
                  <a:pt x="35323" y="98200"/>
                  <a:pt x="58633" y="105970"/>
                </a:cubicBezTo>
                <a:lnTo>
                  <a:pt x="49108" y="102795"/>
                </a:lnTo>
                <a:lnTo>
                  <a:pt x="30058" y="96445"/>
                </a:lnTo>
                <a:lnTo>
                  <a:pt x="20533" y="93270"/>
                </a:lnTo>
                <a:cubicBezTo>
                  <a:pt x="21591" y="90095"/>
                  <a:pt x="21617" y="86358"/>
                  <a:pt x="23708" y="83745"/>
                </a:cubicBezTo>
                <a:cubicBezTo>
                  <a:pt x="30197" y="75634"/>
                  <a:pt x="41773" y="77395"/>
                  <a:pt x="23708" y="77395"/>
                </a:cubicBezTo>
              </a:path>
            </a:pathLst>
          </a:cu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  <a:latin typeface="Copperplate Gothic Light"/>
              <a:cs typeface="Arial"/>
            </a:endParaRPr>
          </a:p>
        </p:txBody>
      </p:sp>
      <p:sp>
        <p:nvSpPr>
          <p:cNvPr id="23" name="22 Forma libre"/>
          <p:cNvSpPr/>
          <p:nvPr/>
        </p:nvSpPr>
        <p:spPr>
          <a:xfrm>
            <a:off x="2412989" y="5013309"/>
            <a:ext cx="71438" cy="71438"/>
          </a:xfrm>
          <a:custGeom>
            <a:avLst/>
            <a:gdLst>
              <a:gd name="connsiteX0" fmla="*/ 4658 w 78431"/>
              <a:gd name="connsiteY0" fmla="*/ 1195 h 105970"/>
              <a:gd name="connsiteX1" fmla="*/ 61808 w 78431"/>
              <a:gd name="connsiteY1" fmla="*/ 4370 h 105970"/>
              <a:gd name="connsiteX2" fmla="*/ 58633 w 78431"/>
              <a:gd name="connsiteY2" fmla="*/ 13895 h 105970"/>
              <a:gd name="connsiteX3" fmla="*/ 39583 w 78431"/>
              <a:gd name="connsiteY3" fmla="*/ 26595 h 105970"/>
              <a:gd name="connsiteX4" fmla="*/ 11008 w 78431"/>
              <a:gd name="connsiteY4" fmla="*/ 29770 h 105970"/>
              <a:gd name="connsiteX5" fmla="*/ 1483 w 78431"/>
              <a:gd name="connsiteY5" fmla="*/ 36120 h 105970"/>
              <a:gd name="connsiteX6" fmla="*/ 4658 w 78431"/>
              <a:gd name="connsiteY6" fmla="*/ 51995 h 105970"/>
              <a:gd name="connsiteX7" fmla="*/ 14183 w 78431"/>
              <a:gd name="connsiteY7" fmla="*/ 55170 h 105970"/>
              <a:gd name="connsiteX8" fmla="*/ 30058 w 78431"/>
              <a:gd name="connsiteY8" fmla="*/ 58345 h 105970"/>
              <a:gd name="connsiteX9" fmla="*/ 68158 w 78431"/>
              <a:gd name="connsiteY9" fmla="*/ 61520 h 105970"/>
              <a:gd name="connsiteX10" fmla="*/ 77683 w 78431"/>
              <a:gd name="connsiteY10" fmla="*/ 67870 h 105970"/>
              <a:gd name="connsiteX11" fmla="*/ 71333 w 78431"/>
              <a:gd name="connsiteY11" fmla="*/ 77395 h 105970"/>
              <a:gd name="connsiteX12" fmla="*/ 52283 w 78431"/>
              <a:gd name="connsiteY12" fmla="*/ 83745 h 105970"/>
              <a:gd name="connsiteX13" fmla="*/ 30058 w 78431"/>
              <a:gd name="connsiteY13" fmla="*/ 90095 h 105970"/>
              <a:gd name="connsiteX14" fmla="*/ 58633 w 78431"/>
              <a:gd name="connsiteY14" fmla="*/ 105970 h 105970"/>
              <a:gd name="connsiteX15" fmla="*/ 49108 w 78431"/>
              <a:gd name="connsiteY15" fmla="*/ 102795 h 105970"/>
              <a:gd name="connsiteX16" fmla="*/ 30058 w 78431"/>
              <a:gd name="connsiteY16" fmla="*/ 96445 h 105970"/>
              <a:gd name="connsiteX17" fmla="*/ 20533 w 78431"/>
              <a:gd name="connsiteY17" fmla="*/ 93270 h 105970"/>
              <a:gd name="connsiteX18" fmla="*/ 23708 w 78431"/>
              <a:gd name="connsiteY18" fmla="*/ 83745 h 105970"/>
              <a:gd name="connsiteX19" fmla="*/ 23708 w 78431"/>
              <a:gd name="connsiteY19" fmla="*/ 77395 h 10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431" h="105970">
                <a:moveTo>
                  <a:pt x="4658" y="1195"/>
                </a:moveTo>
                <a:cubicBezTo>
                  <a:pt x="23708" y="2253"/>
                  <a:pt x="43236" y="0"/>
                  <a:pt x="61808" y="4370"/>
                </a:cubicBezTo>
                <a:cubicBezTo>
                  <a:pt x="65066" y="5137"/>
                  <a:pt x="61000" y="11528"/>
                  <a:pt x="58633" y="13895"/>
                </a:cubicBezTo>
                <a:cubicBezTo>
                  <a:pt x="53237" y="19291"/>
                  <a:pt x="47168" y="25752"/>
                  <a:pt x="39583" y="26595"/>
                </a:cubicBezTo>
                <a:lnTo>
                  <a:pt x="11008" y="29770"/>
                </a:lnTo>
                <a:cubicBezTo>
                  <a:pt x="7833" y="31887"/>
                  <a:pt x="2531" y="32451"/>
                  <a:pt x="1483" y="36120"/>
                </a:cubicBezTo>
                <a:cubicBezTo>
                  <a:pt x="0" y="41309"/>
                  <a:pt x="1665" y="47505"/>
                  <a:pt x="4658" y="51995"/>
                </a:cubicBezTo>
                <a:cubicBezTo>
                  <a:pt x="6514" y="54780"/>
                  <a:pt x="10936" y="54358"/>
                  <a:pt x="14183" y="55170"/>
                </a:cubicBezTo>
                <a:cubicBezTo>
                  <a:pt x="19418" y="56479"/>
                  <a:pt x="24699" y="57714"/>
                  <a:pt x="30058" y="58345"/>
                </a:cubicBezTo>
                <a:cubicBezTo>
                  <a:pt x="42715" y="59834"/>
                  <a:pt x="55458" y="60462"/>
                  <a:pt x="68158" y="61520"/>
                </a:cubicBezTo>
                <a:cubicBezTo>
                  <a:pt x="71333" y="63637"/>
                  <a:pt x="76935" y="64128"/>
                  <a:pt x="77683" y="67870"/>
                </a:cubicBezTo>
                <a:cubicBezTo>
                  <a:pt x="78431" y="71612"/>
                  <a:pt x="74569" y="75373"/>
                  <a:pt x="71333" y="77395"/>
                </a:cubicBezTo>
                <a:cubicBezTo>
                  <a:pt x="65657" y="80943"/>
                  <a:pt x="58777" y="82122"/>
                  <a:pt x="52283" y="83745"/>
                </a:cubicBezTo>
                <a:cubicBezTo>
                  <a:pt x="36336" y="87732"/>
                  <a:pt x="43723" y="85540"/>
                  <a:pt x="30058" y="90095"/>
                </a:cubicBezTo>
                <a:cubicBezTo>
                  <a:pt x="44316" y="104353"/>
                  <a:pt x="35323" y="98200"/>
                  <a:pt x="58633" y="105970"/>
                </a:cubicBezTo>
                <a:lnTo>
                  <a:pt x="49108" y="102795"/>
                </a:lnTo>
                <a:lnTo>
                  <a:pt x="30058" y="96445"/>
                </a:lnTo>
                <a:lnTo>
                  <a:pt x="20533" y="93270"/>
                </a:lnTo>
                <a:cubicBezTo>
                  <a:pt x="21591" y="90095"/>
                  <a:pt x="21617" y="86358"/>
                  <a:pt x="23708" y="83745"/>
                </a:cubicBezTo>
                <a:cubicBezTo>
                  <a:pt x="30197" y="75634"/>
                  <a:pt x="41773" y="77395"/>
                  <a:pt x="23708" y="77395"/>
                </a:cubicBezTo>
              </a:path>
            </a:pathLst>
          </a:cu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  <a:latin typeface="Copperplate Gothic Light"/>
              <a:cs typeface="Arial"/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rot="10800000" flipV="1">
            <a:off x="1369972" y="3071808"/>
            <a:ext cx="2857522" cy="12144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6883856" y="1235040"/>
            <a:ext cx="1752598" cy="1169533"/>
          </a:xfrm>
          <a:prstGeom prst="rect">
            <a:avLst/>
          </a:prstGeom>
          <a:solidFill>
            <a:srgbClr val="FFFF00"/>
          </a:solidFill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b="1" baseline="30000" dirty="0" smtClean="0"/>
              <a:t>40</a:t>
            </a:r>
            <a:r>
              <a:rPr lang="es-ES" sz="1400" b="1" dirty="0" smtClean="0"/>
              <a:t>Ar</a:t>
            </a:r>
            <a:r>
              <a:rPr lang="es-ES" sz="1400" b="1" baseline="30000" dirty="0" smtClean="0"/>
              <a:t>11</a:t>
            </a:r>
            <a:r>
              <a:rPr lang="es-ES" sz="1400" b="1" baseline="30000" dirty="0"/>
              <a:t>+</a:t>
            </a:r>
            <a:r>
              <a:rPr lang="es-ES" sz="1400" b="1" dirty="0"/>
              <a:t> @ 490 </a:t>
            </a:r>
            <a:r>
              <a:rPr lang="es-ES" sz="1400" b="1" dirty="0" err="1"/>
              <a:t>MeV</a:t>
            </a:r>
            <a:r>
              <a:rPr lang="es-ES" sz="1400" b="1" dirty="0"/>
              <a:t>/u </a:t>
            </a:r>
            <a:endParaRPr lang="es-ES" sz="1400" b="1" dirty="0" smtClean="0"/>
          </a:p>
          <a:p>
            <a:r>
              <a:rPr lang="es-ES" sz="1400" b="1" dirty="0"/>
              <a:t>6·10</a:t>
            </a:r>
            <a:r>
              <a:rPr lang="es-ES" sz="1400" b="1" baseline="30000" dirty="0"/>
              <a:t>10 </a:t>
            </a:r>
            <a:r>
              <a:rPr lang="es-ES" sz="1400" b="1" dirty="0" err="1"/>
              <a:t>ions</a:t>
            </a:r>
            <a:r>
              <a:rPr lang="es-ES" sz="1400" b="1" dirty="0"/>
              <a:t>/</a:t>
            </a:r>
            <a:r>
              <a:rPr lang="es-ES" sz="1400" b="1" dirty="0" err="1"/>
              <a:t>spill</a:t>
            </a:r>
            <a:r>
              <a:rPr lang="es-ES" sz="1400" b="1" dirty="0"/>
              <a:t>.</a:t>
            </a:r>
          </a:p>
          <a:p>
            <a:r>
              <a:rPr lang="es-ES" sz="1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 </a:t>
            </a:r>
            <a:r>
              <a:rPr lang="es-ES" sz="1400" b="1" dirty="0" err="1">
                <a:solidFill>
                  <a:srgbClr val="0000FF"/>
                </a:solidFill>
                <a:latin typeface="Times New Roman"/>
                <a:cs typeface="Times New Roman"/>
              </a:rPr>
              <a:t>impact</a:t>
            </a:r>
            <a:r>
              <a:rPr lang="es-ES" sz="1400" b="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s-ES" sz="1400" b="1" dirty="0" err="1">
                <a:solidFill>
                  <a:srgbClr val="0000FF"/>
                </a:solidFill>
                <a:latin typeface="Times New Roman"/>
                <a:cs typeface="Times New Roman"/>
              </a:rPr>
              <a:t>on</a:t>
            </a:r>
            <a:r>
              <a:rPr lang="es-ES" sz="1400" b="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endParaRPr lang="es-ES" sz="1400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s-ES" sz="1400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Production</a:t>
            </a:r>
            <a:r>
              <a:rPr lang="es-ES" sz="1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Target: </a:t>
            </a:r>
            <a:r>
              <a:rPr lang="es-ES" sz="1400" b="1" dirty="0"/>
              <a:t>Be 4 mg/cm</a:t>
            </a:r>
            <a:r>
              <a:rPr lang="es-ES" sz="1400" b="1" baseline="30000" dirty="0"/>
              <a:t>2</a:t>
            </a:r>
            <a:r>
              <a:rPr lang="es-ES" sz="1400" b="1" dirty="0"/>
              <a:t> </a:t>
            </a:r>
            <a:endParaRPr lang="es-ES" sz="14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7002389" y="2593622"/>
            <a:ext cx="1515533" cy="523220"/>
          </a:xfrm>
          <a:prstGeom prst="rect">
            <a:avLst/>
          </a:prstGeom>
          <a:solidFill>
            <a:srgbClr val="CCFFCC"/>
          </a:solidFill>
        </p:spPr>
        <p:txBody>
          <a:bodyPr wrap="square" lIns="91420" tIns="45711" rIns="91420" bIns="45711" rtlCol="0">
            <a:spAutoFit/>
          </a:bodyPr>
          <a:lstStyle/>
          <a:p>
            <a:r>
              <a:rPr lang="es-ES_tradnl" sz="14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Products</a:t>
            </a:r>
            <a:r>
              <a:rPr lang="es-ES_tradnl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are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separated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in FRS</a:t>
            </a:r>
            <a:endParaRPr lang="es-E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7002389" y="3379610"/>
            <a:ext cx="1515533" cy="738646"/>
          </a:xfrm>
          <a:prstGeom prst="rect">
            <a:avLst/>
          </a:prstGeom>
          <a:solidFill>
            <a:srgbClr val="CCFFCC"/>
          </a:solidFill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FRS -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lang="es-ES" sz="14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eparated</a:t>
            </a:r>
            <a:r>
              <a:rPr lang="es-ES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isotopes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directed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experiment</a:t>
            </a:r>
            <a:endParaRPr lang="es-E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898143" y="4449233"/>
            <a:ext cx="1724024" cy="73864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Isotope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of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interest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impact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on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Reaction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1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Target </a:t>
            </a:r>
            <a:r>
              <a:rPr lang="es-ES" sz="1400" b="1" dirty="0">
                <a:solidFill>
                  <a:srgbClr val="0000FF"/>
                </a:solidFill>
              </a:rPr>
              <a:t>H, C, </a:t>
            </a:r>
            <a:r>
              <a:rPr lang="es-ES" sz="1400" b="1" dirty="0" err="1" smtClean="0">
                <a:solidFill>
                  <a:srgbClr val="0000FF"/>
                </a:solidFill>
              </a:rPr>
              <a:t>empty</a:t>
            </a:r>
            <a:endParaRPr lang="es-ES" sz="1400" b="1" dirty="0">
              <a:solidFill>
                <a:srgbClr val="0000FF"/>
              </a:solidFill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6866922" y="5486364"/>
            <a:ext cx="178646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lang="es-ES_tradnl" sz="14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eaction</a:t>
            </a:r>
            <a:r>
              <a:rPr lang="es-ES_tradnl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fragments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and gammas are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detected</a:t>
            </a:r>
            <a:endParaRPr lang="es-E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6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63 0.00208 0.03056 0.00602 0.04618 0.00787 C 0.04914 0.00925 0.05261 0.00972 0.05521 0.01203 C 0.0566 0.01342 0.05799 0.01503 0.05955 0.01596 C 0.06684 0.02059 0.0757 0.02174 0.08351 0.02382 C 0.1 0.0192 0.11684 0.01133 0.13282 0.00393 C 0.13681 -0.00162 0.13785 -0.00832 0.14167 -0.01202 C 0.1507 -0.02104 0.15955 -0.02336 0.17014 -0.02775 C 0.17986 -0.02659 0.18785 -0.03006 0.19098 -0.01781 C 0.18854 -0.00601 0.18664 -0.00439 0.17761 -0.00208 C 0.14011 -0.00509 0.1658 -0.00115 0.14775 -0.00994 C 0.14445 -0.0222 0.14844 -0.02405 0.1566 -0.02775 C 0.15955 -0.02914 0.16563 -0.03191 0.16563 -0.03191 C 0.17205 -0.03029 0.17743 -0.02844 0.18351 -0.0259 C 0.1915 -0.01526 0.18611 -0.01503 0.19098 -0.00393 C 0.19497 0.00509 0.21823 0.00555 0.2224 0.00602 C 0.25938 0.02244 0.26823 0.01272 0.3283 0.01388 C 0.34132 0.01527 0.34948 0.01712 0.36111 0.02174 C 0.37049 0.02105 0.38004 0.02105 0.38941 0.01989 C 0.39375 0.01943 0.39879 0.0155 0.40295 0.01388 C 0.41025 0.01133 0.41667 0.00902 0.42379 0.00602 C 0.42535 0.00463 0.42691 0.0037 0.4283 0.00208 C 0.42934 0.00093 0.43004 -0.00092 0.43125 -0.00208 C 0.4342 -0.00485 0.44028 -0.00994 0.44028 -0.00994 C 0.44132 -0.01202 0.44254 -0.01387 0.44323 -0.01595 C 0.44393 -0.01781 0.44375 -0.02012 0.44462 -0.02197 C 0.44532 -0.02359 0.44688 -0.02428 0.44775 -0.0259 C 0.45955 -0.04648 0.44914 -0.03122 0.4566 -0.04186 C 0.45521 -0.05527 0.45452 -0.06198 0.44775 -0.07169 C 0.44497 -0.08187 0.44705 -0.07585 0.44028 -0.0895 C 0.43941 -0.09135 0.43716 -0.09065 0.43577 -0.09158 C 0.42795 -0.09667 0.42014 -0.09991 0.41181 -0.10337 C 0.39775 -0.11609 0.379 -0.11956 0.36268 -0.12118 C 0.35278 -0.12049 0.34271 -0.12049 0.33282 -0.11933 C 0.32587 -0.11864 0.31875 -0.11378 0.31181 -0.11147 C 0.29358 -0.10546 0.28056 -0.09667 0.26702 -0.07955 C 0.26372 -0.06521 0.26424 -0.06984 0.26702 -0.04371 C 0.26754 -0.03954 0.26927 -0.03584 0.27014 -0.03191 C 0.27344 -0.01734 0.27726 -0.0037 0.28195 0.00995 C 0.28646 0.02336 0.28837 0.04047 0.3 0.04579 C 0.30278 0.05111 0.3066 0.05574 0.30886 0.06152 C 0.30955 0.06337 0.30938 0.06614 0.31042 0.06753 C 0.31146 0.06892 0.31354 0.06869 0.31493 0.06961 C 0.3165 0.07077 0.31927 0.07355 0.31927 0.07355 " pathEditMode="relative" ptsTypes="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04 0.0044 0 0.01227 -0.00382 0.01389 C -0.00695 0.01666 -0.00955 0.01898 -0.0132 0.0206 C -0.01424 0.02106 -0.01545 0.02153 -0.01649 0.02199 C -0.01754 0.02245 -0.01979 0.02338 -0.01979 0.02338 C -0.02118 0.02569 -0.02309 0.02708 -0.02465 0.0294 C -0.02587 0.03403 -0.02726 0.03125 -0.0257 0.03819 C -0.02535 0.03981 -0.02309 0.04166 -0.02309 0.04166 " pathEditMode="relative" ptsTypes="fffffffA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95 0.00463 -0.00086 0.01088 -0.00382 0.01551 C -0.00399 0.0162 -0.00399 0.0169 -0.00434 0.01759 C -0.00468 0.01829 -0.00538 0.01829 -0.00555 0.01898 C -0.00642 0.02129 -0.00642 0.02592 -0.00816 0.02778 C -0.00954 0.02916 -0.01319 0.03009 -0.01319 0.03009 C -0.02083 0.0368 -0.03402 0.03704 -0.0401 0.04629 C -0.04114 0.05069 -0.04236 0.05509 -0.0434 0.05949 C -0.04357 0.06204 -0.04357 0.06481 -0.04392 0.06736 C -0.04496 0.07592 -0.04826 0.07245 -0.05156 0.07685 " pathEditMode="relative" ptsTypes="fffffffff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0.10399 -0.0030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500"/>
                            </p:stCondLst>
                            <p:childTnLst>
                              <p:par>
                                <p:cTn id="9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5764 0.00116 0.11198 0.00324 0.17048 0.00324 " pathEditMode="relative" ptsTypes="fA">
                                      <p:cBhvr>
                                        <p:cTn id="9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29 0.00394 0.00434 0.00949 0.00729 0.01388 C 0.00798 0.01666 0.00815 0.02245 0.00972 0.02453 C 0.01163 0.02707 0.01753 0.03309 0.02013 0.03401 C 0.02204 0.03795 0.02065 0.03725 0.02326 0.03725 " pathEditMode="relative" ptsTypes="ffffA">
                                      <p:cBhvr>
                                        <p:cTn id="9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128 -0.00023 0.02239 0 0.03368 -0.00092 C 0.04218 -0.00161 0.05017 -0.01018 0.05694 -0.01596 C 0.05868 -0.01966 0.05989 -0.02198 0.06319 -0.02336 C 0.06788 -0.02915 0.07395 -0.03586 0.07934 -0.04049 C 0.08125 -0.04419 0.08628 -0.04858 0.08975 -0.04997 C 0.09027 -0.05067 0.09079 -0.05159 0.09131 -0.05229 C 0.09201 -0.05321 0.09305 -0.05344 0.09375 -0.05437 C 0.09461 -0.05552 0.09513 -0.05738 0.096 -0.05853 " pathEditMode="relative" ptsTypes="ffffffffA">
                                      <p:cBhvr>
                                        <p:cTn id="9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926 C 0.01232 -0.01504 0.02673 -0.01319 0.03923 -0.01365 C 0.04201 -0.01481 0.04323 -0.01597 0.04566 -0.01782 C 0.05312 -0.0236 0.06771 -0.02754 0.07604 -0.02846 C 0.08437 -0.03239 0.09305 -0.03332 0.10156 -0.0361 C 0.11111 -0.0391 0.12048 -0.0435 0.12969 -0.04766 C 0.13906 -0.05183 0.14913 -0.06062 0.1592 -0.06062 " pathEditMode="relative" rAng="0" ptsTypes="ffffffA">
                                      <p:cBhvr>
                                        <p:cTn id="10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0" y="-26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56 0.00324 -0.00069 0.00209 -0.00243 0.00371 C -0.00329 0.00533 -0.00399 0.0051 -0.00451 0.00695 C -0.00468 0.00811 -0.00468 0.00949 -0.00486 0.01065 C -0.00503 0.01158 -0.00555 0.01343 -0.00555 0.01343 C -0.00503 0.01551 -0.0059 0.0176 -0.0059 0.01991 " pathEditMode="relative" ptsTypes="fffffA">
                                      <p:cBhvr>
                                        <p:cTn id="10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4 0.0074 C 0.00174 0.00532 0.00139 0.00347 0.0007 0.00139 C 0.00035 -0.0007 0.00018 -0.00232 -0.00069 -0.00417 C -0.00104 -0.00718 -0.00173 -0.0088 -0.00208 -0.01158 C -0.00173 -0.01435 -0.00156 -0.01366 -0.00034 -0.01528 " pathEditMode="relative" rAng="0" ptsTypes="ffffA">
                                      <p:cBhvr>
                                        <p:cTn id="10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10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0139 0.00243 -0.00023 0.00399 -0.0007 C 0.00573 -0.00232 0.00764 -0.00371 0.00937 -0.00533 C 0.00955 -0.00556 0.00972 -0.00625 0.00972 -0.00625 " pathEditMode="relative" ptsTypes="fffA">
                                      <p:cBhvr>
                                        <p:cTn id="10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4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R3B Concept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4</a:t>
            </a:fld>
            <a:endParaRPr lang="es-ES"/>
          </a:p>
        </p:txBody>
      </p:sp>
      <p:pic>
        <p:nvPicPr>
          <p:cNvPr id="7" name="Imagen 6" descr="Captura de pantalla 2015-04-10 a la(s) 11.32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8401"/>
            <a:ext cx="9144000" cy="523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3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aptura de pantalla 2015-04-10 a la(s) 11.27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" y="2152555"/>
            <a:ext cx="8062080" cy="4661639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2011766" y="32211"/>
            <a:ext cx="5213069" cy="385485"/>
          </a:xfrm>
        </p:spPr>
        <p:txBody>
          <a:bodyPr>
            <a:normAutofit/>
          </a:bodyPr>
          <a:lstStyle/>
          <a:p>
            <a:r>
              <a:rPr lang="es-ES" sz="1800" dirty="0" err="1"/>
              <a:t>The</a:t>
            </a:r>
            <a:r>
              <a:rPr lang="es-ES" sz="1800" dirty="0"/>
              <a:t> R</a:t>
            </a:r>
            <a:r>
              <a:rPr lang="es-ES" sz="1800" baseline="30000" dirty="0"/>
              <a:t>3</a:t>
            </a:r>
            <a:r>
              <a:rPr lang="es-ES" sz="1800" dirty="0"/>
              <a:t>B </a:t>
            </a:r>
            <a:r>
              <a:rPr lang="es-ES" sz="1800" dirty="0" smtClean="0"/>
              <a:t>Concept &amp; </a:t>
            </a:r>
            <a:r>
              <a:rPr lang="es-ES" sz="1800" b="1" dirty="0" smtClean="0">
                <a:solidFill>
                  <a:srgbClr val="FF0000"/>
                </a:solidFill>
              </a:rPr>
              <a:t>tracking </a:t>
            </a:r>
            <a:r>
              <a:rPr lang="es-ES" sz="1800" b="1" dirty="0" err="1">
                <a:solidFill>
                  <a:srgbClr val="FF0000"/>
                </a:solidFill>
              </a:rPr>
              <a:t>system</a:t>
            </a:r>
            <a:r>
              <a:rPr lang="es-ES" sz="18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5</a:t>
            </a:fld>
            <a:endParaRPr lang="es-ES"/>
          </a:p>
        </p:txBody>
      </p:sp>
      <p:sp>
        <p:nvSpPr>
          <p:cNvPr id="2" name="CuadroTexto 1"/>
          <p:cNvSpPr txBox="1"/>
          <p:nvPr/>
        </p:nvSpPr>
        <p:spPr>
          <a:xfrm>
            <a:off x="2632061" y="655904"/>
            <a:ext cx="5463004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Baskerville"/>
                <a:cs typeface="Baskerville"/>
              </a:rPr>
              <a:t>For full kinematic reconstruction &amp; reaction channel ID we need 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>
                <a:latin typeface="Baskerville"/>
                <a:cs typeface="Baskerville"/>
              </a:rPr>
              <a:t>for incoming and outgoing fragments, beam &amp; gammas</a:t>
            </a:r>
            <a:endParaRPr lang="en-GB" sz="1600" dirty="0">
              <a:latin typeface="Baskerville"/>
              <a:cs typeface="Baskerville"/>
            </a:endParaRPr>
          </a:p>
        </p:txBody>
      </p:sp>
      <p:sp>
        <p:nvSpPr>
          <p:cNvPr id="8" name="Rounded Rectangle 54"/>
          <p:cNvSpPr/>
          <p:nvPr/>
        </p:nvSpPr>
        <p:spPr>
          <a:xfrm>
            <a:off x="2695561" y="1028248"/>
            <a:ext cx="5239559" cy="8872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600" dirty="0" smtClean="0">
                <a:solidFill>
                  <a:prstClr val="white"/>
                </a:solidFill>
                <a:latin typeface="Arial"/>
              </a:rPr>
              <a:t>Energy loss 	</a:t>
            </a:r>
            <a:r>
              <a:rPr lang="en-US" sz="1600" dirty="0" smtClean="0">
                <a:solidFill>
                  <a:prstClr val="white"/>
                </a:solidFill>
                <a:latin typeface="Arial"/>
                <a:sym typeface="Wingdings"/>
              </a:rPr>
              <a:t> 	Nuclear charge Z</a:t>
            </a:r>
          </a:p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/>
                <a:sym typeface="Wingdings"/>
              </a:rPr>
              <a:t>Time of Flight </a:t>
            </a:r>
            <a:r>
              <a:rPr lang="en-US" sz="1600" dirty="0" smtClean="0">
                <a:solidFill>
                  <a:prstClr val="white"/>
                </a:solidFill>
                <a:latin typeface="Arial"/>
              </a:rPr>
              <a:t>	</a:t>
            </a:r>
            <a:r>
              <a:rPr lang="en-US" sz="1600" dirty="0" smtClean="0">
                <a:solidFill>
                  <a:prstClr val="white"/>
                </a:solidFill>
                <a:latin typeface="Arial"/>
                <a:sym typeface="Wingdings"/>
              </a:rPr>
              <a:t>	Mass identification</a:t>
            </a:r>
          </a:p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600" dirty="0" smtClean="0">
                <a:solidFill>
                  <a:prstClr val="white"/>
                </a:solidFill>
                <a:latin typeface="Arial"/>
                <a:sym typeface="Wingdings"/>
              </a:rPr>
              <a:t>Trajectory  	 	Momentum</a:t>
            </a:r>
            <a:endParaRPr lang="en-US" sz="1600" dirty="0">
              <a:solidFill>
                <a:prstClr val="white"/>
              </a:solidFill>
              <a:latin typeface="Arial"/>
              <a:sym typeface="Wingdings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99758" y="3449419"/>
            <a:ext cx="1376423" cy="646331"/>
          </a:xfrm>
          <a:prstGeom prst="rect">
            <a:avLst/>
          </a:prstGeom>
          <a:solidFill>
            <a:srgbClr val="FFF39E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Baskerville"/>
                <a:cs typeface="Baskerville"/>
              </a:rPr>
              <a:t>Incoming</a:t>
            </a:r>
          </a:p>
          <a:p>
            <a:r>
              <a:rPr lang="en-GB" i="1" dirty="0" smtClean="0">
                <a:latin typeface="Baskerville"/>
                <a:cs typeface="Baskerville"/>
              </a:rPr>
              <a:t>Cocktail beam</a:t>
            </a:r>
            <a:endParaRPr lang="en-GB" i="1" dirty="0">
              <a:latin typeface="Baskerville"/>
              <a:cs typeface="Baskerville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071848" y="2377577"/>
            <a:ext cx="1045954" cy="646331"/>
          </a:xfrm>
          <a:prstGeom prst="rect">
            <a:avLst/>
          </a:prstGeom>
          <a:solidFill>
            <a:srgbClr val="FFF39E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Baskerville"/>
                <a:cs typeface="Baskerville"/>
              </a:rPr>
              <a:t>Outgoing</a:t>
            </a:r>
          </a:p>
          <a:p>
            <a:r>
              <a:rPr lang="en-GB" i="1" dirty="0" smtClean="0">
                <a:latin typeface="Baskerville"/>
                <a:cs typeface="Baskerville"/>
              </a:rPr>
              <a:t>fragments</a:t>
            </a:r>
            <a:endParaRPr lang="en-GB" i="1" dirty="0">
              <a:latin typeface="Baskerville"/>
              <a:cs typeface="Baskerville"/>
            </a:endParaRPr>
          </a:p>
        </p:txBody>
      </p:sp>
      <p:pic>
        <p:nvPicPr>
          <p:cNvPr id="3" name="Imagen 2" descr="Captura de pantalla 2016-02-18 a las 13.13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7" y="1130422"/>
            <a:ext cx="2526490" cy="1206378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6749232" y="6047189"/>
            <a:ext cx="2371776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i="1" dirty="0" err="1">
                <a:latin typeface="Baskerville"/>
                <a:cs typeface="Baskerville"/>
              </a:rPr>
              <a:t>e</a:t>
            </a:r>
            <a:r>
              <a:rPr lang="es-ES" i="1" dirty="0" err="1" smtClean="0">
                <a:latin typeface="Baskerville"/>
                <a:cs typeface="Baskerville"/>
              </a:rPr>
              <a:t>vent</a:t>
            </a:r>
            <a:r>
              <a:rPr lang="es-ES" i="1" dirty="0" smtClean="0">
                <a:latin typeface="Baskerville"/>
                <a:cs typeface="Baskerville"/>
              </a:rPr>
              <a:t> </a:t>
            </a:r>
            <a:r>
              <a:rPr lang="es-ES" i="1" dirty="0" err="1" smtClean="0">
                <a:latin typeface="Baskerville"/>
                <a:cs typeface="Baskerville"/>
              </a:rPr>
              <a:t>by</a:t>
            </a:r>
            <a:r>
              <a:rPr lang="es-ES" i="1" dirty="0" smtClean="0">
                <a:latin typeface="Baskerville"/>
                <a:cs typeface="Baskerville"/>
              </a:rPr>
              <a:t> </a:t>
            </a:r>
            <a:r>
              <a:rPr lang="es-ES" i="1" dirty="0" err="1" smtClean="0">
                <a:latin typeface="Baskerville"/>
                <a:cs typeface="Baskerville"/>
              </a:rPr>
              <a:t>event</a:t>
            </a:r>
            <a:r>
              <a:rPr lang="es-ES" i="1" dirty="0" smtClean="0">
                <a:latin typeface="Baskerville"/>
                <a:cs typeface="Baskerville"/>
              </a:rPr>
              <a:t> </a:t>
            </a:r>
            <a:r>
              <a:rPr lang="es-ES" i="1" dirty="0" err="1" smtClean="0">
                <a:latin typeface="Baskerville"/>
                <a:cs typeface="Baskerville"/>
              </a:rPr>
              <a:t>identification</a:t>
            </a:r>
            <a:endParaRPr lang="es-ES" i="1" dirty="0">
              <a:latin typeface="Baskerville"/>
              <a:cs typeface="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210183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237418" y="105083"/>
            <a:ext cx="6468767" cy="258205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R</a:t>
            </a:r>
            <a:r>
              <a:rPr lang="en-US" sz="1800" dirty="0"/>
              <a:t>eactions with </a:t>
            </a:r>
            <a:r>
              <a:rPr lang="en-US" sz="1800" dirty="0">
                <a:solidFill>
                  <a:srgbClr val="FF0000"/>
                </a:solidFill>
              </a:rPr>
              <a:t>R</a:t>
            </a:r>
            <a:r>
              <a:rPr lang="en-US" sz="1800" dirty="0"/>
              <a:t>elativistic </a:t>
            </a:r>
            <a:r>
              <a:rPr lang="en-US" sz="1800" dirty="0">
                <a:solidFill>
                  <a:srgbClr val="FF0000"/>
                </a:solidFill>
              </a:rPr>
              <a:t>R</a:t>
            </a:r>
            <a:r>
              <a:rPr lang="en-US" sz="1800" dirty="0"/>
              <a:t>adioactive </a:t>
            </a:r>
            <a:r>
              <a:rPr lang="en-US" sz="1800" dirty="0">
                <a:solidFill>
                  <a:srgbClr val="FF0000"/>
                </a:solidFill>
              </a:rPr>
              <a:t>B</a:t>
            </a:r>
            <a:r>
              <a:rPr lang="en-US" sz="1800" dirty="0"/>
              <a:t>eams</a:t>
            </a:r>
            <a:endParaRPr lang="es-ES" sz="1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pic>
        <p:nvPicPr>
          <p:cNvPr id="13" name="Imagen 12" descr="Captura de pantalla 2015-04-09 a la(s) 12.51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0" y="1522354"/>
            <a:ext cx="8759321" cy="4992337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96587" y="526574"/>
            <a:ext cx="2281661" cy="584776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Comic Sans MS"/>
                <a:cs typeface="Comic Sans MS"/>
              </a:rPr>
              <a:t>R</a:t>
            </a:r>
            <a:r>
              <a:rPr lang="en-GB" sz="3200" b="1" baseline="30000" dirty="0">
                <a:solidFill>
                  <a:srgbClr val="FF0000"/>
                </a:solidFill>
                <a:latin typeface="Comic Sans MS"/>
                <a:cs typeface="Comic Sans MS"/>
              </a:rPr>
              <a:t>3</a:t>
            </a:r>
            <a:r>
              <a:rPr lang="en-GB" sz="3200" b="1" dirty="0">
                <a:solidFill>
                  <a:srgbClr val="FF0000"/>
                </a:solidFill>
                <a:latin typeface="Comic Sans MS"/>
                <a:cs typeface="Comic Sans MS"/>
              </a:rPr>
              <a:t>B</a:t>
            </a:r>
            <a:r>
              <a:rPr lang="en-GB" sz="3200" dirty="0">
                <a:solidFill>
                  <a:srgbClr val="000090"/>
                </a:solidFill>
                <a:latin typeface="Comic Sans MS"/>
                <a:cs typeface="Comic Sans MS"/>
              </a:rPr>
              <a:t>@FAIR</a:t>
            </a:r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6</a:t>
            </a:fld>
            <a:endParaRPr lang="es-ES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136933" y="449819"/>
            <a:ext cx="5929322" cy="138497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rPr>
              <a:t>A universal fixed-target experiment for complete inverse-kinematics reactions with relativistic RIBs (~300 – 1500 </a:t>
            </a:r>
            <a:r>
              <a:rPr lang="en-US" sz="1400" b="1" dirty="0" err="1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rPr>
              <a:t>MeV</a:t>
            </a:r>
            <a:r>
              <a:rPr lang="en-US" sz="1400" b="1" dirty="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rPr>
              <a:t>/u),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rPr>
              <a:t>Experiments with the most exotic (&lt;1 ion/s) and short-lived nuclei - exploring the isospin frontier at and beyond the drip-lines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rPr>
              <a:t>Concept built on existing ALADIN-LAND experiment at GSI</a:t>
            </a:r>
            <a:endParaRPr lang="en-GB" sz="1400" b="1" dirty="0">
              <a:solidFill>
                <a:srgbClr val="000099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17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728906" y="97213"/>
            <a:ext cx="4649950" cy="283178"/>
          </a:xfrm>
        </p:spPr>
        <p:txBody>
          <a:bodyPr>
            <a:normAutofit fontScale="90000"/>
          </a:bodyPr>
          <a:lstStyle/>
          <a:p>
            <a:r>
              <a:rPr lang="es-ES" b="1" dirty="0" smtClean="0"/>
              <a:t>R3B: Si - </a:t>
            </a:r>
            <a:r>
              <a:rPr lang="es-ES" b="1" dirty="0" err="1" smtClean="0"/>
              <a:t>tracker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pic>
        <p:nvPicPr>
          <p:cNvPr id="3" name="Imagen 2" descr="Captura de pantalla 2015-04-09 a la(s) 12.18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2" y="939800"/>
            <a:ext cx="7827899" cy="5399994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529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699645" y="-11800"/>
            <a:ext cx="3940375" cy="440026"/>
          </a:xfrm>
        </p:spPr>
        <p:txBody>
          <a:bodyPr/>
          <a:lstStyle/>
          <a:p>
            <a:r>
              <a:rPr lang="es-ES" b="1" dirty="0"/>
              <a:t>R3B: </a:t>
            </a:r>
            <a:r>
              <a:rPr lang="es-ES" dirty="0" smtClean="0"/>
              <a:t>Si - </a:t>
            </a:r>
            <a:r>
              <a:rPr lang="es-ES" dirty="0" err="1" smtClean="0"/>
              <a:t>tracker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pic>
        <p:nvPicPr>
          <p:cNvPr id="7" name="Imagen 6" descr="Captura de pantalla 2015-04-09 a la(s) 12.20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2533"/>
            <a:ext cx="4610100" cy="2739609"/>
          </a:xfrm>
          <a:prstGeom prst="rect">
            <a:avLst/>
          </a:prstGeom>
        </p:spPr>
      </p:pic>
      <p:pic>
        <p:nvPicPr>
          <p:cNvPr id="9" name="Imagen 8" descr="Captura de pantalla 2015-04-09 a la(s) 12.22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414" y="826236"/>
            <a:ext cx="3892836" cy="2815906"/>
          </a:xfrm>
          <a:prstGeom prst="rect">
            <a:avLst/>
          </a:prstGeom>
        </p:spPr>
      </p:pic>
      <p:pic>
        <p:nvPicPr>
          <p:cNvPr id="10" name="Imagen 9" descr="Captura de pantalla 2015-04-09 a la(s) 12.22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599" y="3147185"/>
            <a:ext cx="2616200" cy="989914"/>
          </a:xfrm>
          <a:prstGeom prst="rect">
            <a:avLst/>
          </a:prstGeom>
        </p:spPr>
      </p:pic>
      <p:pic>
        <p:nvPicPr>
          <p:cNvPr id="13" name="Imagen 12" descr="Si-track1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699" y="5403994"/>
            <a:ext cx="3070000" cy="1080000"/>
          </a:xfrm>
          <a:prstGeom prst="rect">
            <a:avLst/>
          </a:prstGeom>
        </p:spPr>
      </p:pic>
      <p:pic>
        <p:nvPicPr>
          <p:cNvPr id="14" name="Imagen 13" descr="Si-track30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299" y="4047806"/>
            <a:ext cx="3002400" cy="1260000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7632700" y="4047806"/>
            <a:ext cx="1492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Outer</a:t>
            </a:r>
            <a:r>
              <a:rPr lang="es-ES" dirty="0" smtClean="0"/>
              <a:t> 300 </a:t>
            </a:r>
            <a:r>
              <a:rPr lang="es-ES" dirty="0" smtClean="0">
                <a:latin typeface="Symbol" charset="2"/>
                <a:cs typeface="Symbol" charset="2"/>
              </a:rPr>
              <a:t>m</a:t>
            </a:r>
            <a:r>
              <a:rPr lang="es-ES" dirty="0" smtClean="0"/>
              <a:t>m</a:t>
            </a:r>
            <a:endParaRPr lang="es-ES" dirty="0"/>
          </a:p>
        </p:txBody>
      </p:sp>
      <p:sp>
        <p:nvSpPr>
          <p:cNvPr id="16" name="CuadroTexto 15"/>
          <p:cNvSpPr txBox="1"/>
          <p:nvPr/>
        </p:nvSpPr>
        <p:spPr>
          <a:xfrm>
            <a:off x="7559246" y="5426932"/>
            <a:ext cx="1448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I</a:t>
            </a:r>
            <a:r>
              <a:rPr lang="es-ES" dirty="0" err="1" smtClean="0"/>
              <a:t>nner</a:t>
            </a:r>
            <a:r>
              <a:rPr lang="es-ES" dirty="0" smtClean="0"/>
              <a:t> 100 </a:t>
            </a:r>
            <a:r>
              <a:rPr lang="es-ES" dirty="0" smtClean="0">
                <a:latin typeface="Symbol" charset="2"/>
                <a:cs typeface="Symbol" charset="2"/>
              </a:rPr>
              <a:t>m</a:t>
            </a:r>
            <a:r>
              <a:rPr lang="es-ES" dirty="0" smtClean="0"/>
              <a:t>m</a:t>
            </a:r>
            <a:endParaRPr lang="es-ES" dirty="0"/>
          </a:p>
        </p:txBody>
      </p:sp>
      <p:cxnSp>
        <p:nvCxnSpPr>
          <p:cNvPr id="18" name="Conector recto de flecha 17"/>
          <p:cNvCxnSpPr/>
          <p:nvPr/>
        </p:nvCxnSpPr>
        <p:spPr>
          <a:xfrm flipH="1">
            <a:off x="7435569" y="4978400"/>
            <a:ext cx="286031" cy="5969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n 18" descr="Captura de pantalla 2015-04-09 a la(s) 12.34.0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8881" y="3292962"/>
            <a:ext cx="2901639" cy="3600000"/>
          </a:xfrm>
          <a:prstGeom prst="rect">
            <a:avLst/>
          </a:prstGeom>
        </p:spPr>
      </p:pic>
      <p:sp>
        <p:nvSpPr>
          <p:cNvPr id="20" name="Marcador de número de diapositiva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8</a:t>
            </a:fld>
            <a:endParaRPr lang="es-ES"/>
          </a:p>
        </p:txBody>
      </p:sp>
      <p:sp>
        <p:nvSpPr>
          <p:cNvPr id="21" name="CuadroTexto 20"/>
          <p:cNvSpPr txBox="1"/>
          <p:nvPr/>
        </p:nvSpPr>
        <p:spPr>
          <a:xfrm>
            <a:off x="4076700" y="4975135"/>
            <a:ext cx="30609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Univ. of </a:t>
            </a:r>
            <a:r>
              <a:rPr lang="es-ES" dirty="0" smtClean="0"/>
              <a:t>Liverpool &amp; </a:t>
            </a:r>
            <a:r>
              <a:rPr lang="es-ES" dirty="0" err="1"/>
              <a:t>Daresbury</a:t>
            </a:r>
            <a:r>
              <a:rPr lang="es-ES" dirty="0"/>
              <a:t>  </a:t>
            </a:r>
          </a:p>
          <a:p>
            <a:r>
              <a:rPr lang="es-ES" dirty="0" smtClean="0"/>
              <a:t>M</a:t>
            </a:r>
            <a:r>
              <a:rPr lang="es-ES" dirty="0"/>
              <a:t>. </a:t>
            </a:r>
            <a:r>
              <a:rPr lang="es-ES" dirty="0" err="1"/>
              <a:t>Chartier</a:t>
            </a:r>
            <a:r>
              <a:rPr lang="es-ES" dirty="0"/>
              <a:t>,</a:t>
            </a:r>
            <a:br>
              <a:rPr lang="es-ES" dirty="0"/>
            </a:br>
            <a:r>
              <a:rPr lang="es-ES" dirty="0"/>
              <a:t>R. </a:t>
            </a:r>
            <a:r>
              <a:rPr lang="es-ES" dirty="0" err="1"/>
              <a:t>Lemon</a:t>
            </a:r>
            <a:r>
              <a:rPr lang="es-ES" dirty="0" smtClean="0"/>
              <a:t>,</a:t>
            </a:r>
            <a:endParaRPr lang="es-ES" dirty="0"/>
          </a:p>
          <a:p>
            <a:r>
              <a:rPr lang="es-ES" dirty="0" smtClean="0"/>
              <a:t>Alan </a:t>
            </a:r>
            <a:r>
              <a:rPr lang="es-ES" dirty="0" err="1"/>
              <a:t>Grant</a:t>
            </a:r>
            <a:r>
              <a:rPr lang="es-ES" dirty="0" smtClean="0"/>
              <a:t>,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6242545" y="256202"/>
            <a:ext cx="171178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120k </a:t>
            </a:r>
            <a:r>
              <a:rPr lang="es-ES" b="1" dirty="0"/>
              <a:t>Si </a:t>
            </a:r>
            <a:r>
              <a:rPr lang="es-ES" b="1" dirty="0" err="1"/>
              <a:t>strips</a:t>
            </a:r>
            <a:r>
              <a:rPr lang="es-ES" b="1" dirty="0"/>
              <a:t> </a:t>
            </a:r>
            <a:endParaRPr lang="es-ES" dirty="0"/>
          </a:p>
          <a:p>
            <a:r>
              <a:rPr lang="es-ES" dirty="0"/>
              <a:t>C </a:t>
            </a:r>
            <a:r>
              <a:rPr lang="es-ES" dirty="0" err="1"/>
              <a:t>fibre</a:t>
            </a:r>
            <a:r>
              <a:rPr lang="es-ES" dirty="0"/>
              <a:t> </a:t>
            </a:r>
            <a:r>
              <a:rPr lang="es-ES" dirty="0" err="1"/>
              <a:t>structure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203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2399" y="191687"/>
            <a:ext cx="261195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O. Tengblad R3B@MAGIsol – meeting 20-21 2017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9</a:t>
            </a:fld>
            <a:endParaRPr lang="es-ES"/>
          </a:p>
        </p:txBody>
      </p:sp>
      <p:pic>
        <p:nvPicPr>
          <p:cNvPr id="8" name="Imagen 7" descr="Captura de pantalla 2015-04-10 a la(s) 13.25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987" y="23674"/>
            <a:ext cx="3877430" cy="2692436"/>
          </a:xfrm>
          <a:prstGeom prst="rect">
            <a:avLst/>
          </a:prstGeom>
        </p:spPr>
      </p:pic>
      <p:pic>
        <p:nvPicPr>
          <p:cNvPr id="11" name="Imagen 10" descr="Captura de pantalla 2015-04-10 a la(s) 15.10.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7" y="5869532"/>
            <a:ext cx="3645233" cy="967006"/>
          </a:xfrm>
          <a:prstGeom prst="rect">
            <a:avLst/>
          </a:prstGeom>
        </p:spPr>
      </p:pic>
      <p:pic>
        <p:nvPicPr>
          <p:cNvPr id="12" name="Imagen 11" descr="Screen Shot 2014-12-06 at 12.41.2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477" y="2948978"/>
            <a:ext cx="1448341" cy="1400063"/>
          </a:xfrm>
          <a:prstGeom prst="rect">
            <a:avLst/>
          </a:prstGeom>
        </p:spPr>
      </p:pic>
      <p:pic>
        <p:nvPicPr>
          <p:cNvPr id="14" name="Imagen 2" descr="Captura de pantalla 2011-11-07 a las 08.27.2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797" y="2981244"/>
            <a:ext cx="2201862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15" descr="Captura de pantalla 2015-04-10 a la(s) 15.03.4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569" y="4679203"/>
            <a:ext cx="1416050" cy="1842091"/>
          </a:xfrm>
          <a:prstGeom prst="rect">
            <a:avLst/>
          </a:prstGeom>
        </p:spPr>
      </p:pic>
      <p:pic>
        <p:nvPicPr>
          <p:cNvPr id="18" name="Imagen 17" descr="sector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412" y="4936919"/>
            <a:ext cx="1720850" cy="132665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569" y="3741152"/>
            <a:ext cx="4631660" cy="1859097"/>
          </a:xfrm>
          <a:prstGeom prst="rect">
            <a:avLst/>
          </a:prstGeom>
        </p:spPr>
      </p:pic>
      <p:pic>
        <p:nvPicPr>
          <p:cNvPr id="3" name="Imagen 2" descr="Captura de pantalla 2016-02-19 a las 10.43.06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76"/>
            <a:ext cx="2422399" cy="3371493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4972049" y="52934"/>
            <a:ext cx="3949419" cy="62257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s-ES" sz="2000" b="1" dirty="0" smtClean="0"/>
              <a:t>CALIFA</a:t>
            </a:r>
            <a:endParaRPr lang="es-ES" sz="2000" b="1" dirty="0"/>
          </a:p>
        </p:txBody>
      </p:sp>
      <p:pic>
        <p:nvPicPr>
          <p:cNvPr id="27" name="11 Imagen" descr="E-DeltaE_2D_Wrapping_Realistic.gif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9517" y="1875767"/>
            <a:ext cx="2507333" cy="148168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733550" y="490845"/>
            <a:ext cx="279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endParaRPr lang="es-ES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1797050" y="2122795"/>
            <a:ext cx="279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endParaRPr lang="es-ES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3772403" y="306179"/>
            <a:ext cx="279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endParaRPr lang="es-ES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1186877" y="4011975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0000FF"/>
                </a:solidFill>
              </a:rPr>
              <a:t>p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2755327" y="1992675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0000FF"/>
                </a:solidFill>
              </a:rPr>
              <a:t>p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3364927" y="3979709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0000FF"/>
                </a:solidFill>
              </a:rPr>
              <a:t>p</a:t>
            </a:r>
            <a:endParaRPr lang="es-ES" dirty="0">
              <a:solidFill>
                <a:srgbClr val="0000FF"/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6376414" y="4641120"/>
            <a:ext cx="1569660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>
                <a:solidFill>
                  <a:srgbClr val="0000FF"/>
                </a:solidFill>
                <a:latin typeface="Baskerville"/>
                <a:cs typeface="Baskerville"/>
              </a:rPr>
              <a:t>CEPA </a:t>
            </a:r>
            <a:r>
              <a:rPr lang="es-ES" sz="1400" dirty="0" err="1" smtClean="0">
                <a:solidFill>
                  <a:srgbClr val="0000FF"/>
                </a:solidFill>
                <a:latin typeface="Baskerville"/>
                <a:cs typeface="Baskerville"/>
              </a:rPr>
              <a:t>LaBr</a:t>
            </a:r>
            <a:r>
              <a:rPr lang="es-ES" sz="1400" dirty="0" smtClean="0">
                <a:solidFill>
                  <a:srgbClr val="0000FF"/>
                </a:solidFill>
                <a:latin typeface="Baskerville"/>
                <a:cs typeface="Baskerville"/>
              </a:rPr>
              <a:t>/</a:t>
            </a:r>
            <a:r>
              <a:rPr lang="es-ES" sz="1400" dirty="0" err="1" smtClean="0">
                <a:solidFill>
                  <a:srgbClr val="0000FF"/>
                </a:solidFill>
                <a:latin typeface="Baskerville"/>
                <a:cs typeface="Baskerville"/>
              </a:rPr>
              <a:t>LaCL</a:t>
            </a:r>
            <a:endParaRPr lang="es-ES" sz="1400" dirty="0">
              <a:solidFill>
                <a:srgbClr val="0000FF"/>
              </a:solidFill>
              <a:latin typeface="Baskerville"/>
              <a:cs typeface="Baskerville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5954213" y="2754298"/>
            <a:ext cx="139826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s-ES" dirty="0" err="1" smtClean="0">
                <a:solidFill>
                  <a:srgbClr val="0000FF"/>
                </a:solidFill>
                <a:latin typeface="Baskerville"/>
                <a:cs typeface="Baskerville"/>
              </a:rPr>
              <a:t>Barrel</a:t>
            </a:r>
            <a:r>
              <a:rPr lang="es-ES" dirty="0" smtClean="0">
                <a:solidFill>
                  <a:srgbClr val="0000FF"/>
                </a:solidFill>
                <a:latin typeface="Baskerville"/>
                <a:cs typeface="Baskerville"/>
              </a:rPr>
              <a:t> </a:t>
            </a:r>
            <a:r>
              <a:rPr lang="es-ES" dirty="0" err="1" smtClean="0">
                <a:solidFill>
                  <a:srgbClr val="0000FF"/>
                </a:solidFill>
                <a:latin typeface="Baskerville"/>
                <a:cs typeface="Baskerville"/>
              </a:rPr>
              <a:t>CsI</a:t>
            </a:r>
            <a:r>
              <a:rPr lang="es-ES" dirty="0" smtClean="0">
                <a:solidFill>
                  <a:srgbClr val="0000FF"/>
                </a:solidFill>
                <a:latin typeface="Baskerville"/>
                <a:cs typeface="Baskerville"/>
              </a:rPr>
              <a:t>(</a:t>
            </a:r>
            <a:r>
              <a:rPr lang="es-ES" sz="1200" dirty="0" smtClean="0">
                <a:solidFill>
                  <a:srgbClr val="0000FF"/>
                </a:solidFill>
                <a:latin typeface="Baskerville"/>
                <a:cs typeface="Baskerville"/>
              </a:rPr>
              <a:t>Tl</a:t>
            </a:r>
            <a:r>
              <a:rPr lang="es-ES" dirty="0" smtClean="0">
                <a:solidFill>
                  <a:srgbClr val="0000FF"/>
                </a:solidFill>
                <a:latin typeface="Baskerville"/>
                <a:cs typeface="Baskerville"/>
              </a:rPr>
              <a:t>)</a:t>
            </a:r>
            <a:endParaRPr lang="es-ES" dirty="0">
              <a:solidFill>
                <a:srgbClr val="0000FF"/>
              </a:solidFill>
              <a:latin typeface="Baskerville"/>
              <a:cs typeface="Baskerville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7509128" y="6226217"/>
            <a:ext cx="1291690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s-ES" sz="1400" dirty="0" smtClean="0">
                <a:latin typeface="Baskerville"/>
                <a:cs typeface="Baskerville"/>
              </a:rPr>
              <a:t>IPHOS </a:t>
            </a:r>
            <a:r>
              <a:rPr lang="es-ES" sz="1400" dirty="0" err="1" smtClean="0">
                <a:latin typeface="Baskerville"/>
                <a:cs typeface="Baskerville"/>
              </a:rPr>
              <a:t>CsI</a:t>
            </a:r>
            <a:r>
              <a:rPr lang="es-ES" sz="1400" dirty="0" smtClean="0">
                <a:latin typeface="Baskerville"/>
                <a:cs typeface="Baskerville"/>
              </a:rPr>
              <a:t>(</a:t>
            </a:r>
            <a:r>
              <a:rPr lang="es-ES" sz="1200" dirty="0" smtClean="0">
                <a:latin typeface="Baskerville"/>
                <a:cs typeface="Baskerville"/>
              </a:rPr>
              <a:t>Tl</a:t>
            </a:r>
            <a:r>
              <a:rPr lang="es-ES" sz="1400" dirty="0" smtClean="0">
                <a:latin typeface="Baskerville"/>
                <a:cs typeface="Baskerville"/>
              </a:rPr>
              <a:t>)</a:t>
            </a:r>
            <a:endParaRPr lang="es-ES" sz="1400" dirty="0">
              <a:latin typeface="Baskerville"/>
              <a:cs typeface="Baskerville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98451" y="1845796"/>
            <a:ext cx="58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 smtClean="0">
                <a:solidFill>
                  <a:srgbClr val="0000FF"/>
                </a:solidFill>
                <a:latin typeface="Baskerville"/>
                <a:cs typeface="Baskerville"/>
              </a:rPr>
              <a:t>Barrel</a:t>
            </a:r>
            <a:endParaRPr lang="es-ES" sz="1200" dirty="0" smtClean="0">
              <a:solidFill>
                <a:srgbClr val="0000FF"/>
              </a:solidFill>
              <a:latin typeface="Baskerville"/>
              <a:cs typeface="Baskerville"/>
            </a:endParaRPr>
          </a:p>
          <a:p>
            <a:r>
              <a:rPr lang="es-ES" sz="1200" dirty="0" err="1" smtClean="0">
                <a:solidFill>
                  <a:srgbClr val="008000"/>
                </a:solidFill>
                <a:latin typeface="Baskerville"/>
                <a:cs typeface="Baskerville"/>
              </a:rPr>
              <a:t>Iphos</a:t>
            </a:r>
            <a:endParaRPr lang="es-ES" sz="1200" dirty="0" smtClean="0">
              <a:solidFill>
                <a:srgbClr val="008000"/>
              </a:solidFill>
              <a:latin typeface="Baskerville"/>
              <a:cs typeface="Baskerville"/>
            </a:endParaRPr>
          </a:p>
          <a:p>
            <a:r>
              <a:rPr lang="es-ES" sz="1200" dirty="0" smtClean="0">
                <a:solidFill>
                  <a:srgbClr val="FF0000"/>
                </a:solidFill>
                <a:latin typeface="Baskerville"/>
                <a:cs typeface="Baskerville"/>
              </a:rPr>
              <a:t>Cepa</a:t>
            </a:r>
            <a:endParaRPr lang="es-ES" sz="1200" dirty="0">
              <a:solidFill>
                <a:srgbClr val="FF0000"/>
              </a:solidFill>
              <a:latin typeface="Baskerville"/>
              <a:cs typeface="Baskerville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110197" y="6380105"/>
            <a:ext cx="2192395" cy="4247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b="1" i="1" smtClean="0">
                <a:solidFill>
                  <a:srgbClr val="000099"/>
                </a:solidFill>
                <a:latin typeface="Bitstream Vera Sans" pitchFamily="34" charset="0"/>
              </a:rPr>
              <a:t>2300 </a:t>
            </a:r>
            <a:r>
              <a:rPr lang="es-ES_tradnl" b="1" i="1" dirty="0" err="1" smtClean="0">
                <a:solidFill>
                  <a:srgbClr val="000099"/>
                </a:solidFill>
                <a:latin typeface="Bitstream Vera Sans" pitchFamily="34" charset="0"/>
              </a:rPr>
              <a:t>crystals</a:t>
            </a:r>
            <a:r>
              <a:rPr lang="es-ES_tradnl" dirty="0" smtClean="0">
                <a:solidFill>
                  <a:srgbClr val="A50021"/>
                </a:solidFill>
                <a:latin typeface="Bitstream Vera Sans" pitchFamily="34" charset="0"/>
              </a:rPr>
              <a:t> </a:t>
            </a:r>
            <a:r>
              <a:rPr lang="es-ES_tradnl" dirty="0">
                <a:solidFill>
                  <a:srgbClr val="A50021"/>
                </a:solidFill>
                <a:latin typeface="Bitstream Vera Sans" pitchFamily="34" charset="0"/>
              </a:rPr>
              <a:t>= 2 Ton</a:t>
            </a:r>
            <a:endParaRPr lang="en-GB" dirty="0">
              <a:solidFill>
                <a:srgbClr val="A50021"/>
              </a:solidFill>
              <a:latin typeface="Bitstream Vera Sans" pitchFamily="34" charset="0"/>
            </a:endParaRPr>
          </a:p>
        </p:txBody>
      </p:sp>
      <p:pic>
        <p:nvPicPr>
          <p:cNvPr id="35" name="Imagen 2" descr="Captura de pantalla 2012-03-01 a las 08.55.55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964" y="52934"/>
            <a:ext cx="955655" cy="78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21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4751</TotalTime>
  <Words>865</Words>
  <Application>Microsoft Macintosh PowerPoint</Application>
  <PresentationFormat>Presentación en pantalla (4:3)</PresentationFormat>
  <Paragraphs>228</Paragraphs>
  <Slides>17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32" baseType="lpstr">
      <vt:lpstr>Baskerville</vt:lpstr>
      <vt:lpstr>Bitstream Vera Sans</vt:lpstr>
      <vt:lpstr>Bookman Old Style</vt:lpstr>
      <vt:lpstr>Calibri</vt:lpstr>
      <vt:lpstr>Comic Sans MS</vt:lpstr>
      <vt:lpstr>Copperplate</vt:lpstr>
      <vt:lpstr>Copperplate Gothic Bold</vt:lpstr>
      <vt:lpstr>Copperplate Gothic Light</vt:lpstr>
      <vt:lpstr>Noteworthy Bold</vt:lpstr>
      <vt:lpstr>Symbol</vt:lpstr>
      <vt:lpstr>Tahoma</vt:lpstr>
      <vt:lpstr>Times New Roman</vt:lpstr>
      <vt:lpstr>Wingdings</vt:lpstr>
      <vt:lpstr>Arial</vt:lpstr>
      <vt:lpstr>Tema de Office</vt:lpstr>
      <vt:lpstr>R3B  setup for kinematical complete measurements, studies beyond the neutron drip-line ( 13Be) </vt:lpstr>
      <vt:lpstr>NUSTAR – a facility for  NUclear STructure &amp; Astrophysis Research</vt:lpstr>
      <vt:lpstr>Reactions with Relativistic Radioactive Beams</vt:lpstr>
      <vt:lpstr>R3B Concept</vt:lpstr>
      <vt:lpstr>The R3B Concept &amp; tracking system </vt:lpstr>
      <vt:lpstr>Reactions with Relativistic Radioactive Beams</vt:lpstr>
      <vt:lpstr>R3B: Si - tracker</vt:lpstr>
      <vt:lpstr>R3B: Si - tracker</vt:lpstr>
      <vt:lpstr>CALIFA</vt:lpstr>
      <vt:lpstr>GLAD - Large-acceptance superconducting dipole magnet </vt:lpstr>
      <vt:lpstr>NeuLAND - High-resolution neutron ToF spectrometer </vt:lpstr>
      <vt:lpstr>NeuLand</vt:lpstr>
      <vt:lpstr>Schedule and first experiments @ GSI in Cave C</vt:lpstr>
      <vt:lpstr>Quasi-Free Scattering: Knockout reaction</vt:lpstr>
      <vt:lpstr>Experiment:Cave C</vt:lpstr>
      <vt:lpstr>“Conclusion” 14Be(p,2p)13Be</vt:lpstr>
      <vt:lpstr>Presentación de PowerPoint</vt:lpstr>
    </vt:vector>
  </TitlesOfParts>
  <Company>IEM - CSIC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Olof Tengblad</dc:creator>
  <cp:lastModifiedBy>Usuario de Microsoft Office</cp:lastModifiedBy>
  <cp:revision>100</cp:revision>
  <cp:lastPrinted>2017-09-19T10:54:28Z</cp:lastPrinted>
  <dcterms:created xsi:type="dcterms:W3CDTF">2014-12-06T10:45:47Z</dcterms:created>
  <dcterms:modified xsi:type="dcterms:W3CDTF">2017-09-19T10:54:52Z</dcterms:modified>
</cp:coreProperties>
</file>