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6" r:id="rId2"/>
    <p:sldMasterId id="2147483697" r:id="rId3"/>
  </p:sldMasterIdLst>
  <p:notesMasterIdLst>
    <p:notesMasterId r:id="rId52"/>
  </p:notesMasterIdLst>
  <p:handoutMasterIdLst>
    <p:handoutMasterId r:id="rId53"/>
  </p:handoutMasterIdLst>
  <p:sldIdLst>
    <p:sldId id="507" r:id="rId4"/>
    <p:sldId id="563" r:id="rId5"/>
    <p:sldId id="746" r:id="rId6"/>
    <p:sldId id="565" r:id="rId7"/>
    <p:sldId id="566" r:id="rId8"/>
    <p:sldId id="569" r:id="rId9"/>
    <p:sldId id="744" r:id="rId10"/>
    <p:sldId id="570" r:id="rId11"/>
    <p:sldId id="571" r:id="rId12"/>
    <p:sldId id="742" r:id="rId13"/>
    <p:sldId id="578" r:id="rId14"/>
    <p:sldId id="581" r:id="rId15"/>
    <p:sldId id="582" r:id="rId16"/>
    <p:sldId id="583" r:id="rId17"/>
    <p:sldId id="594" r:id="rId18"/>
    <p:sldId id="611" r:id="rId19"/>
    <p:sldId id="612" r:id="rId20"/>
    <p:sldId id="613" r:id="rId21"/>
    <p:sldId id="614" r:id="rId22"/>
    <p:sldId id="615" r:id="rId23"/>
    <p:sldId id="664" r:id="rId24"/>
    <p:sldId id="618" r:id="rId25"/>
    <p:sldId id="737" r:id="rId26"/>
    <p:sldId id="647" r:id="rId27"/>
    <p:sldId id="623" r:id="rId28"/>
    <p:sldId id="588" r:id="rId29"/>
    <p:sldId id="703" r:id="rId30"/>
    <p:sldId id="747" r:id="rId31"/>
    <p:sldId id="708" r:id="rId32"/>
    <p:sldId id="702" r:id="rId33"/>
    <p:sldId id="633" r:id="rId34"/>
    <p:sldId id="681" r:id="rId35"/>
    <p:sldId id="680" r:id="rId36"/>
    <p:sldId id="687" r:id="rId37"/>
    <p:sldId id="678" r:id="rId38"/>
    <p:sldId id="676" r:id="rId39"/>
    <p:sldId id="672" r:id="rId40"/>
    <p:sldId id="694" r:id="rId41"/>
    <p:sldId id="699" r:id="rId42"/>
    <p:sldId id="684" r:id="rId43"/>
    <p:sldId id="724" r:id="rId44"/>
    <p:sldId id="656" r:id="rId45"/>
    <p:sldId id="738" r:id="rId46"/>
    <p:sldId id="626" r:id="rId47"/>
    <p:sldId id="524" r:id="rId48"/>
    <p:sldId id="728" r:id="rId49"/>
    <p:sldId id="407" r:id="rId50"/>
    <p:sldId id="739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97E"/>
    <a:srgbClr val="224B93"/>
    <a:srgbClr val="383D7A"/>
    <a:srgbClr val="3F517C"/>
    <a:srgbClr val="332466"/>
    <a:srgbClr val="315792"/>
    <a:srgbClr val="FB8B26"/>
    <a:srgbClr val="0D599A"/>
    <a:srgbClr val="78E347"/>
    <a:srgbClr val="FEB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9170" autoAdjust="0"/>
  </p:normalViewPr>
  <p:slideViewPr>
    <p:cSldViewPr snapToGrid="0" showGuides="1">
      <p:cViewPr varScale="1">
        <p:scale>
          <a:sx n="94" d="100"/>
          <a:sy n="94" d="100"/>
        </p:scale>
        <p:origin x="-304" y="-112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31" Type="http://schemas.microsoft.com/office/2015/10/relationships/revisionInfo" Target="revisionInfo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AA6ECB-FA8F-C942-8BDD-57C58859BDEA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B1F2A5-5855-B341-BD39-A482B0AD5AE2}">
      <dgm:prSet phldrT="[Text]"/>
      <dgm:spPr>
        <a:solidFill>
          <a:srgbClr val="224B93"/>
        </a:solidFill>
      </dgm:spPr>
      <dgm:t>
        <a:bodyPr/>
        <a:lstStyle/>
        <a:p>
          <a:r>
            <a:rPr lang="en-US" dirty="0" smtClean="0"/>
            <a:t>PRESENT EXPERIMENTS</a:t>
          </a:r>
          <a:endParaRPr lang="en-US" dirty="0"/>
        </a:p>
      </dgm:t>
    </dgm:pt>
    <dgm:pt modelId="{7CBA065D-4C2B-F64A-81E8-00810D1213C0}" type="parTrans" cxnId="{49E921CE-EE80-AA4A-BE61-8A3840FDDCD5}">
      <dgm:prSet/>
      <dgm:spPr/>
      <dgm:t>
        <a:bodyPr/>
        <a:lstStyle/>
        <a:p>
          <a:endParaRPr lang="en-US"/>
        </a:p>
      </dgm:t>
    </dgm:pt>
    <dgm:pt modelId="{C68C6BEB-F013-784A-92DC-7F5B76EFD5A1}" type="sibTrans" cxnId="{49E921CE-EE80-AA4A-BE61-8A3840FDDCD5}">
      <dgm:prSet/>
      <dgm:spPr/>
      <dgm:t>
        <a:bodyPr/>
        <a:lstStyle/>
        <a:p>
          <a:endParaRPr lang="en-US"/>
        </a:p>
      </dgm:t>
    </dgm:pt>
    <dgm:pt modelId="{CDAE6F6E-2981-234C-B0D8-106E0ADA47F7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 smtClean="0"/>
            <a:t>Demonstrating </a:t>
          </a:r>
          <a:br>
            <a:rPr lang="en-US" dirty="0" smtClean="0"/>
          </a:br>
          <a:r>
            <a:rPr lang="en-US" b="1" dirty="0" smtClean="0"/>
            <a:t>100 GV/m </a:t>
          </a:r>
          <a:r>
            <a:rPr lang="en-US" dirty="0" smtClean="0"/>
            <a:t>routinely</a:t>
          </a:r>
        </a:p>
        <a:p>
          <a:r>
            <a:rPr lang="en-US" dirty="0" smtClean="0"/>
            <a:t>Demonstrating </a:t>
          </a:r>
          <a:r>
            <a:rPr lang="en-US" b="1" dirty="0" err="1" smtClean="0"/>
            <a:t>GeV</a:t>
          </a:r>
          <a:r>
            <a:rPr lang="en-US" dirty="0" smtClean="0"/>
            <a:t> electron beams</a:t>
          </a:r>
        </a:p>
        <a:p>
          <a:r>
            <a:rPr lang="en-US" dirty="0" smtClean="0"/>
            <a:t>Demonstrating basic </a:t>
          </a:r>
          <a:r>
            <a:rPr lang="en-US" b="1" dirty="0" smtClean="0"/>
            <a:t>quality</a:t>
          </a:r>
          <a:endParaRPr lang="en-US" b="1" dirty="0"/>
        </a:p>
      </dgm:t>
    </dgm:pt>
    <dgm:pt modelId="{A4FD3209-9A52-3745-B61A-C45CCB3D75B4}" type="parTrans" cxnId="{92F402F1-9E12-DB46-B3BB-C38D6BF81868}">
      <dgm:prSet/>
      <dgm:spPr/>
      <dgm:t>
        <a:bodyPr/>
        <a:lstStyle/>
        <a:p>
          <a:endParaRPr lang="en-US"/>
        </a:p>
      </dgm:t>
    </dgm:pt>
    <dgm:pt modelId="{13C9050B-21E5-6F48-8F45-4606DAED4BA8}" type="sibTrans" cxnId="{92F402F1-9E12-DB46-B3BB-C38D6BF81868}">
      <dgm:prSet/>
      <dgm:spPr/>
      <dgm:t>
        <a:bodyPr/>
        <a:lstStyle/>
        <a:p>
          <a:endParaRPr lang="en-US"/>
        </a:p>
      </dgm:t>
    </dgm:pt>
    <dgm:pt modelId="{4C162A1E-BE60-6B42-BFBB-CD31EE6A16F9}">
      <dgm:prSet phldrT="[Text]" custT="1"/>
      <dgm:spPr>
        <a:solidFill>
          <a:srgbClr val="2B7AE6"/>
        </a:solidFill>
      </dgm:spPr>
      <dgm:t>
        <a:bodyPr/>
        <a:lstStyle/>
        <a:p>
          <a:r>
            <a:rPr lang="en-US" sz="2400" b="1" dirty="0" err="1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EuPRAXIA</a:t>
          </a:r>
          <a:r>
            <a:rPr lang="en-US" sz="2400" b="1" dirty="0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en-US" sz="2200" b="1" dirty="0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INFRASTRUCTURE</a:t>
          </a:r>
          <a:endParaRPr lang="en-US" sz="2200" b="1" dirty="0"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8E86E973-972D-EA47-9244-9C0DAD66BF28}" type="parTrans" cxnId="{E540B09C-8F25-E04E-B05E-5413E30B6855}">
      <dgm:prSet/>
      <dgm:spPr/>
      <dgm:t>
        <a:bodyPr/>
        <a:lstStyle/>
        <a:p>
          <a:endParaRPr lang="en-US"/>
        </a:p>
      </dgm:t>
    </dgm:pt>
    <dgm:pt modelId="{FAEC3E6B-FDE6-324E-ACAF-C18485195E0E}" type="sibTrans" cxnId="{E540B09C-8F25-E04E-B05E-5413E30B6855}">
      <dgm:prSet/>
      <dgm:spPr/>
      <dgm:t>
        <a:bodyPr/>
        <a:lstStyle/>
        <a:p>
          <a:endParaRPr lang="en-US"/>
        </a:p>
      </dgm:t>
    </dgm:pt>
    <dgm:pt modelId="{06362CB9-459D-F949-8EE4-FECCE1E3B0B3}">
      <dgm:prSet phldrT="[Text]"/>
      <dgm:spPr>
        <a:solidFill>
          <a:schemeClr val="bg1"/>
        </a:solidFill>
      </dgm:spPr>
      <dgm:t>
        <a:bodyPr/>
        <a:lstStyle/>
        <a:p>
          <a:r>
            <a:rPr lang="en-US" b="1" dirty="0" smtClean="0"/>
            <a:t>Engineering a high quality, compact plasma accelerator</a:t>
          </a:r>
        </a:p>
        <a:p>
          <a:r>
            <a:rPr lang="en-US" b="1" dirty="0" smtClean="0"/>
            <a:t>5 </a:t>
          </a:r>
          <a:r>
            <a:rPr lang="en-US" b="1" dirty="0" err="1" smtClean="0"/>
            <a:t>GeV</a:t>
          </a:r>
          <a:r>
            <a:rPr lang="en-US" b="1" dirty="0" smtClean="0"/>
            <a:t> electron beam for the </a:t>
          </a:r>
          <a:r>
            <a:rPr lang="en-US" b="1" dirty="0" smtClean="0">
              <a:solidFill>
                <a:srgbClr val="FF0000"/>
              </a:solidFill>
            </a:rPr>
            <a:t>2020’s</a:t>
          </a:r>
        </a:p>
        <a:p>
          <a:r>
            <a:rPr lang="en-US" b="1" dirty="0" smtClean="0"/>
            <a:t>Demonstrating user readiness</a:t>
          </a:r>
        </a:p>
        <a:p>
          <a:r>
            <a:rPr lang="en-US" b="1" dirty="0" smtClean="0"/>
            <a:t>Pilot users from FEL, HEP, medicine, ...</a:t>
          </a:r>
        </a:p>
      </dgm:t>
    </dgm:pt>
    <dgm:pt modelId="{EDB2C0AF-3E8A-CF42-BB4B-56D894D6A27F}" type="parTrans" cxnId="{25F8513A-EE95-B240-9788-BE833332A39E}">
      <dgm:prSet/>
      <dgm:spPr/>
      <dgm:t>
        <a:bodyPr/>
        <a:lstStyle/>
        <a:p>
          <a:endParaRPr lang="en-US"/>
        </a:p>
      </dgm:t>
    </dgm:pt>
    <dgm:pt modelId="{870BB41F-218A-D24C-9169-9A8485EC7FED}" type="sibTrans" cxnId="{25F8513A-EE95-B240-9788-BE833332A39E}">
      <dgm:prSet/>
      <dgm:spPr/>
      <dgm:t>
        <a:bodyPr/>
        <a:lstStyle/>
        <a:p>
          <a:endParaRPr lang="en-US"/>
        </a:p>
      </dgm:t>
    </dgm:pt>
    <dgm:pt modelId="{5C375D90-0BDB-1E4F-B390-D5712FC7BCD5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 smtClean="0"/>
            <a:t>PRODUCTION FACILITIES</a:t>
          </a:r>
          <a:endParaRPr lang="en-US" dirty="0"/>
        </a:p>
      </dgm:t>
    </dgm:pt>
    <dgm:pt modelId="{D6D63051-47AC-DB4B-A16F-EDF14730FE66}" type="parTrans" cxnId="{06DA8072-C33E-7B47-B730-C349EE0A2FD7}">
      <dgm:prSet/>
      <dgm:spPr/>
      <dgm:t>
        <a:bodyPr/>
        <a:lstStyle/>
        <a:p>
          <a:endParaRPr lang="en-US"/>
        </a:p>
      </dgm:t>
    </dgm:pt>
    <dgm:pt modelId="{AF4C8530-CA3E-0744-8FDA-3B22BF022837}" type="sibTrans" cxnId="{06DA8072-C33E-7B47-B730-C349EE0A2FD7}">
      <dgm:prSet/>
      <dgm:spPr/>
      <dgm:t>
        <a:bodyPr/>
        <a:lstStyle/>
        <a:p>
          <a:endParaRPr lang="en-US"/>
        </a:p>
      </dgm:t>
    </dgm:pt>
    <dgm:pt modelId="{F2C01F18-B2DB-624D-BFF0-EDD1C39B05C7}">
      <dgm:prSet phldrT="[Text]"/>
      <dgm:spPr>
        <a:solidFill>
          <a:srgbClr val="D9D9D9"/>
        </a:solidFill>
      </dgm:spPr>
      <dgm:t>
        <a:bodyPr/>
        <a:lstStyle/>
        <a:p>
          <a:r>
            <a:rPr lang="en-US" dirty="0" smtClean="0"/>
            <a:t>Plasma-based </a:t>
          </a:r>
          <a:r>
            <a:rPr lang="en-US" b="1" dirty="0" smtClean="0"/>
            <a:t>linear collider</a:t>
          </a:r>
          <a:r>
            <a:rPr lang="en-US" dirty="0" smtClean="0"/>
            <a:t> in </a:t>
          </a:r>
          <a:r>
            <a:rPr lang="en-US" dirty="0" smtClean="0">
              <a:solidFill>
                <a:srgbClr val="FF0000"/>
              </a:solidFill>
            </a:rPr>
            <a:t>2040’s</a:t>
          </a:r>
        </a:p>
        <a:p>
          <a:r>
            <a:rPr lang="en-US" dirty="0" smtClean="0"/>
            <a:t>Plasma-based </a:t>
          </a:r>
          <a:r>
            <a:rPr lang="en-US" b="1" dirty="0" smtClean="0"/>
            <a:t>FEL</a:t>
          </a:r>
          <a:r>
            <a:rPr lang="en-US" dirty="0" smtClean="0"/>
            <a:t> in </a:t>
          </a:r>
          <a:r>
            <a:rPr lang="en-US" dirty="0" smtClean="0">
              <a:solidFill>
                <a:srgbClr val="FF0000"/>
              </a:solidFill>
            </a:rPr>
            <a:t>2030’s</a:t>
          </a:r>
        </a:p>
        <a:p>
          <a:r>
            <a:rPr lang="en-US" b="1" dirty="0" smtClean="0"/>
            <a:t>Medical, industrial</a:t>
          </a:r>
          <a:r>
            <a:rPr lang="en-US" dirty="0" smtClean="0"/>
            <a:t> </a:t>
          </a:r>
          <a:br>
            <a:rPr lang="en-US" dirty="0" smtClean="0"/>
          </a:br>
          <a:r>
            <a:rPr lang="en-US" dirty="0" smtClean="0"/>
            <a:t>applications soon</a:t>
          </a:r>
          <a:endParaRPr lang="en-US" dirty="0"/>
        </a:p>
      </dgm:t>
    </dgm:pt>
    <dgm:pt modelId="{E75EDD1C-FCD9-384F-A0F1-B7A33F7958C7}" type="parTrans" cxnId="{A50DE06D-90B4-4F47-A82C-2A5796D3BC51}">
      <dgm:prSet/>
      <dgm:spPr/>
      <dgm:t>
        <a:bodyPr/>
        <a:lstStyle/>
        <a:p>
          <a:endParaRPr lang="en-US"/>
        </a:p>
      </dgm:t>
    </dgm:pt>
    <dgm:pt modelId="{F5D51287-90E5-834A-85BD-50F48FFFCB0A}" type="sibTrans" cxnId="{A50DE06D-90B4-4F47-A82C-2A5796D3BC51}">
      <dgm:prSet/>
      <dgm:spPr/>
      <dgm:t>
        <a:bodyPr/>
        <a:lstStyle/>
        <a:p>
          <a:endParaRPr lang="en-US"/>
        </a:p>
      </dgm:t>
    </dgm:pt>
    <dgm:pt modelId="{B2C46E54-6D35-B942-A355-A7E9DF998DA6}" type="pres">
      <dgm:prSet presAssocID="{3CAA6ECB-FA8F-C942-8BDD-57C58859BDE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A4834A4-EF41-E14D-A04B-C800E45C222C}" type="pres">
      <dgm:prSet presAssocID="{35B1F2A5-5855-B341-BD39-A482B0AD5AE2}" presName="parentText1" presStyleLbl="node1" presStyleIdx="0" presStyleCnt="3" custScaleX="82852" custLinFactNeighborX="-8100" custLinFactNeighborY="-2159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E4E333-0504-E14F-8DB5-71C9F4F8E826}" type="pres">
      <dgm:prSet presAssocID="{35B1F2A5-5855-B341-BD39-A482B0AD5AE2}" presName="childText1" presStyleLbl="solidAlignAcc1" presStyleIdx="0" presStyleCnt="3" custScaleX="67477" custScaleY="51503" custLinFactNeighborX="-14487" custLinFactNeighborY="-359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346AF-8B2F-AB46-8D73-421B7ABACD85}" type="pres">
      <dgm:prSet presAssocID="{4C162A1E-BE60-6B42-BFBB-CD31EE6A16F9}" presName="parentText2" presStyleLbl="node1" presStyleIdx="1" presStyleCnt="3" custScaleX="88858" custLinFactNeighborX="-20865" custLinFactNeighborY="-452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9A307A-8C2F-9E44-A200-D7587FF50E76}" type="pres">
      <dgm:prSet presAssocID="{4C162A1E-BE60-6B42-BFBB-CD31EE6A16F9}" presName="childText2" presStyleLbl="solidAlignAcc1" presStyleIdx="1" presStyleCnt="3" custScaleX="89921" custScaleY="58845" custLinFactNeighborX="-39071" custLinFactNeighborY="-244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15A210-7A1D-D04E-8178-06F7FAB4A18C}" type="pres">
      <dgm:prSet presAssocID="{5C375D90-0BDB-1E4F-B390-D5712FC7BCD5}" presName="parentText3" presStyleLbl="node1" presStyleIdx="2" presStyleCnt="3" custScaleX="86830" custLinFactNeighborX="-45056" custLinFactNeighborY="1218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EF6326-8B5D-7A4D-B3A5-6E6BE8C95FB2}" type="pres">
      <dgm:prSet presAssocID="{5C375D90-0BDB-1E4F-B390-D5712FC7BCD5}" presName="childText3" presStyleLbl="solidAlignAcc1" presStyleIdx="2" presStyleCnt="3" custScaleX="86795" custScaleY="43174" custLinFactNeighborX="-53776" custLinFactNeighborY="-227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B9DD36-4C5B-3143-995A-BB4B17732FD5}" type="presOf" srcId="{35B1F2A5-5855-B341-BD39-A482B0AD5AE2}" destId="{5A4834A4-EF41-E14D-A04B-C800E45C222C}" srcOrd="0" destOrd="0" presId="urn:microsoft.com/office/officeart/2009/3/layout/IncreasingArrowsProcess"/>
    <dgm:cxn modelId="{92F402F1-9E12-DB46-B3BB-C38D6BF81868}" srcId="{35B1F2A5-5855-B341-BD39-A482B0AD5AE2}" destId="{CDAE6F6E-2981-234C-B0D8-106E0ADA47F7}" srcOrd="0" destOrd="0" parTransId="{A4FD3209-9A52-3745-B61A-C45CCB3D75B4}" sibTransId="{13C9050B-21E5-6F48-8F45-4606DAED4BA8}"/>
    <dgm:cxn modelId="{8C3E7B65-7A2E-4446-8971-24A380432EF1}" type="presOf" srcId="{F2C01F18-B2DB-624D-BFF0-EDD1C39B05C7}" destId="{0FEF6326-8B5D-7A4D-B3A5-6E6BE8C95FB2}" srcOrd="0" destOrd="0" presId="urn:microsoft.com/office/officeart/2009/3/layout/IncreasingArrowsProcess"/>
    <dgm:cxn modelId="{49E921CE-EE80-AA4A-BE61-8A3840FDDCD5}" srcId="{3CAA6ECB-FA8F-C942-8BDD-57C58859BDEA}" destId="{35B1F2A5-5855-B341-BD39-A482B0AD5AE2}" srcOrd="0" destOrd="0" parTransId="{7CBA065D-4C2B-F64A-81E8-00810D1213C0}" sibTransId="{C68C6BEB-F013-784A-92DC-7F5B76EFD5A1}"/>
    <dgm:cxn modelId="{713DACCD-BC0E-7744-99F9-0F778C840A8B}" type="presOf" srcId="{CDAE6F6E-2981-234C-B0D8-106E0ADA47F7}" destId="{75E4E333-0504-E14F-8DB5-71C9F4F8E826}" srcOrd="0" destOrd="0" presId="urn:microsoft.com/office/officeart/2009/3/layout/IncreasingArrowsProcess"/>
    <dgm:cxn modelId="{A50DE06D-90B4-4F47-A82C-2A5796D3BC51}" srcId="{5C375D90-0BDB-1E4F-B390-D5712FC7BCD5}" destId="{F2C01F18-B2DB-624D-BFF0-EDD1C39B05C7}" srcOrd="0" destOrd="0" parTransId="{E75EDD1C-FCD9-384F-A0F1-B7A33F7958C7}" sibTransId="{F5D51287-90E5-834A-85BD-50F48FFFCB0A}"/>
    <dgm:cxn modelId="{EB8A7A34-A1D7-1C4D-8FC1-0499C4BBFDDA}" type="presOf" srcId="{4C162A1E-BE60-6B42-BFBB-CD31EE6A16F9}" destId="{7A3346AF-8B2F-AB46-8D73-421B7ABACD85}" srcOrd="0" destOrd="0" presId="urn:microsoft.com/office/officeart/2009/3/layout/IncreasingArrowsProcess"/>
    <dgm:cxn modelId="{16DE3F83-9C71-9447-983A-6A9F3139834B}" type="presOf" srcId="{3CAA6ECB-FA8F-C942-8BDD-57C58859BDEA}" destId="{B2C46E54-6D35-B942-A355-A7E9DF998DA6}" srcOrd="0" destOrd="0" presId="urn:microsoft.com/office/officeart/2009/3/layout/IncreasingArrowsProcess"/>
    <dgm:cxn modelId="{B55A376D-D000-084A-8497-8357895E7BA5}" type="presOf" srcId="{06362CB9-459D-F949-8EE4-FECCE1E3B0B3}" destId="{E89A307A-8C2F-9E44-A200-D7587FF50E76}" srcOrd="0" destOrd="0" presId="urn:microsoft.com/office/officeart/2009/3/layout/IncreasingArrowsProcess"/>
    <dgm:cxn modelId="{25F8513A-EE95-B240-9788-BE833332A39E}" srcId="{4C162A1E-BE60-6B42-BFBB-CD31EE6A16F9}" destId="{06362CB9-459D-F949-8EE4-FECCE1E3B0B3}" srcOrd="0" destOrd="0" parTransId="{EDB2C0AF-3E8A-CF42-BB4B-56D894D6A27F}" sibTransId="{870BB41F-218A-D24C-9169-9A8485EC7FED}"/>
    <dgm:cxn modelId="{E540B09C-8F25-E04E-B05E-5413E30B6855}" srcId="{3CAA6ECB-FA8F-C942-8BDD-57C58859BDEA}" destId="{4C162A1E-BE60-6B42-BFBB-CD31EE6A16F9}" srcOrd="1" destOrd="0" parTransId="{8E86E973-972D-EA47-9244-9C0DAD66BF28}" sibTransId="{FAEC3E6B-FDE6-324E-ACAF-C18485195E0E}"/>
    <dgm:cxn modelId="{06DA8072-C33E-7B47-B730-C349EE0A2FD7}" srcId="{3CAA6ECB-FA8F-C942-8BDD-57C58859BDEA}" destId="{5C375D90-0BDB-1E4F-B390-D5712FC7BCD5}" srcOrd="2" destOrd="0" parTransId="{D6D63051-47AC-DB4B-A16F-EDF14730FE66}" sibTransId="{AF4C8530-CA3E-0744-8FDA-3B22BF022837}"/>
    <dgm:cxn modelId="{7443CAF2-542A-6348-A346-BD87DE075407}" type="presOf" srcId="{5C375D90-0BDB-1E4F-B390-D5712FC7BCD5}" destId="{EC15A210-7A1D-D04E-8178-06F7FAB4A18C}" srcOrd="0" destOrd="0" presId="urn:microsoft.com/office/officeart/2009/3/layout/IncreasingArrowsProcess"/>
    <dgm:cxn modelId="{6779104B-735A-8542-816D-961BF203F053}" type="presParOf" srcId="{B2C46E54-6D35-B942-A355-A7E9DF998DA6}" destId="{5A4834A4-EF41-E14D-A04B-C800E45C222C}" srcOrd="0" destOrd="0" presId="urn:microsoft.com/office/officeart/2009/3/layout/IncreasingArrowsProcess"/>
    <dgm:cxn modelId="{CD913AD6-5D02-D245-880E-002744C6E3D3}" type="presParOf" srcId="{B2C46E54-6D35-B942-A355-A7E9DF998DA6}" destId="{75E4E333-0504-E14F-8DB5-71C9F4F8E826}" srcOrd="1" destOrd="0" presId="urn:microsoft.com/office/officeart/2009/3/layout/IncreasingArrowsProcess"/>
    <dgm:cxn modelId="{85AA37AF-826B-AF43-BAA4-BB42D2FEFED1}" type="presParOf" srcId="{B2C46E54-6D35-B942-A355-A7E9DF998DA6}" destId="{7A3346AF-8B2F-AB46-8D73-421B7ABACD85}" srcOrd="2" destOrd="0" presId="urn:microsoft.com/office/officeart/2009/3/layout/IncreasingArrowsProcess"/>
    <dgm:cxn modelId="{B86A16C8-B045-0649-AFEC-2868A84C71E0}" type="presParOf" srcId="{B2C46E54-6D35-B942-A355-A7E9DF998DA6}" destId="{E89A307A-8C2F-9E44-A200-D7587FF50E76}" srcOrd="3" destOrd="0" presId="urn:microsoft.com/office/officeart/2009/3/layout/IncreasingArrowsProcess"/>
    <dgm:cxn modelId="{4D5EF1C2-A805-344B-82B9-9EB6E2BCE6A2}" type="presParOf" srcId="{B2C46E54-6D35-B942-A355-A7E9DF998DA6}" destId="{EC15A210-7A1D-D04E-8178-06F7FAB4A18C}" srcOrd="4" destOrd="0" presId="urn:microsoft.com/office/officeart/2009/3/layout/IncreasingArrowsProcess"/>
    <dgm:cxn modelId="{A93D98FC-2D38-DF44-A182-8FD53CFC8A08}" type="presParOf" srcId="{B2C46E54-6D35-B942-A355-A7E9DF998DA6}" destId="{0FEF6326-8B5D-7A4D-B3A5-6E6BE8C95FB2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834A4-EF41-E14D-A04B-C800E45C222C}">
      <dsp:nvSpPr>
        <dsp:cNvPr id="0" name=""/>
        <dsp:cNvSpPr/>
      </dsp:nvSpPr>
      <dsp:spPr>
        <a:xfrm>
          <a:off x="160220" y="96713"/>
          <a:ext cx="8953947" cy="1573934"/>
        </a:xfrm>
        <a:prstGeom prst="rightArrow">
          <a:avLst>
            <a:gd name="adj1" fmla="val 50000"/>
            <a:gd name="adj2" fmla="val 50000"/>
          </a:avLst>
        </a:prstGeom>
        <a:solidFill>
          <a:srgbClr val="224B93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249862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PRESENT EXPERIMENTS</a:t>
          </a:r>
          <a:endParaRPr lang="en-US" sz="1800" kern="1200" dirty="0"/>
        </a:p>
      </dsp:txBody>
      <dsp:txXfrm>
        <a:off x="160220" y="490197"/>
        <a:ext cx="8560464" cy="786967"/>
      </dsp:txXfrm>
    </dsp:sp>
    <dsp:sp modelId="{75E4E333-0504-E14F-8DB5-71C9F4F8E826}">
      <dsp:nvSpPr>
        <dsp:cNvPr id="0" name=""/>
        <dsp:cNvSpPr/>
      </dsp:nvSpPr>
      <dsp:spPr>
        <a:xfrm>
          <a:off x="168060" y="1295956"/>
          <a:ext cx="2246042" cy="1561558"/>
        </a:xfrm>
        <a:prstGeom prst="rect">
          <a:avLst/>
        </a:prstGeom>
        <a:solidFill>
          <a:schemeClr val="bg1">
            <a:lumMod val="8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Demonstrating </a:t>
          </a:r>
          <a:br>
            <a:rPr lang="en-US" sz="1400" kern="1200" dirty="0" smtClean="0"/>
          </a:br>
          <a:r>
            <a:rPr lang="en-US" sz="1400" b="1" kern="1200" dirty="0" smtClean="0"/>
            <a:t>100 GV/m </a:t>
          </a:r>
          <a:r>
            <a:rPr lang="en-US" sz="1400" kern="1200" dirty="0" smtClean="0"/>
            <a:t>routinely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Demonstrating </a:t>
          </a:r>
          <a:r>
            <a:rPr lang="en-US" sz="1400" b="1" kern="1200" dirty="0" err="1" smtClean="0"/>
            <a:t>GeV</a:t>
          </a:r>
          <a:r>
            <a:rPr lang="en-US" sz="1400" kern="1200" dirty="0" smtClean="0"/>
            <a:t> electron beams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Demonstrating basic </a:t>
          </a:r>
          <a:r>
            <a:rPr lang="en-US" sz="1400" b="1" kern="1200" dirty="0" smtClean="0"/>
            <a:t>quality</a:t>
          </a:r>
          <a:endParaRPr lang="en-US" sz="1400" b="1" kern="1200" dirty="0"/>
        </a:p>
      </dsp:txBody>
      <dsp:txXfrm>
        <a:off x="168060" y="1295956"/>
        <a:ext cx="2246042" cy="1561558"/>
      </dsp:txXfrm>
    </dsp:sp>
    <dsp:sp modelId="{7A3346AF-8B2F-AB46-8D73-421B7ABACD85}">
      <dsp:nvSpPr>
        <dsp:cNvPr id="0" name=""/>
        <dsp:cNvSpPr/>
      </dsp:nvSpPr>
      <dsp:spPr>
        <a:xfrm>
          <a:off x="2293829" y="890091"/>
          <a:ext cx="6645293" cy="1573934"/>
        </a:xfrm>
        <a:prstGeom prst="rightArrow">
          <a:avLst>
            <a:gd name="adj1" fmla="val 50000"/>
            <a:gd name="adj2" fmla="val 50000"/>
          </a:avLst>
        </a:prstGeom>
        <a:solidFill>
          <a:srgbClr val="2B7AE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49862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EuPRAXIA</a:t>
          </a:r>
          <a:r>
            <a:rPr lang="en-US" sz="2400" b="1" kern="1200" dirty="0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en-US" sz="2200" b="1" kern="1200" dirty="0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INFRASTRUCTURE</a:t>
          </a:r>
          <a:endParaRPr lang="en-US" sz="2200" b="1" kern="1200" dirty="0"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a:endParaRPr>
        </a:p>
      </dsp:txBody>
      <dsp:txXfrm>
        <a:off x="2293829" y="1283575"/>
        <a:ext cx="6251810" cy="786967"/>
      </dsp:txXfrm>
    </dsp:sp>
    <dsp:sp modelId="{E89A307A-8C2F-9E44-A200-D7587FF50E76}">
      <dsp:nvSpPr>
        <dsp:cNvPr id="0" name=""/>
        <dsp:cNvSpPr/>
      </dsp:nvSpPr>
      <dsp:spPr>
        <a:xfrm>
          <a:off x="2304824" y="2059066"/>
          <a:ext cx="2993114" cy="1784166"/>
        </a:xfrm>
        <a:prstGeom prst="rect">
          <a:avLst/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Engineering a high quality, compact plasma accelerator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5 </a:t>
          </a:r>
          <a:r>
            <a:rPr lang="en-US" sz="1400" b="1" kern="1200" dirty="0" err="1" smtClean="0"/>
            <a:t>GeV</a:t>
          </a:r>
          <a:r>
            <a:rPr lang="en-US" sz="1400" b="1" kern="1200" dirty="0" smtClean="0"/>
            <a:t> electron beam for the </a:t>
          </a:r>
          <a:r>
            <a:rPr lang="en-US" sz="1400" b="1" kern="1200" dirty="0" smtClean="0">
              <a:solidFill>
                <a:srgbClr val="FF0000"/>
              </a:solidFill>
            </a:rPr>
            <a:t>2020’s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Demonstrating user readiness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Pilot users from FEL, HEP, medicine, ...</a:t>
          </a:r>
        </a:p>
      </dsp:txBody>
      <dsp:txXfrm>
        <a:off x="2304824" y="2059066"/>
        <a:ext cx="2993114" cy="1784166"/>
      </dsp:txXfrm>
    </dsp:sp>
    <dsp:sp modelId="{EC15A210-7A1D-D04E-8178-06F7FAB4A18C}">
      <dsp:nvSpPr>
        <dsp:cNvPr id="0" name=""/>
        <dsp:cNvSpPr/>
      </dsp:nvSpPr>
      <dsp:spPr>
        <a:xfrm>
          <a:off x="5169677" y="1677583"/>
          <a:ext cx="3603400" cy="1573934"/>
        </a:xfrm>
        <a:prstGeom prst="rightArrow">
          <a:avLst>
            <a:gd name="adj1" fmla="val 5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249862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PRODUCTION FACILITIES</a:t>
          </a:r>
          <a:endParaRPr lang="en-US" sz="1800" kern="1200" dirty="0"/>
        </a:p>
      </dsp:txBody>
      <dsp:txXfrm>
        <a:off x="5169677" y="2071067"/>
        <a:ext cx="3209917" cy="786967"/>
      </dsp:txXfrm>
    </dsp:sp>
    <dsp:sp modelId="{0FEF6326-8B5D-7A4D-B3A5-6E6BE8C95FB2}">
      <dsp:nvSpPr>
        <dsp:cNvPr id="0" name=""/>
        <dsp:cNvSpPr/>
      </dsp:nvSpPr>
      <dsp:spPr>
        <a:xfrm>
          <a:off x="5195984" y="2869184"/>
          <a:ext cx="2889062" cy="1289867"/>
        </a:xfrm>
        <a:prstGeom prst="rect">
          <a:avLst/>
        </a:prstGeom>
        <a:solidFill>
          <a:srgbClr val="D9D9D9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Plasma-based </a:t>
          </a:r>
          <a:r>
            <a:rPr lang="en-US" sz="1400" b="1" kern="1200" dirty="0" smtClean="0"/>
            <a:t>linear collider</a:t>
          </a:r>
          <a:r>
            <a:rPr lang="en-US" sz="1400" kern="1200" dirty="0" smtClean="0"/>
            <a:t> in </a:t>
          </a:r>
          <a:r>
            <a:rPr lang="en-US" sz="1400" kern="1200" dirty="0" smtClean="0">
              <a:solidFill>
                <a:srgbClr val="FF0000"/>
              </a:solidFill>
            </a:rPr>
            <a:t>2040’s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Plasma-based </a:t>
          </a:r>
          <a:r>
            <a:rPr lang="en-US" sz="1400" b="1" kern="1200" dirty="0" smtClean="0"/>
            <a:t>FEL</a:t>
          </a:r>
          <a:r>
            <a:rPr lang="en-US" sz="1400" kern="1200" dirty="0" smtClean="0"/>
            <a:t> in </a:t>
          </a:r>
          <a:r>
            <a:rPr lang="en-US" sz="1400" kern="1200" dirty="0" smtClean="0">
              <a:solidFill>
                <a:srgbClr val="FF0000"/>
              </a:solidFill>
            </a:rPr>
            <a:t>2030’s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Medical, industrial</a:t>
          </a:r>
          <a:r>
            <a:rPr lang="en-US" sz="1400" kern="1200" dirty="0" smtClean="0"/>
            <a:t> </a:t>
          </a:r>
          <a:br>
            <a:rPr lang="en-US" sz="1400" kern="1200" dirty="0" smtClean="0"/>
          </a:br>
          <a:r>
            <a:rPr lang="en-US" sz="1400" kern="1200" dirty="0" smtClean="0"/>
            <a:t>applications soon</a:t>
          </a:r>
          <a:endParaRPr lang="en-US" sz="1400" kern="1200" dirty="0"/>
        </a:p>
      </dsp:txBody>
      <dsp:txXfrm>
        <a:off x="5195984" y="2869184"/>
        <a:ext cx="2889062" cy="1289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25.06.18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25.06.18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emf"/><Relationship Id="rId3" Type="http://schemas.openxmlformats.org/officeDocument/2006/relationships/image" Target="../media/image8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55" y="0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dirty="0" smtClean="0"/>
              <a:t>Bild durch Klicken auf Symbol hinzufügen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7986" y="3573016"/>
            <a:ext cx="11376025" cy="1296144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z="1600" dirty="0" smtClean="0"/>
              <a:t>&lt;type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talk</a:t>
            </a:r>
            <a:r>
              <a:rPr lang="de-DE" sz="1600" dirty="0" smtClean="0"/>
              <a:t>&gt; in</a:t>
            </a:r>
          </a:p>
          <a:p>
            <a:r>
              <a:rPr lang="de-DE" sz="1600" b="0" dirty="0" smtClean="0"/>
              <a:t>Helmholtz </a:t>
            </a:r>
            <a:r>
              <a:rPr lang="de-DE" sz="1600" b="0" dirty="0" err="1" smtClean="0"/>
              <a:t>program</a:t>
            </a:r>
            <a:r>
              <a:rPr lang="de-DE" sz="1600" b="0" dirty="0" smtClean="0"/>
              <a:t>: &lt;p</a:t>
            </a:r>
            <a:r>
              <a:rPr lang="en-GB" sz="1600" b="0" dirty="0" err="1" smtClean="0"/>
              <a:t>rogram</a:t>
            </a:r>
            <a:r>
              <a:rPr lang="en-GB" sz="1600" b="0" dirty="0" smtClean="0"/>
              <a:t> name&gt; (XXX)</a:t>
            </a:r>
          </a:p>
          <a:p>
            <a:r>
              <a:rPr lang="en-GB" sz="1600" b="0" dirty="0" err="1" smtClean="0"/>
              <a:t>PoF</a:t>
            </a:r>
            <a:r>
              <a:rPr lang="en-GB" sz="1600" b="0" dirty="0" smtClean="0"/>
              <a:t> III Topic: &lt;topic&gt; OR </a:t>
            </a:r>
            <a:r>
              <a:rPr lang="de-DE" sz="1600" b="0" dirty="0" err="1" smtClean="0"/>
              <a:t>PoF</a:t>
            </a:r>
            <a:r>
              <a:rPr lang="de-DE" sz="1600" b="0" dirty="0" smtClean="0"/>
              <a:t> III </a:t>
            </a:r>
            <a:r>
              <a:rPr lang="de-DE" sz="1600" b="0" dirty="0" err="1" smtClean="0"/>
              <a:t>research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theme</a:t>
            </a:r>
            <a:r>
              <a:rPr lang="de-DE" sz="1600" b="0" dirty="0" smtClean="0"/>
              <a:t>: &lt;</a:t>
            </a:r>
            <a:r>
              <a:rPr lang="de-DE" sz="1600" b="0" dirty="0" err="1" smtClean="0"/>
              <a:t>research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theme</a:t>
            </a:r>
            <a:r>
              <a:rPr lang="de-DE" sz="1600" b="0" dirty="0" smtClean="0"/>
              <a:t>&gt; </a:t>
            </a:r>
            <a:endParaRPr lang="en-GB" sz="1600" b="0" dirty="0" smtClean="0"/>
          </a:p>
          <a:p>
            <a:r>
              <a:rPr lang="de-DE" sz="1600" b="0" dirty="0" smtClean="0"/>
              <a:t>DESY Research Unit: </a:t>
            </a:r>
            <a:r>
              <a:rPr lang="en-GB" sz="1600" b="0" dirty="0" smtClean="0"/>
              <a:t>&lt;research unit&gt;</a:t>
            </a:r>
            <a:endParaRPr lang="en-GB" sz="1600" b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464" y="4937942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noProof="0" dirty="0" smtClean="0"/>
              <a:t>Textmasterformat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579"/>
            <a:ext cx="793750" cy="794719"/>
          </a:xfrm>
          <a:prstGeom prst="rect">
            <a:avLst/>
          </a:prstGeom>
        </p:spPr>
      </p:pic>
      <p:sp>
        <p:nvSpPr>
          <p:cNvPr id="15" name="Untertitel 2"/>
          <p:cNvSpPr txBox="1">
            <a:spLocks/>
          </p:cNvSpPr>
          <p:nvPr userDrawn="1"/>
        </p:nvSpPr>
        <p:spPr>
          <a:xfrm>
            <a:off x="407987" y="3501008"/>
            <a:ext cx="11376025" cy="15257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b="0" dirty="0"/>
          </a:p>
        </p:txBody>
      </p:sp>
      <p:pic>
        <p:nvPicPr>
          <p:cNvPr id="17" name="Picture 2" descr="https://www.helmholtz.de/fileadmin/user_upload/04_mediathek/Logos_2017/2017_H_Logo_RGB_untereinander_EN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6" y="5533346"/>
            <a:ext cx="3528392" cy="106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4" y="5697182"/>
            <a:ext cx="1067253" cy="76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32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129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23502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19531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5890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6424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5438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88360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xmlns="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xmlns="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7396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7047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xmlns="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xmlns="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27469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xmlns="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xmlns="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011913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430023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563240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620348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78932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96428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>
                <a:solidFill>
                  <a:prstClr val="black"/>
                </a:solidFill>
                <a:latin typeface="Arial"/>
              </a:rPr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xmlns="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>
                <a:solidFill>
                  <a:prstClr val="black"/>
                </a:solidFill>
                <a:latin typeface="Arial"/>
              </a:rPr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>
                <a:solidFill>
                  <a:prstClr val="black"/>
                </a:solidFill>
                <a:latin typeface="Arial"/>
              </a:rPr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>
              <a:solidFill>
                <a:prstClr val="black"/>
              </a:solidFill>
              <a:latin typeface="Arial"/>
            </a:endParaRPr>
          </a:p>
          <a:p>
            <a:pPr>
              <a:lnSpc>
                <a:spcPct val="120000"/>
              </a:lnSpc>
            </a:pPr>
            <a:r>
              <a:rPr lang="de-DE" dirty="0">
                <a:solidFill>
                  <a:prstClr val="black"/>
                </a:solidFill>
                <a:latin typeface="Arial"/>
              </a:rPr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xmlns="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25015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8820" y="6582809"/>
            <a:ext cx="9415652" cy="194989"/>
          </a:xfrm>
        </p:spPr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0285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0104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8820" y="6582809"/>
            <a:ext cx="9415652" cy="194989"/>
          </a:xfrm>
        </p:spPr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4014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55" y="0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dirty="0" smtClean="0"/>
              <a:t>Bild durch Klicken auf Symbol hinzufügen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7986" y="3573016"/>
            <a:ext cx="11376025" cy="1296144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z="1600" dirty="0" smtClean="0"/>
              <a:t>&lt;type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talk</a:t>
            </a:r>
            <a:r>
              <a:rPr lang="de-DE" sz="1600" dirty="0" smtClean="0"/>
              <a:t>&gt; in</a:t>
            </a:r>
          </a:p>
          <a:p>
            <a:r>
              <a:rPr lang="de-DE" sz="1600" b="0" dirty="0" smtClean="0"/>
              <a:t>Helmholtz </a:t>
            </a:r>
            <a:r>
              <a:rPr lang="de-DE" sz="1600" b="0" dirty="0" err="1" smtClean="0"/>
              <a:t>program</a:t>
            </a:r>
            <a:r>
              <a:rPr lang="de-DE" sz="1600" b="0" dirty="0" smtClean="0"/>
              <a:t>: &lt;p</a:t>
            </a:r>
            <a:r>
              <a:rPr lang="en-GB" sz="1600" b="0" dirty="0" err="1" smtClean="0"/>
              <a:t>rogram</a:t>
            </a:r>
            <a:r>
              <a:rPr lang="en-GB" sz="1600" b="0" dirty="0" smtClean="0"/>
              <a:t> name&gt; (XXX)</a:t>
            </a:r>
          </a:p>
          <a:p>
            <a:r>
              <a:rPr lang="en-GB" sz="1600" b="0" dirty="0" err="1" smtClean="0"/>
              <a:t>PoF</a:t>
            </a:r>
            <a:r>
              <a:rPr lang="en-GB" sz="1600" b="0" dirty="0" smtClean="0"/>
              <a:t> III Topic: &lt;topic&gt; OR </a:t>
            </a:r>
            <a:r>
              <a:rPr lang="de-DE" sz="1600" b="0" dirty="0" err="1" smtClean="0"/>
              <a:t>PoF</a:t>
            </a:r>
            <a:r>
              <a:rPr lang="de-DE" sz="1600" b="0" dirty="0" smtClean="0"/>
              <a:t> III </a:t>
            </a:r>
            <a:r>
              <a:rPr lang="de-DE" sz="1600" b="0" dirty="0" err="1" smtClean="0"/>
              <a:t>research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theme</a:t>
            </a:r>
            <a:r>
              <a:rPr lang="de-DE" sz="1600" b="0" dirty="0" smtClean="0"/>
              <a:t>: &lt;</a:t>
            </a:r>
            <a:r>
              <a:rPr lang="de-DE" sz="1600" b="0" dirty="0" err="1" smtClean="0"/>
              <a:t>research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theme</a:t>
            </a:r>
            <a:r>
              <a:rPr lang="de-DE" sz="1600" b="0" dirty="0" smtClean="0"/>
              <a:t>&gt; </a:t>
            </a:r>
            <a:endParaRPr lang="en-GB" sz="1600" b="0" dirty="0" smtClean="0"/>
          </a:p>
          <a:p>
            <a:r>
              <a:rPr lang="de-DE" sz="1600" b="0" dirty="0" smtClean="0"/>
              <a:t>DESY Research Unit: </a:t>
            </a:r>
            <a:r>
              <a:rPr lang="en-GB" sz="1600" b="0" dirty="0" smtClean="0"/>
              <a:t>&lt;research unit&gt;</a:t>
            </a:r>
            <a:endParaRPr lang="en-GB" sz="1600" b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464" y="4937942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noProof="0" dirty="0" smtClean="0"/>
              <a:t>Textmasterformat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579"/>
            <a:ext cx="793750" cy="794719"/>
          </a:xfrm>
          <a:prstGeom prst="rect">
            <a:avLst/>
          </a:prstGeom>
        </p:spPr>
      </p:pic>
      <p:sp>
        <p:nvSpPr>
          <p:cNvPr id="15" name="Untertitel 2"/>
          <p:cNvSpPr txBox="1">
            <a:spLocks/>
          </p:cNvSpPr>
          <p:nvPr userDrawn="1"/>
        </p:nvSpPr>
        <p:spPr>
          <a:xfrm>
            <a:off x="407987" y="3501008"/>
            <a:ext cx="11376025" cy="15257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b="0" dirty="0"/>
          </a:p>
        </p:txBody>
      </p:sp>
      <p:pic>
        <p:nvPicPr>
          <p:cNvPr id="17" name="Picture 2" descr="https://www.helmholtz.de/fileadmin/user_upload/04_mediathek/Logos_2017/2017_H_Logo_RGB_untereinander_EN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6" y="5533346"/>
            <a:ext cx="3528392" cy="106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4" y="5697182"/>
            <a:ext cx="1067253" cy="76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33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084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1503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1424" y="6565566"/>
            <a:ext cx="9289032" cy="165431"/>
          </a:xfrm>
        </p:spPr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5995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2.xml"/><Relationship Id="rId6" Type="http://schemas.openxmlformats.org/officeDocument/2006/relationships/image" Target="../media/image1.emf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20" Type="http://schemas.openxmlformats.org/officeDocument/2006/relationships/theme" Target="../theme/theme3.xml"/><Relationship Id="rId21" Type="http://schemas.openxmlformats.org/officeDocument/2006/relationships/image" Target="../media/image7.emf"/><Relationship Id="rId22" Type="http://schemas.openxmlformats.org/officeDocument/2006/relationships/image" Target="../media/image2.jpeg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820" y="6573382"/>
            <a:ext cx="9415652" cy="1949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54528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900" b="1" noProof="0" dirty="0"/>
              <a:t>Page </a:t>
            </a:r>
            <a:fld id="{0427E4B2-AC28-443E-BE04-5CD55098A90B}" type="slidenum">
              <a:rPr lang="en-US" sz="900" b="1" noProof="0" smtClean="0"/>
              <a:pPr algn="r"/>
              <a:t>‹#›</a:t>
            </a:fld>
            <a:endParaRPr lang="en-US" sz="900" b="1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D4CD88DD-DBFC-4A36-8842-5A071EC0CA3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17" y="6584948"/>
            <a:ext cx="419950" cy="12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2112" y="6546379"/>
            <a:ext cx="592831" cy="20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4" r:id="rId2"/>
    <p:sldLayoutId id="2147483675" r:id="rId3"/>
    <p:sldLayoutId id="2147483666" r:id="rId4"/>
    <p:sldLayoutId id="2147483718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2667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1424" y="6556139"/>
            <a:ext cx="9289032" cy="16543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45434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900" b="1" noProof="0" dirty="0"/>
              <a:t>Page </a:t>
            </a:r>
            <a:fld id="{0427E4B2-AC28-443E-BE04-5CD55098A90B}" type="slidenum">
              <a:rPr lang="en-US" sz="900" b="1" noProof="0" smtClean="0"/>
              <a:pPr algn="r"/>
              <a:t>‹#›</a:t>
            </a:fld>
            <a:endParaRPr lang="en-US" sz="900" b="1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D4CD88DD-DBFC-4A36-8842-5A071EC0CA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17" y="6575854"/>
            <a:ext cx="419951" cy="12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0496" y="6538054"/>
            <a:ext cx="591254" cy="2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60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2667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3546"/>
            <a:ext cx="9696910" cy="1702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dirty="0">
                <a:solidFill>
                  <a:prstClr val="black"/>
                </a:solidFill>
                <a:latin typeface="Arial"/>
              </a:rPr>
              <a:t>Page </a:t>
            </a:r>
            <a:fld id="{0427E4B2-AC28-443E-BE04-5CD55098A90B}" type="slidenum">
              <a:rPr lang="en-US" sz="1000" b="1" smtClean="0">
                <a:solidFill>
                  <a:prstClr val="black"/>
                </a:solidFill>
                <a:latin typeface="Arial"/>
              </a:rPr>
              <a:pPr algn="r"/>
              <a:t>‹#›</a:t>
            </a:fld>
            <a:endParaRPr lang="en-US" sz="1000" b="1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2112" y="6546379"/>
            <a:ext cx="592831" cy="20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8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2.jpe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5" Type="http://schemas.openxmlformats.org/officeDocument/2006/relationships/image" Target="../media/image6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eg"/><Relationship Id="rId3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3" Type="http://schemas.openxmlformats.org/officeDocument/2006/relationships/image" Target="../media/image6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5.png"/><Relationship Id="rId12" Type="http://schemas.openxmlformats.org/officeDocument/2006/relationships/image" Target="../media/image86.png"/><Relationship Id="rId13" Type="http://schemas.openxmlformats.org/officeDocument/2006/relationships/image" Target="../media/image87.png"/><Relationship Id="rId14" Type="http://schemas.openxmlformats.org/officeDocument/2006/relationships/image" Target="../media/image88.png"/><Relationship Id="rId15" Type="http://schemas.openxmlformats.org/officeDocument/2006/relationships/image" Target="../media/image89.png"/><Relationship Id="rId16" Type="http://schemas.openxmlformats.org/officeDocument/2006/relationships/image" Target="../media/image90.png"/><Relationship Id="rId17" Type="http://schemas.openxmlformats.org/officeDocument/2006/relationships/image" Target="../media/image91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6.jpeg"/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9" Type="http://schemas.openxmlformats.org/officeDocument/2006/relationships/image" Target="../media/image83.png"/><Relationship Id="rId10" Type="http://schemas.openxmlformats.org/officeDocument/2006/relationships/image" Target="../media/image8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eg"/><Relationship Id="rId3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93.png"/><Relationship Id="rId5" Type="http://schemas.openxmlformats.org/officeDocument/2006/relationships/image" Target="../media/image94.jpeg"/><Relationship Id="rId6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4.png"/><Relationship Id="rId12" Type="http://schemas.openxmlformats.org/officeDocument/2006/relationships/image" Target="../media/image105.png"/><Relationship Id="rId13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97.png"/><Relationship Id="rId5" Type="http://schemas.openxmlformats.org/officeDocument/2006/relationships/image" Target="../media/image98.png"/><Relationship Id="rId6" Type="http://schemas.openxmlformats.org/officeDocument/2006/relationships/image" Target="../media/image99.png"/><Relationship Id="rId7" Type="http://schemas.openxmlformats.org/officeDocument/2006/relationships/image" Target="../media/image100.png"/><Relationship Id="rId8" Type="http://schemas.openxmlformats.org/officeDocument/2006/relationships/image" Target="../media/image101.png"/><Relationship Id="rId9" Type="http://schemas.openxmlformats.org/officeDocument/2006/relationships/image" Target="../media/image102.png"/><Relationship Id="rId10" Type="http://schemas.openxmlformats.org/officeDocument/2006/relationships/image" Target="../media/image10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5" Type="http://schemas.openxmlformats.org/officeDocument/2006/relationships/image" Target="../media/image24.png"/><Relationship Id="rId6" Type="http://schemas.openxmlformats.org/officeDocument/2006/relationships/hyperlink" Target="http://elogbook.cern.ch/eLogbook/attach_viewer.jsp?attach_id=1025394" TargetMode="External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png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108.jpeg"/><Relationship Id="rId9" Type="http://schemas.openxmlformats.org/officeDocument/2006/relationships/image" Target="../media/image109.png"/><Relationship Id="rId10" Type="http://schemas.openxmlformats.org/officeDocument/2006/relationships/image" Target="../media/image11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14.jpeg"/><Relationship Id="rId5" Type="http://schemas.openxmlformats.org/officeDocument/2006/relationships/image" Target="../media/image115.png"/><Relationship Id="rId6" Type="http://schemas.openxmlformats.org/officeDocument/2006/relationships/image" Target="../media/image116.jpeg"/><Relationship Id="rId7" Type="http://schemas.openxmlformats.org/officeDocument/2006/relationships/image" Target="../media/image117.jpeg"/><Relationship Id="rId8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21.png"/><Relationship Id="rId5" Type="http://schemas.openxmlformats.org/officeDocument/2006/relationships/image" Target="../media/image122.jpeg"/><Relationship Id="rId6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24.png"/><Relationship Id="rId5" Type="http://schemas.openxmlformats.org/officeDocument/2006/relationships/image" Target="../media/image125.png"/><Relationship Id="rId6" Type="http://schemas.openxmlformats.org/officeDocument/2006/relationships/image" Target="../media/image99.png"/><Relationship Id="rId7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4" Type="http://schemas.openxmlformats.org/officeDocument/2006/relationships/image" Target="../media/image129.png"/><Relationship Id="rId5" Type="http://schemas.openxmlformats.org/officeDocument/2006/relationships/image" Target="../media/image130.jpeg"/><Relationship Id="rId6" Type="http://schemas.openxmlformats.org/officeDocument/2006/relationships/image" Target="../media/image131.jpeg"/><Relationship Id="rId7" Type="http://schemas.openxmlformats.org/officeDocument/2006/relationships/image" Target="../media/image132.jpeg"/><Relationship Id="rId8" Type="http://schemas.openxmlformats.org/officeDocument/2006/relationships/image" Target="../media/image13.png"/><Relationship Id="rId9" Type="http://schemas.openxmlformats.org/officeDocument/2006/relationships/image" Target="../media/image98.png"/><Relationship Id="rId10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4.png"/><Relationship Id="rId3" Type="http://schemas.openxmlformats.org/officeDocument/2006/relationships/image" Target="../media/image135.png"/></Relationships>
</file>

<file path=ppt/slides/_rels/slide4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3.png"/><Relationship Id="rId12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36.png"/><Relationship Id="rId5" Type="http://schemas.openxmlformats.org/officeDocument/2006/relationships/image" Target="../media/image137.png"/><Relationship Id="rId6" Type="http://schemas.openxmlformats.org/officeDocument/2006/relationships/image" Target="../media/image138.png"/><Relationship Id="rId7" Type="http://schemas.openxmlformats.org/officeDocument/2006/relationships/image" Target="../media/image139.png"/><Relationship Id="rId8" Type="http://schemas.openxmlformats.org/officeDocument/2006/relationships/image" Target="../media/image140.png"/><Relationship Id="rId9" Type="http://schemas.openxmlformats.org/officeDocument/2006/relationships/image" Target="../media/image141.png"/><Relationship Id="rId10" Type="http://schemas.openxmlformats.org/officeDocument/2006/relationships/image" Target="../media/image14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5.jpeg"/><Relationship Id="rId3" Type="http://schemas.openxmlformats.org/officeDocument/2006/relationships/image" Target="../media/image14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46.jpeg"/><Relationship Id="rId20" Type="http://schemas.openxmlformats.org/officeDocument/2006/relationships/image" Target="../media/image57.jpeg"/><Relationship Id="rId10" Type="http://schemas.openxmlformats.org/officeDocument/2006/relationships/image" Target="../media/image47.jpeg"/><Relationship Id="rId11" Type="http://schemas.openxmlformats.org/officeDocument/2006/relationships/image" Target="../media/image48.jpeg"/><Relationship Id="rId12" Type="http://schemas.openxmlformats.org/officeDocument/2006/relationships/image" Target="../media/image49.jpeg"/><Relationship Id="rId13" Type="http://schemas.openxmlformats.org/officeDocument/2006/relationships/image" Target="../media/image50.png"/><Relationship Id="rId14" Type="http://schemas.openxmlformats.org/officeDocument/2006/relationships/image" Target="../media/image51.jpeg"/><Relationship Id="rId15" Type="http://schemas.openxmlformats.org/officeDocument/2006/relationships/image" Target="../media/image52.png"/><Relationship Id="rId16" Type="http://schemas.openxmlformats.org/officeDocument/2006/relationships/image" Target="../media/image53.jpeg"/><Relationship Id="rId17" Type="http://schemas.openxmlformats.org/officeDocument/2006/relationships/image" Target="../media/image54.png"/><Relationship Id="rId18" Type="http://schemas.openxmlformats.org/officeDocument/2006/relationships/image" Target="../media/image55.jpeg"/><Relationship Id="rId19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Relationship Id="rId3" Type="http://schemas.openxmlformats.org/officeDocument/2006/relationships/image" Target="../media/image40.jpe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jpeg"/><Relationship Id="rId8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8" name="Picture 3" descr="C:\sflash\presentations\2017_04_FELseminar_EEHG\img\camera_blur.png"/>
          <p:cNvPicPr>
            <a:picLocks noChangeAspect="1" noChangeArrowheads="1"/>
          </p:cNvPicPr>
          <p:nvPr/>
        </p:nvPicPr>
        <p:blipFill rotWithShape="1">
          <a:blip r:embed="rId2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" t="27352" r="12392" b="15303"/>
          <a:stretch/>
        </p:blipFill>
        <p:spPr bwMode="auto">
          <a:xfrm>
            <a:off x="0" y="0"/>
            <a:ext cx="1219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el 1"/>
          <p:cNvSpPr txBox="1">
            <a:spLocks/>
          </p:cNvSpPr>
          <p:nvPr/>
        </p:nvSpPr>
        <p:spPr>
          <a:xfrm>
            <a:off x="407988" y="349612"/>
            <a:ext cx="8722643" cy="18333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Plasma Accelerators / Compact Accelerators</a:t>
            </a:r>
            <a:endParaRPr lang="en-US" sz="4400" dirty="0"/>
          </a:p>
        </p:txBody>
      </p:sp>
      <p:sp>
        <p:nvSpPr>
          <p:cNvPr id="20" name="Textplatzhalter 3"/>
          <p:cNvSpPr txBox="1">
            <a:spLocks/>
          </p:cNvSpPr>
          <p:nvPr/>
        </p:nvSpPr>
        <p:spPr>
          <a:xfrm>
            <a:off x="407368" y="4810220"/>
            <a:ext cx="11369548" cy="70037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Ralph W. Assmann (DESY) </a:t>
            </a:r>
          </a:p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Coordinator 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EuPRAXIA</a:t>
            </a:r>
            <a:r>
              <a:rPr lang="en-US" dirty="0">
                <a:solidFill>
                  <a:prstClr val="black"/>
                </a:solidFill>
                <a:latin typeface="Arial"/>
              </a:rPr>
              <a:t/>
            </a:r>
            <a:br>
              <a:rPr lang="en-US" dirty="0">
                <a:solidFill>
                  <a:prstClr val="black"/>
                </a:solidFill>
                <a:latin typeface="Arial"/>
              </a:rPr>
            </a:br>
            <a:r>
              <a:rPr lang="en-US" dirty="0" smtClean="0">
                <a:solidFill>
                  <a:prstClr val="black"/>
                </a:solidFill>
                <a:latin typeface="Arial"/>
              </a:rPr>
              <a:t>Lead 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Scientist 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DESY Accelerator 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R&amp;D</a:t>
            </a:r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407986" y="3573016"/>
            <a:ext cx="5104507" cy="1012352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z="1600" b="0" dirty="0"/>
              <a:t>African Conference on Fundamental </a:t>
            </a:r>
            <a:r>
              <a:rPr lang="de-DE" sz="1600" b="0" dirty="0" err="1"/>
              <a:t>Physics</a:t>
            </a:r>
            <a:r>
              <a:rPr lang="de-DE" sz="1600" b="0" dirty="0"/>
              <a:t> </a:t>
            </a:r>
            <a:r>
              <a:rPr lang="de-DE" sz="1600" b="0" dirty="0" err="1"/>
              <a:t>and</a:t>
            </a:r>
            <a:r>
              <a:rPr lang="de-DE" sz="1600" b="0" dirty="0"/>
              <a:t> </a:t>
            </a:r>
            <a:r>
              <a:rPr lang="de-DE" sz="1600" b="0" dirty="0" err="1"/>
              <a:t>Applications</a:t>
            </a:r>
            <a:r>
              <a:rPr lang="de-DE" sz="1600" b="0" dirty="0"/>
              <a:t>, </a:t>
            </a:r>
            <a:r>
              <a:rPr lang="de-DE" sz="1600" b="0" dirty="0" err="1"/>
              <a:t>or</a:t>
            </a:r>
            <a:r>
              <a:rPr lang="de-DE" sz="1600" b="0" dirty="0"/>
              <a:t> African Conference on </a:t>
            </a:r>
            <a:r>
              <a:rPr lang="de-DE" sz="1600" b="0" dirty="0" err="1"/>
              <a:t>Physics</a:t>
            </a:r>
            <a:r>
              <a:rPr lang="de-DE" sz="1600" b="0" dirty="0"/>
              <a:t> (</a:t>
            </a:r>
            <a:r>
              <a:rPr lang="de-DE" sz="1600" b="0" dirty="0" smtClean="0"/>
              <a:t>ACP), June </a:t>
            </a:r>
            <a:r>
              <a:rPr lang="de-DE" sz="1600" b="0" dirty="0"/>
              <a:t>28–</a:t>
            </a:r>
            <a:r>
              <a:rPr lang="de-DE" sz="1600" b="0" dirty="0" err="1"/>
              <a:t>July</a:t>
            </a:r>
            <a:r>
              <a:rPr lang="de-DE" sz="1600" b="0" dirty="0"/>
              <a:t> 4, </a:t>
            </a:r>
            <a:r>
              <a:rPr lang="de-DE" sz="1600" b="0" dirty="0" smtClean="0"/>
              <a:t>2018, </a:t>
            </a:r>
            <a:r>
              <a:rPr lang="de-DE" sz="1600" b="0" dirty="0" err="1" smtClean="0"/>
              <a:t>Namibian</a:t>
            </a:r>
            <a:r>
              <a:rPr lang="de-DE" sz="1600" b="0" dirty="0" smtClean="0"/>
              <a:t> </a:t>
            </a:r>
            <a:r>
              <a:rPr lang="de-DE" sz="1600" b="0" dirty="0"/>
              <a:t>University </a:t>
            </a:r>
            <a:r>
              <a:rPr lang="de-DE" sz="1600" b="0" dirty="0" err="1"/>
              <a:t>of</a:t>
            </a:r>
            <a:r>
              <a:rPr lang="de-DE" sz="1600" b="0" dirty="0"/>
              <a:t> Science </a:t>
            </a:r>
            <a:r>
              <a:rPr lang="de-DE" sz="1600" b="0" dirty="0" err="1"/>
              <a:t>and</a:t>
            </a:r>
            <a:r>
              <a:rPr lang="de-DE" sz="1600" b="0" dirty="0"/>
              <a:t> Technology (NUST), </a:t>
            </a:r>
            <a:r>
              <a:rPr lang="de-DE" sz="1600" b="0" dirty="0" err="1"/>
              <a:t>Windhoek</a:t>
            </a:r>
            <a:r>
              <a:rPr lang="de-DE" sz="1600" b="0" dirty="0"/>
              <a:t> Namibia</a:t>
            </a:r>
            <a:endParaRPr lang="de-DE" sz="1600" b="0" dirty="0"/>
          </a:p>
        </p:txBody>
      </p:sp>
      <p:sp>
        <p:nvSpPr>
          <p:cNvPr id="22" name="Untertitel 2"/>
          <p:cNvSpPr txBox="1">
            <a:spLocks/>
          </p:cNvSpPr>
          <p:nvPr/>
        </p:nvSpPr>
        <p:spPr>
          <a:xfrm>
            <a:off x="407987" y="1972733"/>
            <a:ext cx="6077299" cy="4434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Can we broaden accelerator impact with compact and cost-efficient accelerators?</a:t>
            </a:r>
            <a:endParaRPr lang="en-US" sz="2800" dirty="0"/>
          </a:p>
        </p:txBody>
      </p:sp>
      <p:pic>
        <p:nvPicPr>
          <p:cNvPr id="23" name="Picture 22" descr="2014-10-09_Plasma-Beschleuniger_HME-001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723" y="3428963"/>
            <a:ext cx="2484277" cy="1656184"/>
          </a:xfrm>
          <a:prstGeom prst="rect">
            <a:avLst/>
          </a:prstGeom>
        </p:spPr>
      </p:pic>
      <p:pic>
        <p:nvPicPr>
          <p:cNvPr id="25" name="Picture 24" descr="DESY-Laser_0011.jpe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6058" y="2041837"/>
            <a:ext cx="5292589" cy="117113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3768" y="5733256"/>
            <a:ext cx="1800200" cy="6168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2648" y="322298"/>
            <a:ext cx="2788151" cy="12612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89020" y="6145285"/>
            <a:ext cx="3309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/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631" y="6158930"/>
            <a:ext cx="472110" cy="28833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6" name="Picture 15" descr="Screen Shot 2018-06-28 at 09.07.48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1101">
            <a:off x="5663989" y="3511371"/>
            <a:ext cx="3572097" cy="2372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0514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Frontier Electron Beams and Directions for New Beams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Towards ultra-dense, highest brightness electron beams</a:t>
            </a:r>
            <a:endParaRPr lang="en-US" dirty="0"/>
          </a:p>
        </p:txBody>
      </p:sp>
      <p:sp>
        <p:nvSpPr>
          <p:cNvPr id="75" name="Text Box 237"/>
          <p:cNvSpPr txBox="1">
            <a:spLocks noChangeArrowheads="1"/>
          </p:cNvSpPr>
          <p:nvPr/>
        </p:nvSpPr>
        <p:spPr bwMode="auto">
          <a:xfrm>
            <a:off x="7226688" y="1037850"/>
            <a:ext cx="4628445" cy="529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lnSpc>
                <a:spcPct val="120000"/>
              </a:lnSpc>
              <a:spcAft>
                <a:spcPts val="1800"/>
              </a:spcAft>
              <a:buFont typeface="Arial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Increase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kinetic energy </a:t>
            </a:r>
            <a:r>
              <a:rPr lang="en-US" sz="2000" dirty="0" smtClean="0">
                <a:solidFill>
                  <a:srgbClr val="000000"/>
                </a:solidFill>
              </a:rPr>
              <a:t>of particles (MeV </a:t>
            </a:r>
            <a:r>
              <a:rPr lang="mr-IN" sz="2000" dirty="0" smtClean="0">
                <a:solidFill>
                  <a:srgbClr val="000000"/>
                </a:solidFill>
              </a:rPr>
              <a:t>–</a:t>
            </a:r>
            <a:r>
              <a:rPr lang="en-US" sz="2000" dirty="0" smtClean="0">
                <a:solidFill>
                  <a:srgbClr val="000000"/>
                </a:solidFill>
              </a:rPr>
              <a:t> GeV </a:t>
            </a:r>
            <a:r>
              <a:rPr lang="mr-IN" sz="2000" dirty="0" smtClean="0">
                <a:solidFill>
                  <a:srgbClr val="000000"/>
                </a:solidFill>
              </a:rPr>
              <a:t>–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i="1" dirty="0" err="1" smtClean="0">
                <a:solidFill>
                  <a:srgbClr val="000000"/>
                </a:solidFill>
              </a:rPr>
              <a:t>TeV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</a:p>
          <a:p>
            <a:pPr marL="342900" indent="-342900" eaLnBrk="1" hangingPunct="1">
              <a:lnSpc>
                <a:spcPct val="120000"/>
              </a:lnSpc>
              <a:spcAft>
                <a:spcPts val="1800"/>
              </a:spcAft>
              <a:buFont typeface="Arial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More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particles </a:t>
            </a:r>
            <a:r>
              <a:rPr lang="en-US" sz="2000" dirty="0">
                <a:solidFill>
                  <a:srgbClr val="000000"/>
                </a:solidFill>
              </a:rPr>
              <a:t>per bunch 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(1 million </a:t>
            </a:r>
            <a:r>
              <a:rPr lang="mr-IN" sz="2000" dirty="0" smtClean="0">
                <a:solidFill>
                  <a:srgbClr val="000000"/>
                </a:solidFill>
              </a:rPr>
              <a:t>–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</a:rPr>
              <a:t>100 </a:t>
            </a:r>
            <a:r>
              <a:rPr lang="en-US" sz="2000" i="1" dirty="0">
                <a:solidFill>
                  <a:srgbClr val="000000"/>
                </a:solidFill>
              </a:rPr>
              <a:t>billion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</a:p>
          <a:p>
            <a:pPr marL="342900" indent="-342900" eaLnBrk="1" hangingPunct="1">
              <a:lnSpc>
                <a:spcPct val="120000"/>
              </a:lnSpc>
              <a:spcAft>
                <a:spcPts val="1800"/>
              </a:spcAft>
              <a:buFont typeface="Arial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charset="0"/>
              </a:rPr>
              <a:t>Smaller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charset="0"/>
              </a:rPr>
              <a:t>transverse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charset="0"/>
              </a:rPr>
              <a:t>area </a:t>
            </a: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/>
            </a:r>
            <a:br>
              <a:rPr lang="en-US" sz="2000" dirty="0" smtClean="0">
                <a:solidFill>
                  <a:srgbClr val="000000"/>
                </a:solidFill>
                <a:sym typeface="Wingdings" charset="0"/>
              </a:rPr>
            </a:b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>(</a:t>
            </a:r>
            <a:r>
              <a:rPr lang="en-US" sz="2000" i="1" dirty="0" smtClean="0">
                <a:solidFill>
                  <a:srgbClr val="000000"/>
                </a:solidFill>
                <a:sym typeface="Wingdings" charset="0"/>
              </a:rPr>
              <a:t>1 nm </a:t>
            </a:r>
            <a:r>
              <a:rPr lang="mr-IN" sz="2000" dirty="0" smtClean="0">
                <a:solidFill>
                  <a:srgbClr val="000000"/>
                </a:solidFill>
                <a:sym typeface="Wingdings" charset="0"/>
              </a:rPr>
              <a:t>–</a:t>
            </a: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Arial" charset="0"/>
                <a:sym typeface="Wingdings" charset="0"/>
              </a:rPr>
              <a:t>1 mm smallest diameter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 charset="0"/>
              </a:rPr>
              <a:t>)</a:t>
            </a:r>
          </a:p>
          <a:p>
            <a:pPr marL="342900" indent="-342900" eaLnBrk="1" hangingPunct="1">
              <a:lnSpc>
                <a:spcPct val="120000"/>
              </a:lnSpc>
              <a:spcAft>
                <a:spcPts val="1800"/>
              </a:spcAft>
              <a:buFont typeface="Arial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Arial" charset="0"/>
                <a:cs typeface="Arial" charset="0"/>
              </a:rPr>
              <a:t>Shorter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Arial" charset="0"/>
                <a:cs typeface="Arial" charset="0"/>
              </a:rPr>
              <a:t>bunches </a:t>
            </a:r>
            <a:r>
              <a:rPr lang="en-US" sz="2000" dirty="0" smtClean="0">
                <a:ea typeface="Arial" charset="0"/>
                <a:cs typeface="Arial" charset="0"/>
              </a:rPr>
              <a:t>for access to ultra-fast science </a:t>
            </a:r>
            <a:br>
              <a:rPr lang="en-US" sz="2000" dirty="0" smtClean="0">
                <a:ea typeface="Arial" charset="0"/>
                <a:cs typeface="Arial" charset="0"/>
              </a:rPr>
            </a:b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(</a:t>
            </a:r>
            <a:r>
              <a:rPr lang="en-US" sz="2000" i="1" dirty="0" smtClean="0">
                <a:solidFill>
                  <a:srgbClr val="000000"/>
                </a:solidFill>
                <a:ea typeface="Arial" charset="0"/>
                <a:cs typeface="Arial" charset="0"/>
              </a:rPr>
              <a:t>100 nm </a:t>
            </a:r>
            <a:r>
              <a:rPr lang="mr-IN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–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 100 </a:t>
            </a:r>
            <a:r>
              <a:rPr lang="en-US" sz="2000" dirty="0">
                <a:solidFill>
                  <a:srgbClr val="000000"/>
                </a:solidFill>
                <a:latin typeface="Symbol" charset="0"/>
                <a:ea typeface="Arial" charset="0"/>
                <a:cs typeface="Arial" charset="0"/>
              </a:rPr>
              <a:t>m</a:t>
            </a:r>
            <a:r>
              <a:rPr lang="en-US" sz="2000" dirty="0">
                <a:solidFill>
                  <a:srgbClr val="000000"/>
                </a:solidFill>
                <a:ea typeface="Arial" charset="0"/>
                <a:cs typeface="Arial" charset="0"/>
              </a:rPr>
              <a:t>m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)</a:t>
            </a:r>
          </a:p>
          <a:p>
            <a:pPr marL="342900" indent="-342900" eaLnBrk="1" hangingPunct="1">
              <a:lnSpc>
                <a:spcPct val="120000"/>
              </a:lnSpc>
              <a:spcAft>
                <a:spcPts val="1800"/>
              </a:spcAft>
              <a:buFont typeface="Arial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Arial" charset="0"/>
                <a:cs typeface="Arial" charset="0"/>
                <a:sym typeface="Wingdings" charset="0"/>
              </a:rPr>
              <a:t>More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Arial" charset="0"/>
                <a:cs typeface="Arial" charset="0"/>
                <a:sym typeface="Wingdings" charset="0"/>
              </a:rPr>
              <a:t>bunches 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 charset="0"/>
              </a:rPr>
              <a:t>(1 </a:t>
            </a:r>
            <a:r>
              <a:rPr lang="mr-IN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 charset="0"/>
              </a:rPr>
              <a:t>–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 charset="0"/>
              </a:rPr>
              <a:t> 1000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 charset="0"/>
              </a:rPr>
              <a:t>)</a:t>
            </a:r>
          </a:p>
          <a:p>
            <a:pPr marL="342900" indent="-342900" eaLnBrk="1" hangingPunct="1">
              <a:lnSpc>
                <a:spcPct val="120000"/>
              </a:lnSpc>
              <a:spcAft>
                <a:spcPts val="1800"/>
              </a:spcAft>
              <a:buFont typeface="Arial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Arial" charset="0"/>
                <a:cs typeface="Arial" charset="0"/>
                <a:sym typeface="Wingdings" charset="0"/>
              </a:rPr>
              <a:t>MORE   C O M P A C T   TECH???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Arial" charset="0"/>
              <a:cs typeface="Arial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423333" y="1481666"/>
            <a:ext cx="6505222" cy="3541889"/>
            <a:chOff x="423333" y="1439333"/>
            <a:chExt cx="6505222" cy="3541889"/>
          </a:xfrm>
        </p:grpSpPr>
        <p:sp>
          <p:nvSpPr>
            <p:cNvPr id="76" name="Rectangle 75"/>
            <p:cNvSpPr/>
            <p:nvPr/>
          </p:nvSpPr>
          <p:spPr>
            <a:xfrm>
              <a:off x="423333" y="1439333"/>
              <a:ext cx="6505222" cy="3541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grpSp>
          <p:nvGrpSpPr>
            <p:cNvPr id="7" name="Group 231"/>
            <p:cNvGrpSpPr>
              <a:grpSpLocks/>
            </p:cNvGrpSpPr>
            <p:nvPr/>
          </p:nvGrpSpPr>
          <p:grpSpPr bwMode="auto">
            <a:xfrm>
              <a:off x="942092" y="1639886"/>
              <a:ext cx="3559175" cy="2528887"/>
              <a:chOff x="1805" y="1690"/>
              <a:chExt cx="2242" cy="1593"/>
            </a:xfrm>
          </p:grpSpPr>
          <p:sp>
            <p:nvSpPr>
              <p:cNvPr id="9" name="Oval 222"/>
              <p:cNvSpPr>
                <a:spLocks noChangeArrowheads="1"/>
              </p:cNvSpPr>
              <p:nvPr/>
            </p:nvSpPr>
            <p:spPr bwMode="auto">
              <a:xfrm>
                <a:off x="2016" y="1690"/>
                <a:ext cx="2027" cy="97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AutoShape 230"/>
              <p:cNvSpPr>
                <a:spLocks noChangeArrowheads="1"/>
              </p:cNvSpPr>
              <p:nvPr/>
            </p:nvSpPr>
            <p:spPr bwMode="auto">
              <a:xfrm flipV="1">
                <a:off x="1807" y="2160"/>
                <a:ext cx="411" cy="61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7200 w 21600"/>
                  <a:gd name="T13" fmla="*/ 7212 h 21600"/>
                  <a:gd name="T14" fmla="*/ 14400 w 21600"/>
                  <a:gd name="T15" fmla="*/ 1438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8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AutoShape 226"/>
              <p:cNvSpPr>
                <a:spLocks noChangeArrowheads="1"/>
              </p:cNvSpPr>
              <p:nvPr/>
            </p:nvSpPr>
            <p:spPr bwMode="auto">
              <a:xfrm>
                <a:off x="2024" y="2160"/>
                <a:ext cx="2023" cy="63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264 w 21600"/>
                  <a:gd name="T13" fmla="*/ 2272 h 21600"/>
                  <a:gd name="T14" fmla="*/ 19336 w 21600"/>
                  <a:gd name="T15" fmla="*/ 1932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934" y="21600"/>
                    </a:lnTo>
                    <a:lnTo>
                      <a:pt x="206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Oval 4"/>
              <p:cNvSpPr>
                <a:spLocks noChangeArrowheads="1"/>
              </p:cNvSpPr>
              <p:nvPr/>
            </p:nvSpPr>
            <p:spPr bwMode="auto">
              <a:xfrm>
                <a:off x="1805" y="2308"/>
                <a:ext cx="2150" cy="97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Oval 6"/>
              <p:cNvSpPr>
                <a:spLocks noChangeArrowheads="1"/>
              </p:cNvSpPr>
              <p:nvPr/>
            </p:nvSpPr>
            <p:spPr bwMode="auto">
              <a:xfrm>
                <a:off x="2880" y="2503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Oval 13"/>
              <p:cNvSpPr>
                <a:spLocks noChangeArrowheads="1"/>
              </p:cNvSpPr>
              <p:nvPr/>
            </p:nvSpPr>
            <p:spPr bwMode="auto">
              <a:xfrm>
                <a:off x="2684" y="255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Oval 17"/>
              <p:cNvSpPr>
                <a:spLocks noChangeArrowheads="1"/>
              </p:cNvSpPr>
              <p:nvPr/>
            </p:nvSpPr>
            <p:spPr bwMode="auto">
              <a:xfrm>
                <a:off x="3253" y="237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Oval 22"/>
              <p:cNvSpPr>
                <a:spLocks noChangeArrowheads="1"/>
              </p:cNvSpPr>
              <p:nvPr/>
            </p:nvSpPr>
            <p:spPr bwMode="auto">
              <a:xfrm>
                <a:off x="2997" y="309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Oval 25"/>
              <p:cNvSpPr>
                <a:spLocks noChangeArrowheads="1"/>
              </p:cNvSpPr>
              <p:nvPr/>
            </p:nvSpPr>
            <p:spPr bwMode="auto">
              <a:xfrm>
                <a:off x="2880" y="236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Oval 30"/>
              <p:cNvSpPr>
                <a:spLocks noChangeArrowheads="1"/>
              </p:cNvSpPr>
              <p:nvPr/>
            </p:nvSpPr>
            <p:spPr bwMode="auto">
              <a:xfrm>
                <a:off x="3159" y="294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Oval 35"/>
              <p:cNvSpPr>
                <a:spLocks noChangeArrowheads="1"/>
              </p:cNvSpPr>
              <p:nvPr/>
            </p:nvSpPr>
            <p:spPr bwMode="auto">
              <a:xfrm>
                <a:off x="3092" y="240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Oval 36"/>
              <p:cNvSpPr>
                <a:spLocks noChangeArrowheads="1"/>
              </p:cNvSpPr>
              <p:nvPr/>
            </p:nvSpPr>
            <p:spPr bwMode="auto">
              <a:xfrm>
                <a:off x="3090" y="271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Oval 37"/>
              <p:cNvSpPr>
                <a:spLocks noChangeArrowheads="1"/>
              </p:cNvSpPr>
              <p:nvPr/>
            </p:nvSpPr>
            <p:spPr bwMode="auto">
              <a:xfrm>
                <a:off x="3318" y="2488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Oval 44"/>
              <p:cNvSpPr>
                <a:spLocks noChangeArrowheads="1"/>
              </p:cNvSpPr>
              <p:nvPr/>
            </p:nvSpPr>
            <p:spPr bwMode="auto">
              <a:xfrm>
                <a:off x="3204" y="305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Oval 47"/>
              <p:cNvSpPr>
                <a:spLocks noChangeArrowheads="1"/>
              </p:cNvSpPr>
              <p:nvPr/>
            </p:nvSpPr>
            <p:spPr bwMode="auto">
              <a:xfrm>
                <a:off x="3082" y="254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Oval 48"/>
              <p:cNvSpPr>
                <a:spLocks noChangeArrowheads="1"/>
              </p:cNvSpPr>
              <p:nvPr/>
            </p:nvSpPr>
            <p:spPr bwMode="auto">
              <a:xfrm>
                <a:off x="3483" y="2548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Oval 54"/>
              <p:cNvSpPr>
                <a:spLocks noChangeArrowheads="1"/>
              </p:cNvSpPr>
              <p:nvPr/>
            </p:nvSpPr>
            <p:spPr bwMode="auto">
              <a:xfrm>
                <a:off x="3739" y="2829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Oval 57"/>
              <p:cNvSpPr>
                <a:spLocks noChangeArrowheads="1"/>
              </p:cNvSpPr>
              <p:nvPr/>
            </p:nvSpPr>
            <p:spPr bwMode="auto">
              <a:xfrm>
                <a:off x="3187" y="266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Oval 69"/>
              <p:cNvSpPr>
                <a:spLocks noChangeArrowheads="1"/>
              </p:cNvSpPr>
              <p:nvPr/>
            </p:nvSpPr>
            <p:spPr bwMode="auto">
              <a:xfrm>
                <a:off x="3740" y="266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Oval 165"/>
              <p:cNvSpPr>
                <a:spLocks noChangeArrowheads="1"/>
              </p:cNvSpPr>
              <p:nvPr/>
            </p:nvSpPr>
            <p:spPr bwMode="auto">
              <a:xfrm>
                <a:off x="2657" y="304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Oval 166"/>
              <p:cNvSpPr>
                <a:spLocks noChangeArrowheads="1"/>
              </p:cNvSpPr>
              <p:nvPr/>
            </p:nvSpPr>
            <p:spPr bwMode="auto">
              <a:xfrm>
                <a:off x="2573" y="315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Oval 175"/>
              <p:cNvSpPr>
                <a:spLocks noChangeArrowheads="1"/>
              </p:cNvSpPr>
              <p:nvPr/>
            </p:nvSpPr>
            <p:spPr bwMode="auto">
              <a:xfrm>
                <a:off x="3664" y="249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Oval 176"/>
              <p:cNvSpPr>
                <a:spLocks noChangeArrowheads="1"/>
              </p:cNvSpPr>
              <p:nvPr/>
            </p:nvSpPr>
            <p:spPr bwMode="auto">
              <a:xfrm>
                <a:off x="3288" y="2844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Oval 177"/>
              <p:cNvSpPr>
                <a:spLocks noChangeArrowheads="1"/>
              </p:cNvSpPr>
              <p:nvPr/>
            </p:nvSpPr>
            <p:spPr bwMode="auto">
              <a:xfrm>
                <a:off x="2790" y="310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Oval 178"/>
              <p:cNvSpPr>
                <a:spLocks noChangeArrowheads="1"/>
              </p:cNvSpPr>
              <p:nvPr/>
            </p:nvSpPr>
            <p:spPr bwMode="auto">
              <a:xfrm>
                <a:off x="3432" y="307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Oval 182"/>
              <p:cNvSpPr>
                <a:spLocks noChangeArrowheads="1"/>
              </p:cNvSpPr>
              <p:nvPr/>
            </p:nvSpPr>
            <p:spPr bwMode="auto">
              <a:xfrm>
                <a:off x="2790" y="278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Oval 183"/>
              <p:cNvSpPr>
                <a:spLocks noChangeArrowheads="1"/>
              </p:cNvSpPr>
              <p:nvPr/>
            </p:nvSpPr>
            <p:spPr bwMode="auto">
              <a:xfrm>
                <a:off x="2886" y="288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Oval 184"/>
              <p:cNvSpPr>
                <a:spLocks noChangeArrowheads="1"/>
              </p:cNvSpPr>
              <p:nvPr/>
            </p:nvSpPr>
            <p:spPr bwMode="auto">
              <a:xfrm>
                <a:off x="2880" y="2665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Oval 185"/>
              <p:cNvSpPr>
                <a:spLocks noChangeArrowheads="1"/>
              </p:cNvSpPr>
              <p:nvPr/>
            </p:nvSpPr>
            <p:spPr bwMode="auto">
              <a:xfrm>
                <a:off x="2976" y="276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Oval 186"/>
              <p:cNvSpPr>
                <a:spLocks noChangeArrowheads="1"/>
              </p:cNvSpPr>
              <p:nvPr/>
            </p:nvSpPr>
            <p:spPr bwMode="auto">
              <a:xfrm>
                <a:off x="2697" y="2669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Oval 187"/>
              <p:cNvSpPr>
                <a:spLocks noChangeArrowheads="1"/>
              </p:cNvSpPr>
              <p:nvPr/>
            </p:nvSpPr>
            <p:spPr bwMode="auto">
              <a:xfrm>
                <a:off x="2655" y="280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Oval 188"/>
              <p:cNvSpPr>
                <a:spLocks noChangeArrowheads="1"/>
              </p:cNvSpPr>
              <p:nvPr/>
            </p:nvSpPr>
            <p:spPr bwMode="auto">
              <a:xfrm>
                <a:off x="2748" y="295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Oval 189"/>
              <p:cNvSpPr>
                <a:spLocks noChangeArrowheads="1"/>
              </p:cNvSpPr>
              <p:nvPr/>
            </p:nvSpPr>
            <p:spPr bwMode="auto">
              <a:xfrm>
                <a:off x="3024" y="290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Oval 190"/>
              <p:cNvSpPr>
                <a:spLocks noChangeArrowheads="1"/>
              </p:cNvSpPr>
              <p:nvPr/>
            </p:nvSpPr>
            <p:spPr bwMode="auto">
              <a:xfrm>
                <a:off x="2995" y="2658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Oval 191"/>
              <p:cNvSpPr>
                <a:spLocks noChangeArrowheads="1"/>
              </p:cNvSpPr>
              <p:nvPr/>
            </p:nvSpPr>
            <p:spPr bwMode="auto">
              <a:xfrm>
                <a:off x="2880" y="277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Oval 192"/>
              <p:cNvSpPr>
                <a:spLocks noChangeArrowheads="1"/>
              </p:cNvSpPr>
              <p:nvPr/>
            </p:nvSpPr>
            <p:spPr bwMode="auto">
              <a:xfrm>
                <a:off x="3314" y="2714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Oval 193"/>
              <p:cNvSpPr>
                <a:spLocks noChangeArrowheads="1"/>
              </p:cNvSpPr>
              <p:nvPr/>
            </p:nvSpPr>
            <p:spPr bwMode="auto">
              <a:xfrm>
                <a:off x="3549" y="277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Oval 194"/>
              <p:cNvSpPr>
                <a:spLocks noChangeArrowheads="1"/>
              </p:cNvSpPr>
              <p:nvPr/>
            </p:nvSpPr>
            <p:spPr bwMode="auto">
              <a:xfrm>
                <a:off x="3367" y="296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Oval 195"/>
              <p:cNvSpPr>
                <a:spLocks noChangeArrowheads="1"/>
              </p:cNvSpPr>
              <p:nvPr/>
            </p:nvSpPr>
            <p:spPr bwMode="auto">
              <a:xfrm>
                <a:off x="3567" y="296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Oval 196"/>
              <p:cNvSpPr>
                <a:spLocks noChangeArrowheads="1"/>
              </p:cNvSpPr>
              <p:nvPr/>
            </p:nvSpPr>
            <p:spPr bwMode="auto">
              <a:xfrm>
                <a:off x="3084" y="281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Oval 197"/>
              <p:cNvSpPr>
                <a:spLocks noChangeArrowheads="1"/>
              </p:cNvSpPr>
              <p:nvPr/>
            </p:nvSpPr>
            <p:spPr bwMode="auto">
              <a:xfrm>
                <a:off x="2790" y="260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Oval 198"/>
              <p:cNvSpPr>
                <a:spLocks noChangeArrowheads="1"/>
              </p:cNvSpPr>
              <p:nvPr/>
            </p:nvSpPr>
            <p:spPr bwMode="auto">
              <a:xfrm>
                <a:off x="2963" y="2954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Oval 199"/>
              <p:cNvSpPr>
                <a:spLocks noChangeArrowheads="1"/>
              </p:cNvSpPr>
              <p:nvPr/>
            </p:nvSpPr>
            <p:spPr bwMode="auto">
              <a:xfrm>
                <a:off x="2663" y="291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Oval 200"/>
              <p:cNvSpPr>
                <a:spLocks noChangeArrowheads="1"/>
              </p:cNvSpPr>
              <p:nvPr/>
            </p:nvSpPr>
            <p:spPr bwMode="auto">
              <a:xfrm>
                <a:off x="2592" y="271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Oval 201"/>
              <p:cNvSpPr>
                <a:spLocks noChangeArrowheads="1"/>
              </p:cNvSpPr>
              <p:nvPr/>
            </p:nvSpPr>
            <p:spPr bwMode="auto">
              <a:xfrm>
                <a:off x="2880" y="2973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Oval 202"/>
              <p:cNvSpPr>
                <a:spLocks noChangeArrowheads="1"/>
              </p:cNvSpPr>
              <p:nvPr/>
            </p:nvSpPr>
            <p:spPr bwMode="auto">
              <a:xfrm>
                <a:off x="2546" y="2819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Oval 203"/>
              <p:cNvSpPr>
                <a:spLocks noChangeArrowheads="1"/>
              </p:cNvSpPr>
              <p:nvPr/>
            </p:nvSpPr>
            <p:spPr bwMode="auto">
              <a:xfrm>
                <a:off x="2496" y="2735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Oval 204"/>
              <p:cNvSpPr>
                <a:spLocks noChangeArrowheads="1"/>
              </p:cNvSpPr>
              <p:nvPr/>
            </p:nvSpPr>
            <p:spPr bwMode="auto">
              <a:xfrm>
                <a:off x="2530" y="256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Oval 205"/>
              <p:cNvSpPr>
                <a:spLocks noChangeArrowheads="1"/>
              </p:cNvSpPr>
              <p:nvPr/>
            </p:nvSpPr>
            <p:spPr bwMode="auto">
              <a:xfrm>
                <a:off x="2348" y="263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Oval 206"/>
              <p:cNvSpPr>
                <a:spLocks noChangeArrowheads="1"/>
              </p:cNvSpPr>
              <p:nvPr/>
            </p:nvSpPr>
            <p:spPr bwMode="auto">
              <a:xfrm>
                <a:off x="2271" y="280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Oval 207"/>
              <p:cNvSpPr>
                <a:spLocks noChangeArrowheads="1"/>
              </p:cNvSpPr>
              <p:nvPr/>
            </p:nvSpPr>
            <p:spPr bwMode="auto">
              <a:xfrm>
                <a:off x="2429" y="2918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Oval 208"/>
              <p:cNvSpPr>
                <a:spLocks noChangeArrowheads="1"/>
              </p:cNvSpPr>
              <p:nvPr/>
            </p:nvSpPr>
            <p:spPr bwMode="auto">
              <a:xfrm>
                <a:off x="2525" y="3014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209"/>
              <p:cNvSpPr>
                <a:spLocks noChangeArrowheads="1"/>
              </p:cNvSpPr>
              <p:nvPr/>
            </p:nvSpPr>
            <p:spPr bwMode="auto">
              <a:xfrm>
                <a:off x="2281" y="2999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Oval 210"/>
              <p:cNvSpPr>
                <a:spLocks noChangeArrowheads="1"/>
              </p:cNvSpPr>
              <p:nvPr/>
            </p:nvSpPr>
            <p:spPr bwMode="auto">
              <a:xfrm>
                <a:off x="2072" y="288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Oval 211"/>
              <p:cNvSpPr>
                <a:spLocks noChangeArrowheads="1"/>
              </p:cNvSpPr>
              <p:nvPr/>
            </p:nvSpPr>
            <p:spPr bwMode="auto">
              <a:xfrm>
                <a:off x="2147" y="266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Oval 212"/>
              <p:cNvSpPr>
                <a:spLocks noChangeArrowheads="1"/>
              </p:cNvSpPr>
              <p:nvPr/>
            </p:nvSpPr>
            <p:spPr bwMode="auto">
              <a:xfrm>
                <a:off x="1991" y="268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Oval 213"/>
              <p:cNvSpPr>
                <a:spLocks noChangeArrowheads="1"/>
              </p:cNvSpPr>
              <p:nvPr/>
            </p:nvSpPr>
            <p:spPr bwMode="auto">
              <a:xfrm>
                <a:off x="1863" y="2783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Oval 214"/>
              <p:cNvSpPr>
                <a:spLocks noChangeArrowheads="1"/>
              </p:cNvSpPr>
              <p:nvPr/>
            </p:nvSpPr>
            <p:spPr bwMode="auto">
              <a:xfrm>
                <a:off x="2120" y="3033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Oval 215"/>
              <p:cNvSpPr>
                <a:spLocks noChangeArrowheads="1"/>
              </p:cNvSpPr>
              <p:nvPr/>
            </p:nvSpPr>
            <p:spPr bwMode="auto">
              <a:xfrm>
                <a:off x="2216" y="249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Oval 216"/>
              <p:cNvSpPr>
                <a:spLocks noChangeArrowheads="1"/>
              </p:cNvSpPr>
              <p:nvPr/>
            </p:nvSpPr>
            <p:spPr bwMode="auto">
              <a:xfrm>
                <a:off x="2025" y="249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Oval 217"/>
              <p:cNvSpPr>
                <a:spLocks noChangeArrowheads="1"/>
              </p:cNvSpPr>
              <p:nvPr/>
            </p:nvSpPr>
            <p:spPr bwMode="auto">
              <a:xfrm>
                <a:off x="2373" y="274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Oval 218"/>
              <p:cNvSpPr>
                <a:spLocks noChangeArrowheads="1"/>
              </p:cNvSpPr>
              <p:nvPr/>
            </p:nvSpPr>
            <p:spPr bwMode="auto">
              <a:xfrm>
                <a:off x="2469" y="236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Oval 219"/>
              <p:cNvSpPr>
                <a:spLocks noChangeArrowheads="1"/>
              </p:cNvSpPr>
              <p:nvPr/>
            </p:nvSpPr>
            <p:spPr bwMode="auto">
              <a:xfrm>
                <a:off x="2565" y="245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Oval 220"/>
              <p:cNvSpPr>
                <a:spLocks noChangeArrowheads="1"/>
              </p:cNvSpPr>
              <p:nvPr/>
            </p:nvSpPr>
            <p:spPr bwMode="auto">
              <a:xfrm>
                <a:off x="2724" y="241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3" name="Text Box 233"/>
            <p:cNvSpPr txBox="1">
              <a:spLocks noChangeArrowheads="1"/>
            </p:cNvSpPr>
            <p:nvPr/>
          </p:nvSpPr>
          <p:spPr bwMode="auto">
            <a:xfrm>
              <a:off x="766234" y="4398078"/>
              <a:ext cx="20955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i="1" dirty="0">
                  <a:solidFill>
                    <a:srgbClr val="000000"/>
                  </a:solidFill>
                </a:rPr>
                <a:t>Transverse area</a:t>
              </a:r>
            </a:p>
          </p:txBody>
        </p:sp>
        <p:sp>
          <p:nvSpPr>
            <p:cNvPr id="74" name="Text Box 235"/>
            <p:cNvSpPr txBox="1">
              <a:spLocks noChangeArrowheads="1"/>
            </p:cNvSpPr>
            <p:nvPr/>
          </p:nvSpPr>
          <p:spPr bwMode="auto">
            <a:xfrm>
              <a:off x="4739393" y="2616377"/>
              <a:ext cx="208692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i="1" dirty="0">
                  <a:solidFill>
                    <a:srgbClr val="000000"/>
                  </a:solidFill>
                </a:rPr>
                <a:t>Length of bunch</a:t>
              </a:r>
            </a:p>
            <a:p>
              <a:pPr eaLnBrk="1" hangingPunct="1"/>
              <a:r>
                <a:rPr lang="en-US" sz="2000" i="1" dirty="0">
                  <a:solidFill>
                    <a:srgbClr val="000000"/>
                  </a:solidFill>
                </a:rPr>
                <a:t>(packet)</a:t>
              </a:r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V="1">
              <a:off x="4543777" y="2483555"/>
              <a:ext cx="112889" cy="9595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Footer Placeholder 7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2" name="Oval 1"/>
          <p:cNvSpPr/>
          <p:nvPr/>
        </p:nvSpPr>
        <p:spPr>
          <a:xfrm>
            <a:off x="7025727" y="5755247"/>
            <a:ext cx="4945030" cy="729539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79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uild="p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Down in RF and Invention of A </a:t>
            </a:r>
            <a:r>
              <a:rPr lang="en-US" dirty="0" smtClean="0"/>
              <a:t>New </a:t>
            </a:r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Complementing RF based Accelerators with Plasma Accelerators!?</a:t>
            </a:r>
            <a:endParaRPr lang="en-US" dirty="0"/>
          </a:p>
        </p:txBody>
      </p:sp>
      <p:pic>
        <p:nvPicPr>
          <p:cNvPr id="9" name="Content Placeholder 3" descr="linvingston-rwa-step-fina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641" r="-7641"/>
          <a:stretch>
            <a:fillRect/>
          </a:stretch>
        </p:blipFill>
        <p:spPr>
          <a:xfrm>
            <a:off x="1376081" y="1223350"/>
            <a:ext cx="8958024" cy="51382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84523" y="2474773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27 km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14356" y="1461804"/>
            <a:ext cx="96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km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79819" y="3059276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 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743433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 Down in RF and Invention of A New Technology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Complementing RF based Accelerators with Plasma Accelerators!?</a:t>
            </a:r>
            <a:endParaRPr lang="en-US" dirty="0"/>
          </a:p>
        </p:txBody>
      </p:sp>
      <p:pic>
        <p:nvPicPr>
          <p:cNvPr id="9" name="Content Placeholder 3" descr="linvingston-rwa-step-fina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641" r="-7641"/>
          <a:stretch>
            <a:fillRect/>
          </a:stretch>
        </p:blipFill>
        <p:spPr>
          <a:xfrm>
            <a:off x="1376081" y="1223350"/>
            <a:ext cx="8958024" cy="51382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332" y="2138265"/>
            <a:ext cx="4205111" cy="1200328"/>
          </a:xfrm>
          <a:prstGeom prst="rect">
            <a:avLst/>
          </a:prstGeom>
          <a:solidFill>
            <a:srgbClr val="139FDF">
              <a:alpha val="88000"/>
            </a:srgbClr>
          </a:solidFill>
          <a:ln w="57150" cmpd="sng"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Shows potential of plasma acceleration for very high energies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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HEP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87564" y="2166487"/>
            <a:ext cx="2697236" cy="1149623"/>
          </a:xfrm>
          <a:custGeom>
            <a:avLst/>
            <a:gdLst>
              <a:gd name="connsiteX0" fmla="*/ 13955 w 2721221"/>
              <a:gd name="connsiteY0" fmla="*/ 0 h 1563156"/>
              <a:gd name="connsiteX1" fmla="*/ 2721221 w 2721221"/>
              <a:gd name="connsiteY1" fmla="*/ 628054 h 1563156"/>
              <a:gd name="connsiteX2" fmla="*/ 0 w 2721221"/>
              <a:gd name="connsiteY2" fmla="*/ 1563156 h 1563156"/>
              <a:gd name="connsiteX3" fmla="*/ 13955 w 2721221"/>
              <a:gd name="connsiteY3" fmla="*/ 0 h 1563156"/>
              <a:gd name="connsiteX0" fmla="*/ 13955 w 2721221"/>
              <a:gd name="connsiteY0" fmla="*/ 0 h 1563156"/>
              <a:gd name="connsiteX1" fmla="*/ 2721221 w 2721221"/>
              <a:gd name="connsiteY1" fmla="*/ 878428 h 1563156"/>
              <a:gd name="connsiteX2" fmla="*/ 0 w 2721221"/>
              <a:gd name="connsiteY2" fmla="*/ 1563156 h 1563156"/>
              <a:gd name="connsiteX3" fmla="*/ 13955 w 2721221"/>
              <a:gd name="connsiteY3" fmla="*/ 0 h 156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1221" h="1563156">
                <a:moveTo>
                  <a:pt x="13955" y="0"/>
                </a:moveTo>
                <a:lnTo>
                  <a:pt x="2721221" y="878428"/>
                </a:lnTo>
                <a:lnTo>
                  <a:pt x="0" y="1563156"/>
                </a:lnTo>
                <a:lnTo>
                  <a:pt x="13955" y="0"/>
                </a:lnTo>
                <a:close/>
              </a:path>
            </a:pathLst>
          </a:custGeom>
          <a:solidFill>
            <a:srgbClr val="139FDF">
              <a:alpha val="88000"/>
            </a:srgbClr>
          </a:solidFill>
          <a:ln w="57150" cmpd="sng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84523" y="2474773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27 km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14356" y="1461804"/>
            <a:ext cx="96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km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79819" y="3059276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 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73784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 Down in RF and Invention of A New Technology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Complementing RF based Accelerators with Plasma Accelerators!?</a:t>
            </a:r>
            <a:endParaRPr lang="en-US" dirty="0"/>
          </a:p>
        </p:txBody>
      </p:sp>
      <p:pic>
        <p:nvPicPr>
          <p:cNvPr id="9" name="Content Placeholder 3" descr="linvingston-rwa-step-fina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641" r="-7641"/>
          <a:stretch>
            <a:fillRect/>
          </a:stretch>
        </p:blipFill>
        <p:spPr>
          <a:xfrm>
            <a:off x="1376081" y="1223350"/>
            <a:ext cx="8958024" cy="51382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332" y="2138265"/>
            <a:ext cx="4205111" cy="1200328"/>
          </a:xfrm>
          <a:prstGeom prst="rect">
            <a:avLst/>
          </a:prstGeom>
          <a:solidFill>
            <a:srgbClr val="139FDF">
              <a:alpha val="88000"/>
            </a:srgbClr>
          </a:solidFill>
          <a:ln w="57150" cmpd="sng"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Shows potential of plasma acceleration for very high energies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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HEP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87564" y="2166487"/>
            <a:ext cx="2697236" cy="1149623"/>
          </a:xfrm>
          <a:custGeom>
            <a:avLst/>
            <a:gdLst>
              <a:gd name="connsiteX0" fmla="*/ 13955 w 2721221"/>
              <a:gd name="connsiteY0" fmla="*/ 0 h 1563156"/>
              <a:gd name="connsiteX1" fmla="*/ 2721221 w 2721221"/>
              <a:gd name="connsiteY1" fmla="*/ 628054 h 1563156"/>
              <a:gd name="connsiteX2" fmla="*/ 0 w 2721221"/>
              <a:gd name="connsiteY2" fmla="*/ 1563156 h 1563156"/>
              <a:gd name="connsiteX3" fmla="*/ 13955 w 2721221"/>
              <a:gd name="connsiteY3" fmla="*/ 0 h 1563156"/>
              <a:gd name="connsiteX0" fmla="*/ 13955 w 2721221"/>
              <a:gd name="connsiteY0" fmla="*/ 0 h 1563156"/>
              <a:gd name="connsiteX1" fmla="*/ 2721221 w 2721221"/>
              <a:gd name="connsiteY1" fmla="*/ 878428 h 1563156"/>
              <a:gd name="connsiteX2" fmla="*/ 0 w 2721221"/>
              <a:gd name="connsiteY2" fmla="*/ 1563156 h 1563156"/>
              <a:gd name="connsiteX3" fmla="*/ 13955 w 2721221"/>
              <a:gd name="connsiteY3" fmla="*/ 0 h 156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1221" h="1563156">
                <a:moveTo>
                  <a:pt x="13955" y="0"/>
                </a:moveTo>
                <a:lnTo>
                  <a:pt x="2721221" y="878428"/>
                </a:lnTo>
                <a:lnTo>
                  <a:pt x="0" y="1563156"/>
                </a:lnTo>
                <a:lnTo>
                  <a:pt x="13955" y="0"/>
                </a:lnTo>
                <a:close/>
              </a:path>
            </a:pathLst>
          </a:custGeom>
          <a:solidFill>
            <a:srgbClr val="139FDF">
              <a:alpha val="88000"/>
            </a:srgbClr>
          </a:solidFill>
          <a:ln w="57150" cmpd="sng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334" y="3734167"/>
            <a:ext cx="4317999" cy="1200328"/>
          </a:xfrm>
          <a:prstGeom prst="rect">
            <a:avLst/>
          </a:prstGeom>
          <a:solidFill>
            <a:srgbClr val="FB8B26">
              <a:alpha val="88000"/>
            </a:srgbClr>
          </a:solidFill>
          <a:ln w="57150" cmpd="sng">
            <a:noFill/>
          </a:ln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Plasma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acc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. t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oday in regime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r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equired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for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FEL’s </a:t>
            </a:r>
            <a:b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</a:b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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Photon Science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!</a:t>
            </a:r>
          </a:p>
        </p:txBody>
      </p:sp>
      <p:sp>
        <p:nvSpPr>
          <p:cNvPr id="10" name="Freeform 9"/>
          <p:cNvSpPr/>
          <p:nvPr/>
        </p:nvSpPr>
        <p:spPr>
          <a:xfrm>
            <a:off x="4732235" y="3231446"/>
            <a:ext cx="3069198" cy="1721556"/>
          </a:xfrm>
          <a:custGeom>
            <a:avLst/>
            <a:gdLst>
              <a:gd name="connsiteX0" fmla="*/ 0 w 3084050"/>
              <a:gd name="connsiteY0" fmla="*/ 976973 h 2526173"/>
              <a:gd name="connsiteX1" fmla="*/ 3084050 w 3084050"/>
              <a:gd name="connsiteY1" fmla="*/ 0 h 2526173"/>
              <a:gd name="connsiteX2" fmla="*/ 0 w 3084050"/>
              <a:gd name="connsiteY2" fmla="*/ 2526173 h 2526173"/>
              <a:gd name="connsiteX3" fmla="*/ 0 w 3084050"/>
              <a:gd name="connsiteY3" fmla="*/ 976973 h 2526173"/>
              <a:gd name="connsiteX0" fmla="*/ 0 w 3084050"/>
              <a:gd name="connsiteY0" fmla="*/ 775492 h 2526173"/>
              <a:gd name="connsiteX1" fmla="*/ 3084050 w 3084050"/>
              <a:gd name="connsiteY1" fmla="*/ 0 h 2526173"/>
              <a:gd name="connsiteX2" fmla="*/ 0 w 3084050"/>
              <a:gd name="connsiteY2" fmla="*/ 2526173 h 2526173"/>
              <a:gd name="connsiteX3" fmla="*/ 0 w 3084050"/>
              <a:gd name="connsiteY3" fmla="*/ 775492 h 2526173"/>
              <a:gd name="connsiteX0" fmla="*/ 0 w 3084050"/>
              <a:gd name="connsiteY0" fmla="*/ 713498 h 2464179"/>
              <a:gd name="connsiteX1" fmla="*/ 3084050 w 3084050"/>
              <a:gd name="connsiteY1" fmla="*/ 0 h 2464179"/>
              <a:gd name="connsiteX2" fmla="*/ 0 w 3084050"/>
              <a:gd name="connsiteY2" fmla="*/ 2464179 h 2464179"/>
              <a:gd name="connsiteX3" fmla="*/ 0 w 3084050"/>
              <a:gd name="connsiteY3" fmla="*/ 713498 h 2464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4050" h="2464179">
                <a:moveTo>
                  <a:pt x="0" y="713498"/>
                </a:moveTo>
                <a:lnTo>
                  <a:pt x="3084050" y="0"/>
                </a:lnTo>
                <a:lnTo>
                  <a:pt x="0" y="2464179"/>
                </a:lnTo>
                <a:lnTo>
                  <a:pt x="0" y="713498"/>
                </a:lnTo>
                <a:close/>
              </a:path>
            </a:pathLst>
          </a:custGeom>
          <a:solidFill>
            <a:srgbClr val="FB8B26">
              <a:alpha val="88000"/>
            </a:srgbClr>
          </a:solidFill>
          <a:ln w="57150" cmpd="sng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84523" y="2474773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27 km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14356" y="1461804"/>
            <a:ext cx="96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km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79819" y="3059276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 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31019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 Down in RF and Invention of A New Technology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Complementing RF based Accelerators with Plasma Accelerators!?</a:t>
            </a:r>
            <a:endParaRPr lang="en-US" dirty="0"/>
          </a:p>
        </p:txBody>
      </p:sp>
      <p:pic>
        <p:nvPicPr>
          <p:cNvPr id="9" name="Content Placeholder 3" descr="linvingston-rwa-step-fina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641" r="-7641"/>
          <a:stretch>
            <a:fillRect/>
          </a:stretch>
        </p:blipFill>
        <p:spPr>
          <a:xfrm>
            <a:off x="1376081" y="1223350"/>
            <a:ext cx="8958024" cy="51382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332" y="2138265"/>
            <a:ext cx="4205111" cy="1200328"/>
          </a:xfrm>
          <a:prstGeom prst="rect">
            <a:avLst/>
          </a:prstGeom>
          <a:solidFill>
            <a:srgbClr val="139FDF">
              <a:alpha val="88000"/>
            </a:srgbClr>
          </a:solidFill>
          <a:ln w="57150" cmpd="sng"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Shows potential of plasma acceleration for very high energies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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HEP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87564" y="2166487"/>
            <a:ext cx="2697236" cy="1149623"/>
          </a:xfrm>
          <a:custGeom>
            <a:avLst/>
            <a:gdLst>
              <a:gd name="connsiteX0" fmla="*/ 13955 w 2721221"/>
              <a:gd name="connsiteY0" fmla="*/ 0 h 1563156"/>
              <a:gd name="connsiteX1" fmla="*/ 2721221 w 2721221"/>
              <a:gd name="connsiteY1" fmla="*/ 628054 h 1563156"/>
              <a:gd name="connsiteX2" fmla="*/ 0 w 2721221"/>
              <a:gd name="connsiteY2" fmla="*/ 1563156 h 1563156"/>
              <a:gd name="connsiteX3" fmla="*/ 13955 w 2721221"/>
              <a:gd name="connsiteY3" fmla="*/ 0 h 1563156"/>
              <a:gd name="connsiteX0" fmla="*/ 13955 w 2721221"/>
              <a:gd name="connsiteY0" fmla="*/ 0 h 1563156"/>
              <a:gd name="connsiteX1" fmla="*/ 2721221 w 2721221"/>
              <a:gd name="connsiteY1" fmla="*/ 878428 h 1563156"/>
              <a:gd name="connsiteX2" fmla="*/ 0 w 2721221"/>
              <a:gd name="connsiteY2" fmla="*/ 1563156 h 1563156"/>
              <a:gd name="connsiteX3" fmla="*/ 13955 w 2721221"/>
              <a:gd name="connsiteY3" fmla="*/ 0 h 156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1221" h="1563156">
                <a:moveTo>
                  <a:pt x="13955" y="0"/>
                </a:moveTo>
                <a:lnTo>
                  <a:pt x="2721221" y="878428"/>
                </a:lnTo>
                <a:lnTo>
                  <a:pt x="0" y="1563156"/>
                </a:lnTo>
                <a:lnTo>
                  <a:pt x="13955" y="0"/>
                </a:lnTo>
                <a:close/>
              </a:path>
            </a:pathLst>
          </a:custGeom>
          <a:solidFill>
            <a:srgbClr val="139FDF">
              <a:alpha val="88000"/>
            </a:srgbClr>
          </a:solidFill>
          <a:ln w="57150" cmpd="sng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334" y="3734167"/>
            <a:ext cx="4317999" cy="1200328"/>
          </a:xfrm>
          <a:prstGeom prst="rect">
            <a:avLst/>
          </a:prstGeom>
          <a:solidFill>
            <a:srgbClr val="FB8B26">
              <a:alpha val="88000"/>
            </a:srgbClr>
          </a:solidFill>
          <a:ln w="57150" cmpd="sng">
            <a:noFill/>
          </a:ln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Plasma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acc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. t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oday in regime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r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equired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for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FEL’s </a:t>
            </a:r>
            <a:b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</a:b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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sym typeface="Wingdings"/>
              </a:rPr>
              <a:t>Photon Science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</a:rPr>
              <a:t>!</a:t>
            </a:r>
          </a:p>
        </p:txBody>
      </p:sp>
      <p:sp>
        <p:nvSpPr>
          <p:cNvPr id="10" name="Freeform 9"/>
          <p:cNvSpPr/>
          <p:nvPr/>
        </p:nvSpPr>
        <p:spPr>
          <a:xfrm>
            <a:off x="4732235" y="3231446"/>
            <a:ext cx="3069198" cy="1721556"/>
          </a:xfrm>
          <a:custGeom>
            <a:avLst/>
            <a:gdLst>
              <a:gd name="connsiteX0" fmla="*/ 0 w 3084050"/>
              <a:gd name="connsiteY0" fmla="*/ 976973 h 2526173"/>
              <a:gd name="connsiteX1" fmla="*/ 3084050 w 3084050"/>
              <a:gd name="connsiteY1" fmla="*/ 0 h 2526173"/>
              <a:gd name="connsiteX2" fmla="*/ 0 w 3084050"/>
              <a:gd name="connsiteY2" fmla="*/ 2526173 h 2526173"/>
              <a:gd name="connsiteX3" fmla="*/ 0 w 3084050"/>
              <a:gd name="connsiteY3" fmla="*/ 976973 h 2526173"/>
              <a:gd name="connsiteX0" fmla="*/ 0 w 3084050"/>
              <a:gd name="connsiteY0" fmla="*/ 775492 h 2526173"/>
              <a:gd name="connsiteX1" fmla="*/ 3084050 w 3084050"/>
              <a:gd name="connsiteY1" fmla="*/ 0 h 2526173"/>
              <a:gd name="connsiteX2" fmla="*/ 0 w 3084050"/>
              <a:gd name="connsiteY2" fmla="*/ 2526173 h 2526173"/>
              <a:gd name="connsiteX3" fmla="*/ 0 w 3084050"/>
              <a:gd name="connsiteY3" fmla="*/ 775492 h 2526173"/>
              <a:gd name="connsiteX0" fmla="*/ 0 w 3084050"/>
              <a:gd name="connsiteY0" fmla="*/ 713498 h 2464179"/>
              <a:gd name="connsiteX1" fmla="*/ 3084050 w 3084050"/>
              <a:gd name="connsiteY1" fmla="*/ 0 h 2464179"/>
              <a:gd name="connsiteX2" fmla="*/ 0 w 3084050"/>
              <a:gd name="connsiteY2" fmla="*/ 2464179 h 2464179"/>
              <a:gd name="connsiteX3" fmla="*/ 0 w 3084050"/>
              <a:gd name="connsiteY3" fmla="*/ 713498 h 2464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4050" h="2464179">
                <a:moveTo>
                  <a:pt x="0" y="713498"/>
                </a:moveTo>
                <a:lnTo>
                  <a:pt x="3084050" y="0"/>
                </a:lnTo>
                <a:lnTo>
                  <a:pt x="0" y="2464179"/>
                </a:lnTo>
                <a:lnTo>
                  <a:pt x="0" y="713498"/>
                </a:lnTo>
                <a:close/>
              </a:path>
            </a:pathLst>
          </a:custGeom>
          <a:solidFill>
            <a:srgbClr val="FB8B26">
              <a:alpha val="88000"/>
            </a:srgbClr>
          </a:solidFill>
          <a:ln w="57150" cmpd="sng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534474" y="2926617"/>
            <a:ext cx="4337087" cy="3325209"/>
            <a:chOff x="6841123" y="2425074"/>
            <a:chExt cx="3493362" cy="4473009"/>
          </a:xfrm>
        </p:grpSpPr>
        <p:sp>
          <p:nvSpPr>
            <p:cNvPr id="16" name="Oval 15"/>
            <p:cNvSpPr/>
            <p:nvPr/>
          </p:nvSpPr>
          <p:spPr bwMode="auto">
            <a:xfrm>
              <a:off x="6841123" y="2425074"/>
              <a:ext cx="498231" cy="928077"/>
            </a:xfrm>
            <a:prstGeom prst="ellipse">
              <a:avLst/>
            </a:prstGeom>
            <a:noFill/>
            <a:ln w="76200" cap="flat" cmpd="sng" algn="ctr">
              <a:solidFill>
                <a:srgbClr val="FB8B2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385" tIns="45694" rIns="91385" bIns="45694" numCol="1" spcCol="0" rtlCol="0" anchor="t" anchorCtr="0" compatLnSpc="1">
              <a:prstTxWarp prst="textNoShape">
                <a:avLst/>
              </a:prstTxWarp>
            </a:bodyPr>
            <a:lstStyle/>
            <a:p>
              <a:pPr defTabSz="913855" eaLnBrk="0" hangingPunct="0"/>
              <a:endParaRPr lang="en-US"/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7579644" y="4841154"/>
              <a:ext cx="2754841" cy="2056929"/>
            </a:xfrm>
            <a:prstGeom prst="rect">
              <a:avLst/>
            </a:prstGeom>
            <a:solidFill>
              <a:srgbClr val="FB8B26">
                <a:alpha val="93000"/>
              </a:srgbClr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385" tIns="45694" rIns="91385" bIns="45694" numCol="1" spcCol="0" rtlCol="0" anchor="t" anchorCtr="0" compatLnSpc="1">
              <a:prstTxWarp prst="textNoShape">
                <a:avLst/>
              </a:prstTxWarp>
            </a:bodyPr>
            <a:lstStyle/>
            <a:p>
              <a:pPr defTabSz="913855" eaLnBrk="0" hangingPunct="0"/>
              <a:r>
                <a:rPr lang="en-US" sz="2000" u="sng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Acceleration </a:t>
              </a:r>
              <a:r>
                <a:rPr lang="en-US" sz="2000" u="sng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length (new versus conventional):</a:t>
              </a:r>
            </a:p>
            <a:p>
              <a:pPr defTabSz="913855" eaLnBrk="0" hangingPunct="0"/>
              <a:endPara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 defTabSz="913855" eaLnBrk="0" hangingPunct="0"/>
              <a:r>
                <a:rPr lang="en-US" sz="28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9 cm </a:t>
              </a:r>
              <a:r>
                <a:rPr lang="en-US" sz="2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versus 100 m</a:t>
              </a:r>
            </a:p>
          </p:txBody>
        </p:sp>
        <p:cxnSp>
          <p:nvCxnSpPr>
            <p:cNvPr id="18" name="Straight Arrow Connector 17"/>
            <p:cNvCxnSpPr>
              <a:stCxn id="17" idx="0"/>
            </p:cNvCxnSpPr>
            <p:nvPr/>
          </p:nvCxnSpPr>
          <p:spPr bwMode="auto">
            <a:xfrm flipH="1" flipV="1">
              <a:off x="7307820" y="3214763"/>
              <a:ext cx="1649245" cy="162639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" name="TextBox 13"/>
          <p:cNvSpPr txBox="1"/>
          <p:nvPr/>
        </p:nvSpPr>
        <p:spPr>
          <a:xfrm>
            <a:off x="9884523" y="2474773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27 km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814356" y="1461804"/>
            <a:ext cx="96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km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79819" y="3059276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 m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/>
              </a:rPr>
              <a:t> 9 cm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4211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Hamburg: ANGUS </a:t>
            </a:r>
            <a:r>
              <a:rPr lang="en-US" dirty="0"/>
              <a:t>Laser </a:t>
            </a:r>
            <a:r>
              <a:rPr lang="en-US" dirty="0" smtClean="0"/>
              <a:t>Laboratory for Accelerator R&amp;D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200 TW Ti-Sa </a:t>
            </a:r>
            <a:r>
              <a:rPr lang="en-US" dirty="0" smtClean="0"/>
              <a:t>laser from Thales, laboratory at DESY </a:t>
            </a:r>
            <a:r>
              <a:rPr lang="en-US" dirty="0"/>
              <a:t>&amp; University </a:t>
            </a:r>
            <a:r>
              <a:rPr lang="en-US" dirty="0" smtClean="0"/>
              <a:t>Hamburg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114" y="1279687"/>
            <a:ext cx="7611040" cy="50727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63"/>
          <a:stretch/>
        </p:blipFill>
        <p:spPr bwMode="auto">
          <a:xfrm>
            <a:off x="8295761" y="1445004"/>
            <a:ext cx="1854896" cy="92901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743"/>
          <a:stretch/>
        </p:blipFill>
        <p:spPr bwMode="auto">
          <a:xfrm>
            <a:off x="10246928" y="1661727"/>
            <a:ext cx="1776054" cy="68900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08" t="71886" r="27716" b="5708"/>
          <a:stretch>
            <a:fillRect/>
          </a:stretch>
        </p:blipFill>
        <p:spPr bwMode="auto">
          <a:xfrm>
            <a:off x="8190789" y="2973425"/>
            <a:ext cx="4001211" cy="69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own Arrow 8"/>
          <p:cNvSpPr/>
          <p:nvPr/>
        </p:nvSpPr>
        <p:spPr bwMode="auto">
          <a:xfrm>
            <a:off x="9385941" y="2441568"/>
            <a:ext cx="1656184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3850" y="3793326"/>
            <a:ext cx="35533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22 thousand billion Volt per meter</a:t>
            </a:r>
          </a:p>
          <a:p>
            <a:r>
              <a:rPr lang="en-US" i="1" dirty="0" smtClean="0"/>
              <a:t>(“LHC energy in 30 cm instead of 27 km” </a:t>
            </a:r>
            <a:r>
              <a:rPr lang="en-US" i="1" dirty="0" smtClean="0">
                <a:sym typeface="Wingdings"/>
              </a:rPr>
              <a:t> not really</a:t>
            </a:r>
            <a:r>
              <a:rPr lang="en-US" i="1" dirty="0" smtClean="0"/>
              <a:t>)</a:t>
            </a:r>
            <a:endParaRPr lang="en-US" i="1" dirty="0" smtClean="0"/>
          </a:p>
        </p:txBody>
      </p:sp>
      <p:pic>
        <p:nvPicPr>
          <p:cNvPr id="11" name="Picture 10" descr="Screen Shot 2015-07-08 at 17.23.1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1626" y="5346845"/>
            <a:ext cx="2959214" cy="862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2344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P</a:t>
            </a:r>
            <a:r>
              <a:rPr lang="en-US" dirty="0" smtClean="0"/>
              <a:t>lasma </a:t>
            </a:r>
            <a:r>
              <a:rPr lang="en-US" dirty="0"/>
              <a:t>A</a:t>
            </a:r>
            <a:r>
              <a:rPr lang="en-US" dirty="0" smtClean="0"/>
              <a:t>ccelerator </a:t>
            </a:r>
            <a:r>
              <a:rPr lang="en-US" dirty="0"/>
              <a:t>C</a:t>
            </a:r>
            <a:r>
              <a:rPr lang="en-US" dirty="0" smtClean="0"/>
              <a:t>oncept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Overcome high-field limitations of metallic walls with dynamic plasma structures (</a:t>
            </a:r>
            <a:r>
              <a:rPr lang="en-US" dirty="0" err="1" smtClean="0"/>
              <a:t>undestructible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07988" y="1298347"/>
            <a:ext cx="7524750" cy="245437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New </a:t>
            </a:r>
            <a:r>
              <a:rPr lang="en-US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idea in 1979 by Tajima and Dawson</a:t>
            </a:r>
            <a:r>
              <a:rPr lang="en-US" sz="1800" dirty="0" smtClean="0"/>
              <a:t>: </a:t>
            </a:r>
            <a:r>
              <a:rPr lang="en-US" sz="1800" dirty="0" err="1" smtClean="0"/>
              <a:t>Wakefields</a:t>
            </a:r>
            <a:r>
              <a:rPr lang="en-US" sz="1800" dirty="0" smtClean="0"/>
              <a:t> inside a homogenous plasma can convert 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transverse forces </a:t>
            </a:r>
            <a:r>
              <a:rPr lang="en-US" sz="1800" dirty="0" smtClean="0"/>
              <a:t>	into	</a:t>
            </a:r>
            <a:r>
              <a:rPr lang="en-US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longitudinal accelerating fields 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07988" y="4323190"/>
            <a:ext cx="7434168" cy="1999477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Options for driving </a:t>
            </a:r>
            <a:r>
              <a:rPr lang="en-US" sz="1800" b="1" dirty="0" err="1" smtClean="0"/>
              <a:t>wakefields</a:t>
            </a:r>
            <a:r>
              <a:rPr lang="en-US" sz="1800" b="1" dirty="0" smtClean="0"/>
              <a:t>:</a:t>
            </a:r>
          </a:p>
          <a:p>
            <a:r>
              <a:rPr lang="en-US" b="1" dirty="0" smtClean="0"/>
              <a:t>Lasers</a:t>
            </a:r>
            <a:r>
              <a:rPr lang="en-US" dirty="0" smtClean="0"/>
              <a:t>:	Industrially available, steep progress, path to low cost</a:t>
            </a:r>
            <a:br>
              <a:rPr lang="en-US" dirty="0" smtClean="0"/>
            </a:br>
            <a:r>
              <a:rPr lang="en-US" dirty="0" smtClean="0"/>
              <a:t>		Limited energy per drive pulse (up to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50 J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Electron bunch</a:t>
            </a:r>
            <a:r>
              <a:rPr lang="en-US" dirty="0" smtClean="0"/>
              <a:t>:	Short bunches (need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m) available, need long RF accelerator</a:t>
            </a:r>
            <a:br>
              <a:rPr lang="en-US" dirty="0" smtClean="0"/>
            </a:br>
            <a:r>
              <a:rPr lang="en-US" dirty="0" smtClean="0"/>
              <a:t>		More energy per drive pulse (up to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500 J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Proton bunch</a:t>
            </a:r>
            <a:r>
              <a:rPr lang="en-US" dirty="0" smtClean="0"/>
              <a:t>:	Only </a:t>
            </a:r>
            <a:r>
              <a:rPr lang="en-US" dirty="0"/>
              <a:t>long (</a:t>
            </a:r>
            <a:r>
              <a:rPr lang="en-US" dirty="0" smtClean="0"/>
              <a:t>inefficient) bunches, need very long RF accelerator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Maximum energy per drive pulse (up to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100,000 J</a:t>
            </a:r>
            <a:r>
              <a:rPr lang="en-US" dirty="0" smtClean="0"/>
              <a:t>)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0399" y="2977491"/>
            <a:ext cx="1160680" cy="738664"/>
          </a:xfrm>
          <a:prstGeom prst="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/>
              <a:t>Pondero</a:t>
            </a:r>
            <a:r>
              <a:rPr lang="en-US" sz="1400" dirty="0" smtClean="0"/>
              <a:t>-motive </a:t>
            </a:r>
            <a:r>
              <a:rPr lang="en-US" sz="1400" dirty="0"/>
              <a:t>force of a </a:t>
            </a:r>
            <a:r>
              <a:rPr lang="en-US" sz="1400" dirty="0" smtClean="0"/>
              <a:t>laser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1964176" y="2981281"/>
            <a:ext cx="1319033" cy="1169551"/>
          </a:xfrm>
          <a:prstGeom prst="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Space charge force </a:t>
            </a:r>
            <a:r>
              <a:rPr lang="en-US" sz="1400" dirty="0"/>
              <a:t>of a </a:t>
            </a:r>
            <a:r>
              <a:rPr lang="en-US" sz="1400" dirty="0" smtClean="0"/>
              <a:t>charged particle bunch (e-, p+)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601078" y="3181599"/>
            <a:ext cx="367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or</a:t>
            </a:r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V="1">
            <a:off x="1020739" y="2539875"/>
            <a:ext cx="269563" cy="437616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0"/>
          </p:cNvCxnSpPr>
          <p:nvPr/>
        </p:nvCxnSpPr>
        <p:spPr>
          <a:xfrm flipH="1" flipV="1">
            <a:off x="1830742" y="2546630"/>
            <a:ext cx="792951" cy="434651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55876" y="2974526"/>
            <a:ext cx="2067185" cy="738664"/>
          </a:xfrm>
          <a:prstGeom prst="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Accelerating gradients of 10 </a:t>
            </a:r>
            <a:r>
              <a:rPr lang="en-US" sz="1400" dirty="0" err="1" smtClean="0"/>
              <a:t>GeV</a:t>
            </a:r>
            <a:r>
              <a:rPr lang="en-US" sz="1400" dirty="0" smtClean="0"/>
              <a:t>/m to </a:t>
            </a:r>
            <a:br>
              <a:rPr lang="en-US" sz="1400" dirty="0" smtClean="0"/>
            </a:br>
            <a:r>
              <a:rPr lang="en-US" sz="1400" dirty="0" smtClean="0"/>
              <a:t>1,000 </a:t>
            </a:r>
            <a:r>
              <a:rPr lang="en-US" sz="1400" dirty="0" err="1" smtClean="0"/>
              <a:t>GeV</a:t>
            </a:r>
            <a:r>
              <a:rPr lang="en-US" sz="1400" dirty="0" smtClean="0"/>
              <a:t>/m</a:t>
            </a:r>
            <a:endParaRPr lang="en-US" sz="1400" dirty="0"/>
          </a:p>
        </p:txBody>
      </p:sp>
      <p:cxnSp>
        <p:nvCxnSpPr>
          <p:cNvPr id="21" name="Straight Arrow Connector 20"/>
          <p:cNvCxnSpPr>
            <a:endCxn id="20" idx="0"/>
          </p:cNvCxnSpPr>
          <p:nvPr/>
        </p:nvCxnSpPr>
        <p:spPr>
          <a:xfrm>
            <a:off x="5789469" y="2485835"/>
            <a:ext cx="0" cy="488691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8" descr="1576_8bit_normalized_81-255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34998" y="3671726"/>
            <a:ext cx="3837802" cy="2203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877143" y="5906102"/>
            <a:ext cx="2023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Courtesy M. </a:t>
            </a:r>
            <a:r>
              <a:rPr lang="en-US" sz="1600" i="1" dirty="0" err="1" smtClean="0"/>
              <a:t>Kaluza</a:t>
            </a:r>
            <a:endParaRPr lang="en-US" sz="1600" i="1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8537" y="1421397"/>
            <a:ext cx="3834468" cy="1920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047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Plasma</a:t>
            </a:r>
            <a:r>
              <a:rPr lang="en-US" sz="3200" dirty="0">
                <a:latin typeface="Arial" charset="0"/>
              </a:rPr>
              <a:t> </a:t>
            </a:r>
            <a:r>
              <a:rPr lang="en-US" sz="3200" dirty="0" smtClean="0">
                <a:latin typeface="Arial" charset="0"/>
              </a:rPr>
              <a:t>Acceleration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Internal injection</a:t>
            </a:r>
            <a:endParaRPr lang="en-US" dirty="0"/>
          </a:p>
        </p:txBody>
      </p:sp>
      <p:pic>
        <p:nvPicPr>
          <p:cNvPr id="5" name="Picture 6" descr="modular_v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0" y="1638300"/>
            <a:ext cx="88773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1517829" y="1375960"/>
            <a:ext cx="3259902" cy="15279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3769619" y="1399767"/>
            <a:ext cx="6912768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Works the same way with an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electron beam as </a:t>
            </a:r>
            <a:r>
              <a:rPr lang="en-US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wakefield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driver</a:t>
            </a:r>
            <a:r>
              <a:rPr lang="en-US" dirty="0"/>
              <a:t>. But then usually lower plasma density.  </a:t>
            </a:r>
            <a:r>
              <a:rPr lang="en-US" dirty="0" err="1"/>
              <a:t>Ponderomotive</a:t>
            </a:r>
            <a:r>
              <a:rPr lang="en-US" dirty="0"/>
              <a:t> force of laser is then replaced with space charge force of electrons on plasma electrons (repelling).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61082" y="3961685"/>
            <a:ext cx="246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Like wakes left behind by a boat in water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563671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Plasma</a:t>
            </a:r>
            <a:r>
              <a:rPr lang="en-US" sz="3200" dirty="0">
                <a:latin typeface="Arial" charset="0"/>
              </a:rPr>
              <a:t> </a:t>
            </a:r>
            <a:r>
              <a:rPr lang="en-US" sz="3200" dirty="0" smtClean="0">
                <a:latin typeface="Arial" charset="0"/>
              </a:rPr>
              <a:t>Acceleration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Internal injection</a:t>
            </a:r>
          </a:p>
          <a:p>
            <a:endParaRPr lang="en-US" dirty="0"/>
          </a:p>
        </p:txBody>
      </p:sp>
      <p:pic>
        <p:nvPicPr>
          <p:cNvPr id="5" name="Picture 6" descr="modular_v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635125"/>
            <a:ext cx="88773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061082" y="3961685"/>
            <a:ext cx="246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Like wakes left behind by a boat in water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180402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Plasma</a:t>
            </a:r>
            <a:r>
              <a:rPr lang="en-US" sz="3200" dirty="0">
                <a:latin typeface="Arial" charset="0"/>
              </a:rPr>
              <a:t> </a:t>
            </a:r>
            <a:r>
              <a:rPr lang="en-US" sz="3200" dirty="0" smtClean="0">
                <a:latin typeface="Arial" charset="0"/>
              </a:rPr>
              <a:t>Acceleration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Internal </a:t>
            </a:r>
            <a:r>
              <a:rPr lang="en-US" dirty="0" smtClean="0"/>
              <a:t>injection </a:t>
            </a:r>
            <a:r>
              <a:rPr lang="en-US" dirty="0" smtClean="0">
                <a:sym typeface="Wingdings"/>
              </a:rPr>
              <a:t> strong fields in the bubble suck in plasma electrons to form the electron beam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6" descr="modular_v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0" y="1635125"/>
            <a:ext cx="8863013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061082" y="3961685"/>
            <a:ext cx="246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Like wakes left behind by a boat in water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623780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293895" y="962526"/>
            <a:ext cx="6697579" cy="5481053"/>
          </a:xfrm>
          <a:prstGeom prst="rect">
            <a:avLst/>
          </a:prstGeom>
          <a:solidFill>
            <a:srgbClr val="F2F2F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Particle Accelerators: </a:t>
            </a:r>
            <a:r>
              <a:rPr lang="en-US" sz="2800" dirty="0" smtClean="0"/>
              <a:t>Discovery Machines and </a:t>
            </a:r>
            <a:r>
              <a:rPr lang="en-US" sz="2800" dirty="0"/>
              <a:t>Innovation Drivers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For Science, Industry and Society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4444749" cy="4849994"/>
          </a:xfrm>
        </p:spPr>
        <p:txBody>
          <a:bodyPr/>
          <a:lstStyle/>
          <a:p>
            <a:pPr>
              <a:spcAft>
                <a:spcPts val="2600"/>
              </a:spcAft>
            </a:pPr>
            <a:r>
              <a:rPr lang="en-US" sz="2000" dirty="0"/>
              <a:t>Today: world-wide operate about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30,000 particle accelerators </a:t>
            </a:r>
            <a:r>
              <a:rPr lang="en-US" sz="2000" dirty="0"/>
              <a:t>for science, medicine and industry</a:t>
            </a:r>
          </a:p>
          <a:p>
            <a:pPr>
              <a:spcAft>
                <a:spcPts val="2600"/>
              </a:spcAft>
            </a:pPr>
            <a:r>
              <a:rPr lang="en-US" sz="2000" dirty="0"/>
              <a:t>Most accelerators are used for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industrial </a:t>
            </a:r>
            <a:r>
              <a:rPr lang="en-US" sz="2000" dirty="0"/>
              <a:t>applications</a:t>
            </a:r>
          </a:p>
          <a:p>
            <a:pPr>
              <a:spcAft>
                <a:spcPts val="2600"/>
              </a:spcAft>
            </a:pPr>
            <a:r>
              <a:rPr lang="en-US" sz="2000" dirty="0"/>
              <a:t>Accelerators produced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data for dozens of discoveries that were rewarded with </a:t>
            </a:r>
            <a:r>
              <a:rPr lang="en-US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nobel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prizes</a:t>
            </a:r>
            <a:r>
              <a:rPr lang="en-US" sz="2000" dirty="0"/>
              <a:t>. </a:t>
            </a:r>
          </a:p>
          <a:p>
            <a:pPr>
              <a:spcAft>
                <a:spcPts val="2600"/>
              </a:spcAft>
            </a:pPr>
            <a:r>
              <a:rPr lang="en-US" sz="2000" dirty="0"/>
              <a:t>Accelerators help saving </a:t>
            </a:r>
            <a:r>
              <a:rPr lang="en-US" sz="2000" dirty="0" err="1"/>
              <a:t>lifes</a:t>
            </a:r>
            <a:r>
              <a:rPr lang="en-US" sz="2000" dirty="0"/>
              <a:t> and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curing people</a:t>
            </a:r>
            <a:r>
              <a:rPr lang="en-US" sz="2000" dirty="0"/>
              <a:t>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553261" y="1087049"/>
            <a:ext cx="6186812" cy="5242154"/>
            <a:chOff x="4012680" y="980728"/>
            <a:chExt cx="6186812" cy="5242154"/>
          </a:xfrm>
        </p:grpSpPr>
        <p:pic>
          <p:nvPicPr>
            <p:cNvPr id="10" name="Picture 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2754" y="2571994"/>
              <a:ext cx="1825132" cy="179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3301" y="980728"/>
              <a:ext cx="1117851" cy="1584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9360" y="4188969"/>
              <a:ext cx="1080120" cy="1616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6696" y="4221088"/>
              <a:ext cx="1731749" cy="115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8136" y="1034181"/>
              <a:ext cx="1080120" cy="1530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242072" y="263691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Physics: Cyclotron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605643" y="2660719"/>
              <a:ext cx="114755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mtClean="0"/>
                <a:t>Physics:</a:t>
              </a:r>
            </a:p>
            <a:p>
              <a:pPr algn="r"/>
              <a:r>
                <a:rPr lang="en-US" smtClean="0"/>
                <a:t>Stochastic</a:t>
              </a:r>
            </a:p>
            <a:p>
              <a:pPr algn="r"/>
              <a:r>
                <a:rPr lang="en-US" smtClean="0"/>
                <a:t>Cooling</a:t>
              </a:r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12680" y="5373216"/>
              <a:ext cx="2237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Physics: Higgs particle</a:t>
              </a:r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88593" y="5853550"/>
              <a:ext cx="2110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Chemistry: </a:t>
              </a:r>
              <a:r>
                <a:rPr lang="en-US" dirty="0" err="1" smtClean="0"/>
                <a:t>ribosoms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848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Plasma</a:t>
            </a:r>
            <a:r>
              <a:rPr lang="en-US" sz="3200" dirty="0">
                <a:latin typeface="Arial" charset="0"/>
              </a:rPr>
              <a:t> </a:t>
            </a:r>
            <a:r>
              <a:rPr lang="en-US" sz="3200" dirty="0" smtClean="0">
                <a:latin typeface="Arial" charset="0"/>
              </a:rPr>
              <a:t>Acceleration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Internal </a:t>
            </a:r>
            <a:r>
              <a:rPr lang="en-US" dirty="0" smtClean="0"/>
              <a:t>injection (“bubble regime”)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6" descr="modular_v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635125"/>
            <a:ext cx="88773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creen Shot 2015-07-08 at 17.30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168" y="1515897"/>
            <a:ext cx="5102225" cy="425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061082" y="3961685"/>
            <a:ext cx="246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Like wakes left behind by a boat in water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509562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80" descr="2014-10-09_Plasma-Beschleuniger_HME-001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1488" y="329296"/>
            <a:ext cx="9144000" cy="60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49610"/>
            <a:ext cx="2386012" cy="2260945"/>
          </a:xfrm>
        </p:spPr>
        <p:txBody>
          <a:bodyPr/>
          <a:lstStyle/>
          <a:p>
            <a:r>
              <a:rPr lang="en-US" sz="3200" dirty="0"/>
              <a:t>Laser Plasma </a:t>
            </a:r>
            <a:r>
              <a:rPr lang="en-US" sz="3200" dirty="0" smtClean="0"/>
              <a:t>Accelerator</a:t>
            </a:r>
            <a:br>
              <a:rPr lang="en-US" sz="3200" dirty="0" smtClean="0"/>
            </a:br>
            <a:r>
              <a:rPr lang="en-US" sz="3200" dirty="0" smtClean="0"/>
              <a:t>for </a:t>
            </a:r>
            <a:r>
              <a:rPr lang="en-US" sz="3200" dirty="0"/>
              <a:t>Electron Beams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8" y="2736612"/>
            <a:ext cx="2273123" cy="379252"/>
          </a:xfrm>
        </p:spPr>
        <p:txBody>
          <a:bodyPr/>
          <a:lstStyle/>
          <a:p>
            <a:r>
              <a:rPr lang="en-US" dirty="0" smtClean="0"/>
              <a:t>“Bubble regime”, invented in Europe</a:t>
            </a:r>
            <a:endParaRPr lang="en-US" dirty="0"/>
          </a:p>
        </p:txBody>
      </p:sp>
      <p:sp>
        <p:nvSpPr>
          <p:cNvPr id="71" name="Oval 70"/>
          <p:cNvSpPr/>
          <p:nvPr/>
        </p:nvSpPr>
        <p:spPr bwMode="auto">
          <a:xfrm>
            <a:off x="3191000" y="3451825"/>
            <a:ext cx="360040" cy="360040"/>
          </a:xfrm>
          <a:prstGeom prst="ellipse">
            <a:avLst/>
          </a:prstGeom>
          <a:solidFill>
            <a:srgbClr val="00A5EB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7151440" y="3451825"/>
            <a:ext cx="792088" cy="360040"/>
            <a:chOff x="4139952" y="3861048"/>
            <a:chExt cx="792088" cy="360040"/>
          </a:xfrm>
        </p:grpSpPr>
        <p:sp>
          <p:nvSpPr>
            <p:cNvPr id="73" name="Oval 72"/>
            <p:cNvSpPr/>
            <p:nvPr/>
          </p:nvSpPr>
          <p:spPr bwMode="auto">
            <a:xfrm>
              <a:off x="4139952" y="3861048"/>
              <a:ext cx="360040" cy="360040"/>
            </a:xfrm>
            <a:prstGeom prst="ellipse">
              <a:avLst/>
            </a:prstGeom>
            <a:solidFill>
              <a:srgbClr val="D73D25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4" name="Oval 73"/>
            <p:cNvSpPr/>
            <p:nvPr/>
          </p:nvSpPr>
          <p:spPr bwMode="auto">
            <a:xfrm>
              <a:off x="4572000" y="3861048"/>
              <a:ext cx="360040" cy="360040"/>
            </a:xfrm>
            <a:prstGeom prst="ellipse">
              <a:avLst/>
            </a:prstGeom>
            <a:solidFill>
              <a:srgbClr val="00A5EB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3177883" y="2587729"/>
            <a:ext cx="1994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cs typeface="Bradley Hand Bold"/>
              </a:rPr>
              <a:t>Laser pulse</a:t>
            </a:r>
          </a:p>
          <a:p>
            <a:r>
              <a:rPr lang="en-US" sz="2000" b="1" dirty="0" smtClean="0">
                <a:solidFill>
                  <a:srgbClr val="FFFFFF"/>
                </a:solidFill>
                <a:cs typeface="Bradley Hand Bold"/>
              </a:rPr>
              <a:t>200 TW – 1 PW</a:t>
            </a:r>
            <a:endParaRPr lang="en-US" sz="2000" b="1" dirty="0">
              <a:solidFill>
                <a:srgbClr val="FFFFFF"/>
              </a:solidFill>
              <a:cs typeface="Bradley Hand Bold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581789" y="2950032"/>
            <a:ext cx="1610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cs typeface="Bradley Hand Bold"/>
              </a:rPr>
              <a:t>Laser pulse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9743728" y="3967086"/>
            <a:ext cx="1952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cs typeface="Bradley Hand Bold"/>
              </a:rPr>
              <a:t>Electron beam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7636215" y="1507609"/>
            <a:ext cx="3510856" cy="1996943"/>
            <a:chOff x="4624727" y="1916832"/>
            <a:chExt cx="3510856" cy="1996943"/>
          </a:xfrm>
        </p:grpSpPr>
        <p:sp>
          <p:nvSpPr>
            <p:cNvPr id="79" name="TextBox 78"/>
            <p:cNvSpPr txBox="1"/>
            <p:nvPr/>
          </p:nvSpPr>
          <p:spPr>
            <a:xfrm>
              <a:off x="6012160" y="1916832"/>
              <a:ext cx="21234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Bradley Hand Bold"/>
                </a:rPr>
                <a:t>Plasma channel</a:t>
              </a:r>
            </a:p>
          </p:txBody>
        </p:sp>
        <p:cxnSp>
          <p:nvCxnSpPr>
            <p:cNvPr id="80" name="Straight Connector 79"/>
            <p:cNvCxnSpPr>
              <a:stCxn id="79" idx="2"/>
              <a:endCxn id="74" idx="1"/>
            </p:cNvCxnSpPr>
            <p:nvPr/>
          </p:nvCxnSpPr>
          <p:spPr bwMode="auto">
            <a:xfrm flipH="1">
              <a:off x="4624727" y="2316942"/>
              <a:ext cx="2449145" cy="1596833"/>
            </a:xfrm>
            <a:prstGeom prst="line">
              <a:avLst/>
            </a:prstGeom>
            <a:solidFill>
              <a:srgbClr val="00A5EB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354838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29 -0.00416 L 0.34258 -4.81481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87" y="20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85185E-6 L 0.33893 0.007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40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1" grpId="1" animBg="1"/>
      <p:bldP spid="75" grpId="0"/>
      <p:bldP spid="76" grpId="0"/>
      <p:bldP spid="7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...and it is really much </a:t>
            </a:r>
            <a:r>
              <a:rPr lang="en-US" dirty="0" smtClean="0"/>
              <a:t>smaller!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 few cm’s of plasma create as much energy as the 100 m long S.C. FLASH </a:t>
            </a:r>
            <a:r>
              <a:rPr lang="en-US" dirty="0" err="1" smtClean="0"/>
              <a:t>linac</a:t>
            </a:r>
            <a:endParaRPr lang="en-US" dirty="0"/>
          </a:p>
        </p:txBody>
      </p:sp>
      <p:pic>
        <p:nvPicPr>
          <p:cNvPr id="9" name="Picture 3" descr="2014-10-09_Plasma-Beschleuniger_HME-00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638" y="1242449"/>
            <a:ext cx="7702375" cy="513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98428" y="1310468"/>
            <a:ext cx="31615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Accelerator size becomes almost negligible!</a:t>
            </a:r>
          </a:p>
          <a:p>
            <a:endParaRPr lang="en-US" dirty="0"/>
          </a:p>
          <a:p>
            <a:r>
              <a:rPr lang="en-US" dirty="0" smtClean="0"/>
              <a:t>Do not forget the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size of the laser</a:t>
            </a:r>
            <a:r>
              <a:rPr lang="en-US" dirty="0" smtClean="0"/>
              <a:t>, which is the dominant size here:</a:t>
            </a:r>
          </a:p>
          <a:p>
            <a:endParaRPr lang="en-US" dirty="0"/>
          </a:p>
          <a:p>
            <a:r>
              <a:rPr lang="en-US" dirty="0" smtClean="0"/>
              <a:t>Fit a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 billion electron Volt accelerator in 300 square-meter </a:t>
            </a:r>
            <a:r>
              <a:rPr lang="en-US" dirty="0" smtClean="0"/>
              <a:t>laboratory instead of 500 meter long accelerator tunnel!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 rot="21312372">
            <a:off x="9440435" y="5035478"/>
            <a:ext cx="898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 smtClean="0">
                <a:solidFill>
                  <a:srgbClr val="FB8B26"/>
                </a:solidFill>
                <a:latin typeface="Lucida Grande"/>
                <a:ea typeface="Lucida Grande"/>
                <a:cs typeface="Lucida Grande"/>
              </a:rPr>
              <a:t>$</a:t>
            </a:r>
            <a:endParaRPr lang="en-US" sz="8800" dirty="0">
              <a:solidFill>
                <a:srgbClr val="FB8B2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660187">
            <a:off x="11163957" y="4854151"/>
            <a:ext cx="898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>
                <a:solidFill>
                  <a:srgbClr val="FB8B26"/>
                </a:solidFill>
                <a:latin typeface="Lucida Grande"/>
                <a:ea typeface="Lucida Grande"/>
                <a:cs typeface="Lucida Grande"/>
              </a:rPr>
              <a:t>£</a:t>
            </a:r>
            <a:endParaRPr lang="en-US" sz="8800" dirty="0">
              <a:solidFill>
                <a:srgbClr val="FB8B26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332710" y="4569450"/>
            <a:ext cx="898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>
                <a:solidFill>
                  <a:srgbClr val="FB8B26"/>
                </a:solidFill>
                <a:latin typeface="Lucida Grande"/>
                <a:ea typeface="Lucida Grande"/>
                <a:cs typeface="Lucida Grande"/>
              </a:rPr>
              <a:t>¥</a:t>
            </a:r>
            <a:endParaRPr lang="en-US" sz="8800" dirty="0">
              <a:solidFill>
                <a:srgbClr val="FB8B2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21090657">
            <a:off x="8405563" y="4878280"/>
            <a:ext cx="898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 smtClean="0">
                <a:solidFill>
                  <a:srgbClr val="FB8B26"/>
                </a:solidFill>
                <a:latin typeface="Lucida Grande"/>
                <a:ea typeface="Lucida Grande"/>
                <a:cs typeface="Lucida Grande"/>
              </a:rPr>
              <a:t>€</a:t>
            </a:r>
            <a:endParaRPr lang="en-US" sz="8800" dirty="0">
              <a:solidFill>
                <a:srgbClr val="FB8B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94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University Hamburg / DESY</a:t>
            </a:r>
            <a:r>
              <a:rPr lang="de-DE" dirty="0" smtClean="0"/>
              <a:t>:</a:t>
            </a:r>
            <a:r>
              <a:rPr lang="en-US" dirty="0" smtClean="0"/>
              <a:t> LUX </a:t>
            </a:r>
            <a:r>
              <a:rPr lang="en-US" sz="2000" dirty="0" smtClean="0"/>
              <a:t>(A. Maier et al)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An laser-driven plasma R&amp;D approach </a:t>
            </a:r>
            <a:r>
              <a:rPr lang="en-US" dirty="0" smtClean="0">
                <a:sym typeface="Wingdings"/>
              </a:rPr>
              <a:t> towards FEL applications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87" y="1364734"/>
            <a:ext cx="7010616" cy="36054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0055" y="5209392"/>
            <a:ext cx="115629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About </a:t>
            </a: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400 MeV electrons </a:t>
            </a:r>
            <a:r>
              <a:rPr lang="en-US" sz="1600" dirty="0" smtClean="0"/>
              <a:t>from plasma accelerator, guide beam out of plasma, transport to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, generate X rays in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, dump electron beam, measure </a:t>
            </a: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 rays (8 nm)</a:t>
            </a:r>
            <a:r>
              <a:rPr lang="en-US" sz="1600" dirty="0" smtClean="0"/>
              <a:t>, first </a:t>
            </a: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24h operation</a:t>
            </a:r>
            <a:r>
              <a:rPr lang="en-US" sz="1600" dirty="0" smtClean="0"/>
              <a:t>. Latest: 1 GeV electron beam.</a:t>
            </a:r>
          </a:p>
          <a:p>
            <a:endParaRPr lang="en-US" sz="1600" dirty="0"/>
          </a:p>
          <a:p>
            <a:r>
              <a:rPr lang="en-US" sz="1600" dirty="0" smtClean="0"/>
              <a:t>Next steps: towards harder X rays, lasing (saturation not possible in available length of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251" y="130241"/>
            <a:ext cx="3337425" cy="13349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36227" y="1458813"/>
            <a:ext cx="1285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</a:rPr>
              <a:t>A. Maier et al</a:t>
            </a:r>
          </a:p>
        </p:txBody>
      </p:sp>
      <p:pic>
        <p:nvPicPr>
          <p:cNvPr id="11" name="Bild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7262" y="1550086"/>
            <a:ext cx="3329679" cy="2099797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1106" y="3922329"/>
            <a:ext cx="3425142" cy="103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62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07988" y="159823"/>
            <a:ext cx="11376025" cy="3511190"/>
          </a:xfrm>
        </p:spPr>
        <p:txBody>
          <a:bodyPr/>
          <a:lstStyle/>
          <a:p>
            <a:r>
              <a:rPr lang="en-US" dirty="0" smtClean="0">
                <a:solidFill>
                  <a:srgbClr val="224B93"/>
                </a:solidFill>
                <a:effectLst>
                  <a:outerShdw blurRad="234950" dist="939800" dir="3180000" sx="109000" sy="109000" algn="tl" rotWithShape="0">
                    <a:srgbClr val="000000">
                      <a:alpha val="24000"/>
                    </a:srgbClr>
                  </a:outerShdw>
                </a:effectLst>
              </a:rPr>
              <a:t>The European Opportunity</a:t>
            </a:r>
            <a:endParaRPr lang="en-US" dirty="0">
              <a:solidFill>
                <a:srgbClr val="224B93"/>
              </a:solidFill>
              <a:effectLst>
                <a:outerShdw blurRad="234950" dist="939800" dir="3180000" sx="109000" sy="109000" algn="tl" rotWithShape="0">
                  <a:srgbClr val="000000">
                    <a:alpha val="24000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 rot="231423">
            <a:off x="6256752" y="2552248"/>
            <a:ext cx="4907638" cy="3678710"/>
            <a:chOff x="3042984" y="0"/>
            <a:chExt cx="9149016" cy="6858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42984" y="0"/>
              <a:ext cx="9149016" cy="6858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454519" y="127216"/>
              <a:ext cx="2562670" cy="2983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altLang="en-US" sz="1400" dirty="0">
                  <a:solidFill>
                    <a:srgbClr val="3399FF"/>
                  </a:solidFill>
                  <a:latin typeface="Arial Narrow" pitchFamily="34" charset="0"/>
                </a:rPr>
                <a:t>EUROPEAN</a:t>
              </a:r>
            </a:p>
            <a:p>
              <a:r>
                <a:rPr lang="en-GB" altLang="en-US" sz="1400" dirty="0">
                  <a:solidFill>
                    <a:srgbClr val="33CCFF"/>
                  </a:solidFill>
                  <a:latin typeface="Arial Narrow" pitchFamily="34" charset="0"/>
                </a:rPr>
                <a:t>PLASMA RESEARCH</a:t>
              </a:r>
            </a:p>
            <a:p>
              <a:r>
                <a:rPr lang="en-GB" altLang="en-US" sz="1400" dirty="0">
                  <a:solidFill>
                    <a:srgbClr val="33CCFF"/>
                  </a:solidFill>
                  <a:latin typeface="Arial Narrow" pitchFamily="34" charset="0"/>
                </a:rPr>
                <a:t>ACCELERATOR WITH</a:t>
              </a:r>
            </a:p>
            <a:p>
              <a:r>
                <a:rPr lang="en-GB" altLang="en-US" sz="1400" dirty="0">
                  <a:solidFill>
                    <a:schemeClr val="bg1"/>
                  </a:solidFill>
                  <a:latin typeface="Arial Narrow" pitchFamily="34" charset="0"/>
                </a:rPr>
                <a:t>EXCELLENCE IN</a:t>
              </a:r>
            </a:p>
            <a:p>
              <a:r>
                <a:rPr lang="en-GB" altLang="en-US" sz="1400" dirty="0">
                  <a:solidFill>
                    <a:schemeClr val="bg1"/>
                  </a:solidFill>
                  <a:latin typeface="Arial Narrow" pitchFamily="34" charset="0"/>
                </a:rPr>
                <a:t>APPLICATIONS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50492" y="6436294"/>
              <a:ext cx="3309467" cy="343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00">
                  <a:solidFill>
                    <a:schemeClr val="bg1"/>
                  </a:solidFill>
                </a:rPr>
                <a:t>This project has received funding from the European Union’s Horizon 2020 research and innovation programme under grant agreement No 653782.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62228" y="292463"/>
              <a:ext cx="2788151" cy="12612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Picture 10"/>
            <p:cNvPicPr>
              <a:picLocks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16104" y="6449939"/>
              <a:ext cx="472110" cy="2883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12" name="Group 11"/>
            <p:cNvGrpSpPr/>
            <p:nvPr/>
          </p:nvGrpSpPr>
          <p:grpSpPr>
            <a:xfrm>
              <a:off x="3299520" y="5226102"/>
              <a:ext cx="4032448" cy="1152130"/>
              <a:chOff x="755576" y="5229198"/>
              <a:chExt cx="4032448" cy="1152130"/>
            </a:xfrm>
          </p:grpSpPr>
          <p:sp>
            <p:nvSpPr>
              <p:cNvPr id="13" name="Rectangle 12"/>
              <p:cNvSpPr/>
              <p:nvPr userDrawn="1"/>
            </p:nvSpPr>
            <p:spPr>
              <a:xfrm rot="5400000">
                <a:off x="2195735" y="3789039"/>
                <a:ext cx="1152130" cy="40324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grpSp>
            <p:nvGrpSpPr>
              <p:cNvPr id="14" name="Group 13"/>
              <p:cNvGrpSpPr/>
              <p:nvPr userDrawn="1"/>
            </p:nvGrpSpPr>
            <p:grpSpPr>
              <a:xfrm>
                <a:off x="864463" y="5363056"/>
                <a:ext cx="3814672" cy="898636"/>
                <a:chOff x="894080" y="5363056"/>
                <a:chExt cx="3814672" cy="898636"/>
              </a:xfrm>
            </p:grpSpPr>
            <p:pic>
              <p:nvPicPr>
                <p:cNvPr id="15" name="Picture 14" descr="de.png"/>
                <p:cNvPicPr>
                  <a:picLocks/>
                </p:cNvPicPr>
                <p:nvPr userDrawn="1"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080" y="5363056"/>
                  <a:ext cx="568800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6" name="Picture 15" descr="gb.png"/>
                <p:cNvPicPr>
                  <a:picLocks/>
                </p:cNvPicPr>
                <p:nvPr userDrawn="1"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5736" y="5363056"/>
                  <a:ext cx="568800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7" name="Picture 16" descr="fr.png"/>
                <p:cNvPicPr>
                  <a:picLocks noChangeAspect="1"/>
                </p:cNvPicPr>
                <p:nvPr userDrawn="1"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43808" y="5363056"/>
                  <a:ext cx="568165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8" name="Picture 17" descr="it.png"/>
                <p:cNvPicPr>
                  <a:picLocks noChangeAspect="1"/>
                </p:cNvPicPr>
                <p:nvPr userDrawn="1"/>
              </p:nvPicPr>
              <p:blipFill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55562" y="5363056"/>
                  <a:ext cx="568166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9" name="Picture 18" descr="pt.png"/>
                <p:cNvPicPr>
                  <a:picLocks noChangeAspect="1"/>
                </p:cNvPicPr>
                <p:nvPr userDrawn="1"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91880" y="5363056"/>
                  <a:ext cx="568165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0" name="Picture 19" descr="jp.png"/>
                <p:cNvPicPr>
                  <a:picLocks noChangeAspect="1"/>
                </p:cNvPicPr>
                <p:nvPr userDrawn="1"/>
              </p:nvPicPr>
              <p:blipFill>
                <a:blip r:embed="rId10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5736" y="5900228"/>
                  <a:ext cx="568165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1" name="Picture 20" descr="us.png"/>
                <p:cNvPicPr>
                  <a:picLocks/>
                </p:cNvPicPr>
                <p:nvPr userDrawn="1"/>
              </p:nvPicPr>
              <p:blipFill>
                <a:blip r:embed="rId11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47664" y="5900228"/>
                  <a:ext cx="568800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2" name="Picture 21" descr="hu.png"/>
                <p:cNvPicPr>
                  <a:picLocks/>
                </p:cNvPicPr>
                <p:nvPr userDrawn="1"/>
              </p:nvPicPr>
              <p:blipFill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080" y="5900228"/>
                  <a:ext cx="568800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3" name="Picture 22" descr="se.png"/>
                <p:cNvPicPr>
                  <a:picLocks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39952" y="5363056"/>
                  <a:ext cx="568800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4" name="Picture 23" descr="cn.png"/>
                <p:cNvPicPr>
                  <a:picLocks noChangeAspect="1"/>
                </p:cNvPicPr>
                <p:nvPr userDrawn="1"/>
              </p:nvPicPr>
              <p:blipFill>
                <a:blip r:embed="rId1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43808" y="5900228"/>
                  <a:ext cx="568165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5" name="Picture 24"/>
                <p:cNvPicPr>
                  <a:picLocks/>
                </p:cNvPicPr>
                <p:nvPr userDrawn="1"/>
              </p:nvPicPr>
              <p:blipFill>
                <a:blip r:embed="rId1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91880" y="5900228"/>
                  <a:ext cx="568800" cy="360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6" name="Picture 25"/>
                <p:cNvPicPr>
                  <a:picLocks noChangeAspect="1"/>
                </p:cNvPicPr>
                <p:nvPr userDrawn="1"/>
              </p:nvPicPr>
              <p:blipFill>
                <a:blip r:embed="rId1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39952" y="5898764"/>
                  <a:ext cx="568800" cy="362928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</p:grpSp>
      </p:grpSp>
      <p:pic>
        <p:nvPicPr>
          <p:cNvPr id="28" name="Picture 27" descr="eu_flag_yellow_high.tif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473" y="2258250"/>
            <a:ext cx="4875340" cy="3227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82672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pic>
        <p:nvPicPr>
          <p:cNvPr id="9" name="Picture 8" descr="712f0413d5fc2e96968db52651d13bf8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41" y="131716"/>
            <a:ext cx="9231581" cy="6523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4" name="Rectangle 13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70576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EuPRAXIA Horizon2020 Design Study</a:t>
            </a:r>
            <a:endParaRPr lang="en-US" sz="2400" i="1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European Plasma Accelerator Infrastructure with Pilot Users</a:t>
            </a:r>
            <a:endParaRPr lang="en-US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69581" y="5517232"/>
            <a:ext cx="3310331" cy="2351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</a:pPr>
            <a:endParaRPr lang="en-GB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49180" y="1260421"/>
            <a:ext cx="2866931" cy="5125913"/>
          </a:xfrm>
          <a:prstGeom prst="rect">
            <a:avLst/>
          </a:prstGeom>
        </p:spPr>
        <p:txBody>
          <a:bodyPr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0090"/>
                </a:solidFill>
              </a:rPr>
              <a:t>Collaboration</a:t>
            </a:r>
            <a:r>
              <a:rPr lang="en-US" sz="1800" dirty="0" smtClean="0"/>
              <a:t> brings together:</a:t>
            </a:r>
          </a:p>
          <a:p>
            <a:pPr lvl="1"/>
            <a:r>
              <a:rPr lang="en-US" sz="1400" dirty="0" smtClean="0"/>
              <a:t>Big science labs: photon science, particle physics</a:t>
            </a:r>
          </a:p>
          <a:p>
            <a:pPr lvl="1"/>
            <a:r>
              <a:rPr lang="en-US" sz="1400" dirty="0" smtClean="0"/>
              <a:t>Laser laboratories: high power lasers</a:t>
            </a:r>
          </a:p>
          <a:p>
            <a:pPr lvl="1"/>
            <a:r>
              <a:rPr lang="en-US" sz="1400" dirty="0" smtClean="0"/>
              <a:t>International laboratories: CERN, ELI (associated)</a:t>
            </a:r>
          </a:p>
          <a:p>
            <a:pPr lvl="1"/>
            <a:r>
              <a:rPr lang="en-US" sz="1400" dirty="0" smtClean="0"/>
              <a:t>Universities: accelerator research, plasma, laser</a:t>
            </a:r>
          </a:p>
          <a:p>
            <a:r>
              <a:rPr lang="en-US" sz="1800" b="1" dirty="0" smtClean="0"/>
              <a:t>125 scientists </a:t>
            </a:r>
            <a:r>
              <a:rPr lang="en-US" sz="1800" dirty="0" smtClean="0"/>
              <a:t>in our work list</a:t>
            </a:r>
            <a:endParaRPr lang="en-US" sz="1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9" name="Rectangle 18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21" name="TextBox 20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22" name="Picture 21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6222" y="4868333"/>
            <a:ext cx="2751666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Start:	1 Nov 2015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End:		31 Oct 2019</a:t>
            </a:r>
          </a:p>
          <a:p>
            <a:endParaRPr lang="en-US" sz="1600" b="1" dirty="0">
              <a:solidFill>
                <a:srgbClr val="000090"/>
              </a:solidFill>
            </a:endParaRPr>
          </a:p>
          <a:p>
            <a:r>
              <a:rPr lang="en-US" sz="1600" b="1" dirty="0" smtClean="0">
                <a:solidFill>
                  <a:srgbClr val="000090"/>
                </a:solidFill>
              </a:rPr>
              <a:t>Deliverable: Conceptual Design Report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B69CE3E9-E2C5-4BA7-8153-FAFF0B4D63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817" y="1340555"/>
            <a:ext cx="3868739" cy="46424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EDB9A02-E3A6-4E16-A9F1-AE1D88F8133B}"/>
              </a:ext>
            </a:extLst>
          </p:cNvPr>
          <p:cNvSpPr txBox="1"/>
          <p:nvPr/>
        </p:nvSpPr>
        <p:spPr>
          <a:xfrm>
            <a:off x="3683208" y="5987477"/>
            <a:ext cx="4003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rgbClr val="334186"/>
                </a:solidFill>
              </a:rPr>
              <a:t>www.eupraxia-project.eu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86B16C1-358F-4A1F-A4FA-2B37BD417E4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585" y="1336838"/>
            <a:ext cx="1697846" cy="24003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D6D80BE-E33D-4E7D-BFC7-27EC95A614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797" y="3920588"/>
            <a:ext cx="1697846" cy="23925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7584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rgbClr val="224B93"/>
                </a:solidFill>
              </a:rPr>
              <a:t>Collaboration of 40 institutes</a:t>
            </a:r>
            <a:endParaRPr lang="en-US" sz="2400" i="1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From Europe, Asia and United States</a:t>
            </a:r>
            <a:endParaRPr lang="en-US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69581" y="5517232"/>
            <a:ext cx="3310331" cy="2351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</a:pPr>
            <a:endParaRPr lang="en-GB" sz="22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9" name="Rectangle 18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21" name="TextBox 20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22" name="Picture 21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="" xmlns:a16="http://schemas.microsoft.com/office/drawing/2014/main" id="{19088AAD-D361-4573-A372-FECE7DB49B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333" y="1336962"/>
            <a:ext cx="9008594" cy="42087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3332" y="5616391"/>
            <a:ext cx="9002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16 </a:t>
            </a:r>
            <a:r>
              <a:rPr lang="en-US" b="1" dirty="0"/>
              <a:t>EU laboratories </a:t>
            </a:r>
            <a:r>
              <a:rPr lang="en-US" dirty="0"/>
              <a:t>are </a:t>
            </a:r>
            <a:r>
              <a:rPr lang="en-US" dirty="0" smtClean="0"/>
              <a:t>beneficiaries. </a:t>
            </a:r>
            <a:r>
              <a:rPr lang="en-US" b="1" dirty="0" smtClean="0"/>
              <a:t>24 </a:t>
            </a:r>
            <a:r>
              <a:rPr lang="en-US" b="1" dirty="0"/>
              <a:t>associated partners </a:t>
            </a:r>
            <a:r>
              <a:rPr lang="en-US" dirty="0"/>
              <a:t>from EU, Europe, Asia and US contribute in-</a:t>
            </a:r>
            <a:r>
              <a:rPr lang="en-US" dirty="0" smtClean="0"/>
              <a:t>kind.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97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Africa in EuPRAXIA?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Missing an African Collaborator while we have Asian and US institutes involved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4915351" cy="4713592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Inviting African groups to collaborate with us.</a:t>
            </a:r>
          </a:p>
          <a:p>
            <a:r>
              <a:rPr lang="en-US" dirty="0" smtClean="0"/>
              <a:t>Compact, laser-based accelerators are a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medium term way to build up scientific infrastructure and research in additional countries.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 will look for resources to fund such a work.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Examples for possibilities:</a:t>
            </a:r>
          </a:p>
          <a:p>
            <a:pPr lvl="1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Doctors interested in </a:t>
            </a:r>
            <a:r>
              <a:rPr lang="en-US" dirty="0" smtClean="0"/>
              <a:t>medical applications (defining your needs with us)</a:t>
            </a:r>
          </a:p>
          <a:p>
            <a:pPr lvl="1"/>
            <a:r>
              <a:rPr lang="en-US" dirty="0" smtClean="0"/>
              <a:t>Groups interested in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3D design of facilities and technical components </a:t>
            </a:r>
            <a:r>
              <a:rPr lang="en-US" dirty="0" smtClean="0"/>
              <a:t>(students can work in Africa on PC’s and software that we organize, addressing our problems)</a:t>
            </a:r>
          </a:p>
          <a:p>
            <a:pPr lvl="1"/>
            <a:r>
              <a:rPr lang="en-US" dirty="0" smtClean="0"/>
              <a:t>Groups interested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to send young scientist for participating in our experimental work </a:t>
            </a:r>
            <a:r>
              <a:rPr lang="en-US" dirty="0" smtClean="0"/>
              <a:t>in </a:t>
            </a:r>
            <a:r>
              <a:rPr lang="en-US" dirty="0"/>
              <a:t>G</a:t>
            </a:r>
            <a:r>
              <a:rPr lang="en-US" dirty="0" smtClean="0"/>
              <a:t>ermany, then analyzing data in Africa.</a:t>
            </a:r>
          </a:p>
          <a:p>
            <a:pPr lvl="1"/>
            <a:r>
              <a:rPr lang="en-US" dirty="0" smtClean="0"/>
              <a:t>Groups interested in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lasers</a:t>
            </a:r>
            <a:r>
              <a:rPr lang="en-US" dirty="0" smtClean="0"/>
              <a:t> and their operation.</a:t>
            </a:r>
            <a:endParaRPr lang="en-US" dirty="0"/>
          </a:p>
        </p:txBody>
      </p:sp>
      <p:pic>
        <p:nvPicPr>
          <p:cNvPr id="9" name="Picture 8" descr="Screen Shot 2018-06-28 at 09.07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68" y="1229407"/>
            <a:ext cx="6134258" cy="4074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647418" y="5782268"/>
            <a:ext cx="4407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Email to: </a:t>
            </a:r>
            <a:r>
              <a:rPr lang="en-US" sz="2000" b="1" i="1" dirty="0" err="1" smtClean="0"/>
              <a:t>r</a:t>
            </a:r>
            <a:r>
              <a:rPr lang="en-US" sz="2000" b="1" i="1" dirty="0" err="1" smtClean="0"/>
              <a:t>alph.assmann@desy.de</a:t>
            </a:r>
            <a:endParaRPr lang="en-US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012114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2244901" cy="1597722"/>
          </a:xfrm>
        </p:spPr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Management </a:t>
            </a:r>
            <a:br>
              <a:rPr lang="en-GB" sz="2800" dirty="0" smtClean="0">
                <a:solidFill>
                  <a:srgbClr val="224B93"/>
                </a:solidFill>
              </a:rPr>
            </a:br>
            <a:r>
              <a:rPr lang="en-GB" sz="2800" dirty="0" smtClean="0">
                <a:solidFill>
                  <a:srgbClr val="224B93"/>
                </a:solidFill>
              </a:rPr>
              <a:t>Structure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502" y="1256013"/>
            <a:ext cx="2146610" cy="987654"/>
          </a:xfrm>
        </p:spPr>
        <p:txBody>
          <a:bodyPr/>
          <a:lstStyle/>
          <a:p>
            <a:r>
              <a:rPr lang="en-GB" dirty="0" smtClean="0"/>
              <a:t>Heads of Project and of Supervisory Boards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Steering Committee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1D89F52D-D205-4736-A280-0D8F16A76E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64" b="1935"/>
          <a:stretch/>
        </p:blipFill>
        <p:spPr>
          <a:xfrm>
            <a:off x="4245194" y="649110"/>
            <a:ext cx="4226732" cy="57573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1036" y="1175694"/>
            <a:ext cx="735189" cy="10538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2997" y="0"/>
            <a:ext cx="790223" cy="10420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835" y="1185333"/>
            <a:ext cx="732395" cy="1055510"/>
          </a:xfrm>
          <a:prstGeom prst="rect">
            <a:avLst/>
          </a:prstGeom>
        </p:spPr>
      </p:pic>
      <p:pic>
        <p:nvPicPr>
          <p:cNvPr id="7" name="Picture 6" descr="Screen Shot 2018-06-24 at 22.57.34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7631" y="0"/>
            <a:ext cx="773802" cy="1067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998" y="1878612"/>
            <a:ext cx="536222" cy="3565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590" y="1848556"/>
            <a:ext cx="611481" cy="3668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999" y="644526"/>
            <a:ext cx="545876" cy="36300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8775" y="660329"/>
            <a:ext cx="522111" cy="347204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381000" y="2328334"/>
            <a:ext cx="9214555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21" y="3160888"/>
            <a:ext cx="3790849" cy="146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84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charset="0"/>
              </a:rPr>
              <a:t>Probing for New Particles and Forces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Fundamental Research Particle Physics</a:t>
            </a:r>
            <a:endParaRPr lang="en-US" dirty="0"/>
          </a:p>
        </p:txBody>
      </p:sp>
      <p:grpSp>
        <p:nvGrpSpPr>
          <p:cNvPr id="27" name="Group 1"/>
          <p:cNvGrpSpPr>
            <a:grpSpLocks/>
          </p:cNvGrpSpPr>
          <p:nvPr/>
        </p:nvGrpSpPr>
        <p:grpSpPr bwMode="auto">
          <a:xfrm>
            <a:off x="7539779" y="2041698"/>
            <a:ext cx="4350987" cy="2704087"/>
            <a:chOff x="445989" y="3063254"/>
            <a:chExt cx="5013590" cy="3432297"/>
          </a:xfrm>
          <a:effectLst>
            <a:glow rad="139700">
              <a:schemeClr val="accent4">
                <a:satMod val="175000"/>
                <a:alpha val="40000"/>
              </a:schemeClr>
            </a:glow>
          </a:effectLst>
        </p:grpSpPr>
        <p:pic>
          <p:nvPicPr>
            <p:cNvPr id="28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989" y="3564408"/>
              <a:ext cx="5013590" cy="293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883" y="3063254"/>
              <a:ext cx="3983749" cy="501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" name="Picture 5" descr="god-particle-discovery-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702" y="1297121"/>
            <a:ext cx="4488637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967909" y="1304947"/>
            <a:ext cx="10612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Higgs</a:t>
            </a:r>
          </a:p>
          <a:p>
            <a:r>
              <a:rPr lang="en-US" sz="1600" i="1" dirty="0" smtClean="0"/>
              <a:t>Seminar</a:t>
            </a:r>
          </a:p>
          <a:p>
            <a:r>
              <a:rPr lang="en-US" sz="1600" i="1" dirty="0" smtClean="0"/>
              <a:t>4.7.</a:t>
            </a:r>
          </a:p>
          <a:p>
            <a:r>
              <a:rPr lang="en-US" sz="1600" i="1" dirty="0" smtClean="0"/>
              <a:t>2012</a:t>
            </a:r>
            <a:endParaRPr lang="en-US" sz="1600" i="1" dirty="0"/>
          </a:p>
        </p:txBody>
      </p:sp>
      <p:pic>
        <p:nvPicPr>
          <p:cNvPr id="32" name="Picture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5691" y="3917173"/>
            <a:ext cx="4499992" cy="282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6" descr="attach_reader?attach_id=1025394&amp;height=150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1664" y="567860"/>
            <a:ext cx="3563888" cy="127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3141496" y="5893035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27 km LHC at CERN (Europe)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79368" y="5036315"/>
            <a:ext cx="4638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Understanding fundamental laws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0738" y="3924847"/>
            <a:ext cx="24333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LHC at CERN </a:t>
            </a:r>
            <a:r>
              <a:rPr lang="en-US" sz="2000" dirty="0"/>
              <a:t>as a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Masterpiece of Accelerator Science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8221" y="5263801"/>
            <a:ext cx="233039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Protons at </a:t>
            </a:r>
            <a:r>
              <a:rPr lang="en-US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 thousand billion electron Volt </a:t>
            </a:r>
            <a:br>
              <a:rPr lang="en-US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i="1" dirty="0" smtClean="0">
                <a:sym typeface="Wingdings"/>
              </a:rPr>
              <a:t></a:t>
            </a:r>
            <a:r>
              <a:rPr lang="en-US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/>
              </a:rPr>
              <a:t> 27 km</a:t>
            </a:r>
            <a:endParaRPr lang="en-US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60298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224B93"/>
                </a:solidFill>
                <a:latin typeface="Arial" charset="0"/>
              </a:rPr>
              <a:t>A </a:t>
            </a:r>
            <a:r>
              <a:rPr lang="en-US" sz="2800" dirty="0">
                <a:solidFill>
                  <a:srgbClr val="224B93"/>
                </a:solidFill>
                <a:latin typeface="Arial" charset="0"/>
              </a:rPr>
              <a:t>European Strategy </a:t>
            </a:r>
            <a:r>
              <a:rPr lang="en-US" sz="2800" dirty="0" smtClean="0">
                <a:solidFill>
                  <a:srgbClr val="224B93"/>
                </a:solidFill>
                <a:latin typeface="Arial" charset="0"/>
              </a:rPr>
              <a:t>for Accelerator Innovation</a:t>
            </a:r>
            <a:endParaRPr lang="en-US" sz="2800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equired intermediate step between proof of principle and production facility</a:t>
            </a:r>
            <a:br>
              <a:rPr lang="en-US" dirty="0" smtClean="0"/>
            </a:br>
            <a:r>
              <a:rPr lang="en-US" dirty="0" smtClean="0"/>
              <a:t>One accelerator unit!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1945" y="5214863"/>
            <a:ext cx="2437669" cy="10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049463" y="1588"/>
            <a:ext cx="5913437" cy="10223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>
              <a:latin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019873702"/>
              </p:ext>
            </p:extLst>
          </p:nvPr>
        </p:nvGraphicFramePr>
        <p:xfrm>
          <a:off x="230652" y="974307"/>
          <a:ext cx="11293154" cy="527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23" descr="C:\Users\rmun\AppData\Local\Microsoft\Windows\Temporary Internet Files\Content.Outlook\M7WKAF2O\H61A9216-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955" y="3832917"/>
            <a:ext cx="1724988" cy="243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634" y="5226533"/>
            <a:ext cx="1858029" cy="105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2" descr="C:\Users\rmun\AppData\Local\Microsoft\Windows\Temporary Internet Files\Content.Outlook\M7WKAF2O\H61A918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3948" y="5236960"/>
            <a:ext cx="2073817" cy="1045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20" name="Rectangle 19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22" name="TextBox 21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23" name="Picture 22"/>
          <p:cNvPicPr>
            <a:picLocks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1742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err="1">
                <a:solidFill>
                  <a:srgbClr val="224B93"/>
                </a:solidFill>
              </a:rPr>
              <a:t>EuPRAXIA</a:t>
            </a:r>
            <a:r>
              <a:rPr lang="en-GB" sz="2800" dirty="0">
                <a:solidFill>
                  <a:srgbClr val="224B93"/>
                </a:solidFill>
              </a:rPr>
              <a:t> </a:t>
            </a:r>
            <a:r>
              <a:rPr lang="en-GB" sz="2800" dirty="0" smtClean="0">
                <a:solidFill>
                  <a:srgbClr val="224B93"/>
                </a:solidFill>
              </a:rPr>
              <a:t>Objectives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err="1"/>
              <a:t>EuPRAXIA</a:t>
            </a:r>
            <a:r>
              <a:rPr lang="en-GB" dirty="0"/>
              <a:t> is a conceptual design study for a 5 </a:t>
            </a:r>
            <a:r>
              <a:rPr lang="en-GB" dirty="0" err="1"/>
              <a:t>GeV</a:t>
            </a:r>
            <a:r>
              <a:rPr lang="en-GB" dirty="0"/>
              <a:t> electron plasma accelerator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5478" y="1370053"/>
            <a:ext cx="9157864" cy="18588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306342" y="1459098"/>
            <a:ext cx="9225386" cy="5255386"/>
          </a:xfrm>
          <a:prstGeom prst="rect">
            <a:avLst/>
          </a:prstGeom>
        </p:spPr>
        <p:txBody>
          <a:bodyPr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000" dirty="0" smtClean="0"/>
              <a:t>Address </a:t>
            </a:r>
            <a:r>
              <a:rPr lang="en-US" sz="2000" b="1" dirty="0" smtClean="0"/>
              <a:t>quality</a:t>
            </a:r>
            <a:r>
              <a:rPr lang="en-US" sz="2000" dirty="0" smtClean="0"/>
              <a:t>. Show </a:t>
            </a:r>
            <a:r>
              <a:rPr lang="en-US" sz="2000" b="1" dirty="0" smtClean="0"/>
              <a:t>plasma accelerator technology is </a:t>
            </a:r>
            <a:r>
              <a:rPr lang="en-US" sz="2000" b="1" dirty="0" smtClean="0"/>
              <a:t>usable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GB" sz="2000" dirty="0" smtClean="0"/>
              <a:t>Show </a:t>
            </a:r>
            <a:r>
              <a:rPr lang="en-GB" sz="2000" b="1" dirty="0" smtClean="0"/>
              <a:t>benefit in size and cost </a:t>
            </a:r>
            <a:r>
              <a:rPr lang="en-GB" sz="2000" dirty="0" smtClean="0"/>
              <a:t>versus established RF </a:t>
            </a:r>
            <a:r>
              <a:rPr lang="en-GB" sz="2000" dirty="0" smtClean="0"/>
              <a:t>technology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US" sz="2000" dirty="0" smtClean="0"/>
          </a:p>
          <a:p>
            <a:pPr lvl="1">
              <a:spcBef>
                <a:spcPts val="800"/>
              </a:spcBef>
            </a:pPr>
            <a:endParaRPr lang="en-GB" sz="100" i="1" dirty="0" smtClean="0"/>
          </a:p>
          <a:p>
            <a:pPr marL="0" indent="0">
              <a:spcBef>
                <a:spcPts val="200"/>
              </a:spcBef>
              <a:buFont typeface="Arial" panose="020B0604020202020204" pitchFamily="34" charset="0"/>
              <a:buNone/>
            </a:pPr>
            <a:r>
              <a:rPr lang="en-GB" sz="2000" dirty="0" smtClean="0"/>
              <a:t>Note: EuPRAXIA will initially be </a:t>
            </a:r>
            <a:r>
              <a:rPr lang="en-GB" sz="2000" b="1" dirty="0" smtClean="0"/>
              <a:t>low power </a:t>
            </a:r>
            <a:r>
              <a:rPr lang="en-GB" sz="2000" dirty="0" smtClean="0"/>
              <a:t>and</a:t>
            </a:r>
            <a:r>
              <a:rPr lang="en-GB" sz="2000" b="1" dirty="0" smtClean="0"/>
              <a:t> low wall-plug power </a:t>
            </a:r>
            <a:r>
              <a:rPr lang="en-GB" sz="2000" b="1" dirty="0" smtClean="0"/>
              <a:t>efficiency</a:t>
            </a:r>
            <a:br>
              <a:rPr lang="en-GB" sz="2000" b="1" dirty="0" smtClean="0"/>
            </a:br>
            <a:endParaRPr lang="en-GB" sz="2000" b="1" dirty="0" smtClean="0"/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1800" dirty="0" smtClean="0">
                <a:sym typeface="Wingdings"/>
              </a:rPr>
              <a:t>Baseline (10 Hz):  10s of Watt with ~ 1 </a:t>
            </a:r>
            <a:r>
              <a:rPr lang="en-GB" sz="1800" dirty="0" err="1" smtClean="0">
                <a:sym typeface="Wingdings"/>
              </a:rPr>
              <a:t>mJ</a:t>
            </a:r>
            <a:r>
              <a:rPr lang="en-GB" sz="1800" dirty="0" smtClean="0">
                <a:sym typeface="Wingdings"/>
              </a:rPr>
              <a:t>/photon pulse </a:t>
            </a:r>
            <a:r>
              <a:rPr lang="en-GB" sz="1800" dirty="0" smtClean="0">
                <a:sym typeface="Wingdings"/>
              </a:rPr>
              <a:t>energy</a:t>
            </a:r>
            <a:br>
              <a:rPr lang="en-GB" sz="1800" dirty="0" smtClean="0">
                <a:sym typeface="Wingdings"/>
              </a:rPr>
            </a:br>
            <a:r>
              <a:rPr lang="en-GB" sz="1800" dirty="0" smtClean="0">
                <a:sym typeface="Wingdings"/>
              </a:rPr>
              <a:t>		</a:t>
            </a:r>
            <a:endParaRPr lang="en-GB" sz="1800" dirty="0" smtClean="0">
              <a:sym typeface="Wingdings"/>
            </a:endParaRP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1800" dirty="0" smtClean="0">
                <a:sym typeface="Wingdings"/>
              </a:rPr>
              <a:t>Efforts with </a:t>
            </a:r>
            <a:r>
              <a:rPr lang="en-GB" sz="1800" b="1" dirty="0" smtClean="0">
                <a:solidFill>
                  <a:srgbClr val="000090"/>
                </a:solidFill>
                <a:sym typeface="Wingdings"/>
              </a:rPr>
              <a:t>industry and laser institutes </a:t>
            </a:r>
            <a:r>
              <a:rPr lang="en-GB" sz="1800" dirty="0" smtClean="0">
                <a:sym typeface="Wingdings"/>
              </a:rPr>
              <a:t>to improve rep. rate &amp; efficiency (incorporate </a:t>
            </a:r>
            <a:r>
              <a:rPr lang="en-GB" sz="1800" dirty="0" err="1" smtClean="0">
                <a:sym typeface="Wingdings"/>
              </a:rPr>
              <a:t>fiber</a:t>
            </a:r>
            <a:r>
              <a:rPr lang="en-GB" sz="1800" dirty="0" smtClean="0">
                <a:sym typeface="Wingdings"/>
              </a:rPr>
              <a:t>-based lasers with 30 % efficiency)</a:t>
            </a:r>
            <a:endParaRPr lang="en-GB" sz="2400" dirty="0" smtClean="0"/>
          </a:p>
          <a:p>
            <a:pPr>
              <a:spcBef>
                <a:spcPts val="800"/>
              </a:spcBef>
            </a:pPr>
            <a:endParaRPr lang="en-GB" sz="2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329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The 50 Billion Volt per Meter Linear Accelerator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74311" y="1200509"/>
            <a:ext cx="6509903" cy="47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Content Placeholder 5"/>
          <p:cNvSpPr txBox="1">
            <a:spLocks/>
          </p:cNvSpPr>
          <p:nvPr/>
        </p:nvSpPr>
        <p:spPr>
          <a:xfrm>
            <a:off x="457200" y="846070"/>
            <a:ext cx="8219256" cy="5103210"/>
          </a:xfrm>
          <a:prstGeom prst="rect">
            <a:avLst/>
          </a:prstGeom>
        </p:spPr>
        <p:txBody>
          <a:bodyPr>
            <a:norm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smtClean="0"/>
          </a:p>
          <a:p>
            <a:endParaRPr lang="en-GB" sz="2400" smtClean="0"/>
          </a:p>
          <a:p>
            <a:endParaRPr lang="en-GB" sz="2400" smtClean="0"/>
          </a:p>
          <a:p>
            <a:endParaRPr lang="en-GB" sz="2400" smtClean="0"/>
          </a:p>
          <a:p>
            <a:endParaRPr lang="en-GB" sz="2400" smtClean="0"/>
          </a:p>
          <a:p>
            <a:endParaRPr lang="en-GB" sz="2000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3798464" y="2388742"/>
            <a:ext cx="14647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RF </a:t>
            </a:r>
            <a:r>
              <a:rPr lang="da-DK" sz="1400" dirty="0" err="1" smtClean="0">
                <a:solidFill>
                  <a:schemeClr val="bg1"/>
                </a:solidFill>
              </a:rPr>
              <a:t>injector</a:t>
            </a:r>
            <a:r>
              <a:rPr lang="da-DK" sz="1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S-band </a:t>
            </a:r>
            <a:r>
              <a:rPr lang="da-DK" sz="1400" dirty="0" err="1" smtClean="0">
                <a:solidFill>
                  <a:schemeClr val="bg1"/>
                </a:solidFill>
              </a:rPr>
              <a:t>linac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32008" y="3597998"/>
            <a:ext cx="912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</a:t>
            </a:r>
            <a:r>
              <a:rPr lang="en-US" b="1" dirty="0" smtClean="0"/>
              <a:t> GeV</a:t>
            </a:r>
            <a:endParaRPr lang="de-DE" b="1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6156176" y="3751046"/>
            <a:ext cx="1275832" cy="183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907822" y="4139788"/>
            <a:ext cx="912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 GeV</a:t>
            </a:r>
            <a:endParaRPr lang="de-DE" b="1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6631990" y="4292836"/>
            <a:ext cx="1275832" cy="183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855944" y="2915652"/>
            <a:ext cx="167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&gt; 200 </a:t>
            </a:r>
            <a:r>
              <a:rPr lang="en-US" b="1" dirty="0"/>
              <a:t>M</a:t>
            </a:r>
            <a:r>
              <a:rPr lang="en-US" b="1" dirty="0" smtClean="0"/>
              <a:t>eV</a:t>
            </a:r>
            <a:endParaRPr lang="de-DE" b="1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4427984" y="3052161"/>
            <a:ext cx="2427963" cy="3485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75344" y="4721233"/>
            <a:ext cx="3633434" cy="1290587"/>
            <a:chOff x="275344" y="4721233"/>
            <a:chExt cx="3633434" cy="1290587"/>
          </a:xfrm>
        </p:grpSpPr>
        <p:sp>
          <p:nvSpPr>
            <p:cNvPr id="28" name="Rectangle 27"/>
            <p:cNvSpPr/>
            <p:nvPr/>
          </p:nvSpPr>
          <p:spPr>
            <a:xfrm>
              <a:off x="1863651" y="4990733"/>
              <a:ext cx="109831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007082" y="5291740"/>
              <a:ext cx="109831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tangle 3"/>
            <p:cNvSpPr/>
            <p:nvPr/>
          </p:nvSpPr>
          <p:spPr>
            <a:xfrm>
              <a:off x="282222" y="4826000"/>
              <a:ext cx="3626556" cy="9313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9" name="Title 1"/>
            <p:cNvSpPr txBox="1">
              <a:spLocks/>
            </p:cNvSpPr>
            <p:nvPr/>
          </p:nvSpPr>
          <p:spPr>
            <a:xfrm>
              <a:off x="1223610" y="4721233"/>
              <a:ext cx="2671056" cy="1191323"/>
            </a:xfrm>
            <a:prstGeom prst="rect">
              <a:avLst/>
            </a:prstGeom>
            <a:noFill/>
          </p:spPr>
          <p:txBody>
            <a:bodyPr vert="horz" lIns="0" tIns="0" rIns="0" bIns="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2400" dirty="0" smtClean="0">
                  <a:solidFill>
                    <a:srgbClr val="224B93"/>
                  </a:solidFill>
                </a:rPr>
                <a:t>Laser-Driven Stages to 5 GeV</a:t>
              </a:r>
              <a:endParaRPr lang="en-US" sz="2800" dirty="0">
                <a:solidFill>
                  <a:srgbClr val="224B93"/>
                </a:solidFill>
              </a:endParaRPr>
            </a:p>
          </p:txBody>
        </p:sp>
        <p:sp>
          <p:nvSpPr>
            <p:cNvPr id="40" name="Title 1"/>
            <p:cNvSpPr txBox="1">
              <a:spLocks/>
            </p:cNvSpPr>
            <p:nvPr/>
          </p:nvSpPr>
          <p:spPr>
            <a:xfrm>
              <a:off x="275344" y="4727222"/>
              <a:ext cx="994656" cy="1185335"/>
            </a:xfrm>
            <a:prstGeom prst="rect">
              <a:avLst/>
            </a:prstGeom>
            <a:noFill/>
          </p:spPr>
          <p:txBody>
            <a:bodyPr vert="horz" lIns="0" tIns="0" rIns="0" bIns="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6000" dirty="0" smtClean="0">
                  <a:solidFill>
                    <a:srgbClr val="224B93"/>
                  </a:solidFill>
                </a:rPr>
                <a:t>A</a:t>
              </a:r>
              <a:endParaRPr lang="en-US" sz="6600" dirty="0">
                <a:solidFill>
                  <a:srgbClr val="224B9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9213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The 50 Billion Volt per Meter Linear Accelerator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74311" y="1200509"/>
            <a:ext cx="6509903" cy="473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863651" y="4990733"/>
            <a:ext cx="109831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tangle 16"/>
          <p:cNvSpPr/>
          <p:nvPr/>
        </p:nvSpPr>
        <p:spPr>
          <a:xfrm>
            <a:off x="2007082" y="5291740"/>
            <a:ext cx="109831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Box 17"/>
          <p:cNvSpPr txBox="1"/>
          <p:nvPr/>
        </p:nvSpPr>
        <p:spPr>
          <a:xfrm>
            <a:off x="3347864" y="1988840"/>
            <a:ext cx="1450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RF gun &amp; S-band structures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6490" y="4365104"/>
            <a:ext cx="1375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PWFA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accelerator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10419" y="3175374"/>
            <a:ext cx="1450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X-band structures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95854" y="4730322"/>
            <a:ext cx="9126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1</a:t>
            </a:r>
            <a:r>
              <a:rPr lang="en-US" b="1" dirty="0" smtClean="0"/>
              <a:t> GeV</a:t>
            </a:r>
            <a:endParaRPr lang="de-DE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204965" y="4883370"/>
            <a:ext cx="1990889" cy="188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47782" y="4040802"/>
            <a:ext cx="11286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500 MeV</a:t>
            </a:r>
            <a:endParaRPr lang="de-DE" b="1" dirty="0"/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 flipV="1">
            <a:off x="5335846" y="4193850"/>
            <a:ext cx="2211936" cy="316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567912" y="2816666"/>
            <a:ext cx="167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&gt;</a:t>
            </a:r>
            <a:r>
              <a:rPr lang="en-US" b="1" dirty="0" smtClean="0"/>
              <a:t> 200 </a:t>
            </a:r>
            <a:r>
              <a:rPr lang="en-US" b="1" dirty="0"/>
              <a:t>M</a:t>
            </a:r>
            <a:r>
              <a:rPr lang="en-US" b="1" dirty="0" smtClean="0"/>
              <a:t>eV</a:t>
            </a:r>
            <a:endParaRPr lang="de-DE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283969" y="2969714"/>
            <a:ext cx="2283943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275344" y="4721233"/>
            <a:ext cx="3633434" cy="1290587"/>
            <a:chOff x="275344" y="4721233"/>
            <a:chExt cx="3633434" cy="1290587"/>
          </a:xfrm>
        </p:grpSpPr>
        <p:sp>
          <p:nvSpPr>
            <p:cNvPr id="28" name="Rectangle 27"/>
            <p:cNvSpPr/>
            <p:nvPr/>
          </p:nvSpPr>
          <p:spPr>
            <a:xfrm>
              <a:off x="1863651" y="4990733"/>
              <a:ext cx="109831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007082" y="5291740"/>
              <a:ext cx="109831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82222" y="4826000"/>
              <a:ext cx="3626556" cy="9313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1" name="Title 1"/>
            <p:cNvSpPr txBox="1">
              <a:spLocks/>
            </p:cNvSpPr>
            <p:nvPr/>
          </p:nvSpPr>
          <p:spPr>
            <a:xfrm>
              <a:off x="1223610" y="4721233"/>
              <a:ext cx="2671056" cy="1191323"/>
            </a:xfrm>
            <a:prstGeom prst="rect">
              <a:avLst/>
            </a:prstGeom>
            <a:noFill/>
          </p:spPr>
          <p:txBody>
            <a:bodyPr vert="horz" lIns="0" tIns="0" rIns="0" bIns="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2400" dirty="0" smtClean="0">
                  <a:solidFill>
                    <a:srgbClr val="224B93"/>
                  </a:solidFill>
                </a:rPr>
                <a:t>Beam-Driven Stages to 1 GeV</a:t>
              </a:r>
              <a:endParaRPr lang="en-US" sz="2800" dirty="0">
                <a:solidFill>
                  <a:srgbClr val="224B93"/>
                </a:solidFill>
              </a:endParaRPr>
            </a:p>
          </p:txBody>
        </p:sp>
        <p:sp>
          <p:nvSpPr>
            <p:cNvPr id="32" name="Title 1"/>
            <p:cNvSpPr txBox="1">
              <a:spLocks/>
            </p:cNvSpPr>
            <p:nvPr/>
          </p:nvSpPr>
          <p:spPr>
            <a:xfrm>
              <a:off x="275344" y="4727222"/>
              <a:ext cx="994656" cy="1185335"/>
            </a:xfrm>
            <a:prstGeom prst="rect">
              <a:avLst/>
            </a:prstGeom>
            <a:noFill/>
          </p:spPr>
          <p:txBody>
            <a:bodyPr vert="horz" lIns="0" tIns="0" rIns="0" bIns="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6000" dirty="0">
                  <a:solidFill>
                    <a:srgbClr val="224B93"/>
                  </a:solidFill>
                </a:rPr>
                <a:t>B</a:t>
              </a:r>
              <a:endParaRPr lang="en-US" sz="6600" dirty="0">
                <a:solidFill>
                  <a:srgbClr val="224B9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0135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Targets in Facility Parameters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864"/>
          <a:stretch/>
        </p:blipFill>
        <p:spPr>
          <a:xfrm>
            <a:off x="376550" y="1000066"/>
            <a:ext cx="9017001" cy="531578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08889" y="128559"/>
            <a:ext cx="316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Overview of EuPRAXIA technical goals. Not self-consistent cases. Detailed and self-consistent parameter tables are available upon request.</a:t>
            </a:r>
          </a:p>
        </p:txBody>
      </p:sp>
      <p:sp>
        <p:nvSpPr>
          <p:cNvPr id="5" name="Rectangle 4"/>
          <p:cNvSpPr/>
          <p:nvPr/>
        </p:nvSpPr>
        <p:spPr>
          <a:xfrm>
            <a:off x="6931149" y="1405037"/>
            <a:ext cx="783639" cy="310729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21417" y="2729015"/>
            <a:ext cx="941992" cy="314519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948439" y="1962736"/>
            <a:ext cx="783639" cy="310729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26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The EuPRAXIA Facility (Under Design)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5" descr="C:\Users\pawalker\Desktop\New folder\3 EuPraxia_Master_ver2_20170504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13" y="910173"/>
            <a:ext cx="7668276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521082" y="5419908"/>
            <a:ext cx="109831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" name="Picture 2" descr="C:\Users\pawalker\Downloads\flags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712" y="5186867"/>
            <a:ext cx="3521746" cy="948027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 flipH="1">
            <a:off x="2150497" y="1789317"/>
            <a:ext cx="1156710" cy="204365"/>
          </a:xfrm>
          <a:prstGeom prst="straightConnector1">
            <a:avLst/>
          </a:prstGeom>
          <a:ln w="28575">
            <a:solidFill>
              <a:srgbClr val="1201F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350551" y="1385231"/>
            <a:ext cx="1220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RF and TW laser system</a:t>
            </a:r>
            <a:endParaRPr lang="de-DE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3820027" y="2350333"/>
            <a:ext cx="750558" cy="144016"/>
          </a:xfrm>
          <a:prstGeom prst="straightConnector1">
            <a:avLst/>
          </a:prstGeom>
          <a:ln w="28575">
            <a:solidFill>
              <a:srgbClr val="1201F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454753" y="1971129"/>
            <a:ext cx="1220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PW laser system</a:t>
            </a:r>
            <a:endParaRPr lang="de-DE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52565" y="3815609"/>
            <a:ext cx="27518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Plasma accelerator and user lines are on 1</a:t>
            </a:r>
            <a:r>
              <a:rPr lang="en-US" sz="1400" i="1" baseline="30000" dirty="0" smtClean="0"/>
              <a:t>st</a:t>
            </a:r>
            <a:r>
              <a:rPr lang="en-US" sz="1400" i="1" dirty="0" smtClean="0"/>
              <a:t> level </a:t>
            </a:r>
          </a:p>
          <a:p>
            <a:endParaRPr lang="en-US" sz="1400" i="1" dirty="0" smtClean="0"/>
          </a:p>
          <a:p>
            <a:r>
              <a:rPr lang="en-US" sz="1400" i="1" dirty="0" smtClean="0"/>
              <a:t>RF and laser infrastructure are on 2</a:t>
            </a:r>
            <a:r>
              <a:rPr lang="en-US" sz="1400" i="1" baseline="30000" dirty="0" smtClean="0"/>
              <a:t>nd</a:t>
            </a:r>
            <a:r>
              <a:rPr lang="en-US" sz="1400" i="1" dirty="0" smtClean="0"/>
              <a:t> level</a:t>
            </a:r>
            <a:endParaRPr lang="de-DE" sz="1400" i="1" dirty="0"/>
          </a:p>
        </p:txBody>
      </p:sp>
      <p:sp>
        <p:nvSpPr>
          <p:cNvPr id="30" name="TextBox 29"/>
          <p:cNvSpPr txBox="1"/>
          <p:nvPr/>
        </p:nvSpPr>
        <p:spPr>
          <a:xfrm rot="1535568">
            <a:off x="857773" y="3148185"/>
            <a:ext cx="1285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</a:t>
            </a:r>
            <a:r>
              <a:rPr lang="en-US" sz="1400" dirty="0" smtClean="0"/>
              <a:t>~ 30 m</a:t>
            </a:r>
            <a:endParaRPr lang="de-DE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37429" y="2710373"/>
            <a:ext cx="1763503" cy="850233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570" y="1114777"/>
            <a:ext cx="2697944" cy="1859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23744" y="3683000"/>
            <a:ext cx="4187401" cy="2070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273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Fits on the Parking Lot of the Hospital Copenhagen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3" descr="C:\Users\pawalker\Downloads\1 IPAC talk\figures\4 hospital flash\h_wit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887" y="1058999"/>
            <a:ext cx="7659667" cy="4923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4623943" y="3032748"/>
            <a:ext cx="2898902" cy="1409768"/>
            <a:chOff x="2513112" y="4750260"/>
            <a:chExt cx="1456436" cy="770020"/>
          </a:xfrm>
          <a:effectLst>
            <a:glow rad="101600">
              <a:schemeClr val="bg1">
                <a:alpha val="75000"/>
              </a:schemeClr>
            </a:glow>
          </a:effectLst>
        </p:grpSpPr>
        <p:cxnSp>
          <p:nvCxnSpPr>
            <p:cNvPr id="18" name="Straight Connector 17"/>
            <p:cNvCxnSpPr/>
            <p:nvPr/>
          </p:nvCxnSpPr>
          <p:spPr>
            <a:xfrm flipH="1">
              <a:off x="3779912" y="5373216"/>
              <a:ext cx="180000" cy="14400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555776" y="4988402"/>
              <a:ext cx="1224136" cy="531878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513112" y="4823792"/>
              <a:ext cx="42664" cy="178682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2513112" y="4750260"/>
              <a:ext cx="171636" cy="73532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3951548" y="5157192"/>
              <a:ext cx="18000" cy="21600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668005" y="4750260"/>
              <a:ext cx="1291907" cy="406932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491776" y="1103784"/>
            <a:ext cx="1725807" cy="58477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67ED0"/>
                </a:solidFill>
              </a:rPr>
              <a:t>Rigshospitalet Copenhagen</a:t>
            </a:r>
          </a:p>
        </p:txBody>
      </p:sp>
      <p:sp>
        <p:nvSpPr>
          <p:cNvPr id="4" name="TextBox 3"/>
          <p:cNvSpPr txBox="1"/>
          <p:nvPr/>
        </p:nvSpPr>
        <p:spPr>
          <a:xfrm rot="16200000">
            <a:off x="6640494" y="3105583"/>
            <a:ext cx="40866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Illustrative example prepared for IPAC17 talk in Copenhagen</a:t>
            </a:r>
          </a:p>
        </p:txBody>
      </p:sp>
    </p:spTree>
    <p:extLst>
      <p:ext uri="{BB962C8B-B14F-4D97-AF65-F5344CB8AC3E}">
        <p14:creationId xmlns:p14="http://schemas.microsoft.com/office/powerpoint/2010/main" val="2897990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Versatile </a:t>
            </a:r>
            <a:r>
              <a:rPr lang="mr-IN" sz="2800" dirty="0" smtClean="0">
                <a:solidFill>
                  <a:srgbClr val="224B93"/>
                </a:solidFill>
              </a:rPr>
              <a:t>–</a:t>
            </a:r>
            <a:r>
              <a:rPr lang="en-GB" sz="2800" dirty="0" smtClean="0">
                <a:solidFill>
                  <a:srgbClr val="224B93"/>
                </a:solidFill>
              </a:rPr>
              <a:t> Designed for Multiple Applications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en-GB" dirty="0" smtClean="0"/>
              <a:t>High Energy </a:t>
            </a:r>
            <a:r>
              <a:rPr lang="mr-IN" dirty="0" smtClean="0"/>
              <a:t>–</a:t>
            </a:r>
            <a:r>
              <a:rPr lang="en-GB" dirty="0" smtClean="0"/>
              <a:t> Accelerator R&amp;D </a:t>
            </a:r>
            <a:r>
              <a:rPr lang="mr-IN" dirty="0" smtClean="0"/>
              <a:t>–</a:t>
            </a:r>
            <a:r>
              <a:rPr lang="en-GB" dirty="0" smtClean="0"/>
              <a:t> Photon Science </a:t>
            </a:r>
            <a:r>
              <a:rPr lang="mr-IN" dirty="0" smtClean="0"/>
              <a:t>–</a:t>
            </a:r>
            <a:r>
              <a:rPr lang="en-GB" dirty="0" smtClean="0"/>
              <a:t> Material </a:t>
            </a:r>
            <a:r>
              <a:rPr lang="mr-IN" dirty="0" smtClean="0"/>
              <a:t>–</a:t>
            </a:r>
            <a:r>
              <a:rPr lang="en-GB" dirty="0" smtClean="0"/>
              <a:t> Medical </a:t>
            </a:r>
            <a:r>
              <a:rPr lang="mr-IN" dirty="0" smtClean="0"/>
              <a:t>–</a:t>
            </a:r>
            <a:r>
              <a:rPr lang="en-GB" dirty="0" smtClean="0"/>
              <a:t> Industrial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556" y="1312334"/>
            <a:ext cx="9049143" cy="4912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3660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Versatile </a:t>
            </a:r>
            <a:r>
              <a:rPr lang="mr-IN" sz="2800" dirty="0" smtClean="0">
                <a:solidFill>
                  <a:srgbClr val="224B93"/>
                </a:solidFill>
              </a:rPr>
              <a:t>–</a:t>
            </a:r>
            <a:r>
              <a:rPr lang="en-GB" sz="2800" dirty="0" smtClean="0">
                <a:solidFill>
                  <a:srgbClr val="224B93"/>
                </a:solidFill>
              </a:rPr>
              <a:t> Designed for Multiple Applications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en-GB" dirty="0" smtClean="0"/>
              <a:t>High Energy </a:t>
            </a:r>
            <a:r>
              <a:rPr lang="mr-IN" dirty="0" smtClean="0"/>
              <a:t>–</a:t>
            </a:r>
            <a:r>
              <a:rPr lang="en-GB" dirty="0" smtClean="0"/>
              <a:t> Accelerator R&amp;D </a:t>
            </a:r>
            <a:r>
              <a:rPr lang="mr-IN" dirty="0" smtClean="0"/>
              <a:t>–</a:t>
            </a:r>
            <a:r>
              <a:rPr lang="en-GB" dirty="0" smtClean="0"/>
              <a:t> Photon Science </a:t>
            </a:r>
            <a:r>
              <a:rPr lang="mr-IN" dirty="0" smtClean="0"/>
              <a:t>–</a:t>
            </a:r>
            <a:r>
              <a:rPr lang="en-GB" dirty="0" smtClean="0"/>
              <a:t> Material </a:t>
            </a:r>
            <a:r>
              <a:rPr lang="mr-IN" dirty="0" smtClean="0"/>
              <a:t>–</a:t>
            </a:r>
            <a:r>
              <a:rPr lang="en-GB" dirty="0" smtClean="0"/>
              <a:t> Medical </a:t>
            </a:r>
            <a:r>
              <a:rPr lang="mr-IN" dirty="0" smtClean="0"/>
              <a:t>–</a:t>
            </a:r>
            <a:r>
              <a:rPr lang="en-GB" dirty="0" smtClean="0"/>
              <a:t> Industrial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alphaModFix amt="41000"/>
          </a:blip>
          <a:stretch>
            <a:fillRect/>
          </a:stretch>
        </p:blipFill>
        <p:spPr>
          <a:xfrm>
            <a:off x="324556" y="1297735"/>
            <a:ext cx="9049143" cy="4912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3962" y="1833575"/>
            <a:ext cx="3970338" cy="3743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8421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24B93"/>
                </a:solidFill>
              </a:rPr>
              <a:t>Medical Imaging </a:t>
            </a:r>
            <a:r>
              <a:rPr lang="de-DE" sz="2800" dirty="0" err="1" smtClean="0">
                <a:solidFill>
                  <a:srgbClr val="224B93"/>
                </a:solidFill>
              </a:rPr>
              <a:t>with</a:t>
            </a:r>
            <a:r>
              <a:rPr lang="de-DE" sz="2800" dirty="0" smtClean="0">
                <a:solidFill>
                  <a:srgbClr val="224B93"/>
                </a:solidFill>
              </a:rPr>
              <a:t> Plasma </a:t>
            </a:r>
            <a:r>
              <a:rPr lang="de-DE" sz="2800" dirty="0" err="1" smtClean="0">
                <a:solidFill>
                  <a:srgbClr val="224B93"/>
                </a:solidFill>
              </a:rPr>
              <a:t>Accelerators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Unique Advantages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Working Today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Slow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Moment</a:t>
            </a:r>
            <a:endParaRPr lang="en-US" dirty="0"/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39645" y="1236179"/>
            <a:ext cx="9227688" cy="3792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i="1" dirty="0" smtClean="0"/>
              <a:t>2015 publication </a:t>
            </a:r>
            <a:r>
              <a:rPr lang="en-US" sz="1400" i="1" dirty="0"/>
              <a:t>from J.M. Cole et al., John-Adams-Institute, UK: “Laser-</a:t>
            </a:r>
            <a:r>
              <a:rPr lang="en-US" sz="1400" i="1" dirty="0" err="1"/>
              <a:t>wakefield</a:t>
            </a:r>
            <a:r>
              <a:rPr lang="en-US" sz="1400" i="1" dirty="0"/>
              <a:t> accelerators as hard x-ray sources for 3D medical imaging of human bone”. Nature Scientific Reports 5, 13244 (2015)</a:t>
            </a:r>
          </a:p>
          <a:p>
            <a:pPr marL="0" indent="0">
              <a:buNone/>
            </a:pPr>
            <a:endParaRPr lang="en-US" sz="1400" i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453935" y="1975555"/>
            <a:ext cx="4061621" cy="4191521"/>
            <a:chOff x="598206" y="2204864"/>
            <a:chExt cx="3517643" cy="377566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2204864"/>
              <a:ext cx="3504289" cy="3775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598206" y="2204864"/>
              <a:ext cx="1719856" cy="1521352"/>
            </a:xfrm>
            <a:prstGeom prst="rect">
              <a:avLst/>
            </a:prstGeom>
            <a:noFill/>
            <a:ln w="76200" cmpd="sng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791223" y="2045283"/>
            <a:ext cx="2449016" cy="4017918"/>
            <a:chOff x="4876158" y="1276175"/>
            <a:chExt cx="3008954" cy="4936567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2615" y="1364994"/>
              <a:ext cx="2896814" cy="4674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4876158" y="1276175"/>
              <a:ext cx="3008954" cy="4936567"/>
            </a:xfrm>
            <a:prstGeom prst="rect">
              <a:avLst/>
            </a:prstGeom>
            <a:noFill/>
            <a:ln w="76200" cmpd="sng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380112" y="5162994"/>
            <a:ext cx="2102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Laser plasma based </a:t>
            </a:r>
            <a:r>
              <a:rPr lang="en-US" sz="1600" b="1" dirty="0" err="1" smtClean="0">
                <a:solidFill>
                  <a:srgbClr val="FF0000"/>
                </a:solidFill>
              </a:rPr>
              <a:t>betatron</a:t>
            </a:r>
            <a:r>
              <a:rPr lang="en-US" sz="1600" b="1" dirty="0" smtClean="0">
                <a:solidFill>
                  <a:srgbClr val="FF0000"/>
                </a:solidFill>
              </a:rPr>
              <a:t> X ray source</a:t>
            </a:r>
          </a:p>
        </p:txBody>
      </p:sp>
      <p:pic>
        <p:nvPicPr>
          <p:cNvPr id="24" name="Picture 23" descr="Screen Shot 2016-12-05 at 00.53.59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1376">
            <a:off x="7592882" y="2157388"/>
            <a:ext cx="2021856" cy="1205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76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Producing X Rays for Inspection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Industry and Security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5469" y="4925754"/>
            <a:ext cx="53782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X-Ray radiography – Cargo inspection with a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compact 6 MeV linear electron accelerator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073" y="787410"/>
            <a:ext cx="6060505" cy="23938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5755" y="1045389"/>
            <a:ext cx="154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Varian</a:t>
            </a:r>
            <a:r>
              <a:rPr lang="en-US" dirty="0"/>
              <a:t> </a:t>
            </a:r>
            <a:r>
              <a:rPr lang="en-US" dirty="0" smtClean="0"/>
              <a:t>(USA)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637" y="1408184"/>
            <a:ext cx="4864926" cy="34303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1952" y="3403256"/>
            <a:ext cx="4394671" cy="32062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1714" y="5718147"/>
            <a:ext cx="5038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Protecting people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79533" y="1027565"/>
            <a:ext cx="1684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Nuctech</a:t>
            </a:r>
            <a:r>
              <a:rPr lang="en-US" dirty="0" smtClean="0"/>
              <a:t> (China)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281880" y="4844393"/>
            <a:ext cx="1612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Electrons at </a:t>
            </a:r>
            <a:br>
              <a:rPr lang="en-US" sz="1600" i="1" dirty="0" smtClean="0"/>
            </a:br>
            <a:r>
              <a:rPr lang="en-US" sz="1600" i="1" dirty="0" smtClean="0"/>
              <a:t>6 million</a:t>
            </a:r>
          </a:p>
          <a:p>
            <a:pPr algn="ctr"/>
            <a:r>
              <a:rPr lang="en-US" sz="1600" i="1" dirty="0" smtClean="0"/>
              <a:t>Electron Volt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257762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>
          <a:xfrm>
            <a:off x="381000" y="1298224"/>
            <a:ext cx="9017000" cy="42192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Can the Facility REALLY Do ALL of This?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en-GB" dirty="0" smtClean="0"/>
              <a:t>Another Advantage of Plasma Accelerators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1001889" y="1485329"/>
            <a:ext cx="8292346" cy="3834562"/>
            <a:chOff x="683568" y="2708920"/>
            <a:chExt cx="7208169" cy="3333215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683568" y="5314113"/>
              <a:ext cx="6230786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9" name="Rectangle 38"/>
            <p:cNvSpPr/>
            <p:nvPr/>
          </p:nvSpPr>
          <p:spPr>
            <a:xfrm>
              <a:off x="1134567" y="5181833"/>
              <a:ext cx="1319622" cy="27851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PLASMA ACC.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65882" y="5151873"/>
              <a:ext cx="857624" cy="362785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capture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91880" y="5507964"/>
              <a:ext cx="923857" cy="493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witch yard</a:t>
              </a: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578472" y="5167352"/>
              <a:ext cx="929632" cy="362785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transport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3" name="Straight Arrow Connector 42"/>
            <p:cNvCxnSpPr>
              <a:endCxn id="46" idx="1"/>
            </p:cNvCxnSpPr>
            <p:nvPr/>
          </p:nvCxnSpPr>
          <p:spPr>
            <a:xfrm>
              <a:off x="3965709" y="5333265"/>
              <a:ext cx="1182355" cy="527478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4" name="Rectangle 43"/>
            <p:cNvSpPr/>
            <p:nvPr/>
          </p:nvSpPr>
          <p:spPr>
            <a:xfrm>
              <a:off x="5663901" y="5167351"/>
              <a:ext cx="996331" cy="362785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undulator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6912079" y="4611472"/>
              <a:ext cx="979658" cy="97965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FEL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user area</a:t>
              </a:r>
              <a:endPara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148064" y="5679350"/>
              <a:ext cx="1434329" cy="362785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iagnostic line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Rectangle 46"/>
            <p:cNvSpPr>
              <a:spLocks/>
            </p:cNvSpPr>
            <p:nvPr/>
          </p:nvSpPr>
          <p:spPr>
            <a:xfrm>
              <a:off x="6914354" y="2708920"/>
              <a:ext cx="977382" cy="183124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“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HOPA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”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user area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 smtClean="0">
                  <a:solidFill>
                    <a:sysClr val="windowText" lastClr="000000"/>
                  </a:solidFill>
                  <a:latin typeface="Calibri"/>
                </a:rPr>
                <a:t>HEP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Medicine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Industry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 smtClean="0">
                  <a:solidFill>
                    <a:sysClr val="windowText" lastClr="000000"/>
                  </a:solidFill>
                  <a:latin typeface="Calibri"/>
                </a:rPr>
                <a:t>Material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Triangle 5"/>
            <p:cNvSpPr/>
            <p:nvPr/>
          </p:nvSpPr>
          <p:spPr>
            <a:xfrm>
              <a:off x="3729494" y="4991494"/>
              <a:ext cx="472430" cy="524581"/>
            </a:xfrm>
            <a:prstGeom prst="triangl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5663901" y="2924944"/>
              <a:ext cx="1237629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0" name="Rectangle 49"/>
            <p:cNvSpPr/>
            <p:nvPr/>
          </p:nvSpPr>
          <p:spPr>
            <a:xfrm>
              <a:off x="5359989" y="2806990"/>
              <a:ext cx="1319622" cy="27851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PLASMA ACC.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3523506" y="4185035"/>
              <a:ext cx="3404992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2" name="Rectangle 51"/>
            <p:cNvSpPr/>
            <p:nvPr/>
          </p:nvSpPr>
          <p:spPr>
            <a:xfrm>
              <a:off x="3419872" y="4045777"/>
              <a:ext cx="1319622" cy="27851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PLASMA ACC.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824981" y="4005064"/>
              <a:ext cx="857624" cy="362785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capture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768092" y="4006475"/>
              <a:ext cx="929632" cy="362785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transport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3523506" y="3536963"/>
              <a:ext cx="3404992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6" name="Rectangle 55"/>
            <p:cNvSpPr/>
            <p:nvPr/>
          </p:nvSpPr>
          <p:spPr>
            <a:xfrm>
              <a:off x="3419872" y="3397705"/>
              <a:ext cx="1319622" cy="278516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PLASMA ACC.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824981" y="3356992"/>
              <a:ext cx="857624" cy="362785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capture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768092" y="3358403"/>
              <a:ext cx="929632" cy="362785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transport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679222" y="2441224"/>
            <a:ext cx="959554" cy="6632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LASER</a:t>
            </a:r>
          </a:p>
        </p:txBody>
      </p:sp>
      <p:cxnSp>
        <p:nvCxnSpPr>
          <p:cNvPr id="6" name="Elbow Connector 5"/>
          <p:cNvCxnSpPr>
            <a:stCxn id="4" idx="3"/>
            <a:endCxn id="50" idx="1"/>
          </p:cNvCxnSpPr>
          <p:nvPr/>
        </p:nvCxnSpPr>
        <p:spPr>
          <a:xfrm flipV="1">
            <a:off x="2638776" y="1758354"/>
            <a:ext cx="3742912" cy="1014481"/>
          </a:xfrm>
          <a:prstGeom prst="bentConnector3">
            <a:avLst>
              <a:gd name="adj1" fmla="val 20216"/>
            </a:avLst>
          </a:prstGeom>
          <a:ln w="38100" cmpd="sng">
            <a:solidFill>
              <a:srgbClr val="FB8B2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4" idx="3"/>
            <a:endCxn id="56" idx="1"/>
          </p:cNvCxnSpPr>
          <p:nvPr/>
        </p:nvCxnSpPr>
        <p:spPr>
          <a:xfrm flipV="1">
            <a:off x="2638776" y="2437918"/>
            <a:ext cx="1510983" cy="334917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FB8B2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4" idx="3"/>
            <a:endCxn id="52" idx="1"/>
          </p:cNvCxnSpPr>
          <p:nvPr/>
        </p:nvCxnSpPr>
        <p:spPr>
          <a:xfrm>
            <a:off x="2638776" y="2772835"/>
            <a:ext cx="1510983" cy="410631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FB8B2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4" idx="3"/>
            <a:endCxn id="39" idx="1"/>
          </p:cNvCxnSpPr>
          <p:nvPr/>
        </p:nvCxnSpPr>
        <p:spPr>
          <a:xfrm flipH="1">
            <a:off x="1520723" y="2772835"/>
            <a:ext cx="1118053" cy="1717560"/>
          </a:xfrm>
          <a:prstGeom prst="bentConnector5">
            <a:avLst>
              <a:gd name="adj1" fmla="val -67144"/>
              <a:gd name="adj2" fmla="val 54990"/>
              <a:gd name="adj3" fmla="val 120446"/>
            </a:avLst>
          </a:prstGeom>
          <a:ln w="38100" cmpd="sng">
            <a:solidFill>
              <a:srgbClr val="FB8B2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111" y="4035780"/>
            <a:ext cx="603954" cy="889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RF </a:t>
            </a:r>
            <a:r>
              <a:rPr lang="en-US" sz="1100" dirty="0" smtClean="0">
                <a:solidFill>
                  <a:schemeClr val="tx1"/>
                </a:solidFill>
              </a:rPr>
              <a:t>Driver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Injector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38666" y="5715000"/>
            <a:ext cx="9356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Laser pulses distributed to “small” plasma accelerators to drive many applications!</a:t>
            </a:r>
          </a:p>
        </p:txBody>
      </p:sp>
    </p:spTree>
    <p:extLst>
      <p:ext uri="{BB962C8B-B14F-4D97-AF65-F5344CB8AC3E}">
        <p14:creationId xmlns:p14="http://schemas.microsoft.com/office/powerpoint/2010/main" val="2928786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EuPRAXIA at </a:t>
            </a:r>
            <a:r>
              <a:rPr lang="en-GB" sz="2800" dirty="0" err="1" smtClean="0">
                <a:solidFill>
                  <a:srgbClr val="224B93"/>
                </a:solidFill>
              </a:rPr>
              <a:t>SPARClab</a:t>
            </a:r>
            <a:r>
              <a:rPr lang="en-GB" sz="2800" dirty="0" smtClean="0">
                <a:solidFill>
                  <a:srgbClr val="224B93"/>
                </a:solidFill>
              </a:rPr>
              <a:t> in </a:t>
            </a:r>
            <a:r>
              <a:rPr lang="en-GB" sz="2800" dirty="0" err="1" smtClean="0">
                <a:solidFill>
                  <a:srgbClr val="224B93"/>
                </a:solidFill>
              </a:rPr>
              <a:t>Frascati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856" y="1182538"/>
            <a:ext cx="3173050" cy="4490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293" y="1176502"/>
            <a:ext cx="5493359" cy="29258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301" y="4485311"/>
            <a:ext cx="790223" cy="104205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303" y="5129837"/>
            <a:ext cx="545876" cy="36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09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Impression of </a:t>
            </a:r>
            <a:r>
              <a:rPr lang="en-GB" sz="2800" dirty="0" err="1" smtClean="0">
                <a:solidFill>
                  <a:srgbClr val="224B93"/>
                </a:solidFill>
              </a:rPr>
              <a:t>EuPRAXIA</a:t>
            </a:r>
            <a:r>
              <a:rPr lang="en-GB" sz="2800" dirty="0" err="1">
                <a:solidFill>
                  <a:srgbClr val="224B93"/>
                </a:solidFill>
              </a:rPr>
              <a:t>@SPARC_LAB</a:t>
            </a:r>
            <a:r>
              <a:rPr lang="en-GB" sz="2800" dirty="0">
                <a:solidFill>
                  <a:srgbClr val="224B93"/>
                </a:solidFill>
              </a:rPr>
              <a:t> at LNF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121" y="932744"/>
            <a:ext cx="8307211" cy="5077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3567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Hamburg Infrastructure </a:t>
            </a:r>
            <a:r>
              <a:rPr lang="mr-IN" dirty="0" smtClean="0"/>
              <a:t>–</a:t>
            </a:r>
            <a:r>
              <a:rPr lang="en-US" dirty="0" smtClean="0"/>
              <a:t> SINBAD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Under construction </a:t>
            </a:r>
            <a:r>
              <a:rPr lang="mr-IN" dirty="0" smtClean="0"/>
              <a:t>–</a:t>
            </a:r>
            <a:r>
              <a:rPr lang="en-US" dirty="0" smtClean="0"/>
              <a:t> will house laser-driven novel accelerators at DESY  </a:t>
            </a:r>
            <a:r>
              <a:rPr lang="en-US" dirty="0" smtClean="0">
                <a:sym typeface="Wingdings"/>
              </a:rPr>
              <a:t>  </a:t>
            </a:r>
            <a:r>
              <a:rPr lang="en-US" dirty="0" err="1" smtClean="0">
                <a:sym typeface="Wingdings"/>
              </a:rPr>
              <a:t>ATHENA</a:t>
            </a:r>
            <a:r>
              <a:rPr lang="en-US" baseline="-25000" dirty="0" err="1" smtClean="0">
                <a:sym typeface="Wingdings"/>
              </a:rPr>
              <a:t>e</a:t>
            </a:r>
            <a:r>
              <a:rPr lang="en-US" dirty="0" smtClean="0">
                <a:sym typeface="Wingdings"/>
              </a:rPr>
              <a:t> project at DESY</a:t>
            </a:r>
            <a:endParaRPr lang="en-US" dirty="0"/>
          </a:p>
        </p:txBody>
      </p:sp>
      <p:pic>
        <p:nvPicPr>
          <p:cNvPr id="14" name="Picture 13" descr="SINBAD-PR-3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474" y="1264375"/>
            <a:ext cx="6939979" cy="3385738"/>
          </a:xfrm>
          <a:prstGeom prst="rect">
            <a:avLst/>
          </a:prstGeom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3670" y="3299018"/>
            <a:ext cx="2851388" cy="283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424778" y="3047410"/>
            <a:ext cx="126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Ex-DORIS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 bwMode="auto">
          <a:xfrm rot="795732">
            <a:off x="7243361" y="3934800"/>
            <a:ext cx="3719623" cy="259728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MS Gothic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511" y="1295449"/>
            <a:ext cx="3195085" cy="59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" name="Picture 5" descr="C:\Users\mweschke\Desktop\P1000061.JPG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8730" y="4789234"/>
            <a:ext cx="2904236" cy="188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mweschke\Desktop\P1000063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69" y="4783356"/>
            <a:ext cx="2384723" cy="155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0739" y="4783726"/>
            <a:ext cx="2540305" cy="190522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1092542" y="0"/>
            <a:ext cx="1099458" cy="3034103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22" name="Rectangle 2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7701" y="1783643"/>
            <a:ext cx="735189" cy="105386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8255" y="2456505"/>
            <a:ext cx="611481" cy="36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328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0" y="6583363"/>
            <a:ext cx="9696450" cy="169862"/>
          </a:xfrm>
        </p:spPr>
        <p:txBody>
          <a:bodyPr/>
          <a:lstStyle/>
          <a:p>
            <a:r>
              <a:rPr lang="en-GB" smtClean="0">
                <a:solidFill>
                  <a:prstClr val="black"/>
                </a:solidFill>
                <a:latin typeface="Arial"/>
              </a:rPr>
              <a:t>Plasma Accelerators - Compact Accelerators    | Ralph Assmann |  ACP 2018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" name="Picture 9" descr="Screen Shot 2018-06-24 at 00.37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97" y="267409"/>
            <a:ext cx="11531600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3010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R&amp;D Program of Helmholtz </a:t>
            </a:r>
            <a:r>
              <a:rPr lang="en-US" dirty="0" smtClean="0"/>
              <a:t>Association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8917944" y="1287925"/>
            <a:ext cx="2963875" cy="5010249"/>
          </a:xfrm>
        </p:spPr>
        <p:txBody>
          <a:bodyPr/>
          <a:lstStyle/>
          <a:p>
            <a:r>
              <a:rPr lang="en-US" dirty="0" smtClean="0"/>
              <a:t>Latest news: ATHENA project approved for </a:t>
            </a:r>
            <a:br>
              <a:rPr lang="en-US" dirty="0" smtClean="0"/>
            </a:br>
            <a:r>
              <a:rPr lang="en-US" dirty="0" smtClean="0"/>
              <a:t>29.99 M€ investment.</a:t>
            </a:r>
          </a:p>
          <a:p>
            <a:r>
              <a:rPr lang="en-US" dirty="0" smtClean="0"/>
              <a:t>Funded by Helmholtz strategic funding and BMBF “</a:t>
            </a:r>
            <a:r>
              <a:rPr lang="en-US" dirty="0" err="1" smtClean="0"/>
              <a:t>Pakt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Forschung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Accelerator science as independent research</a:t>
            </a:r>
            <a:endParaRPr lang="en-US" dirty="0"/>
          </a:p>
        </p:txBody>
      </p:sp>
      <p:pic>
        <p:nvPicPr>
          <p:cNvPr id="6" name="Picture 5" descr="Screen Shot 2018-06-24 at 00.40.0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94" y="1270133"/>
            <a:ext cx="8064948" cy="4043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Screen Shot 2018-06-24 at 00.41.3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6313" y="4767106"/>
            <a:ext cx="6134491" cy="1662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2405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Press and Public Understand the Huge Potential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Examples from Germany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3036108" y="1126099"/>
            <a:ext cx="2842020" cy="5134208"/>
            <a:chOff x="2820382" y="1016409"/>
            <a:chExt cx="2842020" cy="5134208"/>
          </a:xfrm>
        </p:grpSpPr>
        <p:grpSp>
          <p:nvGrpSpPr>
            <p:cNvPr id="16" name="Group 21"/>
            <p:cNvGrpSpPr>
              <a:grpSpLocks/>
            </p:cNvGrpSpPr>
            <p:nvPr/>
          </p:nvGrpSpPr>
          <p:grpSpPr bwMode="auto">
            <a:xfrm rot="21165288">
              <a:off x="3451761" y="1016409"/>
              <a:ext cx="2210641" cy="3875464"/>
              <a:chOff x="515820" y="1471673"/>
              <a:chExt cx="4536504" cy="736360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15820" y="1471673"/>
                <a:ext cx="4536504" cy="7363601"/>
                <a:chOff x="597744" y="1420416"/>
                <a:chExt cx="4968552" cy="8064896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" name="Rectangle 20"/>
                <p:cNvSpPr/>
                <p:nvPr/>
              </p:nvSpPr>
              <p:spPr bwMode="auto">
                <a:xfrm>
                  <a:off x="597744" y="1420416"/>
                  <a:ext cx="4968552" cy="8064896"/>
                </a:xfrm>
                <a:prstGeom prst="rect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1100">
                    <a:solidFill>
                      <a:srgbClr val="0070C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669752" y="1466226"/>
                  <a:ext cx="4853951" cy="5699898"/>
                  <a:chOff x="957784" y="2474338"/>
                  <a:chExt cx="4853951" cy="5699898"/>
                </a:xfrm>
              </p:grpSpPr>
              <p:pic>
                <p:nvPicPr>
                  <p:cNvPr id="24" name="Picture 23"/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57785" y="4156720"/>
                    <a:ext cx="4853950" cy="4017516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/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57784" y="3508648"/>
                    <a:ext cx="3467100" cy="571500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/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57784" y="2474338"/>
                    <a:ext cx="4536504" cy="101235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1760" y="3004592"/>
                  <a:ext cx="4680520" cy="6298837"/>
                </a:xfrm>
                <a:prstGeom prst="rect">
                  <a:avLst/>
                </a:prstGeom>
              </p:spPr>
            </p:pic>
          </p:grp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669752" y="5668888"/>
                <a:ext cx="4032448" cy="792088"/>
              </a:xfrm>
              <a:prstGeom prst="rect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rgbClr val="0070C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820382" y="5319620"/>
              <a:ext cx="1656184" cy="830997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FF0000"/>
                  </a:solidFill>
                  <a:latin typeface="Calibri"/>
                </a:rPr>
                <a:t>“Can we have smaller machines?”</a:t>
              </a:r>
              <a:endParaRPr lang="en-US" sz="1600" b="1" i="1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3365407" y="3778213"/>
              <a:ext cx="217975" cy="1514322"/>
            </a:xfrm>
            <a:prstGeom prst="line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491806" y="1716858"/>
            <a:ext cx="2392860" cy="3873028"/>
            <a:chOff x="486325" y="1243812"/>
            <a:chExt cx="2392860" cy="3873028"/>
          </a:xfrm>
        </p:grpSpPr>
        <p:grpSp>
          <p:nvGrpSpPr>
            <p:cNvPr id="28" name="Group 27"/>
            <p:cNvGrpSpPr>
              <a:grpSpLocks/>
            </p:cNvGrpSpPr>
            <p:nvPr/>
          </p:nvGrpSpPr>
          <p:grpSpPr bwMode="auto">
            <a:xfrm rot="154002">
              <a:off x="511977" y="1243812"/>
              <a:ext cx="2367208" cy="1822781"/>
              <a:chOff x="5633352" y="1608966"/>
              <a:chExt cx="6912768" cy="5184576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5633352" y="1608966"/>
                <a:ext cx="6912768" cy="5184576"/>
                <a:chOff x="5782320" y="1780456"/>
                <a:chExt cx="6912768" cy="5184576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3" name="Rectangle 32"/>
                <p:cNvSpPr/>
                <p:nvPr/>
              </p:nvSpPr>
              <p:spPr bwMode="auto">
                <a:xfrm>
                  <a:off x="5782320" y="1780456"/>
                  <a:ext cx="6912768" cy="5184576"/>
                </a:xfrm>
                <a:prstGeom prst="rect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1100">
                    <a:solidFill>
                      <a:srgbClr val="0070C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94612" y="3148608"/>
                  <a:ext cx="4856460" cy="893661"/>
                </a:xfrm>
                <a:prstGeom prst="rect">
                  <a:avLst/>
                </a:prstGeom>
              </p:spPr>
            </p:pic>
            <p:pic>
              <p:nvPicPr>
                <p:cNvPr id="35" name="Picture 34"/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26336" y="4012704"/>
                  <a:ext cx="6645980" cy="2818368"/>
                </a:xfrm>
                <a:prstGeom prst="rect">
                  <a:avLst/>
                </a:prstGeom>
              </p:spPr>
            </p:pic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10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66556" y="1904008"/>
                  <a:ext cx="6540500" cy="1244600"/>
                </a:xfrm>
                <a:prstGeom prst="rect">
                  <a:avLst/>
                </a:prstGeom>
              </p:spPr>
            </p:pic>
          </p:grpSp>
          <p:sp>
            <p:nvSpPr>
              <p:cNvPr id="32" name="Rectangle 19"/>
              <p:cNvSpPr>
                <a:spLocks noChangeArrowheads="1"/>
              </p:cNvSpPr>
              <p:nvPr/>
            </p:nvSpPr>
            <p:spPr bwMode="auto">
              <a:xfrm>
                <a:off x="5854328" y="5579482"/>
                <a:ext cx="4464496" cy="360040"/>
              </a:xfrm>
              <a:prstGeom prst="rect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rgbClr val="0070C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cxnSp>
          <p:nvCxnSpPr>
            <p:cNvPr id="29" name="Straight Connector 28"/>
            <p:cNvCxnSpPr/>
            <p:nvPr/>
          </p:nvCxnSpPr>
          <p:spPr>
            <a:xfrm flipH="1">
              <a:off x="1327870" y="2896270"/>
              <a:ext cx="243538" cy="1250174"/>
            </a:xfrm>
            <a:prstGeom prst="line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86325" y="4285843"/>
              <a:ext cx="1656184" cy="830997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FF0000"/>
                  </a:solidFill>
                  <a:latin typeface="Calibri"/>
                </a:rPr>
                <a:t>“Bigger, faster, more expensive: no way!”</a:t>
              </a:r>
              <a:endParaRPr lang="en-US" sz="1600" b="1" i="1" dirty="0">
                <a:solidFill>
                  <a:srgbClr val="FF0000"/>
                </a:solidFill>
                <a:latin typeface="Calibri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630021" y="1206135"/>
            <a:ext cx="2423093" cy="4886077"/>
            <a:chOff x="6148325" y="1264540"/>
            <a:chExt cx="2423093" cy="4886077"/>
          </a:xfrm>
        </p:grpSpPr>
        <p:grpSp>
          <p:nvGrpSpPr>
            <p:cNvPr id="38" name="Group 37"/>
            <p:cNvGrpSpPr/>
            <p:nvPr/>
          </p:nvGrpSpPr>
          <p:grpSpPr>
            <a:xfrm rot="386049">
              <a:off x="6148325" y="1264540"/>
              <a:ext cx="2423093" cy="3930245"/>
              <a:chOff x="2455085" y="1340170"/>
              <a:chExt cx="3288834" cy="499691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2463503" y="1340170"/>
                <a:ext cx="3280416" cy="4996919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953" y="1761366"/>
                <a:ext cx="3161126" cy="451589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3" name="Picture 42" descr="Screen Shot 2015-12-16 at 14.52.05.png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55085" y="1344363"/>
                <a:ext cx="3212249" cy="448873"/>
              </a:xfrm>
              <a:prstGeom prst="rect">
                <a:avLst/>
              </a:prstGeom>
            </p:spPr>
          </p:pic>
        </p:grpSp>
        <p:sp>
          <p:nvSpPr>
            <p:cNvPr id="39" name="TextBox 38"/>
            <p:cNvSpPr txBox="1"/>
            <p:nvPr/>
          </p:nvSpPr>
          <p:spPr>
            <a:xfrm>
              <a:off x="6804248" y="5565842"/>
              <a:ext cx="1656184" cy="58477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FF0000"/>
                  </a:solidFill>
                  <a:latin typeface="Calibri"/>
                </a:rPr>
                <a:t>“The tiny particle accelerator”</a:t>
              </a:r>
              <a:endParaRPr lang="en-US" sz="1600" b="1" i="1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H="1">
              <a:off x="7531900" y="3717032"/>
              <a:ext cx="424476" cy="1829042"/>
            </a:xfrm>
            <a:prstGeom prst="line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5151728" y="5507436"/>
            <a:ext cx="1656184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latin typeface="Calibri"/>
              </a:rPr>
              <a:t>“Yes, we can!” </a:t>
            </a:r>
            <a:endParaRPr lang="en-US" sz="1600" b="1" i="1" dirty="0">
              <a:latin typeface="Calibri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5008284" y="5845990"/>
            <a:ext cx="1988651" cy="1"/>
          </a:xfrm>
          <a:prstGeom prst="line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023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Europe developing new high tech and compact accelerators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07988" y="1259905"/>
            <a:ext cx="6686070" cy="4942819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long-term future is bright</a:t>
            </a:r>
            <a:r>
              <a:rPr lang="en-US" sz="2400" dirty="0" smtClean="0"/>
              <a:t>: there will be plenty of opportunities as technology advances!</a:t>
            </a:r>
          </a:p>
          <a:p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/>
              </a:rPr>
              <a:t>EuPRAXIA Goals on 10-15 year time-scale:</a:t>
            </a:r>
          </a:p>
          <a:p>
            <a:pPr lvl="1"/>
            <a:r>
              <a:rPr lang="en-US" sz="2000" dirty="0">
                <a:sym typeface="Wingdings"/>
              </a:rPr>
              <a:t>Demonstrate </a:t>
            </a:r>
            <a:r>
              <a:rPr lang="en-US" sz="2000" dirty="0" smtClean="0">
                <a:sym typeface="Wingdings"/>
              </a:rPr>
              <a:t>plasma</a:t>
            </a:r>
            <a:r>
              <a:rPr lang="en-US" sz="2000" dirty="0">
                <a:sym typeface="Wingdings"/>
              </a:rPr>
              <a:t>-wakefield accelerated </a:t>
            </a:r>
            <a:r>
              <a:rPr lang="en-US" sz="2000" dirty="0" smtClean="0">
                <a:sym typeface="Wingdings"/>
              </a:rPr>
              <a:t>multi-GeV-scale electron beams with stability and quality sufficient for first pilot user experiments</a:t>
            </a:r>
            <a:endParaRPr lang="en-US" sz="2000" dirty="0">
              <a:sym typeface="Wingdings"/>
            </a:endParaRPr>
          </a:p>
          <a:p>
            <a:pPr lvl="1"/>
            <a:r>
              <a:rPr lang="en-US" sz="2000" dirty="0" smtClean="0">
                <a:sym typeface="Wingdings"/>
              </a:rPr>
              <a:t>Contribute </a:t>
            </a:r>
            <a:r>
              <a:rPr lang="en-US" sz="2000" dirty="0">
                <a:sym typeface="Wingdings"/>
              </a:rPr>
              <a:t>to the conception of new </a:t>
            </a:r>
            <a:r>
              <a:rPr lang="en-US" sz="2000" dirty="0" smtClean="0">
                <a:sym typeface="Wingdings"/>
              </a:rPr>
              <a:t>European accelerator facility </a:t>
            </a:r>
          </a:p>
          <a:p>
            <a:r>
              <a:rPr lang="en-US" sz="2400" dirty="0" smtClean="0">
                <a:sym typeface="Wingdings"/>
              </a:rPr>
              <a:t>Compact accelerators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/>
              </a:rPr>
              <a:t>broaden the use and benefits of accelerators for our societies</a:t>
            </a:r>
            <a:r>
              <a:rPr lang="en-US" sz="2400" dirty="0" smtClean="0">
                <a:sym typeface="Wingdings"/>
              </a:rPr>
              <a:t>, also opening new possibilities for Africa</a:t>
            </a:r>
          </a:p>
          <a:p>
            <a:r>
              <a:rPr lang="en-US" sz="2400" dirty="0" smtClean="0">
                <a:sym typeface="Wingdings"/>
              </a:rPr>
              <a:t>We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/>
              </a:rPr>
              <a:t>look for African collaborators </a:t>
            </a:r>
            <a:r>
              <a:rPr lang="en-US" sz="2400" dirty="0" smtClean="0">
                <a:sym typeface="Wingdings"/>
              </a:rPr>
              <a:t>and will try to find funds for supporting this...</a:t>
            </a:r>
            <a:endParaRPr lang="en-US" sz="2400" dirty="0" smtClean="0"/>
          </a:p>
          <a:p>
            <a:endParaRPr lang="en-US" sz="2400" dirty="0"/>
          </a:p>
        </p:txBody>
      </p:sp>
      <p:pic>
        <p:nvPicPr>
          <p:cNvPr id="6" name="Picture 5" descr="adv-acc-are-coming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813" y="3133706"/>
            <a:ext cx="4436013" cy="33294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4867" y="198782"/>
            <a:ext cx="2176573" cy="28705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6128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224B93"/>
                </a:solidFill>
              </a:rPr>
              <a:t>Thank you for your attention</a:t>
            </a:r>
            <a:endParaRPr lang="en-US" dirty="0">
              <a:solidFill>
                <a:srgbClr val="224B9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9706890" y="0"/>
            <a:ext cx="2485110" cy="6858000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12" name="Rectangle 11"/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4" name="TextBox 13"/>
          <p:cNvSpPr txBox="1"/>
          <p:nvPr/>
        </p:nvSpPr>
        <p:spPr>
          <a:xfrm>
            <a:off x="6293740" y="6436293"/>
            <a:ext cx="330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224B93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1" y="6435339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Looking for African collaborators</a:t>
            </a:r>
            <a:endParaRPr lang="en-US" dirty="0"/>
          </a:p>
        </p:txBody>
      </p:sp>
      <p:pic>
        <p:nvPicPr>
          <p:cNvPr id="21" name="Picture 20" descr="Screen Shot 2018-06-28 at 09.07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50" y="1574288"/>
            <a:ext cx="6733644" cy="4473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066630" y="1013248"/>
            <a:ext cx="398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Email to:  </a:t>
            </a:r>
            <a:r>
              <a:rPr lang="en-US" b="1" dirty="0" err="1" smtClean="0"/>
              <a:t>r</a:t>
            </a:r>
            <a:r>
              <a:rPr lang="en-US" b="1" dirty="0" err="1" smtClean="0"/>
              <a:t>alph.assmann@desy.de</a:t>
            </a:r>
            <a:endParaRPr lang="en-US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7377013" y="1636558"/>
            <a:ext cx="2080696" cy="4478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/>
              <a:t>Compact accelerators are a chance for </a:t>
            </a:r>
            <a:r>
              <a:rPr lang="en-US" dirty="0" smtClean="0"/>
              <a:t>everybody.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Plenty </a:t>
            </a:r>
            <a:r>
              <a:rPr lang="en-US" dirty="0"/>
              <a:t>of things to do </a:t>
            </a:r>
            <a:r>
              <a:rPr lang="mr-IN" dirty="0"/>
              <a:t>–</a:t>
            </a:r>
            <a:r>
              <a:rPr lang="en-US" dirty="0"/>
              <a:t> we need your help!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Inviting </a:t>
            </a:r>
            <a:r>
              <a:rPr lang="en-US" dirty="0"/>
              <a:t>African groups to collaborate </a:t>
            </a:r>
            <a:r>
              <a:rPr lang="en-US" dirty="0" smtClean="0"/>
              <a:t>with us.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We </a:t>
            </a:r>
            <a:r>
              <a:rPr lang="en-US" dirty="0"/>
              <a:t>will look for resources to fund such a work.</a:t>
            </a:r>
          </a:p>
        </p:txBody>
      </p:sp>
    </p:spTree>
    <p:extLst>
      <p:ext uri="{BB962C8B-B14F-4D97-AF65-F5344CB8AC3E}">
        <p14:creationId xmlns:p14="http://schemas.microsoft.com/office/powerpoint/2010/main" val="44560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Irradiating and Destroying </a:t>
            </a:r>
            <a:r>
              <a:rPr lang="en-US" sz="2800" dirty="0" smtClean="0"/>
              <a:t>Tumor </a:t>
            </a:r>
            <a:r>
              <a:rPr lang="en-US" sz="2800" dirty="0"/>
              <a:t>Cells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Medicine and Health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2530" y="1228711"/>
            <a:ext cx="2990518" cy="15845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26915" y="2841243"/>
            <a:ext cx="19396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Heidelberg Ion-Beam Therapy Center (HIT)</a:t>
            </a:r>
            <a:endParaRPr lang="en-US" sz="14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316" y="1234030"/>
            <a:ext cx="3492289" cy="50857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90915" y="5460407"/>
            <a:ext cx="3288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Curing people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695" y="1214905"/>
            <a:ext cx="5057228" cy="33651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05157" y="4652078"/>
            <a:ext cx="5030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Varian </a:t>
            </a:r>
            <a:r>
              <a:rPr lang="en-US" sz="1400" i="1" dirty="0" err="1"/>
              <a:t>TrueBeam</a:t>
            </a:r>
            <a:r>
              <a:rPr lang="en-US" sz="1400" i="1" dirty="0"/>
              <a:t> </a:t>
            </a:r>
            <a:r>
              <a:rPr lang="en-US" sz="1400" i="1" dirty="0" err="1"/>
              <a:t>STx</a:t>
            </a:r>
            <a:r>
              <a:rPr lang="en-US" sz="1400" i="1" dirty="0"/>
              <a:t> </a:t>
            </a:r>
            <a:r>
              <a:rPr lang="en-US" sz="1400" i="1" dirty="0" err="1"/>
              <a:t>Linac</a:t>
            </a:r>
            <a:r>
              <a:rPr lang="en-US" sz="1400" i="1" dirty="0"/>
              <a:t> </a:t>
            </a:r>
            <a:r>
              <a:rPr lang="en-US" sz="1400" i="1" dirty="0" smtClean="0"/>
              <a:t>with </a:t>
            </a:r>
            <a:r>
              <a:rPr lang="en-US" sz="1400" i="1" dirty="0" err="1" smtClean="0"/>
              <a:t>BrailLab</a:t>
            </a:r>
            <a:r>
              <a:rPr lang="en-US" sz="1400" i="1" dirty="0" smtClean="0"/>
              <a:t> </a:t>
            </a:r>
            <a:r>
              <a:rPr lang="en-US" sz="1400" i="1" dirty="0" err="1"/>
              <a:t>ExacTrac</a:t>
            </a:r>
            <a:r>
              <a:rPr lang="en-US" sz="1400" i="1" dirty="0"/>
              <a:t> </a:t>
            </a:r>
            <a:r>
              <a:rPr lang="en-US" sz="1400" i="1" dirty="0" smtClean="0"/>
              <a:t>system</a:t>
            </a:r>
            <a:r>
              <a:rPr lang="en-US" sz="1400" i="1" dirty="0"/>
              <a:t> </a:t>
            </a:r>
            <a:r>
              <a:rPr lang="en-US" sz="1400" i="1" dirty="0" smtClean="0"/>
              <a:t>at University Hospital Düsseldorf.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85856" y="3851801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Proton therapy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39130" y="5246717"/>
            <a:ext cx="1788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Electron </a:t>
            </a: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therapy</a:t>
            </a:r>
          </a:p>
          <a:p>
            <a:r>
              <a:rPr lang="en-US" sz="1600" i="1" dirty="0"/>
              <a:t>u</a:t>
            </a:r>
            <a:r>
              <a:rPr lang="en-US" sz="1600" i="1" dirty="0" smtClean="0"/>
              <a:t>p to 12 million electron Volt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377809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299" name="Rectangle 298"/>
          <p:cNvSpPr/>
          <p:nvPr/>
        </p:nvSpPr>
        <p:spPr bwMode="auto">
          <a:xfrm>
            <a:off x="2633" y="1557138"/>
            <a:ext cx="12188825" cy="2803729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indent="16930" defTabSz="1218987" fontAlgn="base">
              <a:lnSpc>
                <a:spcPts val="2666"/>
              </a:lnSpc>
              <a:spcBef>
                <a:spcPct val="20000"/>
              </a:spcBef>
              <a:spcAft>
                <a:spcPct val="0"/>
              </a:spcAft>
            </a:pPr>
            <a:endParaRPr lang="en-US" sz="3200">
              <a:solidFill>
                <a:srgbClr val="515151"/>
              </a:solidFill>
              <a:latin typeface="Arial" pitchFamily="34" charset="0"/>
            </a:endParaRPr>
          </a:p>
        </p:txBody>
      </p:sp>
      <p:pic>
        <p:nvPicPr>
          <p:cNvPr id="300" name="Picture 143" descr="taqpolymera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56" t="19151" r="5023" b="15938"/>
          <a:stretch/>
        </p:blipFill>
        <p:spPr bwMode="auto">
          <a:xfrm>
            <a:off x="5199765" y="1684160"/>
            <a:ext cx="2707268" cy="232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1" name="Picture 142" descr="ti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043" y="1486442"/>
            <a:ext cx="2755565" cy="272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" name="Right Arrow 301"/>
          <p:cNvSpPr/>
          <p:nvPr/>
        </p:nvSpPr>
        <p:spPr bwMode="auto">
          <a:xfrm>
            <a:off x="3694506" y="2675795"/>
            <a:ext cx="1295663" cy="328368"/>
          </a:xfrm>
          <a:prstGeom prst="rightArrow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indent="16930" defTabSz="1218987" fontAlgn="base">
              <a:lnSpc>
                <a:spcPts val="2666"/>
              </a:lnSpc>
              <a:spcBef>
                <a:spcPct val="20000"/>
              </a:spcBef>
              <a:spcAft>
                <a:spcPct val="0"/>
              </a:spcAft>
            </a:pPr>
            <a:endParaRPr lang="en-US" sz="3200">
              <a:solidFill>
                <a:srgbClr val="515151"/>
              </a:solidFill>
              <a:latin typeface="Arial" pitchFamily="34" charset="0"/>
            </a:endParaRPr>
          </a:p>
        </p:txBody>
      </p:sp>
      <p:grpSp>
        <p:nvGrpSpPr>
          <p:cNvPr id="303" name="Group 302"/>
          <p:cNvGrpSpPr>
            <a:grpSpLocks/>
          </p:cNvGrpSpPr>
          <p:nvPr/>
        </p:nvGrpSpPr>
        <p:grpSpPr bwMode="auto">
          <a:xfrm>
            <a:off x="9906655" y="3341164"/>
            <a:ext cx="311070" cy="473988"/>
            <a:chOff x="1247" y="1616"/>
            <a:chExt cx="408" cy="635"/>
          </a:xfrm>
        </p:grpSpPr>
        <p:sp>
          <p:nvSpPr>
            <p:cNvPr id="304" name="Oval 303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" name="Oval 304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" name="Oval 305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7" name="Group 23"/>
          <p:cNvGrpSpPr>
            <a:grpSpLocks/>
          </p:cNvGrpSpPr>
          <p:nvPr/>
        </p:nvGrpSpPr>
        <p:grpSpPr bwMode="auto">
          <a:xfrm>
            <a:off x="8850712" y="2764901"/>
            <a:ext cx="311068" cy="473988"/>
            <a:chOff x="1247" y="1616"/>
            <a:chExt cx="408" cy="635"/>
          </a:xfrm>
        </p:grpSpPr>
        <p:sp>
          <p:nvSpPr>
            <p:cNvPr id="308" name="Oval 24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" name="Oval 25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" name="Oval 26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1" name="Group 27"/>
          <p:cNvGrpSpPr>
            <a:grpSpLocks/>
          </p:cNvGrpSpPr>
          <p:nvPr/>
        </p:nvGrpSpPr>
        <p:grpSpPr bwMode="auto">
          <a:xfrm>
            <a:off x="8275129" y="2691876"/>
            <a:ext cx="311068" cy="473988"/>
            <a:chOff x="1247" y="1616"/>
            <a:chExt cx="408" cy="635"/>
          </a:xfrm>
        </p:grpSpPr>
        <p:sp>
          <p:nvSpPr>
            <p:cNvPr id="312" name="Oval 28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" name="Oval 29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" name="Oval 30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5" name="Group 31"/>
          <p:cNvGrpSpPr>
            <a:grpSpLocks/>
          </p:cNvGrpSpPr>
          <p:nvPr/>
        </p:nvGrpSpPr>
        <p:grpSpPr bwMode="auto">
          <a:xfrm>
            <a:off x="11825970" y="3628501"/>
            <a:ext cx="311068" cy="473988"/>
            <a:chOff x="1247" y="1616"/>
            <a:chExt cx="408" cy="635"/>
          </a:xfrm>
        </p:grpSpPr>
        <p:sp>
          <p:nvSpPr>
            <p:cNvPr id="316" name="Oval 32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" name="Oval 33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" name="Oval 34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9" name="Group 43"/>
          <p:cNvGrpSpPr>
            <a:grpSpLocks/>
          </p:cNvGrpSpPr>
          <p:nvPr/>
        </p:nvGrpSpPr>
        <p:grpSpPr bwMode="auto">
          <a:xfrm>
            <a:off x="9235845" y="1612376"/>
            <a:ext cx="311068" cy="473988"/>
            <a:chOff x="1247" y="1616"/>
            <a:chExt cx="408" cy="635"/>
          </a:xfrm>
        </p:grpSpPr>
        <p:sp>
          <p:nvSpPr>
            <p:cNvPr id="320" name="Oval 44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" name="Oval 45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" name="Oval 46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3" name="Group 55"/>
          <p:cNvGrpSpPr>
            <a:grpSpLocks/>
          </p:cNvGrpSpPr>
          <p:nvPr/>
        </p:nvGrpSpPr>
        <p:grpSpPr bwMode="auto">
          <a:xfrm>
            <a:off x="10674804" y="2331515"/>
            <a:ext cx="311068" cy="473988"/>
            <a:chOff x="1247" y="1616"/>
            <a:chExt cx="408" cy="635"/>
          </a:xfrm>
        </p:grpSpPr>
        <p:sp>
          <p:nvSpPr>
            <p:cNvPr id="324" name="Oval 56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" name="Oval 57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" name="Oval 58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" name="Group 67"/>
          <p:cNvGrpSpPr>
            <a:grpSpLocks/>
          </p:cNvGrpSpPr>
          <p:nvPr/>
        </p:nvGrpSpPr>
        <p:grpSpPr bwMode="auto">
          <a:xfrm>
            <a:off x="10387012" y="3557064"/>
            <a:ext cx="311068" cy="473988"/>
            <a:chOff x="1247" y="1616"/>
            <a:chExt cx="408" cy="635"/>
          </a:xfrm>
        </p:grpSpPr>
        <p:sp>
          <p:nvSpPr>
            <p:cNvPr id="328" name="Oval 68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" name="Oval 69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" name="Oval 70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1" name="Group 71"/>
          <p:cNvGrpSpPr>
            <a:grpSpLocks/>
          </p:cNvGrpSpPr>
          <p:nvPr/>
        </p:nvGrpSpPr>
        <p:grpSpPr bwMode="auto">
          <a:xfrm>
            <a:off x="11538179" y="2115615"/>
            <a:ext cx="311068" cy="473988"/>
            <a:chOff x="1247" y="1616"/>
            <a:chExt cx="408" cy="635"/>
          </a:xfrm>
        </p:grpSpPr>
        <p:sp>
          <p:nvSpPr>
            <p:cNvPr id="332" name="Oval 72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" name="Oval 73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" name="Oval 74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5" name="Group 75"/>
          <p:cNvGrpSpPr>
            <a:grpSpLocks/>
          </p:cNvGrpSpPr>
          <p:nvPr/>
        </p:nvGrpSpPr>
        <p:grpSpPr bwMode="auto">
          <a:xfrm>
            <a:off x="8179904" y="1828276"/>
            <a:ext cx="311070" cy="473988"/>
            <a:chOff x="1247" y="1616"/>
            <a:chExt cx="408" cy="635"/>
          </a:xfrm>
        </p:grpSpPr>
        <p:sp>
          <p:nvSpPr>
            <p:cNvPr id="336" name="Oval 76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" name="Oval 77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" name="Oval 78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" name="Group 79"/>
          <p:cNvGrpSpPr>
            <a:grpSpLocks/>
          </p:cNvGrpSpPr>
          <p:nvPr/>
        </p:nvGrpSpPr>
        <p:grpSpPr bwMode="auto">
          <a:xfrm>
            <a:off x="9714087" y="2620440"/>
            <a:ext cx="311068" cy="473988"/>
            <a:chOff x="1247" y="1616"/>
            <a:chExt cx="408" cy="635"/>
          </a:xfrm>
        </p:grpSpPr>
        <p:sp>
          <p:nvSpPr>
            <p:cNvPr id="340" name="Oval 80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" name="Oval 81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" name="Oval 82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3" name="Group 91"/>
          <p:cNvGrpSpPr>
            <a:grpSpLocks/>
          </p:cNvGrpSpPr>
          <p:nvPr/>
        </p:nvGrpSpPr>
        <p:grpSpPr bwMode="auto">
          <a:xfrm>
            <a:off x="10867371" y="2044176"/>
            <a:ext cx="311070" cy="473988"/>
            <a:chOff x="1247" y="1616"/>
            <a:chExt cx="408" cy="635"/>
          </a:xfrm>
        </p:grpSpPr>
        <p:sp>
          <p:nvSpPr>
            <p:cNvPr id="344" name="Oval 92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" name="Oval 93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" name="Oval 94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7" name="Group 95"/>
          <p:cNvGrpSpPr>
            <a:grpSpLocks/>
          </p:cNvGrpSpPr>
          <p:nvPr/>
        </p:nvGrpSpPr>
        <p:grpSpPr bwMode="auto">
          <a:xfrm>
            <a:off x="9138504" y="2260076"/>
            <a:ext cx="311068" cy="473988"/>
            <a:chOff x="1247" y="1616"/>
            <a:chExt cx="408" cy="635"/>
          </a:xfrm>
        </p:grpSpPr>
        <p:sp>
          <p:nvSpPr>
            <p:cNvPr id="348" name="Oval 96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" name="Oval 97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" name="Oval 98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1" name="Group 99"/>
          <p:cNvGrpSpPr>
            <a:grpSpLocks/>
          </p:cNvGrpSpPr>
          <p:nvPr/>
        </p:nvGrpSpPr>
        <p:grpSpPr bwMode="auto">
          <a:xfrm>
            <a:off x="10962595" y="1668759"/>
            <a:ext cx="311068" cy="473988"/>
            <a:chOff x="1247" y="1616"/>
            <a:chExt cx="408" cy="635"/>
          </a:xfrm>
        </p:grpSpPr>
        <p:sp>
          <p:nvSpPr>
            <p:cNvPr id="352" name="Oval 100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" name="Oval 101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" name="Oval 102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5" name="Group 103"/>
          <p:cNvGrpSpPr>
            <a:grpSpLocks/>
          </p:cNvGrpSpPr>
          <p:nvPr/>
        </p:nvGrpSpPr>
        <p:grpSpPr bwMode="auto">
          <a:xfrm>
            <a:off x="11155163" y="3628501"/>
            <a:ext cx="311070" cy="473988"/>
            <a:chOff x="1247" y="1616"/>
            <a:chExt cx="408" cy="635"/>
          </a:xfrm>
        </p:grpSpPr>
        <p:sp>
          <p:nvSpPr>
            <p:cNvPr id="356" name="Oval 104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" name="Oval 105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" name="Oval 106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9" name="Group 107"/>
          <p:cNvGrpSpPr>
            <a:grpSpLocks/>
          </p:cNvGrpSpPr>
          <p:nvPr/>
        </p:nvGrpSpPr>
        <p:grpSpPr bwMode="auto">
          <a:xfrm>
            <a:off x="8082563" y="3341164"/>
            <a:ext cx="311070" cy="473988"/>
            <a:chOff x="1247" y="1616"/>
            <a:chExt cx="408" cy="635"/>
          </a:xfrm>
        </p:grpSpPr>
        <p:sp>
          <p:nvSpPr>
            <p:cNvPr id="360" name="Oval 108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" name="Oval 109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" name="Oval 110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3" name="Group 115"/>
          <p:cNvGrpSpPr>
            <a:grpSpLocks/>
          </p:cNvGrpSpPr>
          <p:nvPr/>
        </p:nvGrpSpPr>
        <p:grpSpPr bwMode="auto">
          <a:xfrm>
            <a:off x="11538179" y="3196701"/>
            <a:ext cx="311068" cy="473988"/>
            <a:chOff x="1247" y="1616"/>
            <a:chExt cx="408" cy="635"/>
          </a:xfrm>
        </p:grpSpPr>
        <p:sp>
          <p:nvSpPr>
            <p:cNvPr id="364" name="Oval 116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" name="Oval 117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" name="Oval 118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7" name="Group 119"/>
          <p:cNvGrpSpPr>
            <a:grpSpLocks/>
          </p:cNvGrpSpPr>
          <p:nvPr/>
        </p:nvGrpSpPr>
        <p:grpSpPr bwMode="auto">
          <a:xfrm>
            <a:off x="9811428" y="2115615"/>
            <a:ext cx="311068" cy="473988"/>
            <a:chOff x="1247" y="1616"/>
            <a:chExt cx="408" cy="635"/>
          </a:xfrm>
        </p:grpSpPr>
        <p:sp>
          <p:nvSpPr>
            <p:cNvPr id="368" name="Oval 120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Oval 121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" name="Oval 122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1" name="Group 123"/>
          <p:cNvGrpSpPr>
            <a:grpSpLocks/>
          </p:cNvGrpSpPr>
          <p:nvPr/>
        </p:nvGrpSpPr>
        <p:grpSpPr bwMode="auto">
          <a:xfrm>
            <a:off x="8370355" y="1595733"/>
            <a:ext cx="311070" cy="473988"/>
            <a:chOff x="1247" y="1616"/>
            <a:chExt cx="408" cy="635"/>
          </a:xfrm>
        </p:grpSpPr>
        <p:sp>
          <p:nvSpPr>
            <p:cNvPr id="372" name="Oval 124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" name="Oval 125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" name="Oval 126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5" name="Group 127"/>
          <p:cNvGrpSpPr>
            <a:grpSpLocks/>
          </p:cNvGrpSpPr>
          <p:nvPr/>
        </p:nvGrpSpPr>
        <p:grpSpPr bwMode="auto">
          <a:xfrm>
            <a:off x="8660262" y="2260076"/>
            <a:ext cx="311068" cy="473988"/>
            <a:chOff x="1247" y="1616"/>
            <a:chExt cx="408" cy="635"/>
          </a:xfrm>
        </p:grpSpPr>
        <p:sp>
          <p:nvSpPr>
            <p:cNvPr id="376" name="Oval 128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" name="Oval 129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" name="Oval 130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" name="Group 135"/>
          <p:cNvGrpSpPr>
            <a:grpSpLocks/>
          </p:cNvGrpSpPr>
          <p:nvPr/>
        </p:nvGrpSpPr>
        <p:grpSpPr bwMode="auto">
          <a:xfrm>
            <a:off x="11825970" y="1668759"/>
            <a:ext cx="311068" cy="473988"/>
            <a:chOff x="1247" y="1616"/>
            <a:chExt cx="408" cy="635"/>
          </a:xfrm>
        </p:grpSpPr>
        <p:sp>
          <p:nvSpPr>
            <p:cNvPr id="380" name="Oval 136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" name="Oval 137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" name="Oval 138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3" name="Group 147"/>
          <p:cNvGrpSpPr>
            <a:grpSpLocks/>
          </p:cNvGrpSpPr>
          <p:nvPr/>
        </p:nvGrpSpPr>
        <p:grpSpPr bwMode="auto">
          <a:xfrm>
            <a:off x="9138504" y="3628501"/>
            <a:ext cx="311068" cy="473988"/>
            <a:chOff x="1247" y="1616"/>
            <a:chExt cx="408" cy="635"/>
          </a:xfrm>
        </p:grpSpPr>
        <p:sp>
          <p:nvSpPr>
            <p:cNvPr id="384" name="Oval 148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" name="Oval 149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" name="Oval 150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7" name="Group 155"/>
          <p:cNvGrpSpPr>
            <a:grpSpLocks/>
          </p:cNvGrpSpPr>
          <p:nvPr/>
        </p:nvGrpSpPr>
        <p:grpSpPr bwMode="auto">
          <a:xfrm>
            <a:off x="11538179" y="2691876"/>
            <a:ext cx="311068" cy="473988"/>
            <a:chOff x="1247" y="1616"/>
            <a:chExt cx="408" cy="635"/>
          </a:xfrm>
        </p:grpSpPr>
        <p:sp>
          <p:nvSpPr>
            <p:cNvPr id="388" name="Oval 156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" name="Oval 157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" name="Oval 158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91" name="Group 159"/>
          <p:cNvGrpSpPr>
            <a:grpSpLocks/>
          </p:cNvGrpSpPr>
          <p:nvPr/>
        </p:nvGrpSpPr>
        <p:grpSpPr bwMode="auto">
          <a:xfrm>
            <a:off x="10387012" y="1828276"/>
            <a:ext cx="311068" cy="473988"/>
            <a:chOff x="1247" y="1616"/>
            <a:chExt cx="408" cy="635"/>
          </a:xfrm>
        </p:grpSpPr>
        <p:sp>
          <p:nvSpPr>
            <p:cNvPr id="392" name="Oval 160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" name="Oval 161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" name="Oval 162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95" name="Group 163"/>
          <p:cNvGrpSpPr>
            <a:grpSpLocks/>
          </p:cNvGrpSpPr>
          <p:nvPr/>
        </p:nvGrpSpPr>
        <p:grpSpPr bwMode="auto">
          <a:xfrm>
            <a:off x="9331071" y="3123676"/>
            <a:ext cx="311070" cy="473988"/>
            <a:chOff x="1247" y="1616"/>
            <a:chExt cx="408" cy="635"/>
          </a:xfrm>
        </p:grpSpPr>
        <p:sp>
          <p:nvSpPr>
            <p:cNvPr id="396" name="Oval 164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" name="Oval 165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" name="Oval 166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99" name="Group 183"/>
          <p:cNvGrpSpPr>
            <a:grpSpLocks/>
          </p:cNvGrpSpPr>
          <p:nvPr/>
        </p:nvGrpSpPr>
        <p:grpSpPr bwMode="auto">
          <a:xfrm>
            <a:off x="10099220" y="1668759"/>
            <a:ext cx="311068" cy="473988"/>
            <a:chOff x="1247" y="1616"/>
            <a:chExt cx="408" cy="635"/>
          </a:xfrm>
        </p:grpSpPr>
        <p:sp>
          <p:nvSpPr>
            <p:cNvPr id="400" name="Oval 184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" name="Oval 185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" name="Oval 186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3" name="Group 187"/>
          <p:cNvGrpSpPr>
            <a:grpSpLocks/>
          </p:cNvGrpSpPr>
          <p:nvPr/>
        </p:nvGrpSpPr>
        <p:grpSpPr bwMode="auto">
          <a:xfrm>
            <a:off x="8660262" y="3484040"/>
            <a:ext cx="311068" cy="473988"/>
            <a:chOff x="1247" y="1616"/>
            <a:chExt cx="408" cy="635"/>
          </a:xfrm>
        </p:grpSpPr>
        <p:sp>
          <p:nvSpPr>
            <p:cNvPr id="404" name="Oval 188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" name="Oval 189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" name="Oval 190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7" name="Group 191"/>
          <p:cNvGrpSpPr>
            <a:grpSpLocks/>
          </p:cNvGrpSpPr>
          <p:nvPr/>
        </p:nvGrpSpPr>
        <p:grpSpPr bwMode="auto">
          <a:xfrm>
            <a:off x="10867371" y="3123676"/>
            <a:ext cx="311070" cy="473988"/>
            <a:chOff x="1247" y="1616"/>
            <a:chExt cx="408" cy="635"/>
          </a:xfrm>
        </p:grpSpPr>
        <p:sp>
          <p:nvSpPr>
            <p:cNvPr id="408" name="Oval 192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" name="Oval 193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" name="Oval 194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1" name="Group 195"/>
          <p:cNvGrpSpPr>
            <a:grpSpLocks/>
          </p:cNvGrpSpPr>
          <p:nvPr/>
        </p:nvGrpSpPr>
        <p:grpSpPr bwMode="auto">
          <a:xfrm>
            <a:off x="10291788" y="2907776"/>
            <a:ext cx="311070" cy="473988"/>
            <a:chOff x="1247" y="1616"/>
            <a:chExt cx="408" cy="635"/>
          </a:xfrm>
        </p:grpSpPr>
        <p:sp>
          <p:nvSpPr>
            <p:cNvPr id="412" name="Oval 196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" name="Oval 197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" name="Oval 198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5" name="Group 199"/>
          <p:cNvGrpSpPr>
            <a:grpSpLocks/>
          </p:cNvGrpSpPr>
          <p:nvPr/>
        </p:nvGrpSpPr>
        <p:grpSpPr bwMode="auto">
          <a:xfrm>
            <a:off x="8660262" y="1899715"/>
            <a:ext cx="311068" cy="473988"/>
            <a:chOff x="1247" y="1616"/>
            <a:chExt cx="408" cy="635"/>
          </a:xfrm>
        </p:grpSpPr>
        <p:sp>
          <p:nvSpPr>
            <p:cNvPr id="416" name="Oval 200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" name="Oval 201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" name="Oval 202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9" name="Group 219"/>
          <p:cNvGrpSpPr>
            <a:grpSpLocks/>
          </p:cNvGrpSpPr>
          <p:nvPr/>
        </p:nvGrpSpPr>
        <p:grpSpPr bwMode="auto">
          <a:xfrm>
            <a:off x="10674804" y="2691876"/>
            <a:ext cx="311068" cy="473988"/>
            <a:chOff x="1247" y="1616"/>
            <a:chExt cx="408" cy="635"/>
          </a:xfrm>
        </p:grpSpPr>
        <p:sp>
          <p:nvSpPr>
            <p:cNvPr id="420" name="Oval 220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1" name="Oval 221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" name="Oval 222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3" name="Group 223"/>
          <p:cNvGrpSpPr>
            <a:grpSpLocks/>
          </p:cNvGrpSpPr>
          <p:nvPr/>
        </p:nvGrpSpPr>
        <p:grpSpPr bwMode="auto">
          <a:xfrm>
            <a:off x="8467695" y="3123676"/>
            <a:ext cx="311070" cy="473988"/>
            <a:chOff x="1247" y="1616"/>
            <a:chExt cx="408" cy="635"/>
          </a:xfrm>
        </p:grpSpPr>
        <p:sp>
          <p:nvSpPr>
            <p:cNvPr id="424" name="Oval 224"/>
            <p:cNvSpPr>
              <a:spLocks noChangeArrowheads="1"/>
            </p:cNvSpPr>
            <p:nvPr/>
          </p:nvSpPr>
          <p:spPr bwMode="auto">
            <a:xfrm>
              <a:off x="1248" y="1616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" name="Oval 225"/>
            <p:cNvSpPr>
              <a:spLocks noChangeArrowheads="1"/>
            </p:cNvSpPr>
            <p:nvPr/>
          </p:nvSpPr>
          <p:spPr bwMode="auto">
            <a:xfrm>
              <a:off x="1247" y="2024"/>
              <a:ext cx="226" cy="22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6" name="Oval 226"/>
            <p:cNvSpPr>
              <a:spLocks noChangeArrowheads="1"/>
            </p:cNvSpPr>
            <p:nvPr/>
          </p:nvSpPr>
          <p:spPr bwMode="auto">
            <a:xfrm>
              <a:off x="1292" y="175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7" name="Rectangle 47"/>
          <p:cNvSpPr>
            <a:spLocks noChangeArrowheads="1"/>
          </p:cNvSpPr>
          <p:nvPr/>
        </p:nvSpPr>
        <p:spPr bwMode="auto">
          <a:xfrm>
            <a:off x="2633" y="1334305"/>
            <a:ext cx="12188825" cy="307744"/>
          </a:xfrm>
          <a:prstGeom prst="rect">
            <a:avLst/>
          </a:prstGeom>
          <a:solidFill>
            <a:srgbClr val="00589C"/>
          </a:solidFill>
          <a:ln w="9525" algn="ctr">
            <a:solidFill>
              <a:srgbClr val="00589C"/>
            </a:solidFill>
            <a:miter lim="800000"/>
            <a:headEnd/>
            <a:tailEnd/>
          </a:ln>
        </p:spPr>
        <p:txBody>
          <a:bodyPr wrap="none" lIns="121899" tIns="60949" rIns="121899" bIns="60949" anchor="ctr"/>
          <a:lstStyle/>
          <a:p>
            <a:pPr>
              <a:lnSpc>
                <a:spcPts val="2666"/>
              </a:lnSpc>
              <a:spcBef>
                <a:spcPct val="20000"/>
              </a:spcBef>
            </a:pPr>
            <a:endParaRPr lang="en-US"/>
          </a:p>
        </p:txBody>
      </p:sp>
      <p:grpSp>
        <p:nvGrpSpPr>
          <p:cNvPr id="428" name="Group 427"/>
          <p:cNvGrpSpPr/>
          <p:nvPr/>
        </p:nvGrpSpPr>
        <p:grpSpPr>
          <a:xfrm>
            <a:off x="0" y="4029220"/>
            <a:ext cx="12188825" cy="466862"/>
            <a:chOff x="-1975" y="3455411"/>
            <a:chExt cx="9144000" cy="354945"/>
          </a:xfrm>
        </p:grpSpPr>
        <p:sp>
          <p:nvSpPr>
            <p:cNvPr id="429" name="Rectangle 47"/>
            <p:cNvSpPr>
              <a:spLocks noChangeArrowheads="1"/>
            </p:cNvSpPr>
            <p:nvPr/>
          </p:nvSpPr>
          <p:spPr bwMode="auto">
            <a:xfrm>
              <a:off x="-1975" y="3497710"/>
              <a:ext cx="9144000" cy="233970"/>
            </a:xfrm>
            <a:prstGeom prst="rect">
              <a:avLst/>
            </a:prstGeom>
            <a:solidFill>
              <a:srgbClr val="00589C"/>
            </a:solidFill>
            <a:ln w="9525" algn="ctr">
              <a:solidFill>
                <a:srgbClr val="00589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ts val="2666"/>
                </a:lnSpc>
                <a:spcBef>
                  <a:spcPct val="20000"/>
                </a:spcBef>
              </a:pPr>
              <a:endParaRPr lang="en-US"/>
            </a:p>
          </p:txBody>
        </p:sp>
        <p:sp>
          <p:nvSpPr>
            <p:cNvPr id="430" name="TextBox 429"/>
            <p:cNvSpPr txBox="1"/>
            <p:nvPr/>
          </p:nvSpPr>
          <p:spPr>
            <a:xfrm>
              <a:off x="298159" y="3459363"/>
              <a:ext cx="606634" cy="350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1900</a:t>
              </a:r>
            </a:p>
          </p:txBody>
        </p:sp>
        <p:sp>
          <p:nvSpPr>
            <p:cNvPr id="431" name="TextBox 430"/>
            <p:cNvSpPr txBox="1"/>
            <p:nvPr/>
          </p:nvSpPr>
          <p:spPr>
            <a:xfrm>
              <a:off x="4305736" y="3457386"/>
              <a:ext cx="606634" cy="350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2000</a:t>
              </a:r>
            </a:p>
          </p:txBody>
        </p:sp>
        <p:sp>
          <p:nvSpPr>
            <p:cNvPr id="432" name="TextBox 431"/>
            <p:cNvSpPr txBox="1"/>
            <p:nvPr/>
          </p:nvSpPr>
          <p:spPr>
            <a:xfrm>
              <a:off x="7865922" y="3455411"/>
              <a:ext cx="737751" cy="350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future</a:t>
              </a:r>
            </a:p>
          </p:txBody>
        </p:sp>
      </p:grpSp>
      <p:sp>
        <p:nvSpPr>
          <p:cNvPr id="433" name="Rectangle 432"/>
          <p:cNvSpPr/>
          <p:nvPr/>
        </p:nvSpPr>
        <p:spPr>
          <a:xfrm>
            <a:off x="5742120" y="4424722"/>
            <a:ext cx="6446706" cy="6603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n-US"/>
          </a:p>
        </p:txBody>
      </p:sp>
      <p:sp>
        <p:nvSpPr>
          <p:cNvPr id="434" name="Isosceles Triangle 433"/>
          <p:cNvSpPr/>
          <p:nvPr/>
        </p:nvSpPr>
        <p:spPr bwMode="auto">
          <a:xfrm>
            <a:off x="6810395" y="4392767"/>
            <a:ext cx="335913" cy="236756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indent="16930" defTabSz="1218987" fontAlgn="base">
              <a:lnSpc>
                <a:spcPts val="2666"/>
              </a:lnSpc>
              <a:spcBef>
                <a:spcPct val="20000"/>
              </a:spcBef>
              <a:spcAft>
                <a:spcPct val="0"/>
              </a:spcAft>
            </a:pPr>
            <a:endParaRPr lang="en-US" sz="3200">
              <a:solidFill>
                <a:srgbClr val="515151"/>
              </a:solidFill>
              <a:latin typeface="Arial" pitchFamily="34" charset="0"/>
            </a:endParaRPr>
          </a:p>
        </p:txBody>
      </p:sp>
      <p:sp>
        <p:nvSpPr>
          <p:cNvPr id="435" name="TextBox 434"/>
          <p:cNvSpPr txBox="1"/>
          <p:nvPr/>
        </p:nvSpPr>
        <p:spPr>
          <a:xfrm>
            <a:off x="6603120" y="4619294"/>
            <a:ext cx="722776" cy="86175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you are here</a:t>
            </a:r>
          </a:p>
        </p:txBody>
      </p:sp>
      <p:sp>
        <p:nvSpPr>
          <p:cNvPr id="436" name="Rectangle 47"/>
          <p:cNvSpPr>
            <a:spLocks noChangeArrowheads="1"/>
          </p:cNvSpPr>
          <p:nvPr/>
        </p:nvSpPr>
        <p:spPr bwMode="auto">
          <a:xfrm>
            <a:off x="2633" y="5642042"/>
            <a:ext cx="12188825" cy="720000"/>
          </a:xfrm>
          <a:prstGeom prst="rect">
            <a:avLst/>
          </a:prstGeom>
          <a:solidFill>
            <a:srgbClr val="0D599A"/>
          </a:solidFill>
          <a:ln w="9525" algn="ctr">
            <a:solidFill>
              <a:srgbClr val="00589C"/>
            </a:solidFill>
            <a:miter lim="800000"/>
            <a:headEnd/>
            <a:tailEnd/>
          </a:ln>
        </p:spPr>
        <p:txBody>
          <a:bodyPr wrap="none" lIns="121899" tIns="60949" rIns="121899" bIns="60949" anchor="ctr"/>
          <a:lstStyle/>
          <a:p>
            <a:pPr>
              <a:lnSpc>
                <a:spcPts val="2666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437" name="TextBox 436"/>
          <p:cNvSpPr txBox="1"/>
          <p:nvPr/>
        </p:nvSpPr>
        <p:spPr>
          <a:xfrm>
            <a:off x="737246" y="5797239"/>
            <a:ext cx="4190221" cy="492443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dirty="0">
                <a:solidFill>
                  <a:schemeClr val="bg1"/>
                </a:solidFill>
              </a:rPr>
              <a:t>Lab-Based X-ray Sources</a:t>
            </a:r>
          </a:p>
        </p:txBody>
      </p:sp>
      <p:sp>
        <p:nvSpPr>
          <p:cNvPr id="438" name="Textfeld 6"/>
          <p:cNvSpPr txBox="1"/>
          <p:nvPr/>
        </p:nvSpPr>
        <p:spPr>
          <a:xfrm>
            <a:off x="4674732" y="5652706"/>
            <a:ext cx="2983274" cy="86177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Synchrotron radiation</a:t>
            </a:r>
          </a:p>
          <a:p>
            <a:r>
              <a:rPr lang="en-US" dirty="0">
                <a:solidFill>
                  <a:schemeClr val="bg1"/>
                </a:solidFill>
              </a:rPr>
              <a:t>f</a:t>
            </a:r>
            <a:r>
              <a:rPr lang="en-US" dirty="0" smtClean="0">
                <a:solidFill>
                  <a:schemeClr val="bg1"/>
                </a:solidFill>
              </a:rPr>
              <a:t>rom accelerators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9" name="Textfeld 158"/>
          <p:cNvSpPr txBox="1"/>
          <p:nvPr/>
        </p:nvSpPr>
        <p:spPr>
          <a:xfrm>
            <a:off x="7478715" y="5650040"/>
            <a:ext cx="3626724" cy="677086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X-Ray </a:t>
            </a:r>
            <a:r>
              <a:rPr lang="en-US" dirty="0" smtClean="0">
                <a:solidFill>
                  <a:schemeClr val="bg1"/>
                </a:solidFill>
              </a:rPr>
              <a:t>Laser accelerators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+ High Brilliance SR </a:t>
            </a:r>
            <a:r>
              <a:rPr lang="en-US" dirty="0" smtClean="0">
                <a:solidFill>
                  <a:schemeClr val="bg1"/>
                </a:solidFill>
              </a:rPr>
              <a:t>accelerators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40" name="Textfeld 22"/>
          <p:cNvSpPr txBox="1">
            <a:spLocks noChangeArrowheads="1"/>
          </p:cNvSpPr>
          <p:nvPr/>
        </p:nvSpPr>
        <p:spPr bwMode="auto">
          <a:xfrm>
            <a:off x="7785369" y="4742503"/>
            <a:ext cx="4324103" cy="61555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21899" tIns="60949" rIns="121899" bIns="60949">
            <a:spAutoFit/>
          </a:bodyPr>
          <a:lstStyle>
            <a:lvl1pPr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i="1" dirty="0"/>
              <a:t>Locally Ordered </a:t>
            </a:r>
            <a:r>
              <a:rPr lang="en-US" sz="1600" i="1" dirty="0" smtClean="0"/>
              <a:t>Structures, </a:t>
            </a:r>
            <a:r>
              <a:rPr lang="en-US" sz="1600" i="1" dirty="0" err="1"/>
              <a:t>Nonequilibrium</a:t>
            </a:r>
            <a:r>
              <a:rPr lang="en-US" sz="1600" i="1" dirty="0"/>
              <a:t> </a:t>
            </a:r>
            <a:r>
              <a:rPr lang="en-US" sz="1600" i="1" dirty="0" smtClean="0"/>
              <a:t>Phenomena, </a:t>
            </a:r>
            <a:r>
              <a:rPr lang="en-US" sz="1600" i="1" dirty="0"/>
              <a:t>Transient States </a:t>
            </a:r>
          </a:p>
        </p:txBody>
      </p:sp>
      <p:sp>
        <p:nvSpPr>
          <p:cNvPr id="441" name="TextBox 440"/>
          <p:cNvSpPr txBox="1"/>
          <p:nvPr/>
        </p:nvSpPr>
        <p:spPr>
          <a:xfrm>
            <a:off x="7759498" y="4407917"/>
            <a:ext cx="3773281" cy="451405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sz="2100" b="1" dirty="0"/>
              <a:t>Era of Complex Matter</a:t>
            </a:r>
          </a:p>
        </p:txBody>
      </p:sp>
      <p:sp>
        <p:nvSpPr>
          <p:cNvPr id="442" name="TextBox 441"/>
          <p:cNvSpPr txBox="1"/>
          <p:nvPr/>
        </p:nvSpPr>
        <p:spPr>
          <a:xfrm>
            <a:off x="2629581" y="4398805"/>
            <a:ext cx="3025976" cy="45140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2100" b="1" dirty="0"/>
              <a:t>Era of Crystalline Matter</a:t>
            </a:r>
          </a:p>
        </p:txBody>
      </p:sp>
      <p:sp>
        <p:nvSpPr>
          <p:cNvPr id="443" name="Textfeld 21"/>
          <p:cNvSpPr txBox="1">
            <a:spLocks noChangeArrowheads="1"/>
          </p:cNvSpPr>
          <p:nvPr/>
        </p:nvSpPr>
        <p:spPr bwMode="auto">
          <a:xfrm>
            <a:off x="2638384" y="4752426"/>
            <a:ext cx="3161309" cy="61555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21899" tIns="60949" rIns="121899" bIns="60949">
            <a:spAutoFit/>
          </a:bodyPr>
          <a:lstStyle>
            <a:lvl1pPr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i="1" dirty="0"/>
              <a:t>Ordered </a:t>
            </a:r>
            <a:r>
              <a:rPr lang="en-US" sz="1600" i="1" dirty="0" smtClean="0"/>
              <a:t>Structures, </a:t>
            </a:r>
            <a:r>
              <a:rPr lang="en-US" sz="1600" i="1" dirty="0"/>
              <a:t>Equilibrium </a:t>
            </a:r>
            <a:r>
              <a:rPr lang="en-US" sz="1600" i="1" dirty="0" smtClean="0"/>
              <a:t>Phenomena, </a:t>
            </a:r>
            <a:r>
              <a:rPr lang="en-US" sz="1600" i="1" dirty="0"/>
              <a:t>Phase Diagrams</a:t>
            </a:r>
          </a:p>
        </p:txBody>
      </p:sp>
      <p:sp>
        <p:nvSpPr>
          <p:cNvPr id="444" name="Rectangle 443"/>
          <p:cNvSpPr/>
          <p:nvPr/>
        </p:nvSpPr>
        <p:spPr>
          <a:xfrm>
            <a:off x="5745294" y="656294"/>
            <a:ext cx="6446706" cy="6603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Producing Light and Filming Molecular </a:t>
            </a:r>
            <a:r>
              <a:rPr lang="en-US" sz="2800" dirty="0" smtClean="0"/>
              <a:t>Movies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Fundamental Research Physics, Structural Biology, Chemistry, Material </a:t>
            </a:r>
            <a:r>
              <a:rPr lang="en-US" dirty="0" smtClean="0"/>
              <a:t>Science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17549" y="5577546"/>
            <a:ext cx="12074451" cy="839297"/>
            <a:chOff x="117549" y="5577546"/>
            <a:chExt cx="12074451" cy="839297"/>
          </a:xfrm>
        </p:grpSpPr>
        <p:sp>
          <p:nvSpPr>
            <p:cNvPr id="152" name="Rectangle 151"/>
            <p:cNvSpPr/>
            <p:nvPr/>
          </p:nvSpPr>
          <p:spPr bwMode="auto">
            <a:xfrm>
              <a:off x="4585368" y="5614737"/>
              <a:ext cx="7606632" cy="802106"/>
            </a:xfrm>
            <a:prstGeom prst="rect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17549" y="5577546"/>
              <a:ext cx="4400987" cy="83099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State of the art accelerators for the best light possible</a:t>
              </a:r>
              <a:endPara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867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5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5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3" dur="5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5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7" dur="5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9" dur="5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5" dur="2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9" dur="3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3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3" dur="3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5" dur="3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3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9" dur="3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1" dur="30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3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5" dur="3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7" dur="2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9" dur="2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1" dur="20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3" dur="2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5" dur="2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7" dur="2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9" dur="20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C 0.00694 -0.00231 0.01284 -0.00763 0.01979 -0.00972 C 0.02864 -0.0125 0.03784 -0.01412 0.04687 -0.01527 C 0.06961 -0.02546 0.09583 -0.01643 0.11979 -0.01388 C 0.13315 -0.00671 0.14635 0.00047 0.15833 0.01112 C 0.15954 0.01436 0.16145 0.01852 0.16145 0.02223 C 0.16145 0.02963 0.1618 0.03727 0.16041 0.04445 C 0.15972 0.04769 0.15104 0.0544 0.15 0.05556 C 0.14166 0.06412 0.14253 0.0625 0.12916 0.06389 C 0.10034 0.0632 0.06822 0.05996 0.03854 0.0625 C 0.0427 0.07362 0.04913 0.08172 0.05833 0.08473 C 0.06597 0.09167 0.06857 0.09237 0.07604 0.09723 C 0.09843 0.09561 0.08975 0.09885 0.10104 0.08889 C 0.10277 0.08218 0.10555 0.07778 0.10729 0.07084 C 0.10833 0.06158 0.10937 0.05232 0.11041 0.04306 C 0.11128 0.02662 0.11302 0.00903 0.11666 -0.00694 C 0.11736 -0.01018 0.12083 -0.01666 0.12187 -0.01944 C 0.12708 -0.03356 0.13246 -0.04838 0.13958 -0.06111 C 0.14409 -0.06921 0.1552 -0.07476 0.1625 -0.07777 C 0.16527 -0.07893 0.16805 -0.07963 0.17083 -0.08055 C 0.17222 -0.08101 0.175 -0.08194 0.175 -0.08194 C 0.18628 -0.07939 0.18784 -0.08009 0.19479 -0.07083 C 0.19548 -0.06851 0.19583 -0.06597 0.19687 -0.06388 C 0.19756 -0.06226 0.1993 -0.06134 0.2 -0.05972 C 0.20329 -0.05185 0.20399 -0.04074 0.20625 -0.03194 C 0.20555 -0.00578 0.20677 0.01551 0.19687 0.0375 C 0.19531 0.04838 0.18402 0.07408 0.17812 0.08195 C 0.17361 0.08797 0.16631 0.09167 0.16145 0.09723 C 0.1585 0.1007 0.15642 0.10533 0.15312 0.10834 C 0.15104 0.11019 0.14826 0.10996 0.14583 0.11112 C 0.12916 0.11945 0.11319 0.12408 0.09583 0.12917 C 0.08593 0.13218 0.07638 0.13635 0.06666 0.14028 C 0.06493 0.14098 0.06336 0.14283 0.06145 0.14306 C 0.05 0.14422 0.03854 0.14399 0.02708 0.14445 C 0.02118 0.1463 0.01527 0.14838 0.00937 0.15 C 0.00486 0.15811 0.00434 0.16436 0.00208 0.17362 C 0.00243 0.18079 0.00104 0.19445 0.00729 0.2 C 0.00937 0.20186 0.01145 0.20371 0.01354 0.20556 C 0.01458 0.20649 0.01666 0.20834 0.01666 0.20834 C 0.02013 0.21528 0.0177 0.21158 0.025 0.21806 C 0.02604 0.21899 0.02812 0.22084 0.02812 0.22084 C 0.04166 0.24792 0.06111 0.24607 0.08437 0.24723 C 0.09375 0.2463 0.10312 0.24607 0.1125 0.24445 C 0.11579 0.24399 0.12187 0.24028 0.12187 0.24028 C 0.12395 0.23612 0.12604 0.23195 0.12812 0.22778 C 0.12951 0.225 0.13229 0.21945 0.13229 0.21945 C 0.13263 0.21713 0.13333 0.21482 0.13333 0.2125 C 0.13298 0.15787 0.13229 0.10325 0.13125 0.04862 C 0.1309 0.02894 0.12482 -0.01388 0.11562 -0.02916 C 0.11371 -0.03657 0.11527 -0.03217 0.11041 -0.04166 C 0.10972 -0.04282 0.10989 -0.04444 0.10937 -0.04583 C 0.10642 -0.0537 0.10069 -0.06296 0.09583 -0.06944 C 0.09236 -0.07407 0.07812 -0.08171 0.07291 -0.08333 C 0.06718 -0.08842 0.05885 -0.08981 0.05208 -0.09166 C 0.01718 -0.08958 -0.01424 -0.08564 -0.05 -0.08472 C -0.05504 -0.08009 -0.06042 -0.07824 -0.06563 -0.07361 C -0.07223 -0.06782 -0.0757 -0.05925 -0.08021 -0.05138 C -0.08143 -0.0493 -0.08334 -0.04791 -0.08438 -0.04583 C -0.09115 -0.03287 -0.09254 -0.01782 -0.0948 -0.00277 C -0.09445 0.00232 -0.0948 0.00764 -0.09375 0.0125 C -0.09254 0.01899 -0.08247 0.03056 -0.07813 0.03195 C -0.06893 0.04005 -0.05764 0.03542 -0.04688 0.03473 C -0.03907 0.0294 -0.03125 0.02315 -0.02396 0.01667 C -0.02153 0.01459 -0.02014 0.01042 -0.01771 0.00834 C -0.01476 0.00232 -0.01042 -0.00092 -0.0073 -0.00694 C -0.00521 -0.00601 -0.00244 -0.00532 -0.00105 -0.00277 C 0.00017 -0.00092 1.94444E-6 0.00371 1.94444E-6 -4.81481E-6 Z " pathEditMode="relative" ptsTypes="fffffffffffffffffffffffffffffffffffffffffffffffffffffffffffffffffff">
                                      <p:cBhvr>
                                        <p:cTn id="161" dur="9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7407E-6 C 0.01789 0.00486 0.03611 0.00486 0.05417 0.00555 C 0.06233 0.00717 0.06493 0.00902 0.07188 0.01527 C 0.07587 0.01898 0.07605 0.02546 0.08021 0.02916 C 0.0842 0.04004 0.09045 0.06134 0.09792 0.06805 C 0.10052 0.07847 0.09844 0.08958 0.10105 0.1 C 0.10313 0.12222 0.10591 0.1655 0.11563 0.18472 C 0.11598 0.19213 0.11598 0.19953 0.11667 0.20694 C 0.11736 0.21412 0.11997 0.21782 0.12292 0.22361 C 0.125 0.228 0.12518 0.23425 0.12709 0.23888 C 0.13039 0.24675 0.13507 0.25185 0.14063 0.25694 C 0.15625 0.25532 0.15139 0.25671 0.16042 0.24861 C 0.16216 0.24189 0.1665 0.2375 0.16771 0.23055 C 0.16858 0.22592 0.1698 0.21666 0.1698 0.21666 C 0.16893 0.18356 0.16702 0.14907 0.16146 0.11666 C 0.15886 0.10162 0.15973 0.08773 0.14688 0.08333 C 0.14254 0.07939 0.13889 0.07476 0.13438 0.07083 C 0.13334 0.0699 0.13125 0.06805 0.13125 0.06805 C 0.1257 0.06851 0.12014 0.06828 0.11459 0.06944 C 0.11337 0.06967 0.1125 0.07152 0.11146 0.07222 C 0.10556 0.07615 0.10122 0.07986 0.09584 0.08472 C 0.09289 0.09629 0.08403 0.10509 0.07813 0.11388 C 0.07431 0.11944 0.07118 0.12592 0.06771 0.13194 C 0.06667 0.13379 0.06459 0.1375 0.06459 0.1375 C 0.0632 0.1449 0.0599 0.14814 0.05625 0.15416 C 0.05486 0.16203 0.05087 0.17199 0.04584 0.17638 C 0.03594 0.19606 0.02952 0.21944 0.0198 0.23888 C 0.01719 0.24398 0.01337 0.2449 0.00938 0.24722 C 0.00261 0.25115 -0.00625 0.25833 -0.01145 0.26527 C -0.01718 0.26481 -0.02621 0.26782 -0.03125 0.26111 C -0.0342 0.25717 -0.03854 0.24722 -0.03854 0.24722 C -0.04027 0.23888 -0.0427 0.23171 -0.04479 0.22361 C -0.04427 0.19675 -0.0401 0.17338 -0.05104 0.15138 C -0.05416 0.11157 -0.05347 0.13263 -0.05208 0.08194 C -0.05173 0.0662 -0.05295 0.05 -0.05 0.03472 C -0.04878 0.02847 -0.03784 0.01041 -0.03333 0.00555 C -0.03003 0.00185 -0.02847 0.00208 -0.02395 4.07407E-6 C -0.02291 -0.00047 -0.02083 -0.00139 -0.02083 -0.00139 C 0.00417 4.07407E-6 0.01111 4.07407E-6 -2.77778E-7 4.07407E-6 Z " pathEditMode="relative" ptsTypes="fffffffffffffffffffffffffffffffffffffff">
                                      <p:cBhvr>
                                        <p:cTn id="163" dur="9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C -0.0092 -0.00255 -0.03298 0.00046 -0.0427 0.00972 C -0.04392 0.01088 -0.04461 0.01273 -0.04583 0.01389 C -0.04687 0.01504 -0.04791 0.01574 -0.04895 0.01666 C -0.05034 0.02037 -0.05121 0.02453 -0.05312 0.02778 C -0.05416 0.02963 -0.05538 0.03125 -0.05625 0.03333 C -0.0592 0.04028 -0.05885 0.04606 -0.06041 0.05416 C -0.06319 0.06875 -0.0677 0.08264 -0.07083 0.09722 C -0.07309 0.12685 -0.06892 0.15995 -0.07916 0.1875 C -0.08628 0.22986 -0.08211 0.27291 -0.08125 0.31666 C -0.08107 0.32453 -0.07882 0.33866 -0.07291 0.34305 C -0.06996 0.34514 -0.06354 0.34722 -0.06354 0.34722 C -0.04166 0.34629 -0.02847 0.35555 -0.02187 0.32916 C -0.0177 0.27893 -0.03645 0.18541 -0.01041 0.13333 C -0.00816 0.11805 -0.01163 0.13241 -0.00625 0.12361 C -0.00555 0.12245 -0.0059 0.1206 -0.0052 0.11944 C -0.00382 0.1169 -0.00104 0.1162 0.00105 0.11528 C 0.0066 0.10787 0.00938 0.10995 0.01771 0.11111 C 0.02257 0.11319 0.02518 0.11852 0.03021 0.12083 C 0.03681 0.12731 0.04323 0.13842 0.04584 0.14861 C 0.04827 0.15833 0.0507 0.16898 0.05625 0.17639 C 0.06094 0.19491 0.06615 0.21319 0.07084 0.23194 C 0.0724 0.24606 0.07691 0.2581 0.08125 0.27083 C 0.08455 0.28055 0.08664 0.29074 0.09375 0.29722 C 0.09653 0.30856 0.10243 0.31342 0.1073 0.32222 C 0.10834 0.32639 0.10938 0.33055 0.11042 0.33472 C 0.11111 0.3375 0.11476 0.33588 0.11667 0.3375 C 0.11771 0.33842 0.11875 0.33935 0.1198 0.34028 C 0.12188 0.34444 0.12448 0.34653 0.12813 0.34861 C 0.13021 0.34977 0.1323 0.35046 0.13438 0.35139 C 0.13542 0.35185 0.1375 0.35278 0.1375 0.35278 C 0.14514 0.35231 0.154 0.35578 0.16042 0.35 C 0.16372 0.34699 0.1698 0.34028 0.1698 0.34028 C 0.17153 0.3331 0.17448 0.32916 0.17917 0.325 C 0.1816 0.31528 0.18507 0.30578 0.1875 0.29583 C 0.18837 0.29213 0.18959 0.28472 0.18959 0.28472 C 0.19028 0.27592 0.19115 0.2706 0.19271 0.2625 C 0.19236 0.24166 0.19236 0.22083 0.19167 0.2 C 0.19132 0.18773 0.1849 0.17592 0.18125 0.16528 C 0.17709 0.15278 0.17483 0.14004 0.16563 0.13194 C 0.16129 0.12338 0.1533 0.11967 0.14792 0.1125 C 0.14497 0.10856 0.14306 0.10463 0.13959 0.10139 C 0.1342 0.09051 0.13403 0.08472 0.1375 0.07083 C 0.13872 0.05972 0.13993 0.05023 0.14063 0.03889 C 0.14028 0.02916 0.14045 0.01944 0.13959 0.00972 C 0.13941 0.0081 0.13802 0.00694 0.1375 0.00555 C 0.13698 0.00416 0.13733 0.00231 0.13646 0.00139 C 0.13282 -0.00232 0.12605 -0.00556 0.12188 -0.00834 C 0.11771 -0.01111 0.11598 -0.01597 0.11146 -0.01806 C 0.11077 -0.01991 0.11042 -0.02222 0.10938 -0.02361 C 0.10868 -0.02454 0.1073 -0.02431 0.10625 -0.025 C 0.10295 -0.02755 0.10052 -0.03172 0.09688 -0.03334 C 0.0948 -0.03426 0.09271 -0.03519 0.09063 -0.03611 C 0.08959 -0.03658 0.0875 -0.0375 0.0875 -0.0375 C 0.07396 -0.03658 0.07101 -0.03611 0.06042 -0.03334 C 0.05382 -0.02894 0.04861 -0.02107 0.04167 -0.01806 C 0.03785 -0.01297 0.03559 -0.01204 0.03125 -0.00834 C 0.02327 -0.01088 0.02223 -0.01204 0.01042 -0.00834 C 0.00799 -0.00764 0.0066 -0.00394 0.00417 -0.00278 C -0.00277 0.00023 -0.00434 7.40741E-7 -4.16667E-6 7.40741E-7 Z " pathEditMode="relative" ptsTypes="ffffffffffffffffffffffffffffffffffffffffffffffffffffffffffff">
                                      <p:cBhvr>
                                        <p:cTn id="165" dur="9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023 C -0.00799 0.00301 -0.01077 0.00671 -0.01823 0.00995 C -0.02552 0.01967 -0.03403 0.02917 -0.04219 0.03773 C -0.04879 0.04467 -0.05695 0.04907 -0.06302 0.05717 C -0.09757 0.10324 -0.13264 0.14167 -0.17344 0.17662 C -0.18542 0.1868 -0.19341 0.20417 -0.20469 0.21551 C -0.20643 0.22245 -0.21702 0.23611 -0.22032 0.24051 C -0.22136 0.2419 -0.22153 0.24444 -0.2224 0.24606 C -0.22535 0.25208 -0.229 0.26042 -0.23282 0.26551 C -0.23629 0.27014 -0.23959 0.27523 -0.24219 0.28079 C -0.2448 0.28634 -0.24532 0.28958 -0.24948 0.29329 C -0.25105 0.30139 -0.25504 0.30555 -0.2599 0.30995 C -0.26302 0.31829 -0.2665 0.32639 -0.27344 0.3294 C -0.28039 0.33866 -0.27691 0.33657 -0.28282 0.33912 C -0.28612 0.34352 -0.28889 0.35046 -0.29323 0.35301 C -0.30087 0.35764 -0.31025 0.35787 -0.31719 0.36412 C -0.32136 0.36366 -0.32587 0.36504 -0.32969 0.36273 C -0.33004 0.3625 -0.33889 0.34699 -0.34011 0.34467 C -0.34445 0.32754 -0.34653 0.30949 -0.35261 0.29329 C -0.3533 0.28379 -0.35469 0.26713 -0.35469 0.25856 C -0.35469 0.20301 -0.35434 0.14745 -0.35365 0.0919 C -0.3533 0.06528 -0.34427 0.04467 -0.33073 0.02662 C -0.31806 0.00972 -0.31459 -0.00023 -0.29532 -0.00533 C -0.28212 -0.01412 -0.26684 -0.0088 -0.25261 -0.0081 C -0.23386 -0.00625 -0.21511 -0.00394 -0.19636 -0.00116 C -0.18646 0.00764 -0.175 0.0125 -0.16407 0.01829 C -0.15695 0.02778 -0.14653 0.03125 -0.13698 0.03495 C -0.12605 0.04398 -0.11476 0.04907 -0.10261 0.0544 C -0.10174 0.05532 -0.09601 0.06157 -0.09427 0.06134 C -0.09202 0.06111 -0.09011 0.05833 -0.08802 0.05717 C -0.08577 0.05602 -0.07934 0.05486 -0.07761 0.0544 C -0.06407 0.05555 -0.06059 0.05648 -0.04948 0.06134 C -0.0375 0.07384 -0.04393 0.06944 -0.03073 0.07523 C -0.02743 0.07662 -0.02032 0.07801 -0.02032 0.07801 C -0.01372 0.0868 -0.00191 0.08796 0.00659 0.09051 C 0.01111 0.09167 0.01371 0.09491 0.01823 0.09606 C 0.02569 0.10278 0.03472 0.10625 0.04323 0.10995 C 0.06632 0.10879 0.06562 0.10972 0.08073 0.10579 C 0.08576 0.10139 0.09149 0.10046 0.09618 0.09606 C 0.10486 0.08819 0.11388 0.0787 0.12343 0.07245 C 0.12604 0.07083 0.12899 0.07083 0.13159 0.06967 C 0.146 0.05046 0.14548 0.03148 0.15156 0.00717 C 0.15104 -0.00023 0.15138 -0.00764 0.15052 -0.01505 C 0.14948 -0.02199 0.14479 -0.02685 0.14114 -0.03033 C 0.13663 -0.03449 0.13229 -0.03866 0.1276 -0.04283 C 0.12413 -0.04583 0.11909 -0.04421 0.1151 -0.0456 C 0.10295 -0.05625 0.08732 -0.04861 0.0743 -0.04421 C 0.06875 -0.03912 0.06718 -0.03796 0.06093 -0.03588 C 0.05642 -0.03009 0.05468 -0.03033 0.04843 -0.02894 C 0.0368 -0.0213 0.04982 -0.03125 0.04218 -0.02199 C 0.03871 -0.01783 0.0335 -0.01435 0.02968 -0.01088 C 0.02777 -0.00926 0.02534 -0.00972 0.02343 -0.0081 C 0.02118 -0.00625 0.01979 -0.00417 0.01718 -0.00394 C 0.01128 -0.00324 0.00538 -0.00301 -0.00052 -0.00255 C -0.0033 0.00278 -0.00382 0.00208 0.00052 0.00023 Z " pathEditMode="relative" ptsTypes="fffffffffffffffffffffffffffffffffffffffffffffffffffffff">
                                      <p:cBhvr>
                                        <p:cTn id="167" dur="9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C -0.00659 0.0088 -0.01406 0.01783 -0.01979 0.02778 C -0.02934 0.04421 -0.01423 0.02315 -0.025 0.0375 C -0.02621 0.04259 -0.02777 0.04699 -0.0302 0.05139 C -0.03229 0.05509 -0.03645 0.0625 -0.03645 0.0625 C -0.0408 0.07986 -0.04809 0.09815 -0.0552 0.11389 C -0.05764 0.12708 -0.06215 0.13958 -0.06458 0.15278 C -0.06527 0.16574 -0.06527 0.18241 -0.06979 0.19445 C -0.07083 0.20324 -0.07239 0.21204 -0.07395 0.22083 C -0.07378 0.23264 -0.07274 0.29583 -0.07187 0.31389 C -0.07135 0.32361 -0.06875 0.33195 -0.0625 0.3375 C -0.05937 0.34028 -0.05312 0.34583 -0.05312 0.34583 C -0.04375 0.34537 -0.03437 0.3456 -0.025 0.34445 C -0.01909 0.34375 -0.01805 0.32847 -0.01562 0.32361 C -0.01284 0.30833 -0.01215 0.29097 -0.01875 0.27778 C -0.01996 0.26945 -0.0217 0.2632 -0.02708 0.25833 C -0.03316 0.23796 -0.04045 0.21991 -0.05416 0.20695 C -0.05625 0.20509 -0.06354 0.19699 -0.06666 0.19583 C -0.07326 0.19352 -0.08003 0.19028 -0.08645 0.1875 C -0.10416 0.18843 -0.11145 0.1875 -0.12604 0.19306 C -0.12604 0.19306 -0.13645 0.19653 -0.13854 0.19722 C -0.13993 0.19769 -0.1427 0.19861 -0.1427 0.19861 C -0.14548 0.20417 -0.14895 0.20417 -0.15312 0.20833 C -0.1552 0.21644 -0.15659 0.21945 -0.16041 0.22639 C -0.16198 0.23449 -0.16649 0.23958 -0.16875 0.24722 C -0.17118 0.25533 -0.17291 0.26366 -0.17395 0.27222 C -0.17291 0.31806 -0.18073 0.31528 -0.16354 0.33056 C -0.16145 0.33866 -0.15711 0.34167 -0.15104 0.34306 C -0.13507 0.35741 -0.10972 0.34537 -0.09895 0.32639 C -0.09496 0.31921 -0.09218 0.30787 -0.08645 0.30278 C -0.07656 0.2831 -0.07708 0.27245 -0.07291 0.25 C -0.07222 0.22454 -0.071 0.20023 -0.06979 0.175 C -0.06927 0.16343 -0.0684 0.15185 -0.06666 0.14028 C -0.06614 0.13658 -0.06458 0.12917 -0.06458 0.12917 C -0.06076 0.08403 -0.06441 0.13148 -0.0625 0.02222 C -0.06232 0.01158 -0.06215 -0.00671 -0.05729 -0.01667 C -0.05399 -0.03866 -0.04948 -0.05764 -0.03854 -0.075 C -0.03593 -0.07917 -0.03281 -0.08472 -0.02916 -0.0875 C -0.0243 -0.0912 -0.01666 -0.09213 -0.01145 -0.09305 C 0.00382 -0.09236 0.01945 -0.09745 0.0323 -0.08611 C 0.03924 -0.06782 0.03768 -0.05046 0.02917 -0.03472 C 0.02587 -0.02847 0.02691 -0.02222 0.02084 -0.01944 C 0.02049 -0.01805 0.02049 -0.0162 0.0198 -0.01528 C 0.01806 -0.01296 0.01355 -0.00972 0.01355 -0.00972 C 0.0132 -0.00833 0.01337 -0.00648 0.0125 -0.00555 C 0.00938 -0.00255 0.00261 -0.00162 -0.00104 -2.59259E-6 C -0.00399 0.00579 -0.00399 0.00533 -8.33333E-7 -2.59259E-6 Z " pathEditMode="relative" ptsTypes="fffffffffffffffffffffffffffffffffffffffffffffff">
                                      <p:cBhvr>
                                        <p:cTn id="169" dur="10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C 0.02065 0.00347 0.04357 0.01967 0.05937 0.0375 C 0.07326 0.05324 0.08524 0.07824 0.10312 0.08611 C 0.11215 0.08009 0.1184 0.08241 0.12916 0.08333 C 0.13524 0.08634 0.1427 0.08958 0.14791 0.09444 C 0.15711 0.10278 0.16197 0.1162 0.17083 0.125 C 0.17239 0.12639 0.17447 0.12639 0.17604 0.12778 C 0.18802 0.1375 0.17569 0.12893 0.18437 0.13889 C 0.1868 0.14166 0.1901 0.14328 0.1927 0.14583 C 0.19565 0.1537 0.20069 0.16643 0.20729 0.16944 C 0.2092 0.17291 0.21024 0.17754 0.2125 0.18055 C 0.21423 0.18287 0.21875 0.18611 0.21875 0.18611 C 0.22361 0.19583 0.22083 0.19259 0.22604 0.19722 C 0.22916 0.20347 0.23368 0.20856 0.23645 0.21528 C 0.23975 0.22315 0.23975 0.23217 0.2427 0.24028 C 0.24427 0.2581 0.246 0.275 0.2427 0.29305 C 0.24149 0.29977 0.23888 0.30578 0.2375 0.3125 C 0.23559 0.32153 0.23506 0.32801 0.22916 0.33333 C 0.22586 0.34004 0.21909 0.33935 0.21354 0.34166 C 0.21145 0.34259 0.20729 0.34444 0.20729 0.34444 C 0.19965 0.34398 0.19045 0.34791 0.18437 0.34166 C 0.17135 0.32824 0.16527 0.30671 0.16145 0.28611 C 0.1618 0.26713 0.16163 0.24815 0.1625 0.22916 C 0.16284 0.22153 0.16579 0.21458 0.16666 0.20694 C 0.16892 0.18842 0.17291 0.17407 0.17812 0.15694 C 0.18472 0.13541 0.17725 0.14977 0.18541 0.13611 C 0.18715 0.12893 0.1901 0.125 0.19479 0.12083 C 0.19513 0.11944 0.19513 0.11782 0.19583 0.11666 C 0.19791 0.11319 0.20121 0.11065 0.20312 0.10694 C 0.20555 0.10208 0.20555 0.09907 0.20937 0.09583 C 0.2184 0.07778 0.22795 0.07453 0.2427 0.06805 C 0.24635 0.06643 0.25173 0.05995 0.2552 0.05694 C 0.26145 0.05139 0.26961 0.05023 0.27604 0.04444 C 0.31562 0.0456 0.31371 0.03287 0.32812 0.05833 C 0.32951 0.06412 0.33263 0.06782 0.33437 0.07361 C 0.33524 0.07639 0.33576 0.07916 0.33645 0.08194 C 0.3368 0.08333 0.3375 0.08611 0.3375 0.08611 C 0.33784 0.16296 0.33784 0.23981 0.33854 0.31666 C 0.33854 0.32639 0.34079 0.3375 0.34687 0.34305 C 0.35277 0.34259 0.35902 0.34421 0.36458 0.34166 C 0.3684 0.34004 0.36909 0.33287 0.37187 0.32916 C 0.3743 0.31921 0.37447 0.30764 0.37604 0.29722 C 0.37777 0.26852 0.37847 0.23981 0.3802 0.21111 C 0.38055 0.19745 0.37934 0.1662 0.38333 0.15 C 0.38437 0.11481 0.38541 0.10231 0.38333 0.06389 C 0.38281 0.0537 0.37899 0.04051 0.37708 0.03055 C 0.37534 0.02153 0.37482 0.01203 0.37083 0.00416 C 0.36892 -0.0088 0.36597 -0.02153 0.35729 -0.02917 C 0.35364 -0.03912 0.35746 -0.03125 0.35104 -0.0375 C 0.3434 -0.04491 0.33993 -0.05209 0.3302 -0.05417 C 0.32291 -0.06065 0.31788 -0.0713 0.30937 -0.075 C 0.30121 -0.08357 0.29357 -0.09259 0.28437 -0.09861 C 0.27725 -0.10347 0.26684 -0.10324 0.25937 -0.10417 C 0.2493 -0.10371 0.23923 -0.10394 0.22916 -0.10278 C 0.22031 -0.10185 0.21145 -0.09514 0.20208 -0.09445 C 0.1868 -0.09329 0.17152 -0.09259 0.15625 -0.09167 C 0.15138 -0.08959 0.14618 -0.08912 0.14166 -0.08611 C 0.13628 -0.08241 0.13177 -0.07778 0.12604 -0.075 C 0.11892 -0.07153 0.11145 -0.06922 0.10416 -0.06667 C 0.10017 -0.06528 0.09774 -0.06111 0.09375 -0.05972 C 0.08784 -0.05787 0.08177 -0.05672 0.07604 -0.05417 C 0.07222 -0.05047 0.06909 -0.04514 0.06458 -0.04306 C 0.06197 -0.04167 0.05625 -0.04028 0.05625 -0.04028 C 0.05225 -0.03496 0.04722 -0.0338 0.04166 -0.03195 C 0.02239 -0.02547 0.02812 -0.02523 0.00416 -0.02361 C 0.00364 -0.02338 -0.00226 -0.02153 -0.00313 -0.02084 C -0.01094 -0.01389 -0.00191 -0.01852 -0.00938 -0.01528 C -0.00903 -0.01019 -0.0106 -0.00417 -0.00834 -2.59259E-6 C -0.0066 0.00301 -0.00278 0.00139 4.16667E-6 0.00139 C 0.00034 0.00139 4.16667E-6 0.00046 4.16667E-6 -2.59259E-6 Z " pathEditMode="relative" ptsTypes="ffffffffffffffffffffffffffffffffffffffffffffffffffffffffffffffffffffff">
                                      <p:cBhvr>
                                        <p:cTn id="171" dur="10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4.81481E-6 C -0.02326 0.00347 -0.03558 0.00857 -0.05624 0.02222 C -0.07291 0.03333 -0.08419 0.05602 -0.10208 0.06389 C -0.10624 0.06852 -0.11041 0.07315 -0.11458 0.07778 C -0.11597 0.07917 -0.1177 0.08009 -0.11874 0.08195 C -0.12343 0.0912 -0.13194 0.10347 -0.13853 0.11111 C -0.14444 0.11806 -0.15103 0.12523 -0.15624 0.13333 C -0.16475 0.1463 -0.16597 0.16389 -0.17291 0.17778 C -0.1743 0.19375 -0.17812 0.21458 -0.17083 0.22917 C -0.16874 0.23333 -0.16614 0.23542 -0.16249 0.2375 C -0.16041 0.23866 -0.15624 0.24028 -0.15624 0.24028 C -0.13871 0.23889 -0.13715 0.2382 -0.12395 0.22639 C -0.1184 0.21528 -0.12569 0.2287 -0.11874 0.21945 C -0.11666 0.21667 -0.11527 0.21296 -0.11353 0.20972 C -0.11197 0.20324 -0.10503 0.19167 -0.10103 0.1875 C -0.0993 0.18079 -0.09669 0.17384 -0.09374 0.16806 C -0.09218 0.1581 -0.08819 0.15093 -0.08541 0.14167 C -0.08489 0.13495 -0.08419 0.12338 -0.08228 0.11667 C -0.07847 0.10255 -0.07187 0.09028 -0.0677 0.07639 C -0.06336 0.06227 -0.05885 0.04931 -0.05312 0.03611 C -0.04999 0.02894 -0.04791 0.01667 -0.04583 0.00972 C -0.03801 -0.01643 -0.03107 -0.04583 -0.0177 -0.06805 C -0.01631 -0.07384 -0.01284 -0.07546 -0.01041 -0.08055 C -0.00867 -0.08426 -0.00642 -0.0875 -0.0052 -0.09167 C -0.00451 -0.09398 -0.00416 -0.09653 -0.00312 -0.09861 C -0.00242 -0.10023 -0.00103 -0.10139 8.05556E-6 -0.10278 C 0.0014 -0.10509 0.00296 -0.10717 0.00417 -0.10972 C 0.00799 -0.11829 0.0073 -0.11875 0.01355 -0.125 C 0.01685 -0.1338 0.02136 -0.13981 0.02605 -0.14722 C 0.03004 -0.15347 0.03299 -0.15926 0.03751 -0.16528 C 0.03855 -0.16667 0.03855 -0.16921 0.03959 -0.17083 C 0.04358 -0.17708 0.04949 -0.1787 0.05417 -0.18333 C 0.06858 -0.19768 0.04914 -0.18032 0.06147 -0.19444 C 0.06876 -0.20278 0.07952 -0.20579 0.08855 -0.20972 C 0.09515 -0.20926 0.10174 -0.20949 0.10834 -0.20833 C 0.11303 -0.20741 0.11442 -0.19606 0.11667 -0.19167 C 0.12831 -0.12986 0.10574 -0.06204 0.12084 -0.00139 C 0.12344 0.04352 0.12015 0.10995 0.13022 0.15 C 0.13108 0.15764 0.13056 0.1581 0.1323 0.16389 C 0.13369 0.16852 0.13647 0.17778 0.13647 0.17778 C 0.13733 0.18588 0.13751 0.18935 0.14063 0.19583 C 0.14202 0.20486 0.14532 0.21296 0.15105 0.21806 C 0.15504 0.22593 0.15782 0.23033 0.16459 0.23333 C 0.1698 0.23241 0.17518 0.23264 0.18022 0.23056 C 0.18143 0.23009 0.18143 0.22778 0.1823 0.22639 C 0.18317 0.22477 0.18456 0.22384 0.18542 0.22222 C 0.18716 0.21875 0.18959 0.21111 0.18959 0.21111 C 0.19098 0.20185 0.19324 0.19329 0.19584 0.18472 C 0.19879 0.1463 0.19931 0.15093 0.19688 0.10139 C 0.19636 0.09167 0.19341 0.09051 0.19063 0.08195 C 0.18768 0.07269 0.18577 0.06458 0.1823 0.05556 C 0.16719 0.01551 0.15903 -0.02014 0.12188 -0.02639 C 0.1066 -0.0331 0.07136 -0.02801 0.06147 -0.02778 C 0.0573 -0.02639 0.05313 -0.025 0.04897 -0.02361 C 0.04758 -0.02315 0.0448 -0.02222 0.0448 -0.02222 C 0.03994 -0.01782 0.03369 -0.0162 0.02917 -0.01111 C 0.02813 -0.00995 0.02466 -0.0044 0.02292 -0.00417 C 0.01494 -0.00301 0.00695 -0.00324 -0.00103 -0.00278 C -0.00781 0.00023 -0.00572 -0.00208 -0.00833 0.00139 " pathEditMode="relative" ptsTypes="ffffffffffffffffffffffffffffffffffffffffffffffffffffffffffA">
                                      <p:cBhvr>
                                        <p:cTn id="173" dur="15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023 C -0.00434 0.00672 -0.00712 0.0132 -0.01233 0.01783 C -0.01511 0.02385 -0.01858 0.03357 -0.0217 0.04005 C -0.02552 0.04769 -0.03177 0.05301 -0.03629 0.0595 C -0.04149 0.0669 -0.04618 0.075 -0.05087 0.08311 C -0.05643 0.0926 -0.06597 0.11945 -0.07483 0.12338 C -0.07691 0.13056 -0.08004 0.1338 -0.08316 0.14005 C -0.08438 0.14815 -0.08785 0.1507 -0.09045 0.15811 C -0.09566 0.17292 -0.09931 0.18889 -0.10608 0.20255 C -0.10729 0.20903 -0.10868 0.21551 -0.11024 0.222 C -0.1099 0.23496 -0.11372 0.27223 -0.09879 0.27894 C -0.08056 0.27732 -0.08143 0.28102 -0.07899 0.26088 C -0.07934 0.23125 -0.07847 0.20163 -0.08004 0.172 C -0.08021 0.16783 -0.0842 0.16088 -0.0842 0.16088 C -0.08524 0.15348 -0.08715 0.14815 -0.08941 0.14144 C -0.09063 0.13774 -0.09358 0.13033 -0.09358 0.13033 C -0.0974 0.09977 -0.11215 0.07917 -0.12795 0.05811 C -0.13524 0.04838 -0.14184 0.03774 -0.14983 0.02894 C -0.16059 0.01737 -0.17292 0.00973 -0.18316 -0.003 C -0.18559 -0.00601 -0.18698 -0.00972 -0.18941 -0.01273 C -0.19167 -0.0155 -0.19445 -0.01689 -0.1967 -0.01967 C -0.20261 -0.02685 -0.19879 -0.02685 -0.20608 -0.03217 C -0.20799 -0.03356 -0.21042 -0.03356 -0.21233 -0.03495 C -0.21511 -0.0368 -0.21806 -0.03842 -0.22066 -0.0405 C -0.22865 -0.04675 -0.22101 -0.04328 -0.22899 -0.04606 C -0.23559 -0.05185 -0.23941 -0.05254 -0.2467 -0.05578 C -0.26372 -0.05486 -0.2724 -0.05347 -0.28733 -0.05023 C -0.30486 -0.05254 -0.32205 -0.05462 -0.33941 -0.05856 C -0.35886 -0.05555 -0.3783 -0.05208 -0.39774 -0.04884 C -0.39948 -0.04652 -0.40104 -0.04375 -0.40295 -0.04189 C -0.40382 -0.04097 -0.40521 -0.04143 -0.40608 -0.0405 C -0.40712 -0.03935 -0.40729 -0.0375 -0.40816 -0.03634 C -0.41563 -0.02638 -0.42396 -0.01921 -0.43004 -0.00717 C -0.43177 0.00186 -0.43629 0.01042 -0.44045 0.01783 C -0.44514 0.04931 -0.45261 0.08033 -0.45504 0.11227 C -0.45452 0.14931 -0.45764 0.18774 -0.44879 0.22338 C -0.44531 0.23704 -0.43351 0.2463 -0.42483 0.25394 C -0.42257 0.25602 -0.42101 0.25903 -0.41858 0.26088 C -0.41667 0.26227 -0.41233 0.26366 -0.41233 0.26366 C -0.41024 0.272 -0.4059 0.27616 -0.39983 0.27894 C -0.39184 0.27848 -0.38386 0.27917 -0.37587 0.27755 C -0.37205 0.27686 -0.36233 0.26783 -0.35816 0.26505 C -0.35486 0.25649 -0.35122 0.2507 -0.34774 0.24144 C -0.34479 0.23357 -0.34445 0.22616 -0.34045 0.21922 C -0.33924 0.20973 -0.33681 0.20718 -0.3342 0.19838 C -0.33212 0.19144 -0.3342 0.19283 -0.33212 0.1845 C -0.33021 0.17709 -0.32413 0.16227 -0.32066 0.15672 C -0.31684 0.14399 -0.31111 0.13311 -0.30712 0.12061 C -0.30573 0.1088 -0.30087 0.10301 -0.29774 0.09283 C -0.29219 0.07431 -0.28403 0.05764 -0.27587 0.04144 C -0.27309 0.02292 -0.26302 0.00487 -0.25295 -0.00856 C -0.25226 -0.00949 -0.25087 -0.00925 -0.24983 -0.00995 C -0.24653 -0.01203 -0.24584 -0.01435 -0.24254 -0.01689 C -0.23663 -0.02152 -0.24219 -0.01435 -0.23629 -0.02106 C -0.22188 -0.03726 -0.20295 -0.04953 -0.1842 -0.053 C -0.17587 -0.05254 -0.16754 -0.05254 -0.1592 -0.05162 C -0.15573 -0.05138 -0.14879 -0.04375 -0.14774 -0.04328 C -0.13351 -0.03703 -0.12309 -0.02314 -0.1092 -0.01689 C -0.10174 -0.00694 -0.10538 -0.01087 -0.09879 -0.00439 C -0.0941 0.00811 -0.08715 0.01899 -0.08108 0.03033 C -0.075 0.04167 -0.07761 0.04167 -0.0717 0.05116 C -0.06389 0.06366 -0.05643 0.07639 -0.04879 0.08866 C -0.04149 0.10047 -0.03594 0.11389 -0.02899 0.12616 C -0.02691 0.12987 -0.02274 0.13727 -0.02274 0.13727 C -0.02084 0.14723 -0.01528 0.14422 -0.00816 0.14561 C 0.07205 0.14422 0.04357 0.15024 0.07621 0.14144 C 0.08246 0.13635 0.08906 0.13195 0.09601 0.12894 C 0.10035 0.12454 0.1059 0.12176 0.10955 0.11644 C 0.11128 0.11389 0.11371 0.10811 0.11371 0.10811 C 0.11719 0.08959 0.11597 0.06991 0.11892 0.05116 C 0.11979 0.04514 0.1243 0.02825 0.12517 0.02477 C 0.12587 0.022 0.12726 0.01644 0.12726 0.01644 C 0.1243 0.00834 0.12361 0.00139 0.12205 -0.00717 C 0.11857 -0.02546 0.10451 -0.05115 0.09288 -0.06134 C 0.08871 -0.06967 0.08246 -0.07476 0.07517 -0.07662 C 0.07101 -0.07615 0.06684 -0.07638 0.06267 -0.07523 C 0.05816 -0.07407 0.05347 -0.06782 0.05017 -0.06412 C 0.04114 -0.05393 0.03472 -0.04212 0.02621 -0.03078 C 0.02517 -0.02939 0.02482 -0.02708 0.02413 -0.02523 C 0.0191 -0.01342 0.01337 -0.00046 0.0033 0.00394 C -0.00347 0.0176 0.00746 -0.00324 -0.00295 0.01227 C -0.01181 0.02547 -0.00313 0.0169 -0.01024 0.02338 C -0.01163 0.02894 -0.01024 0.02755 -0.01441 0.02755 " pathEditMode="relative" ptsTypes="ffffffffffffffffffffffffffffffffffffffffffffffffffffffffffffffffffffffffffffffffffA">
                                      <p:cBhvr>
                                        <p:cTn id="175" dur="15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C 0.00034 -0.02223 -0.00035 -0.04445 0.00104 -0.06667 C 0.00121 -0.06829 0.00381 -0.06783 0.00416 -0.06945 C 0.00711 -0.08611 0.00555 -0.1051 0.00833 -0.12223 C 0.00885 -0.12593 0.01128 -0.12871 0.0125 -0.13195 C 0.01788 -0.14537 0.02395 -0.15764 0.03125 -0.16945 C 0.03489 -0.17523 0.03368 -0.17246 0.03854 -0.17639 C 0.04062 -0.17801 0.04479 -0.18195 0.04479 -0.18195 C 0.04861 -0.18148 0.0526 -0.18218 0.05625 -0.18056 C 0.05729 -0.1801 0.05677 -0.17755 0.05729 -0.17639 C 0.05885 -0.17292 0.06076 -0.16991 0.0625 -0.16667 C 0.06388 -0.15926 0.06458 -0.1507 0.0677 -0.14445 C 0.0809 -0.07408 0.06996 0.00625 0.07187 0.08055 C 0.07239 0.10139 0.07083 0.13356 0.075 0.15555 C 0.07534 0.16458 0.07517 0.18981 0.0802 0.2 C 0.08159 0.20277 0.08194 0.20717 0.08437 0.20833 C 0.08645 0.20926 0.09062 0.21111 0.09062 0.21111 C 0.09409 0.21018 0.09774 0.21018 0.10104 0.20833 C 0.10416 0.20671 0.10434 0.19676 0.10625 0.19305 C 0.10833 0.18194 0.1118 0.17014 0.11562 0.15972 C 0.11736 0.14652 0.11996 0.13171 0.12604 0.12083 C 0.12812 0.10949 0.13871 0.10301 0.14583 0.09722 C 0.14791 0.0956 0.15 0.09352 0.15208 0.09166 C 0.15399 0.09004 0.15833 0.08889 0.15833 0.08889 C 0.16354 0.08935 0.16875 0.08912 0.17395 0.09027 C 0.17881 0.09143 0.17569 0.09421 0.17916 0.09722 C 0.18107 0.09884 0.18541 0.1 0.18541 0.1 C 0.19131 0.11203 0.1835 0.09791 0.19062 0.10555 C 0.19166 0.10671 0.19166 0.10856 0.1927 0.10972 C 0.19444 0.11157 0.19704 0.11227 0.19895 0.11389 C 0.20625 0.11342 0.21354 0.11412 0.22083 0.1125 C 0.22638 0.11134 0.22968 0.09977 0.23229 0.09444 C 0.23333 0.08889 0.23506 0.08449 0.23645 0.07916 C 0.23593 0.06944 0.23888 0.05393 0.2302 0.05 C 0.22465 0.04259 0.21597 0.03727 0.20833 0.03472 C 0.19861 0.03518 0.18888 0.03541 0.17916 0.03611 C 0.17239 0.03657 0.1651 0.04051 0.15833 0.04166 C 0.15086 0.0449 0.14496 0.05486 0.13854 0.06111 C 0.125 0.07407 0.11128 0.08657 0.09791 0.1 C 0.09288 0.10509 0.0842 0.11852 0.07916 0.12083 C 0.06736 0.13264 0.05902 0.15069 0.04791 0.16389 C 0.04184 0.17106 0.04305 0.16759 0.0375 0.17222 C 0.0269 0.18102 0.01753 0.18981 0.0052 0.19305 C 2.77778E-7 0.19768 -0.00747 0.20069 -0.01355 0.20277 C -0.01563 0.20347 -0.0198 0.20555 -0.0198 0.20555 C -0.03803 0.20324 -0.0356 0.20787 -0.04375 0.2 C -0.04514 0.19861 -0.04671 0.19745 -0.04792 0.19583 C -0.04879 0.19467 -0.04914 0.19282 -0.05 0.19166 C -0.05191 0.18958 -0.05625 0.18611 -0.05625 0.18611 C -0.06042 0.17777 -0.06233 0.16828 -0.06771 0.16111 C -0.06702 0.15023 -0.06806 0.13472 -0.06042 0.12777 C -0.0566 0.12014 -0.05435 0.1118 -0.05 0.10416 C -0.04827 0.09699 -0.04532 0.09305 -0.04063 0.08889 C -0.03837 0.08449 -0.0349 0.08125 -0.03334 0.07639 C -0.02969 0.06551 -0.03369 0.07037 -0.02813 0.06527 C -0.02327 0.05578 -0.02032 0.04537 -0.01563 0.03611 C -0.01407 0.02731 -0.01546 0.03217 -0.01042 0.02222 L -0.01042 0.02222 C -0.00782 0.0118 -0.00816 0.00509 2.77778E-7 0.00139 C 0.00069 -7.40741E-7 0.00225 -0.00116 0.00208 -0.00278 C 0.0019 -0.0044 -0.00018 -0.00672 -0.00105 -0.00556 C -0.00209 -0.00417 -0.00035 -0.00186 2.77778E-7 -7.40741E-7 Z " pathEditMode="relative" ptsTypes="ffffffffffffffffffffffffffffffffffffffffffffffffffffffffFfffff">
                                      <p:cBhvr>
                                        <p:cTn id="177" dur="150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3.33333E-6 C 0.01249 0.00046 0.04149 -0.00371 0.05937 0.00416 C 0.06041 0.00555 0.06128 0.00717 0.06249 0.00833 C 0.06336 0.00926 0.06475 0.00879 0.06562 0.00972 C 0.06666 0.01088 0.06683 0.01273 0.0677 0.01389 C 0.07725 0.02824 0.07135 0.01689 0.07604 0.02639 C 0.07916 0.04282 0.08489 0.05764 0.08854 0.07361 C 0.09062 0.0831 0.09027 0.09236 0.09374 0.10139 C 0.09548 0.11273 0.10017 0.12106 0.10624 0.12916 C 0.11076 0.14398 0.10503 0.12801 0.11666 0.14722 C 0.121 0.15463 0.12413 0.16273 0.12916 0.16944 C 0.13055 0.17477 0.13454 0.18009 0.13854 0.18194 C 0.15208 0.17592 0.1269 0.1875 0.14583 0.17639 C 0.15433 0.17129 0.16458 0.17407 0.17395 0.17361 C 0.18576 0.17037 0.1809 0.17199 0.18854 0.16944 C 0.19461 0.16389 0.20329 0.15879 0.21041 0.15694 C 0.21284 0.15254 0.21701 0.1493 0.21874 0.14444 C 0.21961 0.14166 0.22083 0.13611 0.22083 0.13611 C 0.22065 0.13032 0.22135 0.10833 0.2177 0.09861 C 0.2019 0.05625 0.17343 0.05949 0.14166 0.05833 C 0.13333 0.05277 0.13541 0.05231 0.1302 0.04305 C 0.12864 0.0331 0.12794 0.03102 0.1302 0.01805 C 0.13124 0.01203 0.13715 0.0081 0.14062 0.00555 C 0.15017 -0.00139 0.16041 -0.00209 0.17083 -0.00556 C 0.20364 -0.00417 0.21006 -0.00625 0.23419 0.01527 C 0.23958 0.02916 0.24669 0.03495 0.25624 0.04583 C 0.26267 0.05324 0.26874 0.06296 0.2769 0.06666 C 0.28107 0.07384 0.28402 0.07986 0.29062 0.08194 C 0.29288 0.08495 0.29565 0.08703 0.29791 0.09027 C 0.30277 0.09814 0.29669 0.09444 0.30294 0.09722 C 0.31024 0.11157 0.29739 0.0868 0.31041 0.10694 C 0.31093 0.1081 0.31076 0.10995 0.31128 0.11111 C 0.31631 0.12083 0.32291 0.12801 0.32899 0.13611 C 0.33593 0.14514 0.34218 0.15486 0.34878 0.16389 C 0.35138 0.16713 0.35347 0.16666 0.35607 0.16944 C 0.36336 0.17639 0.37013 0.18634 0.37812 0.19166 C 0.38003 0.19305 0.38229 0.19352 0.38437 0.19444 C 0.38541 0.1949 0.38749 0.19583 0.38749 0.19583 C 0.39131 0.1949 0.39531 0.1949 0.39895 0.19305 C 0.4019 0.19166 0.40572 0.1831 0.40833 0.18055 C 0.42274 0.16713 0.43298 0.14745 0.44687 0.13333 C 0.45364 0.12639 0.45763 0.12083 0.46249 0.11111 C 0.4644 0.1074 0.46562 0.09861 0.46562 0.09861 C 0.46597 0.08981 0.46597 0.08102 0.46666 0.07222 C 0.46701 0.06713 0.46857 0.06203 0.46874 0.05694 C 0.46892 0.04814 0.46822 0.03935 0.4677 0.03055 C 0.46631 0.00995 0.43906 -0.00186 0.42708 -0.00973 C 0.42117 -0.0088 0.4151 -0.0088 0.40937 -0.00695 C 0.4059 -0.00579 0.40173 -0.00023 0.39791 0.00139 C 0.38906 0.01088 0.37777 0.01481 0.36874 0.02361 C 0.35833 0.03356 0.34913 0.04861 0.3394 0.05972 C 0.32829 0.07245 0.31544 0.10023 0.30729 0.11666 C 0.28871 0.15439 0.31006 0.11273 0.2927 0.1375 C 0.28801 0.14375 0.28402 0.15602 0.27899 0.1625 C 0.27274 0.17106 0.2618 0.18148 0.25416 0.1875 C 0.23072 0.20532 0.20659 0.2125 0.1802 0.21944 C 0.17673 0.22037 0.17326 0.22129 0.16979 0.22222 C 0.16631 0.22314 0.15937 0.225 0.15937 0.225 C 0.15624 0.22708 0.14756 0.2331 0.14374 0.23472 C 0.12708 0.24143 0.14426 0.23264 0.13437 0.2375 C 0.12708 0.2412 0.12117 0.24652 0.11354 0.25 C 0.10763 0.24814 0.10156 0.24745 0.09583 0.24444 C 0.08385 0.23842 0.07569 0.22314 0.06354 0.21666 C 0.06163 0.21412 0.05902 0.2125 0.05729 0.20972 C 0.0552 0.20648 0.05399 0.20208 0.05208 0.19861 C 0.04982 0.18958 0.0486 0.18125 0.04687 0.17222 C 0.04756 0.13796 0.04548 0.10463 0.06458 0.07916 C 0.06492 0.07731 0.0651 0.07546 0.06562 0.07361 C 0.06614 0.07199 0.0677 0.07106 0.0677 0.06944 C 0.0677 0.05555 0.06597 0.05162 0.05729 0.04861 C 0.04322 0.05046 0.03072 0.05694 0.01666 0.05972 C 0.01128 0.06551 0.00954 0.0706 0.0052 0.07777 C 0.00208 0.09051 0.00729 0.0706 0.00104 0.0875 C -0.00348 0.09953 -0.00765 0.1125 -0.01146 0.125 C -0.01164 0.14097 -0.00035 0.2412 -0.03542 0.25277 C -0.03855 0.25231 -0.04202 0.25324 -0.0448 0.25139 C -0.05105 0.24745 -0.05157 0.24027 -0.05417 0.23333 C -0.05903 0.22014 -0.06112 0.21041 -0.06251 0.19583 C -0.06216 0.17245 -0.06997 0.07824 -0.03542 0.06666 C -0.02292 0.06713 -0.01042 0.06713 0.00208 0.06805 C 0.01058 0.06852 0.01979 0.075 0.02812 0.07777 C 0.03385 0.08356 0.04114 0.08727 0.04791 0.09027 C 0.05607 0.10115 0.06215 0.10347 0.07291 0.10833 C 0.07968 0.11736 0.09479 0.12314 0.10416 0.12777 C 0.11267 0.13194 0.121 0.13703 0.12916 0.14166 C 0.13281 0.14375 0.13576 0.14745 0.13958 0.14861 C 0.15399 0.15347 0.16857 0.15926 0.18333 0.1625 C 0.18732 0.17037 0.18419 0.1662 0.19479 0.17083 C 0.21093 0.17801 0.22881 0.17176 0.24583 0.17222 C 0.24965 0.17268 0.25347 0.17384 0.25729 0.17361 C 0.26562 0.17338 0.27395 0.17199 0.28229 0.17083 C 0.29027 0.16967 0.30051 0.1581 0.30503 0.15 C 0.30902 0.14352 0.31024 0.13634 0.3144 0.13055 C 0.3177 0.1199 0.32065 0.10926 0.32604 0.1 C 0.32916 0.08703 0.32951 0.07407 0.32065 0.06527 C 0.31562 0.04814 0.30121 0.03102 0.28732 0.02639 C 0.28055 0.02014 0.27239 0.01736 0.26458 0.01389 C 0.25173 0.00833 0.23888 0.00439 0.22604 -0.00139 C 0.21614 -0.00579 0.2026 -0.00463 0.19166 -0.00695 C 0.13923 -0.00463 0.12725 -0.00695 0.08645 0.01111 C 0.07777 0.0199 0.06683 0.02245 0.05729 0.02916 C 0.04774 0.03588 0.03715 0.04213 0.02812 0.05 C 0.01544 0.06134 0.03524 0.04745 0.02083 0.05694 C 0.01649 0.06574 0.00729 0.06666 -6.11111E-6 0.06805 C -0.01563 0.075 -0.02049 0.07662 -0.03751 0.07916 C -0.04167 0.08194 -0.04567 0.08426 -0.05001 0.08611 C -0.09515 0.08379 -0.09081 0.08634 -0.11667 0.07777 C -0.12396 0.06805 -0.12466 0.05578 -0.12709 0.04305 C -0.1264 0.03703 -0.12657 0.03078 -0.12501 0.025 C -0.12258 0.01574 -0.11112 0.00856 -0.10417 0.00833 C -0.08403 0.0074 -0.0639 0.0074 -0.04376 0.00694 C -0.03108 0.00602 -0.02258 0.00416 -0.01042 0.00277 C -0.00695 0.00115 -0.00452 -0.00116 -0.00105 -0.00278 C 0.00277 -0.00116 0.00312 -0.00209 -6.11111E-6 3.33333E-6 Z " pathEditMode="relative" ptsTypes="ffffffffffffffffffffffffffffffffffffffffffffffffffffffffffffffffffffffffffffffffffffffffffffffffffffffffffffffffff">
                                      <p:cBhvr>
                                        <p:cTn id="179" dur="15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C 0.00694 0.00926 0.00347 0.00718 0.00937 0.00972 C 0.01771 0.02639 0.02361 0.0456 0.03646 0.05695 C 0.03993 0.06389 0.04896 0.07014 0.05521 0.07222 C 0.06319 0.0794 0.05868 0.07662 0.07708 0.07222 C 0.08975 0.06922 0.09739 0.0382 0.10521 0.02778 C 0.10468 -0.00046 0.10781 -0.04791 0.08958 -0.07222 C 0.08836 -0.08171 0.08316 -0.09745 0.07708 -0.10278 C 0.06996 -0.1169 0.05868 -0.13449 0.04583 -0.13889 C 0.03941 -0.14444 0.03264 -0.14467 0.025 -0.14583 C 0.01736 -0.1493 0.02083 -0.14791 0.01458 -0.15 C 0.01007 -0.15393 0.00937 -0.15717 0.00729 -0.16389 C 0.00416 -0.18889 0.0085 -0.1919 0.01979 -0.20694 C 0.021 -0.20856 0.02152 -0.21111 0.02291 -0.2125 C 0.0283 -0.21736 0.03663 -0.21643 0.04271 -0.21805 C 0.09531 -0.21643 0.0717 -0.22291 0.09375 -0.21111 C 0.10243 -0.19375 0.11076 -0.17778 0.11666 -0.15833 C 0.12187 -0.1412 0.1243 -0.12245 0.13021 -0.10555 C 0.1335 -0.09629 0.1375 -0.08703 0.14062 -0.07778 C 0.14149 -0.075 0.14149 -0.07199 0.14271 -0.06944 C 0.14791 -0.05833 0.1559 -0.04722 0.1625 -0.0375 C 0.16736 -0.03032 0.17205 -0.0206 0.17812 -0.01528 C 0.1809 -0.0081 0.18576 0.00209 0.19062 0.00695 C 0.19062 0.00695 0.20104 0.01389 0.20312 0.01528 C 0.20764 0.01829 0.21128 0.02315 0.21562 0.02639 C 0.21996 0.02986 0.2276 0.02986 0.23229 0.03056 C 0.23698 0.03264 0.24114 0.03588 0.24583 0.0375 C 0.25555 0.02685 0.26475 0.02431 0.27708 0.02222 C 0.27916 0.02246 0.29809 0.02246 0.30521 0.025 C 0.31041 0.02685 0.31545 0.03009 0.32083 0.03195 C 0.35711 0.02963 0.35277 0.03172 0.37291 0.02639 C 0.37847 0.0213 0.38177 0.01597 0.38646 0.00972 C 0.38958 0.00556 0.39271 0.00278 0.39479 -0.00278 C 0.39757 -0.00995 0.40052 -0.01713 0.40416 -0.02361 C 0.40573 -0.02963 0.40677 -0.03565 0.40833 -0.04166 C 0.40833 -0.04491 0.40868 -0.07708 0.40625 -0.09028 C 0.40312 -0.10671 0.38194 -0.13287 0.36979 -0.13889 C 0.35989 -0.14398 0.34236 -0.14259 0.33333 -0.14305 C 0.32083 -0.14537 0.31562 -0.14537 0.30104 -0.14444 C 0.29357 -0.14236 0.28941 -0.14004 0.28125 -0.13889 C 0.26718 -0.13148 0.25468 -0.12523 0.23958 -0.12361 C 0.13802 -0.1294 0.19166 -0.12245 0.15625 -0.13194 C 0.14479 -0.14213 0.16232 -0.12708 0.14896 -0.13611 C 0.13698 -0.14398 0.13159 -0.15185 0.11771 -0.15555 C 0.09218 -0.17245 0.09739 -0.16666 0.05521 -0.16805 C 0.05034 -0.17222 0.046 -0.17778 0.04062 -0.18055 C 0.0335 -0.18403 0.03055 -0.18518 0.02396 -0.19028 C 0.01597 -0.19653 0.02361 -0.19305 0.01562 -0.19583 C 0.00885 -0.20301 0.00555 -0.20416 -0.00313 -0.20555 C -0.01545 -0.21111 -0.08125 -0.2044 -0.09167 -0.20416 C -0.09914 -0.20208 -0.09896 -0.19861 -0.10417 -0.19166 C -0.10452 -0.19028 -0.10469 -0.18889 -0.10521 -0.1875 C -0.10573 -0.18611 -0.10677 -0.18495 -0.10729 -0.18333 C -0.10816 -0.18055 -0.10938 -0.175 -0.10938 -0.175 C -0.10851 -0.1581 -0.11042 -0.14861 -0.09792 -0.14444 C -0.09167 -0.14491 -0.08525 -0.14398 -0.07917 -0.14583 C -0.06806 -0.1493 -0.05643 -0.16227 -0.04479 -0.16666 C -0.02726 -0.18426 -0.00591 -0.19953 0.01562 -0.20555 C 0.02656 -0.20856 0.03802 -0.20949 0.04896 -0.2125 C 0.06319 -0.22199 0.04027 -0.20741 0.05937 -0.21666 C 0.07482 -0.22407 0.05382 -0.21852 0.07083 -0.22222 C 0.08055 -0.2287 0.0908 -0.23287 0.10104 -0.2375 C 0.11927 -0.2368 0.13402 -0.2375 0.15104 -0.23194 C 0.16198 -0.22222 0.16909 -0.21643 0.18125 -0.21111 C 0.18836 -0.20393 0.19201 -0.19328 0.19479 -0.18194 C 0.19427 -0.15995 0.19739 -0.13264 0.18437 -0.11528 C 0.18246 -0.10764 0.17396 -0.10301 0.16875 -0.09861 C 0.15764 -0.08935 0.14982 -0.07616 0.1375 -0.06944 C 0.12586 -0.05393 0.11909 -0.04606 0.10416 -0.03611 C 0.1 -0.03333 0.09114 -0.03287 0.08646 -0.03194 C 0.06041 -0.03333 0.06198 -0.03194 0.04375 -0.04166 C 0.03871 -0.04838 0.0335 -0.05069 0.02812 -0.05694 C 0.02274 -0.06319 0.025 -0.0625 0.01875 -0.06805 C 0.01475 -0.07153 0.01007 -0.07129 0.00625 -0.075 C 0.00295 -0.07824 0.00017 -0.08287 -0.00313 -0.08611 C -0.00643 -0.08935 -0.01077 -0.09004 -0.01459 -0.09166 C -0.02431 -0.0912 -0.03403 -0.09051 -0.04375 -0.09028 C -0.13768 -0.0875 -0.09341 -0.11018 -0.11563 -0.08055 C -0.11771 -0.06991 -0.12032 -0.05903 -0.12292 -0.04861 C -0.12396 -0.03935 -0.12431 -0.02986 -0.12604 -0.02083 C -0.12726 0.00185 -0.13073 0.01898 -0.1125 0.025 C -0.09966 0.02454 -0.08681 0.02547 -0.07396 0.02361 C -0.06927 0.02292 -0.06216 0.01482 -0.05834 0.01111 C -0.054 0.00695 -0.04879 0.0044 -0.04479 3.7037E-7 C -0.03907 -0.00625 -0.03438 -0.0162 -0.02709 -0.01944 C -0.02153 -0.01898 -0.01598 -0.01898 -0.01042 -0.01805 C -0.00816 -0.01759 -0.00417 -0.01528 -0.00417 -0.01528 C -0.00278 -0.0125 -0.00087 -0.01018 3.05556E-6 -0.00694 C 0.00069 -0.00416 0.00399 0.00278 0.00208 0.00139 C 0.00139 0.00093 0.00069 0.00047 3.05556E-6 3.7037E-7 Z " pathEditMode="relative" ptsTypes="ffffffffffffffffffffffffffffffffffffffffffffffffffffffffffffffffffffffffffffffffffffffffff">
                                      <p:cBhvr>
                                        <p:cTn id="181" dur="15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5.92593E-6 C 0.0243 0.00047 0.0486 0.0007 0.07291 0.0014 C 0.09913 0.00209 0.10381 -0.00208 0.11354 0.02362 C 0.11527 0.04746 0.11475 0.06945 0.09791 0.08195 C 0.09201 0.08635 0.08697 0.08635 0.0802 0.08751 C 0.07534 0.08843 0.06562 0.09028 0.06562 0.09028 C 0.06128 0.09885 0.04583 0.10163 0.03854 0.10278 C -0.00435 0.10093 0.0184 0.10487 0.00104 0.09723 C -0.00574 0.09028 -0.01077 0.08288 -0.01667 0.07501 C -0.01962 0.06528 -0.02431 0.05649 -0.02813 0.04723 C -0.02952 0.04353 -0.03091 0.03982 -0.0323 0.03612 C -0.03299 0.03427 -0.03438 0.03056 -0.03438 0.03056 C -0.0356 0.02153 -0.03837 0.01436 -0.04063 0.00556 C -0.04115 0.00325 -0.04202 0.00092 -0.04271 -0.00138 C -0.04341 -0.00416 -0.0448 -0.00972 -0.0448 -0.00972 C -0.04358 -0.03888 -0.0415 -0.07106 -0.02917 -0.09583 C -0.02344 -0.12638 -0.03074 -0.153 -0.04376 -0.17777 C -0.04584 -0.18194 -0.04775 -0.18726 -0.05105 -0.19027 C -0.05956 -0.19837 -0.07015 -0.20671 -0.08021 -0.2111 C -0.09237 -0.20995 -0.10365 -0.20694 -0.11563 -0.20416 C -0.1257 -0.20462 -0.13577 -0.20439 -0.14584 -0.20555 C -0.14879 -0.20601 -0.15122 -0.20902 -0.15417 -0.20972 C -0.15834 -0.21087 -0.16251 -0.21134 -0.16667 -0.21249 C -0.17674 -0.21203 -0.18681 -0.21203 -0.19688 -0.2111 C -0.19914 -0.21087 -0.20244 -0.20763 -0.20417 -0.20694 C -0.20695 -0.20578 -0.21251 -0.20416 -0.21251 -0.20416 C -0.21546 -0.20022 -0.21893 -0.19698 -0.22188 -0.19305 C -0.2316 -0.18009 -0.23525 -0.16064 -0.23751 -0.14305 C -0.23716 -0.13749 -0.23751 -0.13171 -0.23646 -0.12638 C -0.23456 -0.11712 -0.23074 -0.11805 -0.22605 -0.11388 C -0.22344 -0.10879 -0.22344 -0.10185 -0.22084 -0.09722 C -0.21719 -0.09073 -0.21424 -0.08356 -0.21146 -0.07638 C -0.21181 -0.0736 -0.21251 -0.07083 -0.21251 -0.06805 C -0.2132 -0.03935 -0.21268 -0.01064 -0.21355 0.01806 C -0.21372 0.02153 -0.22101 0.0426 -0.22188 0.04445 C -0.22396 0.04862 -0.22692 0.04885 -0.23021 0.05001 C -0.24063 0.05927 -0.25105 0.0514 -0.26355 0.04862 C -0.26997 0.04283 -0.27449 0.03612 -0.27917 0.02778 C -0.28126 0.01714 -0.28751 0.00927 -0.29167 5.92593E-6 C -0.29306 -0.00879 -0.29619 -0.01319 -0.30001 -0.02083 C -0.3014 -0.0324 -0.30556 -0.04305 -0.30834 -0.05416 C -0.3106 -0.06319 -0.30765 -0.06087 -0.31146 -0.06805 C -0.31528 -0.07546 -0.32275 -0.08448 -0.32709 -0.09027 C -0.33126 -0.09583 -0.33438 -0.10416 -0.33855 -0.10972 C -0.34584 -0.11944 -0.35591 -0.12615 -0.36563 -0.13055 C -0.3691 -0.12962 -0.37292 -0.12985 -0.37605 -0.12777 C -0.38091 -0.12453 -0.38594 -0.10647 -0.38751 -0.09999 C -0.39306 -0.078 -0.38664 -0.10416 -0.39167 -0.08888 C -0.39254 -0.0861 -0.39376 -0.08055 -0.39376 -0.08055 C -0.39688 -0.0493 -0.39723 -0.05485 -0.3948 -0.01249 C -0.39462 -0.00948 -0.39271 -0.00416 -0.39271 -0.00416 C -0.39167 0.00741 -0.39219 0.00973 -0.38751 0.01806 C -0.38525 0.02686 -0.38299 0.03936 -0.37709 0.04445 C -0.37362 0.05811 -0.36771 0.05973 -0.35834 0.06667 C -0.34862 0.07385 -0.34028 0.08126 -0.32917 0.08334 C -0.31563 0.09052 -0.30296 0.09885 -0.28855 0.10278 C -0.27674 0.10232 -0.26494 0.10255 -0.25313 0.1014 C -0.25192 0.10116 -0.2441 0.09468 -0.24376 0.09445 C -0.23508 0.0882 -0.22952 0.08612 -0.21876 0.08056 C -0.20504 0.07339 -0.17987 0.07547 -0.16876 0.07501 C -0.15903 0.06644 -0.15018 0.05579 -0.14063 0.04723 C -0.1389 0.04028 -0.13872 0.03565 -0.13334 0.03334 C -0.12032 0.03427 -0.11511 0.03103 -0.10626 0.0389 C -0.10487 0.04445 -0.10261 0.04815 -0.10001 0.05278 C -0.09827 0.0595 -0.09445 0.06089 -0.09063 0.06528 C -0.08699 0.06945 -0.08369 0.07524 -0.07917 0.07778 C -0.07449 0.08056 -0.07587 0.07778 -0.07188 0.08056 C -0.06685 0.08403 -0.06407 0.08774 -0.05834 0.09028 C -0.05035 0.09376 -0.04167 0.09121 -0.03334 0.09167 C -0.02883 0.09978 -0.02587 0.10649 -0.02292 0.11528 C -0.0198 0.12478 -0.0191 0.13519 -0.01563 0.14445 C -0.01424 0.14839 -0.01181 0.15163 -0.01042 0.15556 C -0.00747 0.16366 -0.00487 0.17269 0.00208 0.17501 C 0.01093 0.18681 0.01058 0.18704 0.02499 0.1889 C 0.03367 0.18843 0.04235 0.18913 0.05104 0.18751 C 0.0559 0.18658 0.06076 0.16343 0.06145 0.15834 C 0.06076 0.14723 0.06058 0.13612 0.05937 0.12501 C 0.05867 0.11876 0.05642 0.11737 0.05416 0.11251 C 0.04826 0.09978 0.0486 0.097 0.03958 0.09028 C 0.03402 0.08612 0.03194 0.08241 0.02604 0.08056 C 0.01284 0.06876 -0.00383 0.08241 -0.01563 0.09028 C -0.02379 0.09584 -0.03317 0.09954 -0.04167 0.10417 C -0.05001 0.10857 -0.05452 0.11899 -0.06251 0.12362 C -0.06685 0.12616 -0.08108 0.1264 -0.08126 0.1264 C -0.08508 0.12802 -0.0889 0.12894 -0.09271 0.13056 C -0.09549 0.1301 -0.09844 0.13033 -0.10105 0.12917 C -0.11094 0.12478 -0.11528 0.10834 -0.12084 0.09862 C -0.12188 0.09306 -0.12292 0.08751 -0.12396 0.08195 C -0.12431 0.0801 -0.12501 0.0764 -0.12501 0.0764 C -0.12084 0.0382 -0.10921 0.01853 -0.08542 -0.00277 C -0.08403 -0.00416 -0.08369 -0.00694 -0.0823 -0.00833 C -0.07657 -0.01388 -0.06928 -0.01573 -0.06251 -0.01805 C -0.05348 -0.02615 -0.03594 -0.01921 -0.02501 -0.01805 C -0.01893 -0.01597 -0.01442 -0.0111 -0.00834 -0.00833 C -0.00626 -0.0074 -0.00417 -0.00647 -0.00209 -0.00555 C -0.00105 -0.00509 0.00104 -0.00416 0.00104 -0.00416 C 0.00225 0.00092 0.00312 5.92593E-6 -5.27778E-6 5.92593E-6 Z " pathEditMode="relative" ptsTypes="fffffffffffffffffffffffffffffffffffffffffffffffffffffffffffffffffffffffffffffffffffffffffffffffff">
                                      <p:cBhvr>
                                        <p:cTn id="183" dur="100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59259E-6 C 0.00104 0.08079 -0.00069 0.16065 0.00104 0.24167 C 0.00122 0.25209 0.0092 0.25741 0.01146 0.26667 C 0.02882 0.26459 0.02205 0.26713 0.02917 0.25278 C 0.03108 0.2294 0.03299 0.20903 0.02917 0.18472 C 0.02847 0.18033 0.02344 0.17917 0.02084 0.17778 C 0.00955 0.17222 -0.00278 0.16574 -0.01458 0.1625 C -0.03385 0.16343 -0.05 0.16644 -0.06875 0.16806 C -0.07882 0.17246 -0.08698 0.17408 -0.09791 0.175 C -0.11302 0.18172 -0.10226 0.17755 -0.13958 0.175 C -0.14271 0.17477 -0.14305 0.17246 -0.14583 0.17084 C -0.14791 0.16968 -0.15208 0.16806 -0.15208 0.16806 C -0.15521 0.16389 -0.15937 0.16111 -0.16146 0.15556 C -0.16614 0.14329 -0.16927 0.12963 -0.175 0.11806 C -0.17726 0.10255 -0.17726 0.08611 -0.18021 0.07084 C -0.18194 0.04514 -0.18368 0.01829 -0.1875 -0.00694 C -0.18715 -0.0162 -0.18732 -0.02546 -0.18646 -0.03472 C -0.18594 -0.03958 -0.18351 -0.04375 -0.18333 -0.04861 C -0.18281 -0.0662 -0.18351 -0.08379 -0.18437 -0.10139 C -0.18455 -0.10532 -0.18663 -0.10879 -0.1875 -0.1125 C -0.19028 -0.12569 -0.1934 -0.14375 -0.20416 -0.14861 C -0.2191 -0.1456 -0.2151 -0.14676 -0.22396 -0.13889 C -0.22604 -0.13217 -0.22743 -0.1287 -0.23125 -0.12361 C -0.23351 -0.11458 -0.23837 -0.10486 -0.24271 -0.09722 C -0.24618 -0.0831 -0.24583 -0.06944 -0.23958 -0.05694 C -0.23889 -0.05555 -0.23871 -0.05324 -0.2375 -0.05278 C -0.23264 -0.05069 -0.23541 -0.05162 -0.22916 -0.05 C -0.21771 -0.05116 -0.20573 -0.05023 -0.19479 -0.05555 C -0.18663 -0.05949 -0.17916 -0.06713 -0.17083 -0.06944 C -0.1691 -0.07083 -0.16753 -0.07245 -0.16562 -0.07361 C -0.16354 -0.07477 -0.15937 -0.07639 -0.15937 -0.07639 C -0.15364 -0.08403 -0.14878 -0.09444 -0.14375 -0.10278 C -0.1408 -0.10764 -0.13403 -0.10833 -0.13021 -0.11111 C -0.12239 -0.1169 -0.11458 -0.12546 -0.10625 -0.12916 C -0.10139 -0.13403 -0.09757 -0.13634 -0.09166 -0.13889 C -0.09045 -0.13935 -0.08976 -0.14097 -0.08854 -0.14166 C -0.08646 -0.14282 -0.08229 -0.14444 -0.08229 -0.14444 C -0.06666 -0.14213 -0.05104 -0.14328 -0.03541 -0.14028 C -0.0283 -0.13703 -0.03698 -0.14143 -0.02812 -0.13472 C -0.0243 -0.13194 -0.01944 -0.13055 -0.01562 -0.12778 C -0.01024 -0.12384 -0.01302 -0.12338 -0.00729 -0.12083 C -0.00208 -0.11852 0.00261 -0.11805 0.00729 -0.11389 C 0.01077 -0.11481 0.01459 -0.11458 0.01771 -0.11666 C 0.0224 -0.11967 0.02413 -0.12778 0.02813 -0.13194 C 0.03351 -0.1375 0.03924 -0.14213 0.04479 -0.14722 C 0.05781 -0.15879 0.06615 -0.15856 0.08229 -0.15972 C 0.08681 -0.16088 0.09149 -0.16065 0.09584 -0.1625 C 0.09879 -0.16366 0.10122 -0.16666 0.10417 -0.16805 C 0.10625 -0.16898 0.11042 -0.17083 0.11042 -0.17083 C 0.11632 -0.16828 0.11615 -0.16018 0.11771 -0.15278 C 0.1184 -0.14907 0.11979 -0.14166 0.11979 -0.14166 C 0.12014 -0.1375 0.12066 -0.13333 0.12084 -0.12916 C 0.12292 -0.08842 0.11389 -0.09953 0.14792 -0.10139 C 0.15243 -0.1044 0.15538 -0.10879 0.15938 -0.1125 C 0.16459 -0.11713 0.18056 -0.12708 0.18646 -0.12778 C 0.19514 -0.1287 0.20382 -0.12963 0.2125 -0.13055 C 0.21927 -0.13426 0.22396 -0.14444 0.23125 -0.14583 C 0.24236 -0.14791 0.23611 -0.14699 0.25 -0.14861 C 0.25625 -0.14815 0.26268 -0.14884 0.26875 -0.14722 C 0.27917 -0.14444 0.28524 -0.11991 0.2875 -0.10833 C 0.28802 -0.10509 0.2908 -0.10324 0.29167 -0.1 C 0.2934 -0.09305 0.29358 -0.08217 0.29792 -0.07639 C 0.30035 -0.07315 0.30434 -0.07199 0.30729 -0.06944 C 0.3125 -0.05555 0.30729 -0.0706 0.3125 -0.04028 C 0.31354 -0.03379 0.3158 -0.02754 0.31667 -0.02083 C 0.31702 -0.01805 0.31719 -0.01528 0.31771 -0.0125 C 0.31823 -0.00972 0.31979 -0.00416 0.31979 -0.00416 C 0.31858 0.02986 0.32327 0.02269 0.30209 0.02917 C 0.30035 0.0338 0.29688 0.04236 0.29584 0.04722 C 0.29375 0.05648 0.29358 0.06297 0.28959 0.07084 C 0.28785 0.08287 0.2882 0.09537 0.29479 0.10417 C 0.29653 0.11134 0.30104 0.11111 0.30313 0.11945 C 0.30382 0.12222 0.30521 0.12778 0.30521 0.12778 C 0.30417 0.14722 0.30243 0.16366 0.30104 0.18334 C 0.30035 0.22894 0.31233 0.26019 0.28229 0.27361 C 0.27709 0.27315 0.27188 0.27338 0.26667 0.27222 C 0.26285 0.2713 0.2592 0.26667 0.25521 0.26528 C 0.24688 0.25857 0.23802 0.25371 0.23021 0.24584 C 0.22726 0.24283 0.22344 0.23634 0.21979 0.23472 C 0.2066 0.22894 0.19184 0.22384 0.17813 0.22084 C 0.17222 0.21574 0.16563 0.21389 0.15938 0.20972 C 0.15538 0.20718 0.15313 0.20324 0.14896 0.20139 C 0.14827 0.2 0.14774 0.19838 0.14688 0.19722 C 0.14566 0.1956 0.14375 0.19491 0.14271 0.19306 C 0.14202 0.1919 0.14236 0.19005 0.14167 0.18889 C 0.13698 0.1794 0.12465 0.17014 0.11667 0.16667 C 0.10903 0.15648 0.10139 0.14769 0.09375 0.1375 C 0.0882 0.13009 0.08264 0.12153 0.075 0.11806 C 0.0717 0.11366 0.06893 0.11019 0.06459 0.10834 C 0.05903 0.10093 0.06181 0.10047 0.05313 0.09861 C 0.03941 0.09954 0.0283 0.10162 0.01459 0.10278 C 0.01077 0.1044 0.00695 0.10533 0.00313 0.10695 C 0.00104 0.10787 -0.00312 0.10972 -0.00312 0.10972 C -0.00868 0.10926 -0.01423 0.10949 -0.01979 0.10834 C -0.02396 0.10741 -0.02621 0.10116 -0.02916 0.09722 C -0.03524 0.08912 -0.03854 0.07778 -0.04479 0.06945 C -0.04548 0.06713 -0.04687 0.06505 -0.04687 0.0625 C -0.04722 0.04352 -0.0467 0.02454 -0.04583 0.00556 C -0.04566 0.00093 -0.04149 -0.0037 -0.04062 -0.00833 C -0.03941 -0.01481 -0.04045 -0.01597 -0.03646 -0.02083 C -0.0309 -0.02754 -0.02344 -0.03032 -0.01666 -0.03333 C -0.00156 -0.03241 0.0059 -0.03727 0.01042 -0.01944 C 0.00955 -0.0044 0.01198 2.59259E-6 0.00417 0.00695 C 0.00278 0.01273 0.00504 0.02639 0.00104 0.02639 " pathEditMode="relative" ptsTypes="fffffffffffffffffffffffffffffffffffffffffffffffffffffffffffffffffffffffffffffffffffffffffffffffffffffffA">
                                      <p:cBhvr>
                                        <p:cTn id="185" dur="10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C 0.00539 0.00718 0.0073 0.01667 0.0125 0.02361 C 0.01441 0.03125 0.01771 0.03889 0.02084 0.04583 C 0.02223 0.05486 0.02709 0.0662 0.03125 0.07361 C 0.03455 0.08704 0.03837 0.09977 0.04271 0.1125 C 0.04532 0.1206 0.04514 0.12408 0.05105 0.12917 C 0.05261 0.13519 0.05695 0.1412 0.06042 0.14583 C 0.06285 0.14908 0.0698 0.15139 0.0698 0.15139 C 0.09948 0.14977 0.08594 0.15208 0.1 0.14583 C 0.10243 0.14259 0.10486 0.13935 0.1073 0.13611 C 0.11094 0.13125 0.1125 0.12014 0.11563 0.11389 C 0.11754 0.10324 0.12327 0.09815 0.12709 0.08889 C 0.13177 0.07732 0.12622 0.08588 0.1323 0.07778 C 0.13368 0.07199 0.13785 0.06783 0.14063 0.0625 C 0.1441 0.05556 0.14636 0.04583 0.14792 0.0375 C 0.1467 0.02546 0.1474 0.02616 0.14167 0.01945 C 0.13941 0.0169 0.13785 0.0132 0.13542 0.01111 C 0.12153 -0.00116 0.14219 0.01644 0.12917 0.00695 C 0.12691 0.00533 0.12292 0.00139 0.12292 0.00139 C 0.11945 0.00185 0.11441 -0.00116 0.1125 0.00278 C 0.10816 0.01181 0.11268 0.02361 0.11875 0.02639 C 0.12917 0.03681 0.13941 0.0338 0.15313 0.03472 C 0.17466 0.04421 0.19045 0.02523 0.20938 0.01806 C 0.23177 0.01898 0.25591 0.02107 0.27813 0.01806 C 0.27934 0.01783 0.28403 0.0088 0.28438 0.00833 C 0.28473 0.00648 0.28507 0.00463 0.28542 0.00278 C 0.28611 2.96296E-6 0.2875 -0.00555 0.2875 -0.00555 C 0.28681 -0.02986 0.28924 -0.0331 0.28334 -0.04861 C 0.27917 -0.08241 0.26164 -0.12454 0.23438 -0.13055 C 0.21875 -0.14236 0.20191 -0.1419 0.18438 -0.14305 C 0.16042 -0.14838 0.13577 -0.14444 0.11146 -0.14722 C 0.10643 -0.14884 0.10035 -0.14792 0.09584 -0.15139 C 0.09254 -0.15393 0.08959 -0.15694 0.08646 -0.15972 C 0.08542 -0.16065 0.08334 -0.1625 0.08334 -0.1625 C 0.08195 -0.16528 0.08004 -0.16759 0.07917 -0.17083 C 0.07761 -0.17685 0.07778 -0.18426 0.07396 -0.18889 C 0.07153 -0.1919 0.06841 -0.19352 0.06563 -0.19583 C 0.06111 -0.19954 0.05504 -0.2044 0.05 -0.20694 C 0.0474 -0.20833 0.04167 -0.20972 0.04167 -0.20972 C 0.03542 -0.2088 0.02917 -0.20856 0.02292 -0.20694 C 0.0217 -0.20671 0.02084 -0.20486 0.0198 -0.20417 C 0.0125 -0.1993 0.00469 -0.19375 -0.00312 -0.19028 C -0.00833 -0.19167 -0.0151 -0.19259 -0.01979 -0.19583 C -0.02795 -0.20116 -0.01823 -0.19653 -0.02604 -0.2 C -0.0276 -0.20162 -0.03194 -0.20648 -0.03437 -0.20694 C -0.03958 -0.20787 -0.04948 -0.19768 -0.05416 -0.19583 C -0.06875 -0.18981 -0.08385 -0.18889 -0.09895 -0.1875 C -0.11163 -0.18333 -0.12135 -0.17778 -0.13229 -0.16805 C -0.13732 -0.16366 -0.1408 -0.15717 -0.14583 -0.15278 C -0.14948 -0.14954 -0.15364 -0.14768 -0.15729 -0.14444 C -0.16475 -0.13773 -0.15573 -0.1419 -0.16458 -0.13889 C -0.17187 -0.13148 -0.175 -0.1331 -0.18125 -0.12361 C -0.18229 -0.12222 -0.1835 -0.12106 -0.18437 -0.11944 C -0.18611 -0.11597 -0.18854 -0.10833 -0.18854 -0.10833 C -0.19114 -0.09143 -0.19062 -0.08194 -0.18229 -0.07083 C -0.17812 -0.06528 -0.17465 -0.0581 -0.16875 -0.05555 C -0.16597 -0.05185 -0.14861 -0.04051 -0.14479 -0.04028 C -0.13819 -0.03981 -0.13159 -0.03935 -0.125 -0.03889 C -0.11961 -0.01759 -0.12465 0.03056 -0.14583 0.03611 C -0.16163 0.04653 -0.14062 0.03357 -0.18541 0.04028 C -0.18663 0.04051 -0.18663 0.04329 -0.1875 0.04445 C -0.1908 0.04931 -0.19375 0.05486 -0.19791 0.05833 C -0.21076 0.06852 -0.21909 0.07685 -0.23333 0.08056 C -0.24305 0.08912 -0.2559 0.08542 -0.26666 0.08056 C -0.26979 0.07431 -0.27187 0.06736 -0.275 0.06111 C -0.27743 0.04537 -0.2783 0.02963 -0.2802 0.01389 C -0.27812 -0.01805 -0.27639 -0.05 -0.27395 -0.08194 C -0.27361 -0.10833 -0.27378 -0.13472 -0.27291 -0.16111 C -0.27274 -0.16412 -0.27083 -0.16944 -0.27083 -0.16944 C -0.26996 -0.17824 -0.26736 -0.1919 -0.26145 -0.19722 C -0.2585 -0.20324 -0.25729 -0.20301 -0.25208 -0.20139 C -0.24722 -0.19167 -0.24635 -0.18148 -0.24166 -0.17222 C -0.2401 -0.1493 -0.23993 -0.12662 -0.24375 -0.10417 C -0.24548 -0.08125 -0.24566 -0.05717 -0.24895 -0.03472 C -0.25069 -0.02245 -0.25468 -0.01065 -0.25729 0.00139 C -0.26198 0.02338 -0.26597 0.04537 -0.26875 0.06806 C -0.2684 0.08796 -0.26996 0.1081 -0.2677 0.12778 C -0.26718 0.13264 -0.25833 0.13611 -0.25833 0.13611 C -0.25503 0.14283 -0.25746 0.13982 -0.25 0.14306 C -0.24895 0.14352 -0.24687 0.14445 -0.24687 0.14445 C -0.24375 0.14352 -0.24045 0.14306 -0.2375 0.14167 C -0.22968 0.1382 -0.22552 0.12454 -0.22083 0.11667 C -0.21718 0.10208 -0.21371 0.08658 -0.20729 0.07361 C -0.2059 0.0662 -0.20208 0.06458 -0.19895 0.05833 C -0.19531 0.03866 -0.1842 0.01227 -0.17291 -0.00278 C -0.16336 -0.01551 -0.17361 0.00093 -0.16562 -0.01111 C -0.16093 -0.01805 -0.15677 -0.02893 -0.15 -0.03194 C -0.14566 -0.03958 -0.1401 -0.04236 -0.13437 -0.04722 C -0.11562 -0.06296 -0.0934 -0.07616 -0.07187 -0.08333 C -0.06493 -0.09028 -0.06215 -0.09167 -0.05312 -0.09305 C -0.0434 -0.0919 -0.03698 -0.09005 -0.02812 -0.08611 C -0.02708 -0.08472 -0.02621 -0.0831 -0.025 -0.08194 C -0.02378 -0.08079 -0.02205 -0.08055 -0.02083 -0.07917 C -0.01979 -0.07801 -0.01961 -0.07616 -0.01875 -0.075 C -0.01788 -0.07384 -0.01666 -0.07315 -0.01562 -0.07222 C -0.01389 -0.06505 -0.0118 -0.06088 -0.00937 -0.05417 C -0.00833 -0.04745 -0.00711 -0.04467 -0.0052 -0.03889 C -0.00434 -0.03611 -0.00382 -0.03333 -0.00312 -0.03055 C -0.00277 -0.02917 -0.00208 -0.02639 -0.00208 -0.02639 C -0.00173 -0.01991 -0.00156 -0.01342 -0.00104 -0.00694 C -0.00086 -0.00555 -0.00069 -0.00393 -2.22222E-6 -0.00278 C 0.00087 -0.00139 0.00313 -0.00162 0.00313 2.96296E-6 C 0.00313 0.00139 0.00105 2.96296E-6 -2.22222E-6 2.96296E-6 Z " pathEditMode="relative" ptsTypes="fffffffffffffffffffffffffffffffffffffffffffffffffffffffffffffffffffffffffffffffffffffffffffffffffffffff">
                                      <p:cBhvr>
                                        <p:cTn id="187" dur="8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C 0.0033 0.01111 0.00885 0.02084 0.0125 0.03195 C 0.01805 0.04861 0.01371 0.0419 0.01979 0.05 C 0.02448 0.06574 0.03524 0.08334 0.04792 0.0875 C 0.0566 0.08681 0.07101 0.09005 0.07812 0.08056 C 0.07969 0.07547 0.08142 0.06991 0.08333 0.06528 C 0.08455 0.06227 0.0875 0.05695 0.0875 0.05695 C 0.08611 0.02709 0.08246 0.0132 0.06771 -0.00833 C 0.0625 -0.0162 0.06128 -0.0199 0.05417 -0.02361 C 0.04462 -0.03634 0.04062 -0.05648 0.03021 -0.06805 C 0.02847 -0.0699 0.02239 -0.07245 0.02083 -0.07361 C 0.01319 -0.0787 0.00503 -0.0824 -0.00313 -0.08611 C -0.01476 -0.0912 -0.025 -0.10185 -0.03646 -0.10694 C -0.03993 -0.10648 -0.04358 -0.10694 -0.04688 -0.10555 C -0.04965 -0.10439 -0.05382 -0.09444 -0.05521 -0.09166 C -0.06285 -0.07731 -0.06771 -0.05949 -0.07188 -0.04305 C -0.07327 -0.0375 -0.07483 -0.03217 -0.07604 -0.02639 C -0.07674 -0.02361 -0.07813 -0.01805 -0.07813 -0.01805 C -0.07917 -0.00648 -0.08143 -0.00231 -0.08438 0.00834 C -0.08889 0.025 -0.09271 0.04213 -0.1 0.05695 C -0.10191 0.06713 -0.10747 0.07686 -0.1125 0.08473 C -0.11424 0.0875 -0.11545 0.09121 -0.11771 0.09306 C -0.11962 0.09468 -0.12396 0.09584 -0.12396 0.09584 C -0.12778 0.0926 -0.12778 0.08959 -0.13021 0.08473 C -0.13143 0.07778 -0.13247 0.07084 -0.13333 0.06389 C -0.13403 0.04121 -0.13247 0.03473 -0.1375 0.01806 C -0.13889 0.00648 -0.14132 -0.00509 -0.14271 -0.01666 C -0.14393 -0.04305 -0.14271 -0.075 -0.15521 -0.09722 C -0.15851 -0.11041 -0.1632 -0.12245 -0.16771 -0.13472 C -0.17066 -0.14236 -0.17136 -0.15115 -0.175 -0.15833 C -0.17535 -0.16111 -0.17552 -0.16389 -0.17604 -0.16666 C -0.17656 -0.16944 -0.17813 -0.175 -0.17813 -0.175 C -0.17778 -0.18055 -0.17813 -0.18634 -0.17708 -0.19166 C -0.17518 -0.20231 -0.16441 -0.21203 -0.15729 -0.21527 C -0.14618 -0.21458 -0.1349 -0.21435 -0.12396 -0.21111 C -0.11788 -0.20926 -0.11268 -0.20463 -0.10625 -0.20416 C -0.09792 -0.20347 -0.08958 -0.20324 -0.08125 -0.20277 C -0.06702 -0.19814 -0.05608 -0.20115 -0.04063 -0.20277 C -0.02691 -0.20671 -0.01337 -0.20787 3.61111E-6 -0.21389 C 0.00955 -0.21805 0.01684 -0.225 0.02708 -0.22777 C 0.03767 -0.22592 0.03906 -0.22523 0.04167 -0.21111 C 0.04201 -0.20879 0.04236 -0.20648 0.04271 -0.20416 C 0.0434 -0.20046 0.04479 -0.19305 0.04479 -0.19305 C 0.04618 -0.16736 0.04531 -0.16088 0.06042 -0.14583 C 0.06198 -0.14421 0.06285 -0.14143 0.06458 -0.14027 C 0.06736 -0.13842 0.07101 -0.13889 0.07396 -0.1375 C 0.08507 -0.13842 0.09618 -0.13865 0.10729 -0.14027 C 0.11423 -0.1412 0.11805 -0.17338 0.11979 -0.18055 C 0.11892 -0.19213 0.11927 -0.20416 0.11146 -0.21111 C 0.1066 -0.2206 0.10972 -0.21828 0.10417 -0.22083 C 0.10087 -0.22731 0.09531 -0.22893 0.08958 -0.23055 C 0.08246 -0.2368 0.08437 -0.23009 0.08854 -0.22639 C 0.09062 -0.2206 0.0908 -0.21736 0.09479 -0.21389 C 0.0967 -0.20648 0.10156 -0.20185 0.10521 -0.19583 C 0.10677 -0.19328 0.10851 -0.19074 0.10937 -0.1875 C 0.10972 -0.18611 0.10972 -0.18449 0.11042 -0.18333 C 0.12014 -0.16527 0.13437 -0.15092 0.14792 -0.13889 C 0.14965 -0.13564 0.15173 -0.13264 0.15312 -0.12916 C 0.16076 -0.11064 0.15156 -0.13055 0.15625 -0.11805 C 0.15781 -0.11389 0.16042 -0.10555 0.16042 -0.10555 C 0.17135 -0.10856 0.1816 -0.11227 0.19271 -0.11389 C 0.20555 -0.1118 0.21875 -0.1125 0.23107 -0.10694 C 0.23802 -0.10393 0.24479 -0.09953 0.25208 -0.09722 C 0.25538 -0.09421 0.25677 -0.09051 0.26024 -0.0875 C 0.2658 -0.07245 0.2691 -0.05671 0.275 -0.04166 C 0.27882 -0.03125 0.28663 -0.02523 0.28941 -0.01389 C 0.29114 0.01667 0.29861 0.04074 0.31232 0.06528 C 0.31371 0.07223 0.32083 0.08334 0.32083 0.08334 C 0.32396 0.09653 0.33298 0.09908 0.34062 0.10556 C 0.34271 0.10741 0.34479 0.10926 0.34687 0.11111 C 0.34792 0.11204 0.35 0.11389 0.35 0.11389 C 0.36024 0.11273 0.3625 0.11343 0.36979 0.10695 C 0.37153 0.10348 0.37448 0.10093 0.37604 0.09723 C 0.37986 0.08843 0.38055 0.08033 0.38229 0.07084 C 0.3816 0.00047 0.38229 -0.06227 0.3875 -0.13055 C 0.38628 -0.14514 0.38646 -0.16574 0.37604 -0.175 C 0.37326 -0.18078 0.3717 -0.1831 0.36667 -0.18472 C 0.36059 -0.19004 0.36024 -0.18889 0.35208 -0.18611 C 0.34479 -0.17639 0.34653 -0.17361 0.34167 -0.16389 C 0.33906 -0.15 0.34045 -0.15648 0.3375 -0.14444 C 0.33507 -0.12222 0.33385 -0.09861 0.32708 -0.07777 C 0.32361 -0.06713 0.32187 -0.05416 0.31545 -0.04583 C 0.31059 -0.03055 0.30347 -0.01319 0.29583 -2.59259E-6 C 0.2941 0.00301 0.29114 0.0051 0.28941 0.00834 C 0.27569 0.03334 0.29236 0.00949 0.27917 0.03056 C 0.26875 0.04699 0.24965 0.06667 0.23732 0.08056 C 0.23073 0.0882 0.21875 0.10324 0.21024 0.10834 C 0.20677 0.11042 0.20347 0.11204 0.2 0.11389 C 0.19687 0.11551 0.19167 0.11945 0.19167 0.11945 C 0.18559 0.1301 0.17812 0.13588 0.17083 0.14445 C 0.15851 0.1588 0.14757 0.18218 0.13125 0.1875 C 0.12187 0.18704 0.11232 0.18797 0.10312 0.18611 C 0.09965 0.18542 0.09722 0.18079 0.09375 0.17917 C 0.09028 0.1757 0.08646 0.17315 0.08333 0.16945 C 0.08212 0.16783 0.08142 0.16551 0.08021 0.16389 C 0.0776 0.16088 0.07187 0.15556 0.07187 0.15556 C 0.07031 0.14676 0.07205 0.15116 0.06458 0.14445 C 0.05937 0.13982 0.0566 0.13148 0.05104 0.12778 C 0.04097 0.12107 0.02656 0.12269 0.01562 0.12084 C 0.00243 0.11505 0.02344 0.12477 0.00937 0.11667 C 0.00538 0.11436 0.00173 0.11389 -0.00208 0.11111 C -0.00729 0.10718 -0.01111 0.10301 -0.01667 0.1 C -0.02431 0.08982 -0.02031 0.09375 -0.02813 0.0875 C -0.03715 0.0713 -0.03177 0.08172 -0.03958 0.06528 C -0.04028 0.06389 -0.04167 0.06111 -0.04167 0.06111 C -0.04306 0.05371 -0.04653 0.04769 -0.04792 0.04028 C -0.04965 0.03056 -0.05139 0.02084 -0.05313 0.01111 C -0.05156 -0.02268 -0.05156 -0.00532 -0.05417 -0.04861 C -0.05469 -0.05856 -0.05452 -0.06157 -0.05625 -0.06944 C -0.05747 -0.075 -0.06042 -0.08611 -0.06042 -0.08611 C -0.06129 -0.10231 -0.06424 -0.12245 -0.05938 -0.1375 C -0.05764 -0.14305 -0.05417 -0.14722 -0.05 -0.15 C -0.04809 -0.15139 -0.04375 -0.15277 -0.04375 -0.15277 C -0.04063 -0.15139 -0.0375 -0.15 -0.03438 -0.14861 C -0.03264 -0.14791 -0.03177 -0.14189 -0.03125 -0.14027 C -0.0283 -0.13125 -0.02674 -0.12176 -0.02396 -0.1125 C -0.02344 -0.10463 -0.02344 -0.09652 -0.02188 -0.08889 C -0.02136 -0.08611 -0.01979 -0.08055 -0.01979 -0.08055 C -0.01858 -0.06666 -0.01632 -0.06273 -0.01354 -0.05139 C -0.0132 -0.04537 -0.01215 -0.02639 -0.01146 -0.01944 C -0.01129 -0.01759 -0.01146 -0.01504 -0.01042 -0.01389 C -0.00868 -0.01203 -0.00417 -0.01111 -0.00417 -0.01111 C -0.00382 -0.00833 -0.00382 -0.00555 -0.00313 -0.00277 C -0.00243 -2.59259E-6 0.00521 0.00695 3.61111E-6 -2.59259E-6 Z " pathEditMode="relative" ptsTypes="ffffffffffffffffffffffffffffffffffffffffffffffffffffffffffffffffffffffffffffffffffffffffffffffffffffffffffffffffffffffffffff">
                                      <p:cBhvr>
                                        <p:cTn id="189" dur="8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77778E-6 C 0.00052 -7.77778E-6 0.01562 0.00069 0.01979 0.00277 C 0.02396 0.00485 0.02656 0.00972 0.02917 0.01388 C 0.03524 0.02337 0.04288 0.03055 0.04896 0.04027 C 0.0526 0.04629 0.05607 0.05323 0.05937 0.05972 C 0.06111 0.06319 0.06163 0.06759 0.06354 0.07083 C 0.06493 0.07337 0.06771 0.07407 0.06979 0.07499 C 0.07274 0.07893 0.07656 0.08171 0.07917 0.0861 C 0.08073 0.08865 0.08246 0.0912 0.08333 0.09444 C 0.08368 0.09583 0.08368 0.09768 0.08437 0.0986 C 0.09253 0.10948 0.10625 0.10902 0.11667 0.1111 C 0.12222 0.11365 0.12778 0.11435 0.13333 0.11666 C 0.13542 0.11759 0.1375 0.11851 0.13958 0.11944 C 0.14062 0.1199 0.14271 0.12083 0.14271 0.12083 C 0.17864 0.11782 0.17413 0.12754 0.18854 0.0986 C 0.18958 0.09212 0.19062 0.08981 0.19462 0.0861 C 0.19722 0.07615 0.20052 0.0662 0.20417 0.05694 C 0.20798 0.03171 0.20139 0.0699 0.20816 0.04305 C 0.21215 0.02777 0.2118 0.01087 0.21857 -0.00277 C 0.22118 -0.01552 0.22587 -0.02802 0.23125 -0.0389 C 0.23246 -0.04538 0.23489 -0.04723 0.2375 -0.05278 C 0.24201 -0.0639 0.24618 -0.07593 0.25208 -0.08612 C 0.25243 -0.08843 0.25226 -0.09098 0.25295 -0.09306 C 0.25451 -0.0963 0.26371 -0.10348 0.26771 -0.10695 C 0.27187 -0.11829 0.275 -0.12107 0.28229 -0.12917 C 0.29114 -0.13913 0.29705 -0.14607 0.30833 -0.14862 C 0.31736 -0.14815 0.32639 -0.14839 0.33542 -0.14723 C 0.33767 -0.147 0.34167 -0.14445 0.34167 -0.14445 C 0.34496 -0.13797 0.35052 -0.13542 0.35417 -0.12917 C 0.35746 -0.12339 0.35955 -0.11714 0.3625 -0.11112 C 0.36423 -0.09954 0.36701 -0.0882 0.36875 -0.0764 C 0.3684 -0.06714 0.37639 -0.01899 0.36146 -0.00556 C 0.36076 -0.00417 0.36024 -0.00255 0.35937 -0.0014 C 0.35851 -0.00024 0.35712 0.00022 0.35625 0.00138 C 0.34844 0.01319 0.34965 0.01643 0.33646 0.01944 C 0.32031 0.028 0.30694 0.00879 0.29479 -0.00277 C 0.28941 -0.00788 0.28264 -0.01575 0.28003 -0.02362 C 0.2783 -0.0301 0.2783 -0.0338 0.27396 -0.03751 C 0.26823 -0.05232 0.27604 -0.03473 0.26771 -0.04584 C 0.26232 -0.05278 0.26042 -0.0639 0.25417 -0.06945 C 0.25104 -0.08172 0.2559 -0.06552 0.25 -0.0764 C 0.24566 -0.0845 0.24982 -0.08195 0.24687 -0.09028 C 0.24462 -0.09677 0.23212 -0.11876 0.23125 -0.12084 C 0.2276 -0.12778 0.22361 -0.13635 0.21857 -0.14167 C 0.21771 -0.1426 0.21667 -0.14237 0.21545 -0.14306 C 0.20729 -0.14908 0.20052 -0.15371 0.19149 -0.15834 C 0.18542 -0.16922 0.175 -0.17778 0.16771 -0.18751 C 0.15364 -0.20626 0.14305 -0.22732 0.125 -0.24028 C 0.1151 -0.24746 0.10417 -0.24491 0.09375 -0.25001 C 0.08333 -0.2551 0.09288 -0.25024 0.08542 -0.25556 C 0.08264 -0.25765 0.07708 -0.26112 0.07708 -0.26112 C 0.07014 -0.25811 0.07639 -0.26042 0.06354 -0.25834 C 0.05868 -0.25741 0.04896 -0.25556 0.04896 -0.25556 C 0.03489 -0.25672 0.0217 -0.25927 0.00833 -0.26528 C -0.02379 -0.26366 -0.01077 -0.26552 -0.03021 -0.25695 C -0.04236 -0.24468 -0.05747 -0.24792 -0.07188 -0.24306 C -0.07639 -0.23843 -0.07882 -0.2382 -0.08229 -0.23195 C -0.08386 -0.22547 -0.08472 -0.21945 -0.08542 -0.21251 C -0.08524 -0.21089 -0.08455 -0.19491 -0.08333 -0.19028 C -0.08108 -0.18218 -0.06858 -0.17501 -0.0625 -0.17223 C -0.03559 -0.17339 -0.03368 -0.17107 -0.01563 -0.17917 C -0.01146 -0.18334 -0.0092 -0.18589 -0.00417 -0.18751 C 0.00694 -0.18681 0.0184 -0.18866 0.02917 -0.18473 C 0.03298 -0.18334 0.03802 -0.17732 0.04167 -0.17501 C 0.04548 -0.16737 0.04739 -0.17292 0.05 -0.16528 C 0.05087 -0.16251 0.05208 -0.15695 0.05208 -0.15695 C 0.05173 -0.14954 0.05226 -0.1419 0.05104 -0.13473 C 0.05087 -0.13334 0.04878 -0.13427 0.04792 -0.13334 C 0.04444 -0.12964 0.04236 -0.1257 0.03854 -0.12223 C 0.03212 -0.11644 0.03125 -0.1139 0.025 -0.10973 C 0.00451 -0.09607 -0.02552 -0.09931 -0.04583 -0.09862 C -0.05417 -0.09584 -0.06268 -0.09399 -0.07083 -0.09028 C -0.07379 -0.0889 -0.07604 -0.08565 -0.07917 -0.08473 C -0.08854 -0.08218 -0.09774 -0.08079 -0.10729 -0.07917 C -0.11545 -0.07778 -0.12413 -0.07362 -0.13229 -0.07084 C -0.13837 -0.06552 -0.1441 -0.06482 -0.15 -0.05695 C -0.15399 -0.05163 -0.15191 -0.05394 -0.15625 -0.05001 C -0.1592 -0.04214 -0.16163 -0.03334 -0.16563 -0.0264 C -0.16702 -0.01899 -0.16997 -0.01413 -0.17188 -0.00695 C -0.17344 -0.00163 -0.17361 0.00416 -0.175 0.00972 C -0.17674 0.02731 -0.17882 0.04467 -0.18021 0.06249 C -0.17917 0.10578 -0.18229 0.09004 -0.17708 0.1111 C -0.17656 0.11319 -0.16962 0.11712 -0.16771 0.11944 C -0.16389 0.12453 -0.16597 0.12291 -0.16146 0.12499 C -0.15452 0.12453 -0.14757 0.12476 -0.14063 0.1236 C -0.1382 0.12314 -0.13403 0.11828 -0.13229 0.11666 C -0.12431 0.10902 -0.11945 0.09745 -0.11146 0.09027 C -0.10851 0.08425 -0.10486 0.07985 -0.10208 0.0736 C -0.1007 0.0662 -0.09792 0.06411 -0.09479 0.05833 C -0.08958 0.04884 -0.09531 0.05694 -0.09167 0.04722 C -0.08785 0.03703 -0.08299 0.0287 -0.07708 0.02083 C -0.07483 0.01203 -0.07778 0.02175 -0.07188 0.0111 C -0.07101 0.00948 -0.07066 0.00717 -0.06979 0.00555 C -0.06441 -0.00394 -0.05504 -0.00718 -0.04688 -0.00973 C -0.04601 -0.00996 -0.0408 -0.01158 -0.03958 -0.01251 C -0.03733 -0.01413 -0.03333 -0.01806 -0.03333 -0.01806 C -0.02257 -0.01714 -0.01771 -0.01598 -0.00833 -0.0139 C -0.00556 -0.00834 -0.00382 -0.00857 0.00104 -0.00695 C 0.00364 -0.00163 0.00798 0.00277 3.33333E-6 -7.77778E-6 Z " pathEditMode="relative" ptsTypes="fffffffffffffffffffffffffffffffffffffffffffffffffffffffffffffffffffffffffffffffffffffffffffffffffff">
                                      <p:cBhvr>
                                        <p:cTn id="191" dur="8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3.7037E-6 C 0.00712 0.01204 0.01251 0.025 0.01876 0.0375 C 0.0191 0.04051 0.02136 0.05764 0.02292 0.05972 C 0.02362 0.06065 0.02501 0.06065 0.02605 0.06111 C 0.02917 0.06736 0.03334 0.06991 0.03855 0.07222 C 0.0441 0.07176 0.04983 0.07246 0.05521 0.07084 C 0.05643 0.0706 0.06112 0.06181 0.06146 0.06111 C 0.06598 0.05139 0.06719 0.03866 0.06876 0.02778 C 0.06702 -0.02731 0.06615 -0.07222 0.06876 -0.13055 C 0.0691 -0.13819 0.07639 -0.1544 0.07813 -0.15972 C 0.08021 -0.16597 0.08143 -0.17268 0.08334 -0.17916 C 0.08837 -0.19606 0.09462 -0.21319 0.10105 -0.22916 C 0.10278 -0.23333 0.10556 -0.23611 0.1073 -0.24028 C 0.11042 -0.24791 0.11251 -0.2544 0.11667 -0.26111 C 0.12275 -0.27083 0.12935 -0.28055 0.13542 -0.29028 C 0.13855 -0.29537 0.14185 -0.30023 0.1448 -0.30555 C 0.14723 -0.30972 0.1474 -0.31528 0.15105 -0.31805 C 0.15955 -0.32453 0.17744 -0.3287 0.18751 -0.33194 C 0.1941 -0.33125 0.1981 -0.33264 0.20313 -0.32778 C 0.20695 -0.32407 0.20834 -0.31805 0.21146 -0.31389 C 0.21789 -0.30532 0.22483 -0.29745 0.23126 -0.28889 C 0.23629 -0.29398 0.24098 -0.29606 0.24688 -0.29861 C 0.26737 -0.29768 0.31355 -0.28842 0.32813 -0.30139 C 0.33316 -0.32129 0.32136 -0.33078 0.30938 -0.33611 C 0.23004 -0.33426 0.27292 -0.33912 0.24271 -0.32916 C 0.23455 -0.32106 0.24306 -0.32847 0.23126 -0.32222 C 0.2231 -0.31782 0.21389 -0.30926 0.2073 -0.30139 C 0.20556 -0.2993 0.20452 -0.29676 0.20313 -0.29444 C 0.20209 -0.29305 0.20105 -0.29166 0.20001 -0.29028 C 0.1948 -0.28426 0.18872 -0.28032 0.18334 -0.275 C 0.18004 -0.27176 0.17882 -0.26759 0.17501 -0.26528 C 0.17257 -0.26389 0.15955 -0.2625 0.15938 -0.2625 C 0.15435 -0.26597 0.15191 -0.27106 0.14792 -0.27639 C 0.14653 -0.28356 0.1415 -0.28912 0.13751 -0.29444 C 0.1356 -0.30231 0.13803 -0.29514 0.1323 -0.30278 C 0.13021 -0.30555 0.12917 -0.30972 0.12709 -0.3125 C 0.1231 -0.31782 0.11823 -0.325 0.11355 -0.32916 C 0.1099 -0.33241 0.10712 -0.33541 0.10313 -0.3375 C 0.10105 -0.33866 0.09688 -0.34028 0.09688 -0.34028 C 0.08768 -0.3368 0.0908 -0.33773 0.08646 -0.32916 C 0.08542 -0.32106 0.08403 -0.31435 0.08126 -0.30694 C 0.07882 -0.29028 0.07483 -0.27129 0.06667 -0.25833 C 0.06389 -0.25393 0.06337 -0.24745 0.05938 -0.24444 C 0.05278 -0.23958 0.03837 -0.23634 0.03126 -0.23472 C 0.0066 -0.23565 -0.00104 -0.23102 -0.0177 -0.24583 C -0.01944 -0.24907 -0.02152 -0.25208 -0.02291 -0.25555 C -0.03038 -0.27546 -0.021 -0.25578 -0.02708 -0.26805 C -0.02743 -0.27129 -0.02812 -0.27453 -0.02812 -0.27778 C -0.02795 -0.28703 -0.03072 -0.33866 -0.01458 -0.34583 C -0.00763 -0.34537 0.00087 -0.34907 0.00626 -0.34305 C 0.01528 -0.3331 0.01997 -0.31782 0.02813 -0.30694 C 0.03056 -0.29699 0.029 -0.30116 0.0323 -0.29444 C 0.03299 -0.29074 0.03369 -0.28703 0.03438 -0.28333 C 0.03473 -0.28148 0.03542 -0.27778 0.03542 -0.27778 C 0.03507 -0.26713 0.03525 -0.25648 0.03438 -0.24583 C 0.03351 -0.23611 0.01997 -0.2294 0.01563 -0.22361 C 0.00244 -0.20602 -0.01354 -0.19583 -0.03229 -0.19305 C -0.04392 -0.18796 -0.05798 -0.19074 -0.06979 -0.19166 C -0.07656 -0.19768 -0.08489 -0.20208 -0.09062 -0.20972 C -0.09184 -0.21435 -0.09583 -0.22222 -0.09583 -0.22222 C -0.09739 -0.23426 -0.10052 -0.24629 -0.09166 -0.25416 C -0.07309 -0.25231 -0.07881 -0.25486 -0.06979 -0.23889 C -0.0677 -0.22824 -0.06562 -0.21759 -0.06354 -0.20694 C -0.06423 -0.18703 -0.06423 -0.17199 -0.06874 -0.15416 C -0.06996 -0.14028 -0.07274 -0.12731 -0.07499 -0.11389 C -0.07708 -0.10139 -0.07881 -0.08819 -0.08229 -0.07639 C -0.08263 -0.07268 -0.08281 -0.06898 -0.08333 -0.06528 C -0.08437 -0.05741 -0.0868 -0.06134 -0.08958 -0.05 C -0.09166 -0.04166 -0.09791 -0.02916 -0.10416 -0.02639 C -0.11718 -0.02893 -0.11059 -0.0294 -0.11874 -0.04028 C -0.12118 -0.04352 -0.12604 -0.05 -0.12604 -0.05 C -0.12638 -0.05139 -0.12673 -0.05278 -0.12708 -0.05416 C -0.12743 -0.05602 -0.12777 -0.05787 -0.12812 -0.05972 C -0.12881 -0.0625 -0.1302 -0.06805 -0.1302 -0.06805 C -0.12847 -0.10926 -0.12986 -0.09606 -0.09166 -0.09444 C -0.08854 -0.09282 -0.08524 -0.09213 -0.08229 -0.09028 C -0.07621 -0.08611 -0.071 -0.07778 -0.06458 -0.075 C -0.05868 -0.06296 -0.06649 -0.07708 -0.05937 -0.06944 C -0.05833 -0.06828 -0.05833 -0.06643 -0.05729 -0.06528 C -0.05659 -0.06458 -0.05034 -0.0625 -0.04999 -0.0625 C -0.04531 -0.05833 -0.03975 -0.05717 -0.03541 -0.05139 C -0.03038 -0.04467 -0.02499 -0.03796 -0.02083 -0.03055 C -0.01805 -0.01967 -0.01684 -0.01805 -0.00833 -0.01528 C -0.00451 -0.0118 -0.00538 -0.00879 -0.00104 -0.00694 C 0.00139 -0.00185 0.00157 -0.00416 6.11111E-6 -3.7037E-6 Z " pathEditMode="relative" ptsTypes="fffffffffffffffffffffffffffffffffffffffffffffffffffffffffffffffffffffffffffffffffffff">
                                      <p:cBhvr>
                                        <p:cTn id="193" dur="8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5.55556E-6 C 0.00539 0.00115 0.00817 0.00161 0.01251 0.00555 C 0.0132 0.0074 0.01355 0.00971 0.01459 0.0111 C 0.01528 0.01203 0.01702 0.01157 0.01772 0.01249 C 0.02084 0.01666 0.02362 0.02407 0.02605 0.02916 C 0.03351 0.0442 0.05122 0.06087 0.06459 0.06388 C 0.07049 0.06342 0.07657 0.06434 0.0823 0.06249 C 0.08976 0.06018 0.09862 0.03448 0.10105 0.02499 C 0.10018 0.00879 0.09792 -0.00302 0.0948 -0.01806 C 0.09428 -0.02038 0.09393 -0.0264 0.09272 -0.02918 C 0.08942 -0.03681 0.0849 -0.04399 0.08126 -0.0514 C 0.08004 -0.05394 0.08004 -0.05695 0.07917 -0.05973 C 0.07692 -0.06644 0.07414 -0.07455 0.07084 -0.08056 C 0.0691 -0.09191 0.06737 -0.10302 0.06459 -0.1139 C 0.06546 -0.14376 0.05903 -0.20418 0.06876 -0.22362 C 0.06928 -0.23149 0.07015 -0.24353 0.07188 -0.2514 C 0.07275 -0.25556 0.08022 -0.25834 0.08022 -0.25834 C 0.11025 -0.25649 0.09827 -0.26205 0.11251 -0.24306 C 0.11147 -0.23334 0.11112 -0.22339 0.10938 -0.2139 C 0.10712 -0.20117 0.09063 -0.19075 0.0823 -0.1889 C 0.07397 -0.18982 0.06563 -0.19006 0.0573 -0.19168 C 0.05504 -0.19214 0.05331 -0.19515 0.05105 -0.19584 C 0.03716 -0.20047 0.02275 -0.20394 0.00938 -0.21112 C 0.00278 -0.21066 -0.00416 -0.21251 -0.01041 -0.20973 C -0.01249 -0.20881 -0.01249 -0.2014 -0.01249 -0.2014 C -0.01215 -0.19492 -0.01232 -0.18843 -0.01145 -0.18195 C -0.01006 -0.17177 0.00087 -0.16459 0.0073 -0.16251 C 0.0316 -0.1632 0.04827 -0.16158 0.0698 -0.16945 C 0.07553 -0.17154 0.08074 -0.17524 0.08647 -0.17779 C 0.08994 -0.17941 0.09688 -0.18195 0.09688 -0.18195 C 0.11181 -0.18126 0.1191 -0.18543 0.12917 -0.1764 C 0.13039 -0.17177 0.13108 -0.16714 0.1323 -0.16251 C 0.1316 -0.1558 0.1323 -0.14214 0.12813 -0.13473 C 0.10903 -0.1007 0.0257 -0.11529 0.02292 -0.11529 C 0.00921 -0.11274 -0.00173 -0.10464 -0.01458 -0.09862 C -0.03038 -0.09121 -0.03853 -0.09144 -0.05624 -0.09029 C -0.05902 -0.08496 -0.05937 -0.0801 -0.06041 -0.07362 C -0.06006 -0.06853 -0.06041 -0.0632 -0.05937 -0.05834 C -0.05902 -0.05672 -0.05086 -0.04955 -0.04999 -0.04862 C -0.04774 -0.04607 -0.04652 -0.04144 -0.04374 -0.04029 C -0.03923 -0.0382 -0.03558 -0.0345 -0.03124 -0.03195 C -0.02013 -0.02524 -0.02899 -0.03265 -0.02187 -0.0264 C -0.01892 -0.01436 -0.01388 -0.00765 -0.00416 -0.00555 C -0.00069 0.00138 -0.00399 -0.00325 0.00105 -5.55556E-6 C 0.0014 0.00022 0.00035 -5.55556E-6 6.66667E-6 -5.55556E-6 Z " pathEditMode="relative" ptsTypes="fffffffffffffffffffffffffffffffffffffffffffff">
                                      <p:cBhvr>
                                        <p:cTn id="195" dur="100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7.40741E-7 C 0.004 0.00278 0.01199 0.00625 0.01563 0.01111 C 0.02345 0.02153 0.01459 0.01296 0.02188 0.01944 C 0.02362 0.0243 0.02483 0.02893 0.02709 0.03333 C 0.02848 0.04398 0.03022 0.05486 0.0323 0.06528 C 0.03386 0.07268 0.03352 0.07685 0.03855 0.07916 C 0.0415 0.08495 0.04515 0.08819 0.05001 0.09028 C 0.05556 0.08981 0.06199 0.09166 0.06668 0.0875 C 0.07136 0.08333 0.07362 0.07569 0.07605 0.06944 C 0.08213 0.05347 0.08369 0.03541 0.08959 0.01944 C 0.08872 0.00532 0.08803 -0.00255 0.0823 -0.01389 C 0.08074 -0.02107 0.08022 -0.02847 0.07709 -0.03472 C 0.07674 -0.0375 0.07657 -0.04028 0.07605 -0.04306 C 0.07553 -0.04584 0.07431 -0.04861 0.07397 -0.05139 C 0.07188 -0.06505 0.07171 -0.07824 0.06876 -0.09167 C 0.0672 -0.10972 0.06546 -0.13033 0.06043 -0.14722 C 0.05956 -0.15672 0.05921 -0.16551 0.05522 -0.17361 C 0.05365 -0.1838 0.05053 -0.18912 0.04376 -0.19445 C 0.04115 -0.19977 0.03872 -0.2 0.03438 -0.20278 C 0.03195 -0.20232 0.02935 -0.20255 0.02709 -0.20139 C 0.02136 -0.19861 0.02067 -0.18935 0.01772 -0.18334 C 0.01668 -0.17639 0.01529 -0.16945 0.01355 -0.1625 C 0.01459 -0.14769 0.01407 -0.14815 0.0198 -0.13889 C 0.0224 -0.13472 0.02918 -0.12917 0.02918 -0.12917 C 0.07275 -0.13172 0.0639 -0.12986 0.08751 -0.13611 C 0.09549 -0.14144 0.10487 -0.14722 0.11355 -0.15 C 0.11737 -0.15672 0.11841 -0.15949 0.12397 -0.16389 C 0.12744 -0.17315 0.13299 -0.1794 0.13751 -0.1875 C 0.14862 -0.20741 0.15765 -0.22824 0.16459 -0.25139 C 0.16546 -0.27222 0.1672 -0.27871 0.16251 -0.29861 C 0.16147 -0.30301 0.15418 -0.30972 0.15209 -0.3125 C 0.14827 -0.31759 0.14706 -0.31991 0.14168 -0.32222 C 0.13924 -0.32709 0.13751 -0.32871 0.13334 -0.33056 C 0.12536 -0.33009 0.11737 -0.33033 0.10938 -0.32917 C 0.10331 -0.32824 0.09862 -0.32176 0.09272 -0.31945 C 0.08161 -0.31528 0.07206 -0.30718 0.06251 -0.29861 C 0.06025 -0.28959 0.0507 -0.28935 0.0448 -0.28611 C 0.03091 -0.27847 0.01928 -0.26667 0.00418 -0.26389 C -0.01145 -0.25695 -0.02864 -0.26227 -0.04478 -0.26528 C -0.05572 -0.27014 -0.05155 -0.26945 -0.06874 -0.26806 C -0.0736 -0.26597 -0.07586 -0.2632 -0.07916 -0.25834 C -0.08142 -0.25486 -0.08645 -0.24861 -0.08645 -0.24861 C -0.0901 -0.2338 -0.08385 -0.25718 -0.09062 -0.24028 C -0.09235 -0.23588 -0.09339 -0.23102 -0.09478 -0.22639 C -0.09565 -0.22338 -0.09756 -0.22084 -0.09895 -0.21806 C -0.09982 -0.21621 -0.10086 -0.2081 -0.10103 -0.20695 C -0.10207 -0.20139 -0.10381 -0.1963 -0.10624 -0.19167 C -0.10728 -0.18658 -0.10832 -0.18148 -0.10937 -0.17639 C -0.10919 -0.16922 -0.11301 -0.10533 -0.09166 -0.10417 C -0.07638 -0.10324 -0.0611 -0.10324 -0.04582 -0.10278 C -0.0394 -0.09422 -0.04305 -0.08889 -0.04478 -0.07778 C -0.04843 -0.05486 -0.05381 -0.03264 -0.05728 -0.00972 C -0.05676 -0.00509 -0.05832 0.00185 -0.05312 0.00139 C -0.04895 0.00092 -0.04478 -0.00023 -0.04062 -0.00139 C -0.03853 -0.00209 -0.03437 -0.00417 -0.03437 -0.00417 C -0.02326 -0.00371 -0.01214 -0.00371 -0.00103 -0.00278 C 0.0047 -0.00232 0.00174 -0.00116 5.55556E-6 7.40741E-7 Z " pathEditMode="relative" ptsTypes="fffffffffffffffffffffffffffffffffffffffffffffffffffffffff">
                                      <p:cBhvr>
                                        <p:cTn id="197" dur="10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C -0.00139 0.0088 -0.00348 0.01852 -0.00834 0.025 C -0.00955 0.02662 -0.01094 0.02825 -0.0125 0.02917 C -0.01441 0.03056 -0.01875 0.03195 -0.01875 0.03195 C -0.02153 0.03149 -0.02448 0.03195 -0.02709 0.03056 C -0.02934 0.0294 -0.03004 0.02107 -0.03021 0.01945 C -0.03143 0.01065 -0.03229 0.00162 -0.03438 -0.00694 C -0.03611 -0.02916 -0.03594 -0.05393 -0.04479 -0.07361 C -0.04601 -0.07963 -0.04792 -0.08541 -0.04896 -0.09166 C -0.05157 -0.10717 -0.05191 -0.12152 -0.05729 -0.13611 C -0.05903 -0.14722 -0.06268 -0.15763 -0.06771 -0.16666 C -0.06962 -0.17453 -0.06806 -0.1699 -0.075 -0.17916 C -0.07674 -0.18148 -0.07917 -0.18287 -0.08125 -0.18472 C -0.08229 -0.18564 -0.08438 -0.1875 -0.08438 -0.1875 C -0.09532 -0.18425 -0.09254 -0.18495 -0.09896 -0.17638 C -0.10243 -0.16273 -0.10469 -0.14884 -0.10729 -0.13472 C -0.10695 -0.12685 -0.10764 -0.11319 -0.10313 -0.10555 C -0.10052 -0.10138 -0.09167 -0.1 -0.09167 -0.1 C -0.08299 -0.10046 -0.07431 -0.09976 -0.06563 -0.10138 C -0.06164 -0.10208 -0.05816 -0.10601 -0.05417 -0.10694 C -0.04948 -0.11018 -0.04688 -0.1125 -0.04167 -0.11388 C -0.03247 -0.1199 -0.02379 -0.12199 -0.01354 -0.12361 C 0.02205 -0.12291 0.05625 -0.14768 0.07604 -0.1125 C 0.08368 -0.08194 0.075 -0.04444 0.05 -0.03611 C 0.04097 -0.03657 0.03194 -0.03634 0.02291 -0.0375 C 0.021 -0.03773 0.01944 -0.03981 0.01771 -0.04027 C 0.01093 -0.04236 0.00382 -0.04282 -0.00313 -0.04444 C -0.00816 -0.0456 -0.01268 -0.04861 -0.01771 -0.05 C -0.02292 -0.05463 -0.0283 -0.0537 -0.03438 -0.05555 C -0.03924 -0.05717 -0.04393 -0.06018 -0.04896 -0.06111 C -0.05139 -0.06157 -0.05382 -0.0618 -0.05625 -0.0625 C -0.06719 -0.06574 -0.079 -0.07175 -0.08959 -0.07638 C -0.09184 -0.07731 -0.09358 -0.08032 -0.09584 -0.08055 C -0.10591 -0.08171 -0.11598 -0.08148 -0.12604 -0.08194 C -0.14011 -0.0875 -0.15417 -0.09398 -0.16875 -0.09583 C -0.175 -0.10138 -0.18247 -0.10185 -0.18959 -0.10416 C -0.20104 -0.1037 -0.2125 -0.1037 -0.22396 -0.10277 C -0.22674 -0.10254 -0.23021 -0.09838 -0.23229 -0.09722 C -0.23924 -0.09328 -0.24618 -0.0905 -0.25313 -0.0875 C -0.26059 -0.08425 -0.25834 -0.08449 -0.26667 -0.08333 C -0.27327 -0.0824 -0.28646 -0.08055 -0.28646 -0.08055 C -0.30243 -0.07523 -0.31997 -0.07546 -0.33646 -0.07361 C -0.33872 -0.07175 -0.34167 -0.07175 -0.34375 -0.06944 C -0.34462 -0.06851 -0.3441 -0.06643 -0.34479 -0.06527 C -0.34723 -0.06018 -0.34948 -0.0574 -0.35104 -0.05138 C -0.35295 -0.03379 -0.35938 -0.01574 -0.34271 -0.00833 C -0.33959 -0.00416 -0.3375 -0.00185 -0.33334 -7.40741E-7 C -0.3257 -0.00046 -0.31806 -0.00023 -0.31042 -0.00138 C -0.30486 -0.00231 -0.29948 -0.00717 -0.29375 -0.00833 C -0.28525 -0.00995 -0.27587 -0.00972 -0.26771 -0.01388 C -0.24393 -0.02592 -0.22414 -0.04699 -0.20625 -0.07083 C -0.19983 -0.07939 -0.19167 -0.08518 -0.18542 -0.09444 C -0.17813 -0.10509 -0.17414 -0.11898 -0.16771 -0.13055 C -0.16233 -0.1405 -0.15591 -0.1493 -0.15104 -0.15972 C -0.14271 -0.17731 -0.13195 -0.19467 -0.11667 -0.20138 C -0.1125 -0.20555 -0.10816 -0.20694 -0.10417 -0.21111 C -0.0967 -0.21875 -0.09098 -0.23078 -0.08334 -0.2375 C -0.08021 -0.24375 -0.07466 -0.24699 -0.07084 -0.25277 C -0.06077 -0.26782 -0.0533 -0.2905 -0.0375 -0.29583 C -0.0316 -0.30115 -0.02361 -0.30463 -0.01667 -0.30694 C -0.01146 -0.30648 -0.00625 -0.30648 -0.00104 -0.30555 C 0.00121 -0.30509 0.00521 -0.30277 0.00521 -0.30277 C 0.00972 -0.30486 0.01336 -0.30856 0.01771 -0.31111 C 0.01961 -0.31203 0.02639 -0.31435 0.02916 -0.31527 C 0.03993 -0.31435 0.05069 -0.31365 0.06146 -0.3125 C 0.06892 -0.31157 0.07673 -0.30787 0.08437 -0.30694 C 0.08854 -0.30509 0.09271 -0.3037 0.09687 -0.30138 C 0.10104 -0.29583 0.10521 -0.29027 0.10937 -0.28472 C 0.11215 -0.27338 0.10781 -0.28773 0.11354 -0.27777 C 0.11597 -0.27338 0.11771 -0.26851 0.11979 -0.26388 C 0.12378 -0.25509 0.12378 -0.24513 0.12708 -0.23611 C 0.12639 -0.21319 0.12812 -0.18055 0.11771 -0.15972 C 0.11736 -0.15787 0.11718 -0.15601 0.11666 -0.15416 C 0.11614 -0.15254 0.1151 -0.15162 0.11458 -0.15 C 0.11232 -0.14213 0.11163 -0.13402 0.10625 -0.12916 C 0.10312 -0.12083 0.09774 -0.11088 0.09271 -0.10416 C 0.08836 -0.09838 0.0809 -0.09213 0.07812 -0.08472 C 0.07552 -0.07777 0.07222 -0.06504 0.06666 -0.0625 C 0.06319 -0.05625 0.0618 -0.05463 0.05625 -0.05277 C 0.04965 -0.04398 0.04097 -0.04282 0.03229 -0.03888 C 0.02083 -0.03379 0.03819 -0.04189 0.02604 -0.03472 C 0.02396 -0.03356 0.01979 -0.03194 0.01979 -0.03194 C 0.01736 -0.02708 0.0151 -0.02407 0.01146 -0.02083 C 0.00764 -0.01319 0.00312 -0.00601 -0.00104 0.00139 C -0.00261 0.00741 -0.00261 0.00695 1.38889E-6 -7.40741E-7 Z " pathEditMode="relative" ptsTypes="fffffffffffffffffffffffffffffffffffffffffffffffffffffffffffffffffffffffffffffffffffff">
                                      <p:cBhvr>
                                        <p:cTn id="199" dur="13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7.77778E-6 C 0.02449 -0.00163 0.01754 0.00023 0.0323 -0.00973 C 0.03473 -0.01945 0.04081 -0.02755 0.0448 -0.03612 C 0.04723 -0.04144 0.04897 -0.04653 0.05209 -0.05139 C 0.05313 -0.05278 0.05417 -0.05417 0.05522 -0.05556 C 0.0566 -0.05718 0.05817 -0.05811 0.05938 -0.05973 C 0.06893 -0.07408 0.07379 -0.09098 0.08751 -0.10001 C 0.09289 -0.10348 0.09931 -0.10209 0.10522 -0.10278 C 0.12622 -0.10001 0.12674 -0.1007 0.14167 -0.08751 C 0.14289 -0.08241 0.1448 -0.07894 0.14584 -0.07362 C 0.14515 -0.05649 0.14532 -0.03936 0.14376 -0.02223 C 0.14324 -0.01621 0.13334 -0.00163 0.1323 -7.77778E-6 C 0.12397 0.01388 0.1106 0.01874 0.09897 0.02499 C 0.08785 0.05439 0.06112 0.06296 0.03855 0.06527 C 0.02831 0.06874 0.01893 0.07199 0.00834 0.07361 C -0.03228 0.07199 -0.01683 0.07638 -0.03541 0.06805 C -0.03749 0.06851 -0.0401 0.06759 -0.04166 0.06944 C -0.0434 0.07129 -0.04305 0.07499 -0.04374 0.07777 C -0.04617 0.08749 -0.04774 0.09652 -0.04895 0.10694 C -0.04826 0.12708 -0.04947 0.15717 -0.03124 0.16527 C -0.02864 0.17036 -0.02569 0.17314 -0.02187 0.17638 C -0.00121 0.17499 -0.00294 0.17685 0.01042 0.16805 C 0.01424 0.16041 0.02327 0.14907 0.02917 0.14444 C 0.03108 0.13657 0.02865 0.14305 0.03334 0.13888 C 0.04028 0.13263 0.03282 0.13657 0.03959 0.13194 C 0.04653 0.12731 0.05522 0.12546 0.06251 0.12222 C 0.07535 0.12337 0.0764 0.12199 0.08542 0.12916 C 0.08716 0.13634 0.08872 0.14074 0.08959 0.14861 C 0.08855 0.21087 0.09931 0.20925 0.07084 0.23194 C 0.06581 0.25925 0.0382 0.28888 0.01772 0.29444 C 0.0073 0.30046 -0.00347 0.30393 -0.01458 0.30694 C -0.02256 0.31411 -0.02673 0.31157 -0.03853 0.31249 C -0.05451 0.31203 -0.07048 0.31203 -0.08645 0.31111 C -0.1019 0.31018 -0.10329 0.2831 -0.10937 0.27083 C -0.11093 0.25995 -0.11301 0.2493 -0.11562 0.23888 C -0.11753 0.23148 -0.12395 0.22523 -0.12708 0.21944 C -0.13281 0.20925 -0.13524 0.20462 -0.13958 0.19305 C -0.14062 0.18634 -0.14183 0.18032 -0.1427 0.17361 C -0.1427 0.17268 -0.14235 0.15208 -0.14062 0.14583 C -0.13819 0.13703 -0.13558 0.12847 -0.13333 0.11944 C -0.13194 0.10601 -0.12951 0.09259 -0.12812 0.07916 C -0.1276 0.07453 -0.12829 0.06967 -0.12708 0.06527 C -0.1243 0.05555 -0.12048 0.05462 -0.11562 0.04861 C -0.10312 0.0331 -0.11006 0.0368 -0.10208 0.03333 C -0.09704 0.02661 -0.09513 0.02152 -0.08853 0.01944 C -0.07187 0.00277 -0.05138 -0.0044 -0.03124 -0.00973 C -0.02117 -0.00926 -0.0111 -0.00926 -0.00103 -0.00834 C 0.00487 -0.00788 0.0007 -0.00277 0.00834 -0.00277 " pathEditMode="relative" ptsTypes="fffffffffffffffffffffffffffffffffffffffffffffffA">
                                      <p:cBhvr>
                                        <p:cTn id="201" dur="13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C 0.00121 0.00972 0.00173 0.01944 0.00312 0.02917 C 0.00417 0.04606 0.00295 0.05417 0.01562 0.05833 C 0.02014 0.05787 0.02482 0.05833 0.02917 0.05694 C 0.03055 0.05648 0.03229 0.05463 0.03229 0.05278 C 0.03368 0.01389 0.03281 -0.025 0.03333 -0.06389 C 0.03351 -0.08102 0.03628 -0.10741 0.04271 -0.12361 C 0.04757 -0.13565 0.05243 -0.15463 0.06354 -0.15833 C 0.07101 -0.16574 0.07934 -0.17384 0.08854 -0.17639 C 0.0934 -0.17593 0.09861 -0.17708 0.10312 -0.175 C 0.10746 -0.17292 0.11163 -0.16181 0.11562 -0.15833 C 0.11875 -0.14606 0.12517 -0.13704 0.13021 -0.12639 C 0.13472 -0.11667 0.13785 -0.10579 0.14375 -0.09722 C 0.1526 -0.08403 0.16371 -0.07338 0.17292 -0.06111 C 0.17639 -0.05648 0.18073 -0.05278 0.18437 -0.04861 C 0.18663 -0.04606 0.18906 -0.04352 0.19062 -0.04028 C 0.19132 -0.03889 0.19184 -0.03727 0.19271 -0.03611 C 0.19601 -0.03171 0.20312 -0.02361 0.20312 -0.02361 C 0.20694 -0.00833 0.20052 -0.03102 0.20729 -0.01667 C 0.20851 -0.01412 0.20851 -0.01111 0.20937 -0.00833 C 0.21111 -0.00324 0.21458 0.00069 0.21667 0.00556 C 0.22187 0.01759 0.2276 0.0294 0.23229 0.04167 C 0.23594 0.05116 0.23507 0.06829 0.24375 0.07222 C 0.24792 0.07153 0.2526 0.07245 0.25625 0.06944 C 0.26441 0.06273 0.2684 0.04606 0.27396 0.03611 C 0.27656 0.02593 0.28246 0.01644 0.28646 0.00694 C 0.28889 0.00116 0.28958 -0.00185 0.29375 -0.00556 C 0.29601 -0.01736 0.29288 -0.00602 0.29792 -0.01389 C 0.30139 -0.01944 0.3033 -0.02708 0.30625 -0.03333 C 0.3125 -0.04676 0.3158 -0.06227 0.32292 -0.075 C 0.32326 -0.07731 0.32361 -0.07963 0.32396 -0.08194 C 0.325 -0.0875 0.32621 -0.09306 0.32708 -0.09861 C 0.32795 -0.10417 0.32917 -0.11528 0.32917 -0.11528 C 0.32847 -0.12315 0.32917 -0.13148 0.32708 -0.13889 C 0.32673 -0.14028 0.31736 -0.14306 0.31458 -0.14444 C 0.30417 -0.14931 0.29687 -0.15208 0.28646 -0.15556 C 0.26597 -0.15509 0.24548 -0.15556 0.225 -0.15417 C 0.22187 -0.15394 0.21719 -0.14884 0.21458 -0.14722 C 0.19722 -0.13681 0.22448 -0.1588 0.19583 -0.13333 C 0.18489 -0.12361 0.18107 -0.10856 0.16979 -0.1 C 0.15052 -0.06713 0.17517 -0.10995 0.15521 -0.07222 C 0.15121 -0.06458 0.14687 -0.05741 0.14271 -0.05 C 0.14167 -0.04815 0.13958 -0.04444 0.13958 -0.04444 C 0.13785 -0.03727 0.13455 -0.03148 0.12917 -0.02917 C 0.12587 -0.02477 0.12344 -0.01921 0.11979 -0.01528 C 0.11163 -0.00625 0.10278 0.00116 0.09271 0.00556 C 0.075 -0.00046 0.0651 -0.02454 0.05417 -0.04167 C 0.04583 -0.05463 0.03837 -0.06875 0.03021 -0.08194 C 0.02309 -0.09352 0.01302 -0.1037 0.00729 -0.11667 C 0.00035 -0.13218 -0.0033 -0.15046 -0.00938 -0.16667 C -0.01511 -0.18194 -0.01719 -0.19954 -0.02188 -0.21528 C -0.02361 -0.2213 -0.0257 -0.23287 -0.02917 -0.2375 C -0.03507 -0.24537 -0.04045 -0.24745 -0.04792 -0.25 C -0.05104 -0.24907 -0.05434 -0.24884 -0.05729 -0.24722 C -0.06233 -0.24468 -0.06094 -0.24259 -0.06354 -0.2375 C -0.06893 -0.22662 -0.07396 -0.21667 -0.07708 -0.20417 C -0.07674 -0.19444 -0.07691 -0.18472 -0.07604 -0.175 C -0.07535 -0.1669 -0.07083 -0.16065 -0.06771 -0.15417 C -0.06146 -0.14167 -0.05556 -0.12755 -0.05104 -0.11389 C -0.04792 -0.10486 -0.04583 -0.09514 -0.04271 -0.08611 C -0.04011 -0.07847 -0.03438 -0.06389 -0.03438 -0.06389 C -0.03368 -0.05949 -0.02917 -0.04514 -0.02708 -0.04167 C -0.0224 -0.0338 -0.01441 -0.03032 -0.00833 -0.025 C -0.00695 -0.01944 -0.00556 -0.01389 -0.00417 -0.00833 C -0.00382 -0.00694 -0.00417 -0.00463 -0.00313 -0.00417 C 0.00069 -0.00255 -1.38889E-6 -0.00417 -1.38889E-6 1.85185E-6 Z " pathEditMode="relative" ptsTypes="ffffffffffffffffffffffffffffffffffffffffffffffffffffffffffffffffff">
                                      <p:cBhvr>
                                        <p:cTn id="203" dur="13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67362E-19 C 0.00938 0.00625 0.00538 0.00417 0.01146 0.00694 C 0.01823 0.01389 0.02344 0.01759 0.03021 0.02361 C 0.03281 0.0338 0.03802 0.04514 0.04584 0.04861 C 0.05834 0.04676 0.05643 0.04606 0.06354 0.03333 C 0.0658 0.02407 0.06597 0.01389 0.06667 0.00417 C 0.06597 -0.01204 0.06493 -0.02454 0.0625 -0.04028 C 0.06059 -0.06782 0.05677 -0.09653 0.04896 -0.12222 C 0.04757 -0.13519 0.04566 -0.14792 0.04479 -0.16111 C 0.04549 -0.1787 0.04549 -0.1963 0.04688 -0.21389 C 0.04809 -0.2287 0.05226 -0.24398 0.05521 -0.25833 C 0.05781 -0.27083 0.05781 -0.28495 0.06146 -0.29722 C 0.0632 -0.30278 0.06459 -0.30856 0.06667 -0.31389 C 0.07118 -0.32523 0.06979 -0.31667 0.07292 -0.325 C 0.07465 -0.32963 0.07309 -0.3294 0.07604 -0.33333 C 0.08264 -0.34213 0.09184 -0.34745 0.1 -0.35278 C 0.11042 -0.35231 0.12101 -0.35324 0.13125 -0.35139 C 0.13368 -0.35093 0.13542 -0.34769 0.1375 -0.34583 C 0.14844 -0.33611 0.15122 -0.32106 0.15834 -0.30694 C 0.16094 -0.30185 0.16875 -0.29583 0.17188 -0.29167 C 0.17379 -0.28912 0.17518 -0.28588 0.17709 -0.28333 C 0.18004 -0.27963 0.18646 -0.27361 0.18646 -0.27361 C 0.18993 -0.26597 0.19306 -0.26227 0.19896 -0.25833 C 0.20261 -0.25185 0.20972 -0.24421 0.21563 -0.24167 C 0.22309 -0.23426 0.22952 -0.23194 0.23854 -0.23056 C 0.25747 -0.2338 0.25625 -0.23241 0.26979 -0.24444 C 0.27448 -0.26319 0.26858 -0.28009 0.25521 -0.28611 C 0.24497 -0.29977 0.2257 -0.30069 0.2125 -0.30417 C 0.20209 -0.3037 0.19167 -0.30394 0.18125 -0.30278 C 0.18004 -0.30255 0.17917 -0.30069 0.17813 -0.3 C 0.17413 -0.29722 0.17518 -0.30023 0.17084 -0.29583 C 0.16684 -0.2919 0.16545 -0.28681 0.16146 -0.28333 C 0.1533 -0.26713 0.1474 -0.25139 0.14167 -0.23333 C 0.14045 -0.2294 0.13959 -0.225 0.13854 -0.22083 C 0.1382 -0.21944 0.1375 -0.21667 0.1375 -0.21667 C 0.13837 -0.19954 0.13906 -0.19074 0.14688 -0.17778 C 0.14844 -0.17176 0.15122 -0.16875 0.15417 -0.16389 C 0.15886 -0.15625 0.16215 -0.14606 0.16875 -0.14167 C 0.17309 -0.1331 0.17413 -0.12616 0.17709 -0.11667 C 0.17674 -0.1088 0.17691 -0.10093 0.17604 -0.09306 C 0.17552 -0.08819 0.17292 -0.08657 0.17084 -0.08333 C 0.16389 -0.07245 0.15816 -0.06829 0.14792 -0.06667 C 0.12743 -0.06875 0.11893 -0.07153 0.10104 -0.07639 C 0.09184 -0.08264 0.08229 -0.08287 0.07188 -0.08472 C 0.04965 -0.09468 0.02969 -0.11134 0.00834 -0.12361 C 0.00365 -0.12639 0.00504 -0.12361 0.00104 -0.12639 C -0.01163 -0.13472 -0.01528 -0.13727 -0.03021 -0.13889 C -0.04583 -0.13773 -0.04739 -0.14213 -0.05521 -0.12917 C -0.05625 -0.12546 -0.05625 -0.12083 -0.05833 -0.11806 C -0.06771 -0.10486 -0.08802 -0.09329 -0.10104 -0.0875 C -0.10781 -0.08009 -0.11684 -0.07037 -0.12083 -0.05972 C -0.12344 -0.05278 -0.12812 -0.03889 -0.12812 -0.03889 C -0.12934 -0.02963 -0.12951 -0.02014 -0.13125 -0.01111 C -0.13003 0.01667 -0.13298 0.0213 -0.11354 0.02778 C -0.10104 0.02454 -0.10642 0.02639 -0.09687 0.02222 C -0.09166 0.01991 -0.08646 0.01273 -0.08125 0.00972 C -0.07691 0.00718 -0.07222 0.00648 -0.06771 0.00417 C -0.05989 0.00023 -0.05295 -0.0037 -0.04479 -0.00556 C -0.0309 -0.00509 -0.01701 -0.00579 -0.00312 -0.00417 C -0.00173 -0.00394 1.94444E-6 8.67362E-19 1.94444E-6 8.67362E-19 Z " pathEditMode="relative" ptsTypes="ffffffffffffffffffffffffffffffffffffffffffffffffffffffffffff">
                                      <p:cBhvr>
                                        <p:cTn id="205" dur="13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6296E-6 C 0.00295 0.01991 0.00573 0.04005 0.00938 0.05973 C 0.01268 0.09954 0.00521 0.14584 0.01459 0.18334 C 0.01649 0.20556 0.01459 0.24584 0.03334 0.25834 C 0.03889 0.26945 0.0316 0.25602 0.03854 0.26528 C 0.0441 0.27269 0.04705 0.27848 0.05521 0.28056 C 0.06736 0.27917 0.06667 0.28056 0.07292 0.26945 C 0.07535 0.25996 0.07934 0.25139 0.08125 0.24167 C 0.08351 0.15648 0.08264 0.10926 0.09167 0.0375 C 0.09184 0.02662 0.0842 -0.02777 0.10313 -0.03611 C 0.10868 -0.03518 0.11476 -0.03657 0.11979 -0.03333 C 0.12518 -0.02986 0.13073 -0.01157 0.13438 -0.00555 C 0.13698 0.00463 0.13976 0.01505 0.14271 0.025 C 0.1434 0.03334 0.14393 0.04074 0.14584 0.04861 C 0.14757 0.07176 0.15781 0.09422 0.16563 0.11528 C 0.16945 0.12547 0.17084 0.1375 0.175 0.14723 C 0.17882 0.15602 0.1842 0.16783 0.18959 0.175 C 0.19202 0.17824 0.19479 0.18102 0.19688 0.18473 C 0.20156 0.19306 0.20504 0.20255 0.21042 0.20973 C 0.21077 0.21111 0.21042 0.21389 0.21146 0.21389 C 0.21667 0.21389 0.22101 0.2088 0.22604 0.20695 C 0.23229 0.20463 0.23854 0.20348 0.24479 0.20139 C 0.27483 0.20255 0.28663 0.20394 0.31771 0.20139 C 0.32118 0.20116 0.32813 0.19861 0.32813 0.19861 C 0.33472 0.19283 0.33733 0.19051 0.34375 0.18195 C 0.34688 0.17778 0.35 0.16667 0.35 0.16667 C 0.35209 0.14699 0.35209 0.15255 0.34896 0.12084 C 0.34549 0.08542 0.31736 0.07223 0.29479 0.06945 C 0.28993 0.06991 0.2849 0.06898 0.28021 0.07084 C 0.27761 0.07176 0.27622 0.07593 0.27396 0.07778 C 0.26129 0.0875 0.24497 0.09885 0.23021 0.10278 C 0.2033 0.10996 0.17535 0.11135 0.14792 0.1125 C 0.14306 0.11343 0.13802 0.1132 0.13334 0.11528 C 0.13143 0.11621 0.13073 0.11922 0.12917 0.12084 C 0.1224 0.12732 0.11528 0.13287 0.10834 0.13889 C 0.10486 0.14167 0.10191 0.14584 0.09792 0.14723 C 0.08351 0.15255 0.09045 0.1507 0.07709 0.15278 C 0.07049 0.15255 0.02344 0.14885 0.00834 0.15417 C 0.0059 0.1551 0.00504 0.15903 0.00313 0.16111 C -0.00295 0.1676 -0.01041 0.16945 -0.01771 0.17084 C -0.02257 0.16945 -0.0276 0.16898 -0.03229 0.16667 C -0.03819 0.16366 -0.04444 0.15463 -0.05 0.15 C -0.05399 0.14676 -0.05764 0.1426 -0.06146 0.13889 C -0.06285 0.1375 -0.06562 0.13473 -0.06562 0.13473 C -0.06823 0.12778 -0.07031 0.12084 -0.07291 0.11389 C -0.07448 0.10301 -0.07621 0.09329 -0.07708 0.08195 C -0.07673 0.07037 -0.07691 0.0588 -0.07604 0.04723 C -0.07587 0.04352 -0.07465 0.03982 -0.07396 0.03611 C -0.07344 0.03287 -0.06979 0.02778 -0.06979 0.02778 C -0.06788 0.01783 -0.06215 0.00417 -0.05625 -0.00277 C -0.04583 -0.01527 -0.05382 -0.00463 -0.04687 -0.00972 C -0.03472 -0.01875 -0.04653 -0.01273 -0.03437 -0.01805 C -0.03229 -0.01898 -0.02812 -0.02083 -0.02812 -0.02083 C -0.01944 -0.02014 -0.00972 -0.02384 -0.00208 -0.01805 C 0.00191 -0.01504 -0.00052 -0.00602 5.55556E-7 -2.96296E-6 Z " pathEditMode="relative" ptsTypes="fffffffffffffffffffffffffffffffffffffffffffffffffffffff">
                                      <p:cBhvr>
                                        <p:cTn id="207" dur="13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4.44444E-6 C 0.00383 0.01505 0.00192 0.00509 0.00313 0.02917 C 0.00418 0.04861 -0.00017 0.04537 0.0073 0.04861 C 0.01147 0.04815 0.01563 0.04838 0.0198 0.04722 C 0.02102 0.04699 0.02188 0.04537 0.02293 0.04445 C 0.03317 0.03658 0.03404 0.02963 0.04168 0.01945 C 0.04671 0.00347 0.05053 -0.01111 0.05418 -0.02778 C 0.05539 -0.0331 0.05504 -0.03912 0.05626 -0.04444 C 0.05695 -0.04768 0.05765 -0.05092 0.05834 -0.05417 C 0.05973 -0.05972 0.06147 -0.06528 0.06251 -0.07083 C 0.06355 -0.07592 0.06355 -0.08102 0.06459 -0.08611 C 0.06563 -0.09167 0.06876 -0.10278 0.06876 -0.10278 C 0.07223 -0.14491 0.06876 -0.09838 0.07084 -0.19861 C 0.07102 -0.20324 0.07119 -0.20787 0.07188 -0.2125 C 0.07223 -0.21528 0.07397 -0.22083 0.07397 -0.22083 C 0.0757 -0.23727 0.07918 -0.25092 0.08543 -0.26528 C 0.08664 -0.27083 0.0889 -0.28565 0.09168 -0.29167 C 0.09549 -0.29977 0.10244 -0.30694 0.1073 -0.31389 C 0.11286 -0.32176 0.11963 -0.3338 0.12709 -0.33889 C 0.13872 -0.34676 0.15174 -0.35347 0.16459 -0.35694 C 0.17848 -0.35532 0.18108 -0.35301 0.19063 -0.34028 C 0.19237 -0.3331 0.19445 -0.32801 0.19584 -0.32083 C 0.19636 -0.31805 0.19793 -0.3125 0.19793 -0.3125 C 0.1974 -0.29653 0.19862 -0.26782 0.18334 -0.26111 C 0.1757 -0.25092 0.16685 -0.23889 0.1573 -0.23194 C 0.15105 -0.22731 0.14324 -0.22616 0.13751 -0.22083 C 0.12501 -0.20926 0.13265 -0.21273 0.12397 -0.20972 C 0.11633 -0.19421 0.12935 -0.21944 0.11772 -0.20139 C 0.11147 -0.19167 0.12049 -0.19907 0.11147 -0.19305 C 0.11077 -0.19005 0.10834 -0.18773 0.10834 -0.18472 C 0.10886 -0.16319 0.1106 -0.1331 0.12605 -0.11944 C 0.1297 -0.1162 0.13386 -0.11435 0.13751 -0.11111 C 0.14515 -0.0956 0.13213 -0.12083 0.14376 -0.10278 C 0.1474 -0.09722 0.14654 -0.09514 0.15209 -0.09028 C 0.15643 -0.0787 0.16581 -0.07592 0.17293 -0.06805 C 0.17605 -0.06458 0.1823 -0.05833 0.1823 -0.05833 C 0.20852 -0.05949 0.22015 -0.05231 0.23126 -0.08194 C 0.22883 -0.10694 0.23161 -0.10671 0.21563 -0.10139 C 0.2099 -0.08981 0.2132 -0.09537 0.20522 -0.08472 C 0.20418 -0.08333 0.204 -0.08079 0.20313 -0.07917 C 0.20001 -0.07361 0.19567 -0.0662 0.19063 -0.06389 C 0.18959 -0.0625 0.18872 -0.06088 0.18751 -0.05972 C 0.18664 -0.0588 0.18525 -0.05926 0.18438 -0.05833 C 0.18334 -0.05717 0.18317 -0.05532 0.1823 -0.05417 C 0.18143 -0.05301 0.18022 -0.05231 0.17918 -0.05139 C 0.15817 -0.05208 0.14879 -0.04815 0.13334 -0.05694 C 0.12813 -0.05995 0.12293 -0.0625 0.11772 -0.06528 C 0.11563 -0.06643 0.11147 -0.06805 0.11147 -0.06805 C 0.104 -0.07801 0.09254 -0.08079 0.08543 -0.09167 C 0.08265 -0.09583 0.07657 -0.10856 0.07397 -0.11111 C 0.07136 -0.11366 0.06876 -0.11597 0.06668 -0.11944 C 0.06511 -0.12199 0.06407 -0.12523 0.06251 -0.12778 C 0.05956 -0.1331 0.05626 -0.13796 0.05313 -0.14305 C 0.05174 -0.14537 0.05088 -0.14861 0.04897 -0.15 C 0.04688 -0.15139 0.04358 -0.15324 0.04168 -0.15555 C 0.03404 -0.16458 0.03456 -0.16597 0.02397 -0.16805 C 0.01702 -0.17106 0.01008 -0.17338 0.00313 -0.17639 C 6.11111E-6 -0.17778 -0.00312 -0.17917 -0.00624 -0.18055 C -0.00728 -0.18102 -0.00937 -0.18194 -0.00937 -0.18194 C -0.02898 -0.18032 -0.02221 -0.18125 -0.03332 -0.17639 C -0.03454 -0.17014 -0.03732 -0.16574 -0.03853 -0.15972 C -0.03923 -0.15602 -0.04062 -0.14861 -0.04062 -0.14861 C -0.03957 -0.12569 -0.03749 -0.11157 -0.02812 -0.09305 C -0.02378 -0.06944 -0.0151 -0.04676 -0.00937 -0.02361 C -0.00711 -0.01435 -0.00433 -0.00509 -0.00207 0.00417 C -0.00173 0.00556 0.00036 0.00671 0.00105 0.00556 C 0.00192 0.00394 0.00036 0.00185 6.11111E-6 -4.44444E-6 Z " pathEditMode="relative" ptsTypes="fffffffffffffffffffffffffffffffffffffffffffffffffffffffffffffffffff">
                                      <p:cBhvr>
                                        <p:cTn id="209" dur="10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77778E-6 C 0.00868 0.00578 0.01285 0.01921 0.01667 0.03055 C 0.02014 0.04074 0.01893 0.04374 0.02604 0.04999 C 0.03004 0.0581 0.03281 0.05532 0.04063 0.05416 C 0.04965 0.04606 0.05226 0.02939 0.05625 0.01666 C 0.06858 -0.02269 0.07257 -0.06181 0.08021 -0.10278 C 0.08264 -0.13264 0.08629 -0.16575 0.09271 -0.19445 C 0.09427 -0.20163 0.09809 -0.21598 0.10313 -0.22084 C 0.11927 -0.23658 0.10486 -0.2176 0.11667 -0.23195 C 0.12552 -0.24283 0.13264 -0.25232 0.14479 -0.25556 C 0.14896 -0.2551 0.1533 -0.25556 0.15729 -0.25417 C 0.16215 -0.25255 0.1658 -0.23658 0.16875 -0.23195 C 0.17413 -0.22385 0.17986 -0.21783 0.18438 -0.20834 C 0.19219 -0.19214 0.19757 -0.17408 0.20417 -0.15695 C 0.2092 -0.14399 0.21927 -0.11783 0.23125 -0.11389 C 0.23559 -0.10533 0.23056 -0.11366 0.24063 -0.10556 C 0.24358 -0.10325 0.24601 -0.09954 0.24896 -0.09723 C 0.25972 -0.07639 0.25521 -0.08519 0.2625 -0.07084 C 0.26476 -0.06621 0.26649 -0.05926 0.26979 -0.05556 C 0.27396 -0.05093 0.28038 -0.04885 0.28542 -0.04723 C 0.28681 -0.04676 0.28959 -0.04584 0.28959 -0.04584 C 0.29358 -0.04237 0.30313 -0.04028 0.30313 -0.04028 C 0.30903 -0.04121 0.31493 -0.04167 0.32084 -0.04306 C 0.32986 -0.04538 0.33646 -0.05602 0.34479 -0.05973 C 0.34983 -0.06968 0.35399 -0.0801 0.35834 -0.09028 C 0.36146 -0.09769 0.36406 -0.10139 0.36563 -0.10973 C 0.36424 -0.13334 0.36337 -0.14561 0.35 -0.16112 C 0.34844 -0.16274 0.34757 -0.16551 0.34584 -0.16667 C 0.34097 -0.17014 0.33438 -0.1713 0.32917 -0.17362 C 0.31129 -0.16991 0.31424 -0.1713 0.30521 -0.15001 C 0.30347 -0.14584 0.30174 -0.14167 0.3 -0.13751 C 0.29827 -0.13334 0.29479 -0.12501 0.29479 -0.12501 C 0.28906 -0.09676 0.2849 -0.06783 0.28125 -0.03889 C 0.28108 -0.02917 0.28646 0.02916 0.27292 0.04722 C 0.27049 0.05046 0.26649 0.05161 0.26354 0.05416 C 0.25695 0.0537 0.25035 0.05416 0.24375 0.05277 C 0.23629 0.05115 0.22604 0.03888 0.22084 0.03194 C 0.21667 0.02638 0.21493 0.01874 0.21146 0.01249 C 0.21007 0.00671 0.20764 0.00138 0.20625 -0.00417 C 0.20486 -0.00996 0.20469 -0.01644 0.20313 -0.02223 C 0.20174 -0.02755 0.19983 -0.02663 0.19688 -0.03056 C 0.19115 -0.0382 0.18594 -0.04653 0.18021 -0.05417 C 0.17778 -0.05741 0.17639 -0.06204 0.17396 -0.06528 C 0.15938 -0.08473 0.14132 -0.10024 0.12084 -0.10417 C 0.10365 -0.11181 0.12153 -0.10464 0.08334 -0.10973 C 0.06875 -0.11158 0.07639 -0.11297 0.06146 -0.11806 C 0.04323 -0.12408 0.0408 -0.12362 0.02396 -0.12501 C 0.01285 -0.12454 0.00174 -0.12524 -0.00937 -0.12362 C -0.00937 -0.12362 -0.01632 -0.11389 -0.01771 -0.11251 C -0.02413 -0.10602 -0.02205 -0.11089 -0.02812 -0.10278 C -0.02969 -0.1007 -0.03055 -0.09769 -0.03229 -0.09584 C -0.03559 -0.09237 -0.04097 -0.08959 -0.04479 -0.08612 C -0.04514 -0.08496 -0.04791 -0.07848 -0.04791 -0.07639 C -0.04791 -0.06806 -0.04774 -0.05973 -0.04687 -0.05139 C -0.04583 -0.0419 -0.03403 -0.03288 -0.02916 -0.02639 C -0.02552 -0.02153 -0.02535 -0.01991 -0.01979 -0.01806 C -0.01389 -0.00602 -0.0217 -0.02014 -0.01458 -0.01251 C -0.01354 -0.01135 -0.01354 -0.00926 -0.0125 -0.00834 C -0.01059 -0.00672 -0.00833 -0.00649 -0.00625 -0.00556 C -0.00382 -0.0044 -0.00035 -0.00556 0.00104 -0.00277 C 0.00139 -0.00186 0.00035 -0.00093 1.38889E-6 -7.77778E-6 Z " pathEditMode="relative" ptsTypes="fffffffffffffffffffffffffffffffffffffffffffffffffffffffffffff">
                                      <p:cBhvr>
                                        <p:cTn id="211" dur="10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77778E-6 C -0.00069 -0.02871 -0.00121 -0.05741 -0.00208 -0.08612 C -0.00225 -0.0926 -0.00416 -0.12501 -0.00833 -0.13056 C -0.01354 -0.13751 -0.02465 -0.13936 -0.03125 -0.14028 C -0.03923 -0.14329 -0.04739 -0.14514 -0.0552 -0.14862 C -0.06684 -0.14561 -0.06475 -0.14746 -0.06875 -0.13612 C -0.07066 -0.13056 -0.07395 -0.11945 -0.07395 -0.11945 C -0.07708 -0.13589 -0.08229 -0.15255 -0.0875 -0.16806 C -0.0908 -0.17778 -0.08871 -0.17176 -0.09062 -0.18056 C -0.09132 -0.18334 -0.0927 -0.18889 -0.0927 -0.18889 C -0.09236 -0.21204 -0.10399 -0.27408 -0.07708 -0.28612 C -0.05781 -0.28519 -0.05208 -0.28542 -0.0375 -0.28056 C -0.0342 -0.27616 -0.03194 -0.27153 -0.02916 -0.26667 C -0.01875 -0.22501 -0.01961 -0.15926 -0.03125 -0.11251 C -0.0309 -0.07176 -0.03073 -0.03102 -0.0302 0.00972 C -0.0302 0.01411 -0.03298 0.04236 -0.025 0.04583 C -0.01944 0.04536 -0.01354 0.04722 -0.00833 0.04444 C -0.00798 0.04421 -0.00312 0.02106 -0.00312 0.02083 C -0.0026 0.01898 -4.16667E-6 -0.00394 -4.16667E-6 -7.77778E-6 Z " pathEditMode="relative" ptsTypes="fffffffffffffffffff">
                                      <p:cBhvr>
                                        <p:cTn id="213" dur="10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C 0.00278 -0.01806 0.00434 -0.02732 0.00938 -0.04306 C 0.01042 -0.05093 0.01042 -0.05649 0.01563 -0.06112 C 0.01702 -0.06829 0.02032 -0.07338 0.02188 -0.08056 C 0.02379 -0.08959 0.02587 -0.09792 0.02813 -0.10695 C 0.029 -0.11065 0.03907 -0.11551 0.04167 -0.11667 C 0.04618 -0.11621 0.05087 -0.11667 0.05521 -0.11528 C 0.05955 -0.11389 0.06528 -0.09885 0.06667 -0.09306 C 0.06615 -0.06806 0.06858 -0.05348 0.0625 -0.03334 C 0.05886 -0.00394 0.04775 0.01967 0.03542 0.04444 C 0.03143 0.05231 0.02726 0.06088 0.02084 0.06527 C 0.01754 0.07199 0.01268 0.07615 0.00834 0.08194 C 0.00139 0.0912 0.00695 0.08634 0.00105 0.09305 C -0.01736 0.11412 -0.04288 0.10625 -0.06562 0.10694 C -0.07934 0.11481 -0.08316 0.11365 -0.1 0.1125 C -0.10885 0.10671 -0.11354 0.10023 -0.11979 0.09027 C -0.12343 0.08449 -0.12448 0.07777 -0.12916 0.07361 C -0.13246 0.06504 -0.13784 0.05347 -0.14375 0.04722 C -0.14895 0.04166 -0.15503 0.03958 -0.16041 0.03472 C -0.16805 0.03518 -0.17586 0.03379 -0.18333 0.03611 C -0.18836 0.03773 -0.19444 0.04814 -0.19791 0.05277 C -0.20139 0.0574 -0.20243 0.05578 -0.2052 0.06111 C -0.20781 0.06597 -0.20694 0.06666 -0.20833 0.07222 C -0.21284 0.09004 -0.21441 0.10879 -0.21875 0.12638 C -0.22048 0.14537 -0.2217 0.16435 -0.22291 0.18333 C -0.22257 0.21458 -0.23871 0.27129 -0.20937 0.27916 C -0.20347 0.27777 -0.19739 0.27754 -0.19166 0.275 C -0.18871 0.27361 -0.18715 0.26342 -0.18645 0.26111 C -0.18246 0.24722 -0.18264 0.24814 -0.17916 0.23888 C -0.1776 0.22245 -0.17639 0.20648 -0.17083 0.19166 C -0.16649 0.1655 -0.16649 0.13518 -0.1552 0.1125 C -0.1533 0.10879 -0.14461 0.10486 -0.14166 0.10277 C -0.11718 0.10439 -0.12725 0.10277 -0.11458 0.10833 C -0.10816 0.11689 -0.1085 0.1287 -0.10729 0.14027 C -0.10607 0.15185 -0.10208 0.1618 -0.09895 0.17222 C -0.09722 0.17777 -0.09514 0.18333 -0.09375 0.18888 C -0.09288 0.19259 -0.09166 0.2 -0.09166 0.2 C -0.08993 0.2287 -0.08541 0.24351 -0.07187 0.26527 C -0.06892 0.2699 -0.06961 0.27291 -0.06562 0.27638 C -0.06128 0.27592 -0.05086 0.27777 -0.04583 0.27222 C -0.04114 0.26689 -0.03889 0.25578 -0.03645 0.24861 C -0.03194 0.23541 -0.02934 0.22222 -0.02708 0.20833 C -0.02673 0.19583 -0.02691 0.18333 -0.02604 0.17083 C -0.02552 0.16296 -0.01996 0.15486 -0.0177 0.14861 C -0.00885 0.12291 0.00261 0.09236 0.00625 0.06388 C 0.00591 0.04907 0.00643 0.03425 0.00521 0.01944 C 0.00504 0.01782 0.00295 0.01805 0.00209 0.01666 C -0.00052 0.01226 0.00052 0.00555 -3.33333E-6 2.59259E-6 Z " pathEditMode="relative" ptsTypes="ffffffffffffffffffffffffffffffffffffffffffffffff">
                                      <p:cBhvr>
                                        <p:cTn id="215" dur="100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77778E-6 C -0.00052 0.02661 0.00017 0.05601 -0.00625 0.08194 C -0.00799 0.09768 -0.01458 0.1199 -0.025 0.12916 C -0.04306 0.12754 -0.04063 0.12777 -0.05313 0.11666 C -0.05452 0.1111 -0.05695 0.10694 -0.05833 0.10138 C -0.0625 0.06226 -0.06649 0.02036 -0.05417 -0.01667 C -0.05156 -0.0345 -0.0474 -0.05765 -0.0375 -0.07084 C -0.03472 -0.07987 -0.03629 -0.07732 -0.03021 -0.08473 C -0.01823 -0.09931 -0.00643 -0.11042 0.00625 -0.12362 C 0.00972 -0.12732 0.02153 -0.13866 0.02604 -0.14028 C 0.03212 -0.14237 0.03854 -0.1419 0.04479 -0.14306 C 0.05486 -0.1426 0.06493 -0.14329 0.075 -0.14167 C 0.07691 -0.14144 0.08281 -0.13473 0.08437 -0.13334 C 0.08732 -0.13079 0.0908 -0.12917 0.09375 -0.1264 C 0.09792 -0.12269 0.10417 -0.11343 0.10937 -0.11112 C 0.11007 -0.10927 0.10989 -0.10579 0.11146 -0.10556 C 0.11371 -0.1051 0.11545 -0.10857 0.11771 -0.10973 C 0.1243 -0.1132 0.12708 -0.11274 0.13437 -0.1139 C 0.14583 -0.11297 0.15729 -0.11228 0.16875 -0.11112 C 0.17673 -0.11019 0.18385 -0.10464 0.19167 -0.10278 C 0.20243 -0.09561 0.18646 -0.10556 0.20833 -0.09723 C 0.21944 -0.09306 0.23021 -0.0882 0.24167 -0.08612 C 0.2566 -0.0794 0.26649 -0.09005 0.27604 -0.10278 C 0.2783 -0.11019 0.28038 -0.11737 0.28229 -0.12501 C 0.2809 -0.14306 0.27934 -0.14283 0.27187 -0.15973 C 0.26614 -0.17269 0.26198 -0.18589 0.25104 -0.19167 C 0.24583 -0.19862 0.23732 -0.2044 0.23021 -0.20695 C 0.22465 -0.20903 0.21354 -0.21251 0.21354 -0.21251 C 0.18871 -0.21158 0.18559 -0.21598 0.16979 -0.20556 C 0.16111 -0.19005 0.16215 -0.17385 0.15937 -0.15556 C 0.15764 -0.1301 0.1566 -0.12269 0.15937 -0.0889 C 0.16024 -0.07871 0.16632 -0.06482 0.16979 -0.05556 C 0.17726 -0.03565 0.18923 -0.0007 0.20625 0.00694 C 0.21302 0.00393 0.22014 0.00393 0.22708 0.00138 C 0.27361 -0.01552 0.28576 -0.01274 0.34375 -0.0139 C 0.35087 -0.01714 0.35694 -0.022 0.36354 -0.0264 C 0.3684 -0.02964 0.36528 -0.02547 0.37083 -0.03056 C 0.37413 -0.03357 0.38021 -0.04028 0.38021 -0.04028 C 0.38298 -0.04769 0.38472 -0.0551 0.3875 -0.06251 C 0.38871 -0.07084 0.38906 -0.0794 0.39062 -0.08751 C 0.39114 -0.08982 0.39219 -0.09214 0.39271 -0.09445 C 0.39357 -0.09769 0.39427 -0.10093 0.39479 -0.10417 C 0.39496 -0.10556 0.39601 -0.11575 0.39687 -0.11806 C 0.39982 -0.12593 0.40226 -0.12802 0.40625 -0.13334 C 0.41198 -0.14098 0.41423 -0.14908 0.42187 -0.15417 C 0.42535 -0.16112 0.42969 -0.1588 0.43333 -0.15278 C 0.44184 -0.13913 0.44531 -0.1257 0.44792 -0.10834 C 0.44687 -0.08126 0.44705 -0.06991 0.43646 -0.04862 C 0.43524 -0.04607 0.43524 -0.04306 0.43437 -0.04028 C 0.43142 -0.03195 0.42656 -0.02454 0.42083 -0.01945 C 0.41701 -0.02084 0.41285 -0.0213 0.40937 -0.02362 C 0.40781 -0.02454 0.40746 -0.02755 0.40625 -0.02917 C 0.40104 -0.03704 0.39792 -0.04445 0.39375 -0.05278 C 0.39045 -0.07431 0.3934 -0.09954 0.3875 -0.11945 C 0.38715 -0.12223 0.3875 -0.12547 0.38646 -0.12778 C 0.38524 -0.13033 0.38298 -0.13126 0.38125 -0.13334 C 0.37604 -0.13959 0.37239 -0.147 0.36667 -0.15278 C 0.36389 -0.15556 0.35729 -0.15834 0.35729 -0.15834 C 0.35017 -0.15603 0.35486 -0.1588 0.34896 -0.14862 C 0.33976 -0.13288 0.33576 -0.11922 0.32917 -0.1014 C 0.32101 -0.07987 0.32812 -0.10556 0.32292 -0.08473 C 0.3217 -0.06899 0.31892 -0.05417 0.31562 -0.0389 C 0.31423 -0.02339 0.31371 -0.00487 0.30937 0.00972 C 0.30868 0.0118 0.30712 0.01319 0.30625 0.01527 C 0.30243 0.02384 0.30278 0.02592 0.3 0.0361 C 0.29496 0.05439 0.29722 0.04583 0.29062 0.06249 C 0.28854 0.06805 0.28437 0.07916 0.28437 0.07916 C 0.28333 0.0861 0.28038 0.09606 0.27604 0.09999 C 0.27118 0.10972 0.26285 0.11435 0.25833 0.12499 C 0.25764 0.12638 0.25729 0.12823 0.25625 0.12916 C 0.25434 0.13078 0.25 0.13194 0.25 0.13194 C 0.23854 0.13009 0.23698 0.12638 0.22812 0.11666 C 0.22604 0.10972 0.22344 0.10509 0.22083 0.0986 C 0.21857 0.09305 0.21458 0.08194 0.21458 0.08194 C 0.21215 0.0655 0.20746 0.04953 0.20417 0.03333 C 0.20226 0.0236 0.20017 0.01411 0.19896 0.00416 C 0.19861 0.00185 0.19809 -0.00533 0.19687 -0.00834 C 0.19201 -0.01991 0.18489 -0.03265 0.17812 -0.04167 C 0.17205 -0.04978 0.16788 -0.06343 0.16042 -0.06945 C 0.15156 -0.07663 0.13802 -0.07848 0.12812 -0.08195 C 0.11423 -0.08681 0.09861 -0.09306 0.08542 -0.10001 C 0.08073 -0.10255 0.07656 -0.10626 0.07187 -0.10834 C 0.05903 -0.10371 0.04809 -0.09468 0.03646 -0.08612 C 0.03229 -0.08288 0.02812 -0.07964 0.02396 -0.0764 C 0.02048 -0.07362 0.01354 -0.06806 0.01354 -0.06806 C 0.01024 -0.06135 0.00607 -0.05579 0.00104 -0.0514 C 1.66667E-6 -0.04561 -0.00417 -0.03473 -0.00417 -0.03473 C -0.00382 -0.02778 -0.00695 -0.00626 0.00104 -0.00277 C 0.00226 0.00231 0.00312 0.00208 1.66667E-6 -7.77778E-6 Z " pathEditMode="relative" ptsTypes="fffffffffffffffffffffffffffffffffffffffffffffffffffffffffffffffffffffffffffffffffffffffff">
                                      <p:cBhvr>
                                        <p:cTn id="217" dur="100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3.7037E-7 C -0.0059 0.01204 -0.01197 0.02338 -0.01874 0.03472 C -0.01909 0.03542 -0.03176 0.0581 -0.03541 0.05972 C -0.03853 0.07222 -0.04652 0.08287 -0.05103 0.09445 C -0.05468 0.10371 -0.05833 0.11273 -0.06145 0.12222 C -0.06301 0.12732 -0.06353 0.13287 -0.06562 0.1375 C -0.06788 0.14259 -0.07065 0.14676 -0.07291 0.15278 C -0.07551 0.15996 -0.07881 0.16852 -0.08437 0.17222 C -0.08437 0.17222 -0.09218 0.1757 -0.09374 0.17639 C -0.09478 0.17685 -0.09687 0.17778 -0.09687 0.17778 C -0.10173 0.17732 -0.10676 0.17778 -0.11145 0.17639 C -0.11649 0.17477 -0.11805 0.16065 -0.11874 0.15556 C -0.11788 0.1213 -0.11909 0.08264 -0.10624 0.05139 C -0.1019 0.04097 -0.09722 0.03102 -0.0927 0.02084 C -0.0809 -0.00648 -0.06874 -0.03634 -0.04374 -0.04305 C -0.03576 -0.05 -0.02499 -0.05347 -0.01562 -0.05555 C 0.00105 -0.05393 0.01772 -0.05301 0.03438 -0.05139 C 0.03994 -0.05092 0.05105 -0.04722 0.05105 -0.04722 C 0.07292 -0.02546 0.07761 -0.03171 0.11251 -0.03055 C 0.11893 -0.02778 0.12483 -0.02361 0.13126 -0.02083 C 0.1389 -0.01736 0.14931 -0.01782 0.1573 -0.01666 C 0.16789 -0.01782 0.17431 -0.01597 0.18022 -0.02778 C 0.18247 -0.03981 0.18282 -0.03889 0.18022 -0.05833 C 0.17952 -0.06366 0.17136 -0.07291 0.1698 -0.075 C 0.16702 -0.0787 0.16563 -0.08426 0.16251 -0.0875 C 0.15817 -0.0919 0.15452 -0.09768 0.15001 -0.10139 C 0.14758 -0.10347 0.14428 -0.1037 0.14167 -0.10555 C 0.13473 -0.11018 0.12848 -0.11458 0.12084 -0.11666 C 0.09653 -0.11504 0.09966 -0.11991 0.08959 -0.09583 C 0.08403 -0.06875 0.07796 -0.0419 0.07501 -0.01389 C 0.07622 -0.00023 0.07987 0.00903 0.08438 0.02084 C 0.08647 0.02616 0.08647 0.03195 0.08855 0.0375 C 0.09063 0.05139 0.09115 0.06551 0.09376 0.07917 C 0.0941 0.08426 0.0948 0.08935 0.0948 0.09445 C 0.0948 0.11111 0.09532 0.12778 0.09376 0.14445 C 0.09272 0.15602 0.07587 0.16134 0.0698 0.1625 C 0.05834 0.16759 0.06581 0.16551 0.04688 0.16389 C 0.04341 0.15672 0.04081 0.15209 0.03855 0.14445 C 0.03681 0.10857 0.03317 0.07107 0.04063 0.03611 C 0.04028 0.02639 0.04011 0.01667 0.03959 0.00695 C 0.03924 0.00116 0.02674 -0.02153 0.02188 -0.02361 C 0.00747 -0.02153 0.01615 -0.02315 0.0073 -0.01528 C 0.00556 -0.01157 0.00522 -0.00555 0.00209 -0.00416 C 0.00105 -0.0037 -0.00034 -0.00393 -0.00103 -0.00278 C -0.00138 -0.00185 -0.00034 -0.00092 8.05556E-6 3.7037E-7 Z " pathEditMode="relative" ptsTypes="fffffffffffffffffffffffffffffffffffffffffffff">
                                      <p:cBhvr>
                                        <p:cTn id="219" dur="10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C 0.00365 0.00648 0.01233 0.02153 0.01771 0.025 C 0.01997 0.0338 0.01684 0.02477 0.02292 0.03194 C 0.02465 0.0338 0.02552 0.03681 0.02708 0.03889 C 0.03125 0.04444 0.03663 0.04745 0.04063 0.05278 C 0.04375 0.05694 0.04444 0.05903 0.04896 0.06111 C 0.05399 0.06782 0.0599 0.07222 0.06563 0.07778 C 0.07049 0.08264 0.07378 0.08866 0.07813 0.09444 C 0.08038 0.09745 0.08281 0.10023 0.08542 0.10278 C 0.08733 0.10486 0.09167 0.10833 0.09167 0.10833 C 0.09184 0.1088 0.09774 0.12083 0.09896 0.12222 C 0.10052 0.12407 0.1026 0.12454 0.10417 0.12639 C 0.10816 0.13125 0.11198 0.13634 0.11563 0.14167 C 0.125 0.15532 0.12847 0.16505 0.14167 0.17083 C 0.14861 0.17778 0.15399 0.17801 0.1625 0.18194 C 0.17309 0.18704 0.1809 0.19931 0.19167 0.20417 C 0.19635 0.20926 0.19948 0.21111 0.20208 0.21806 C 0.20503 0.23773 0.21788 0.2544 0.23021 0.26528 C 0.23281 0.2706 0.23576 0.27384 0.23958 0.27778 C 0.24132 0.28495 0.24635 0.28426 0.25104 0.28611 C 0.25816 0.28889 0.2625 0.29421 0.26979 0.29583 C 0.28472 0.29421 0.28646 0.29583 0.29271 0.27917 C 0.29705 0.24398 0.29792 0.20856 0.30313 0.17361 C 0.30243 0.15278 0.30729 0.11806 0.29375 0.1 C 0.29253 0.09329 0.29063 0.09028 0.2875 0.08472 C 0.28455 0.07292 0.27031 0.06273 0.26146 0.05972 C 0.25625 0.06019 0.25087 0.05949 0.24583 0.06111 C 0.24444 0.06157 0.2434 0.06366 0.24271 0.06528 C 0.23785 0.07639 0.23507 0.08958 0.22917 0.1 C 0.22726 0.10995 0.22222 0.11644 0.21875 0.125 C 0.21354 0.13773 0.21198 0.14907 0.20313 0.15694 C 0.19601 0.17222 0.18958 0.1912 0.17813 0.20139 C 0.16892 0.20949 0.15538 0.20949 0.14479 0.21111 C 0.12066 0.22176 0.11267 0.20185 0.10208 0.18056 C 0.09931 0.16551 0.09566 0.14653 0.08542 0.1375 C 0.07743 0.13866 0.07465 0.13773 0.06875 0.14306 C 0.06771 0.14977 0.0658 0.15579 0.06458 0.1625 C 0.06545 0.18009 0.06319 0.19005 0.07604 0.19583 C 0.08438 0.19537 0.09271 0.19606 0.10104 0.19444 C 0.10781 0.19329 0.11615 0.17847 0.12083 0.17222 C 0.1217 0.16852 0.12326 0.16597 0.11979 0.1625 C 0.11806 0.16065 0.11354 0.15972 0.11354 0.15972 C 0.09688 0.16343 0.09583 0.17917 0.08542 0.19306 C 0.07951 0.19259 0.07344 0.19306 0.06771 0.19167 C 0.06597 0.1912 0.06528 0.18773 0.06354 0.1875 C 0.06163 0.18727 0.05608 0.19236 0.05417 0.19306 C 0.04635 0.19583 0.03733 0.19583 0.02917 0.19722 C 0.00399 0.1963 -0.00729 0.19676 -0.02812 0.1875 C -0.03542 0.17778 -0.03299 0.18264 -0.03646 0.17361 C -0.04028 0.14769 -0.04271 0.11667 -0.02604 0.1 C -0.02413 0.09236 -0.01719 0.08796 -0.0125 0.08333 C -0.00382 0.07454 0.00451 0.06505 0.01354 0.05694 C 0.02014 0.04375 0.02066 0.02824 0.025 0.01389 C 0.02413 -0.0213 0.02865 -0.03102 0.01042 -0.04722 C 0.00069 -0.04514 0.00104 -0.04167 -0.00521 -0.03333 C -0.00556 -0.03148 -0.0059 -0.02963 -0.00625 -0.02778 C -0.00694 -0.025 -0.00833 -0.01944 -0.00833 -0.01944 C -0.00799 -0.01204 -0.0099 -0.0037 -0.00729 0.00278 C -0.0059 0.00602 -0.00174 0.00509 0.00104 0.00417 C 0.00208 0.0037 0.00035 0.00139 -3.05556E-6 3.33333E-6 Z " pathEditMode="relative" ptsTypes="ffffffffffffffffffffffffffffffffffffffffffffffffffffffffffff">
                                      <p:cBhvr>
                                        <p:cTn id="221" dur="10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 at DESY </a:t>
            </a:r>
            <a:r>
              <a:rPr lang="mr-IN" dirty="0"/>
              <a:t>–</a:t>
            </a:r>
            <a:r>
              <a:rPr lang="en-US" dirty="0"/>
              <a:t> Excellence in Photon Science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31504" y="4869160"/>
            <a:ext cx="9415652" cy="194989"/>
          </a:xfrm>
        </p:spPr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Hamburg (Germany): from </a:t>
            </a:r>
            <a:r>
              <a:rPr lang="en-US" dirty="0" smtClean="0"/>
              <a:t>50 years ago to </a:t>
            </a:r>
            <a:r>
              <a:rPr lang="en-US" dirty="0" smtClean="0"/>
              <a:t>today (electrons up to 17 billion electron Volt)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13" name="Picture 5" descr="1963_1284_gf_01sw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9336" y="1556792"/>
            <a:ext cx="5292421" cy="423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2662109" y="3158446"/>
            <a:ext cx="144000" cy="144000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/>
          </a:p>
        </p:txBody>
      </p:sp>
      <p:pic>
        <p:nvPicPr>
          <p:cNvPr id="16" name="Picture 2" descr="https://media.desy.de/DESYmediabank/ConvertAssets/2013-08-09_Luftfoto_DESY_HH_RS-0057d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10916" y="1561300"/>
            <a:ext cx="6761654" cy="418244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uppieren 1"/>
          <p:cNvGrpSpPr/>
          <p:nvPr/>
        </p:nvGrpSpPr>
        <p:grpSpPr>
          <a:xfrm>
            <a:off x="5519937" y="1338490"/>
            <a:ext cx="6624735" cy="4826813"/>
            <a:chOff x="279633" y="581908"/>
            <a:chExt cx="8965523" cy="6532323"/>
          </a:xfrm>
        </p:grpSpPr>
        <p:grpSp>
          <p:nvGrpSpPr>
            <p:cNvPr id="18" name="Group 47"/>
            <p:cNvGrpSpPr/>
            <p:nvPr/>
          </p:nvGrpSpPr>
          <p:grpSpPr>
            <a:xfrm rot="21254423">
              <a:off x="792047" y="581908"/>
              <a:ext cx="7970195" cy="4826443"/>
              <a:chOff x="1568943" y="411295"/>
              <a:chExt cx="6202660" cy="4457844"/>
            </a:xfrm>
          </p:grpSpPr>
          <p:sp>
            <p:nvSpPr>
              <p:cNvPr id="31" name="Oval 60"/>
              <p:cNvSpPr/>
              <p:nvPr/>
            </p:nvSpPr>
            <p:spPr>
              <a:xfrm rot="476654">
                <a:off x="1568943" y="943924"/>
                <a:ext cx="6202660" cy="3925215"/>
              </a:xfrm>
              <a:prstGeom prst="ellipse">
                <a:avLst/>
              </a:prstGeom>
              <a:noFill/>
              <a:ln w="50800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>
                  <a:solidFill>
                    <a:srgbClr val="FF9933"/>
                  </a:solidFill>
                </a:endParaRPr>
              </a:p>
            </p:txBody>
          </p:sp>
          <p:sp>
            <p:nvSpPr>
              <p:cNvPr id="32" name="TextBox 61"/>
              <p:cNvSpPr txBox="1"/>
              <p:nvPr/>
            </p:nvSpPr>
            <p:spPr>
              <a:xfrm rot="345577">
                <a:off x="5056534" y="411295"/>
                <a:ext cx="857620" cy="528985"/>
              </a:xfrm>
              <a:prstGeom prst="rect">
                <a:avLst/>
              </a:prstGeom>
              <a:solidFill>
                <a:srgbClr val="92D050">
                  <a:alpha val="32000"/>
                </a:srgbClr>
              </a:solidFill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3600" b="1">
                    <a:solidFill>
                      <a:srgbClr val="FF9933"/>
                    </a:solidFill>
                  </a:defRPr>
                </a:lvl1pPr>
              </a:lstStyle>
              <a:p>
                <a:r>
                  <a:rPr lang="de-DE" sz="1100" dirty="0">
                    <a:solidFill>
                      <a:schemeClr val="tx1"/>
                    </a:solidFill>
                  </a:rPr>
                  <a:t>PETRA </a:t>
                </a:r>
                <a:r>
                  <a:rPr lang="de-DE" sz="1100" dirty="0" smtClean="0">
                    <a:solidFill>
                      <a:schemeClr val="tx1"/>
                    </a:solidFill>
                  </a:rPr>
                  <a:t>III</a:t>
                </a:r>
              </a:p>
              <a:p>
                <a:r>
                  <a:rPr lang="de-DE" sz="1000" b="0" dirty="0" smtClean="0">
                    <a:solidFill>
                      <a:schemeClr val="tx1"/>
                    </a:solidFill>
                  </a:rPr>
                  <a:t>2010</a:t>
                </a:r>
                <a:endParaRPr lang="de-DE" sz="900" b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Group 48"/>
            <p:cNvGrpSpPr/>
            <p:nvPr/>
          </p:nvGrpSpPr>
          <p:grpSpPr>
            <a:xfrm>
              <a:off x="4467225" y="3010817"/>
              <a:ext cx="2534383" cy="4103414"/>
              <a:chOff x="4800600" y="2560433"/>
              <a:chExt cx="2534383" cy="4103414"/>
            </a:xfrm>
          </p:grpSpPr>
          <p:sp>
            <p:nvSpPr>
              <p:cNvPr id="28" name="Rounded Rectangle 57"/>
              <p:cNvSpPr/>
              <p:nvPr/>
            </p:nvSpPr>
            <p:spPr>
              <a:xfrm rot="19679397">
                <a:off x="5312915" y="2560433"/>
                <a:ext cx="551604" cy="2592288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cxnSp>
            <p:nvCxnSpPr>
              <p:cNvPr id="29" name="Straight Connector 58"/>
              <p:cNvCxnSpPr/>
              <p:nvPr/>
            </p:nvCxnSpPr>
            <p:spPr>
              <a:xfrm>
                <a:off x="4800600" y="2978616"/>
                <a:ext cx="1441700" cy="1910973"/>
              </a:xfrm>
              <a:prstGeom prst="line">
                <a:avLst/>
              </a:prstGeom>
              <a:ln w="57150">
                <a:solidFill>
                  <a:srgbClr val="FF99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59"/>
              <p:cNvSpPr txBox="1"/>
              <p:nvPr/>
            </p:nvSpPr>
            <p:spPr>
              <a:xfrm>
                <a:off x="6380908" y="5851621"/>
                <a:ext cx="954075" cy="812226"/>
              </a:xfrm>
              <a:prstGeom prst="rect">
                <a:avLst/>
              </a:prstGeom>
              <a:solidFill>
                <a:srgbClr val="92D050">
                  <a:alpha val="33000"/>
                </a:srgbClr>
              </a:solidFill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3600" b="1">
                    <a:solidFill>
                      <a:srgbClr val="FF9933"/>
                    </a:solidFill>
                  </a:defRPr>
                </a:lvl1pPr>
              </a:lstStyle>
              <a:p>
                <a:r>
                  <a:rPr lang="de-DE" sz="1100" dirty="0" smtClean="0">
                    <a:solidFill>
                      <a:schemeClr val="tx1"/>
                    </a:solidFill>
                  </a:rPr>
                  <a:t>FLASH</a:t>
                </a:r>
              </a:p>
              <a:p>
                <a:r>
                  <a:rPr lang="de-DE" sz="1000" b="0" dirty="0" smtClean="0">
                    <a:solidFill>
                      <a:schemeClr val="tx1"/>
                    </a:solidFill>
                  </a:rPr>
                  <a:t>2005</a:t>
                </a:r>
              </a:p>
              <a:p>
                <a:r>
                  <a:rPr lang="de-DE" sz="600" b="0" dirty="0" smtClean="0">
                    <a:solidFill>
                      <a:schemeClr val="tx1"/>
                    </a:solidFill>
                  </a:rPr>
                  <a:t>4,2nm - 45nm</a:t>
                </a:r>
              </a:p>
              <a:p>
                <a:r>
                  <a:rPr lang="de-DE" sz="600" b="0" dirty="0" smtClean="0">
                    <a:solidFill>
                      <a:schemeClr val="tx1"/>
                    </a:solidFill>
                  </a:rPr>
                  <a:t>1,7nm 3</a:t>
                </a:r>
                <a:r>
                  <a:rPr lang="de-DE" sz="600" b="0" baseline="30000" dirty="0" smtClean="0">
                    <a:solidFill>
                      <a:schemeClr val="tx1"/>
                    </a:solidFill>
                  </a:rPr>
                  <a:t>rd</a:t>
                </a:r>
                <a:r>
                  <a:rPr lang="de-DE" sz="600" b="0" dirty="0" smtClean="0">
                    <a:solidFill>
                      <a:schemeClr val="tx1"/>
                    </a:solidFill>
                  </a:rPr>
                  <a:t> </a:t>
                </a:r>
                <a:r>
                  <a:rPr lang="de-DE" sz="600" b="0" dirty="0" err="1" smtClean="0">
                    <a:solidFill>
                      <a:schemeClr val="tx1"/>
                    </a:solidFill>
                  </a:rPr>
                  <a:t>harm</a:t>
                </a:r>
                <a:endParaRPr lang="de-DE" sz="600" b="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0" name="Straight Connector 49"/>
            <p:cNvCxnSpPr/>
            <p:nvPr/>
          </p:nvCxnSpPr>
          <p:spPr bwMode="auto">
            <a:xfrm>
              <a:off x="4953000" y="4095750"/>
              <a:ext cx="668425" cy="1547409"/>
            </a:xfrm>
            <a:prstGeom prst="line">
              <a:avLst/>
            </a:prstGeom>
            <a:noFill/>
            <a:ln w="28575" cap="flat" cmpd="sng" algn="ctr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Freeform 50"/>
            <p:cNvSpPr/>
            <p:nvPr/>
          </p:nvSpPr>
          <p:spPr bwMode="auto">
            <a:xfrm rot="278020">
              <a:off x="6381608" y="4753688"/>
              <a:ext cx="909364" cy="762258"/>
            </a:xfrm>
            <a:custGeom>
              <a:avLst/>
              <a:gdLst>
                <a:gd name="connsiteX0" fmla="*/ 333955 w 1264258"/>
                <a:gd name="connsiteY0" fmla="*/ 1009815 h 1009815"/>
                <a:gd name="connsiteX1" fmla="*/ 1264258 w 1264258"/>
                <a:gd name="connsiteY1" fmla="*/ 469127 h 1009815"/>
                <a:gd name="connsiteX2" fmla="*/ 834887 w 1264258"/>
                <a:gd name="connsiteY2" fmla="*/ 0 h 1009815"/>
                <a:gd name="connsiteX3" fmla="*/ 0 w 1264258"/>
                <a:gd name="connsiteY3" fmla="*/ 556591 h 1009815"/>
                <a:gd name="connsiteX4" fmla="*/ 333955 w 1264258"/>
                <a:gd name="connsiteY4" fmla="*/ 1009815 h 1009815"/>
                <a:gd name="connsiteX0" fmla="*/ 333955 w 1264258"/>
                <a:gd name="connsiteY0" fmla="*/ 825875 h 825875"/>
                <a:gd name="connsiteX1" fmla="*/ 1264258 w 1264258"/>
                <a:gd name="connsiteY1" fmla="*/ 285187 h 825875"/>
                <a:gd name="connsiteX2" fmla="*/ 901407 w 1264258"/>
                <a:gd name="connsiteY2" fmla="*/ 0 h 825875"/>
                <a:gd name="connsiteX3" fmla="*/ 0 w 1264258"/>
                <a:gd name="connsiteY3" fmla="*/ 372651 h 825875"/>
                <a:gd name="connsiteX4" fmla="*/ 333955 w 1264258"/>
                <a:gd name="connsiteY4" fmla="*/ 825875 h 825875"/>
                <a:gd name="connsiteX0" fmla="*/ 333955 w 1264258"/>
                <a:gd name="connsiteY0" fmla="*/ 742458 h 742458"/>
                <a:gd name="connsiteX1" fmla="*/ 1264258 w 1264258"/>
                <a:gd name="connsiteY1" fmla="*/ 201770 h 742458"/>
                <a:gd name="connsiteX2" fmla="*/ 980025 w 1264258"/>
                <a:gd name="connsiteY2" fmla="*/ 0 h 742458"/>
                <a:gd name="connsiteX3" fmla="*/ 0 w 1264258"/>
                <a:gd name="connsiteY3" fmla="*/ 289234 h 742458"/>
                <a:gd name="connsiteX4" fmla="*/ 333955 w 1264258"/>
                <a:gd name="connsiteY4" fmla="*/ 742458 h 742458"/>
                <a:gd name="connsiteX0" fmla="*/ 333955 w 1264258"/>
                <a:gd name="connsiteY0" fmla="*/ 742458 h 742458"/>
                <a:gd name="connsiteX1" fmla="*/ 1264258 w 1264258"/>
                <a:gd name="connsiteY1" fmla="*/ 201770 h 742458"/>
                <a:gd name="connsiteX2" fmla="*/ 980025 w 1264258"/>
                <a:gd name="connsiteY2" fmla="*/ 0 h 742458"/>
                <a:gd name="connsiteX3" fmla="*/ 0 w 1264258"/>
                <a:gd name="connsiteY3" fmla="*/ 289234 h 742458"/>
                <a:gd name="connsiteX4" fmla="*/ 333955 w 1264258"/>
                <a:gd name="connsiteY4" fmla="*/ 742458 h 742458"/>
                <a:gd name="connsiteX0" fmla="*/ 333955 w 1264258"/>
                <a:gd name="connsiteY0" fmla="*/ 782027 h 782027"/>
                <a:gd name="connsiteX1" fmla="*/ 1264258 w 1264258"/>
                <a:gd name="connsiteY1" fmla="*/ 241339 h 782027"/>
                <a:gd name="connsiteX2" fmla="*/ 976727 w 1264258"/>
                <a:gd name="connsiteY2" fmla="*/ 0 h 782027"/>
                <a:gd name="connsiteX3" fmla="*/ 0 w 1264258"/>
                <a:gd name="connsiteY3" fmla="*/ 328803 h 782027"/>
                <a:gd name="connsiteX4" fmla="*/ 333955 w 1264258"/>
                <a:gd name="connsiteY4" fmla="*/ 782027 h 782027"/>
                <a:gd name="connsiteX0" fmla="*/ 333955 w 1197461"/>
                <a:gd name="connsiteY0" fmla="*/ 782027 h 782027"/>
                <a:gd name="connsiteX1" fmla="*/ 1197461 w 1197461"/>
                <a:gd name="connsiteY1" fmla="*/ 176905 h 782027"/>
                <a:gd name="connsiteX2" fmla="*/ 976727 w 1197461"/>
                <a:gd name="connsiteY2" fmla="*/ 0 h 782027"/>
                <a:gd name="connsiteX3" fmla="*/ 0 w 1197461"/>
                <a:gd name="connsiteY3" fmla="*/ 328803 h 782027"/>
                <a:gd name="connsiteX4" fmla="*/ 333955 w 1197461"/>
                <a:gd name="connsiteY4" fmla="*/ 782027 h 782027"/>
                <a:gd name="connsiteX0" fmla="*/ 333955 w 1133136"/>
                <a:gd name="connsiteY0" fmla="*/ 782027 h 782027"/>
                <a:gd name="connsiteX1" fmla="*/ 1133136 w 1133136"/>
                <a:gd name="connsiteY1" fmla="*/ 142147 h 782027"/>
                <a:gd name="connsiteX2" fmla="*/ 976727 w 1133136"/>
                <a:gd name="connsiteY2" fmla="*/ 0 h 782027"/>
                <a:gd name="connsiteX3" fmla="*/ 0 w 1133136"/>
                <a:gd name="connsiteY3" fmla="*/ 328803 h 782027"/>
                <a:gd name="connsiteX4" fmla="*/ 333955 w 1133136"/>
                <a:gd name="connsiteY4" fmla="*/ 782027 h 782027"/>
                <a:gd name="connsiteX0" fmla="*/ 333955 w 1133136"/>
                <a:gd name="connsiteY0" fmla="*/ 839775 h 839775"/>
                <a:gd name="connsiteX1" fmla="*/ 1133136 w 1133136"/>
                <a:gd name="connsiteY1" fmla="*/ 199895 h 839775"/>
                <a:gd name="connsiteX2" fmla="*/ 951439 w 1133136"/>
                <a:gd name="connsiteY2" fmla="*/ 0 h 839775"/>
                <a:gd name="connsiteX3" fmla="*/ 0 w 1133136"/>
                <a:gd name="connsiteY3" fmla="*/ 386551 h 839775"/>
                <a:gd name="connsiteX4" fmla="*/ 333955 w 1133136"/>
                <a:gd name="connsiteY4" fmla="*/ 839775 h 839775"/>
                <a:gd name="connsiteX0" fmla="*/ 333955 w 1133136"/>
                <a:gd name="connsiteY0" fmla="*/ 839775 h 839775"/>
                <a:gd name="connsiteX1" fmla="*/ 1133136 w 1133136"/>
                <a:gd name="connsiteY1" fmla="*/ 199895 h 839775"/>
                <a:gd name="connsiteX2" fmla="*/ 951439 w 1133136"/>
                <a:gd name="connsiteY2" fmla="*/ 0 h 839775"/>
                <a:gd name="connsiteX3" fmla="*/ 0 w 1133136"/>
                <a:gd name="connsiteY3" fmla="*/ 386551 h 839775"/>
                <a:gd name="connsiteX4" fmla="*/ 333955 w 1133136"/>
                <a:gd name="connsiteY4" fmla="*/ 839775 h 839775"/>
                <a:gd name="connsiteX0" fmla="*/ 333955 w 1133136"/>
                <a:gd name="connsiteY0" fmla="*/ 839775 h 839775"/>
                <a:gd name="connsiteX1" fmla="*/ 1133136 w 1133136"/>
                <a:gd name="connsiteY1" fmla="*/ 199895 h 839775"/>
                <a:gd name="connsiteX2" fmla="*/ 951439 w 1133136"/>
                <a:gd name="connsiteY2" fmla="*/ 0 h 839775"/>
                <a:gd name="connsiteX3" fmla="*/ 0 w 1133136"/>
                <a:gd name="connsiteY3" fmla="*/ 386551 h 839775"/>
                <a:gd name="connsiteX4" fmla="*/ 333955 w 1133136"/>
                <a:gd name="connsiteY4" fmla="*/ 839775 h 839775"/>
                <a:gd name="connsiteX0" fmla="*/ 333955 w 1133136"/>
                <a:gd name="connsiteY0" fmla="*/ 839775 h 839775"/>
                <a:gd name="connsiteX1" fmla="*/ 1133136 w 1133136"/>
                <a:gd name="connsiteY1" fmla="*/ 199895 h 839775"/>
                <a:gd name="connsiteX2" fmla="*/ 951439 w 1133136"/>
                <a:gd name="connsiteY2" fmla="*/ 0 h 839775"/>
                <a:gd name="connsiteX3" fmla="*/ 0 w 1133136"/>
                <a:gd name="connsiteY3" fmla="*/ 386551 h 839775"/>
                <a:gd name="connsiteX4" fmla="*/ 333955 w 1133136"/>
                <a:gd name="connsiteY4" fmla="*/ 839775 h 839775"/>
                <a:gd name="connsiteX0" fmla="*/ 333955 w 1133136"/>
                <a:gd name="connsiteY0" fmla="*/ 841309 h 841309"/>
                <a:gd name="connsiteX1" fmla="*/ 1133136 w 1133136"/>
                <a:gd name="connsiteY1" fmla="*/ 201429 h 841309"/>
                <a:gd name="connsiteX2" fmla="*/ 951439 w 1133136"/>
                <a:gd name="connsiteY2" fmla="*/ 1534 h 841309"/>
                <a:gd name="connsiteX3" fmla="*/ 0 w 1133136"/>
                <a:gd name="connsiteY3" fmla="*/ 388085 h 841309"/>
                <a:gd name="connsiteX4" fmla="*/ 333955 w 1133136"/>
                <a:gd name="connsiteY4" fmla="*/ 841309 h 841309"/>
                <a:gd name="connsiteX0" fmla="*/ 333955 w 1088330"/>
                <a:gd name="connsiteY0" fmla="*/ 841895 h 841895"/>
                <a:gd name="connsiteX1" fmla="*/ 1088330 w 1088330"/>
                <a:gd name="connsiteY1" fmla="*/ 155761 h 841895"/>
                <a:gd name="connsiteX2" fmla="*/ 951439 w 1088330"/>
                <a:gd name="connsiteY2" fmla="*/ 2120 h 841895"/>
                <a:gd name="connsiteX3" fmla="*/ 0 w 1088330"/>
                <a:gd name="connsiteY3" fmla="*/ 388671 h 841895"/>
                <a:gd name="connsiteX4" fmla="*/ 333955 w 1088330"/>
                <a:gd name="connsiteY4" fmla="*/ 841895 h 84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8330" h="841895">
                  <a:moveTo>
                    <a:pt x="333955" y="841895"/>
                  </a:moveTo>
                  <a:lnTo>
                    <a:pt x="1088330" y="155761"/>
                  </a:lnTo>
                  <a:cubicBezTo>
                    <a:pt x="1027764" y="89129"/>
                    <a:pt x="953729" y="-16268"/>
                    <a:pt x="951439" y="2120"/>
                  </a:cubicBezTo>
                  <a:cubicBezTo>
                    <a:pt x="395214" y="415334"/>
                    <a:pt x="326675" y="292260"/>
                    <a:pt x="0" y="388671"/>
                  </a:cubicBezTo>
                  <a:lnTo>
                    <a:pt x="333955" y="841895"/>
                  </a:lnTo>
                  <a:close/>
                </a:path>
              </a:pathLst>
            </a:custGeom>
            <a:solidFill>
              <a:srgbClr val="FF9933"/>
            </a:solidFill>
            <a:ln w="50800" cap="flat" cmpd="sng" algn="ctr">
              <a:solidFill>
                <a:srgbClr val="FF9933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19423155" lon="113006" rev="21511414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22" name="TextBox 51"/>
            <p:cNvSpPr txBox="1"/>
            <p:nvPr/>
          </p:nvSpPr>
          <p:spPr>
            <a:xfrm>
              <a:off x="7978289" y="5457559"/>
              <a:ext cx="1109188" cy="572724"/>
            </a:xfrm>
            <a:prstGeom prst="rect">
              <a:avLst/>
            </a:prstGeom>
            <a:solidFill>
              <a:srgbClr val="00B0F0">
                <a:alpha val="17000"/>
              </a:srgbClr>
            </a:solidFill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defRPr sz="3600" b="1">
                  <a:solidFill>
                    <a:srgbClr val="FF0000"/>
                  </a:solidFill>
                </a:defRPr>
              </a:lvl1pPr>
            </a:lstStyle>
            <a:p>
              <a:r>
                <a:rPr lang="de-DE" sz="1100" dirty="0" smtClean="0">
                  <a:solidFill>
                    <a:schemeClr val="tx1"/>
                  </a:solidFill>
                </a:rPr>
                <a:t>P3X Nord</a:t>
              </a:r>
            </a:p>
            <a:p>
              <a:r>
                <a:rPr lang="de-DE" sz="1000" b="0" dirty="0" smtClean="0">
                  <a:solidFill>
                    <a:schemeClr val="tx1"/>
                  </a:solidFill>
                </a:rPr>
                <a:t>2015</a:t>
              </a:r>
              <a:endParaRPr lang="de-DE" sz="1000" b="0" dirty="0">
                <a:solidFill>
                  <a:schemeClr val="tx1"/>
                </a:solidFill>
              </a:endParaRPr>
            </a:p>
          </p:txBody>
        </p:sp>
        <p:sp>
          <p:nvSpPr>
            <p:cNvPr id="23" name="Rechteck 5"/>
            <p:cNvSpPr/>
            <p:nvPr/>
          </p:nvSpPr>
          <p:spPr bwMode="auto">
            <a:xfrm rot="20869888">
              <a:off x="5407812" y="5353751"/>
              <a:ext cx="618429" cy="7669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12700" algn="l" defTabSz="914400" rtl="0" eaLnBrk="1" fontAlgn="base" latinLnBrk="0" hangingPunct="1">
                <a:lnSpc>
                  <a:spcPts val="2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100" b="0" i="0" u="none" strike="noStrike" cap="none" normalizeH="0" baseline="0" smtClean="0">
                <a:ln>
                  <a:noFill/>
                </a:ln>
                <a:solidFill>
                  <a:srgbClr val="51515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Trapezoid 8"/>
            <p:cNvSpPr/>
            <p:nvPr/>
          </p:nvSpPr>
          <p:spPr bwMode="auto">
            <a:xfrm>
              <a:off x="5333925" y="4874790"/>
              <a:ext cx="575000" cy="1382741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000" h="1382741">
                  <a:moveTo>
                    <a:pt x="0" y="1382741"/>
                  </a:moveTo>
                  <a:lnTo>
                    <a:pt x="89631" y="0"/>
                  </a:lnTo>
                  <a:lnTo>
                    <a:pt x="390119" y="19050"/>
                  </a:lnTo>
                  <a:lnTo>
                    <a:pt x="575000" y="1344641"/>
                  </a:lnTo>
                  <a:lnTo>
                    <a:pt x="0" y="1382741"/>
                  </a:lnTo>
                  <a:close/>
                </a:path>
              </a:pathLst>
            </a:custGeom>
            <a:solidFill>
              <a:srgbClr val="FF9933"/>
            </a:solidFill>
            <a:ln w="50800" cap="flat" cmpd="sng" algn="ctr">
              <a:solidFill>
                <a:srgbClr val="FF9933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18675503" lon="20490476" rev="1018643"/>
              </a:camera>
              <a:lightRig rig="flood" dir="t"/>
            </a:scene3d>
            <a:sp3d extrusionH="20320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25" name="Trapezoid 8"/>
            <p:cNvSpPr/>
            <p:nvPr/>
          </p:nvSpPr>
          <p:spPr bwMode="auto">
            <a:xfrm>
              <a:off x="564209" y="3169025"/>
              <a:ext cx="612914" cy="1023379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914" h="1431367">
                  <a:moveTo>
                    <a:pt x="599889" y="1431367"/>
                  </a:moveTo>
                  <a:lnTo>
                    <a:pt x="0" y="0"/>
                  </a:lnTo>
                  <a:lnTo>
                    <a:pt x="409045" y="92879"/>
                  </a:lnTo>
                  <a:cubicBezTo>
                    <a:pt x="327797" y="696668"/>
                    <a:pt x="551287" y="979978"/>
                    <a:pt x="612914" y="1421842"/>
                  </a:cubicBezTo>
                  <a:lnTo>
                    <a:pt x="599889" y="1431367"/>
                  </a:lnTo>
                  <a:close/>
                </a:path>
              </a:pathLst>
            </a:custGeom>
            <a:solidFill>
              <a:srgbClr val="FF9933"/>
            </a:solidFill>
            <a:ln w="50800" cap="flat" cmpd="sng" algn="ctr">
              <a:solidFill>
                <a:srgbClr val="FF9933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cxnSp>
          <p:nvCxnSpPr>
            <p:cNvPr id="26" name="Straight Connector 39"/>
            <p:cNvCxnSpPr/>
            <p:nvPr/>
          </p:nvCxnSpPr>
          <p:spPr>
            <a:xfrm flipV="1">
              <a:off x="6119119" y="1314450"/>
              <a:ext cx="3126037" cy="931527"/>
            </a:xfrm>
            <a:prstGeom prst="line">
              <a:avLst/>
            </a:prstGeom>
            <a:ln w="38100" cmpd="sng">
              <a:solidFill>
                <a:srgbClr val="FF99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49"/>
            <p:cNvSpPr txBox="1"/>
            <p:nvPr/>
          </p:nvSpPr>
          <p:spPr>
            <a:xfrm>
              <a:off x="279633" y="1267150"/>
              <a:ext cx="996193" cy="572724"/>
            </a:xfrm>
            <a:prstGeom prst="rect">
              <a:avLst/>
            </a:prstGeom>
            <a:solidFill>
              <a:srgbClr val="00B0F0">
                <a:alpha val="33000"/>
              </a:srgbClr>
            </a:solidFill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defRPr sz="3600" b="1">
                  <a:solidFill>
                    <a:srgbClr val="FF0000"/>
                  </a:solidFill>
                </a:defRPr>
              </a:lvl1pPr>
            </a:lstStyle>
            <a:p>
              <a:r>
                <a:rPr lang="de-DE" sz="1100" dirty="0" smtClean="0">
                  <a:solidFill>
                    <a:schemeClr val="tx1"/>
                  </a:solidFill>
                </a:rPr>
                <a:t>P3X Ost</a:t>
              </a:r>
            </a:p>
            <a:p>
              <a:r>
                <a:rPr lang="de-DE" sz="1000" b="0" dirty="0" smtClean="0">
                  <a:solidFill>
                    <a:schemeClr val="tx1"/>
                  </a:solidFill>
                </a:rPr>
                <a:t>2015/16</a:t>
              </a:r>
              <a:endParaRPr lang="de-DE" sz="1000" b="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8973" y="1556791"/>
            <a:ext cx="581420" cy="581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Oval 63"/>
          <p:cNvSpPr/>
          <p:nvPr/>
        </p:nvSpPr>
        <p:spPr bwMode="auto">
          <a:xfrm>
            <a:off x="8508976" y="1703032"/>
            <a:ext cx="133004" cy="133004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val 73"/>
          <p:cNvSpPr/>
          <p:nvPr/>
        </p:nvSpPr>
        <p:spPr bwMode="auto">
          <a:xfrm>
            <a:off x="8580288" y="3413320"/>
            <a:ext cx="144000" cy="144000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val 77"/>
          <p:cNvSpPr/>
          <p:nvPr/>
        </p:nvSpPr>
        <p:spPr bwMode="auto">
          <a:xfrm>
            <a:off x="9797221" y="2496830"/>
            <a:ext cx="133004" cy="133004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Box 79"/>
          <p:cNvSpPr txBox="1"/>
          <p:nvPr/>
        </p:nvSpPr>
        <p:spPr>
          <a:xfrm>
            <a:off x="8911710" y="5585465"/>
            <a:ext cx="772411" cy="507831"/>
          </a:xfrm>
          <a:prstGeom prst="rect">
            <a:avLst/>
          </a:prstGeom>
          <a:solidFill>
            <a:srgbClr val="00B0F0">
              <a:alpha val="33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100" dirty="0" smtClean="0">
                <a:solidFill>
                  <a:schemeClr val="tx1"/>
                </a:solidFill>
              </a:rPr>
              <a:t>FLASH II</a:t>
            </a:r>
          </a:p>
          <a:p>
            <a:r>
              <a:rPr lang="de-DE" sz="1000" b="0" dirty="0" smtClean="0">
                <a:solidFill>
                  <a:schemeClr val="tx1"/>
                </a:solidFill>
              </a:rPr>
              <a:t>2015</a:t>
            </a:r>
          </a:p>
          <a:p>
            <a:r>
              <a:rPr lang="de-DE" sz="600" b="0" dirty="0">
                <a:solidFill>
                  <a:schemeClr val="tx1"/>
                </a:solidFill>
              </a:rPr>
              <a:t>v</a:t>
            </a:r>
            <a:r>
              <a:rPr lang="de-DE" sz="600" b="0" dirty="0" smtClean="0">
                <a:solidFill>
                  <a:schemeClr val="tx1"/>
                </a:solidFill>
              </a:rPr>
              <a:t>ariable </a:t>
            </a:r>
            <a:r>
              <a:rPr lang="de-DE" sz="600" b="0" dirty="0" err="1" smtClean="0">
                <a:solidFill>
                  <a:schemeClr val="tx1"/>
                </a:solidFill>
              </a:rPr>
              <a:t>gap</a:t>
            </a:r>
            <a:r>
              <a:rPr lang="de-DE" sz="600" b="0" dirty="0" smtClean="0">
                <a:solidFill>
                  <a:schemeClr val="tx1"/>
                </a:solidFill>
              </a:rPr>
              <a:t> U</a:t>
            </a:r>
            <a:endParaRPr lang="de-DE" sz="600" b="0" dirty="0">
              <a:solidFill>
                <a:schemeClr val="tx1"/>
              </a:solidFill>
            </a:endParaRPr>
          </a:p>
        </p:txBody>
      </p:sp>
      <p:grpSp>
        <p:nvGrpSpPr>
          <p:cNvPr id="49" name="Gruppieren 16"/>
          <p:cNvGrpSpPr/>
          <p:nvPr/>
        </p:nvGrpSpPr>
        <p:grpSpPr>
          <a:xfrm>
            <a:off x="6208967" y="3558812"/>
            <a:ext cx="395849" cy="278704"/>
            <a:chOff x="1243658" y="3576790"/>
            <a:chExt cx="535718" cy="377182"/>
          </a:xfrm>
        </p:grpSpPr>
        <p:sp>
          <p:nvSpPr>
            <p:cNvPr id="50" name="Trapezoid 8"/>
            <p:cNvSpPr/>
            <p:nvPr/>
          </p:nvSpPr>
          <p:spPr bwMode="auto">
            <a:xfrm rot="21322729">
              <a:off x="1243658" y="3576790"/>
              <a:ext cx="319165" cy="162299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429" h="671906">
                  <a:moveTo>
                    <a:pt x="56573" y="635020"/>
                  </a:moveTo>
                  <a:lnTo>
                    <a:pt x="1" y="0"/>
                  </a:lnTo>
                  <a:lnTo>
                    <a:pt x="525382" y="18303"/>
                  </a:lnTo>
                  <a:cubicBezTo>
                    <a:pt x="686374" y="729672"/>
                    <a:pt x="726605" y="711584"/>
                    <a:pt x="712959" y="637039"/>
                  </a:cubicBezTo>
                  <a:lnTo>
                    <a:pt x="56573" y="635020"/>
                  </a:ln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51" name="Trapezoid 8"/>
            <p:cNvSpPr/>
            <p:nvPr/>
          </p:nvSpPr>
          <p:spPr bwMode="auto">
            <a:xfrm rot="21322729">
              <a:off x="1451147" y="3757093"/>
              <a:ext cx="328229" cy="196879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683830"/>
                <a:gd name="connsiteY0" fmla="*/ 635020 h 761228"/>
                <a:gd name="connsiteX1" fmla="*/ 1 w 683830"/>
                <a:gd name="connsiteY1" fmla="*/ 0 h 761228"/>
                <a:gd name="connsiteX2" fmla="*/ 525382 w 683830"/>
                <a:gd name="connsiteY2" fmla="*/ 18303 h 761228"/>
                <a:gd name="connsiteX3" fmla="*/ 679124 w 683830"/>
                <a:gd name="connsiteY3" fmla="*/ 739102 h 761228"/>
                <a:gd name="connsiteX4" fmla="*/ 56573 w 683830"/>
                <a:gd name="connsiteY4" fmla="*/ 635020 h 761228"/>
                <a:gd name="connsiteX0" fmla="*/ 56573 w 795058"/>
                <a:gd name="connsiteY0" fmla="*/ 635020 h 910494"/>
                <a:gd name="connsiteX1" fmla="*/ 1 w 795058"/>
                <a:gd name="connsiteY1" fmla="*/ 0 h 910494"/>
                <a:gd name="connsiteX2" fmla="*/ 525382 w 795058"/>
                <a:gd name="connsiteY2" fmla="*/ 18303 h 910494"/>
                <a:gd name="connsiteX3" fmla="*/ 679124 w 795058"/>
                <a:gd name="connsiteY3" fmla="*/ 739102 h 910494"/>
                <a:gd name="connsiteX4" fmla="*/ 56573 w 795058"/>
                <a:gd name="connsiteY4" fmla="*/ 635020 h 910494"/>
                <a:gd name="connsiteX0" fmla="*/ 56573 w 679125"/>
                <a:gd name="connsiteY0" fmla="*/ 635020 h 743796"/>
                <a:gd name="connsiteX1" fmla="*/ 1 w 679125"/>
                <a:gd name="connsiteY1" fmla="*/ 0 h 743796"/>
                <a:gd name="connsiteX2" fmla="*/ 525382 w 679125"/>
                <a:gd name="connsiteY2" fmla="*/ 18303 h 743796"/>
                <a:gd name="connsiteX3" fmla="*/ 679124 w 679125"/>
                <a:gd name="connsiteY3" fmla="*/ 739102 h 743796"/>
                <a:gd name="connsiteX4" fmla="*/ 56573 w 679125"/>
                <a:gd name="connsiteY4" fmla="*/ 635020 h 74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125" h="743796">
                  <a:moveTo>
                    <a:pt x="56573" y="635020"/>
                  </a:moveTo>
                  <a:lnTo>
                    <a:pt x="1" y="0"/>
                  </a:lnTo>
                  <a:lnTo>
                    <a:pt x="525382" y="18303"/>
                  </a:lnTo>
                  <a:cubicBezTo>
                    <a:pt x="686374" y="729672"/>
                    <a:pt x="584077" y="289107"/>
                    <a:pt x="679124" y="739102"/>
                  </a:cubicBezTo>
                  <a:cubicBezTo>
                    <a:pt x="676411" y="770320"/>
                    <a:pt x="275368" y="635693"/>
                    <a:pt x="56573" y="635020"/>
                  </a:cubicBez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</p:grpSp>
      <p:sp>
        <p:nvSpPr>
          <p:cNvPr id="52" name="Rechteck 7"/>
          <p:cNvSpPr/>
          <p:nvPr/>
        </p:nvSpPr>
        <p:spPr bwMode="auto">
          <a:xfrm>
            <a:off x="7140988" y="5159922"/>
            <a:ext cx="478649" cy="33951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12700" algn="l" defTabSz="914400" rtl="0" eaLnBrk="1" fontAlgn="base" latinLnBrk="0" hangingPunct="1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100" b="0" i="0" u="none" strike="noStrike" cap="none" normalizeH="0" baseline="0" smtClean="0">
              <a:ln>
                <a:noFill/>
              </a:ln>
              <a:solidFill>
                <a:srgbClr val="515151"/>
              </a:solidFill>
              <a:effectLst/>
              <a:latin typeface="Arial" pitchFamily="34" charset="0"/>
            </a:endParaRPr>
          </a:p>
        </p:txBody>
      </p:sp>
      <p:grpSp>
        <p:nvGrpSpPr>
          <p:cNvPr id="53" name="Gruppieren 14"/>
          <p:cNvGrpSpPr/>
          <p:nvPr/>
        </p:nvGrpSpPr>
        <p:grpSpPr>
          <a:xfrm>
            <a:off x="8108807" y="4126628"/>
            <a:ext cx="741353" cy="339022"/>
            <a:chOff x="3814789" y="4345239"/>
            <a:chExt cx="1003303" cy="458812"/>
          </a:xfrm>
        </p:grpSpPr>
        <p:sp>
          <p:nvSpPr>
            <p:cNvPr id="54" name="Trapezoid 8"/>
            <p:cNvSpPr/>
            <p:nvPr/>
          </p:nvSpPr>
          <p:spPr bwMode="auto">
            <a:xfrm rot="21322729">
              <a:off x="4059186" y="4364125"/>
              <a:ext cx="616371" cy="78348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683830"/>
                <a:gd name="connsiteY0" fmla="*/ 635020 h 761228"/>
                <a:gd name="connsiteX1" fmla="*/ 1 w 683830"/>
                <a:gd name="connsiteY1" fmla="*/ 0 h 761228"/>
                <a:gd name="connsiteX2" fmla="*/ 525382 w 683830"/>
                <a:gd name="connsiteY2" fmla="*/ 18303 h 761228"/>
                <a:gd name="connsiteX3" fmla="*/ 679124 w 683830"/>
                <a:gd name="connsiteY3" fmla="*/ 739102 h 761228"/>
                <a:gd name="connsiteX4" fmla="*/ 56573 w 683830"/>
                <a:gd name="connsiteY4" fmla="*/ 635020 h 761228"/>
                <a:gd name="connsiteX0" fmla="*/ 56573 w 795058"/>
                <a:gd name="connsiteY0" fmla="*/ 635020 h 910494"/>
                <a:gd name="connsiteX1" fmla="*/ 1 w 795058"/>
                <a:gd name="connsiteY1" fmla="*/ 0 h 910494"/>
                <a:gd name="connsiteX2" fmla="*/ 525382 w 795058"/>
                <a:gd name="connsiteY2" fmla="*/ 18303 h 910494"/>
                <a:gd name="connsiteX3" fmla="*/ 679124 w 795058"/>
                <a:gd name="connsiteY3" fmla="*/ 739102 h 910494"/>
                <a:gd name="connsiteX4" fmla="*/ 56573 w 795058"/>
                <a:gd name="connsiteY4" fmla="*/ 635020 h 910494"/>
                <a:gd name="connsiteX0" fmla="*/ 56573 w 679125"/>
                <a:gd name="connsiteY0" fmla="*/ 635020 h 743796"/>
                <a:gd name="connsiteX1" fmla="*/ 1 w 679125"/>
                <a:gd name="connsiteY1" fmla="*/ 0 h 743796"/>
                <a:gd name="connsiteX2" fmla="*/ 525382 w 679125"/>
                <a:gd name="connsiteY2" fmla="*/ 18303 h 743796"/>
                <a:gd name="connsiteX3" fmla="*/ 679124 w 679125"/>
                <a:gd name="connsiteY3" fmla="*/ 739102 h 743796"/>
                <a:gd name="connsiteX4" fmla="*/ 56573 w 679125"/>
                <a:gd name="connsiteY4" fmla="*/ 635020 h 743796"/>
                <a:gd name="connsiteX0" fmla="*/ 56572 w 723485"/>
                <a:gd name="connsiteY0" fmla="*/ 1029263 h 1138039"/>
                <a:gd name="connsiteX1" fmla="*/ 0 w 723485"/>
                <a:gd name="connsiteY1" fmla="*/ 394243 h 1138039"/>
                <a:gd name="connsiteX2" fmla="*/ 666941 w 723485"/>
                <a:gd name="connsiteY2" fmla="*/ 3 h 1138039"/>
                <a:gd name="connsiteX3" fmla="*/ 679123 w 723485"/>
                <a:gd name="connsiteY3" fmla="*/ 1133345 h 1138039"/>
                <a:gd name="connsiteX4" fmla="*/ 56572 w 723485"/>
                <a:gd name="connsiteY4" fmla="*/ 1029263 h 1138039"/>
                <a:gd name="connsiteX0" fmla="*/ 56572 w 679123"/>
                <a:gd name="connsiteY0" fmla="*/ 1029263 h 1138039"/>
                <a:gd name="connsiteX1" fmla="*/ 0 w 679123"/>
                <a:gd name="connsiteY1" fmla="*/ 394243 h 1138039"/>
                <a:gd name="connsiteX2" fmla="*/ 666941 w 679123"/>
                <a:gd name="connsiteY2" fmla="*/ 3 h 1138039"/>
                <a:gd name="connsiteX3" fmla="*/ 679123 w 679123"/>
                <a:gd name="connsiteY3" fmla="*/ 1133345 h 1138039"/>
                <a:gd name="connsiteX4" fmla="*/ 56572 w 679123"/>
                <a:gd name="connsiteY4" fmla="*/ 1029263 h 1138039"/>
                <a:gd name="connsiteX0" fmla="*/ 56572 w 680161"/>
                <a:gd name="connsiteY0" fmla="*/ 1029263 h 1138039"/>
                <a:gd name="connsiteX1" fmla="*/ 0 w 680161"/>
                <a:gd name="connsiteY1" fmla="*/ 394243 h 1138039"/>
                <a:gd name="connsiteX2" fmla="*/ 666941 w 680161"/>
                <a:gd name="connsiteY2" fmla="*/ 3 h 1138039"/>
                <a:gd name="connsiteX3" fmla="*/ 679123 w 680161"/>
                <a:gd name="connsiteY3" fmla="*/ 1133345 h 1138039"/>
                <a:gd name="connsiteX4" fmla="*/ 56572 w 680161"/>
                <a:gd name="connsiteY4" fmla="*/ 1029263 h 1138039"/>
                <a:gd name="connsiteX0" fmla="*/ 56572 w 718710"/>
                <a:gd name="connsiteY0" fmla="*/ 1029263 h 1095756"/>
                <a:gd name="connsiteX1" fmla="*/ 0 w 718710"/>
                <a:gd name="connsiteY1" fmla="*/ 394243 h 1095756"/>
                <a:gd name="connsiteX2" fmla="*/ 666941 w 718710"/>
                <a:gd name="connsiteY2" fmla="*/ 3 h 1095756"/>
                <a:gd name="connsiteX3" fmla="*/ 718709 w 718710"/>
                <a:gd name="connsiteY3" fmla="*/ 1089212 h 1095756"/>
                <a:gd name="connsiteX4" fmla="*/ 56572 w 718710"/>
                <a:gd name="connsiteY4" fmla="*/ 1029263 h 1095756"/>
                <a:gd name="connsiteX0" fmla="*/ 56572 w 718709"/>
                <a:gd name="connsiteY0" fmla="*/ 994627 h 1061120"/>
                <a:gd name="connsiteX1" fmla="*/ 0 w 718709"/>
                <a:gd name="connsiteY1" fmla="*/ 359607 h 1061120"/>
                <a:gd name="connsiteX2" fmla="*/ 699487 w 718709"/>
                <a:gd name="connsiteY2" fmla="*/ 4 h 1061120"/>
                <a:gd name="connsiteX3" fmla="*/ 718709 w 718709"/>
                <a:gd name="connsiteY3" fmla="*/ 1054576 h 1061120"/>
                <a:gd name="connsiteX4" fmla="*/ 56572 w 718709"/>
                <a:gd name="connsiteY4" fmla="*/ 994627 h 1061120"/>
                <a:gd name="connsiteX0" fmla="*/ 56572 w 735247"/>
                <a:gd name="connsiteY0" fmla="*/ 994627 h 1037530"/>
                <a:gd name="connsiteX1" fmla="*/ 0 w 735247"/>
                <a:gd name="connsiteY1" fmla="*/ 359607 h 1037530"/>
                <a:gd name="connsiteX2" fmla="*/ 699487 w 735247"/>
                <a:gd name="connsiteY2" fmla="*/ 4 h 1037530"/>
                <a:gd name="connsiteX3" fmla="*/ 735248 w 735247"/>
                <a:gd name="connsiteY3" fmla="*/ 1029054 h 1037530"/>
                <a:gd name="connsiteX4" fmla="*/ 56572 w 735247"/>
                <a:gd name="connsiteY4" fmla="*/ 994627 h 1037530"/>
                <a:gd name="connsiteX0" fmla="*/ 56572 w 743959"/>
                <a:gd name="connsiteY0" fmla="*/ 1088547 h 1131450"/>
                <a:gd name="connsiteX1" fmla="*/ 0 w 743959"/>
                <a:gd name="connsiteY1" fmla="*/ 453527 h 1131450"/>
                <a:gd name="connsiteX2" fmla="*/ 732827 w 743959"/>
                <a:gd name="connsiteY2" fmla="*/ 0 h 1131450"/>
                <a:gd name="connsiteX3" fmla="*/ 735248 w 743959"/>
                <a:gd name="connsiteY3" fmla="*/ 1122974 h 1131450"/>
                <a:gd name="connsiteX4" fmla="*/ 56572 w 743959"/>
                <a:gd name="connsiteY4" fmla="*/ 1088547 h 1131450"/>
                <a:gd name="connsiteX0" fmla="*/ 56572 w 838786"/>
                <a:gd name="connsiteY0" fmla="*/ 1088547 h 1088549"/>
                <a:gd name="connsiteX1" fmla="*/ 0 w 838786"/>
                <a:gd name="connsiteY1" fmla="*/ 453527 h 1088549"/>
                <a:gd name="connsiteX2" fmla="*/ 732827 w 838786"/>
                <a:gd name="connsiteY2" fmla="*/ 0 h 1088549"/>
                <a:gd name="connsiteX3" fmla="*/ 838786 w 838786"/>
                <a:gd name="connsiteY3" fmla="*/ 801796 h 1088549"/>
                <a:gd name="connsiteX4" fmla="*/ 56572 w 838786"/>
                <a:gd name="connsiteY4" fmla="*/ 1088547 h 1088549"/>
                <a:gd name="connsiteX0" fmla="*/ 56572 w 838786"/>
                <a:gd name="connsiteY0" fmla="*/ 1088547 h 1088549"/>
                <a:gd name="connsiteX1" fmla="*/ 0 w 838786"/>
                <a:gd name="connsiteY1" fmla="*/ 453527 h 1088549"/>
                <a:gd name="connsiteX2" fmla="*/ 732827 w 838786"/>
                <a:gd name="connsiteY2" fmla="*/ 0 h 1088549"/>
                <a:gd name="connsiteX3" fmla="*/ 838786 w 838786"/>
                <a:gd name="connsiteY3" fmla="*/ 801796 h 1088549"/>
                <a:gd name="connsiteX4" fmla="*/ 56572 w 838786"/>
                <a:gd name="connsiteY4" fmla="*/ 1088547 h 1088549"/>
                <a:gd name="connsiteX0" fmla="*/ 56572 w 838786"/>
                <a:gd name="connsiteY0" fmla="*/ 1088547 h 1088549"/>
                <a:gd name="connsiteX1" fmla="*/ 0 w 838786"/>
                <a:gd name="connsiteY1" fmla="*/ 453527 h 1088549"/>
                <a:gd name="connsiteX2" fmla="*/ 732827 w 838786"/>
                <a:gd name="connsiteY2" fmla="*/ 0 h 1088549"/>
                <a:gd name="connsiteX3" fmla="*/ 838786 w 838786"/>
                <a:gd name="connsiteY3" fmla="*/ 801796 h 1088549"/>
                <a:gd name="connsiteX4" fmla="*/ 56572 w 838786"/>
                <a:gd name="connsiteY4" fmla="*/ 1088547 h 108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786" h="1088549">
                  <a:moveTo>
                    <a:pt x="56572" y="1088547"/>
                  </a:moveTo>
                  <a:lnTo>
                    <a:pt x="0" y="453527"/>
                  </a:lnTo>
                  <a:lnTo>
                    <a:pt x="732827" y="0"/>
                  </a:lnTo>
                  <a:cubicBezTo>
                    <a:pt x="844466" y="745098"/>
                    <a:pt x="723322" y="-58146"/>
                    <a:pt x="838786" y="801796"/>
                  </a:cubicBezTo>
                  <a:cubicBezTo>
                    <a:pt x="836073" y="833014"/>
                    <a:pt x="275367" y="1089220"/>
                    <a:pt x="56572" y="1088547"/>
                  </a:cubicBez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686097" lon="21352316" rev="655245"/>
              </a:camera>
              <a:lightRig rig="flood" dir="t"/>
            </a:scene3d>
            <a:sp3d extrusionH="38100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55" name="Trapezoid 8"/>
            <p:cNvSpPr/>
            <p:nvPr/>
          </p:nvSpPr>
          <p:spPr bwMode="auto">
            <a:xfrm rot="21322729">
              <a:off x="3814789" y="4553757"/>
              <a:ext cx="487790" cy="250294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683830"/>
                <a:gd name="connsiteY0" fmla="*/ 635020 h 761228"/>
                <a:gd name="connsiteX1" fmla="*/ 1 w 683830"/>
                <a:gd name="connsiteY1" fmla="*/ 0 h 761228"/>
                <a:gd name="connsiteX2" fmla="*/ 525382 w 683830"/>
                <a:gd name="connsiteY2" fmla="*/ 18303 h 761228"/>
                <a:gd name="connsiteX3" fmla="*/ 679124 w 683830"/>
                <a:gd name="connsiteY3" fmla="*/ 739102 h 761228"/>
                <a:gd name="connsiteX4" fmla="*/ 56573 w 683830"/>
                <a:gd name="connsiteY4" fmla="*/ 635020 h 761228"/>
                <a:gd name="connsiteX0" fmla="*/ 56573 w 795058"/>
                <a:gd name="connsiteY0" fmla="*/ 635020 h 910494"/>
                <a:gd name="connsiteX1" fmla="*/ 1 w 795058"/>
                <a:gd name="connsiteY1" fmla="*/ 0 h 910494"/>
                <a:gd name="connsiteX2" fmla="*/ 525382 w 795058"/>
                <a:gd name="connsiteY2" fmla="*/ 18303 h 910494"/>
                <a:gd name="connsiteX3" fmla="*/ 679124 w 795058"/>
                <a:gd name="connsiteY3" fmla="*/ 739102 h 910494"/>
                <a:gd name="connsiteX4" fmla="*/ 56573 w 795058"/>
                <a:gd name="connsiteY4" fmla="*/ 635020 h 910494"/>
                <a:gd name="connsiteX0" fmla="*/ 56573 w 679125"/>
                <a:gd name="connsiteY0" fmla="*/ 635020 h 743796"/>
                <a:gd name="connsiteX1" fmla="*/ 1 w 679125"/>
                <a:gd name="connsiteY1" fmla="*/ 0 h 743796"/>
                <a:gd name="connsiteX2" fmla="*/ 525382 w 679125"/>
                <a:gd name="connsiteY2" fmla="*/ 18303 h 743796"/>
                <a:gd name="connsiteX3" fmla="*/ 679124 w 679125"/>
                <a:gd name="connsiteY3" fmla="*/ 739102 h 743796"/>
                <a:gd name="connsiteX4" fmla="*/ 56573 w 679125"/>
                <a:gd name="connsiteY4" fmla="*/ 635020 h 74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125" h="743796">
                  <a:moveTo>
                    <a:pt x="56573" y="635020"/>
                  </a:moveTo>
                  <a:lnTo>
                    <a:pt x="1" y="0"/>
                  </a:lnTo>
                  <a:lnTo>
                    <a:pt x="525382" y="18303"/>
                  </a:lnTo>
                  <a:cubicBezTo>
                    <a:pt x="686374" y="729672"/>
                    <a:pt x="584077" y="289107"/>
                    <a:pt x="679124" y="739102"/>
                  </a:cubicBezTo>
                  <a:cubicBezTo>
                    <a:pt x="676411" y="770320"/>
                    <a:pt x="275368" y="635693"/>
                    <a:pt x="56573" y="635020"/>
                  </a:cubicBez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686100" lon="21352319" rev="655245"/>
              </a:camera>
              <a:lightRig rig="flood" dir="t"/>
            </a:scene3d>
            <a:sp3d extrusionH="38100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56" name="Trapezoid 8"/>
            <p:cNvSpPr/>
            <p:nvPr/>
          </p:nvSpPr>
          <p:spPr bwMode="auto">
            <a:xfrm rot="21322729">
              <a:off x="4657768" y="4345239"/>
              <a:ext cx="160324" cy="394973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683830"/>
                <a:gd name="connsiteY0" fmla="*/ 635020 h 761228"/>
                <a:gd name="connsiteX1" fmla="*/ 1 w 683830"/>
                <a:gd name="connsiteY1" fmla="*/ 0 h 761228"/>
                <a:gd name="connsiteX2" fmla="*/ 525382 w 683830"/>
                <a:gd name="connsiteY2" fmla="*/ 18303 h 761228"/>
                <a:gd name="connsiteX3" fmla="*/ 679124 w 683830"/>
                <a:gd name="connsiteY3" fmla="*/ 739102 h 761228"/>
                <a:gd name="connsiteX4" fmla="*/ 56573 w 683830"/>
                <a:gd name="connsiteY4" fmla="*/ 635020 h 761228"/>
                <a:gd name="connsiteX0" fmla="*/ 56573 w 795058"/>
                <a:gd name="connsiteY0" fmla="*/ 635020 h 910494"/>
                <a:gd name="connsiteX1" fmla="*/ 1 w 795058"/>
                <a:gd name="connsiteY1" fmla="*/ 0 h 910494"/>
                <a:gd name="connsiteX2" fmla="*/ 525382 w 795058"/>
                <a:gd name="connsiteY2" fmla="*/ 18303 h 910494"/>
                <a:gd name="connsiteX3" fmla="*/ 679124 w 795058"/>
                <a:gd name="connsiteY3" fmla="*/ 739102 h 910494"/>
                <a:gd name="connsiteX4" fmla="*/ 56573 w 795058"/>
                <a:gd name="connsiteY4" fmla="*/ 635020 h 910494"/>
                <a:gd name="connsiteX0" fmla="*/ 56573 w 679125"/>
                <a:gd name="connsiteY0" fmla="*/ 635020 h 743796"/>
                <a:gd name="connsiteX1" fmla="*/ 1 w 679125"/>
                <a:gd name="connsiteY1" fmla="*/ 0 h 743796"/>
                <a:gd name="connsiteX2" fmla="*/ 525382 w 679125"/>
                <a:gd name="connsiteY2" fmla="*/ 18303 h 743796"/>
                <a:gd name="connsiteX3" fmla="*/ 679124 w 679125"/>
                <a:gd name="connsiteY3" fmla="*/ 739102 h 743796"/>
                <a:gd name="connsiteX4" fmla="*/ 56573 w 679125"/>
                <a:gd name="connsiteY4" fmla="*/ 635020 h 743796"/>
                <a:gd name="connsiteX0" fmla="*/ 1 w 622553"/>
                <a:gd name="connsiteY0" fmla="*/ 631557 h 740333"/>
                <a:gd name="connsiteX1" fmla="*/ 67300 w 622553"/>
                <a:gd name="connsiteY1" fmla="*/ 1 h 740333"/>
                <a:gd name="connsiteX2" fmla="*/ 468810 w 622553"/>
                <a:gd name="connsiteY2" fmla="*/ 14840 h 740333"/>
                <a:gd name="connsiteX3" fmla="*/ 622552 w 622553"/>
                <a:gd name="connsiteY3" fmla="*/ 735639 h 740333"/>
                <a:gd name="connsiteX4" fmla="*/ 1 w 622553"/>
                <a:gd name="connsiteY4" fmla="*/ 631557 h 740333"/>
                <a:gd name="connsiteX0" fmla="*/ 2 w 748928"/>
                <a:gd name="connsiteY0" fmla="*/ 638805 h 740563"/>
                <a:gd name="connsiteX1" fmla="*/ 193675 w 748928"/>
                <a:gd name="connsiteY1" fmla="*/ 1 h 740563"/>
                <a:gd name="connsiteX2" fmla="*/ 595185 w 748928"/>
                <a:gd name="connsiteY2" fmla="*/ 14840 h 740563"/>
                <a:gd name="connsiteX3" fmla="*/ 748927 w 748928"/>
                <a:gd name="connsiteY3" fmla="*/ 735639 h 740563"/>
                <a:gd name="connsiteX4" fmla="*/ 2 w 748928"/>
                <a:gd name="connsiteY4" fmla="*/ 638805 h 740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8928" h="740563">
                  <a:moveTo>
                    <a:pt x="2" y="638805"/>
                  </a:moveTo>
                  <a:lnTo>
                    <a:pt x="193675" y="1"/>
                  </a:lnTo>
                  <a:lnTo>
                    <a:pt x="595185" y="14840"/>
                  </a:lnTo>
                  <a:cubicBezTo>
                    <a:pt x="756177" y="726209"/>
                    <a:pt x="653880" y="285644"/>
                    <a:pt x="748927" y="735639"/>
                  </a:cubicBezTo>
                  <a:cubicBezTo>
                    <a:pt x="746214" y="766857"/>
                    <a:pt x="218797" y="639478"/>
                    <a:pt x="2" y="638805"/>
                  </a:cubicBez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097613" lon="21227457" rev="698385"/>
              </a:camera>
              <a:lightRig rig="flood" dir="t"/>
            </a:scene3d>
            <a:sp3d extrusionH="38100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</p:grpSp>
      <p:pic>
        <p:nvPicPr>
          <p:cNvPr id="57" name="Bild 1" descr="CSSB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4669" y="3447544"/>
            <a:ext cx="1016420" cy="34778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sp>
        <p:nvSpPr>
          <p:cNvPr id="58" name="TextBox 36"/>
          <p:cNvSpPr txBox="1"/>
          <p:nvPr/>
        </p:nvSpPr>
        <p:spPr>
          <a:xfrm>
            <a:off x="7946476" y="3869878"/>
            <a:ext cx="842974" cy="27699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200" dirty="0" err="1" smtClean="0">
                <a:solidFill>
                  <a:schemeClr val="tx1"/>
                </a:solidFill>
              </a:rPr>
              <a:t>NanoLab</a:t>
            </a:r>
            <a:endParaRPr lang="de-DE" sz="1200" dirty="0">
              <a:solidFill>
                <a:schemeClr val="tx1"/>
              </a:solidFill>
            </a:endParaRPr>
          </a:p>
        </p:txBody>
      </p:sp>
      <p:grpSp>
        <p:nvGrpSpPr>
          <p:cNvPr id="59" name="Gruppieren 12"/>
          <p:cNvGrpSpPr/>
          <p:nvPr/>
        </p:nvGrpSpPr>
        <p:grpSpPr>
          <a:xfrm>
            <a:off x="5926332" y="4874979"/>
            <a:ext cx="1817090" cy="730846"/>
            <a:chOff x="861157" y="5358013"/>
            <a:chExt cx="2459142" cy="989084"/>
          </a:xfrm>
        </p:grpSpPr>
        <p:sp>
          <p:nvSpPr>
            <p:cNvPr id="60" name="Flussdiagramm: Manuelle Verarbeitung 6"/>
            <p:cNvSpPr/>
            <p:nvPr/>
          </p:nvSpPr>
          <p:spPr bwMode="auto">
            <a:xfrm rot="339414">
              <a:off x="861157" y="5397779"/>
              <a:ext cx="1213773" cy="827977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3552 w 8000"/>
                <a:gd name="connsiteY0" fmla="*/ 0 h 13316"/>
                <a:gd name="connsiteX1" fmla="*/ 8000 w 8000"/>
                <a:gd name="connsiteY1" fmla="*/ 3316 h 13316"/>
                <a:gd name="connsiteX2" fmla="*/ 6000 w 8000"/>
                <a:gd name="connsiteY2" fmla="*/ 13316 h 13316"/>
                <a:gd name="connsiteX3" fmla="*/ 0 w 8000"/>
                <a:gd name="connsiteY3" fmla="*/ 13316 h 13316"/>
                <a:gd name="connsiteX4" fmla="*/ 3552 w 8000"/>
                <a:gd name="connsiteY4" fmla="*/ 0 h 13316"/>
                <a:gd name="connsiteX0" fmla="*/ 4842 w 10402"/>
                <a:gd name="connsiteY0" fmla="*/ 0 h 10000"/>
                <a:gd name="connsiteX1" fmla="*/ 10402 w 10402"/>
                <a:gd name="connsiteY1" fmla="*/ 2490 h 10000"/>
                <a:gd name="connsiteX2" fmla="*/ 7902 w 10402"/>
                <a:gd name="connsiteY2" fmla="*/ 10000 h 10000"/>
                <a:gd name="connsiteX3" fmla="*/ 0 w 10402"/>
                <a:gd name="connsiteY3" fmla="*/ 8484 h 10000"/>
                <a:gd name="connsiteX4" fmla="*/ 4842 w 10402"/>
                <a:gd name="connsiteY4" fmla="*/ 0 h 10000"/>
                <a:gd name="connsiteX0" fmla="*/ 4842 w 10402"/>
                <a:gd name="connsiteY0" fmla="*/ 0 h 10000"/>
                <a:gd name="connsiteX1" fmla="*/ 10344 w 10402"/>
                <a:gd name="connsiteY1" fmla="*/ 2217 h 10000"/>
                <a:gd name="connsiteX2" fmla="*/ 10402 w 10402"/>
                <a:gd name="connsiteY2" fmla="*/ 2490 h 10000"/>
                <a:gd name="connsiteX3" fmla="*/ 7902 w 10402"/>
                <a:gd name="connsiteY3" fmla="*/ 10000 h 10000"/>
                <a:gd name="connsiteX4" fmla="*/ 0 w 10402"/>
                <a:gd name="connsiteY4" fmla="*/ 8484 h 10000"/>
                <a:gd name="connsiteX5" fmla="*/ 4842 w 10402"/>
                <a:gd name="connsiteY5" fmla="*/ 0 h 10000"/>
                <a:gd name="connsiteX0" fmla="*/ 4842 w 10402"/>
                <a:gd name="connsiteY0" fmla="*/ 0 h 8592"/>
                <a:gd name="connsiteX1" fmla="*/ 10344 w 10402"/>
                <a:gd name="connsiteY1" fmla="*/ 2217 h 8592"/>
                <a:gd name="connsiteX2" fmla="*/ 10402 w 10402"/>
                <a:gd name="connsiteY2" fmla="*/ 2490 h 8592"/>
                <a:gd name="connsiteX3" fmla="*/ 9109 w 10402"/>
                <a:gd name="connsiteY3" fmla="*/ 8592 h 8592"/>
                <a:gd name="connsiteX4" fmla="*/ 0 w 10402"/>
                <a:gd name="connsiteY4" fmla="*/ 8484 h 8592"/>
                <a:gd name="connsiteX5" fmla="*/ 4842 w 10402"/>
                <a:gd name="connsiteY5" fmla="*/ 0 h 8592"/>
                <a:gd name="connsiteX0" fmla="*/ 4075 w 9420"/>
                <a:gd name="connsiteY0" fmla="*/ 0 h 10000"/>
                <a:gd name="connsiteX1" fmla="*/ 9364 w 9420"/>
                <a:gd name="connsiteY1" fmla="*/ 2580 h 10000"/>
                <a:gd name="connsiteX2" fmla="*/ 9420 w 9420"/>
                <a:gd name="connsiteY2" fmla="*/ 2898 h 10000"/>
                <a:gd name="connsiteX3" fmla="*/ 8177 w 9420"/>
                <a:gd name="connsiteY3" fmla="*/ 10000 h 10000"/>
                <a:gd name="connsiteX4" fmla="*/ 0 w 9420"/>
                <a:gd name="connsiteY4" fmla="*/ 8236 h 10000"/>
                <a:gd name="connsiteX5" fmla="*/ 4075 w 9420"/>
                <a:gd name="connsiteY5" fmla="*/ 0 h 10000"/>
                <a:gd name="connsiteX0" fmla="*/ 4223 w 9897"/>
                <a:gd name="connsiteY0" fmla="*/ 0 h 10000"/>
                <a:gd name="connsiteX1" fmla="*/ 9838 w 9897"/>
                <a:gd name="connsiteY1" fmla="*/ 2580 h 10000"/>
                <a:gd name="connsiteX2" fmla="*/ 9897 w 9897"/>
                <a:gd name="connsiteY2" fmla="*/ 2898 h 10000"/>
                <a:gd name="connsiteX3" fmla="*/ 8577 w 9897"/>
                <a:gd name="connsiteY3" fmla="*/ 10000 h 10000"/>
                <a:gd name="connsiteX4" fmla="*/ 0 w 9897"/>
                <a:gd name="connsiteY4" fmla="*/ 8488 h 10000"/>
                <a:gd name="connsiteX5" fmla="*/ 4223 w 9897"/>
                <a:gd name="connsiteY5" fmla="*/ 0 h 10000"/>
                <a:gd name="connsiteX0" fmla="*/ 3728 w 9461"/>
                <a:gd name="connsiteY0" fmla="*/ 0 h 10000"/>
                <a:gd name="connsiteX1" fmla="*/ 9401 w 9461"/>
                <a:gd name="connsiteY1" fmla="*/ 2580 h 10000"/>
                <a:gd name="connsiteX2" fmla="*/ 9461 w 9461"/>
                <a:gd name="connsiteY2" fmla="*/ 2898 h 10000"/>
                <a:gd name="connsiteX3" fmla="*/ 8127 w 9461"/>
                <a:gd name="connsiteY3" fmla="*/ 10000 h 10000"/>
                <a:gd name="connsiteX4" fmla="*/ 0 w 9461"/>
                <a:gd name="connsiteY4" fmla="*/ 8666 h 10000"/>
                <a:gd name="connsiteX5" fmla="*/ 3728 w 9461"/>
                <a:gd name="connsiteY5" fmla="*/ 0 h 10000"/>
                <a:gd name="connsiteX0" fmla="*/ 4542 w 10602"/>
                <a:gd name="connsiteY0" fmla="*/ 0 h 10000"/>
                <a:gd name="connsiteX1" fmla="*/ 10539 w 10602"/>
                <a:gd name="connsiteY1" fmla="*/ 2580 h 10000"/>
                <a:gd name="connsiteX2" fmla="*/ 10602 w 10602"/>
                <a:gd name="connsiteY2" fmla="*/ 2898 h 10000"/>
                <a:gd name="connsiteX3" fmla="*/ 9192 w 10602"/>
                <a:gd name="connsiteY3" fmla="*/ 10000 h 10000"/>
                <a:gd name="connsiteX4" fmla="*/ 0 w 10602"/>
                <a:gd name="connsiteY4" fmla="*/ 8132 h 10000"/>
                <a:gd name="connsiteX5" fmla="*/ 4542 w 10602"/>
                <a:gd name="connsiteY5" fmla="*/ 0 h 10000"/>
                <a:gd name="connsiteX0" fmla="*/ 4542 w 13522"/>
                <a:gd name="connsiteY0" fmla="*/ 0 h 8937"/>
                <a:gd name="connsiteX1" fmla="*/ 10539 w 13522"/>
                <a:gd name="connsiteY1" fmla="*/ 2580 h 8937"/>
                <a:gd name="connsiteX2" fmla="*/ 10602 w 13522"/>
                <a:gd name="connsiteY2" fmla="*/ 2898 h 8937"/>
                <a:gd name="connsiteX3" fmla="*/ 13522 w 13522"/>
                <a:gd name="connsiteY3" fmla="*/ 8937 h 8937"/>
                <a:gd name="connsiteX4" fmla="*/ 0 w 13522"/>
                <a:gd name="connsiteY4" fmla="*/ 8132 h 8937"/>
                <a:gd name="connsiteX5" fmla="*/ 4542 w 13522"/>
                <a:gd name="connsiteY5" fmla="*/ 0 h 8937"/>
                <a:gd name="connsiteX0" fmla="*/ 3359 w 10915"/>
                <a:gd name="connsiteY0" fmla="*/ 0 h 11594"/>
                <a:gd name="connsiteX1" fmla="*/ 7794 w 10915"/>
                <a:gd name="connsiteY1" fmla="*/ 2887 h 11594"/>
                <a:gd name="connsiteX2" fmla="*/ 7841 w 10915"/>
                <a:gd name="connsiteY2" fmla="*/ 3243 h 11594"/>
                <a:gd name="connsiteX3" fmla="*/ 10915 w 10915"/>
                <a:gd name="connsiteY3" fmla="*/ 11594 h 11594"/>
                <a:gd name="connsiteX4" fmla="*/ 0 w 10915"/>
                <a:gd name="connsiteY4" fmla="*/ 9099 h 11594"/>
                <a:gd name="connsiteX5" fmla="*/ 3359 w 10915"/>
                <a:gd name="connsiteY5" fmla="*/ 0 h 11594"/>
                <a:gd name="connsiteX0" fmla="*/ 2848 w 10404"/>
                <a:gd name="connsiteY0" fmla="*/ 0 h 11594"/>
                <a:gd name="connsiteX1" fmla="*/ 7283 w 10404"/>
                <a:gd name="connsiteY1" fmla="*/ 2887 h 11594"/>
                <a:gd name="connsiteX2" fmla="*/ 7330 w 10404"/>
                <a:gd name="connsiteY2" fmla="*/ 3243 h 11594"/>
                <a:gd name="connsiteX3" fmla="*/ 10404 w 10404"/>
                <a:gd name="connsiteY3" fmla="*/ 11594 h 11594"/>
                <a:gd name="connsiteX4" fmla="*/ 0 w 10404"/>
                <a:gd name="connsiteY4" fmla="*/ 8078 h 11594"/>
                <a:gd name="connsiteX5" fmla="*/ 2848 w 10404"/>
                <a:gd name="connsiteY5" fmla="*/ 0 h 11594"/>
                <a:gd name="connsiteX0" fmla="*/ 2823 w 10379"/>
                <a:gd name="connsiteY0" fmla="*/ 0 h 11594"/>
                <a:gd name="connsiteX1" fmla="*/ 7258 w 10379"/>
                <a:gd name="connsiteY1" fmla="*/ 2887 h 11594"/>
                <a:gd name="connsiteX2" fmla="*/ 7305 w 10379"/>
                <a:gd name="connsiteY2" fmla="*/ 3243 h 11594"/>
                <a:gd name="connsiteX3" fmla="*/ 10379 w 10379"/>
                <a:gd name="connsiteY3" fmla="*/ 11594 h 11594"/>
                <a:gd name="connsiteX4" fmla="*/ 0 w 10379"/>
                <a:gd name="connsiteY4" fmla="*/ 7136 h 11594"/>
                <a:gd name="connsiteX5" fmla="*/ 2823 w 10379"/>
                <a:gd name="connsiteY5" fmla="*/ 0 h 11594"/>
                <a:gd name="connsiteX0" fmla="*/ 2823 w 10379"/>
                <a:gd name="connsiteY0" fmla="*/ 0 h 11594"/>
                <a:gd name="connsiteX1" fmla="*/ 7258 w 10379"/>
                <a:gd name="connsiteY1" fmla="*/ 2887 h 11594"/>
                <a:gd name="connsiteX2" fmla="*/ 8481 w 10379"/>
                <a:gd name="connsiteY2" fmla="*/ 2382 h 11594"/>
                <a:gd name="connsiteX3" fmla="*/ 10379 w 10379"/>
                <a:gd name="connsiteY3" fmla="*/ 11594 h 11594"/>
                <a:gd name="connsiteX4" fmla="*/ 0 w 10379"/>
                <a:gd name="connsiteY4" fmla="*/ 7136 h 11594"/>
                <a:gd name="connsiteX5" fmla="*/ 2823 w 10379"/>
                <a:gd name="connsiteY5" fmla="*/ 0 h 11594"/>
                <a:gd name="connsiteX0" fmla="*/ 2823 w 10379"/>
                <a:gd name="connsiteY0" fmla="*/ 0 h 11594"/>
                <a:gd name="connsiteX1" fmla="*/ 7558 w 10379"/>
                <a:gd name="connsiteY1" fmla="*/ 2436 h 11594"/>
                <a:gd name="connsiteX2" fmla="*/ 8481 w 10379"/>
                <a:gd name="connsiteY2" fmla="*/ 2382 h 11594"/>
                <a:gd name="connsiteX3" fmla="*/ 10379 w 10379"/>
                <a:gd name="connsiteY3" fmla="*/ 11594 h 11594"/>
                <a:gd name="connsiteX4" fmla="*/ 0 w 10379"/>
                <a:gd name="connsiteY4" fmla="*/ 7136 h 11594"/>
                <a:gd name="connsiteX5" fmla="*/ 2823 w 10379"/>
                <a:gd name="connsiteY5" fmla="*/ 0 h 11594"/>
                <a:gd name="connsiteX0" fmla="*/ 2823 w 10379"/>
                <a:gd name="connsiteY0" fmla="*/ 0 h 11594"/>
                <a:gd name="connsiteX1" fmla="*/ 7558 w 10379"/>
                <a:gd name="connsiteY1" fmla="*/ 2436 h 11594"/>
                <a:gd name="connsiteX2" fmla="*/ 8481 w 10379"/>
                <a:gd name="connsiteY2" fmla="*/ 2382 h 11594"/>
                <a:gd name="connsiteX3" fmla="*/ 7844 w 10379"/>
                <a:gd name="connsiteY3" fmla="*/ 6551 h 11594"/>
                <a:gd name="connsiteX4" fmla="*/ 10379 w 10379"/>
                <a:gd name="connsiteY4" fmla="*/ 11594 h 11594"/>
                <a:gd name="connsiteX5" fmla="*/ 0 w 10379"/>
                <a:gd name="connsiteY5" fmla="*/ 7136 h 11594"/>
                <a:gd name="connsiteX6" fmla="*/ 2823 w 10379"/>
                <a:gd name="connsiteY6" fmla="*/ 0 h 11594"/>
                <a:gd name="connsiteX0" fmla="*/ 2823 w 10379"/>
                <a:gd name="connsiteY0" fmla="*/ 0 h 11594"/>
                <a:gd name="connsiteX1" fmla="*/ 7558 w 10379"/>
                <a:gd name="connsiteY1" fmla="*/ 2436 h 11594"/>
                <a:gd name="connsiteX2" fmla="*/ 8481 w 10379"/>
                <a:gd name="connsiteY2" fmla="*/ 2382 h 11594"/>
                <a:gd name="connsiteX3" fmla="*/ 7844 w 10379"/>
                <a:gd name="connsiteY3" fmla="*/ 6551 h 11594"/>
                <a:gd name="connsiteX4" fmla="*/ 10379 w 10379"/>
                <a:gd name="connsiteY4" fmla="*/ 11594 h 11594"/>
                <a:gd name="connsiteX5" fmla="*/ 0 w 10379"/>
                <a:gd name="connsiteY5" fmla="*/ 7136 h 11594"/>
                <a:gd name="connsiteX6" fmla="*/ 2823 w 10379"/>
                <a:gd name="connsiteY6" fmla="*/ 0 h 1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79" h="11594">
                  <a:moveTo>
                    <a:pt x="2823" y="0"/>
                  </a:moveTo>
                  <a:cubicBezTo>
                    <a:pt x="4193" y="1009"/>
                    <a:pt x="6188" y="1427"/>
                    <a:pt x="7558" y="2436"/>
                  </a:cubicBezTo>
                  <a:cubicBezTo>
                    <a:pt x="7574" y="2554"/>
                    <a:pt x="8466" y="2263"/>
                    <a:pt x="8481" y="2382"/>
                  </a:cubicBezTo>
                  <a:cubicBezTo>
                    <a:pt x="8523" y="2569"/>
                    <a:pt x="7802" y="6364"/>
                    <a:pt x="7844" y="6551"/>
                  </a:cubicBezTo>
                  <a:cubicBezTo>
                    <a:pt x="8235" y="8842"/>
                    <a:pt x="9534" y="9913"/>
                    <a:pt x="10379" y="11594"/>
                  </a:cubicBezTo>
                  <a:lnTo>
                    <a:pt x="0" y="7136"/>
                  </a:lnTo>
                  <a:lnTo>
                    <a:pt x="2823" y="0"/>
                  </a:lnTo>
                  <a:close/>
                </a:path>
              </a:pathLst>
            </a:custGeom>
            <a:solidFill>
              <a:srgbClr val="00589C">
                <a:alpha val="53000"/>
              </a:srgbClr>
            </a:solidFill>
            <a:ln w="50800" cap="flat" cmpd="sng" algn="ctr">
              <a:solidFill>
                <a:srgbClr val="00589C">
                  <a:alpha val="27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61" name="Ellipse 4"/>
            <p:cNvSpPr/>
            <p:nvPr/>
          </p:nvSpPr>
          <p:spPr bwMode="auto">
            <a:xfrm>
              <a:off x="1786774" y="5358013"/>
              <a:ext cx="927851" cy="771251"/>
            </a:xfrm>
            <a:prstGeom prst="ellipse">
              <a:avLst/>
            </a:prstGeom>
            <a:solidFill>
              <a:srgbClr val="00589C">
                <a:alpha val="53000"/>
              </a:srgbClr>
            </a:solidFill>
            <a:ln w="50800" cap="flat" cmpd="sng" algn="ctr">
              <a:solidFill>
                <a:srgbClr val="00589C">
                  <a:alpha val="27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62" name="Rechteck 9"/>
            <p:cNvSpPr/>
            <p:nvPr/>
          </p:nvSpPr>
          <p:spPr bwMode="auto">
            <a:xfrm>
              <a:off x="2443999" y="5724525"/>
              <a:ext cx="876300" cy="622572"/>
            </a:xfrm>
            <a:custGeom>
              <a:avLst/>
              <a:gdLst>
                <a:gd name="connsiteX0" fmla="*/ 0 w 581025"/>
                <a:gd name="connsiteY0" fmla="*/ 0 h 513893"/>
                <a:gd name="connsiteX1" fmla="*/ 581025 w 581025"/>
                <a:gd name="connsiteY1" fmla="*/ 0 h 513893"/>
                <a:gd name="connsiteX2" fmla="*/ 581025 w 581025"/>
                <a:gd name="connsiteY2" fmla="*/ 513893 h 513893"/>
                <a:gd name="connsiteX3" fmla="*/ 0 w 581025"/>
                <a:gd name="connsiteY3" fmla="*/ 513893 h 513893"/>
                <a:gd name="connsiteX4" fmla="*/ 0 w 581025"/>
                <a:gd name="connsiteY4" fmla="*/ 0 h 513893"/>
                <a:gd name="connsiteX0" fmla="*/ 0 w 733425"/>
                <a:gd name="connsiteY0" fmla="*/ 0 h 513893"/>
                <a:gd name="connsiteX1" fmla="*/ 733425 w 733425"/>
                <a:gd name="connsiteY1" fmla="*/ 133350 h 513893"/>
                <a:gd name="connsiteX2" fmla="*/ 581025 w 733425"/>
                <a:gd name="connsiteY2" fmla="*/ 513893 h 513893"/>
                <a:gd name="connsiteX3" fmla="*/ 0 w 733425"/>
                <a:gd name="connsiteY3" fmla="*/ 513893 h 513893"/>
                <a:gd name="connsiteX4" fmla="*/ 0 w 733425"/>
                <a:gd name="connsiteY4" fmla="*/ 0 h 513893"/>
                <a:gd name="connsiteX0" fmla="*/ 0 w 733425"/>
                <a:gd name="connsiteY0" fmla="*/ 0 h 637718"/>
                <a:gd name="connsiteX1" fmla="*/ 733425 w 733425"/>
                <a:gd name="connsiteY1" fmla="*/ 133350 h 637718"/>
                <a:gd name="connsiteX2" fmla="*/ 428625 w 733425"/>
                <a:gd name="connsiteY2" fmla="*/ 637718 h 637718"/>
                <a:gd name="connsiteX3" fmla="*/ 0 w 733425"/>
                <a:gd name="connsiteY3" fmla="*/ 513893 h 637718"/>
                <a:gd name="connsiteX4" fmla="*/ 0 w 733425"/>
                <a:gd name="connsiteY4" fmla="*/ 0 h 637718"/>
                <a:gd name="connsiteX0" fmla="*/ 142875 w 876300"/>
                <a:gd name="connsiteY0" fmla="*/ 0 h 637718"/>
                <a:gd name="connsiteX1" fmla="*/ 876300 w 876300"/>
                <a:gd name="connsiteY1" fmla="*/ 133350 h 637718"/>
                <a:gd name="connsiteX2" fmla="*/ 571500 w 876300"/>
                <a:gd name="connsiteY2" fmla="*/ 637718 h 637718"/>
                <a:gd name="connsiteX3" fmla="*/ 0 w 876300"/>
                <a:gd name="connsiteY3" fmla="*/ 380543 h 637718"/>
                <a:gd name="connsiteX4" fmla="*/ 142875 w 876300"/>
                <a:gd name="connsiteY4" fmla="*/ 0 h 637718"/>
                <a:gd name="connsiteX0" fmla="*/ 390525 w 876300"/>
                <a:gd name="connsiteY0" fmla="*/ 9525 h 504368"/>
                <a:gd name="connsiteX1" fmla="*/ 876300 w 876300"/>
                <a:gd name="connsiteY1" fmla="*/ 0 h 504368"/>
                <a:gd name="connsiteX2" fmla="*/ 571500 w 876300"/>
                <a:gd name="connsiteY2" fmla="*/ 504368 h 504368"/>
                <a:gd name="connsiteX3" fmla="*/ 0 w 876300"/>
                <a:gd name="connsiteY3" fmla="*/ 247193 h 504368"/>
                <a:gd name="connsiteX4" fmla="*/ 390525 w 876300"/>
                <a:gd name="connsiteY4" fmla="*/ 9525 h 504368"/>
                <a:gd name="connsiteX0" fmla="*/ 390525 w 876300"/>
                <a:gd name="connsiteY0" fmla="*/ 9525 h 504368"/>
                <a:gd name="connsiteX1" fmla="*/ 876300 w 876300"/>
                <a:gd name="connsiteY1" fmla="*/ 0 h 504368"/>
                <a:gd name="connsiteX2" fmla="*/ 571500 w 876300"/>
                <a:gd name="connsiteY2" fmla="*/ 504368 h 504368"/>
                <a:gd name="connsiteX3" fmla="*/ 0 w 876300"/>
                <a:gd name="connsiteY3" fmla="*/ 247193 h 504368"/>
                <a:gd name="connsiteX4" fmla="*/ 390525 w 876300"/>
                <a:gd name="connsiteY4" fmla="*/ 9525 h 504368"/>
                <a:gd name="connsiteX0" fmla="*/ 314325 w 876300"/>
                <a:gd name="connsiteY0" fmla="*/ 0 h 580568"/>
                <a:gd name="connsiteX1" fmla="*/ 876300 w 876300"/>
                <a:gd name="connsiteY1" fmla="*/ 76200 h 580568"/>
                <a:gd name="connsiteX2" fmla="*/ 571500 w 876300"/>
                <a:gd name="connsiteY2" fmla="*/ 580568 h 580568"/>
                <a:gd name="connsiteX3" fmla="*/ 0 w 876300"/>
                <a:gd name="connsiteY3" fmla="*/ 323393 h 580568"/>
                <a:gd name="connsiteX4" fmla="*/ 314325 w 876300"/>
                <a:gd name="connsiteY4" fmla="*/ 0 h 580568"/>
                <a:gd name="connsiteX0" fmla="*/ 314325 w 876300"/>
                <a:gd name="connsiteY0" fmla="*/ 0 h 580568"/>
                <a:gd name="connsiteX1" fmla="*/ 876300 w 876300"/>
                <a:gd name="connsiteY1" fmla="*/ 76200 h 580568"/>
                <a:gd name="connsiteX2" fmla="*/ 571500 w 876300"/>
                <a:gd name="connsiteY2" fmla="*/ 580568 h 580568"/>
                <a:gd name="connsiteX3" fmla="*/ 0 w 876300"/>
                <a:gd name="connsiteY3" fmla="*/ 323393 h 580568"/>
                <a:gd name="connsiteX4" fmla="*/ 314325 w 876300"/>
                <a:gd name="connsiteY4" fmla="*/ 0 h 580568"/>
                <a:gd name="connsiteX0" fmla="*/ 314325 w 876300"/>
                <a:gd name="connsiteY0" fmla="*/ 42004 h 622572"/>
                <a:gd name="connsiteX1" fmla="*/ 365876 w 876300"/>
                <a:gd name="connsiteY1" fmla="*/ 0 h 622572"/>
                <a:gd name="connsiteX2" fmla="*/ 876300 w 876300"/>
                <a:gd name="connsiteY2" fmla="*/ 118204 h 622572"/>
                <a:gd name="connsiteX3" fmla="*/ 571500 w 876300"/>
                <a:gd name="connsiteY3" fmla="*/ 622572 h 622572"/>
                <a:gd name="connsiteX4" fmla="*/ 0 w 876300"/>
                <a:gd name="connsiteY4" fmla="*/ 365397 h 622572"/>
                <a:gd name="connsiteX5" fmla="*/ 314325 w 876300"/>
                <a:gd name="connsiteY5" fmla="*/ 42004 h 62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6300" h="622572">
                  <a:moveTo>
                    <a:pt x="314325" y="42004"/>
                  </a:moveTo>
                  <a:cubicBezTo>
                    <a:pt x="325159" y="40703"/>
                    <a:pt x="355042" y="1301"/>
                    <a:pt x="365876" y="0"/>
                  </a:cubicBezTo>
                  <a:lnTo>
                    <a:pt x="876300" y="118204"/>
                  </a:lnTo>
                  <a:lnTo>
                    <a:pt x="571500" y="622572"/>
                  </a:lnTo>
                  <a:lnTo>
                    <a:pt x="0" y="365397"/>
                  </a:lnTo>
                  <a:cubicBezTo>
                    <a:pt x="130175" y="286174"/>
                    <a:pt x="298450" y="264102"/>
                    <a:pt x="314325" y="42004"/>
                  </a:cubicBezTo>
                  <a:close/>
                </a:path>
              </a:pathLst>
            </a:custGeom>
            <a:solidFill>
              <a:srgbClr val="00589C">
                <a:alpha val="53000"/>
              </a:srgbClr>
            </a:solidFill>
            <a:ln w="50800" cap="flat" cmpd="sng" algn="ctr">
              <a:solidFill>
                <a:srgbClr val="00589C">
                  <a:alpha val="27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</p:grpSp>
      <p:pic>
        <p:nvPicPr>
          <p:cNvPr id="68" name="Bild 4"/>
          <p:cNvPicPr>
            <a:picLocks noChangeAspect="1"/>
          </p:cNvPicPr>
          <p:nvPr/>
        </p:nvPicPr>
        <p:blipFill>
          <a:blip r:embed="rId6" cstate="screen">
            <a:lum bright="-9000"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968" y="5589240"/>
            <a:ext cx="804941" cy="395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sp>
        <p:nvSpPr>
          <p:cNvPr id="69" name="TextBox 36"/>
          <p:cNvSpPr txBox="1"/>
          <p:nvPr/>
        </p:nvSpPr>
        <p:spPr>
          <a:xfrm>
            <a:off x="6600056" y="1196752"/>
            <a:ext cx="569387" cy="423193"/>
          </a:xfrm>
          <a:prstGeom prst="rect">
            <a:avLst/>
          </a:prstGeom>
          <a:solidFill>
            <a:srgbClr val="00B0F0">
              <a:alpha val="33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sz="1100" dirty="0" smtClean="0"/>
              <a:t>DESY</a:t>
            </a:r>
          </a:p>
          <a:p>
            <a:r>
              <a:rPr lang="de-DE" sz="1000" b="0" dirty="0" smtClean="0"/>
              <a:t>1962</a:t>
            </a:r>
            <a:endParaRPr lang="de-DE" sz="1000" b="0" dirty="0"/>
          </a:p>
        </p:txBody>
      </p:sp>
      <p:sp>
        <p:nvSpPr>
          <p:cNvPr id="70" name="Oval 31"/>
          <p:cNvSpPr/>
          <p:nvPr/>
        </p:nvSpPr>
        <p:spPr>
          <a:xfrm rot="131077">
            <a:off x="7023967" y="2838288"/>
            <a:ext cx="719194" cy="392874"/>
          </a:xfrm>
          <a:prstGeom prst="ellipse">
            <a:avLst/>
          </a:prstGeom>
          <a:noFill/>
          <a:ln w="508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>
              <a:solidFill>
                <a:srgbClr val="FF9933"/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7315716" y="2780836"/>
            <a:ext cx="144000" cy="144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grpSp>
        <p:nvGrpSpPr>
          <p:cNvPr id="80" name="Group 79"/>
          <p:cNvGrpSpPr/>
          <p:nvPr/>
        </p:nvGrpSpPr>
        <p:grpSpPr>
          <a:xfrm>
            <a:off x="5797749" y="2897303"/>
            <a:ext cx="4833004" cy="2293617"/>
            <a:chOff x="5797749" y="2897303"/>
            <a:chExt cx="4833004" cy="2293617"/>
          </a:xfrm>
        </p:grpSpPr>
        <p:cxnSp>
          <p:nvCxnSpPr>
            <p:cNvPr id="35" name="Straight Connector 64"/>
            <p:cNvCxnSpPr/>
            <p:nvPr/>
          </p:nvCxnSpPr>
          <p:spPr bwMode="auto">
            <a:xfrm flipH="1" flipV="1">
              <a:off x="7365793" y="4834714"/>
              <a:ext cx="964991" cy="3906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65"/>
            <p:cNvCxnSpPr/>
            <p:nvPr/>
          </p:nvCxnSpPr>
          <p:spPr bwMode="auto">
            <a:xfrm flipH="1" flipV="1">
              <a:off x="7044130" y="4702690"/>
              <a:ext cx="916769" cy="9295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66"/>
            <p:cNvCxnSpPr/>
            <p:nvPr/>
          </p:nvCxnSpPr>
          <p:spPr bwMode="auto">
            <a:xfrm flipH="1" flipV="1">
              <a:off x="6645513" y="4510553"/>
              <a:ext cx="857002" cy="19213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67"/>
            <p:cNvCxnSpPr/>
            <p:nvPr/>
          </p:nvCxnSpPr>
          <p:spPr bwMode="auto">
            <a:xfrm flipH="1" flipV="1">
              <a:off x="6384446" y="4278612"/>
              <a:ext cx="802178" cy="30097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68"/>
            <p:cNvCxnSpPr/>
            <p:nvPr/>
          </p:nvCxnSpPr>
          <p:spPr bwMode="auto">
            <a:xfrm flipV="1">
              <a:off x="10276464" y="4649720"/>
              <a:ext cx="354289" cy="2240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69"/>
            <p:cNvCxnSpPr/>
            <p:nvPr/>
          </p:nvCxnSpPr>
          <p:spPr bwMode="auto">
            <a:xfrm flipV="1">
              <a:off x="10138556" y="4721670"/>
              <a:ext cx="300860" cy="15211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70"/>
            <p:cNvCxnSpPr/>
            <p:nvPr/>
          </p:nvCxnSpPr>
          <p:spPr bwMode="auto">
            <a:xfrm flipH="1" flipV="1">
              <a:off x="5948695" y="3628236"/>
              <a:ext cx="246559" cy="2718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Straight Connector 71"/>
            <p:cNvCxnSpPr/>
            <p:nvPr/>
          </p:nvCxnSpPr>
          <p:spPr bwMode="auto">
            <a:xfrm flipH="1" flipV="1">
              <a:off x="5797749" y="3333627"/>
              <a:ext cx="245170" cy="31825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74"/>
            <p:cNvCxnSpPr/>
            <p:nvPr/>
          </p:nvCxnSpPr>
          <p:spPr bwMode="auto">
            <a:xfrm flipH="1" flipV="1">
              <a:off x="9220098" y="4472290"/>
              <a:ext cx="270502" cy="71863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75"/>
            <p:cNvCxnSpPr/>
            <p:nvPr/>
          </p:nvCxnSpPr>
          <p:spPr bwMode="auto">
            <a:xfrm flipH="1" flipV="1">
              <a:off x="9352913" y="4403176"/>
              <a:ext cx="510810" cy="68346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2" name="Group 71"/>
            <p:cNvGrpSpPr/>
            <p:nvPr/>
          </p:nvGrpSpPr>
          <p:grpSpPr>
            <a:xfrm>
              <a:off x="7622851" y="2897303"/>
              <a:ext cx="430277" cy="174791"/>
              <a:chOff x="3125593" y="2691513"/>
              <a:chExt cx="582311" cy="236552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3125593" y="2691513"/>
                <a:ext cx="502801" cy="236552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3125593" y="2691513"/>
                <a:ext cx="582311" cy="118276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5" name="TextBox 51"/>
          <p:cNvSpPr txBox="1"/>
          <p:nvPr/>
        </p:nvSpPr>
        <p:spPr>
          <a:xfrm>
            <a:off x="11386224" y="2132856"/>
            <a:ext cx="777783" cy="423193"/>
          </a:xfrm>
          <a:prstGeom prst="rect">
            <a:avLst/>
          </a:prstGeom>
          <a:solidFill>
            <a:srgbClr val="00B0F0">
              <a:alpha val="17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0000"/>
                </a:solidFill>
              </a:defRPr>
            </a:lvl1pPr>
          </a:lstStyle>
          <a:p>
            <a:r>
              <a:rPr lang="de-DE" sz="1100" dirty="0" smtClean="0">
                <a:solidFill>
                  <a:schemeClr val="tx1"/>
                </a:solidFill>
              </a:rPr>
              <a:t>EU.XFEL</a:t>
            </a:r>
          </a:p>
          <a:p>
            <a:r>
              <a:rPr lang="de-DE" sz="1000" b="0" dirty="0" smtClean="0">
                <a:solidFill>
                  <a:schemeClr val="tx1"/>
                </a:solidFill>
              </a:rPr>
              <a:t>2017</a:t>
            </a:r>
            <a:endParaRPr lang="de-DE" sz="1000" b="0" dirty="0">
              <a:solidFill>
                <a:schemeClr val="tx1"/>
              </a:solidFill>
            </a:endParaRPr>
          </a:p>
        </p:txBody>
      </p:sp>
      <p:sp>
        <p:nvSpPr>
          <p:cNvPr id="76" name="TextBox 61"/>
          <p:cNvSpPr txBox="1"/>
          <p:nvPr/>
        </p:nvSpPr>
        <p:spPr>
          <a:xfrm>
            <a:off x="10632504" y="5733256"/>
            <a:ext cx="761747" cy="423193"/>
          </a:xfrm>
          <a:prstGeom prst="rect">
            <a:avLst/>
          </a:prstGeom>
          <a:solidFill>
            <a:srgbClr val="92D050">
              <a:alpha val="32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100" dirty="0" smtClean="0">
                <a:solidFill>
                  <a:schemeClr val="tx1"/>
                </a:solidFill>
              </a:rPr>
              <a:t>FEL</a:t>
            </a:r>
          </a:p>
          <a:p>
            <a:r>
              <a:rPr lang="de-DE" sz="1000" b="0" dirty="0" smtClean="0">
                <a:solidFill>
                  <a:schemeClr val="tx1"/>
                </a:solidFill>
              </a:rPr>
              <a:t>1,25 </a:t>
            </a:r>
            <a:r>
              <a:rPr lang="de-DE" sz="1000" b="0" dirty="0" err="1" smtClean="0">
                <a:solidFill>
                  <a:schemeClr val="tx1"/>
                </a:solidFill>
              </a:rPr>
              <a:t>GeV</a:t>
            </a:r>
            <a:endParaRPr lang="de-DE" sz="900" b="0" dirty="0">
              <a:solidFill>
                <a:schemeClr val="tx1"/>
              </a:solidFill>
            </a:endParaRPr>
          </a:p>
        </p:txBody>
      </p:sp>
      <p:sp>
        <p:nvSpPr>
          <p:cNvPr id="77" name="TextBox 61"/>
          <p:cNvSpPr txBox="1"/>
          <p:nvPr/>
        </p:nvSpPr>
        <p:spPr>
          <a:xfrm>
            <a:off x="8370604" y="1268760"/>
            <a:ext cx="556563" cy="415498"/>
          </a:xfrm>
          <a:prstGeom prst="rect">
            <a:avLst/>
          </a:prstGeom>
          <a:solidFill>
            <a:srgbClr val="92D050">
              <a:alpha val="32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100" dirty="0" smtClean="0">
                <a:solidFill>
                  <a:schemeClr val="tx1"/>
                </a:solidFill>
              </a:rPr>
              <a:t>SR</a:t>
            </a:r>
          </a:p>
          <a:p>
            <a:r>
              <a:rPr lang="de-DE" sz="1000" b="0" dirty="0" smtClean="0">
                <a:solidFill>
                  <a:schemeClr val="tx1"/>
                </a:solidFill>
              </a:rPr>
              <a:t>6 </a:t>
            </a:r>
            <a:r>
              <a:rPr lang="de-DE" sz="1000" b="0" dirty="0" err="1" smtClean="0">
                <a:solidFill>
                  <a:schemeClr val="tx1"/>
                </a:solidFill>
              </a:rPr>
              <a:t>GeV</a:t>
            </a:r>
            <a:endParaRPr lang="de-DE" sz="900" b="0" dirty="0">
              <a:solidFill>
                <a:schemeClr val="tx1"/>
              </a:solidFill>
            </a:endParaRPr>
          </a:p>
        </p:txBody>
      </p:sp>
      <p:sp>
        <p:nvSpPr>
          <p:cNvPr id="78" name="TextBox 61"/>
          <p:cNvSpPr txBox="1"/>
          <p:nvPr/>
        </p:nvSpPr>
        <p:spPr>
          <a:xfrm>
            <a:off x="11268724" y="1412776"/>
            <a:ext cx="761747" cy="423193"/>
          </a:xfrm>
          <a:prstGeom prst="rect">
            <a:avLst/>
          </a:prstGeom>
          <a:solidFill>
            <a:srgbClr val="92D050">
              <a:alpha val="32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100" dirty="0" smtClean="0">
                <a:solidFill>
                  <a:schemeClr val="tx1"/>
                </a:solidFill>
              </a:rPr>
              <a:t>FEL</a:t>
            </a:r>
          </a:p>
          <a:p>
            <a:r>
              <a:rPr lang="de-DE" sz="1000" b="0" dirty="0" smtClean="0">
                <a:solidFill>
                  <a:schemeClr val="tx1"/>
                </a:solidFill>
              </a:rPr>
              <a:t>17,5 </a:t>
            </a:r>
            <a:r>
              <a:rPr lang="de-DE" sz="1000" b="0" dirty="0" err="1" smtClean="0">
                <a:solidFill>
                  <a:schemeClr val="tx1"/>
                </a:solidFill>
              </a:rPr>
              <a:t>GeV</a:t>
            </a:r>
            <a:endParaRPr lang="de-DE" sz="900" b="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386081" y="6140683"/>
            <a:ext cx="898525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BUT:</a:t>
            </a:r>
          </a:p>
          <a:p>
            <a:r>
              <a:rPr lang="en-US" sz="1600" dirty="0" smtClean="0"/>
              <a:t>Progress in Hamburg-based colliders </a:t>
            </a: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limited </a:t>
            </a:r>
            <a:r>
              <a:rPr lang="en-US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by practical considerations on size and cost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4370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3 1.34691E-6 C 0.01837 1.34691E-6 0.03543 -0.01042 0.03543 -0.02291 C 0.03543 -0.03564 0.01837 -0.04513 -0.00273 -0.04513 C -0.0237 -0.04513 -0.0405 -0.03564 -0.0405 -0.02291 C -0.0405 -0.01042 -0.0237 1.34691E-6 -0.00273 1.34691E-6 Z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226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1.18028E-6 C 0.01758 1.18028E-6 0.03138 0.01273 0.03138 0.0287 C 0.03138 0.0449 0.01758 0.05832 0.00078 0.05832 C -0.01589 0.05832 -0.02931 0.0449 -0.02931 0.0287 C -0.02931 0.01273 -0.01589 1.18028E-6 0.00078 1.18028E-6 Z " pathEditMode="relative" rAng="0" ptsTypes="fffff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29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7086E-6 -4.2629E-6 L 0.0573 0.1330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5" y="664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0.00024 L 0.18661 -0.09882 " pathEditMode="relative" ptsTypes="AA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529E-7 -2.86045E-6 C 0.01237 -0.00046 0.02604 -0.00023 0.04076 0.00186 C 0.05547 0.00394 0.07149 0.00718 0.08829 0.01273 C 0.10509 0.01829 0.12553 0.02639 0.14194 0.03518 C 0.15835 0.04398 0.17281 0.05323 0.18674 0.06596 C 0.20067 0.07869 0.21513 0.09651 0.22568 0.11202 C 0.23623 0.12752 0.24326 0.14094 0.24977 0.159 C 0.25628 0.17705 0.26227 0.20505 0.26461 0.22102 C 0.26696 0.23699 0.26501 0.2437 0.26422 0.2555 C 0.26344 0.2673 0.26227 0.2805 0.25954 0.29207 C 0.2568 0.30364 0.25276 0.31428 0.24795 0.32539 C 0.24313 0.3365 0.23805 0.34784 0.23063 0.35872 C 0.2232 0.3696 0.21734 0.37746 0.20328 0.39019 C 0.18921 0.40292 0.1633 0.42537 0.14663 0.43509 C 0.12996 0.44481 0.11876 0.44527 0.1034 0.44851 C 0.08803 0.45175 0.07527 0.4543 0.05443 0.45476 C 0.03359 0.45522 0.00078 0.45546 -0.02162 0.45175 C -0.04402 0.44805 -0.06277 0.44134 -0.08009 0.43301 C -0.09741 0.42468 -0.11109 0.41357 -0.1258 0.40176 C -0.14052 0.38996 -0.15627 0.3777 -0.16799 0.36196 C -0.17971 0.34622 -0.18857 0.32308 -0.19573 0.30757 C -0.20289 0.29207 -0.20758 0.28212 -0.21123 0.26916 C -0.21487 0.2562 -0.21696 0.243 -0.21774 0.22935 C -0.21852 0.2157 -0.21735 0.19996 -0.21566 0.187 C -0.21396 0.17404 -0.21123 0.16293 -0.20732 0.15113 C -0.20342 0.13932 -0.19834 0.12729 -0.19248 0.11664 C -0.18662 0.106 -0.17984 0.09651 -0.17203 0.08656 C -0.16422 0.07661 -0.15575 0.06596 -0.14573 0.05694 C -0.1357 0.04791 -0.12372 0.03958 -0.11174 0.03264 C -0.09976 0.02569 -0.08699 0.01991 -0.07397 0.01528 C -0.06095 0.01065 -0.04649 0.00672 -0.03386 0.0044 C -0.02123 0.00209 -0.01237 0.00047 2.2529E-7 -2.86045E-6 Z " pathEditMode="relative" ptsTypes="aaaaaaaaaaaaaaaaaaaaaaaaaaaaaaaa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 animBg="1"/>
      <p:bldP spid="44" grpId="0" animBg="1"/>
      <p:bldP spid="47" grpId="0" animBg="1"/>
      <p:bldP spid="71" grpId="0" animBg="1"/>
      <p:bldP spid="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pic>
        <p:nvPicPr>
          <p:cNvPr id="9" name="Picture 2" descr="Bild 2"/>
          <p:cNvPicPr>
            <a:picLocks noChangeAspect="1" noChangeArrowheads="1"/>
          </p:cNvPicPr>
          <p:nvPr/>
        </p:nvPicPr>
        <p:blipFill>
          <a:blip r:embed="rId2" cstate="screen">
            <a:lum bright="-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2442456" cy="1005056"/>
          </a:xfrm>
        </p:spPr>
        <p:txBody>
          <a:bodyPr/>
          <a:lstStyle/>
          <a:p>
            <a:r>
              <a:rPr lang="en-US" dirty="0" smtClean="0"/>
              <a:t>Germany</a:t>
            </a:r>
            <a:br>
              <a:rPr lang="en-US" dirty="0" smtClean="0"/>
            </a:br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8" y="1381946"/>
            <a:ext cx="2301346" cy="1143944"/>
          </a:xfrm>
        </p:spPr>
        <p:txBody>
          <a:bodyPr/>
          <a:lstStyle/>
          <a:p>
            <a:r>
              <a:rPr lang="en-US" dirty="0" smtClean="0"/>
              <a:t>Accelerator-Based Photon Science Research Affecting Everyday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080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2442456" cy="1005056"/>
          </a:xfrm>
        </p:spPr>
        <p:txBody>
          <a:bodyPr/>
          <a:lstStyle/>
          <a:p>
            <a:r>
              <a:rPr lang="en-US" dirty="0" smtClean="0"/>
              <a:t>Germany</a:t>
            </a:r>
            <a:br>
              <a:rPr lang="en-US" dirty="0" smtClean="0"/>
            </a:br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Plasma Accelerators - Compact Accelerators    | Ralph Assmann |  ACP 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8" y="1381946"/>
            <a:ext cx="2301346" cy="1143944"/>
          </a:xfrm>
        </p:spPr>
        <p:txBody>
          <a:bodyPr/>
          <a:lstStyle/>
          <a:p>
            <a:r>
              <a:rPr lang="en-US" dirty="0"/>
              <a:t>Accelerator-Based </a:t>
            </a:r>
            <a:r>
              <a:rPr lang="en-US" dirty="0" smtClean="0"/>
              <a:t>Photon Science Research Affecting Everyday Life</a:t>
            </a:r>
            <a:endParaRPr lang="en-US" dirty="0"/>
          </a:p>
        </p:txBody>
      </p:sp>
      <p:pic>
        <p:nvPicPr>
          <p:cNvPr id="9" name="Picture 2" descr="Bild 2"/>
          <p:cNvPicPr>
            <a:picLocks noChangeAspect="1" noChangeArrowheads="1"/>
          </p:cNvPicPr>
          <p:nvPr/>
        </p:nvPicPr>
        <p:blipFill>
          <a:blip r:embed="rId2" cstate="screen">
            <a:lum bright="-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2"/>
          <p:cNvSpPr/>
          <p:nvPr/>
        </p:nvSpPr>
        <p:spPr bwMode="auto">
          <a:xfrm>
            <a:off x="3048000" y="0"/>
            <a:ext cx="9136148" cy="6858000"/>
          </a:xfrm>
          <a:prstGeom prst="rect">
            <a:avLst/>
          </a:prstGeom>
          <a:solidFill>
            <a:schemeClr val="bg1">
              <a:alpha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3227388" y="115888"/>
            <a:ext cx="8907462" cy="6530975"/>
            <a:chOff x="113" y="73"/>
            <a:chExt cx="5611" cy="4114"/>
          </a:xfrm>
        </p:grpSpPr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113" y="1891"/>
              <a:ext cx="742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Mobile Phone</a:t>
              </a:r>
            </a:p>
            <a:p>
              <a:pPr eaLnBrk="1" hangingPunct="1"/>
              <a:r>
                <a:rPr lang="de-DE" sz="1000" b="1"/>
                <a:t>SAW Structures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2835" y="73"/>
              <a:ext cx="122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 dirty="0">
                  <a:solidFill>
                    <a:srgbClr val="000066"/>
                  </a:solidFill>
                </a:rPr>
                <a:t>Air Bag</a:t>
              </a:r>
            </a:p>
            <a:p>
              <a:pPr eaLnBrk="1" hangingPunct="1"/>
              <a:r>
                <a:rPr lang="de-DE" sz="1000" b="1" dirty="0" err="1"/>
                <a:t>Accelaration</a:t>
              </a:r>
              <a:r>
                <a:rPr lang="de-DE" sz="1000" b="1" dirty="0"/>
                <a:t> Sensors</a:t>
              </a:r>
            </a:p>
            <a:p>
              <a:pPr eaLnBrk="1" hangingPunct="1"/>
              <a:r>
                <a:rPr lang="de-DE" sz="1000" b="1" dirty="0"/>
                <a:t>MEMS</a:t>
              </a: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4105" y="73"/>
              <a:ext cx="87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Cosmetics</a:t>
              </a:r>
            </a:p>
            <a:p>
              <a:pPr eaLnBrk="1" hangingPunct="1"/>
              <a:r>
                <a:rPr lang="de-DE" sz="1000" b="1"/>
                <a:t>TiO</a:t>
              </a:r>
              <a:r>
                <a:rPr lang="de-DE" sz="1000" b="1" baseline="-25000"/>
                <a:t>2</a:t>
              </a:r>
              <a:r>
                <a:rPr lang="de-DE" sz="1000" b="1"/>
                <a:t> Nanoparticle    </a:t>
              </a: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1565" y="3822"/>
              <a:ext cx="86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GMR Read Head</a:t>
              </a:r>
            </a:p>
            <a:p>
              <a:pPr eaLnBrk="1" hangingPunct="1"/>
              <a:r>
                <a:rPr lang="de-DE" sz="1000" b="1"/>
                <a:t>Magnetic </a:t>
              </a:r>
            </a:p>
            <a:p>
              <a:pPr eaLnBrk="1" hangingPunct="1"/>
              <a:r>
                <a:rPr lang="de-DE" sz="1000" b="1"/>
                <a:t>Multilayers</a:t>
              </a:r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 flipV="1">
              <a:off x="2562" y="618"/>
              <a:ext cx="409" cy="52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H="1" flipV="1">
              <a:off x="1314" y="1004"/>
              <a:ext cx="318" cy="40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 flipH="1">
              <a:off x="1973" y="2704"/>
              <a:ext cx="317" cy="63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 flipH="1">
              <a:off x="816" y="2705"/>
              <a:ext cx="0" cy="7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472" y="3629"/>
              <a:ext cx="820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Bike Frame</a:t>
              </a:r>
            </a:p>
            <a:p>
              <a:pPr eaLnBrk="1" hangingPunct="1"/>
              <a:r>
                <a:rPr lang="de-DE" sz="900" b="1"/>
                <a:t>Carbon Fibres</a:t>
              </a:r>
            </a:p>
            <a:p>
              <a:pPr eaLnBrk="1" hangingPunct="1"/>
              <a:r>
                <a:rPr lang="de-DE" sz="900" b="1"/>
                <a:t>Composite Materials</a:t>
              </a: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3962" y="1964"/>
              <a:ext cx="787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 dirty="0">
                  <a:solidFill>
                    <a:srgbClr val="000066"/>
                  </a:solidFill>
                </a:rPr>
                <a:t>Digital </a:t>
              </a:r>
              <a:r>
                <a:rPr lang="de-DE" sz="1200" b="1" dirty="0" err="1">
                  <a:solidFill>
                    <a:srgbClr val="000066"/>
                  </a:solidFill>
                </a:rPr>
                <a:t>Camera</a:t>
              </a:r>
              <a:endParaRPr lang="de-DE" sz="1200" b="1" dirty="0">
                <a:solidFill>
                  <a:srgbClr val="000066"/>
                </a:solidFill>
              </a:endParaRPr>
            </a:p>
            <a:p>
              <a:pPr eaLnBrk="1" hangingPunct="1"/>
              <a:r>
                <a:rPr lang="de-DE" sz="1000" b="1" dirty="0"/>
                <a:t>CCD Chip</a:t>
              </a:r>
            </a:p>
          </p:txBody>
        </p:sp>
        <p:sp>
          <p:nvSpPr>
            <p:cNvPr id="22" name="Line 15"/>
            <p:cNvSpPr>
              <a:spLocks noChangeShapeType="1"/>
            </p:cNvSpPr>
            <p:nvPr/>
          </p:nvSpPr>
          <p:spPr bwMode="auto">
            <a:xfrm flipH="1">
              <a:off x="4377" y="1299"/>
              <a:ext cx="318" cy="27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 flipH="1" flipV="1">
              <a:off x="2290" y="1593"/>
              <a:ext cx="227" cy="49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pic>
          <p:nvPicPr>
            <p:cNvPr id="24" name="Picture 17" descr="Ratten-Neuron auf FETs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" y="1344"/>
              <a:ext cx="437" cy="53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8" descr="Schaltkreis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" y="1389"/>
              <a:ext cx="479" cy="49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Line 19"/>
            <p:cNvSpPr>
              <a:spLocks noChangeShapeType="1"/>
            </p:cNvSpPr>
            <p:nvPr/>
          </p:nvSpPr>
          <p:spPr bwMode="auto">
            <a:xfrm flipV="1">
              <a:off x="476" y="1162"/>
              <a:ext cx="0" cy="22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Text Box 20"/>
            <p:cNvSpPr txBox="1">
              <a:spLocks noChangeArrowheads="1"/>
            </p:cNvSpPr>
            <p:nvPr/>
          </p:nvSpPr>
          <p:spPr bwMode="auto">
            <a:xfrm>
              <a:off x="3470" y="3521"/>
              <a:ext cx="1120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Intelligent Credit Card</a:t>
              </a:r>
            </a:p>
            <a:p>
              <a:pPr eaLnBrk="1" hangingPunct="1"/>
              <a:r>
                <a:rPr lang="de-DE" sz="1000" b="1"/>
                <a:t>Integrated Circuits</a:t>
              </a: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 flipH="1" flipV="1">
              <a:off x="3152" y="2568"/>
              <a:ext cx="726" cy="59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Line 22"/>
            <p:cNvSpPr>
              <a:spLocks noChangeShapeType="1"/>
            </p:cNvSpPr>
            <p:nvPr/>
          </p:nvSpPr>
          <p:spPr bwMode="auto">
            <a:xfrm flipV="1">
              <a:off x="4150" y="732"/>
              <a:ext cx="295" cy="38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Line 23"/>
            <p:cNvSpPr>
              <a:spLocks noChangeShapeType="1"/>
            </p:cNvSpPr>
            <p:nvPr/>
          </p:nvSpPr>
          <p:spPr bwMode="auto">
            <a:xfrm flipH="1" flipV="1">
              <a:off x="2653" y="2478"/>
              <a:ext cx="227" cy="90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Text Box 24"/>
            <p:cNvSpPr txBox="1">
              <a:spLocks noChangeArrowheads="1"/>
            </p:cNvSpPr>
            <p:nvPr/>
          </p:nvSpPr>
          <p:spPr bwMode="auto">
            <a:xfrm>
              <a:off x="2472" y="3838"/>
              <a:ext cx="825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LED Display</a:t>
              </a:r>
            </a:p>
            <a:p>
              <a:pPr eaLnBrk="1" hangingPunct="1"/>
              <a:r>
                <a:rPr lang="de-DE" sz="1000" b="1"/>
                <a:t>Photonic Materials</a:t>
              </a:r>
            </a:p>
          </p:txBody>
        </p:sp>
        <p:sp>
          <p:nvSpPr>
            <p:cNvPr id="32" name="Text Box 25"/>
            <p:cNvSpPr txBox="1">
              <a:spLocks noChangeArrowheads="1"/>
            </p:cNvSpPr>
            <p:nvPr/>
          </p:nvSpPr>
          <p:spPr bwMode="auto">
            <a:xfrm>
              <a:off x="1610" y="73"/>
              <a:ext cx="1134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GPS Navigation</a:t>
              </a:r>
            </a:p>
            <a:p>
              <a:pPr eaLnBrk="1" hangingPunct="1"/>
              <a:r>
                <a:rPr lang="de-DE" sz="1000" b="1"/>
                <a:t>Functional Materials</a:t>
              </a:r>
            </a:p>
          </p:txBody>
        </p:sp>
        <p:sp>
          <p:nvSpPr>
            <p:cNvPr id="33" name="Line 26"/>
            <p:cNvSpPr>
              <a:spLocks noChangeShapeType="1"/>
            </p:cNvSpPr>
            <p:nvPr/>
          </p:nvSpPr>
          <p:spPr bwMode="auto">
            <a:xfrm flipH="1" flipV="1">
              <a:off x="2154" y="754"/>
              <a:ext cx="318" cy="38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Line 27"/>
            <p:cNvSpPr>
              <a:spLocks noChangeShapeType="1"/>
            </p:cNvSpPr>
            <p:nvPr/>
          </p:nvSpPr>
          <p:spPr bwMode="auto">
            <a:xfrm flipH="1" flipV="1">
              <a:off x="2789" y="1253"/>
              <a:ext cx="227" cy="31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Text Box 28"/>
            <p:cNvSpPr txBox="1">
              <a:spLocks noChangeArrowheads="1"/>
            </p:cNvSpPr>
            <p:nvPr/>
          </p:nvSpPr>
          <p:spPr bwMode="auto">
            <a:xfrm>
              <a:off x="2824" y="1842"/>
              <a:ext cx="111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Glasses and Coatings</a:t>
              </a:r>
            </a:p>
            <a:p>
              <a:pPr eaLnBrk="1" hangingPunct="1"/>
              <a:r>
                <a:rPr lang="de-DE" sz="1000" b="1"/>
                <a:t>Optical Materials</a:t>
              </a:r>
            </a:p>
            <a:p>
              <a:pPr eaLnBrk="1" hangingPunct="1"/>
              <a:r>
                <a:rPr lang="de-DE" sz="1000" b="1"/>
                <a:t>UV Filter</a:t>
              </a:r>
            </a:p>
          </p:txBody>
        </p:sp>
        <p:sp>
          <p:nvSpPr>
            <p:cNvPr id="36" name="Line 29"/>
            <p:cNvSpPr>
              <a:spLocks noChangeShapeType="1"/>
            </p:cNvSpPr>
            <p:nvPr/>
          </p:nvSpPr>
          <p:spPr bwMode="auto">
            <a:xfrm flipH="1">
              <a:off x="5171" y="1208"/>
              <a:ext cx="0" cy="58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Text Box 30"/>
            <p:cNvSpPr txBox="1">
              <a:spLocks noChangeArrowheads="1"/>
            </p:cNvSpPr>
            <p:nvPr/>
          </p:nvSpPr>
          <p:spPr bwMode="auto">
            <a:xfrm>
              <a:off x="4830" y="2296"/>
              <a:ext cx="751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Artificial Lens</a:t>
              </a:r>
            </a:p>
            <a:p>
              <a:pPr eaLnBrk="1" hangingPunct="1"/>
              <a:r>
                <a:rPr lang="de-DE" sz="1000" b="1"/>
                <a:t>Biocompatible</a:t>
              </a:r>
            </a:p>
            <a:p>
              <a:pPr eaLnBrk="1" hangingPunct="1"/>
              <a:r>
                <a:rPr lang="de-DE" sz="1000" b="1"/>
                <a:t>Polymers</a:t>
              </a:r>
            </a:p>
          </p:txBody>
        </p:sp>
        <p:sp>
          <p:nvSpPr>
            <p:cNvPr id="38" name="Oval 31"/>
            <p:cNvSpPr>
              <a:spLocks noChangeArrowheads="1"/>
            </p:cNvSpPr>
            <p:nvPr/>
          </p:nvSpPr>
          <p:spPr bwMode="auto">
            <a:xfrm>
              <a:off x="408" y="1026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9" name="Oval 32"/>
            <p:cNvSpPr>
              <a:spLocks noChangeArrowheads="1"/>
            </p:cNvSpPr>
            <p:nvPr/>
          </p:nvSpPr>
          <p:spPr bwMode="auto">
            <a:xfrm>
              <a:off x="4649" y="1162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" name="Oval 33"/>
            <p:cNvSpPr>
              <a:spLocks noChangeArrowheads="1"/>
            </p:cNvSpPr>
            <p:nvPr/>
          </p:nvSpPr>
          <p:spPr bwMode="auto">
            <a:xfrm>
              <a:off x="1610" y="1389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" name="Oval 34"/>
            <p:cNvSpPr>
              <a:spLocks noChangeArrowheads="1"/>
            </p:cNvSpPr>
            <p:nvPr/>
          </p:nvSpPr>
          <p:spPr bwMode="auto">
            <a:xfrm>
              <a:off x="2472" y="2092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" name="Oval 35"/>
            <p:cNvSpPr>
              <a:spLocks noChangeArrowheads="1"/>
            </p:cNvSpPr>
            <p:nvPr/>
          </p:nvSpPr>
          <p:spPr bwMode="auto">
            <a:xfrm>
              <a:off x="2448" y="1117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3" name="Oval 36"/>
            <p:cNvSpPr>
              <a:spLocks noChangeArrowheads="1"/>
            </p:cNvSpPr>
            <p:nvPr/>
          </p:nvSpPr>
          <p:spPr bwMode="auto">
            <a:xfrm>
              <a:off x="2677" y="1140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4" name="Oval 37"/>
            <p:cNvSpPr>
              <a:spLocks noChangeArrowheads="1"/>
            </p:cNvSpPr>
            <p:nvPr/>
          </p:nvSpPr>
          <p:spPr bwMode="auto">
            <a:xfrm>
              <a:off x="2245" y="2568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45" name="Picture 38" descr="GMR disc drive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3157"/>
              <a:ext cx="612" cy="68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Oval 39"/>
            <p:cNvSpPr>
              <a:spLocks noChangeArrowheads="1"/>
            </p:cNvSpPr>
            <p:nvPr/>
          </p:nvSpPr>
          <p:spPr bwMode="auto">
            <a:xfrm>
              <a:off x="2562" y="2341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47" name="Picture 40" descr="integrated_circuit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3022"/>
              <a:ext cx="525" cy="52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Oval 41"/>
            <p:cNvSpPr>
              <a:spLocks noChangeArrowheads="1"/>
            </p:cNvSpPr>
            <p:nvPr/>
          </p:nvSpPr>
          <p:spPr bwMode="auto">
            <a:xfrm>
              <a:off x="3016" y="2478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9" name="Oval 42"/>
            <p:cNvSpPr>
              <a:spLocks noChangeArrowheads="1"/>
            </p:cNvSpPr>
            <p:nvPr/>
          </p:nvSpPr>
          <p:spPr bwMode="auto">
            <a:xfrm>
              <a:off x="4014" y="1071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50" name="Picture 43" descr="na_tio2_sem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5" y="346"/>
              <a:ext cx="680" cy="51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Oval 44"/>
            <p:cNvSpPr>
              <a:spLocks noChangeArrowheads="1"/>
            </p:cNvSpPr>
            <p:nvPr/>
          </p:nvSpPr>
          <p:spPr bwMode="auto">
            <a:xfrm>
              <a:off x="5103" y="1071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2" name="Oval 45"/>
            <p:cNvSpPr>
              <a:spLocks noChangeArrowheads="1"/>
            </p:cNvSpPr>
            <p:nvPr/>
          </p:nvSpPr>
          <p:spPr bwMode="auto">
            <a:xfrm>
              <a:off x="748" y="2568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53" name="Picture 46" descr="c fibres"/>
            <p:cNvPicPr>
              <a:picLocks noChangeAspect="1" noChangeArrowheads="1"/>
            </p:cNvPicPr>
            <p:nvPr/>
          </p:nvPicPr>
          <p:blipFill>
            <a:blip r:embed="rId8" cstate="screen">
              <a:lum bright="-20000" contras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" y="3158"/>
              <a:ext cx="487" cy="48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47" descr="composites"/>
            <p:cNvPicPr>
              <a:picLocks noChangeArrowheads="1"/>
            </p:cNvPicPr>
            <p:nvPr/>
          </p:nvPicPr>
          <p:blipFill>
            <a:blip r:embed="rId9" cstate="screen">
              <a:lum contras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3067"/>
              <a:ext cx="499" cy="487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48" descr="led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3" y="3385"/>
              <a:ext cx="555" cy="465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49" descr="ccd chip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9" y="1480"/>
              <a:ext cx="590" cy="44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50" descr="ophthal-artificial-lens-pl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1" y="1752"/>
              <a:ext cx="496" cy="56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51" descr="li battery"/>
            <p:cNvPicPr>
              <a:picLocks noChangeAspect="1" noChangeArrowheads="1"/>
            </p:cNvPicPr>
            <p:nvPr/>
          </p:nvPicPr>
          <p:blipFill>
            <a:blip r:embed="rId13" cstate="screen">
              <a:lum bright="-12000" contrast="1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2678"/>
            <a:stretch>
              <a:fillRect/>
            </a:stretch>
          </p:blipFill>
          <p:spPr bwMode="auto">
            <a:xfrm>
              <a:off x="793" y="572"/>
              <a:ext cx="691" cy="49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52" descr="hip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" y="1264"/>
              <a:ext cx="439" cy="53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Text Box 53"/>
            <p:cNvSpPr txBox="1">
              <a:spLocks noChangeArrowheads="1"/>
            </p:cNvSpPr>
            <p:nvPr/>
          </p:nvSpPr>
          <p:spPr bwMode="auto">
            <a:xfrm>
              <a:off x="1701" y="1840"/>
              <a:ext cx="735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 dirty="0" err="1">
                  <a:solidFill>
                    <a:srgbClr val="000066"/>
                  </a:solidFill>
                </a:rPr>
                <a:t>Artificial</a:t>
              </a:r>
              <a:r>
                <a:rPr lang="de-DE" sz="1200" b="1" dirty="0">
                  <a:solidFill>
                    <a:srgbClr val="000066"/>
                  </a:solidFill>
                </a:rPr>
                <a:t> </a:t>
              </a:r>
              <a:r>
                <a:rPr lang="de-DE" sz="1200" b="1" dirty="0" err="1">
                  <a:solidFill>
                    <a:srgbClr val="000066"/>
                  </a:solidFill>
                </a:rPr>
                <a:t>Hips</a:t>
              </a:r>
              <a:endParaRPr lang="de-DE" sz="1200" b="1" dirty="0">
                <a:solidFill>
                  <a:srgbClr val="000066"/>
                </a:solidFill>
              </a:endParaRPr>
            </a:p>
            <a:p>
              <a:pPr eaLnBrk="1" hangingPunct="1"/>
              <a:r>
                <a:rPr lang="de-DE" sz="1000" b="1" dirty="0" err="1"/>
                <a:t>Biocompatible</a:t>
              </a:r>
              <a:endParaRPr lang="de-DE" sz="1000" b="1" dirty="0"/>
            </a:p>
            <a:p>
              <a:pPr eaLnBrk="1" hangingPunct="1"/>
              <a:r>
                <a:rPr lang="de-DE" sz="1000" b="1" dirty="0"/>
                <a:t>Materials</a:t>
              </a:r>
            </a:p>
          </p:txBody>
        </p:sp>
        <p:sp>
          <p:nvSpPr>
            <p:cNvPr id="61" name="Oval 54"/>
            <p:cNvSpPr>
              <a:spLocks noChangeArrowheads="1"/>
            </p:cNvSpPr>
            <p:nvPr/>
          </p:nvSpPr>
          <p:spPr bwMode="auto">
            <a:xfrm>
              <a:off x="3651" y="2568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2" name="Line 55"/>
            <p:cNvSpPr>
              <a:spLocks noChangeShapeType="1"/>
            </p:cNvSpPr>
            <p:nvPr/>
          </p:nvSpPr>
          <p:spPr bwMode="auto">
            <a:xfrm flipH="1" flipV="1">
              <a:off x="3787" y="2659"/>
              <a:ext cx="907" cy="31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Text Box 56"/>
            <p:cNvSpPr txBox="1">
              <a:spLocks noChangeArrowheads="1"/>
            </p:cNvSpPr>
            <p:nvPr/>
          </p:nvSpPr>
          <p:spPr bwMode="auto">
            <a:xfrm>
              <a:off x="4558" y="3339"/>
              <a:ext cx="116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>
                  <a:solidFill>
                    <a:srgbClr val="000066"/>
                  </a:solidFill>
                </a:rPr>
                <a:t>Exact Time via satellite</a:t>
              </a:r>
            </a:p>
            <a:p>
              <a:pPr eaLnBrk="1" hangingPunct="1"/>
              <a:r>
                <a:rPr lang="de-DE" sz="1000" b="1"/>
                <a:t>Semiconductíng devices</a:t>
              </a:r>
            </a:p>
            <a:p>
              <a:pPr eaLnBrk="1" hangingPunct="1"/>
              <a:r>
                <a:rPr lang="de-DE" sz="1000" b="1"/>
                <a:t>Micro-Batteries</a:t>
              </a:r>
            </a:p>
          </p:txBody>
        </p:sp>
        <p:pic>
          <p:nvPicPr>
            <p:cNvPr id="64" name="Picture 57" descr="REM IC Structure"/>
            <p:cNvPicPr>
              <a:picLocks noChangeAspect="1" noChangeArrowheads="1"/>
            </p:cNvPicPr>
            <p:nvPr/>
          </p:nvPicPr>
          <p:blipFill>
            <a:blip r:embed="rId15" cstate="screen">
              <a:lum contrast="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346"/>
              <a:ext cx="683" cy="4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58" descr="electroplated SAW device"/>
            <p:cNvPicPr>
              <a:picLocks noChangeAspect="1" noChangeArrowheads="1"/>
            </p:cNvPicPr>
            <p:nvPr/>
          </p:nvPicPr>
          <p:blipFill>
            <a:blip r:embed="rId16">
              <a:lum bright="-12000"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1344"/>
              <a:ext cx="453" cy="45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59" descr="BEschleunigungssensor FH-ISIT"/>
            <p:cNvPicPr>
              <a:picLocks noChangeAspect="1" noChangeArrowheads="1"/>
            </p:cNvPicPr>
            <p:nvPr/>
          </p:nvPicPr>
          <p:blipFill>
            <a:blip r:embed="rId17" cstate="screen">
              <a:lum bright="-16000" contrast="1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0247" b="23517"/>
            <a:stretch>
              <a:fillRect/>
            </a:stretch>
          </p:blipFill>
          <p:spPr bwMode="auto">
            <a:xfrm>
              <a:off x="3310" y="572"/>
              <a:ext cx="613" cy="473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60" descr="3d Beschleunigungssensor"/>
            <p:cNvPicPr>
              <a:picLocks noChangeAspect="1" noChangeArrowheads="1"/>
            </p:cNvPicPr>
            <p:nvPr/>
          </p:nvPicPr>
          <p:blipFill>
            <a:blip r:embed="rId18" cstate="screen">
              <a:lum bright="-14000" contrast="1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0" y="439"/>
              <a:ext cx="590" cy="451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61" descr="optical materials"/>
            <p:cNvPicPr>
              <a:picLocks noChangeAspect="1" noChangeArrowheads="1"/>
            </p:cNvPicPr>
            <p:nvPr/>
          </p:nvPicPr>
          <p:blipFill>
            <a:blip r:embed="rId19" cstate="screen">
              <a:lum contras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1434"/>
              <a:ext cx="590" cy="433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62" descr="chip"/>
            <p:cNvPicPr>
              <a:picLocks noChangeAspect="1" noChangeArrowheads="1"/>
            </p:cNvPicPr>
            <p:nvPr/>
          </p:nvPicPr>
          <p:blipFill>
            <a:blip r:embed="rId20" cstate="screen">
              <a:lum bright="-6000"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" y="2704"/>
              <a:ext cx="490" cy="63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Text Box 8"/>
            <p:cNvSpPr txBox="1">
              <a:spLocks noChangeArrowheads="1"/>
            </p:cNvSpPr>
            <p:nvPr/>
          </p:nvSpPr>
          <p:spPr bwMode="auto">
            <a:xfrm>
              <a:off x="476" y="164"/>
              <a:ext cx="106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200" b="1" dirty="0">
                  <a:solidFill>
                    <a:srgbClr val="000066"/>
                  </a:solidFill>
                </a:rPr>
                <a:t>Pace </a:t>
              </a:r>
              <a:r>
                <a:rPr lang="de-DE" sz="1200" b="1" dirty="0" err="1">
                  <a:solidFill>
                    <a:srgbClr val="000066"/>
                  </a:solidFill>
                </a:rPr>
                <a:t>Maker</a:t>
              </a:r>
              <a:endParaRPr lang="de-DE" sz="1200" b="1" dirty="0">
                <a:solidFill>
                  <a:srgbClr val="000066"/>
                </a:solidFill>
              </a:endParaRPr>
            </a:p>
            <a:p>
              <a:pPr eaLnBrk="1" hangingPunct="1"/>
              <a:r>
                <a:rPr lang="de-DE" sz="1000" b="1" dirty="0"/>
                <a:t>Li-</a:t>
              </a:r>
              <a:r>
                <a:rPr lang="de-DE" sz="1000" b="1" dirty="0" err="1"/>
                <a:t>Batteries</a:t>
              </a:r>
              <a:endParaRPr lang="de-DE" sz="1000" b="1" dirty="0"/>
            </a:p>
            <a:p>
              <a:pPr eaLnBrk="1" hangingPunct="1"/>
              <a:r>
                <a:rPr lang="de-DE" sz="1000" b="1" dirty="0"/>
                <a:t>New Materials </a:t>
              </a:r>
              <a:r>
                <a:rPr lang="de-DE" sz="1000" b="1" dirty="0" err="1"/>
                <a:t>for</a:t>
              </a:r>
              <a:r>
                <a:rPr lang="de-DE" sz="1000" b="1" dirty="0"/>
                <a:t> </a:t>
              </a:r>
              <a:r>
                <a:rPr lang="de-DE" sz="1000" b="1" dirty="0" err="1"/>
                <a:t>Energy</a:t>
              </a:r>
              <a:endParaRPr lang="de-DE" sz="1000" b="1" dirty="0"/>
            </a:p>
          </p:txBody>
        </p:sp>
      </p:grpSp>
      <p:sp>
        <p:nvSpPr>
          <p:cNvPr id="71" name="Text Box 63"/>
          <p:cNvSpPr txBox="1">
            <a:spLocks noChangeArrowheads="1"/>
          </p:cNvSpPr>
          <p:nvPr/>
        </p:nvSpPr>
        <p:spPr bwMode="auto">
          <a:xfrm>
            <a:off x="9040813" y="6235700"/>
            <a:ext cx="2578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>
                <a:solidFill>
                  <a:srgbClr val="000066"/>
                </a:solidFill>
              </a:rPr>
              <a:t>Taylored Materials at Work ….</a:t>
            </a:r>
          </a:p>
        </p:txBody>
      </p:sp>
    </p:spTree>
    <p:extLst>
      <p:ext uri="{BB962C8B-B14F-4D97-AF65-F5344CB8AC3E}">
        <p14:creationId xmlns:p14="http://schemas.microsoft.com/office/powerpoint/2010/main" val="4205031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theme/theme1.xml><?xml version="1.0" encoding="utf-8"?>
<a:theme xmlns:a="http://schemas.openxmlformats.org/drawingml/2006/main" name="ARD master">
  <a:themeElements>
    <a:clrScheme name="Benutzerdefiniert 63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xmlns="" name="DESY_PowerPoint_16x9_en.potx" id="{14073260-8C2D-4AB2-A81C-2042420C348F}" vid="{AD62EC48-8461-453D-92FA-1EE04F54074A}"/>
    </a:ext>
  </a:extLst>
</a:theme>
</file>

<file path=ppt/theme/theme2.xml><?xml version="1.0" encoding="utf-8"?>
<a:theme xmlns:a="http://schemas.openxmlformats.org/drawingml/2006/main" name="DTS Master">
  <a:themeElements>
    <a:clrScheme name="Benutzerdefiniert 63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xmlns="" name="DESY_PowerPoint_16x9_en.potx" id="{14073260-8C2D-4AB2-A81C-2042420C348F}" vid="{AD62EC48-8461-453D-92FA-1EE04F54074A}"/>
    </a:ext>
  </a:extLst>
</a:theme>
</file>

<file path=ppt/theme/theme3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xmlns="" name="Präsentation10" id="{2B0CCFEF-3092-0942-8FFD-946A8089C971}" vid="{71341955-5B0B-6345-98C1-5CB085C5AEBD}"/>
    </a:ext>
  </a:extLst>
</a:theme>
</file>

<file path=ppt/theme/theme4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DESY_PowerPoint_16x9_en(2)</Template>
  <TotalTime>10858</TotalTime>
  <Words>3016</Words>
  <Application>Microsoft Macintosh PowerPoint</Application>
  <PresentationFormat>Custom</PresentationFormat>
  <Paragraphs>446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ARD master</vt:lpstr>
      <vt:lpstr>DTS Master</vt:lpstr>
      <vt:lpstr>DESY</vt:lpstr>
      <vt:lpstr>PowerPoint Presentation</vt:lpstr>
      <vt:lpstr>Particle Accelerators: Discovery Machines and Innovation Drivers</vt:lpstr>
      <vt:lpstr>Probing for New Particles and Forces</vt:lpstr>
      <vt:lpstr>Producing X Rays for Inspection</vt:lpstr>
      <vt:lpstr>Irradiating and Destroying Tumor Cells</vt:lpstr>
      <vt:lpstr>Producing Light and Filming Molecular Movies</vt:lpstr>
      <vt:lpstr>Particle Accelerators at DESY – Excellence in Photon Science</vt:lpstr>
      <vt:lpstr>Germany Today</vt:lpstr>
      <vt:lpstr>Germany Today</vt:lpstr>
      <vt:lpstr>Frontier Electron Beams and Directions for New Beams</vt:lpstr>
      <vt:lpstr>Slow Down in RF and Invention of A New Technology</vt:lpstr>
      <vt:lpstr>Slow Down in RF and Invention of A New Technology</vt:lpstr>
      <vt:lpstr>Slow Down in RF and Invention of A New Technology</vt:lpstr>
      <vt:lpstr>Slow Down in RF and Invention of A New Technology</vt:lpstr>
      <vt:lpstr>Hamburg: ANGUS Laser Laboratory for Accelerator R&amp;D</vt:lpstr>
      <vt:lpstr>The Plasma Accelerator Concept</vt:lpstr>
      <vt:lpstr>Plasma Acceleration</vt:lpstr>
      <vt:lpstr>Plasma Acceleration</vt:lpstr>
      <vt:lpstr>Plasma Acceleration</vt:lpstr>
      <vt:lpstr>Plasma Acceleration</vt:lpstr>
      <vt:lpstr>Laser Plasma Accelerator for Electron Beams</vt:lpstr>
      <vt:lpstr>...and it is really much smaller!</vt:lpstr>
      <vt:lpstr>University Hamburg / DESY: LUX (A. Maier et al)</vt:lpstr>
      <vt:lpstr>The European Opportunity</vt:lpstr>
      <vt:lpstr>PowerPoint Presentation</vt:lpstr>
      <vt:lpstr>EuPRAXIA Horizon2020 Design Study</vt:lpstr>
      <vt:lpstr>Collaboration of 40 institutes</vt:lpstr>
      <vt:lpstr>Where is Africa in EuPRAXIA?</vt:lpstr>
      <vt:lpstr>Management  Structure</vt:lpstr>
      <vt:lpstr>A European Strategy for Accelerator Innovation</vt:lpstr>
      <vt:lpstr>EuPRAXIA Objectives</vt:lpstr>
      <vt:lpstr>The 50 Billion Volt per Meter Linear Accelerator</vt:lpstr>
      <vt:lpstr>The 50 Billion Volt per Meter Linear Accelerator</vt:lpstr>
      <vt:lpstr>Targets in Facility Parameters</vt:lpstr>
      <vt:lpstr>The EuPRAXIA Facility (Under Design)</vt:lpstr>
      <vt:lpstr>Fits on the Parking Lot of the Hospital Copenhagen</vt:lpstr>
      <vt:lpstr>Versatile – Designed for Multiple Applications</vt:lpstr>
      <vt:lpstr>Versatile – Designed for Multiple Applications</vt:lpstr>
      <vt:lpstr>Medical Imaging with Plasma Accelerators</vt:lpstr>
      <vt:lpstr>Can the Facility REALLY Do ALL of This?</vt:lpstr>
      <vt:lpstr>EuPRAXIA at SPARClab in Frascati</vt:lpstr>
      <vt:lpstr>Impression of EuPRAXIA@SPARC_LAB at LNF</vt:lpstr>
      <vt:lpstr>Hamburg Infrastructure – SINBAD </vt:lpstr>
      <vt:lpstr>PowerPoint Presentation</vt:lpstr>
      <vt:lpstr>Accelerator R&amp;D Program of Helmholtz Association</vt:lpstr>
      <vt:lpstr>Press and Public Understand the Huge Potential</vt:lpstr>
      <vt:lpstr>Conclusions</vt:lpstr>
      <vt:lpstr>Thank you for your attention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Nele Mueller</dc:creator>
  <cp:lastModifiedBy>Ralph Assmann</cp:lastModifiedBy>
  <cp:revision>949</cp:revision>
  <dcterms:created xsi:type="dcterms:W3CDTF">2017-10-27T13:42:35Z</dcterms:created>
  <dcterms:modified xsi:type="dcterms:W3CDTF">2018-06-28T08:14:44Z</dcterms:modified>
</cp:coreProperties>
</file>