
<file path=[Content_Types].xml><?xml version="1.0" encoding="utf-8"?>
<Types xmlns="http://schemas.openxmlformats.org/package/2006/content-types">
  <Default Extension="png" ContentType="image/png"/>
  <Default Extension="bin" ContentType="application/vnd.openxmlformats-officedocument.oleObject"/>
  <Default Extension="emf" ContentType="image/x-emf"/>
  <Default Extension="jpeg" ContentType="image/jpeg"/>
  <Default Extension="wmf" ContentType="image/x-wmf"/>
  <Default Extension="rels" ContentType="application/vnd.openxmlformats-package.relationships+xml"/>
  <Default Extension="xml" ContentType="application/xml"/>
  <Default Extension="vml" ContentType="application/vnd.openxmlformats-officedocument.vmlDrawing"/>
  <Default Extension="gif" ContentType="image/gif"/>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2"/>
  </p:notesMasterIdLst>
  <p:sldIdLst>
    <p:sldId id="350" r:id="rId2"/>
    <p:sldId id="591" r:id="rId3"/>
    <p:sldId id="599" r:id="rId4"/>
    <p:sldId id="538" r:id="rId5"/>
    <p:sldId id="555" r:id="rId6"/>
    <p:sldId id="522" r:id="rId7"/>
    <p:sldId id="549" r:id="rId8"/>
    <p:sldId id="594" r:id="rId9"/>
    <p:sldId id="595" r:id="rId10"/>
    <p:sldId id="534" r:id="rId11"/>
    <p:sldId id="533" r:id="rId12"/>
    <p:sldId id="546" r:id="rId13"/>
    <p:sldId id="540" r:id="rId14"/>
    <p:sldId id="590" r:id="rId15"/>
    <p:sldId id="598" r:id="rId16"/>
    <p:sldId id="541" r:id="rId17"/>
    <p:sldId id="559" r:id="rId18"/>
    <p:sldId id="562" r:id="rId19"/>
    <p:sldId id="575" r:id="rId20"/>
    <p:sldId id="561" r:id="rId21"/>
    <p:sldId id="544" r:id="rId22"/>
    <p:sldId id="593" r:id="rId23"/>
    <p:sldId id="566" r:id="rId24"/>
    <p:sldId id="530" r:id="rId25"/>
    <p:sldId id="581" r:id="rId26"/>
    <p:sldId id="580" r:id="rId27"/>
    <p:sldId id="579" r:id="rId28"/>
    <p:sldId id="582" r:id="rId29"/>
    <p:sldId id="583" r:id="rId30"/>
    <p:sldId id="587" r:id="rId31"/>
  </p:sldIdLst>
  <p:sldSz cx="9144000" cy="6858000" type="screen4x3"/>
  <p:notesSz cx="6797675" cy="987266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110" userDrawn="1">
          <p15:clr>
            <a:srgbClr val="A4A3A4"/>
          </p15:clr>
        </p15:guide>
        <p15:guide id="2" pos="2141"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4233"/>
    <a:srgbClr val="008DF6"/>
    <a:srgbClr val="FF3300"/>
    <a:srgbClr val="FF7065"/>
    <a:srgbClr val="FF544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677" autoAdjust="0"/>
    <p:restoredTop sz="77993" autoAdjust="0"/>
  </p:normalViewPr>
  <p:slideViewPr>
    <p:cSldViewPr>
      <p:cViewPr varScale="1">
        <p:scale>
          <a:sx n="144" d="100"/>
          <a:sy n="144" d="100"/>
        </p:scale>
        <p:origin x="1192" y="200"/>
      </p:cViewPr>
      <p:guideLst>
        <p:guide orient="horz" pos="2160"/>
        <p:guide pos="2880"/>
      </p:guideLst>
    </p:cSldViewPr>
  </p:slideViewPr>
  <p:outlineViewPr>
    <p:cViewPr>
      <p:scale>
        <a:sx n="33" d="100"/>
        <a:sy n="33" d="100"/>
      </p:scale>
      <p:origin x="0" y="228"/>
    </p:cViewPr>
  </p:outlineViewPr>
  <p:notesTextViewPr>
    <p:cViewPr>
      <p:scale>
        <a:sx n="1" d="1"/>
        <a:sy n="1" d="1"/>
      </p:scale>
      <p:origin x="0" y="0"/>
    </p:cViewPr>
  </p:notesTextViewPr>
  <p:sorterViewPr>
    <p:cViewPr>
      <p:scale>
        <a:sx n="55" d="100"/>
        <a:sy n="55" d="100"/>
      </p:scale>
      <p:origin x="0" y="0"/>
    </p:cViewPr>
  </p:sorterViewPr>
  <p:notesViewPr>
    <p:cSldViewPr>
      <p:cViewPr varScale="1">
        <p:scale>
          <a:sx n="56" d="100"/>
          <a:sy n="56" d="100"/>
        </p:scale>
        <p:origin x="-2496" y="-96"/>
      </p:cViewPr>
      <p:guideLst>
        <p:guide orient="horz" pos="3110"/>
        <p:guide pos="2141"/>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 Id="rId8" Type="http://schemas.openxmlformats.org/officeDocument/2006/relationships/slide" Target="slides/slide7.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600" b="1" i="0" u="none" strike="noStrike" kern="1200" cap="all" spc="120" normalizeH="0" baseline="0">
                <a:solidFill>
                  <a:schemeClr val="tx1">
                    <a:lumMod val="65000"/>
                    <a:lumOff val="35000"/>
                  </a:schemeClr>
                </a:solidFill>
                <a:latin typeface="+mn-lt"/>
                <a:ea typeface="+mn-ea"/>
                <a:cs typeface="+mn-cs"/>
              </a:defRPr>
            </a:pPr>
            <a:r>
              <a:rPr lang="en-GB"/>
              <a:t>Particle Accelerators in Modern World</a:t>
            </a:r>
          </a:p>
        </c:rich>
      </c:tx>
      <c:overlay val="0"/>
      <c:spPr>
        <a:noFill/>
        <a:ln>
          <a:noFill/>
        </a:ln>
        <a:effectLst/>
      </c:spPr>
      <c:txPr>
        <a:bodyPr rot="0" spcFirstLastPara="1" vertOverflow="ellipsis" vert="horz" wrap="square" anchor="ctr" anchorCtr="1"/>
        <a:lstStyle/>
        <a:p>
          <a:pPr>
            <a:defRPr sz="1600" b="1" i="0" u="none" strike="noStrike" kern="1200" cap="all" spc="120" normalizeH="0" baseline="0">
              <a:solidFill>
                <a:schemeClr val="tx1">
                  <a:lumMod val="65000"/>
                  <a:lumOff val="35000"/>
                </a:schemeClr>
              </a:solidFill>
              <a:latin typeface="+mn-lt"/>
              <a:ea typeface="+mn-ea"/>
              <a:cs typeface="+mn-cs"/>
            </a:defRPr>
          </a:pPr>
          <a:endParaRPr lang="en-US"/>
        </a:p>
      </c:txPr>
    </c:title>
    <c:autoTitleDeleted val="0"/>
    <c:plotArea>
      <c:layout/>
      <c:lineChart>
        <c:grouping val="standard"/>
        <c:varyColors val="0"/>
        <c:ser>
          <c:idx val="1"/>
          <c:order val="0"/>
          <c:tx>
            <c:strRef>
              <c:f>Sheet1!$B$2</c:f>
              <c:strCache>
                <c:ptCount val="1"/>
                <c:pt idx="0">
                  <c:v>Total</c:v>
                </c:pt>
              </c:strCache>
            </c:strRef>
          </c:tx>
          <c:spPr>
            <a:ln w="22225" cap="rnd">
              <a:solidFill>
                <a:schemeClr val="accent3"/>
              </a:solidFill>
              <a:round/>
            </a:ln>
            <a:effectLst/>
          </c:spPr>
          <c:marker>
            <c:symbol val="square"/>
            <c:size val="6"/>
            <c:spPr>
              <a:solidFill>
                <a:schemeClr val="accent3"/>
              </a:solidFill>
              <a:ln w="9525">
                <a:solidFill>
                  <a:schemeClr val="accent3"/>
                </a:solidFill>
                <a:round/>
              </a:ln>
              <a:effectLst/>
            </c:spPr>
          </c:marker>
          <c:cat>
            <c:numRef>
              <c:f>Sheet1!$A$3:$A$13</c:f>
              <c:numCache>
                <c:formatCode>General</c:formatCode>
                <c:ptCount val="11"/>
                <c:pt idx="0">
                  <c:v>1968</c:v>
                </c:pt>
                <c:pt idx="1">
                  <c:v>1970</c:v>
                </c:pt>
                <c:pt idx="2">
                  <c:v>1989</c:v>
                </c:pt>
                <c:pt idx="3">
                  <c:v>1994</c:v>
                </c:pt>
                <c:pt idx="4">
                  <c:v>1998</c:v>
                </c:pt>
                <c:pt idx="5">
                  <c:v>2000</c:v>
                </c:pt>
                <c:pt idx="6">
                  <c:v>2004</c:v>
                </c:pt>
                <c:pt idx="7">
                  <c:v>2007</c:v>
                </c:pt>
                <c:pt idx="8">
                  <c:v>2009</c:v>
                </c:pt>
                <c:pt idx="9">
                  <c:v>2012</c:v>
                </c:pt>
                <c:pt idx="10">
                  <c:v>2014</c:v>
                </c:pt>
              </c:numCache>
            </c:numRef>
          </c:cat>
          <c:val>
            <c:numRef>
              <c:f>Sheet1!$B$3:$B$13</c:f>
              <c:numCache>
                <c:formatCode>0</c:formatCode>
                <c:ptCount val="11"/>
                <c:pt idx="0">
                  <c:v>2000</c:v>
                </c:pt>
                <c:pt idx="1">
                  <c:v>3000</c:v>
                </c:pt>
                <c:pt idx="2">
                  <c:v>6500</c:v>
                </c:pt>
                <c:pt idx="3">
                  <c:v>9700</c:v>
                </c:pt>
                <c:pt idx="4">
                  <c:v>13500</c:v>
                </c:pt>
                <c:pt idx="5">
                  <c:v>15000</c:v>
                </c:pt>
                <c:pt idx="6">
                  <c:v>18000</c:v>
                </c:pt>
                <c:pt idx="7">
                  <c:v>27500</c:v>
                </c:pt>
                <c:pt idx="8">
                  <c:v>30000</c:v>
                </c:pt>
                <c:pt idx="9">
                  <c:v>39500</c:v>
                </c:pt>
                <c:pt idx="10">
                  <c:v>41000</c:v>
                </c:pt>
              </c:numCache>
            </c:numRef>
          </c:val>
          <c:smooth val="0"/>
          <c:extLst>
            <c:ext xmlns:c16="http://schemas.microsoft.com/office/drawing/2014/chart" uri="{C3380CC4-5D6E-409C-BE32-E72D297353CC}">
              <c16:uniqueId val="{00000000-2000-4273-88B4-1B3300F05EF9}"/>
            </c:ext>
          </c:extLst>
        </c:ser>
        <c:ser>
          <c:idx val="2"/>
          <c:order val="1"/>
          <c:tx>
            <c:strRef>
              <c:f>Sheet1!$C$2</c:f>
              <c:strCache>
                <c:ptCount val="1"/>
                <c:pt idx="0">
                  <c:v>Industrial</c:v>
                </c:pt>
              </c:strCache>
            </c:strRef>
          </c:tx>
          <c:spPr>
            <a:ln w="22225" cap="rnd">
              <a:solidFill>
                <a:schemeClr val="accent2"/>
              </a:solidFill>
              <a:round/>
            </a:ln>
            <a:effectLst/>
          </c:spPr>
          <c:marker>
            <c:symbol val="triangle"/>
            <c:size val="6"/>
            <c:spPr>
              <a:solidFill>
                <a:schemeClr val="accent2"/>
              </a:solidFill>
              <a:ln w="9525">
                <a:solidFill>
                  <a:schemeClr val="accent2"/>
                </a:solidFill>
                <a:round/>
              </a:ln>
              <a:effectLst/>
            </c:spPr>
          </c:marker>
          <c:cat>
            <c:numRef>
              <c:f>Sheet1!$A$3:$A$13</c:f>
              <c:numCache>
                <c:formatCode>General</c:formatCode>
                <c:ptCount val="11"/>
                <c:pt idx="0">
                  <c:v>1968</c:v>
                </c:pt>
                <c:pt idx="1">
                  <c:v>1970</c:v>
                </c:pt>
                <c:pt idx="2">
                  <c:v>1989</c:v>
                </c:pt>
                <c:pt idx="3">
                  <c:v>1994</c:v>
                </c:pt>
                <c:pt idx="4">
                  <c:v>1998</c:v>
                </c:pt>
                <c:pt idx="5">
                  <c:v>2000</c:v>
                </c:pt>
                <c:pt idx="6">
                  <c:v>2004</c:v>
                </c:pt>
                <c:pt idx="7">
                  <c:v>2007</c:v>
                </c:pt>
                <c:pt idx="8">
                  <c:v>2009</c:v>
                </c:pt>
                <c:pt idx="9">
                  <c:v>2012</c:v>
                </c:pt>
                <c:pt idx="10">
                  <c:v>2014</c:v>
                </c:pt>
              </c:numCache>
            </c:numRef>
          </c:cat>
          <c:val>
            <c:numRef>
              <c:f>Sheet1!$C$3:$C$13</c:f>
              <c:numCache>
                <c:formatCode>0</c:formatCode>
                <c:ptCount val="11"/>
                <c:pt idx="0">
                  <c:v>2000</c:v>
                </c:pt>
                <c:pt idx="1">
                  <c:v>2700</c:v>
                </c:pt>
                <c:pt idx="2">
                  <c:v>4000</c:v>
                </c:pt>
                <c:pt idx="3">
                  <c:v>4500</c:v>
                </c:pt>
                <c:pt idx="4">
                  <c:v>7500</c:v>
                </c:pt>
                <c:pt idx="5">
                  <c:v>8500</c:v>
                </c:pt>
                <c:pt idx="6">
                  <c:v>8500</c:v>
                </c:pt>
                <c:pt idx="7">
                  <c:v>17900</c:v>
                </c:pt>
                <c:pt idx="8">
                  <c:v>22500</c:v>
                </c:pt>
                <c:pt idx="9">
                  <c:v>25300</c:v>
                </c:pt>
                <c:pt idx="10">
                  <c:v>27000</c:v>
                </c:pt>
              </c:numCache>
            </c:numRef>
          </c:val>
          <c:smooth val="0"/>
          <c:extLst>
            <c:ext xmlns:c16="http://schemas.microsoft.com/office/drawing/2014/chart" uri="{C3380CC4-5D6E-409C-BE32-E72D297353CC}">
              <c16:uniqueId val="{00000001-2000-4273-88B4-1B3300F05EF9}"/>
            </c:ext>
          </c:extLst>
        </c:ser>
        <c:ser>
          <c:idx val="3"/>
          <c:order val="2"/>
          <c:tx>
            <c:strRef>
              <c:f>Sheet1!$D$2</c:f>
              <c:strCache>
                <c:ptCount val="1"/>
                <c:pt idx="0">
                  <c:v>Medicine </c:v>
                </c:pt>
              </c:strCache>
            </c:strRef>
          </c:tx>
          <c:spPr>
            <a:ln w="22225" cap="rnd">
              <a:solidFill>
                <a:schemeClr val="accent4"/>
              </a:solidFill>
              <a:round/>
            </a:ln>
            <a:effectLst/>
          </c:spPr>
          <c:marker>
            <c:symbol val="x"/>
            <c:size val="6"/>
            <c:spPr>
              <a:noFill/>
              <a:ln w="9525">
                <a:solidFill>
                  <a:schemeClr val="accent4"/>
                </a:solidFill>
                <a:round/>
              </a:ln>
              <a:effectLst/>
            </c:spPr>
          </c:marker>
          <c:cat>
            <c:numRef>
              <c:f>Sheet1!$A$3:$A$13</c:f>
              <c:numCache>
                <c:formatCode>General</c:formatCode>
                <c:ptCount val="11"/>
                <c:pt idx="0">
                  <c:v>1968</c:v>
                </c:pt>
                <c:pt idx="1">
                  <c:v>1970</c:v>
                </c:pt>
                <c:pt idx="2">
                  <c:v>1989</c:v>
                </c:pt>
                <c:pt idx="3">
                  <c:v>1994</c:v>
                </c:pt>
                <c:pt idx="4">
                  <c:v>1998</c:v>
                </c:pt>
                <c:pt idx="5">
                  <c:v>2000</c:v>
                </c:pt>
                <c:pt idx="6">
                  <c:v>2004</c:v>
                </c:pt>
                <c:pt idx="7">
                  <c:v>2007</c:v>
                </c:pt>
                <c:pt idx="8">
                  <c:v>2009</c:v>
                </c:pt>
                <c:pt idx="9">
                  <c:v>2012</c:v>
                </c:pt>
                <c:pt idx="10">
                  <c:v>2014</c:v>
                </c:pt>
              </c:numCache>
            </c:numRef>
          </c:cat>
          <c:val>
            <c:numRef>
              <c:f>Sheet1!$D$3:$D$13</c:f>
              <c:numCache>
                <c:formatCode>0</c:formatCode>
                <c:ptCount val="11"/>
                <c:pt idx="1">
                  <c:v>306</c:v>
                </c:pt>
                <c:pt idx="2">
                  <c:v>2500</c:v>
                </c:pt>
                <c:pt idx="3">
                  <c:v>4200</c:v>
                </c:pt>
                <c:pt idx="4">
                  <c:v>4700</c:v>
                </c:pt>
                <c:pt idx="5">
                  <c:v>5200</c:v>
                </c:pt>
                <c:pt idx="6">
                  <c:v>8500</c:v>
                </c:pt>
                <c:pt idx="7">
                  <c:v>9650</c:v>
                </c:pt>
                <c:pt idx="8">
                  <c:v>11600</c:v>
                </c:pt>
                <c:pt idx="9">
                  <c:v>13000</c:v>
                </c:pt>
                <c:pt idx="10">
                  <c:v>14000</c:v>
                </c:pt>
              </c:numCache>
            </c:numRef>
          </c:val>
          <c:smooth val="0"/>
          <c:extLst>
            <c:ext xmlns:c16="http://schemas.microsoft.com/office/drawing/2014/chart" uri="{C3380CC4-5D6E-409C-BE32-E72D297353CC}">
              <c16:uniqueId val="{00000002-2000-4273-88B4-1B3300F05EF9}"/>
            </c:ext>
          </c:extLst>
        </c:ser>
        <c:ser>
          <c:idx val="4"/>
          <c:order val="3"/>
          <c:tx>
            <c:strRef>
              <c:f>Sheet1!$E$2</c:f>
              <c:strCache>
                <c:ptCount val="1"/>
                <c:pt idx="0">
                  <c:v>Science</c:v>
                </c:pt>
              </c:strCache>
            </c:strRef>
          </c:tx>
          <c:spPr>
            <a:ln w="22225" cap="rnd">
              <a:solidFill>
                <a:schemeClr val="accent5"/>
              </a:solidFill>
              <a:round/>
            </a:ln>
            <a:effectLst/>
          </c:spPr>
          <c:marker>
            <c:symbol val="star"/>
            <c:size val="6"/>
            <c:spPr>
              <a:noFill/>
              <a:ln w="9525">
                <a:solidFill>
                  <a:schemeClr val="accent5"/>
                </a:solidFill>
                <a:round/>
              </a:ln>
              <a:effectLst/>
            </c:spPr>
          </c:marker>
          <c:cat>
            <c:numRef>
              <c:f>Sheet1!$A$3:$A$13</c:f>
              <c:numCache>
                <c:formatCode>General</c:formatCode>
                <c:ptCount val="11"/>
                <c:pt idx="0">
                  <c:v>1968</c:v>
                </c:pt>
                <c:pt idx="1">
                  <c:v>1970</c:v>
                </c:pt>
                <c:pt idx="2">
                  <c:v>1989</c:v>
                </c:pt>
                <c:pt idx="3">
                  <c:v>1994</c:v>
                </c:pt>
                <c:pt idx="4">
                  <c:v>1998</c:v>
                </c:pt>
                <c:pt idx="5">
                  <c:v>2000</c:v>
                </c:pt>
                <c:pt idx="6">
                  <c:v>2004</c:v>
                </c:pt>
                <c:pt idx="7">
                  <c:v>2007</c:v>
                </c:pt>
                <c:pt idx="8">
                  <c:v>2009</c:v>
                </c:pt>
                <c:pt idx="9">
                  <c:v>2012</c:v>
                </c:pt>
                <c:pt idx="10">
                  <c:v>2014</c:v>
                </c:pt>
              </c:numCache>
            </c:numRef>
          </c:cat>
          <c:val>
            <c:numRef>
              <c:f>Sheet1!$E$3:$E$13</c:f>
              <c:numCache>
                <c:formatCode>General</c:formatCode>
                <c:ptCount val="11"/>
                <c:pt idx="3" formatCode="0">
                  <c:v>1000</c:v>
                </c:pt>
                <c:pt idx="4" formatCode="0">
                  <c:v>1200</c:v>
                </c:pt>
                <c:pt idx="5" formatCode="0">
                  <c:v>1200</c:v>
                </c:pt>
                <c:pt idx="6" formatCode="0">
                  <c:v>1200</c:v>
                </c:pt>
                <c:pt idx="7" formatCode="0">
                  <c:v>1200</c:v>
                </c:pt>
                <c:pt idx="8" formatCode="0">
                  <c:v>1200</c:v>
                </c:pt>
                <c:pt idx="9" formatCode="0">
                  <c:v>1200</c:v>
                </c:pt>
                <c:pt idx="10" formatCode="0">
                  <c:v>1200</c:v>
                </c:pt>
              </c:numCache>
            </c:numRef>
          </c:val>
          <c:smooth val="0"/>
          <c:extLst>
            <c:ext xmlns:c16="http://schemas.microsoft.com/office/drawing/2014/chart" uri="{C3380CC4-5D6E-409C-BE32-E72D297353CC}">
              <c16:uniqueId val="{00000003-2000-4273-88B4-1B3300F05EF9}"/>
            </c:ext>
          </c:extLst>
        </c:ser>
        <c:dLbls>
          <c:showLegendKey val="0"/>
          <c:showVal val="0"/>
          <c:showCatName val="0"/>
          <c:showSerName val="0"/>
          <c:showPercent val="0"/>
          <c:showBubbleSize val="0"/>
        </c:dLbls>
        <c:marker val="1"/>
        <c:smooth val="0"/>
        <c:axId val="332802112"/>
        <c:axId val="332800472"/>
      </c:lineChart>
      <c:catAx>
        <c:axId val="332802112"/>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800" b="0" i="0" u="none" strike="noStrike" kern="1200" cap="all" spc="120" normalizeH="0" baseline="0">
                <a:solidFill>
                  <a:schemeClr val="tx1">
                    <a:lumMod val="65000"/>
                    <a:lumOff val="35000"/>
                  </a:schemeClr>
                </a:solidFill>
                <a:latin typeface="+mn-lt"/>
                <a:ea typeface="+mn-ea"/>
                <a:cs typeface="+mn-cs"/>
              </a:defRPr>
            </a:pPr>
            <a:endParaRPr lang="en-US"/>
          </a:p>
        </c:txPr>
        <c:crossAx val="332800472"/>
        <c:crosses val="autoZero"/>
        <c:auto val="1"/>
        <c:lblAlgn val="ctr"/>
        <c:lblOffset val="100"/>
        <c:noMultiLvlLbl val="0"/>
      </c:catAx>
      <c:valAx>
        <c:axId val="332800472"/>
        <c:scaling>
          <c:orientation val="minMax"/>
        </c:scaling>
        <c:delete val="0"/>
        <c:axPos val="l"/>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w="9525" cap="flat" cmpd="sng" algn="ctr">
            <a:solidFill>
              <a:schemeClr val="dk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332802112"/>
        <c:crosses val="autoZero"/>
        <c:crossBetween val="between"/>
      </c:valAx>
      <c:spPr>
        <a:noFill/>
        <a:ln>
          <a:noFill/>
        </a:ln>
        <a:effectLst/>
      </c:spPr>
    </c:plotArea>
    <c:legend>
      <c:legendPos val="t"/>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39">
  <cs:axisTitle>
    <cs:lnRef idx="0"/>
    <cs:fillRef idx="0"/>
    <cs:effectRef idx="0"/>
    <cs:fontRef idx="minor">
      <a:schemeClr val="tx1">
        <a:lumMod val="65000"/>
        <a:lumOff val="35000"/>
      </a:schemeClr>
    </cs:fontRef>
    <cs:defRPr sz="900" kern="1200" cap="all"/>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800" kern="1200" cap="all" spc="120" normalizeH="0" baseline="0"/>
  </cs:categoryAxis>
  <cs:chartArea mods="allowNoFillOverride allowNoLineOverride">
    <cs:lnRef idx="0"/>
    <cs:fillRef idx="0"/>
    <cs:effectRef idx="0"/>
    <cs:fontRef idx="minor">
      <a:schemeClr val="dk1"/>
    </cs:fontRef>
    <cs:spPr>
      <a:solidFill>
        <a:schemeClr val="lt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50000"/>
        <a:lumOff val="50000"/>
      </a:schemeClr>
    </cs:fontRef>
    <cs:defRPr sz="900" b="0" i="0" u="none" strike="noStrike" kern="1200" baseline="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cs:spPr>
  </cs:dataPoint>
  <cs:dataPoint3D>
    <cs:lnRef idx="0"/>
    <cs:fillRef idx="0">
      <cs:styleClr val="auto"/>
    </cs:fillRef>
    <cs:effectRef idx="0"/>
    <cs:fontRef idx="minor">
      <a:schemeClr val="dk1"/>
    </cs:fontRef>
    <cs:spPr>
      <a:solidFill>
        <a:schemeClr val="phClr"/>
      </a:solidFill>
    </cs:spPr>
  </cs:dataPoint3D>
  <cs:dataPointLine>
    <cs:lnRef idx="0">
      <cs:styleClr val="auto"/>
    </cs:lnRef>
    <cs:fillRef idx="0"/>
    <cs:effectRef idx="0"/>
    <cs:fontRef idx="minor">
      <a:schemeClr val="dk1"/>
    </cs:fontRef>
    <cs:spPr>
      <a:ln w="22225" cap="rnd">
        <a:solidFill>
          <a:schemeClr val="phClr"/>
        </a:solidFill>
        <a:round/>
      </a:ln>
    </cs:spPr>
  </cs:dataPointLine>
  <cs:dataPointMarker>
    <cs:lnRef idx="0">
      <cs:styleClr val="auto"/>
    </cs:lnRef>
    <cs:fillRef idx="0">
      <cs:styleClr val="auto"/>
    </cs:fillRef>
    <cs:effectRef idx="0"/>
    <cs:fontRef idx="minor">
      <a:schemeClr val="dk1"/>
    </cs:fontRef>
    <cs:spPr>
      <a:solidFill>
        <a:schemeClr val="phClr"/>
      </a:solidFill>
      <a:ln w="9525">
        <a:solidFill>
          <a:schemeClr val="phClr"/>
        </a:solidFill>
        <a:round/>
      </a:ln>
    </cs:spPr>
  </cs:dataPointMarker>
  <cs:dataPointMarkerLayout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ln w="9525">
        <a:solidFill>
          <a:schemeClr val="tx1">
            <a:lumMod val="15000"/>
            <a:lumOff val="85000"/>
          </a:schemeClr>
        </a:solidFill>
      </a:ln>
    </cs:spPr>
    <cs:defRPr sz="900" kern="1200"/>
  </cs:dataTable>
  <cs:downBar>
    <cs:lnRef idx="0"/>
    <cs:fillRef idx="0"/>
    <cs:effectRef idx="0"/>
    <cs:fontRef idx="minor">
      <a:schemeClr val="dk1"/>
    </cs:fontRef>
    <cs:spPr>
      <a:solidFill>
        <a:schemeClr val="dk1">
          <a:lumMod val="75000"/>
          <a:lumOff val="25000"/>
        </a:schemeClr>
      </a:solidFill>
      <a:ln w="9525">
        <a:solidFill>
          <a:schemeClr val="tx1">
            <a:lumMod val="15000"/>
            <a:lumOff val="85000"/>
          </a:schemeClr>
        </a:solidFill>
      </a:ln>
    </cs:spPr>
  </cs:downBar>
  <cs:dropLine>
    <cs:lnRef idx="0"/>
    <cs:fillRef idx="0"/>
    <cs:effectRef idx="0"/>
    <cs:fontRef idx="minor">
      <a:schemeClr val="dk1"/>
    </cs:fontRef>
    <cs:spPr>
      <a:ln w="9525">
        <a:solidFill>
          <a:schemeClr val="tx1">
            <a:lumMod val="35000"/>
            <a:lumOff val="65000"/>
          </a:schemeClr>
        </a:solidFill>
      </a:ln>
    </cs:spPr>
  </cs:dropLine>
  <cs:errorBar>
    <cs:lnRef idx="0"/>
    <cs:fillRef idx="0"/>
    <cs:effectRef idx="0"/>
    <cs:fontRef idx="minor">
      <a:schemeClr val="dk1"/>
    </cs:fontRef>
    <cs:spPr>
      <a:ln w="9525">
        <a:solidFill>
          <a:schemeClr val="tx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solidFill>
          <a:schemeClr val="tx1">
            <a:lumMod val="15000"/>
            <a:lumOff val="85000"/>
          </a:schemeClr>
        </a:solidFill>
        <a:round/>
      </a:ln>
    </cs:spPr>
  </cs:gridlineMajor>
  <cs:gridlineMinor>
    <cs:lnRef idx="0"/>
    <cs:fillRef idx="0"/>
    <cs:effectRef idx="0"/>
    <cs:fontRef idx="minor">
      <a:schemeClr val="dk1"/>
    </cs:fontRef>
    <cs:spPr>
      <a:ln>
        <a:solidFill>
          <a:schemeClr val="tx1">
            <a:lumMod val="5000"/>
            <a:lumOff val="95000"/>
          </a:schemeClr>
        </a:solidFill>
      </a:ln>
    </cs:spPr>
  </cs:gridlineMinor>
  <cs:hiLoLine>
    <cs:lnRef idx="0"/>
    <cs:fillRef idx="0"/>
    <cs:effectRef idx="0"/>
    <cs:fontRef idx="minor">
      <a:schemeClr val="dk1"/>
    </cs:fontRef>
    <cs:spPr>
      <a:ln w="9525">
        <a:solidFill>
          <a:schemeClr val="tx1">
            <a:lumMod val="50000"/>
            <a:lumOff val="50000"/>
          </a:schemeClr>
        </a:solidFill>
      </a:ln>
    </cs:spPr>
  </cs:hiLoLine>
  <cs:leaderLine>
    <cs:lnRef idx="0"/>
    <cs:fillRef idx="0"/>
    <cs:effectRef idx="0"/>
    <cs:fontRef idx="minor">
      <a:schemeClr val="dk1"/>
    </cs:fontRef>
    <cs:spPr>
      <a:ln w="9525">
        <a:solidFill>
          <a:schemeClr val="tx1">
            <a:lumMod val="35000"/>
            <a:lumOff val="65000"/>
          </a:schemeClr>
        </a:solidFill>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seriesAxis>
  <cs:seriesLine>
    <cs:lnRef idx="0"/>
    <cs:fillRef idx="0"/>
    <cs:effectRef idx="0"/>
    <cs:fontRef idx="minor">
      <a:schemeClr val="dk1"/>
    </cs:fontRef>
    <cs:spPr>
      <a:ln w="9525">
        <a:solidFill>
          <a:schemeClr val="tx1">
            <a:lumMod val="35000"/>
            <a:lumOff val="65000"/>
          </a:schemeClr>
        </a:solidFill>
        <a:round/>
      </a:ln>
    </cs:spPr>
  </cs:seriesLine>
  <cs:title>
    <cs:lnRef idx="0"/>
    <cs:fillRef idx="0"/>
    <cs:effectRef idx="0"/>
    <cs:fontRef idx="minor">
      <a:schemeClr val="tx1">
        <a:lumMod val="65000"/>
        <a:lumOff val="35000"/>
      </a:schemeClr>
    </cs:fontRef>
    <cs:defRPr sz="1600" b="1" kern="1200" cap="all" spc="120" normalizeH="0" baseline="0"/>
  </cs:title>
  <cs:trendline>
    <cs:lnRef idx="0">
      <cs:styleClr val="auto"/>
    </cs:lnRef>
    <cs:fillRef idx="0"/>
    <cs:effectRef idx="0"/>
    <cs:fontRef idx="minor">
      <a:schemeClr val="dk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800" kern="1200"/>
  </cs:trendlineLabel>
  <cs:upBar>
    <cs:lnRef idx="0"/>
    <cs:fillRef idx="0"/>
    <cs:effectRef idx="0"/>
    <cs:fontRef idx="minor">
      <a:schemeClr val="dk1"/>
    </cs:fontRef>
    <cs:spPr>
      <a:solidFill>
        <a:schemeClr val="lt1"/>
      </a:solidFill>
      <a:ln w="9525">
        <a:solidFill>
          <a:schemeClr val="tx1">
            <a:lumMod val="65000"/>
            <a:lumOff val="35000"/>
          </a:schemeClr>
        </a:solidFill>
      </a:ln>
    </cs:spPr>
  </cs:upBar>
  <cs:valueAxis>
    <cs:lnRef idx="0"/>
    <cs:fillRef idx="0"/>
    <cs:effectRef idx="0"/>
    <cs:fontRef idx="minor">
      <a:schemeClr val="tx1">
        <a:lumMod val="65000"/>
        <a:lumOff val="35000"/>
      </a:schemeClr>
    </cs:fontRef>
    <cs:spPr>
      <a:ln w="9525" cap="flat" cmpd="sng" algn="ctr">
        <a:solidFill>
          <a:schemeClr val="dk1">
            <a:lumMod val="15000"/>
            <a:lumOff val="85000"/>
          </a:schemeClr>
        </a:solidFill>
        <a:round/>
      </a:ln>
    </cs:spPr>
    <cs:defRPr sz="900" kern="1200"/>
  </cs:valueAxis>
  <cs:wall>
    <cs:lnRef idx="0"/>
    <cs:fillRef idx="0"/>
    <cs:effectRef idx="0"/>
    <cs:fontRef idx="minor">
      <a:schemeClr val="dk1"/>
    </cs:fontRef>
  </cs:wall>
</cs:chartStyle>
</file>

<file path=ppt/drawings/_rels/vmlDrawing1.vml.rels><?xml version="1.0" encoding="UTF-8" standalone="yes"?>
<Relationships xmlns="http://schemas.openxmlformats.org/package/2006/relationships"><Relationship Id="rId1" Type="http://schemas.openxmlformats.org/officeDocument/2006/relationships/image" Target="../media/image10.png"/></Relationships>
</file>

<file path=ppt/drawings/_rels/vmlDrawing2.vml.rels><?xml version="1.0" encoding="UTF-8" standalone="yes"?>
<Relationships xmlns="http://schemas.openxmlformats.org/package/2006/relationships"><Relationship Id="rId1" Type="http://schemas.openxmlformats.org/officeDocument/2006/relationships/image" Target="../media/image33.png"/></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3633"/>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50443" y="0"/>
            <a:ext cx="2945659" cy="493633"/>
          </a:xfrm>
          <a:prstGeom prst="rect">
            <a:avLst/>
          </a:prstGeom>
        </p:spPr>
        <p:txBody>
          <a:bodyPr vert="horz" lIns="91440" tIns="45720" rIns="91440" bIns="45720" rtlCol="0"/>
          <a:lstStyle>
            <a:lvl1pPr algn="r">
              <a:defRPr sz="1200"/>
            </a:lvl1pPr>
          </a:lstStyle>
          <a:p>
            <a:fld id="{F7B36A8A-93FA-48FF-B243-7E8CD3EBC80B}" type="datetimeFigureOut">
              <a:rPr lang="en-GB" smtClean="0"/>
              <a:t>28/06/2018</a:t>
            </a:fld>
            <a:endParaRPr lang="en-GB"/>
          </a:p>
        </p:txBody>
      </p:sp>
      <p:sp>
        <p:nvSpPr>
          <p:cNvPr id="4" name="Slide Image Placeholder 3"/>
          <p:cNvSpPr>
            <a:spLocks noGrp="1" noRot="1" noChangeAspect="1"/>
          </p:cNvSpPr>
          <p:nvPr>
            <p:ph type="sldImg" idx="2"/>
          </p:nvPr>
        </p:nvSpPr>
        <p:spPr>
          <a:xfrm>
            <a:off x="930275" y="739775"/>
            <a:ext cx="4937125" cy="3703638"/>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79768" y="4689515"/>
            <a:ext cx="5438140" cy="4442698"/>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9377316"/>
            <a:ext cx="2945659" cy="493633"/>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50443" y="9377316"/>
            <a:ext cx="2945659" cy="493633"/>
          </a:xfrm>
          <a:prstGeom prst="rect">
            <a:avLst/>
          </a:prstGeom>
        </p:spPr>
        <p:txBody>
          <a:bodyPr vert="horz" lIns="91440" tIns="45720" rIns="91440" bIns="45720" rtlCol="0" anchor="b"/>
          <a:lstStyle>
            <a:lvl1pPr algn="r">
              <a:defRPr sz="1200"/>
            </a:lvl1pPr>
          </a:lstStyle>
          <a:p>
            <a:fld id="{0A925E9A-8420-421C-AC4A-432A50F0DFD5}" type="slidenum">
              <a:rPr lang="en-GB" smtClean="0"/>
              <a:t>‹#›</a:t>
            </a:fld>
            <a:endParaRPr lang="en-GB"/>
          </a:p>
        </p:txBody>
      </p:sp>
    </p:spTree>
    <p:extLst>
      <p:ext uri="{BB962C8B-B14F-4D97-AF65-F5344CB8AC3E}">
        <p14:creationId xmlns:p14="http://schemas.microsoft.com/office/powerpoint/2010/main" val="167401010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0A925E9A-8420-421C-AC4A-432A50F0DFD5}" type="slidenum">
              <a:rPr lang="en-GB" smtClean="0"/>
              <a:t>1</a:t>
            </a:fld>
            <a:endParaRPr lang="en-GB"/>
          </a:p>
        </p:txBody>
      </p:sp>
    </p:spTree>
    <p:extLst>
      <p:ext uri="{BB962C8B-B14F-4D97-AF65-F5344CB8AC3E}">
        <p14:creationId xmlns:p14="http://schemas.microsoft.com/office/powerpoint/2010/main" val="128243984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0A925E9A-8420-421C-AC4A-432A50F0DFD5}" type="slidenum">
              <a:rPr lang="en-GB" smtClean="0"/>
              <a:t>10</a:t>
            </a:fld>
            <a:endParaRPr lang="en-GB"/>
          </a:p>
        </p:txBody>
      </p:sp>
    </p:spTree>
    <p:extLst>
      <p:ext uri="{BB962C8B-B14F-4D97-AF65-F5344CB8AC3E}">
        <p14:creationId xmlns:p14="http://schemas.microsoft.com/office/powerpoint/2010/main" val="330830117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0A925E9A-8420-421C-AC4A-432A50F0DFD5}" type="slidenum">
              <a:rPr lang="en-GB" smtClean="0"/>
              <a:t>11</a:t>
            </a:fld>
            <a:endParaRPr lang="en-GB"/>
          </a:p>
        </p:txBody>
      </p:sp>
    </p:spTree>
    <p:extLst>
      <p:ext uri="{BB962C8B-B14F-4D97-AF65-F5344CB8AC3E}">
        <p14:creationId xmlns:p14="http://schemas.microsoft.com/office/powerpoint/2010/main" val="381150640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0A925E9A-8420-421C-AC4A-432A50F0DFD5}" type="slidenum">
              <a:rPr lang="en-GB" smtClean="0"/>
              <a:t>12</a:t>
            </a:fld>
            <a:endParaRPr lang="en-GB"/>
          </a:p>
        </p:txBody>
      </p:sp>
    </p:spTree>
    <p:extLst>
      <p:ext uri="{BB962C8B-B14F-4D97-AF65-F5344CB8AC3E}">
        <p14:creationId xmlns:p14="http://schemas.microsoft.com/office/powerpoint/2010/main" val="114022002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0A925E9A-8420-421C-AC4A-432A50F0DFD5}" type="slidenum">
              <a:rPr lang="en-GB" smtClean="0"/>
              <a:t>13</a:t>
            </a:fld>
            <a:endParaRPr lang="en-GB"/>
          </a:p>
        </p:txBody>
      </p:sp>
    </p:spTree>
    <p:extLst>
      <p:ext uri="{BB962C8B-B14F-4D97-AF65-F5344CB8AC3E}">
        <p14:creationId xmlns:p14="http://schemas.microsoft.com/office/powerpoint/2010/main" val="377607621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0A925E9A-8420-421C-AC4A-432A50F0DFD5}" type="slidenum">
              <a:rPr lang="en-GB" smtClean="0"/>
              <a:t>14</a:t>
            </a:fld>
            <a:endParaRPr lang="en-GB"/>
          </a:p>
        </p:txBody>
      </p:sp>
    </p:spTree>
    <p:extLst>
      <p:ext uri="{BB962C8B-B14F-4D97-AF65-F5344CB8AC3E}">
        <p14:creationId xmlns:p14="http://schemas.microsoft.com/office/powerpoint/2010/main" val="222446081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0A925E9A-8420-421C-AC4A-432A50F0DFD5}" type="slidenum">
              <a:rPr lang="en-GB" smtClean="0"/>
              <a:t>15</a:t>
            </a:fld>
            <a:endParaRPr lang="en-GB"/>
          </a:p>
        </p:txBody>
      </p:sp>
    </p:spTree>
    <p:extLst>
      <p:ext uri="{BB962C8B-B14F-4D97-AF65-F5344CB8AC3E}">
        <p14:creationId xmlns:p14="http://schemas.microsoft.com/office/powerpoint/2010/main" val="220241607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0A925E9A-8420-421C-AC4A-432A50F0DFD5}" type="slidenum">
              <a:rPr lang="en-GB" smtClean="0"/>
              <a:t>16</a:t>
            </a:fld>
            <a:endParaRPr lang="en-GB"/>
          </a:p>
        </p:txBody>
      </p:sp>
    </p:spTree>
    <p:extLst>
      <p:ext uri="{BB962C8B-B14F-4D97-AF65-F5344CB8AC3E}">
        <p14:creationId xmlns:p14="http://schemas.microsoft.com/office/powerpoint/2010/main" val="225721372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0A925E9A-8420-421C-AC4A-432A50F0DFD5}" type="slidenum">
              <a:rPr lang="en-GB" smtClean="0"/>
              <a:t>17</a:t>
            </a:fld>
            <a:endParaRPr lang="en-GB"/>
          </a:p>
        </p:txBody>
      </p:sp>
    </p:spTree>
    <p:extLst>
      <p:ext uri="{BB962C8B-B14F-4D97-AF65-F5344CB8AC3E}">
        <p14:creationId xmlns:p14="http://schemas.microsoft.com/office/powerpoint/2010/main" val="142708498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0A925E9A-8420-421C-AC4A-432A50F0DFD5}" type="slidenum">
              <a:rPr lang="en-GB" smtClean="0"/>
              <a:t>18</a:t>
            </a:fld>
            <a:endParaRPr lang="en-GB"/>
          </a:p>
        </p:txBody>
      </p:sp>
    </p:spTree>
    <p:extLst>
      <p:ext uri="{BB962C8B-B14F-4D97-AF65-F5344CB8AC3E}">
        <p14:creationId xmlns:p14="http://schemas.microsoft.com/office/powerpoint/2010/main" val="203287426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0A925E9A-8420-421C-AC4A-432A50F0DFD5}" type="slidenum">
              <a:rPr lang="en-GB" smtClean="0"/>
              <a:t>19</a:t>
            </a:fld>
            <a:endParaRPr lang="en-GB"/>
          </a:p>
        </p:txBody>
      </p:sp>
    </p:spTree>
    <p:extLst>
      <p:ext uri="{BB962C8B-B14F-4D97-AF65-F5344CB8AC3E}">
        <p14:creationId xmlns:p14="http://schemas.microsoft.com/office/powerpoint/2010/main" val="103905633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0A925E9A-8420-421C-AC4A-432A50F0DFD5}" type="slidenum">
              <a:rPr lang="en-GB" smtClean="0"/>
              <a:t>2</a:t>
            </a:fld>
            <a:endParaRPr lang="en-GB"/>
          </a:p>
        </p:txBody>
      </p:sp>
    </p:spTree>
    <p:extLst>
      <p:ext uri="{BB962C8B-B14F-4D97-AF65-F5344CB8AC3E}">
        <p14:creationId xmlns:p14="http://schemas.microsoft.com/office/powerpoint/2010/main" val="351693197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0A925E9A-8420-421C-AC4A-432A50F0DFD5}" type="slidenum">
              <a:rPr lang="en-GB" smtClean="0"/>
              <a:t>20</a:t>
            </a:fld>
            <a:endParaRPr lang="en-GB"/>
          </a:p>
        </p:txBody>
      </p:sp>
    </p:spTree>
    <p:extLst>
      <p:ext uri="{BB962C8B-B14F-4D97-AF65-F5344CB8AC3E}">
        <p14:creationId xmlns:p14="http://schemas.microsoft.com/office/powerpoint/2010/main" val="84270518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0A925E9A-8420-421C-AC4A-432A50F0DFD5}" type="slidenum">
              <a:rPr lang="en-GB" smtClean="0"/>
              <a:t>21</a:t>
            </a:fld>
            <a:endParaRPr lang="en-GB"/>
          </a:p>
        </p:txBody>
      </p:sp>
    </p:spTree>
    <p:extLst>
      <p:ext uri="{BB962C8B-B14F-4D97-AF65-F5344CB8AC3E}">
        <p14:creationId xmlns:p14="http://schemas.microsoft.com/office/powerpoint/2010/main" val="326065070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0A925E9A-8420-421C-AC4A-432A50F0DFD5}" type="slidenum">
              <a:rPr lang="en-GB" smtClean="0"/>
              <a:t>22</a:t>
            </a:fld>
            <a:endParaRPr lang="en-GB"/>
          </a:p>
        </p:txBody>
      </p:sp>
    </p:spTree>
    <p:extLst>
      <p:ext uri="{BB962C8B-B14F-4D97-AF65-F5344CB8AC3E}">
        <p14:creationId xmlns:p14="http://schemas.microsoft.com/office/powerpoint/2010/main" val="342525685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0A925E9A-8420-421C-AC4A-432A50F0DFD5}" type="slidenum">
              <a:rPr lang="en-GB" smtClean="0"/>
              <a:t>23</a:t>
            </a:fld>
            <a:endParaRPr lang="en-GB"/>
          </a:p>
        </p:txBody>
      </p:sp>
    </p:spTree>
    <p:extLst>
      <p:ext uri="{BB962C8B-B14F-4D97-AF65-F5344CB8AC3E}">
        <p14:creationId xmlns:p14="http://schemas.microsoft.com/office/powerpoint/2010/main" val="401826573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0A925E9A-8420-421C-AC4A-432A50F0DFD5}" type="slidenum">
              <a:rPr lang="en-GB" smtClean="0"/>
              <a:t>24</a:t>
            </a:fld>
            <a:endParaRPr lang="en-GB"/>
          </a:p>
        </p:txBody>
      </p:sp>
    </p:spTree>
    <p:extLst>
      <p:ext uri="{BB962C8B-B14F-4D97-AF65-F5344CB8AC3E}">
        <p14:creationId xmlns:p14="http://schemas.microsoft.com/office/powerpoint/2010/main" val="36282767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0A925E9A-8420-421C-AC4A-432A50F0DFD5}" type="slidenum">
              <a:rPr lang="en-GB" smtClean="0"/>
              <a:t>25</a:t>
            </a:fld>
            <a:endParaRPr lang="en-GB"/>
          </a:p>
        </p:txBody>
      </p:sp>
    </p:spTree>
    <p:extLst>
      <p:ext uri="{BB962C8B-B14F-4D97-AF65-F5344CB8AC3E}">
        <p14:creationId xmlns:p14="http://schemas.microsoft.com/office/powerpoint/2010/main" val="1497449278"/>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0A925E9A-8420-421C-AC4A-432A50F0DFD5}" type="slidenum">
              <a:rPr lang="en-GB" smtClean="0"/>
              <a:t>26</a:t>
            </a:fld>
            <a:endParaRPr lang="en-GB"/>
          </a:p>
        </p:txBody>
      </p:sp>
    </p:spTree>
    <p:extLst>
      <p:ext uri="{BB962C8B-B14F-4D97-AF65-F5344CB8AC3E}">
        <p14:creationId xmlns:p14="http://schemas.microsoft.com/office/powerpoint/2010/main" val="849395728"/>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0A925E9A-8420-421C-AC4A-432A50F0DFD5}" type="slidenum">
              <a:rPr lang="en-GB" smtClean="0"/>
              <a:t>27</a:t>
            </a:fld>
            <a:endParaRPr lang="en-GB"/>
          </a:p>
        </p:txBody>
      </p:sp>
    </p:spTree>
    <p:extLst>
      <p:ext uri="{BB962C8B-B14F-4D97-AF65-F5344CB8AC3E}">
        <p14:creationId xmlns:p14="http://schemas.microsoft.com/office/powerpoint/2010/main" val="603325365"/>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0A925E9A-8420-421C-AC4A-432A50F0DFD5}" type="slidenum">
              <a:rPr lang="en-GB" smtClean="0"/>
              <a:t>28</a:t>
            </a:fld>
            <a:endParaRPr lang="en-GB"/>
          </a:p>
        </p:txBody>
      </p:sp>
    </p:spTree>
    <p:extLst>
      <p:ext uri="{BB962C8B-B14F-4D97-AF65-F5344CB8AC3E}">
        <p14:creationId xmlns:p14="http://schemas.microsoft.com/office/powerpoint/2010/main" val="1433587072"/>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0A925E9A-8420-421C-AC4A-432A50F0DFD5}" type="slidenum">
              <a:rPr lang="en-GB" smtClean="0"/>
              <a:t>29</a:t>
            </a:fld>
            <a:endParaRPr lang="en-GB"/>
          </a:p>
        </p:txBody>
      </p:sp>
    </p:spTree>
    <p:extLst>
      <p:ext uri="{BB962C8B-B14F-4D97-AF65-F5344CB8AC3E}">
        <p14:creationId xmlns:p14="http://schemas.microsoft.com/office/powerpoint/2010/main" val="392235203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0A925E9A-8420-421C-AC4A-432A50F0DFD5}" type="slidenum">
              <a:rPr lang="en-GB" smtClean="0"/>
              <a:t>3</a:t>
            </a:fld>
            <a:endParaRPr lang="en-GB"/>
          </a:p>
        </p:txBody>
      </p:sp>
    </p:spTree>
    <p:extLst>
      <p:ext uri="{BB962C8B-B14F-4D97-AF65-F5344CB8AC3E}">
        <p14:creationId xmlns:p14="http://schemas.microsoft.com/office/powerpoint/2010/main" val="2870821405"/>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0A925E9A-8420-421C-AC4A-432A50F0DFD5}" type="slidenum">
              <a:rPr lang="en-GB" smtClean="0"/>
              <a:t>30</a:t>
            </a:fld>
            <a:endParaRPr lang="en-GB"/>
          </a:p>
        </p:txBody>
      </p:sp>
    </p:spTree>
    <p:extLst>
      <p:ext uri="{BB962C8B-B14F-4D97-AF65-F5344CB8AC3E}">
        <p14:creationId xmlns:p14="http://schemas.microsoft.com/office/powerpoint/2010/main" val="143155998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0A925E9A-8420-421C-AC4A-432A50F0DFD5}" type="slidenum">
              <a:rPr lang="en-GB" smtClean="0"/>
              <a:t>4</a:t>
            </a:fld>
            <a:endParaRPr lang="en-GB"/>
          </a:p>
        </p:txBody>
      </p:sp>
    </p:spTree>
    <p:extLst>
      <p:ext uri="{BB962C8B-B14F-4D97-AF65-F5344CB8AC3E}">
        <p14:creationId xmlns:p14="http://schemas.microsoft.com/office/powerpoint/2010/main" val="65787781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0A925E9A-8420-421C-AC4A-432A50F0DFD5}" type="slidenum">
              <a:rPr lang="en-GB" smtClean="0"/>
              <a:t>5</a:t>
            </a:fld>
            <a:endParaRPr lang="en-GB"/>
          </a:p>
        </p:txBody>
      </p:sp>
    </p:spTree>
    <p:extLst>
      <p:ext uri="{BB962C8B-B14F-4D97-AF65-F5344CB8AC3E}">
        <p14:creationId xmlns:p14="http://schemas.microsoft.com/office/powerpoint/2010/main" val="115716971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0A925E9A-8420-421C-AC4A-432A50F0DFD5}" type="slidenum">
              <a:rPr lang="en-GB" smtClean="0"/>
              <a:t>6</a:t>
            </a:fld>
            <a:endParaRPr lang="en-GB"/>
          </a:p>
        </p:txBody>
      </p:sp>
    </p:spTree>
    <p:extLst>
      <p:ext uri="{BB962C8B-B14F-4D97-AF65-F5344CB8AC3E}">
        <p14:creationId xmlns:p14="http://schemas.microsoft.com/office/powerpoint/2010/main" val="330804439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0A925E9A-8420-421C-AC4A-432A50F0DFD5}" type="slidenum">
              <a:rPr lang="en-GB" smtClean="0"/>
              <a:t>7</a:t>
            </a:fld>
            <a:endParaRPr lang="en-GB"/>
          </a:p>
        </p:txBody>
      </p:sp>
    </p:spTree>
    <p:extLst>
      <p:ext uri="{BB962C8B-B14F-4D97-AF65-F5344CB8AC3E}">
        <p14:creationId xmlns:p14="http://schemas.microsoft.com/office/powerpoint/2010/main" val="340284871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0A925E9A-8420-421C-AC4A-432A50F0DFD5}" type="slidenum">
              <a:rPr lang="en-GB" smtClean="0"/>
              <a:t>8</a:t>
            </a:fld>
            <a:endParaRPr lang="en-GB"/>
          </a:p>
        </p:txBody>
      </p:sp>
    </p:spTree>
    <p:extLst>
      <p:ext uri="{BB962C8B-B14F-4D97-AF65-F5344CB8AC3E}">
        <p14:creationId xmlns:p14="http://schemas.microsoft.com/office/powerpoint/2010/main" val="49587372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0A925E9A-8420-421C-AC4A-432A50F0DFD5}" type="slidenum">
              <a:rPr lang="en-GB" smtClean="0"/>
              <a:t>9</a:t>
            </a:fld>
            <a:endParaRPr lang="en-GB"/>
          </a:p>
        </p:txBody>
      </p:sp>
    </p:spTree>
    <p:extLst>
      <p:ext uri="{BB962C8B-B14F-4D97-AF65-F5344CB8AC3E}">
        <p14:creationId xmlns:p14="http://schemas.microsoft.com/office/powerpoint/2010/main" val="401272172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8" name="Rectangle 7"/>
          <p:cNvSpPr/>
          <p:nvPr userDrawn="1"/>
        </p:nvSpPr>
        <p:spPr>
          <a:xfrm>
            <a:off x="0" y="6373377"/>
            <a:ext cx="9144000" cy="476672"/>
          </a:xfrm>
          <a:prstGeom prst="rect">
            <a:avLst/>
          </a:prstGeom>
          <a:solidFill>
            <a:srgbClr val="FF42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TextBox 10"/>
          <p:cNvSpPr txBox="1"/>
          <p:nvPr userDrawn="1"/>
        </p:nvSpPr>
        <p:spPr>
          <a:xfrm>
            <a:off x="72008" y="6444044"/>
            <a:ext cx="6948264" cy="369332"/>
          </a:xfrm>
          <a:prstGeom prst="rect">
            <a:avLst/>
          </a:prstGeom>
          <a:noFill/>
        </p:spPr>
        <p:txBody>
          <a:bodyPr wrap="square" rtlCol="0">
            <a:spAutoFit/>
          </a:bodyPr>
          <a:lstStyle/>
          <a:p>
            <a:r>
              <a:rPr lang="en-US" b="1" i="1" dirty="0">
                <a:solidFill>
                  <a:schemeClr val="bg1"/>
                </a:solidFill>
              </a:rPr>
              <a:t>M. Silari – Medical accelerators – ACP, Windhoek,</a:t>
            </a:r>
            <a:r>
              <a:rPr lang="en-US" b="1" i="1" baseline="0" dirty="0">
                <a:solidFill>
                  <a:schemeClr val="bg1"/>
                </a:solidFill>
              </a:rPr>
              <a:t> </a:t>
            </a:r>
            <a:r>
              <a:rPr lang="en-US" b="1" i="1" dirty="0">
                <a:solidFill>
                  <a:schemeClr val="bg1"/>
                </a:solidFill>
              </a:rPr>
              <a:t>3 July </a:t>
            </a:r>
            <a:r>
              <a:rPr lang="en-US" b="1" i="1" baseline="0" dirty="0">
                <a:solidFill>
                  <a:schemeClr val="bg1"/>
                </a:solidFill>
              </a:rPr>
              <a:t>2018</a:t>
            </a:r>
            <a:endParaRPr lang="en-GB" b="1" i="1" dirty="0">
              <a:solidFill>
                <a:schemeClr val="bg1"/>
              </a:solidFill>
            </a:endParaRPr>
          </a:p>
        </p:txBody>
      </p:sp>
      <p:sp>
        <p:nvSpPr>
          <p:cNvPr id="14" name="Slide Number Placeholder 13"/>
          <p:cNvSpPr>
            <a:spLocks noGrp="1"/>
          </p:cNvSpPr>
          <p:nvPr>
            <p:ph type="sldNum" sz="quarter" idx="12"/>
          </p:nvPr>
        </p:nvSpPr>
        <p:spPr>
          <a:xfrm>
            <a:off x="8388424" y="6419429"/>
            <a:ext cx="586408" cy="393948"/>
          </a:xfrm>
        </p:spPr>
        <p:txBody>
          <a:bodyPr/>
          <a:lstStyle>
            <a:lvl1pPr>
              <a:defRPr sz="1800" i="1">
                <a:solidFill>
                  <a:schemeClr val="bg1"/>
                </a:solidFill>
              </a:defRPr>
            </a:lvl1pPr>
          </a:lstStyle>
          <a:p>
            <a:fld id="{97B5E8DF-58F0-4F1A-9C8E-35C36CDA2C44}" type="slidenum">
              <a:rPr lang="en-GB" smtClean="0"/>
              <a:pPr/>
              <a:t>‹#›</a:t>
            </a:fld>
            <a:endParaRPr lang="en-GB" dirty="0"/>
          </a:p>
        </p:txBody>
      </p:sp>
      <p:cxnSp>
        <p:nvCxnSpPr>
          <p:cNvPr id="17" name="Straight Connector 16"/>
          <p:cNvCxnSpPr/>
          <p:nvPr userDrawn="1"/>
        </p:nvCxnSpPr>
        <p:spPr>
          <a:xfrm>
            <a:off x="0" y="404664"/>
            <a:ext cx="9144000" cy="0"/>
          </a:xfrm>
          <a:prstGeom prst="line">
            <a:avLst/>
          </a:prstGeom>
          <a:ln w="28575">
            <a:solidFill>
              <a:srgbClr val="FF3300"/>
            </a:solidFill>
          </a:ln>
        </p:spPr>
        <p:style>
          <a:lnRef idx="1">
            <a:schemeClr val="accent1"/>
          </a:lnRef>
          <a:fillRef idx="0">
            <a:schemeClr val="accent1"/>
          </a:fillRef>
          <a:effectRef idx="0">
            <a:schemeClr val="accent1"/>
          </a:effectRef>
          <a:fontRef idx="minor">
            <a:schemeClr val="tx1"/>
          </a:fontRef>
        </p:style>
      </p:cxnSp>
      <p:pic>
        <p:nvPicPr>
          <p:cNvPr id="6" name="Image 2" descr="logooutline.eps"/>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469141" y="94542"/>
            <a:ext cx="599497" cy="593471"/>
          </a:xfrm>
          <a:prstGeom prst="rect">
            <a:avLst/>
          </a:prstGeom>
          <a:solidFill>
            <a:schemeClr val="tx2">
              <a:lumMod val="60000"/>
              <a:lumOff val="40000"/>
            </a:schemeClr>
          </a:solidFill>
        </p:spPr>
      </p:pic>
    </p:spTree>
    <p:extLst>
      <p:ext uri="{BB962C8B-B14F-4D97-AF65-F5344CB8AC3E}">
        <p14:creationId xmlns:p14="http://schemas.microsoft.com/office/powerpoint/2010/main" val="12816410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a:t>13/10/2012</a:t>
            </a:r>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M. Silari - Radionuclide production and radiation therapy - ASP2014</a:t>
            </a:r>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7B5E8DF-58F0-4F1A-9C8E-35C36CDA2C44}" type="slidenum">
              <a:rPr lang="en-GB" smtClean="0"/>
              <a:t>‹#›</a:t>
            </a:fld>
            <a:endParaRPr lang="en-GB"/>
          </a:p>
        </p:txBody>
      </p:sp>
    </p:spTree>
    <p:extLst>
      <p:ext uri="{BB962C8B-B14F-4D97-AF65-F5344CB8AC3E}">
        <p14:creationId xmlns:p14="http://schemas.microsoft.com/office/powerpoint/2010/main" val="2341500098"/>
      </p:ext>
    </p:extLst>
  </p:cSld>
  <p:clrMap bg1="lt1" tx1="dk1" bg2="lt2" tx2="dk2" accent1="accent1" accent2="accent2" accent3="accent3" accent4="accent4" accent5="accent5" accent6="accent6" hlink="hlink" folHlink="folHlink"/>
  <p:sldLayoutIdLst>
    <p:sldLayoutId id="2147483655" r:id="rId1"/>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dt="0"/>
  <p:txStyles>
    <p:titleStyle>
      <a:lvl1pPr algn="ctr" defTabSz="914400" rtl="0" eaLnBrk="1" latinLnBrk="0" hangingPunct="1">
        <a:spcBef>
          <a:spcPct val="0"/>
        </a:spcBef>
        <a:buNone/>
        <a:defRPr sz="4400" kern="1200">
          <a:solidFill>
            <a:schemeClr val="tx1"/>
          </a:solidFill>
          <a:latin typeface="Verdana" pitchFamily="34" charset="0"/>
          <a:ea typeface="Verdana" pitchFamily="34" charset="0"/>
          <a:cs typeface="Verdana" pitchFamily="34" charset="0"/>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Verdana" pitchFamily="34" charset="0"/>
          <a:ea typeface="Verdana" pitchFamily="34" charset="0"/>
          <a:cs typeface="Verdana" pitchFamily="34" charset="0"/>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Verdana" pitchFamily="34" charset="0"/>
          <a:ea typeface="Verdana" pitchFamily="34" charset="0"/>
          <a:cs typeface="Verdana" pitchFamily="34" charset="0"/>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Verdana" pitchFamily="34" charset="0"/>
          <a:ea typeface="Verdana" pitchFamily="34" charset="0"/>
          <a:cs typeface="Verdana" pitchFamily="34" charset="0"/>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Verdana" pitchFamily="34" charset="0"/>
          <a:ea typeface="Verdana" pitchFamily="34" charset="0"/>
          <a:cs typeface="Verdana" pitchFamily="34" charset="0"/>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Verdana" pitchFamily="34" charset="0"/>
          <a:ea typeface="Verdana" pitchFamily="34" charset="0"/>
          <a:cs typeface="Verdana"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0.xml"/><Relationship Id="rId1" Type="http://schemas.openxmlformats.org/officeDocument/2006/relationships/slideLayout" Target="../slideLayouts/slideLayout1.xml"/><Relationship Id="rId4" Type="http://schemas.openxmlformats.org/officeDocument/2006/relationships/image" Target="../media/image19.png"/></Relationships>
</file>

<file path=ppt/slides/_rels/slide11.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11.xml"/><Relationship Id="rId1" Type="http://schemas.openxmlformats.org/officeDocument/2006/relationships/slideLayout" Target="../slideLayouts/slideLayout1.xml"/><Relationship Id="rId5" Type="http://schemas.openxmlformats.org/officeDocument/2006/relationships/image" Target="../media/image22.jpeg"/><Relationship Id="rId4" Type="http://schemas.openxmlformats.org/officeDocument/2006/relationships/image" Target="../media/image21.jpeg"/></Relationships>
</file>

<file path=ppt/slides/_rels/slide12.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12.xml"/><Relationship Id="rId1" Type="http://schemas.openxmlformats.org/officeDocument/2006/relationships/slideLayout" Target="../slideLayouts/slideLayout1.xml"/><Relationship Id="rId4" Type="http://schemas.openxmlformats.org/officeDocument/2006/relationships/image" Target="../media/image24.jpeg"/></Relationships>
</file>

<file path=ppt/slides/_rels/slide13.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26.jpeg"/><Relationship Id="rId7" Type="http://schemas.openxmlformats.org/officeDocument/2006/relationships/image" Target="../media/image30.png"/><Relationship Id="rId2" Type="http://schemas.openxmlformats.org/officeDocument/2006/relationships/notesSlide" Target="../notesSlides/notesSlide14.xml"/><Relationship Id="rId1" Type="http://schemas.openxmlformats.org/officeDocument/2006/relationships/slideLayout" Target="../slideLayouts/slideLayout1.xml"/><Relationship Id="rId6" Type="http://schemas.openxmlformats.org/officeDocument/2006/relationships/image" Target="../media/image29.jpeg"/><Relationship Id="rId5" Type="http://schemas.openxmlformats.org/officeDocument/2006/relationships/image" Target="../media/image28.png"/><Relationship Id="rId4" Type="http://schemas.openxmlformats.org/officeDocument/2006/relationships/image" Target="../media/image27.gif"/></Relationships>
</file>

<file path=ppt/slides/_rels/slide15.xml.rels><?xml version="1.0" encoding="UTF-8" standalone="yes"?>
<Relationships xmlns="http://schemas.openxmlformats.org/package/2006/relationships"><Relationship Id="rId3" Type="http://schemas.openxmlformats.org/officeDocument/2006/relationships/image" Target="../media/image31.jpg"/><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8" Type="http://schemas.openxmlformats.org/officeDocument/2006/relationships/image" Target="../media/image36.jpeg"/><Relationship Id="rId3" Type="http://schemas.openxmlformats.org/officeDocument/2006/relationships/notesSlide" Target="../notesSlides/notesSlide17.xml"/><Relationship Id="rId7" Type="http://schemas.openxmlformats.org/officeDocument/2006/relationships/image" Target="../media/image33.png"/><Relationship Id="rId2" Type="http://schemas.openxmlformats.org/officeDocument/2006/relationships/slideLayout" Target="../slideLayouts/slideLayout1.xml"/><Relationship Id="rId1" Type="http://schemas.openxmlformats.org/officeDocument/2006/relationships/vmlDrawing" Target="../drawings/vmlDrawing2.vml"/><Relationship Id="rId6" Type="http://schemas.openxmlformats.org/officeDocument/2006/relationships/oleObject" Target="../embeddings/oleObject2.bin"/><Relationship Id="rId5" Type="http://schemas.openxmlformats.org/officeDocument/2006/relationships/image" Target="../media/image35.png"/><Relationship Id="rId4" Type="http://schemas.openxmlformats.org/officeDocument/2006/relationships/image" Target="../media/image34.jpeg"/></Relationships>
</file>

<file path=ppt/slides/_rels/slide18.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19.xml"/><Relationship Id="rId1" Type="http://schemas.openxmlformats.org/officeDocument/2006/relationships/slideLayout" Target="../slideLayouts/slideLayout1.xml"/><Relationship Id="rId6" Type="http://schemas.openxmlformats.org/officeDocument/2006/relationships/image" Target="../media/image41.png"/><Relationship Id="rId5" Type="http://schemas.openxmlformats.org/officeDocument/2006/relationships/image" Target="../media/image40.jpeg"/><Relationship Id="rId4" Type="http://schemas.openxmlformats.org/officeDocument/2006/relationships/image" Target="../media/image39.jpeg"/></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43.emf"/><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44.jpg"/><Relationship Id="rId2" Type="http://schemas.openxmlformats.org/officeDocument/2006/relationships/notesSlide" Target="../notesSlides/notesSlide22.xml"/><Relationship Id="rId1" Type="http://schemas.openxmlformats.org/officeDocument/2006/relationships/slideLayout" Target="../slideLayouts/slideLayout1.xml"/><Relationship Id="rId5" Type="http://schemas.openxmlformats.org/officeDocument/2006/relationships/image" Target="../media/image46.jpeg"/><Relationship Id="rId4" Type="http://schemas.openxmlformats.org/officeDocument/2006/relationships/image" Target="../media/image45.jpeg"/></Relationships>
</file>

<file path=ppt/slides/_rels/slide23.xml.rels><?xml version="1.0" encoding="UTF-8" standalone="yes"?>
<Relationships xmlns="http://schemas.openxmlformats.org/package/2006/relationships"><Relationship Id="rId8" Type="http://schemas.openxmlformats.org/officeDocument/2006/relationships/image" Target="../media/image52.png"/><Relationship Id="rId3" Type="http://schemas.openxmlformats.org/officeDocument/2006/relationships/image" Target="../media/image47.jpeg"/><Relationship Id="rId7" Type="http://schemas.openxmlformats.org/officeDocument/2006/relationships/image" Target="../media/image51.png"/><Relationship Id="rId2" Type="http://schemas.openxmlformats.org/officeDocument/2006/relationships/notesSlide" Target="../notesSlides/notesSlide23.xml"/><Relationship Id="rId1" Type="http://schemas.openxmlformats.org/officeDocument/2006/relationships/slideLayout" Target="../slideLayouts/slideLayout1.xml"/><Relationship Id="rId6" Type="http://schemas.openxmlformats.org/officeDocument/2006/relationships/image" Target="../media/image50.png"/><Relationship Id="rId5" Type="http://schemas.openxmlformats.org/officeDocument/2006/relationships/image" Target="../media/image49.png"/><Relationship Id="rId4" Type="http://schemas.openxmlformats.org/officeDocument/2006/relationships/image" Target="../media/image48.png"/></Relationships>
</file>

<file path=ppt/slides/_rels/slide24.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notesSlide" Target="../notesSlides/notesSlide24.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3" Type="http://schemas.openxmlformats.org/officeDocument/2006/relationships/image" Target="../media/image54.png"/><Relationship Id="rId7" Type="http://schemas.openxmlformats.org/officeDocument/2006/relationships/hyperlink" Target="https://indico.cern.ch/event/661597/" TargetMode="External"/><Relationship Id="rId2" Type="http://schemas.openxmlformats.org/officeDocument/2006/relationships/notesSlide" Target="../notesSlides/notesSlide25.xml"/><Relationship Id="rId1" Type="http://schemas.openxmlformats.org/officeDocument/2006/relationships/slideLayout" Target="../slideLayouts/slideLayout1.xml"/><Relationship Id="rId6" Type="http://schemas.openxmlformats.org/officeDocument/2006/relationships/image" Target="../media/image56.jpg"/><Relationship Id="rId5" Type="http://schemas.openxmlformats.org/officeDocument/2006/relationships/hyperlink" Target="https://indico.cern.ch/event/560969/" TargetMode="External"/><Relationship Id="rId4" Type="http://schemas.openxmlformats.org/officeDocument/2006/relationships/image" Target="../media/image55.png"/></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notesSlide" Target="../notesSlides/notesSlide28.xml"/><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notesSlide" Target="../notesSlides/notesSlide30.xml"/><Relationship Id="rId1" Type="http://schemas.openxmlformats.org/officeDocument/2006/relationships/slideLayout" Target="../slideLayouts/slideLayout1.xml"/><Relationship Id="rId4" Type="http://schemas.openxmlformats.org/officeDocument/2006/relationships/image" Target="../media/image59.png"/></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4.xml"/><Relationship Id="rId1" Type="http://schemas.openxmlformats.org/officeDocument/2006/relationships/slideLayout" Target="../slideLayouts/slideLayout1.xml"/><Relationship Id="rId5" Type="http://schemas.openxmlformats.org/officeDocument/2006/relationships/image" Target="../media/image7.wmf"/><Relationship Id="rId4" Type="http://schemas.openxmlformats.org/officeDocument/2006/relationships/image" Target="../media/image6.png"/></Relationships>
</file>

<file path=ppt/slides/_rels/slide5.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5.xml"/><Relationship Id="rId1" Type="http://schemas.openxmlformats.org/officeDocument/2006/relationships/slideLayout" Target="../slideLayouts/slideLayout1.xml"/><Relationship Id="rId4" Type="http://schemas.openxmlformats.org/officeDocument/2006/relationships/image" Target="../media/image9.png"/></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7" Type="http://schemas.openxmlformats.org/officeDocument/2006/relationships/image" Target="../media/image11.jpeg"/><Relationship Id="rId2" Type="http://schemas.openxmlformats.org/officeDocument/2006/relationships/slideLayout" Target="../slideLayouts/slideLayout1.xml"/><Relationship Id="rId1" Type="http://schemas.openxmlformats.org/officeDocument/2006/relationships/vmlDrawing" Target="../drawings/vmlDrawing1.vml"/><Relationship Id="rId6" Type="http://schemas.openxmlformats.org/officeDocument/2006/relationships/image" Target="../media/image5.jpeg"/><Relationship Id="rId5" Type="http://schemas.openxmlformats.org/officeDocument/2006/relationships/image" Target="../media/image10.png"/><Relationship Id="rId4" Type="http://schemas.openxmlformats.org/officeDocument/2006/relationships/oleObject" Target="../embeddings/oleObject1.bin"/></Relationships>
</file>

<file path=ppt/slides/_rels/slide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8.xml"/><Relationship Id="rId1" Type="http://schemas.openxmlformats.org/officeDocument/2006/relationships/slideLayout" Target="../slideLayouts/slideLayout1.xml"/><Relationship Id="rId4" Type="http://schemas.openxmlformats.org/officeDocument/2006/relationships/image" Target="../media/image14.jpeg"/></Relationships>
</file>

<file path=ppt/slides/_rels/slide9.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notesSlide" Target="../notesSlides/notesSlide9.xml"/><Relationship Id="rId1" Type="http://schemas.openxmlformats.org/officeDocument/2006/relationships/slideLayout" Target="../slideLayouts/slideLayout1.xml"/><Relationship Id="rId5" Type="http://schemas.openxmlformats.org/officeDocument/2006/relationships/image" Target="../media/image17.jpeg"/><Relationship Id="rId4" Type="http://schemas.openxmlformats.org/officeDocument/2006/relationships/image" Target="../media/image1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97B5E8DF-58F0-4F1A-9C8E-35C36CDA2C44}" type="slidenum">
              <a:rPr lang="en-GB" smtClean="0"/>
              <a:pPr/>
              <a:t>1</a:t>
            </a:fld>
            <a:endParaRPr lang="en-GB" dirty="0"/>
          </a:p>
        </p:txBody>
      </p:sp>
      <p:sp>
        <p:nvSpPr>
          <p:cNvPr id="7" name="TextBox 6"/>
          <p:cNvSpPr txBox="1"/>
          <p:nvPr/>
        </p:nvSpPr>
        <p:spPr>
          <a:xfrm>
            <a:off x="626642" y="3199035"/>
            <a:ext cx="7704856" cy="2462213"/>
          </a:xfrm>
          <a:prstGeom prst="rect">
            <a:avLst/>
          </a:prstGeom>
          <a:noFill/>
          <a:ln w="3175">
            <a:solidFill>
              <a:schemeClr val="tx1"/>
            </a:solidFill>
          </a:ln>
        </p:spPr>
        <p:txBody>
          <a:bodyPr wrap="square" rtlCol="0">
            <a:spAutoFit/>
          </a:bodyPr>
          <a:lstStyle/>
          <a:p>
            <a:pPr algn="ctr"/>
            <a:r>
              <a:rPr lang="en-US" sz="4000" dirty="0"/>
              <a:t>Medical accelerators</a:t>
            </a:r>
          </a:p>
          <a:p>
            <a:pPr algn="ctr"/>
            <a:endParaRPr lang="en-US" dirty="0"/>
          </a:p>
          <a:p>
            <a:pPr algn="ctr"/>
            <a:r>
              <a:rPr lang="en-US" sz="2400" dirty="0"/>
              <a:t>Marco Silari</a:t>
            </a:r>
          </a:p>
          <a:p>
            <a:pPr algn="ctr"/>
            <a:r>
              <a:rPr lang="en-US" sz="2400" dirty="0"/>
              <a:t>CERN, 1211 Geneva, Switzerland</a:t>
            </a:r>
          </a:p>
          <a:p>
            <a:pPr algn="ctr"/>
            <a:endParaRPr lang="en-US" sz="2400" dirty="0"/>
          </a:p>
          <a:p>
            <a:pPr algn="ctr"/>
            <a:r>
              <a:rPr lang="en-US" sz="2400" dirty="0"/>
              <a:t>marco.silari@cern.ch</a:t>
            </a:r>
            <a:endParaRPr lang="en-GB" sz="2400" dirty="0"/>
          </a:p>
        </p:txBody>
      </p:sp>
      <p:pic>
        <p:nvPicPr>
          <p:cNvPr id="3" name="Picture 2"/>
          <p:cNvPicPr>
            <a:picLocks noChangeAspect="1"/>
          </p:cNvPicPr>
          <p:nvPr/>
        </p:nvPicPr>
        <p:blipFill>
          <a:blip r:embed="rId3"/>
          <a:stretch>
            <a:fillRect/>
          </a:stretch>
        </p:blipFill>
        <p:spPr>
          <a:xfrm>
            <a:off x="1763688" y="548680"/>
            <a:ext cx="5471816" cy="2137428"/>
          </a:xfrm>
          <a:prstGeom prst="rect">
            <a:avLst/>
          </a:prstGeom>
        </p:spPr>
      </p:pic>
      <p:pic>
        <p:nvPicPr>
          <p:cNvPr id="5" name="Picture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20689"/>
            <a:ext cx="2304256" cy="390552"/>
          </a:xfrm>
          <a:prstGeom prst="rect">
            <a:avLst/>
          </a:prstGeom>
        </p:spPr>
      </p:pic>
    </p:spTree>
    <p:extLst>
      <p:ext uri="{BB962C8B-B14F-4D97-AF65-F5344CB8AC3E}">
        <p14:creationId xmlns:p14="http://schemas.microsoft.com/office/powerpoint/2010/main" val="34510857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E58AEE3C-5DB0-4806-8891-7D6B70D798A7}" type="slidenum">
              <a:rPr lang="en-US" smtClean="0"/>
              <a:pPr/>
              <a:t>10</a:t>
            </a:fld>
            <a:endParaRPr lang="en-US"/>
          </a:p>
        </p:txBody>
      </p:sp>
      <p:sp>
        <p:nvSpPr>
          <p:cNvPr id="7" name="Rectangle 2"/>
          <p:cNvSpPr txBox="1">
            <a:spLocks noChangeArrowheads="1"/>
          </p:cNvSpPr>
          <p:nvPr/>
        </p:nvSpPr>
        <p:spPr>
          <a:xfrm>
            <a:off x="152400" y="44624"/>
            <a:ext cx="8839200" cy="400110"/>
          </a:xfrm>
          <a:prstGeom prst="rect">
            <a:avLst/>
          </a:prstGeom>
          <a:noFill/>
        </p:spPr>
        <p:txBody>
          <a:bodyPr wrap="square" rtlCol="0">
            <a:spAutoFit/>
          </a:bodyPr>
          <a:lstStyle>
            <a:defPPr>
              <a:defRPr lang="en-US"/>
            </a:defPPr>
            <a:lvl1pPr>
              <a:defRPr sz="2000" i="1">
                <a:solidFill>
                  <a:srgbClr val="FF0000"/>
                </a:solidFill>
                <a:latin typeface="Verdana" pitchFamily="34" charset="0"/>
                <a:ea typeface="Verdana" pitchFamily="34" charset="0"/>
                <a:cs typeface="Verdana" pitchFamily="34" charset="0"/>
              </a:defRPr>
            </a:lvl1pPr>
          </a:lstStyle>
          <a:p>
            <a:r>
              <a:rPr lang="en-US" dirty="0"/>
              <a:t>Cyber-knife robotic surgery system</a:t>
            </a:r>
          </a:p>
        </p:txBody>
      </p:sp>
      <p:pic>
        <p:nvPicPr>
          <p:cNvPr id="5" name="Picture 4"/>
          <p:cNvPicPr>
            <a:picLocks noChangeAspect="1" noChangeArrowheads="1"/>
          </p:cNvPicPr>
          <p:nvPr/>
        </p:nvPicPr>
        <p:blipFill>
          <a:blip r:embed="rId3" cstate="print"/>
          <a:srcRect/>
          <a:stretch>
            <a:fillRect/>
          </a:stretch>
        </p:blipFill>
        <p:spPr>
          <a:xfrm>
            <a:off x="4800600" y="764704"/>
            <a:ext cx="4114800" cy="2741613"/>
          </a:xfrm>
          <a:prstGeom prst="rect">
            <a:avLst/>
          </a:prstGeom>
        </p:spPr>
      </p:pic>
      <p:sp>
        <p:nvSpPr>
          <p:cNvPr id="6" name="Rectangle 5"/>
          <p:cNvSpPr>
            <a:spLocks noChangeArrowheads="1"/>
          </p:cNvSpPr>
          <p:nvPr/>
        </p:nvSpPr>
        <p:spPr bwMode="auto">
          <a:xfrm>
            <a:off x="202474" y="5886380"/>
            <a:ext cx="5769400" cy="369332"/>
          </a:xfrm>
          <a:prstGeom prst="rect">
            <a:avLst/>
          </a:prstGeom>
          <a:noFill/>
          <a:ln w="9525">
            <a:noFill/>
            <a:miter lim="800000"/>
            <a:headEnd/>
            <a:tailEnd/>
          </a:ln>
        </p:spPr>
        <p:txBody>
          <a:bodyPr wrap="none">
            <a:spAutoFit/>
          </a:bodyPr>
          <a:lstStyle/>
          <a:p>
            <a:r>
              <a:rPr lang="en-US" sz="1800" dirty="0">
                <a:latin typeface="+mn-lt"/>
              </a:rPr>
              <a:t>http://www.accuray.com/Products/Cyberknife/index.aspx</a:t>
            </a:r>
          </a:p>
        </p:txBody>
      </p:sp>
      <p:pic>
        <p:nvPicPr>
          <p:cNvPr id="8" name="Picture 7" descr="CyberKnife Blue"/>
          <p:cNvPicPr>
            <a:picLocks noChangeAspect="1" noChangeArrowheads="1"/>
          </p:cNvPicPr>
          <p:nvPr/>
        </p:nvPicPr>
        <p:blipFill>
          <a:blip r:embed="rId4" cstate="print"/>
          <a:srcRect/>
          <a:stretch>
            <a:fillRect/>
          </a:stretch>
        </p:blipFill>
        <p:spPr bwMode="auto">
          <a:xfrm>
            <a:off x="228600" y="2461742"/>
            <a:ext cx="4343400" cy="3254375"/>
          </a:xfrm>
          <a:prstGeom prst="rect">
            <a:avLst/>
          </a:prstGeom>
          <a:noFill/>
          <a:ln w="9525">
            <a:noFill/>
            <a:miter lim="800000"/>
            <a:headEnd/>
            <a:tailEnd/>
          </a:ln>
        </p:spPr>
      </p:pic>
      <p:sp>
        <p:nvSpPr>
          <p:cNvPr id="9" name="Rectangle 8"/>
          <p:cNvSpPr>
            <a:spLocks noChangeArrowheads="1"/>
          </p:cNvSpPr>
          <p:nvPr/>
        </p:nvSpPr>
        <p:spPr bwMode="auto">
          <a:xfrm>
            <a:off x="304800" y="853605"/>
            <a:ext cx="4343400" cy="344710"/>
          </a:xfrm>
          <a:prstGeom prst="rect">
            <a:avLst/>
          </a:prstGeom>
          <a:noFill/>
          <a:ln w="9525">
            <a:noFill/>
            <a:miter lim="800000"/>
            <a:headEnd/>
            <a:tailEnd/>
          </a:ln>
        </p:spPr>
        <p:txBody>
          <a:bodyPr wrap="square">
            <a:spAutoFit/>
          </a:bodyPr>
          <a:lstStyle/>
          <a:p>
            <a:pPr>
              <a:lnSpc>
                <a:spcPct val="80000"/>
              </a:lnSpc>
              <a:spcBef>
                <a:spcPct val="20000"/>
              </a:spcBef>
            </a:pPr>
            <a:r>
              <a:rPr lang="en-US" altLang="ko-KR" sz="2000" dirty="0">
                <a:latin typeface="+mj-lt"/>
                <a:ea typeface="굴림" pitchFamily="50" charset="-127"/>
              </a:rPr>
              <a:t>6 MV Linac mounted on a robotic arm</a:t>
            </a:r>
          </a:p>
        </p:txBody>
      </p:sp>
      <p:sp>
        <p:nvSpPr>
          <p:cNvPr id="10" name="Rectangle 3"/>
          <p:cNvSpPr txBox="1">
            <a:spLocks noChangeArrowheads="1"/>
          </p:cNvSpPr>
          <p:nvPr/>
        </p:nvSpPr>
        <p:spPr>
          <a:xfrm>
            <a:off x="4648200" y="3947710"/>
            <a:ext cx="4343400" cy="1584177"/>
          </a:xfrm>
          <a:prstGeom prst="rect">
            <a:avLst/>
          </a:prstGeom>
        </p:spPr>
        <p:txBody>
          <a:bodyPr>
            <a:noAutofit/>
          </a:bodyPr>
          <a:lstStyle/>
          <a:p>
            <a:pPr marL="274320" marR="0" lvl="0" indent="-274320" algn="l" defTabSz="914400" rtl="0" eaLnBrk="1" fontAlgn="auto" latinLnBrk="0" hangingPunct="1">
              <a:lnSpc>
                <a:spcPct val="80000"/>
              </a:lnSpc>
              <a:spcBef>
                <a:spcPct val="20000"/>
              </a:spcBef>
              <a:spcAft>
                <a:spcPts val="0"/>
              </a:spcAft>
              <a:buClr>
                <a:schemeClr val="accent3"/>
              </a:buClr>
              <a:buSzPct val="95000"/>
              <a:buFontTx/>
              <a:buNone/>
              <a:tabLst/>
              <a:defRPr/>
            </a:pPr>
            <a:endParaRPr kumimoji="0" lang="en-US" altLang="ko-KR" sz="1600" i="0" u="none" strike="noStrike" kern="1200" cap="none" spc="0" normalizeH="0" baseline="0" noProof="0" dirty="0">
              <a:ln>
                <a:noFill/>
              </a:ln>
              <a:effectLst/>
              <a:uLnTx/>
              <a:uFillTx/>
              <a:latin typeface="+mj-lt"/>
              <a:ea typeface="굴림" pitchFamily="50" charset="-127"/>
              <a:cs typeface="+mn-cs"/>
            </a:endParaRPr>
          </a:p>
          <a:p>
            <a:pPr marL="274320" marR="0" lvl="0" indent="-274320" algn="l" defTabSz="914400" rtl="0" eaLnBrk="1" fontAlgn="auto" latinLnBrk="0" hangingPunct="1">
              <a:lnSpc>
                <a:spcPct val="80000"/>
              </a:lnSpc>
              <a:spcBef>
                <a:spcPct val="20000"/>
              </a:spcBef>
              <a:spcAft>
                <a:spcPts val="0"/>
              </a:spcAft>
              <a:buClr>
                <a:schemeClr val="accent3"/>
              </a:buClr>
              <a:buSzPct val="95000"/>
              <a:buFont typeface="Wingdings 2"/>
              <a:buChar char=""/>
              <a:tabLst/>
              <a:defRPr/>
            </a:pPr>
            <a:r>
              <a:rPr kumimoji="0" lang="en-US" altLang="ko-KR" sz="1600" i="0" u="none" strike="noStrike" kern="1200" cap="none" spc="0" normalizeH="0" baseline="0" noProof="0" dirty="0">
                <a:ln>
                  <a:noFill/>
                </a:ln>
                <a:effectLst/>
                <a:uLnTx/>
                <a:uFillTx/>
                <a:latin typeface="+mj-lt"/>
                <a:ea typeface="굴림" pitchFamily="50" charset="-127"/>
                <a:cs typeface="+mn-cs"/>
              </a:rPr>
              <a:t>No flattening filter</a:t>
            </a:r>
          </a:p>
          <a:p>
            <a:pPr marL="274320" marR="0" lvl="0" indent="-274320" algn="l" defTabSz="914400" rtl="0" eaLnBrk="1" fontAlgn="auto" latinLnBrk="0" hangingPunct="1">
              <a:lnSpc>
                <a:spcPct val="80000"/>
              </a:lnSpc>
              <a:spcBef>
                <a:spcPct val="20000"/>
              </a:spcBef>
              <a:spcAft>
                <a:spcPts val="0"/>
              </a:spcAft>
              <a:buClr>
                <a:schemeClr val="accent3"/>
              </a:buClr>
              <a:buSzPct val="95000"/>
              <a:buFont typeface="Wingdings 2"/>
              <a:buChar char=""/>
              <a:tabLst/>
              <a:defRPr/>
            </a:pPr>
            <a:r>
              <a:rPr kumimoji="0" lang="en-US" altLang="ko-KR" sz="1600" i="0" u="none" strike="noStrike" kern="1200" cap="none" spc="0" normalizeH="0" baseline="0" noProof="0" dirty="0">
                <a:ln>
                  <a:noFill/>
                </a:ln>
                <a:effectLst/>
                <a:uLnTx/>
                <a:uFillTx/>
                <a:latin typeface="+mj-lt"/>
                <a:ea typeface="굴림" pitchFamily="50" charset="-127"/>
                <a:cs typeface="+mn-cs"/>
              </a:rPr>
              <a:t>Uses circular cones of diameter 0.5 to 6 cm</a:t>
            </a:r>
          </a:p>
          <a:p>
            <a:pPr marL="274320" marR="0" lvl="0" indent="-274320" algn="l" defTabSz="914400" rtl="0" eaLnBrk="1" fontAlgn="auto" latinLnBrk="0" hangingPunct="1">
              <a:lnSpc>
                <a:spcPct val="80000"/>
              </a:lnSpc>
              <a:spcBef>
                <a:spcPct val="20000"/>
              </a:spcBef>
              <a:spcAft>
                <a:spcPts val="0"/>
              </a:spcAft>
              <a:buClr>
                <a:schemeClr val="accent3"/>
              </a:buClr>
              <a:buSzPct val="95000"/>
              <a:buFont typeface="Wingdings 2"/>
              <a:buChar char=""/>
              <a:tabLst/>
              <a:defRPr/>
            </a:pPr>
            <a:r>
              <a:rPr kumimoji="0" lang="en-US" altLang="ko-KR" sz="1600" i="0" u="none" strike="noStrike" kern="1200" cap="none" spc="0" normalizeH="0" baseline="0" noProof="0" dirty="0">
                <a:ln>
                  <a:noFill/>
                </a:ln>
                <a:effectLst/>
                <a:uLnTx/>
                <a:uFillTx/>
                <a:latin typeface="+mj-lt"/>
                <a:ea typeface="굴림" pitchFamily="50" charset="-127"/>
                <a:cs typeface="+mn-cs"/>
              </a:rPr>
              <a:t>Non-</a:t>
            </a:r>
            <a:r>
              <a:rPr kumimoji="0" lang="en-US" altLang="ko-KR" sz="1600" i="0" u="none" strike="noStrike" kern="1200" cap="none" spc="0" normalizeH="0" baseline="0" noProof="0" dirty="0" err="1">
                <a:ln>
                  <a:noFill/>
                </a:ln>
                <a:effectLst/>
                <a:uLnTx/>
                <a:uFillTx/>
                <a:latin typeface="+mj-lt"/>
                <a:ea typeface="굴림" pitchFamily="50" charset="-127"/>
                <a:cs typeface="+mn-cs"/>
              </a:rPr>
              <a:t>Isocentric</a:t>
            </a:r>
            <a:endParaRPr kumimoji="0" lang="en-US" altLang="ko-KR" sz="1600" i="0" u="none" strike="noStrike" kern="1200" cap="none" spc="0" normalizeH="0" baseline="0" noProof="0" dirty="0">
              <a:ln>
                <a:noFill/>
              </a:ln>
              <a:effectLst/>
              <a:uLnTx/>
              <a:uFillTx/>
              <a:latin typeface="+mj-lt"/>
              <a:ea typeface="굴림" pitchFamily="50" charset="-127"/>
              <a:cs typeface="+mn-cs"/>
            </a:endParaRPr>
          </a:p>
          <a:p>
            <a:pPr marL="274320" marR="0" lvl="0" indent="-274320" algn="l" defTabSz="914400" rtl="0" eaLnBrk="1" fontAlgn="auto" latinLnBrk="0" hangingPunct="1">
              <a:lnSpc>
                <a:spcPct val="80000"/>
              </a:lnSpc>
              <a:spcBef>
                <a:spcPct val="20000"/>
              </a:spcBef>
              <a:spcAft>
                <a:spcPts val="0"/>
              </a:spcAft>
              <a:buClr>
                <a:schemeClr val="accent3"/>
              </a:buClr>
              <a:buSzPct val="95000"/>
              <a:buFont typeface="Wingdings 2"/>
              <a:buChar char=""/>
              <a:tabLst/>
              <a:defRPr/>
            </a:pPr>
            <a:r>
              <a:rPr kumimoji="0" lang="en-US" altLang="ko-KR" sz="1600" i="0" u="none" strike="noStrike" kern="1200" cap="none" spc="0" normalizeH="0" baseline="0" noProof="0" dirty="0">
                <a:ln>
                  <a:noFill/>
                </a:ln>
                <a:effectLst/>
                <a:uLnTx/>
                <a:uFillTx/>
                <a:latin typeface="+mj-lt"/>
                <a:ea typeface="굴림" pitchFamily="50" charset="-127"/>
                <a:cs typeface="+mn-cs"/>
              </a:rPr>
              <a:t>Average dose delivered per session is 12.5 </a:t>
            </a:r>
            <a:r>
              <a:rPr kumimoji="0" lang="en-US" altLang="ko-KR" sz="1600" i="0" u="none" strike="noStrike" kern="1200" cap="none" spc="0" normalizeH="0" baseline="0" noProof="0" dirty="0" err="1">
                <a:ln>
                  <a:noFill/>
                </a:ln>
                <a:effectLst/>
                <a:uLnTx/>
                <a:uFillTx/>
                <a:latin typeface="+mj-lt"/>
                <a:ea typeface="굴림" pitchFamily="50" charset="-127"/>
                <a:cs typeface="+mn-cs"/>
              </a:rPr>
              <a:t>Gy</a:t>
            </a:r>
            <a:endParaRPr kumimoji="0" lang="en-US" altLang="ko-KR" sz="1600" i="0" u="none" strike="noStrike" kern="1200" cap="none" spc="0" normalizeH="0" baseline="0" noProof="0" dirty="0">
              <a:ln>
                <a:noFill/>
              </a:ln>
              <a:effectLst/>
              <a:uLnTx/>
              <a:uFillTx/>
              <a:latin typeface="+mj-lt"/>
              <a:ea typeface="굴림" pitchFamily="50" charset="-127"/>
              <a:cs typeface="+mn-cs"/>
            </a:endParaRPr>
          </a:p>
          <a:p>
            <a:pPr marL="274320" marR="0" lvl="0" indent="-274320" algn="l" defTabSz="914400" rtl="0" eaLnBrk="1" fontAlgn="auto" latinLnBrk="0" hangingPunct="1">
              <a:lnSpc>
                <a:spcPct val="80000"/>
              </a:lnSpc>
              <a:spcBef>
                <a:spcPct val="20000"/>
              </a:spcBef>
              <a:spcAft>
                <a:spcPts val="0"/>
              </a:spcAft>
              <a:buClr>
                <a:schemeClr val="accent3"/>
              </a:buClr>
              <a:buSzPct val="95000"/>
              <a:buFont typeface="Wingdings 2"/>
              <a:buChar char=""/>
              <a:tabLst/>
              <a:defRPr/>
            </a:pPr>
            <a:r>
              <a:rPr kumimoji="0" lang="en-US" altLang="ko-KR" sz="1600" i="0" u="none" strike="noStrike" kern="1200" cap="none" spc="0" normalizeH="0" baseline="0" noProof="0" dirty="0">
                <a:ln>
                  <a:noFill/>
                </a:ln>
                <a:effectLst/>
                <a:uLnTx/>
                <a:uFillTx/>
                <a:latin typeface="+mj-lt"/>
                <a:ea typeface="굴림" pitchFamily="50" charset="-127"/>
                <a:cs typeface="+mn-cs"/>
              </a:rPr>
              <a:t>Dose rate @ 80 cm = 400 </a:t>
            </a:r>
            <a:r>
              <a:rPr kumimoji="0" lang="en-US" altLang="ko-KR" sz="1600" i="0" u="none" strike="noStrike" kern="1200" cap="none" spc="0" normalizeH="0" baseline="0" noProof="0" dirty="0" err="1">
                <a:ln>
                  <a:noFill/>
                </a:ln>
                <a:effectLst/>
                <a:uLnTx/>
                <a:uFillTx/>
                <a:latin typeface="+mj-lt"/>
                <a:ea typeface="굴림" pitchFamily="50" charset="-127"/>
                <a:cs typeface="+mn-cs"/>
              </a:rPr>
              <a:t>cGy</a:t>
            </a:r>
            <a:r>
              <a:rPr kumimoji="0" lang="en-US" altLang="ko-KR" sz="1600" i="0" u="none" strike="noStrike" kern="1200" cap="none" spc="0" normalizeH="0" baseline="0" noProof="0" dirty="0">
                <a:ln>
                  <a:noFill/>
                </a:ln>
                <a:effectLst/>
                <a:uLnTx/>
                <a:uFillTx/>
                <a:latin typeface="+mj-lt"/>
                <a:ea typeface="굴림" pitchFamily="50" charset="-127"/>
                <a:cs typeface="+mn-cs"/>
              </a:rPr>
              <a:t>/min</a:t>
            </a:r>
          </a:p>
        </p:txBody>
      </p:sp>
    </p:spTree>
    <p:extLst>
      <p:ext uri="{BB962C8B-B14F-4D97-AF65-F5344CB8AC3E}">
        <p14:creationId xmlns:p14="http://schemas.microsoft.com/office/powerpoint/2010/main" val="33453077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E58AEE3C-5DB0-4806-8891-7D6B70D798A7}" type="slidenum">
              <a:rPr lang="en-US" smtClean="0"/>
              <a:pPr/>
              <a:t>11</a:t>
            </a:fld>
            <a:endParaRPr lang="en-US"/>
          </a:p>
        </p:txBody>
      </p:sp>
      <p:sp>
        <p:nvSpPr>
          <p:cNvPr id="7" name="Rectangle 2"/>
          <p:cNvSpPr txBox="1">
            <a:spLocks noChangeArrowheads="1"/>
          </p:cNvSpPr>
          <p:nvPr/>
        </p:nvSpPr>
        <p:spPr>
          <a:xfrm>
            <a:off x="152400" y="44624"/>
            <a:ext cx="8839200" cy="400110"/>
          </a:xfrm>
          <a:prstGeom prst="rect">
            <a:avLst/>
          </a:prstGeom>
          <a:noFill/>
        </p:spPr>
        <p:txBody>
          <a:bodyPr wrap="square" rtlCol="0">
            <a:spAutoFit/>
          </a:bodyPr>
          <a:lstStyle>
            <a:defPPr>
              <a:defRPr lang="en-US"/>
            </a:defPPr>
            <a:lvl1pPr>
              <a:defRPr sz="2000" i="1">
                <a:solidFill>
                  <a:srgbClr val="FF0000"/>
                </a:solidFill>
                <a:latin typeface="Verdana" pitchFamily="34" charset="0"/>
                <a:ea typeface="Verdana" pitchFamily="34" charset="0"/>
                <a:cs typeface="Verdana" pitchFamily="34" charset="0"/>
              </a:defRPr>
            </a:lvl1pPr>
          </a:lstStyle>
          <a:p>
            <a:r>
              <a:rPr lang="en-US" dirty="0"/>
              <a:t>Intra-operative radiation therapy (IORT)</a:t>
            </a:r>
          </a:p>
        </p:txBody>
      </p:sp>
      <p:pic>
        <p:nvPicPr>
          <p:cNvPr id="5" name="Picture 3" descr="\\cern.ch\dfs\Users\s\silari\Desktop\IORT 1.JPG"/>
          <p:cNvPicPr>
            <a:picLocks noChangeAspect="1" noChangeArrowheads="1"/>
          </p:cNvPicPr>
          <p:nvPr/>
        </p:nvPicPr>
        <p:blipFill>
          <a:blip r:embed="rId3" cstate="print"/>
          <a:srcRect/>
          <a:stretch>
            <a:fillRect/>
          </a:stretch>
        </p:blipFill>
        <p:spPr bwMode="auto">
          <a:xfrm>
            <a:off x="838200" y="764704"/>
            <a:ext cx="3330575" cy="2229344"/>
          </a:xfrm>
          <a:prstGeom prst="rect">
            <a:avLst/>
          </a:prstGeom>
          <a:noFill/>
        </p:spPr>
      </p:pic>
      <p:pic>
        <p:nvPicPr>
          <p:cNvPr id="6" name="Picture 4" descr="\\cern.ch\dfs\Users\s\silari\Desktop\DSC_0505.JPG"/>
          <p:cNvPicPr>
            <a:picLocks noChangeAspect="1" noChangeArrowheads="1"/>
          </p:cNvPicPr>
          <p:nvPr/>
        </p:nvPicPr>
        <p:blipFill>
          <a:blip r:embed="rId4" cstate="print"/>
          <a:srcRect/>
          <a:stretch>
            <a:fillRect/>
          </a:stretch>
        </p:blipFill>
        <p:spPr bwMode="auto">
          <a:xfrm>
            <a:off x="3581400" y="3126904"/>
            <a:ext cx="4553623" cy="3048000"/>
          </a:xfrm>
          <a:prstGeom prst="rect">
            <a:avLst/>
          </a:prstGeom>
          <a:noFill/>
        </p:spPr>
      </p:pic>
      <p:pic>
        <p:nvPicPr>
          <p:cNvPr id="8" name="Picture 5" descr="\\cern.ch\dfs\Users\s\silari\Desktop\IORT 2.JPG"/>
          <p:cNvPicPr>
            <a:picLocks noChangeAspect="1" noChangeArrowheads="1"/>
          </p:cNvPicPr>
          <p:nvPr/>
        </p:nvPicPr>
        <p:blipFill>
          <a:blip r:embed="rId5" cstate="print"/>
          <a:srcRect/>
          <a:stretch>
            <a:fillRect/>
          </a:stretch>
        </p:blipFill>
        <p:spPr bwMode="auto">
          <a:xfrm>
            <a:off x="4822825" y="764704"/>
            <a:ext cx="3330575" cy="2229344"/>
          </a:xfrm>
          <a:prstGeom prst="rect">
            <a:avLst/>
          </a:prstGeom>
          <a:noFill/>
        </p:spPr>
      </p:pic>
      <p:sp>
        <p:nvSpPr>
          <p:cNvPr id="9" name="TextBox 8"/>
          <p:cNvSpPr txBox="1"/>
          <p:nvPr/>
        </p:nvSpPr>
        <p:spPr>
          <a:xfrm>
            <a:off x="228600" y="3507904"/>
            <a:ext cx="3352800" cy="1846659"/>
          </a:xfrm>
          <a:prstGeom prst="rect">
            <a:avLst/>
          </a:prstGeom>
          <a:noFill/>
        </p:spPr>
        <p:txBody>
          <a:bodyPr wrap="square" rtlCol="0">
            <a:spAutoFit/>
          </a:bodyPr>
          <a:lstStyle/>
          <a:p>
            <a:pPr indent="180975">
              <a:buSzPct val="125000"/>
              <a:buFont typeface="Arial" pitchFamily="34" charset="0"/>
              <a:buChar char="•"/>
            </a:pPr>
            <a:r>
              <a:rPr lang="en-US" sz="1900" dirty="0">
                <a:latin typeface="+mn-lt"/>
              </a:rPr>
              <a:t>Small electron linac</a:t>
            </a:r>
          </a:p>
          <a:p>
            <a:pPr indent="180975">
              <a:buSzPct val="125000"/>
              <a:buFont typeface="Arial" pitchFamily="34" charset="0"/>
              <a:buChar char="•"/>
            </a:pPr>
            <a:r>
              <a:rPr lang="en-US" sz="1900" dirty="0">
                <a:latin typeface="+mn-lt"/>
              </a:rPr>
              <a:t>Energy 6 – 12 MeV</a:t>
            </a:r>
          </a:p>
          <a:p>
            <a:pPr indent="180975">
              <a:buSzPct val="125000"/>
              <a:buFont typeface="Arial" pitchFamily="34" charset="0"/>
              <a:buChar char="•"/>
            </a:pPr>
            <a:r>
              <a:rPr lang="en-US" sz="1900" dirty="0">
                <a:latin typeface="+mn-lt"/>
              </a:rPr>
              <a:t>Treatment with electrons only</a:t>
            </a:r>
          </a:p>
          <a:p>
            <a:pPr indent="180975">
              <a:buSzPct val="125000"/>
              <a:buFont typeface="Arial" pitchFamily="34" charset="0"/>
              <a:buChar char="•"/>
            </a:pPr>
            <a:r>
              <a:rPr lang="en-US" sz="1900" dirty="0">
                <a:latin typeface="+mn-lt"/>
              </a:rPr>
              <a:t>Single irradiation</a:t>
            </a:r>
          </a:p>
          <a:p>
            <a:pPr marL="169863" indent="-169863">
              <a:buSzPct val="125000"/>
              <a:buFont typeface="Arial" pitchFamily="34" charset="0"/>
              <a:buChar char="•"/>
            </a:pPr>
            <a:r>
              <a:rPr lang="en-US" sz="1900" dirty="0">
                <a:latin typeface="+mn-lt"/>
              </a:rPr>
              <a:t>Three models of </a:t>
            </a:r>
            <a:r>
              <a:rPr lang="en-US" sz="1900" dirty="0" err="1">
                <a:latin typeface="+mn-lt"/>
              </a:rPr>
              <a:t>linac</a:t>
            </a:r>
            <a:r>
              <a:rPr lang="en-US" sz="1900" dirty="0">
                <a:latin typeface="+mn-lt"/>
              </a:rPr>
              <a:t> from three manufacturers</a:t>
            </a:r>
          </a:p>
        </p:txBody>
      </p:sp>
    </p:spTree>
    <p:extLst>
      <p:ext uri="{BB962C8B-B14F-4D97-AF65-F5344CB8AC3E}">
        <p14:creationId xmlns:p14="http://schemas.microsoft.com/office/powerpoint/2010/main" val="33453077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E58AEE3C-5DB0-4806-8891-7D6B70D798A7}" type="slidenum">
              <a:rPr lang="en-US" smtClean="0"/>
              <a:pPr/>
              <a:t>12</a:t>
            </a:fld>
            <a:endParaRPr lang="en-US"/>
          </a:p>
        </p:txBody>
      </p:sp>
      <p:sp>
        <p:nvSpPr>
          <p:cNvPr id="7" name="Rectangle 2"/>
          <p:cNvSpPr txBox="1">
            <a:spLocks noChangeArrowheads="1"/>
          </p:cNvSpPr>
          <p:nvPr/>
        </p:nvSpPr>
        <p:spPr>
          <a:xfrm>
            <a:off x="152400" y="44624"/>
            <a:ext cx="8839200" cy="400110"/>
          </a:xfrm>
          <a:prstGeom prst="rect">
            <a:avLst/>
          </a:prstGeom>
          <a:noFill/>
        </p:spPr>
        <p:txBody>
          <a:bodyPr wrap="square" rtlCol="0">
            <a:spAutoFit/>
          </a:bodyPr>
          <a:lstStyle>
            <a:defPPr>
              <a:defRPr lang="en-US"/>
            </a:defPPr>
            <a:lvl1pPr>
              <a:defRPr sz="2000" i="1">
                <a:solidFill>
                  <a:srgbClr val="FF0000"/>
                </a:solidFill>
                <a:latin typeface="Verdana" pitchFamily="34" charset="0"/>
                <a:ea typeface="Verdana" pitchFamily="34" charset="0"/>
                <a:cs typeface="Verdana" pitchFamily="34" charset="0"/>
              </a:defRPr>
            </a:lvl1pPr>
          </a:lstStyle>
          <a:p>
            <a:r>
              <a:rPr lang="en-US" dirty="0"/>
              <a:t>Helical </a:t>
            </a:r>
            <a:r>
              <a:rPr lang="en-US" dirty="0" err="1"/>
              <a:t>tomotherapy</a:t>
            </a:r>
            <a:endParaRPr lang="en-US" dirty="0"/>
          </a:p>
        </p:txBody>
      </p:sp>
      <p:pic>
        <p:nvPicPr>
          <p:cNvPr id="10" name="Picture 2" descr="image"/>
          <p:cNvPicPr>
            <a:picLocks noChangeAspect="1" noChangeArrowheads="1"/>
          </p:cNvPicPr>
          <p:nvPr/>
        </p:nvPicPr>
        <p:blipFill>
          <a:blip r:embed="rId3" cstate="print"/>
          <a:srcRect/>
          <a:stretch>
            <a:fillRect/>
          </a:stretch>
        </p:blipFill>
        <p:spPr bwMode="auto">
          <a:xfrm>
            <a:off x="633582" y="764704"/>
            <a:ext cx="3481218" cy="2743200"/>
          </a:xfrm>
          <a:prstGeom prst="rect">
            <a:avLst/>
          </a:prstGeom>
          <a:noFill/>
        </p:spPr>
      </p:pic>
      <p:pic>
        <p:nvPicPr>
          <p:cNvPr id="11" name="Picture 10" descr="http://european-hospital.net/media/article/3433/image2.jpg"/>
          <p:cNvPicPr>
            <a:picLocks noChangeAspect="1" noChangeArrowheads="1"/>
          </p:cNvPicPr>
          <p:nvPr/>
        </p:nvPicPr>
        <p:blipFill>
          <a:blip r:embed="rId4" cstate="print"/>
          <a:srcRect/>
          <a:stretch>
            <a:fillRect/>
          </a:stretch>
        </p:blipFill>
        <p:spPr bwMode="auto">
          <a:xfrm>
            <a:off x="4419600" y="764704"/>
            <a:ext cx="3810000" cy="2743200"/>
          </a:xfrm>
          <a:prstGeom prst="rect">
            <a:avLst/>
          </a:prstGeom>
          <a:noFill/>
        </p:spPr>
      </p:pic>
      <p:sp>
        <p:nvSpPr>
          <p:cNvPr id="12" name="TextBox 11"/>
          <p:cNvSpPr txBox="1"/>
          <p:nvPr/>
        </p:nvSpPr>
        <p:spPr>
          <a:xfrm>
            <a:off x="609600" y="3203104"/>
            <a:ext cx="1905000" cy="276999"/>
          </a:xfrm>
          <a:prstGeom prst="rect">
            <a:avLst/>
          </a:prstGeom>
          <a:noFill/>
        </p:spPr>
        <p:txBody>
          <a:bodyPr wrap="square" rtlCol="0">
            <a:spAutoFit/>
          </a:bodyPr>
          <a:lstStyle/>
          <a:p>
            <a:r>
              <a:rPr lang="en-US" sz="1200" dirty="0">
                <a:latin typeface="+mn-lt"/>
              </a:rPr>
              <a:t>www.tomotherapy.com</a:t>
            </a:r>
          </a:p>
        </p:txBody>
      </p:sp>
      <p:sp>
        <p:nvSpPr>
          <p:cNvPr id="13" name="Rectangle 12"/>
          <p:cNvSpPr/>
          <p:nvPr/>
        </p:nvSpPr>
        <p:spPr>
          <a:xfrm>
            <a:off x="152400" y="3620359"/>
            <a:ext cx="8686800" cy="2554545"/>
          </a:xfrm>
          <a:prstGeom prst="rect">
            <a:avLst/>
          </a:prstGeom>
        </p:spPr>
        <p:txBody>
          <a:bodyPr wrap="square">
            <a:spAutoFit/>
          </a:bodyPr>
          <a:lstStyle/>
          <a:p>
            <a:pPr indent="180975">
              <a:buSzPct val="125000"/>
              <a:buFont typeface="Arial" pitchFamily="34" charset="0"/>
              <a:buChar char="•"/>
            </a:pPr>
            <a:r>
              <a:rPr lang="en-US" sz="2000" dirty="0">
                <a:solidFill>
                  <a:srgbClr val="FF0000"/>
                </a:solidFill>
                <a:latin typeface="+mn-lt"/>
              </a:rPr>
              <a:t>Integrated CT guidance</a:t>
            </a:r>
          </a:p>
          <a:p>
            <a:pPr marL="688975" lvl="1" indent="-225425">
              <a:buSzPct val="125000"/>
              <a:buFont typeface="Arial" pitchFamily="34" charset="0"/>
              <a:buChar char="•"/>
            </a:pPr>
            <a:r>
              <a:rPr lang="en-US" sz="2000" dirty="0">
                <a:latin typeface="+mn-lt"/>
              </a:rPr>
              <a:t>Integrated CT scanner allowing efficient 3D CT imaging for ensuring the accuracy of treatment</a:t>
            </a:r>
          </a:p>
          <a:p>
            <a:pPr indent="180975">
              <a:buSzPct val="125000"/>
              <a:buFont typeface="Arial" pitchFamily="34" charset="0"/>
              <a:buChar char="•"/>
            </a:pPr>
            <a:r>
              <a:rPr lang="en-US" sz="2000" dirty="0">
                <a:solidFill>
                  <a:srgbClr val="FF0000"/>
                </a:solidFill>
                <a:latin typeface="+mn-lt"/>
              </a:rPr>
              <a:t>A binary multi-leaf collimator </a:t>
            </a:r>
            <a:r>
              <a:rPr lang="en-US" sz="2000" dirty="0">
                <a:latin typeface="+mn-lt"/>
              </a:rPr>
              <a:t>(MLC) for beam shaping and modulation</a:t>
            </a:r>
          </a:p>
          <a:p>
            <a:pPr indent="180975">
              <a:buSzPct val="125000"/>
              <a:buFont typeface="Arial" pitchFamily="34" charset="0"/>
              <a:buChar char="•"/>
            </a:pPr>
            <a:r>
              <a:rPr lang="en-US" sz="2000" dirty="0">
                <a:solidFill>
                  <a:srgbClr val="FF0000"/>
                </a:solidFill>
                <a:latin typeface="+mn-lt"/>
              </a:rPr>
              <a:t>A ring gantry design </a:t>
            </a:r>
            <a:r>
              <a:rPr lang="en-US" sz="2000" dirty="0">
                <a:latin typeface="+mn-lt"/>
              </a:rPr>
              <a:t>enabling </a:t>
            </a:r>
            <a:r>
              <a:rPr lang="en-US" sz="2000" dirty="0" err="1">
                <a:latin typeface="+mn-lt"/>
              </a:rPr>
              <a:t>TomoHelical</a:t>
            </a:r>
            <a:r>
              <a:rPr lang="en-US" sz="2000" dirty="0">
                <a:latin typeface="+mn-lt"/>
              </a:rPr>
              <a:t> delivery</a:t>
            </a:r>
          </a:p>
          <a:p>
            <a:pPr marL="688975" lvl="1" indent="-225425">
              <a:buSzPct val="125000"/>
              <a:buFont typeface="Arial" pitchFamily="34" charset="0"/>
              <a:buChar char="•"/>
            </a:pPr>
            <a:r>
              <a:rPr lang="en-US" sz="2000" dirty="0">
                <a:latin typeface="+mn-lt"/>
              </a:rPr>
              <a:t>As the ring gantry rotates in simultaneous motion to the couch, </a:t>
            </a:r>
            <a:r>
              <a:rPr lang="en-US" sz="2000" b="1" dirty="0">
                <a:latin typeface="+mn-lt"/>
              </a:rPr>
              <a:t>helical fan-beam IMRT </a:t>
            </a:r>
            <a:r>
              <a:rPr lang="en-US" sz="2000" dirty="0">
                <a:latin typeface="+mn-lt"/>
              </a:rPr>
              <a:t>is continuously delivered from all angles around the patient</a:t>
            </a:r>
          </a:p>
          <a:p>
            <a:pPr lvl="1" indent="180975">
              <a:buSzPct val="125000"/>
              <a:buFont typeface="Arial" pitchFamily="34" charset="0"/>
              <a:buChar char="•"/>
            </a:pPr>
            <a:r>
              <a:rPr lang="en-US" sz="2000" dirty="0">
                <a:latin typeface="+mn-lt"/>
              </a:rPr>
              <a:t> Very large volumes can be treated in a single set-up</a:t>
            </a:r>
          </a:p>
        </p:txBody>
      </p:sp>
    </p:spTree>
    <p:extLst>
      <p:ext uri="{BB962C8B-B14F-4D97-AF65-F5344CB8AC3E}">
        <p14:creationId xmlns:p14="http://schemas.microsoft.com/office/powerpoint/2010/main" val="275002997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E58AEE3C-5DB0-4806-8891-7D6B70D798A7}" type="slidenum">
              <a:rPr lang="en-US" smtClean="0"/>
              <a:pPr/>
              <a:t>13</a:t>
            </a:fld>
            <a:endParaRPr lang="en-US"/>
          </a:p>
        </p:txBody>
      </p:sp>
      <p:sp>
        <p:nvSpPr>
          <p:cNvPr id="7" name="Rectangle 2"/>
          <p:cNvSpPr txBox="1">
            <a:spLocks noChangeArrowheads="1"/>
          </p:cNvSpPr>
          <p:nvPr/>
        </p:nvSpPr>
        <p:spPr>
          <a:xfrm>
            <a:off x="152400" y="44624"/>
            <a:ext cx="8839200" cy="400110"/>
          </a:xfrm>
          <a:prstGeom prst="rect">
            <a:avLst/>
          </a:prstGeom>
          <a:noFill/>
        </p:spPr>
        <p:txBody>
          <a:bodyPr wrap="square" rtlCol="0">
            <a:spAutoFit/>
          </a:bodyPr>
          <a:lstStyle>
            <a:defPPr>
              <a:defRPr lang="en-US"/>
            </a:defPPr>
            <a:lvl1pPr>
              <a:defRPr sz="2000" i="1">
                <a:solidFill>
                  <a:srgbClr val="FF0000"/>
                </a:solidFill>
                <a:latin typeface="Verdana" pitchFamily="34" charset="0"/>
                <a:ea typeface="Verdana" pitchFamily="34" charset="0"/>
                <a:cs typeface="Verdana" pitchFamily="34" charset="0"/>
              </a:defRPr>
            </a:lvl1pPr>
          </a:lstStyle>
          <a:p>
            <a:r>
              <a:rPr lang="en-US" dirty="0"/>
              <a:t>Hybrid MRI </a:t>
            </a:r>
            <a:r>
              <a:rPr lang="en-US" dirty="0" err="1"/>
              <a:t>linac</a:t>
            </a:r>
            <a:endParaRPr lang="en-US" dirty="0"/>
          </a:p>
        </p:txBody>
      </p:sp>
      <p:pic>
        <p:nvPicPr>
          <p:cNvPr id="5"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7769" y="692696"/>
            <a:ext cx="8949506" cy="54726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7794732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E58AEE3C-5DB0-4806-8891-7D6B70D798A7}" type="slidenum">
              <a:rPr lang="en-US" smtClean="0"/>
              <a:pPr/>
              <a:t>14</a:t>
            </a:fld>
            <a:endParaRPr lang="en-US"/>
          </a:p>
        </p:txBody>
      </p:sp>
      <p:sp>
        <p:nvSpPr>
          <p:cNvPr id="7" name="Rectangle 2"/>
          <p:cNvSpPr txBox="1">
            <a:spLocks noChangeArrowheads="1"/>
          </p:cNvSpPr>
          <p:nvPr/>
        </p:nvSpPr>
        <p:spPr>
          <a:xfrm>
            <a:off x="152400" y="44624"/>
            <a:ext cx="8839200" cy="400110"/>
          </a:xfrm>
          <a:prstGeom prst="rect">
            <a:avLst/>
          </a:prstGeom>
          <a:noFill/>
        </p:spPr>
        <p:txBody>
          <a:bodyPr wrap="square" rtlCol="0">
            <a:spAutoFit/>
          </a:bodyPr>
          <a:lstStyle>
            <a:defPPr>
              <a:defRPr lang="en-US"/>
            </a:defPPr>
            <a:lvl1pPr>
              <a:defRPr sz="2000" i="1">
                <a:solidFill>
                  <a:srgbClr val="FF0000"/>
                </a:solidFill>
                <a:latin typeface="Verdana" pitchFamily="34" charset="0"/>
                <a:ea typeface="Verdana" pitchFamily="34" charset="0"/>
                <a:cs typeface="Verdana" pitchFamily="34" charset="0"/>
              </a:defRPr>
            </a:lvl1pPr>
          </a:lstStyle>
          <a:p>
            <a:r>
              <a:rPr lang="en-GB"/>
              <a:t>Volumetric Modulated “ARC” Radiation Therapy</a:t>
            </a:r>
            <a:endParaRPr lang="en-US" dirty="0"/>
          </a:p>
        </p:txBody>
      </p:sp>
      <p:sp>
        <p:nvSpPr>
          <p:cNvPr id="6" name="Content Placeholder 2"/>
          <p:cNvSpPr txBox="1">
            <a:spLocks/>
          </p:cNvSpPr>
          <p:nvPr/>
        </p:nvSpPr>
        <p:spPr>
          <a:xfrm>
            <a:off x="631156" y="700877"/>
            <a:ext cx="7894637" cy="464916"/>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Verdana" pitchFamily="34" charset="0"/>
                <a:ea typeface="Verdana" pitchFamily="34" charset="0"/>
                <a:cs typeface="Verdana" pitchFamily="34" charset="0"/>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Verdana" pitchFamily="34" charset="0"/>
                <a:ea typeface="Verdana" pitchFamily="34" charset="0"/>
                <a:cs typeface="Verdana" pitchFamily="34" charset="0"/>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Verdana" pitchFamily="34" charset="0"/>
                <a:ea typeface="Verdana" pitchFamily="34" charset="0"/>
                <a:cs typeface="Verdana" pitchFamily="34" charset="0"/>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Verdana" pitchFamily="34" charset="0"/>
                <a:ea typeface="Verdana" pitchFamily="34" charset="0"/>
                <a:cs typeface="Verdana" pitchFamily="34" charset="0"/>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Verdana" pitchFamily="34" charset="0"/>
                <a:ea typeface="Verdana" pitchFamily="34" charset="0"/>
                <a:cs typeface="Verdana"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7350" algn="l"/>
                <a:tab pos="7185025" algn="l"/>
                <a:tab pos="7634288" algn="l"/>
                <a:tab pos="8083550" algn="l"/>
                <a:tab pos="8532813" algn="l"/>
                <a:tab pos="8982075" algn="l"/>
              </a:tabLst>
              <a:defRPr/>
            </a:pPr>
            <a:r>
              <a:rPr lang="en-US" altLang="en-US" sz="2400" dirty="0"/>
              <a:t>Rotate </a:t>
            </a:r>
            <a:r>
              <a:rPr lang="en-US" altLang="en-US" sz="2400" dirty="0" err="1"/>
              <a:t>linac</a:t>
            </a:r>
            <a:r>
              <a:rPr lang="en-US" altLang="en-US" sz="2400" dirty="0"/>
              <a:t> gantry while modulating the beam</a:t>
            </a:r>
          </a:p>
          <a:p>
            <a:pPr marL="533400" indent="-533400">
              <a:defRPr/>
            </a:pPr>
            <a:endParaRPr lang="en-US" altLang="en-US" sz="2400" dirty="0"/>
          </a:p>
          <a:p>
            <a:pPr marL="533400" indent="-533400">
              <a:defRPr/>
            </a:pPr>
            <a:endParaRPr lang="en-AU" altLang="en-US" sz="2400" dirty="0"/>
          </a:p>
        </p:txBody>
      </p:sp>
      <p:pic>
        <p:nvPicPr>
          <p:cNvPr id="8" name="Picture 4" descr="http://scandidos.se/SCDO2981g.jpg"/>
          <p:cNvPicPr>
            <a:picLocks noChangeAspect="1" noChangeArrowheads="1"/>
          </p:cNvPicPr>
          <p:nvPr/>
        </p:nvPicPr>
        <p:blipFill>
          <a:blip r:embed="rId3"/>
          <a:srcRect/>
          <a:stretch>
            <a:fillRect/>
          </a:stretch>
        </p:blipFill>
        <p:spPr bwMode="auto">
          <a:xfrm>
            <a:off x="992312" y="1628800"/>
            <a:ext cx="2024063" cy="1844675"/>
          </a:xfrm>
          <a:prstGeom prst="rect">
            <a:avLst/>
          </a:prstGeom>
          <a:noFill/>
          <a:ln w="19050" cap="sq">
            <a:solidFill>
              <a:srgbClr val="000000"/>
            </a:solidFill>
            <a:miter lim="800000"/>
            <a:headEnd/>
            <a:tailEnd/>
          </a:ln>
          <a:effectLst>
            <a:outerShdw blurRad="63500" dist="38100" dir="2700000" algn="tl" rotWithShape="0">
              <a:srgbClr val="000000">
                <a:alpha val="42999"/>
              </a:srgbClr>
            </a:outerShdw>
          </a:effectLst>
          <a:extLst>
            <a:ext uri="{909E8E84-426E-40dd-AFC4-6F175D3DCCD1}"/>
          </a:extLst>
        </p:spPr>
      </p:pic>
      <p:pic>
        <p:nvPicPr>
          <p:cNvPr id="9" name="Content Placeholder 3" descr="arc1.gif"/>
          <p:cNvPicPr>
            <a:picLocks noChangeAspect="1"/>
          </p:cNvPicPr>
          <p:nvPr/>
        </p:nvPicPr>
        <p:blipFill>
          <a:blip r:embed="rId4"/>
          <a:srcRect/>
          <a:stretch>
            <a:fillRect/>
          </a:stretch>
        </p:blipFill>
        <p:spPr bwMode="auto">
          <a:xfrm>
            <a:off x="4735637" y="1812950"/>
            <a:ext cx="3000375" cy="2984500"/>
          </a:xfrm>
          <a:prstGeom prst="rect">
            <a:avLst/>
          </a:prstGeom>
          <a:noFill/>
          <a:ln w="28575" cap="sq">
            <a:solidFill>
              <a:srgbClr val="000000"/>
            </a:solidFill>
            <a:miter lim="800000"/>
            <a:headEnd/>
            <a:tailEnd/>
          </a:ln>
          <a:effectLst>
            <a:outerShdw blurRad="63500" dist="50800" dir="2700000" algn="tl" rotWithShape="0">
              <a:srgbClr val="000000">
                <a:alpha val="39998"/>
              </a:srgbClr>
            </a:outerShdw>
          </a:effectLst>
          <a:extLst>
            <a:ext uri="{909E8E84-426E-40dd-AFC4-6F175D3DCCD1}"/>
          </a:extLst>
        </p:spPr>
      </p:pic>
      <p:pic>
        <p:nvPicPr>
          <p:cNvPr id="11" name="Picture 3" descr="prostate2.tif"/>
          <p:cNvPicPr>
            <a:picLocks noChangeAspect="1"/>
          </p:cNvPicPr>
          <p:nvPr/>
        </p:nvPicPr>
        <p:blipFill>
          <a:blip r:embed="rId5" cstate="print">
            <a:extLst>
              <a:ext uri="{28A0092B-C50C-407E-A947-70E740481C1C}">
                <a14:useLocalDpi xmlns:a14="http://schemas.microsoft.com/office/drawing/2010/main" val="0"/>
              </a:ext>
            </a:extLst>
          </a:blip>
          <a:srcRect t="16121"/>
          <a:stretch>
            <a:fillRect/>
          </a:stretch>
        </p:blipFill>
        <p:spPr bwMode="auto">
          <a:xfrm>
            <a:off x="1214562" y="3673500"/>
            <a:ext cx="2921000" cy="1362075"/>
          </a:xfrm>
          <a:prstGeom prst="rect">
            <a:avLst/>
          </a:prstGeom>
          <a:noFill/>
          <a:ln w="28575">
            <a:solidFill>
              <a:schemeClr val="tx1"/>
            </a:solidFill>
            <a:miter lim="800000"/>
            <a:headEnd/>
            <a:tailEnd/>
          </a:ln>
          <a:extLst>
            <a:ext uri="{909E8E84-426E-40DD-AFC4-6F175D3DCCD1}">
              <a14:hiddenFill xmlns:a14="http://schemas.microsoft.com/office/drawing/2010/main">
                <a:solidFill>
                  <a:srgbClr val="FFFFFF"/>
                </a:solidFill>
              </a14:hiddenFill>
            </a:ext>
          </a:extLst>
        </p:spPr>
      </p:pic>
      <p:sp>
        <p:nvSpPr>
          <p:cNvPr id="12" name="TextBox 2"/>
          <p:cNvSpPr txBox="1">
            <a:spLocks noChangeArrowheads="1"/>
          </p:cNvSpPr>
          <p:nvPr/>
        </p:nvSpPr>
        <p:spPr bwMode="auto">
          <a:xfrm>
            <a:off x="179512" y="5184800"/>
            <a:ext cx="3135313" cy="314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76000"/>
              </a:lnSpc>
              <a:spcBef>
                <a:spcPts val="700"/>
              </a:spcBef>
              <a:buClr>
                <a:srgbClr val="00007D"/>
              </a:buClr>
              <a:buSzPct val="75000"/>
              <a:buFont typeface="Century Gothic" panose="020B0502020202020204" pitchFamily="34" charset="0"/>
              <a:buChar char="•"/>
              <a:defRPr sz="2800">
                <a:solidFill>
                  <a:srgbClr val="000000"/>
                </a:solidFill>
                <a:latin typeface="Century Gothic" panose="020B0502020202020204" pitchFamily="34" charset="0"/>
                <a:ea typeface="MS PGothic" panose="020B0600070205080204" pitchFamily="34" charset="-128"/>
                <a:cs typeface="Arial" panose="020B0604020202020204" pitchFamily="34" charset="0"/>
              </a:defRPr>
            </a:lvl1pPr>
            <a:lvl2pPr marL="742950" indent="-285750">
              <a:lnSpc>
                <a:spcPct val="76000"/>
              </a:lnSpc>
              <a:spcBef>
                <a:spcPts val="600"/>
              </a:spcBef>
              <a:buClr>
                <a:srgbClr val="9999CC"/>
              </a:buClr>
              <a:buSzPct val="80000"/>
              <a:buFont typeface="Century Gothic" panose="020B0502020202020204" pitchFamily="34" charset="0"/>
              <a:buChar char="•"/>
              <a:defRPr sz="2400">
                <a:solidFill>
                  <a:srgbClr val="000000"/>
                </a:solidFill>
                <a:latin typeface="Century Gothic" panose="020B0502020202020204" pitchFamily="34" charset="0"/>
                <a:ea typeface="Arial" panose="020B0604020202020204" pitchFamily="34" charset="0"/>
                <a:cs typeface="Arial" panose="020B0604020202020204" pitchFamily="34" charset="0"/>
              </a:defRPr>
            </a:lvl2pPr>
            <a:lvl3pPr marL="1143000" indent="-228600">
              <a:lnSpc>
                <a:spcPct val="76000"/>
              </a:lnSpc>
              <a:spcBef>
                <a:spcPts val="500"/>
              </a:spcBef>
              <a:buClr>
                <a:srgbClr val="00007D"/>
              </a:buClr>
              <a:buSzPct val="65000"/>
              <a:buFont typeface="Century Gothic" panose="020B0502020202020204" pitchFamily="34" charset="0"/>
              <a:buChar char="•"/>
              <a:defRPr sz="2000">
                <a:solidFill>
                  <a:srgbClr val="000000"/>
                </a:solidFill>
                <a:latin typeface="Century Gothic" panose="020B0502020202020204" pitchFamily="34" charset="0"/>
                <a:ea typeface="Arial" panose="020B0604020202020204" pitchFamily="34" charset="0"/>
                <a:cs typeface="Arial" panose="020B0604020202020204" pitchFamily="34" charset="0"/>
              </a:defRPr>
            </a:lvl3pPr>
            <a:lvl4pPr marL="1600200" indent="-228600">
              <a:lnSpc>
                <a:spcPct val="76000"/>
              </a:lnSpc>
              <a:spcBef>
                <a:spcPts val="450"/>
              </a:spcBef>
              <a:buClr>
                <a:srgbClr val="9999CC"/>
              </a:buClr>
              <a:buSzPct val="70000"/>
              <a:buFont typeface="Century Gothic" panose="020B0502020202020204" pitchFamily="34" charset="0"/>
              <a:buChar char="•"/>
              <a:defRPr>
                <a:solidFill>
                  <a:srgbClr val="000000"/>
                </a:solidFill>
                <a:latin typeface="Century Gothic" panose="020B0502020202020204" pitchFamily="34" charset="0"/>
                <a:ea typeface="Arial" panose="020B0604020202020204" pitchFamily="34" charset="0"/>
                <a:cs typeface="Arial" panose="020B0604020202020204" pitchFamily="34" charset="0"/>
              </a:defRPr>
            </a:lvl4pPr>
            <a:lvl5pPr marL="2057400" indent="-228600">
              <a:lnSpc>
                <a:spcPct val="76000"/>
              </a:lnSpc>
              <a:spcBef>
                <a:spcPts val="450"/>
              </a:spcBef>
              <a:buClr>
                <a:srgbClr val="9999CC"/>
              </a:buClr>
              <a:buSzPct val="100000"/>
              <a:buFont typeface="Century Gothic" panose="020B0502020202020204" pitchFamily="34" charset="0"/>
              <a:buChar char="•"/>
              <a:defRPr>
                <a:solidFill>
                  <a:srgbClr val="000000"/>
                </a:solidFill>
                <a:latin typeface="Century Gothic" panose="020B0502020202020204" pitchFamily="34" charset="0"/>
                <a:ea typeface="Arial" panose="020B0604020202020204" pitchFamily="34" charset="0"/>
                <a:cs typeface="Arial" panose="020B0604020202020204" pitchFamily="34" charset="0"/>
              </a:defRPr>
            </a:lvl5pPr>
            <a:lvl6pPr marL="2514600" indent="-228600" defTabSz="449263" eaLnBrk="0" fontAlgn="base" hangingPunct="0">
              <a:lnSpc>
                <a:spcPct val="76000"/>
              </a:lnSpc>
              <a:spcBef>
                <a:spcPts val="450"/>
              </a:spcBef>
              <a:spcAft>
                <a:spcPct val="0"/>
              </a:spcAft>
              <a:buClr>
                <a:srgbClr val="9999CC"/>
              </a:buClr>
              <a:buSzPct val="100000"/>
              <a:buFont typeface="Century Gothic" panose="020B0502020202020204" pitchFamily="34" charset="0"/>
              <a:buChar char="•"/>
              <a:defRPr>
                <a:solidFill>
                  <a:srgbClr val="000000"/>
                </a:solidFill>
                <a:latin typeface="Century Gothic" panose="020B0502020202020204" pitchFamily="34" charset="0"/>
                <a:ea typeface="Arial" panose="020B0604020202020204" pitchFamily="34" charset="0"/>
                <a:cs typeface="Arial" panose="020B0604020202020204" pitchFamily="34" charset="0"/>
              </a:defRPr>
            </a:lvl6pPr>
            <a:lvl7pPr marL="2971800" indent="-228600" defTabSz="449263" eaLnBrk="0" fontAlgn="base" hangingPunct="0">
              <a:lnSpc>
                <a:spcPct val="76000"/>
              </a:lnSpc>
              <a:spcBef>
                <a:spcPts val="450"/>
              </a:spcBef>
              <a:spcAft>
                <a:spcPct val="0"/>
              </a:spcAft>
              <a:buClr>
                <a:srgbClr val="9999CC"/>
              </a:buClr>
              <a:buSzPct val="100000"/>
              <a:buFont typeface="Century Gothic" panose="020B0502020202020204" pitchFamily="34" charset="0"/>
              <a:buChar char="•"/>
              <a:defRPr>
                <a:solidFill>
                  <a:srgbClr val="000000"/>
                </a:solidFill>
                <a:latin typeface="Century Gothic" panose="020B0502020202020204" pitchFamily="34" charset="0"/>
                <a:ea typeface="Arial" panose="020B0604020202020204" pitchFamily="34" charset="0"/>
                <a:cs typeface="Arial" panose="020B0604020202020204" pitchFamily="34" charset="0"/>
              </a:defRPr>
            </a:lvl7pPr>
            <a:lvl8pPr marL="3429000" indent="-228600" defTabSz="449263" eaLnBrk="0" fontAlgn="base" hangingPunct="0">
              <a:lnSpc>
                <a:spcPct val="76000"/>
              </a:lnSpc>
              <a:spcBef>
                <a:spcPts val="450"/>
              </a:spcBef>
              <a:spcAft>
                <a:spcPct val="0"/>
              </a:spcAft>
              <a:buClr>
                <a:srgbClr val="9999CC"/>
              </a:buClr>
              <a:buSzPct val="100000"/>
              <a:buFont typeface="Century Gothic" panose="020B0502020202020204" pitchFamily="34" charset="0"/>
              <a:buChar char="•"/>
              <a:defRPr>
                <a:solidFill>
                  <a:srgbClr val="000000"/>
                </a:solidFill>
                <a:latin typeface="Century Gothic" panose="020B0502020202020204" pitchFamily="34" charset="0"/>
                <a:ea typeface="Arial" panose="020B0604020202020204" pitchFamily="34" charset="0"/>
                <a:cs typeface="Arial" panose="020B0604020202020204" pitchFamily="34" charset="0"/>
              </a:defRPr>
            </a:lvl8pPr>
            <a:lvl9pPr marL="3886200" indent="-228600" defTabSz="449263" eaLnBrk="0" fontAlgn="base" hangingPunct="0">
              <a:lnSpc>
                <a:spcPct val="76000"/>
              </a:lnSpc>
              <a:spcBef>
                <a:spcPts val="450"/>
              </a:spcBef>
              <a:spcAft>
                <a:spcPct val="0"/>
              </a:spcAft>
              <a:buClr>
                <a:srgbClr val="9999CC"/>
              </a:buClr>
              <a:buSzPct val="100000"/>
              <a:buFont typeface="Century Gothic" panose="020B0502020202020204" pitchFamily="34" charset="0"/>
              <a:buChar char="•"/>
              <a:defRPr>
                <a:solidFill>
                  <a:srgbClr val="000000"/>
                </a:solidFill>
                <a:latin typeface="Century Gothic" panose="020B0502020202020204" pitchFamily="34" charset="0"/>
                <a:ea typeface="Arial" panose="020B0604020202020204" pitchFamily="34" charset="0"/>
                <a:cs typeface="Arial" panose="020B0604020202020204" pitchFamily="34" charset="0"/>
              </a:defRPr>
            </a:lvl9pPr>
          </a:lstStyle>
          <a:p>
            <a:pPr marL="0" marR="0" lvl="0" indent="0" algn="l" defTabSz="449263" rtl="0" eaLnBrk="1" fontAlgn="base" latinLnBrk="0" hangingPunct="1">
              <a:lnSpc>
                <a:spcPct val="76000"/>
              </a:lnSpc>
              <a:spcBef>
                <a:spcPct val="0"/>
              </a:spcBef>
              <a:spcAft>
                <a:spcPct val="0"/>
              </a:spcAft>
              <a:buClr>
                <a:srgbClr val="000000"/>
              </a:buClr>
              <a:buSzPct val="100000"/>
              <a:buFont typeface="Arial" panose="020B0604020202020204" pitchFamily="34" charset="0"/>
              <a:buNone/>
              <a:tabLst/>
              <a:defRPr/>
            </a:pPr>
            <a:r>
              <a:rPr kumimoji="0" lang="en-US" altLang="en-US" sz="1800" b="0" i="0" u="none" strike="noStrike" kern="1200" cap="none" spc="0" normalizeH="0" baseline="0" noProof="0">
                <a:ln>
                  <a:noFill/>
                </a:ln>
                <a:solidFill>
                  <a:srgbClr val="000000"/>
                </a:solidFill>
                <a:effectLst/>
                <a:uLnTx/>
                <a:uFillTx/>
                <a:latin typeface="Century Gothic" panose="020B0502020202020204" pitchFamily="34" charset="0"/>
                <a:ea typeface="MS PGothic" panose="020B0600070205080204" pitchFamily="34" charset="-128"/>
                <a:cs typeface="Arial" panose="020B0604020202020204" pitchFamily="34" charset="0"/>
              </a:rPr>
              <a:t>Fixed 6 or so gantry angles</a:t>
            </a:r>
          </a:p>
        </p:txBody>
      </p:sp>
      <p:sp>
        <p:nvSpPr>
          <p:cNvPr id="13" name="Right Arrow 4"/>
          <p:cNvSpPr>
            <a:spLocks noChangeArrowheads="1"/>
          </p:cNvSpPr>
          <p:nvPr/>
        </p:nvSpPr>
        <p:spPr bwMode="auto">
          <a:xfrm rot="-1742037">
            <a:off x="908175" y="4660925"/>
            <a:ext cx="660400" cy="473075"/>
          </a:xfrm>
          <a:prstGeom prst="rightArrow">
            <a:avLst>
              <a:gd name="adj1" fmla="val 50000"/>
              <a:gd name="adj2" fmla="val 50113"/>
            </a:avLst>
          </a:prstGeom>
          <a:solidFill>
            <a:srgbClr val="00B8FF"/>
          </a:solidFill>
          <a:ln w="9525">
            <a:solidFill>
              <a:schemeClr val="tx1"/>
            </a:solidFill>
            <a:round/>
            <a:headEnd/>
            <a:tailEnd/>
          </a:ln>
        </p:spPr>
        <p:txBody>
          <a:bodyPr/>
          <a:lstStyle>
            <a:lvl1pPr>
              <a:lnSpc>
                <a:spcPct val="76000"/>
              </a:lnSpc>
              <a:spcBef>
                <a:spcPts val="700"/>
              </a:spcBef>
              <a:buClr>
                <a:srgbClr val="00007D"/>
              </a:buClr>
              <a:buSzPct val="75000"/>
              <a:buFont typeface="Century Gothic" panose="020B0502020202020204" pitchFamily="34" charset="0"/>
              <a:buChar char="•"/>
              <a:defRPr sz="2800">
                <a:solidFill>
                  <a:srgbClr val="000000"/>
                </a:solidFill>
                <a:latin typeface="Century Gothic" panose="020B0502020202020204" pitchFamily="34" charset="0"/>
                <a:ea typeface="MS PGothic" panose="020B0600070205080204" pitchFamily="34" charset="-128"/>
                <a:cs typeface="Arial" panose="020B0604020202020204" pitchFamily="34" charset="0"/>
              </a:defRPr>
            </a:lvl1pPr>
            <a:lvl2pPr marL="742950" indent="-285750">
              <a:lnSpc>
                <a:spcPct val="76000"/>
              </a:lnSpc>
              <a:spcBef>
                <a:spcPts val="600"/>
              </a:spcBef>
              <a:buClr>
                <a:srgbClr val="9999CC"/>
              </a:buClr>
              <a:buSzPct val="80000"/>
              <a:buFont typeface="Century Gothic" panose="020B0502020202020204" pitchFamily="34" charset="0"/>
              <a:buChar char="•"/>
              <a:defRPr sz="2400">
                <a:solidFill>
                  <a:srgbClr val="000000"/>
                </a:solidFill>
                <a:latin typeface="Century Gothic" panose="020B0502020202020204" pitchFamily="34" charset="0"/>
                <a:ea typeface="Arial" panose="020B0604020202020204" pitchFamily="34" charset="0"/>
                <a:cs typeface="Arial" panose="020B0604020202020204" pitchFamily="34" charset="0"/>
              </a:defRPr>
            </a:lvl2pPr>
            <a:lvl3pPr marL="1143000" indent="-228600">
              <a:lnSpc>
                <a:spcPct val="76000"/>
              </a:lnSpc>
              <a:spcBef>
                <a:spcPts val="500"/>
              </a:spcBef>
              <a:buClr>
                <a:srgbClr val="00007D"/>
              </a:buClr>
              <a:buSzPct val="65000"/>
              <a:buFont typeface="Century Gothic" panose="020B0502020202020204" pitchFamily="34" charset="0"/>
              <a:buChar char="•"/>
              <a:defRPr sz="2000">
                <a:solidFill>
                  <a:srgbClr val="000000"/>
                </a:solidFill>
                <a:latin typeface="Century Gothic" panose="020B0502020202020204" pitchFamily="34" charset="0"/>
                <a:ea typeface="Arial" panose="020B0604020202020204" pitchFamily="34" charset="0"/>
                <a:cs typeface="Arial" panose="020B0604020202020204" pitchFamily="34" charset="0"/>
              </a:defRPr>
            </a:lvl3pPr>
            <a:lvl4pPr marL="1600200" indent="-228600">
              <a:lnSpc>
                <a:spcPct val="76000"/>
              </a:lnSpc>
              <a:spcBef>
                <a:spcPts val="450"/>
              </a:spcBef>
              <a:buClr>
                <a:srgbClr val="9999CC"/>
              </a:buClr>
              <a:buSzPct val="70000"/>
              <a:buFont typeface="Century Gothic" panose="020B0502020202020204" pitchFamily="34" charset="0"/>
              <a:buChar char="•"/>
              <a:defRPr>
                <a:solidFill>
                  <a:srgbClr val="000000"/>
                </a:solidFill>
                <a:latin typeface="Century Gothic" panose="020B0502020202020204" pitchFamily="34" charset="0"/>
                <a:ea typeface="Arial" panose="020B0604020202020204" pitchFamily="34" charset="0"/>
                <a:cs typeface="Arial" panose="020B0604020202020204" pitchFamily="34" charset="0"/>
              </a:defRPr>
            </a:lvl4pPr>
            <a:lvl5pPr marL="2057400" indent="-228600">
              <a:lnSpc>
                <a:spcPct val="76000"/>
              </a:lnSpc>
              <a:spcBef>
                <a:spcPts val="450"/>
              </a:spcBef>
              <a:buClr>
                <a:srgbClr val="9999CC"/>
              </a:buClr>
              <a:buSzPct val="100000"/>
              <a:buFont typeface="Century Gothic" panose="020B0502020202020204" pitchFamily="34" charset="0"/>
              <a:buChar char="•"/>
              <a:defRPr>
                <a:solidFill>
                  <a:srgbClr val="000000"/>
                </a:solidFill>
                <a:latin typeface="Century Gothic" panose="020B0502020202020204" pitchFamily="34" charset="0"/>
                <a:ea typeface="Arial" panose="020B0604020202020204" pitchFamily="34" charset="0"/>
                <a:cs typeface="Arial" panose="020B0604020202020204" pitchFamily="34" charset="0"/>
              </a:defRPr>
            </a:lvl5pPr>
            <a:lvl6pPr marL="2514600" indent="-228600" defTabSz="449263" eaLnBrk="0" fontAlgn="base" hangingPunct="0">
              <a:lnSpc>
                <a:spcPct val="76000"/>
              </a:lnSpc>
              <a:spcBef>
                <a:spcPts val="450"/>
              </a:spcBef>
              <a:spcAft>
                <a:spcPct val="0"/>
              </a:spcAft>
              <a:buClr>
                <a:srgbClr val="9999CC"/>
              </a:buClr>
              <a:buSzPct val="100000"/>
              <a:buFont typeface="Century Gothic" panose="020B0502020202020204" pitchFamily="34" charset="0"/>
              <a:buChar char="•"/>
              <a:defRPr>
                <a:solidFill>
                  <a:srgbClr val="000000"/>
                </a:solidFill>
                <a:latin typeface="Century Gothic" panose="020B0502020202020204" pitchFamily="34" charset="0"/>
                <a:ea typeface="Arial" panose="020B0604020202020204" pitchFamily="34" charset="0"/>
                <a:cs typeface="Arial" panose="020B0604020202020204" pitchFamily="34" charset="0"/>
              </a:defRPr>
            </a:lvl6pPr>
            <a:lvl7pPr marL="2971800" indent="-228600" defTabSz="449263" eaLnBrk="0" fontAlgn="base" hangingPunct="0">
              <a:lnSpc>
                <a:spcPct val="76000"/>
              </a:lnSpc>
              <a:spcBef>
                <a:spcPts val="450"/>
              </a:spcBef>
              <a:spcAft>
                <a:spcPct val="0"/>
              </a:spcAft>
              <a:buClr>
                <a:srgbClr val="9999CC"/>
              </a:buClr>
              <a:buSzPct val="100000"/>
              <a:buFont typeface="Century Gothic" panose="020B0502020202020204" pitchFamily="34" charset="0"/>
              <a:buChar char="•"/>
              <a:defRPr>
                <a:solidFill>
                  <a:srgbClr val="000000"/>
                </a:solidFill>
                <a:latin typeface="Century Gothic" panose="020B0502020202020204" pitchFamily="34" charset="0"/>
                <a:ea typeface="Arial" panose="020B0604020202020204" pitchFamily="34" charset="0"/>
                <a:cs typeface="Arial" panose="020B0604020202020204" pitchFamily="34" charset="0"/>
              </a:defRPr>
            </a:lvl7pPr>
            <a:lvl8pPr marL="3429000" indent="-228600" defTabSz="449263" eaLnBrk="0" fontAlgn="base" hangingPunct="0">
              <a:lnSpc>
                <a:spcPct val="76000"/>
              </a:lnSpc>
              <a:spcBef>
                <a:spcPts val="450"/>
              </a:spcBef>
              <a:spcAft>
                <a:spcPct val="0"/>
              </a:spcAft>
              <a:buClr>
                <a:srgbClr val="9999CC"/>
              </a:buClr>
              <a:buSzPct val="100000"/>
              <a:buFont typeface="Century Gothic" panose="020B0502020202020204" pitchFamily="34" charset="0"/>
              <a:buChar char="•"/>
              <a:defRPr>
                <a:solidFill>
                  <a:srgbClr val="000000"/>
                </a:solidFill>
                <a:latin typeface="Century Gothic" panose="020B0502020202020204" pitchFamily="34" charset="0"/>
                <a:ea typeface="Arial" panose="020B0604020202020204" pitchFamily="34" charset="0"/>
                <a:cs typeface="Arial" panose="020B0604020202020204" pitchFamily="34" charset="0"/>
              </a:defRPr>
            </a:lvl8pPr>
            <a:lvl9pPr marL="3886200" indent="-228600" defTabSz="449263" eaLnBrk="0" fontAlgn="base" hangingPunct="0">
              <a:lnSpc>
                <a:spcPct val="76000"/>
              </a:lnSpc>
              <a:spcBef>
                <a:spcPts val="450"/>
              </a:spcBef>
              <a:spcAft>
                <a:spcPct val="0"/>
              </a:spcAft>
              <a:buClr>
                <a:srgbClr val="9999CC"/>
              </a:buClr>
              <a:buSzPct val="100000"/>
              <a:buFont typeface="Century Gothic" panose="020B0502020202020204" pitchFamily="34" charset="0"/>
              <a:buChar char="•"/>
              <a:defRPr>
                <a:solidFill>
                  <a:srgbClr val="000000"/>
                </a:solidFill>
                <a:latin typeface="Century Gothic" panose="020B0502020202020204" pitchFamily="34" charset="0"/>
                <a:ea typeface="Arial" panose="020B0604020202020204" pitchFamily="34" charset="0"/>
                <a:cs typeface="Arial" panose="020B0604020202020204" pitchFamily="34" charset="0"/>
              </a:defRPr>
            </a:lvl9pPr>
          </a:lstStyle>
          <a:p>
            <a:pPr marL="0" marR="0" lvl="0" indent="0" algn="l" defTabSz="449263" rtl="0" eaLnBrk="1" fontAlgn="base" latinLnBrk="0" hangingPunct="1">
              <a:lnSpc>
                <a:spcPct val="76000"/>
              </a:lnSpc>
              <a:spcBef>
                <a:spcPct val="0"/>
              </a:spcBef>
              <a:spcAft>
                <a:spcPct val="0"/>
              </a:spcAft>
              <a:buClr>
                <a:srgbClr val="000000"/>
              </a:buClr>
              <a:buSzPct val="100000"/>
              <a:buFont typeface="Arial" panose="020B0604020202020204" pitchFamily="34" charset="0"/>
              <a:buNone/>
              <a:tabLst/>
              <a:defRPr/>
            </a:pPr>
            <a:endParaRPr kumimoji="0" lang="en-US" altLang="en-US" sz="1800" b="0" i="0" u="none" strike="noStrike" kern="1200" cap="none" spc="0" normalizeH="0" baseline="0" noProof="0">
              <a:ln>
                <a:noFill/>
              </a:ln>
              <a:solidFill>
                <a:srgbClr val="000000"/>
              </a:solidFill>
              <a:effectLst/>
              <a:uLnTx/>
              <a:uFillTx/>
              <a:latin typeface="Century Gothic" panose="020B0502020202020204" pitchFamily="34" charset="0"/>
              <a:ea typeface="MS PGothic" panose="020B0600070205080204" pitchFamily="34" charset="-128"/>
              <a:cs typeface="Arial" panose="020B0604020202020204" pitchFamily="34" charset="0"/>
            </a:endParaRPr>
          </a:p>
        </p:txBody>
      </p:sp>
      <p:sp>
        <p:nvSpPr>
          <p:cNvPr id="14" name="Right Arrow 12"/>
          <p:cNvSpPr>
            <a:spLocks noChangeArrowheads="1"/>
          </p:cNvSpPr>
          <p:nvPr/>
        </p:nvSpPr>
        <p:spPr bwMode="auto">
          <a:xfrm rot="-8071487">
            <a:off x="3397375" y="4779987"/>
            <a:ext cx="660400" cy="473075"/>
          </a:xfrm>
          <a:prstGeom prst="rightArrow">
            <a:avLst>
              <a:gd name="adj1" fmla="val 50000"/>
              <a:gd name="adj2" fmla="val 50113"/>
            </a:avLst>
          </a:prstGeom>
          <a:solidFill>
            <a:srgbClr val="00B8FF"/>
          </a:solidFill>
          <a:ln w="9525">
            <a:solidFill>
              <a:schemeClr val="tx1"/>
            </a:solidFill>
            <a:round/>
            <a:headEnd/>
            <a:tailEnd/>
          </a:ln>
        </p:spPr>
        <p:txBody>
          <a:bodyPr/>
          <a:lstStyle>
            <a:lvl1pPr>
              <a:lnSpc>
                <a:spcPct val="76000"/>
              </a:lnSpc>
              <a:spcBef>
                <a:spcPts val="700"/>
              </a:spcBef>
              <a:buClr>
                <a:srgbClr val="00007D"/>
              </a:buClr>
              <a:buSzPct val="75000"/>
              <a:buFont typeface="Century Gothic" panose="020B0502020202020204" pitchFamily="34" charset="0"/>
              <a:buChar char="•"/>
              <a:defRPr sz="2800">
                <a:solidFill>
                  <a:srgbClr val="000000"/>
                </a:solidFill>
                <a:latin typeface="Century Gothic" panose="020B0502020202020204" pitchFamily="34" charset="0"/>
                <a:ea typeface="MS PGothic" panose="020B0600070205080204" pitchFamily="34" charset="-128"/>
                <a:cs typeface="Arial" panose="020B0604020202020204" pitchFamily="34" charset="0"/>
              </a:defRPr>
            </a:lvl1pPr>
            <a:lvl2pPr marL="742950" indent="-285750">
              <a:lnSpc>
                <a:spcPct val="76000"/>
              </a:lnSpc>
              <a:spcBef>
                <a:spcPts val="600"/>
              </a:spcBef>
              <a:buClr>
                <a:srgbClr val="9999CC"/>
              </a:buClr>
              <a:buSzPct val="80000"/>
              <a:buFont typeface="Century Gothic" panose="020B0502020202020204" pitchFamily="34" charset="0"/>
              <a:buChar char="•"/>
              <a:defRPr sz="2400">
                <a:solidFill>
                  <a:srgbClr val="000000"/>
                </a:solidFill>
                <a:latin typeface="Century Gothic" panose="020B0502020202020204" pitchFamily="34" charset="0"/>
                <a:ea typeface="Arial" panose="020B0604020202020204" pitchFamily="34" charset="0"/>
                <a:cs typeface="Arial" panose="020B0604020202020204" pitchFamily="34" charset="0"/>
              </a:defRPr>
            </a:lvl2pPr>
            <a:lvl3pPr marL="1143000" indent="-228600">
              <a:lnSpc>
                <a:spcPct val="76000"/>
              </a:lnSpc>
              <a:spcBef>
                <a:spcPts val="500"/>
              </a:spcBef>
              <a:buClr>
                <a:srgbClr val="00007D"/>
              </a:buClr>
              <a:buSzPct val="65000"/>
              <a:buFont typeface="Century Gothic" panose="020B0502020202020204" pitchFamily="34" charset="0"/>
              <a:buChar char="•"/>
              <a:defRPr sz="2000">
                <a:solidFill>
                  <a:srgbClr val="000000"/>
                </a:solidFill>
                <a:latin typeface="Century Gothic" panose="020B0502020202020204" pitchFamily="34" charset="0"/>
                <a:ea typeface="Arial" panose="020B0604020202020204" pitchFamily="34" charset="0"/>
                <a:cs typeface="Arial" panose="020B0604020202020204" pitchFamily="34" charset="0"/>
              </a:defRPr>
            </a:lvl3pPr>
            <a:lvl4pPr marL="1600200" indent="-228600">
              <a:lnSpc>
                <a:spcPct val="76000"/>
              </a:lnSpc>
              <a:spcBef>
                <a:spcPts val="450"/>
              </a:spcBef>
              <a:buClr>
                <a:srgbClr val="9999CC"/>
              </a:buClr>
              <a:buSzPct val="70000"/>
              <a:buFont typeface="Century Gothic" panose="020B0502020202020204" pitchFamily="34" charset="0"/>
              <a:buChar char="•"/>
              <a:defRPr>
                <a:solidFill>
                  <a:srgbClr val="000000"/>
                </a:solidFill>
                <a:latin typeface="Century Gothic" panose="020B0502020202020204" pitchFamily="34" charset="0"/>
                <a:ea typeface="Arial" panose="020B0604020202020204" pitchFamily="34" charset="0"/>
                <a:cs typeface="Arial" panose="020B0604020202020204" pitchFamily="34" charset="0"/>
              </a:defRPr>
            </a:lvl4pPr>
            <a:lvl5pPr marL="2057400" indent="-228600">
              <a:lnSpc>
                <a:spcPct val="76000"/>
              </a:lnSpc>
              <a:spcBef>
                <a:spcPts val="450"/>
              </a:spcBef>
              <a:buClr>
                <a:srgbClr val="9999CC"/>
              </a:buClr>
              <a:buSzPct val="100000"/>
              <a:buFont typeface="Century Gothic" panose="020B0502020202020204" pitchFamily="34" charset="0"/>
              <a:buChar char="•"/>
              <a:defRPr>
                <a:solidFill>
                  <a:srgbClr val="000000"/>
                </a:solidFill>
                <a:latin typeface="Century Gothic" panose="020B0502020202020204" pitchFamily="34" charset="0"/>
                <a:ea typeface="Arial" panose="020B0604020202020204" pitchFamily="34" charset="0"/>
                <a:cs typeface="Arial" panose="020B0604020202020204" pitchFamily="34" charset="0"/>
              </a:defRPr>
            </a:lvl5pPr>
            <a:lvl6pPr marL="2514600" indent="-228600" defTabSz="449263" eaLnBrk="0" fontAlgn="base" hangingPunct="0">
              <a:lnSpc>
                <a:spcPct val="76000"/>
              </a:lnSpc>
              <a:spcBef>
                <a:spcPts val="450"/>
              </a:spcBef>
              <a:spcAft>
                <a:spcPct val="0"/>
              </a:spcAft>
              <a:buClr>
                <a:srgbClr val="9999CC"/>
              </a:buClr>
              <a:buSzPct val="100000"/>
              <a:buFont typeface="Century Gothic" panose="020B0502020202020204" pitchFamily="34" charset="0"/>
              <a:buChar char="•"/>
              <a:defRPr>
                <a:solidFill>
                  <a:srgbClr val="000000"/>
                </a:solidFill>
                <a:latin typeface="Century Gothic" panose="020B0502020202020204" pitchFamily="34" charset="0"/>
                <a:ea typeface="Arial" panose="020B0604020202020204" pitchFamily="34" charset="0"/>
                <a:cs typeface="Arial" panose="020B0604020202020204" pitchFamily="34" charset="0"/>
              </a:defRPr>
            </a:lvl6pPr>
            <a:lvl7pPr marL="2971800" indent="-228600" defTabSz="449263" eaLnBrk="0" fontAlgn="base" hangingPunct="0">
              <a:lnSpc>
                <a:spcPct val="76000"/>
              </a:lnSpc>
              <a:spcBef>
                <a:spcPts val="450"/>
              </a:spcBef>
              <a:spcAft>
                <a:spcPct val="0"/>
              </a:spcAft>
              <a:buClr>
                <a:srgbClr val="9999CC"/>
              </a:buClr>
              <a:buSzPct val="100000"/>
              <a:buFont typeface="Century Gothic" panose="020B0502020202020204" pitchFamily="34" charset="0"/>
              <a:buChar char="•"/>
              <a:defRPr>
                <a:solidFill>
                  <a:srgbClr val="000000"/>
                </a:solidFill>
                <a:latin typeface="Century Gothic" panose="020B0502020202020204" pitchFamily="34" charset="0"/>
                <a:ea typeface="Arial" panose="020B0604020202020204" pitchFamily="34" charset="0"/>
                <a:cs typeface="Arial" panose="020B0604020202020204" pitchFamily="34" charset="0"/>
              </a:defRPr>
            </a:lvl7pPr>
            <a:lvl8pPr marL="3429000" indent="-228600" defTabSz="449263" eaLnBrk="0" fontAlgn="base" hangingPunct="0">
              <a:lnSpc>
                <a:spcPct val="76000"/>
              </a:lnSpc>
              <a:spcBef>
                <a:spcPts val="450"/>
              </a:spcBef>
              <a:spcAft>
                <a:spcPct val="0"/>
              </a:spcAft>
              <a:buClr>
                <a:srgbClr val="9999CC"/>
              </a:buClr>
              <a:buSzPct val="100000"/>
              <a:buFont typeface="Century Gothic" panose="020B0502020202020204" pitchFamily="34" charset="0"/>
              <a:buChar char="•"/>
              <a:defRPr>
                <a:solidFill>
                  <a:srgbClr val="000000"/>
                </a:solidFill>
                <a:latin typeface="Century Gothic" panose="020B0502020202020204" pitchFamily="34" charset="0"/>
                <a:ea typeface="Arial" panose="020B0604020202020204" pitchFamily="34" charset="0"/>
                <a:cs typeface="Arial" panose="020B0604020202020204" pitchFamily="34" charset="0"/>
              </a:defRPr>
            </a:lvl8pPr>
            <a:lvl9pPr marL="3886200" indent="-228600" defTabSz="449263" eaLnBrk="0" fontAlgn="base" hangingPunct="0">
              <a:lnSpc>
                <a:spcPct val="76000"/>
              </a:lnSpc>
              <a:spcBef>
                <a:spcPts val="450"/>
              </a:spcBef>
              <a:spcAft>
                <a:spcPct val="0"/>
              </a:spcAft>
              <a:buClr>
                <a:srgbClr val="9999CC"/>
              </a:buClr>
              <a:buSzPct val="100000"/>
              <a:buFont typeface="Century Gothic" panose="020B0502020202020204" pitchFamily="34" charset="0"/>
              <a:buChar char="•"/>
              <a:defRPr>
                <a:solidFill>
                  <a:srgbClr val="000000"/>
                </a:solidFill>
                <a:latin typeface="Century Gothic" panose="020B0502020202020204" pitchFamily="34" charset="0"/>
                <a:ea typeface="Arial" panose="020B0604020202020204" pitchFamily="34" charset="0"/>
                <a:cs typeface="Arial" panose="020B0604020202020204" pitchFamily="34" charset="0"/>
              </a:defRPr>
            </a:lvl9pPr>
          </a:lstStyle>
          <a:p>
            <a:pPr marL="0" marR="0" lvl="0" indent="0" algn="l" defTabSz="449263" rtl="0" eaLnBrk="1" fontAlgn="base" latinLnBrk="0" hangingPunct="1">
              <a:lnSpc>
                <a:spcPct val="76000"/>
              </a:lnSpc>
              <a:spcBef>
                <a:spcPct val="0"/>
              </a:spcBef>
              <a:spcAft>
                <a:spcPct val="0"/>
              </a:spcAft>
              <a:buClr>
                <a:srgbClr val="000000"/>
              </a:buClr>
              <a:buSzPct val="100000"/>
              <a:buFont typeface="Arial" panose="020B0604020202020204" pitchFamily="34" charset="0"/>
              <a:buNone/>
              <a:tabLst/>
              <a:defRPr/>
            </a:pPr>
            <a:endParaRPr kumimoji="0" lang="en-US" altLang="en-US" sz="1800" b="0" i="0" u="none" strike="noStrike" kern="1200" cap="none" spc="0" normalizeH="0" baseline="0" noProof="0">
              <a:ln>
                <a:noFill/>
              </a:ln>
              <a:solidFill>
                <a:srgbClr val="000000"/>
              </a:solidFill>
              <a:effectLst/>
              <a:uLnTx/>
              <a:uFillTx/>
              <a:latin typeface="Century Gothic" panose="020B0502020202020204" pitchFamily="34" charset="0"/>
              <a:ea typeface="MS PGothic" panose="020B0600070205080204" pitchFamily="34" charset="-128"/>
              <a:cs typeface="Arial" panose="020B0604020202020204" pitchFamily="34" charset="0"/>
            </a:endParaRPr>
          </a:p>
        </p:txBody>
      </p:sp>
      <p:sp>
        <p:nvSpPr>
          <p:cNvPr id="15" name="TextBox 13"/>
          <p:cNvSpPr txBox="1">
            <a:spLocks noChangeArrowheads="1"/>
          </p:cNvSpPr>
          <p:nvPr/>
        </p:nvSpPr>
        <p:spPr bwMode="auto">
          <a:xfrm>
            <a:off x="3768850" y="5286400"/>
            <a:ext cx="809625" cy="314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76000"/>
              </a:lnSpc>
              <a:spcBef>
                <a:spcPts val="700"/>
              </a:spcBef>
              <a:buClr>
                <a:srgbClr val="00007D"/>
              </a:buClr>
              <a:buSzPct val="75000"/>
              <a:buFont typeface="Century Gothic" panose="020B0502020202020204" pitchFamily="34" charset="0"/>
              <a:buChar char="•"/>
              <a:defRPr sz="2800">
                <a:solidFill>
                  <a:srgbClr val="000000"/>
                </a:solidFill>
                <a:latin typeface="Century Gothic" panose="020B0502020202020204" pitchFamily="34" charset="0"/>
                <a:ea typeface="MS PGothic" panose="020B0600070205080204" pitchFamily="34" charset="-128"/>
                <a:cs typeface="Arial" panose="020B0604020202020204" pitchFamily="34" charset="0"/>
              </a:defRPr>
            </a:lvl1pPr>
            <a:lvl2pPr marL="742950" indent="-285750">
              <a:lnSpc>
                <a:spcPct val="76000"/>
              </a:lnSpc>
              <a:spcBef>
                <a:spcPts val="600"/>
              </a:spcBef>
              <a:buClr>
                <a:srgbClr val="9999CC"/>
              </a:buClr>
              <a:buSzPct val="80000"/>
              <a:buFont typeface="Century Gothic" panose="020B0502020202020204" pitchFamily="34" charset="0"/>
              <a:buChar char="•"/>
              <a:defRPr sz="2400">
                <a:solidFill>
                  <a:srgbClr val="000000"/>
                </a:solidFill>
                <a:latin typeface="Century Gothic" panose="020B0502020202020204" pitchFamily="34" charset="0"/>
                <a:ea typeface="Arial" panose="020B0604020202020204" pitchFamily="34" charset="0"/>
                <a:cs typeface="Arial" panose="020B0604020202020204" pitchFamily="34" charset="0"/>
              </a:defRPr>
            </a:lvl2pPr>
            <a:lvl3pPr marL="1143000" indent="-228600">
              <a:lnSpc>
                <a:spcPct val="76000"/>
              </a:lnSpc>
              <a:spcBef>
                <a:spcPts val="500"/>
              </a:spcBef>
              <a:buClr>
                <a:srgbClr val="00007D"/>
              </a:buClr>
              <a:buSzPct val="65000"/>
              <a:buFont typeface="Century Gothic" panose="020B0502020202020204" pitchFamily="34" charset="0"/>
              <a:buChar char="•"/>
              <a:defRPr sz="2000">
                <a:solidFill>
                  <a:srgbClr val="000000"/>
                </a:solidFill>
                <a:latin typeface="Century Gothic" panose="020B0502020202020204" pitchFamily="34" charset="0"/>
                <a:ea typeface="Arial" panose="020B0604020202020204" pitchFamily="34" charset="0"/>
                <a:cs typeface="Arial" panose="020B0604020202020204" pitchFamily="34" charset="0"/>
              </a:defRPr>
            </a:lvl3pPr>
            <a:lvl4pPr marL="1600200" indent="-228600">
              <a:lnSpc>
                <a:spcPct val="76000"/>
              </a:lnSpc>
              <a:spcBef>
                <a:spcPts val="450"/>
              </a:spcBef>
              <a:buClr>
                <a:srgbClr val="9999CC"/>
              </a:buClr>
              <a:buSzPct val="70000"/>
              <a:buFont typeface="Century Gothic" panose="020B0502020202020204" pitchFamily="34" charset="0"/>
              <a:buChar char="•"/>
              <a:defRPr>
                <a:solidFill>
                  <a:srgbClr val="000000"/>
                </a:solidFill>
                <a:latin typeface="Century Gothic" panose="020B0502020202020204" pitchFamily="34" charset="0"/>
                <a:ea typeface="Arial" panose="020B0604020202020204" pitchFamily="34" charset="0"/>
                <a:cs typeface="Arial" panose="020B0604020202020204" pitchFamily="34" charset="0"/>
              </a:defRPr>
            </a:lvl4pPr>
            <a:lvl5pPr marL="2057400" indent="-228600">
              <a:lnSpc>
                <a:spcPct val="76000"/>
              </a:lnSpc>
              <a:spcBef>
                <a:spcPts val="450"/>
              </a:spcBef>
              <a:buClr>
                <a:srgbClr val="9999CC"/>
              </a:buClr>
              <a:buSzPct val="100000"/>
              <a:buFont typeface="Century Gothic" panose="020B0502020202020204" pitchFamily="34" charset="0"/>
              <a:buChar char="•"/>
              <a:defRPr>
                <a:solidFill>
                  <a:srgbClr val="000000"/>
                </a:solidFill>
                <a:latin typeface="Century Gothic" panose="020B0502020202020204" pitchFamily="34" charset="0"/>
                <a:ea typeface="Arial" panose="020B0604020202020204" pitchFamily="34" charset="0"/>
                <a:cs typeface="Arial" panose="020B0604020202020204" pitchFamily="34" charset="0"/>
              </a:defRPr>
            </a:lvl5pPr>
            <a:lvl6pPr marL="2514600" indent="-228600" defTabSz="449263" eaLnBrk="0" fontAlgn="base" hangingPunct="0">
              <a:lnSpc>
                <a:spcPct val="76000"/>
              </a:lnSpc>
              <a:spcBef>
                <a:spcPts val="450"/>
              </a:spcBef>
              <a:spcAft>
                <a:spcPct val="0"/>
              </a:spcAft>
              <a:buClr>
                <a:srgbClr val="9999CC"/>
              </a:buClr>
              <a:buSzPct val="100000"/>
              <a:buFont typeface="Century Gothic" panose="020B0502020202020204" pitchFamily="34" charset="0"/>
              <a:buChar char="•"/>
              <a:defRPr>
                <a:solidFill>
                  <a:srgbClr val="000000"/>
                </a:solidFill>
                <a:latin typeface="Century Gothic" panose="020B0502020202020204" pitchFamily="34" charset="0"/>
                <a:ea typeface="Arial" panose="020B0604020202020204" pitchFamily="34" charset="0"/>
                <a:cs typeface="Arial" panose="020B0604020202020204" pitchFamily="34" charset="0"/>
              </a:defRPr>
            </a:lvl6pPr>
            <a:lvl7pPr marL="2971800" indent="-228600" defTabSz="449263" eaLnBrk="0" fontAlgn="base" hangingPunct="0">
              <a:lnSpc>
                <a:spcPct val="76000"/>
              </a:lnSpc>
              <a:spcBef>
                <a:spcPts val="450"/>
              </a:spcBef>
              <a:spcAft>
                <a:spcPct val="0"/>
              </a:spcAft>
              <a:buClr>
                <a:srgbClr val="9999CC"/>
              </a:buClr>
              <a:buSzPct val="100000"/>
              <a:buFont typeface="Century Gothic" panose="020B0502020202020204" pitchFamily="34" charset="0"/>
              <a:buChar char="•"/>
              <a:defRPr>
                <a:solidFill>
                  <a:srgbClr val="000000"/>
                </a:solidFill>
                <a:latin typeface="Century Gothic" panose="020B0502020202020204" pitchFamily="34" charset="0"/>
                <a:ea typeface="Arial" panose="020B0604020202020204" pitchFamily="34" charset="0"/>
                <a:cs typeface="Arial" panose="020B0604020202020204" pitchFamily="34" charset="0"/>
              </a:defRPr>
            </a:lvl7pPr>
            <a:lvl8pPr marL="3429000" indent="-228600" defTabSz="449263" eaLnBrk="0" fontAlgn="base" hangingPunct="0">
              <a:lnSpc>
                <a:spcPct val="76000"/>
              </a:lnSpc>
              <a:spcBef>
                <a:spcPts val="450"/>
              </a:spcBef>
              <a:spcAft>
                <a:spcPct val="0"/>
              </a:spcAft>
              <a:buClr>
                <a:srgbClr val="9999CC"/>
              </a:buClr>
              <a:buSzPct val="100000"/>
              <a:buFont typeface="Century Gothic" panose="020B0502020202020204" pitchFamily="34" charset="0"/>
              <a:buChar char="•"/>
              <a:defRPr>
                <a:solidFill>
                  <a:srgbClr val="000000"/>
                </a:solidFill>
                <a:latin typeface="Century Gothic" panose="020B0502020202020204" pitchFamily="34" charset="0"/>
                <a:ea typeface="Arial" panose="020B0604020202020204" pitchFamily="34" charset="0"/>
                <a:cs typeface="Arial" panose="020B0604020202020204" pitchFamily="34" charset="0"/>
              </a:defRPr>
            </a:lvl8pPr>
            <a:lvl9pPr marL="3886200" indent="-228600" defTabSz="449263" eaLnBrk="0" fontAlgn="base" hangingPunct="0">
              <a:lnSpc>
                <a:spcPct val="76000"/>
              </a:lnSpc>
              <a:spcBef>
                <a:spcPts val="450"/>
              </a:spcBef>
              <a:spcAft>
                <a:spcPct val="0"/>
              </a:spcAft>
              <a:buClr>
                <a:srgbClr val="9999CC"/>
              </a:buClr>
              <a:buSzPct val="100000"/>
              <a:buFont typeface="Century Gothic" panose="020B0502020202020204" pitchFamily="34" charset="0"/>
              <a:buChar char="•"/>
              <a:defRPr>
                <a:solidFill>
                  <a:srgbClr val="000000"/>
                </a:solidFill>
                <a:latin typeface="Century Gothic" panose="020B0502020202020204" pitchFamily="34" charset="0"/>
                <a:ea typeface="Arial" panose="020B0604020202020204" pitchFamily="34" charset="0"/>
                <a:cs typeface="Arial" panose="020B0604020202020204" pitchFamily="34" charset="0"/>
              </a:defRPr>
            </a:lvl9pPr>
          </a:lstStyle>
          <a:p>
            <a:pPr marL="0" marR="0" lvl="0" indent="0" algn="l" defTabSz="449263" rtl="0" eaLnBrk="1" fontAlgn="base" latinLnBrk="0" hangingPunct="1">
              <a:lnSpc>
                <a:spcPct val="76000"/>
              </a:lnSpc>
              <a:spcBef>
                <a:spcPct val="0"/>
              </a:spcBef>
              <a:spcAft>
                <a:spcPct val="0"/>
              </a:spcAft>
              <a:buClr>
                <a:srgbClr val="000000"/>
              </a:buClr>
              <a:buSzPct val="100000"/>
              <a:buFont typeface="Arial" panose="020B0604020202020204" pitchFamily="34" charset="0"/>
              <a:buNone/>
              <a:tabLst/>
              <a:defRPr/>
            </a:pPr>
            <a:r>
              <a:rPr kumimoji="0" lang="en-US" altLang="en-US" sz="1800" b="0" i="0" u="none" strike="noStrike" kern="1200" cap="none" spc="0" normalizeH="0" baseline="0" noProof="0">
                <a:ln>
                  <a:noFill/>
                </a:ln>
                <a:solidFill>
                  <a:srgbClr val="000000"/>
                </a:solidFill>
                <a:effectLst/>
                <a:uLnTx/>
                <a:uFillTx/>
                <a:latin typeface="Century Gothic" panose="020B0502020202020204" pitchFamily="34" charset="0"/>
                <a:ea typeface="MS PGothic" panose="020B0600070205080204" pitchFamily="34" charset="-128"/>
                <a:cs typeface="Arial" panose="020B0604020202020204" pitchFamily="34" charset="0"/>
              </a:rPr>
              <a:t>VMAT</a:t>
            </a:r>
          </a:p>
        </p:txBody>
      </p:sp>
      <p:sp>
        <p:nvSpPr>
          <p:cNvPr id="16" name="Text Box 16"/>
          <p:cNvSpPr txBox="1">
            <a:spLocks noChangeArrowheads="1"/>
          </p:cNvSpPr>
          <p:nvPr/>
        </p:nvSpPr>
        <p:spPr bwMode="auto">
          <a:xfrm>
            <a:off x="5248400" y="5800032"/>
            <a:ext cx="2487612" cy="3683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Lst>
        </p:spPr>
        <p:txBody>
          <a:bodyPr lIns="90000" tIns="46800" rIns="90000" bIns="46800">
            <a:spAutoFit/>
          </a:bodyPr>
          <a:lstStyle>
            <a:lvl1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tx1"/>
                </a:solidFill>
                <a:latin typeface="Century Gothic" charset="0"/>
                <a:ea typeface="ＭＳ Ｐゴシック" charset="0"/>
                <a:cs typeface="ＭＳ Ｐゴシック" charset="0"/>
              </a:defRPr>
            </a:lvl1pPr>
            <a:lvl2pPr marL="742950" indent="-285750"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tx1"/>
                </a:solidFill>
                <a:latin typeface="Century Gothic" charset="0"/>
                <a:ea typeface="ＭＳ Ｐゴシック" charset="0"/>
              </a:defRPr>
            </a:lvl2pPr>
            <a:lvl3pPr marL="1143000" indent="-228600"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tx1"/>
                </a:solidFill>
                <a:latin typeface="Century Gothic" charset="0"/>
                <a:ea typeface="ＭＳ Ｐゴシック" charset="0"/>
              </a:defRPr>
            </a:lvl3pPr>
            <a:lvl4pPr marL="1600200" indent="-228600"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tx1"/>
                </a:solidFill>
                <a:latin typeface="Century Gothic" charset="0"/>
                <a:ea typeface="ＭＳ Ｐゴシック" charset="0"/>
              </a:defRPr>
            </a:lvl4pPr>
            <a:lvl5pPr marL="2057400" indent="-228600"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tx1"/>
                </a:solidFill>
                <a:latin typeface="Century Gothic" charset="0"/>
                <a:ea typeface="ＭＳ Ｐゴシック" charset="0"/>
              </a:defRPr>
            </a:lvl5pPr>
            <a:lvl6pPr marL="2514600" indent="-228600" defTabSz="449263" eaLnBrk="0" fontAlgn="base" hangingPunct="0">
              <a:lnSpc>
                <a:spcPct val="76000"/>
              </a:lnSpc>
              <a:spcBef>
                <a:spcPct val="0"/>
              </a:spcBef>
              <a:spcAft>
                <a:spcPct val="0"/>
              </a:spcAft>
              <a:buClr>
                <a:srgbClr val="000000"/>
              </a:buClr>
              <a:buSzPct val="100000"/>
              <a:buFont typeface="Arial"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tx1"/>
                </a:solidFill>
                <a:latin typeface="Century Gothic" charset="0"/>
                <a:ea typeface="ＭＳ Ｐゴシック" charset="0"/>
              </a:defRPr>
            </a:lvl6pPr>
            <a:lvl7pPr marL="2971800" indent="-228600" defTabSz="449263" eaLnBrk="0" fontAlgn="base" hangingPunct="0">
              <a:lnSpc>
                <a:spcPct val="76000"/>
              </a:lnSpc>
              <a:spcBef>
                <a:spcPct val="0"/>
              </a:spcBef>
              <a:spcAft>
                <a:spcPct val="0"/>
              </a:spcAft>
              <a:buClr>
                <a:srgbClr val="000000"/>
              </a:buClr>
              <a:buSzPct val="100000"/>
              <a:buFont typeface="Arial"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tx1"/>
                </a:solidFill>
                <a:latin typeface="Century Gothic" charset="0"/>
                <a:ea typeface="ＭＳ Ｐゴシック" charset="0"/>
              </a:defRPr>
            </a:lvl7pPr>
            <a:lvl8pPr marL="3429000" indent="-228600" defTabSz="449263" eaLnBrk="0" fontAlgn="base" hangingPunct="0">
              <a:lnSpc>
                <a:spcPct val="76000"/>
              </a:lnSpc>
              <a:spcBef>
                <a:spcPct val="0"/>
              </a:spcBef>
              <a:spcAft>
                <a:spcPct val="0"/>
              </a:spcAft>
              <a:buClr>
                <a:srgbClr val="000000"/>
              </a:buClr>
              <a:buSzPct val="100000"/>
              <a:buFont typeface="Arial"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tx1"/>
                </a:solidFill>
                <a:latin typeface="Century Gothic" charset="0"/>
                <a:ea typeface="ＭＳ Ｐゴシック" charset="0"/>
              </a:defRPr>
            </a:lvl8pPr>
            <a:lvl9pPr marL="3886200" indent="-228600" defTabSz="449263" eaLnBrk="0" fontAlgn="base" hangingPunct="0">
              <a:lnSpc>
                <a:spcPct val="76000"/>
              </a:lnSpc>
              <a:spcBef>
                <a:spcPct val="0"/>
              </a:spcBef>
              <a:spcAft>
                <a:spcPct val="0"/>
              </a:spcAft>
              <a:buClr>
                <a:srgbClr val="000000"/>
              </a:buClr>
              <a:buSzPct val="100000"/>
              <a:buFont typeface="Arial"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tx1"/>
                </a:solidFill>
                <a:latin typeface="Century Gothic" charset="0"/>
                <a:ea typeface="ＭＳ Ｐゴシック" charset="0"/>
              </a:defRPr>
            </a:lvl9pPr>
          </a:lstStyle>
          <a:p>
            <a:pPr eaLnBrk="1" hangingPunct="1">
              <a:lnSpc>
                <a:spcPct val="80000"/>
              </a:lnSpc>
              <a:spcBef>
                <a:spcPts val="625"/>
              </a:spcBef>
              <a:buFont typeface="Century Gothic" charset="0"/>
              <a:buNone/>
              <a:defRPr/>
            </a:pPr>
            <a:r>
              <a:rPr lang="en-GB" sz="800" dirty="0">
                <a:solidFill>
                  <a:srgbClr val="000000"/>
                </a:solidFill>
              </a:rPr>
              <a:t>Name-Prof Peter Metcalfe</a:t>
            </a:r>
          </a:p>
          <a:p>
            <a:pPr eaLnBrk="1" hangingPunct="1">
              <a:lnSpc>
                <a:spcPct val="80000"/>
              </a:lnSpc>
              <a:spcBef>
                <a:spcPts val="625"/>
              </a:spcBef>
              <a:buFont typeface="Century Gothic" charset="0"/>
              <a:buNone/>
              <a:defRPr/>
            </a:pPr>
            <a:r>
              <a:rPr lang="en-GB" sz="800" dirty="0">
                <a:solidFill>
                  <a:srgbClr val="000000"/>
                </a:solidFill>
              </a:rPr>
              <a:t>BSOC lecture 08</a:t>
            </a:r>
          </a:p>
        </p:txBody>
      </p:sp>
      <p:pic>
        <p:nvPicPr>
          <p:cNvPr id="17" name="Picture 22" descr="CMRP logo_cmyk"/>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4718175" y="5692082"/>
            <a:ext cx="566737" cy="566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23" descr="uow logo high res"/>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6895725" y="5809556"/>
            <a:ext cx="1943100" cy="331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9415502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E58AEE3C-5DB0-4806-8891-7D6B70D798A7}" type="slidenum">
              <a:rPr lang="en-US" smtClean="0"/>
              <a:pPr/>
              <a:t>15</a:t>
            </a:fld>
            <a:endParaRPr lang="en-US"/>
          </a:p>
        </p:txBody>
      </p:sp>
      <p:sp>
        <p:nvSpPr>
          <p:cNvPr id="7" name="Rectangle 2"/>
          <p:cNvSpPr txBox="1">
            <a:spLocks noChangeArrowheads="1"/>
          </p:cNvSpPr>
          <p:nvPr/>
        </p:nvSpPr>
        <p:spPr>
          <a:xfrm>
            <a:off x="152400" y="44624"/>
            <a:ext cx="8839200" cy="400110"/>
          </a:xfrm>
          <a:prstGeom prst="rect">
            <a:avLst/>
          </a:prstGeom>
          <a:noFill/>
        </p:spPr>
        <p:txBody>
          <a:bodyPr wrap="square" rtlCol="0">
            <a:spAutoFit/>
          </a:bodyPr>
          <a:lstStyle>
            <a:defPPr>
              <a:defRPr lang="en-US"/>
            </a:defPPr>
            <a:lvl1pPr>
              <a:defRPr sz="2000" i="1">
                <a:solidFill>
                  <a:srgbClr val="FF0000"/>
                </a:solidFill>
                <a:latin typeface="Verdana" pitchFamily="34" charset="0"/>
                <a:ea typeface="Verdana" pitchFamily="34" charset="0"/>
                <a:cs typeface="Verdana" pitchFamily="34" charset="0"/>
              </a:defRPr>
            </a:lvl1pPr>
          </a:lstStyle>
          <a:p>
            <a:r>
              <a:rPr lang="en-US" dirty="0"/>
              <a:t>Particle therapy (hadron therapy)</a:t>
            </a:r>
          </a:p>
        </p:txBody>
      </p:sp>
      <p:pic>
        <p:nvPicPr>
          <p:cNvPr id="3" name="Picture 2"/>
          <p:cNvPicPr>
            <a:picLocks noChangeAspect="1"/>
          </p:cNvPicPr>
          <p:nvPr/>
        </p:nvPicPr>
        <p:blipFill rotWithShape="1">
          <a:blip r:embed="rId3">
            <a:extLst>
              <a:ext uri="{28A0092B-C50C-407E-A947-70E740481C1C}">
                <a14:useLocalDpi xmlns:a14="http://schemas.microsoft.com/office/drawing/2010/main" val="0"/>
              </a:ext>
            </a:extLst>
          </a:blip>
          <a:srcRect l="1982" t="7902" r="2901" b="2538"/>
          <a:stretch/>
        </p:blipFill>
        <p:spPr>
          <a:xfrm>
            <a:off x="1115616" y="775009"/>
            <a:ext cx="6739100" cy="4773529"/>
          </a:xfrm>
          <a:prstGeom prst="rect">
            <a:avLst/>
          </a:prstGeom>
        </p:spPr>
      </p:pic>
      <p:sp>
        <p:nvSpPr>
          <p:cNvPr id="10" name="TextBox 9"/>
          <p:cNvSpPr txBox="1"/>
          <p:nvPr/>
        </p:nvSpPr>
        <p:spPr>
          <a:xfrm>
            <a:off x="152400" y="5805264"/>
            <a:ext cx="2063250" cy="369332"/>
          </a:xfrm>
          <a:prstGeom prst="rect">
            <a:avLst/>
          </a:prstGeom>
          <a:noFill/>
        </p:spPr>
        <p:txBody>
          <a:bodyPr wrap="square" rtlCol="0">
            <a:spAutoFit/>
          </a:bodyPr>
          <a:lstStyle/>
          <a:p>
            <a:r>
              <a:rPr lang="en-GB" dirty="0"/>
              <a:t>Courtesy INFN, Italy</a:t>
            </a:r>
          </a:p>
        </p:txBody>
      </p:sp>
    </p:spTree>
    <p:extLst>
      <p:ext uri="{BB962C8B-B14F-4D97-AF65-F5344CB8AC3E}">
        <p14:creationId xmlns:p14="http://schemas.microsoft.com/office/powerpoint/2010/main" val="8553960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E58AEE3C-5DB0-4806-8891-7D6B70D798A7}" type="slidenum">
              <a:rPr lang="en-US" smtClean="0"/>
              <a:pPr/>
              <a:t>16</a:t>
            </a:fld>
            <a:endParaRPr lang="en-US"/>
          </a:p>
        </p:txBody>
      </p:sp>
      <p:sp>
        <p:nvSpPr>
          <p:cNvPr id="7" name="Rectangle 2"/>
          <p:cNvSpPr txBox="1">
            <a:spLocks noChangeArrowheads="1"/>
          </p:cNvSpPr>
          <p:nvPr/>
        </p:nvSpPr>
        <p:spPr>
          <a:xfrm>
            <a:off x="152400" y="44624"/>
            <a:ext cx="8839200" cy="400110"/>
          </a:xfrm>
          <a:prstGeom prst="rect">
            <a:avLst/>
          </a:prstGeom>
          <a:noFill/>
        </p:spPr>
        <p:txBody>
          <a:bodyPr wrap="square" rtlCol="0">
            <a:spAutoFit/>
          </a:bodyPr>
          <a:lstStyle>
            <a:defPPr>
              <a:defRPr lang="en-US"/>
            </a:defPPr>
            <a:lvl1pPr>
              <a:defRPr sz="2000" i="1">
                <a:solidFill>
                  <a:srgbClr val="FF0000"/>
                </a:solidFill>
                <a:latin typeface="Verdana" pitchFamily="34" charset="0"/>
                <a:ea typeface="Verdana" pitchFamily="34" charset="0"/>
                <a:cs typeface="Verdana" pitchFamily="34" charset="0"/>
              </a:defRPr>
            </a:lvl1pPr>
          </a:lstStyle>
          <a:p>
            <a:r>
              <a:rPr lang="en-US" dirty="0"/>
              <a:t>Treatment planning</a:t>
            </a:r>
          </a:p>
        </p:txBody>
      </p:sp>
      <p:pic>
        <p:nvPicPr>
          <p:cNvPr id="5"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1001" y="771096"/>
            <a:ext cx="8381998" cy="53158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7794732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97B5E8DF-58F0-4F1A-9C8E-35C36CDA2C44}" type="slidenum">
              <a:rPr lang="en-GB" smtClean="0"/>
              <a:pPr/>
              <a:t>17</a:t>
            </a:fld>
            <a:endParaRPr lang="en-GB" dirty="0"/>
          </a:p>
        </p:txBody>
      </p:sp>
      <p:sp>
        <p:nvSpPr>
          <p:cNvPr id="14" name="TextBox 13"/>
          <p:cNvSpPr txBox="1"/>
          <p:nvPr/>
        </p:nvSpPr>
        <p:spPr>
          <a:xfrm>
            <a:off x="4036" y="29568"/>
            <a:ext cx="7736315" cy="400110"/>
          </a:xfrm>
          <a:prstGeom prst="rect">
            <a:avLst/>
          </a:prstGeom>
          <a:noFill/>
        </p:spPr>
        <p:txBody>
          <a:bodyPr wrap="square" rtlCol="0">
            <a:spAutoFit/>
          </a:bodyPr>
          <a:lstStyle/>
          <a:p>
            <a:r>
              <a:rPr lang="en-GB" sz="2000" i="1" dirty="0">
                <a:solidFill>
                  <a:srgbClr val="FF0000"/>
                </a:solidFill>
                <a:latin typeface="Verdana" pitchFamily="34" charset="0"/>
                <a:ea typeface="Verdana" pitchFamily="34" charset="0"/>
                <a:cs typeface="Verdana" pitchFamily="34" charset="0"/>
              </a:rPr>
              <a:t>Cyclotrons, synchrotrons and gantries for proton therapy</a:t>
            </a:r>
          </a:p>
        </p:txBody>
      </p:sp>
      <p:pic>
        <p:nvPicPr>
          <p:cNvPr id="8" name="Picture 2" descr="http://www.accel.de/images/cyclotron-artist-view.jpg"/>
          <p:cNvPicPr>
            <a:picLocks noChangeAspect="1" noChangeArrowheads="1"/>
          </p:cNvPicPr>
          <p:nvPr/>
        </p:nvPicPr>
        <p:blipFill>
          <a:blip r:embed="rId4" cstate="print"/>
          <a:srcRect/>
          <a:stretch>
            <a:fillRect/>
          </a:stretch>
        </p:blipFill>
        <p:spPr bwMode="auto">
          <a:xfrm>
            <a:off x="4355976" y="445350"/>
            <a:ext cx="2603357" cy="3343689"/>
          </a:xfrm>
          <a:prstGeom prst="rect">
            <a:avLst/>
          </a:prstGeom>
          <a:noFill/>
        </p:spPr>
      </p:pic>
      <p:sp>
        <p:nvSpPr>
          <p:cNvPr id="10" name="TextBox 9"/>
          <p:cNvSpPr txBox="1"/>
          <p:nvPr/>
        </p:nvSpPr>
        <p:spPr>
          <a:xfrm>
            <a:off x="7086600" y="620689"/>
            <a:ext cx="2057400" cy="1046440"/>
          </a:xfrm>
          <a:prstGeom prst="rect">
            <a:avLst/>
          </a:prstGeom>
          <a:noFill/>
        </p:spPr>
        <p:txBody>
          <a:bodyPr wrap="square" rtlCol="0">
            <a:spAutoFit/>
          </a:bodyPr>
          <a:lstStyle/>
          <a:p>
            <a:r>
              <a:rPr lang="en-US" sz="2400" b="1" dirty="0" err="1">
                <a:latin typeface="+mn-lt"/>
              </a:rPr>
              <a:t>Accel</a:t>
            </a:r>
            <a:r>
              <a:rPr lang="en-US" sz="2400" b="1" dirty="0">
                <a:latin typeface="+mn-lt"/>
              </a:rPr>
              <a:t>-Varian</a:t>
            </a:r>
          </a:p>
          <a:p>
            <a:r>
              <a:rPr lang="en-US" sz="1900" b="1" dirty="0"/>
              <a:t>(superconducting cyclotron)</a:t>
            </a:r>
          </a:p>
        </p:txBody>
      </p:sp>
      <p:grpSp>
        <p:nvGrpSpPr>
          <p:cNvPr id="4" name="Group 3"/>
          <p:cNvGrpSpPr/>
          <p:nvPr/>
        </p:nvGrpSpPr>
        <p:grpSpPr>
          <a:xfrm>
            <a:off x="395536" y="3543306"/>
            <a:ext cx="4020420" cy="2766013"/>
            <a:chOff x="457201" y="3543306"/>
            <a:chExt cx="4020420" cy="2766013"/>
          </a:xfrm>
        </p:grpSpPr>
        <p:pic>
          <p:nvPicPr>
            <p:cNvPr id="9" name="Picture 3"/>
            <p:cNvPicPr>
              <a:picLocks noChangeAspect="1" noChangeArrowheads="1"/>
            </p:cNvPicPr>
            <p:nvPr/>
          </p:nvPicPr>
          <p:blipFill>
            <a:blip r:embed="rId5" cstate="print"/>
            <a:srcRect/>
            <a:stretch>
              <a:fillRect/>
            </a:stretch>
          </p:blipFill>
          <p:spPr bwMode="auto">
            <a:xfrm>
              <a:off x="457201" y="3543306"/>
              <a:ext cx="4020420" cy="2766013"/>
            </a:xfrm>
            <a:prstGeom prst="rect">
              <a:avLst/>
            </a:prstGeom>
            <a:noFill/>
            <a:ln w="9525">
              <a:noFill/>
              <a:miter lim="800000"/>
              <a:headEnd/>
              <a:tailEnd/>
            </a:ln>
          </p:spPr>
        </p:pic>
        <p:sp>
          <p:nvSpPr>
            <p:cNvPr id="11" name="TextBox 10"/>
            <p:cNvSpPr txBox="1"/>
            <p:nvPr/>
          </p:nvSpPr>
          <p:spPr>
            <a:xfrm>
              <a:off x="457936" y="5833669"/>
              <a:ext cx="2815128" cy="461665"/>
            </a:xfrm>
            <a:prstGeom prst="rect">
              <a:avLst/>
            </a:prstGeom>
            <a:noFill/>
          </p:spPr>
          <p:txBody>
            <a:bodyPr wrap="square" rtlCol="0">
              <a:spAutoFit/>
            </a:bodyPr>
            <a:lstStyle/>
            <a:p>
              <a:r>
                <a:rPr lang="en-US" sz="2400" b="1" dirty="0">
                  <a:latin typeface="+mn-lt"/>
                </a:rPr>
                <a:t>Hitachi synchrotron</a:t>
              </a:r>
            </a:p>
          </p:txBody>
        </p:sp>
      </p:grpSp>
      <p:grpSp>
        <p:nvGrpSpPr>
          <p:cNvPr id="3" name="Group 2"/>
          <p:cNvGrpSpPr/>
          <p:nvPr/>
        </p:nvGrpSpPr>
        <p:grpSpPr>
          <a:xfrm>
            <a:off x="395536" y="620688"/>
            <a:ext cx="3650036" cy="2624166"/>
            <a:chOff x="827584" y="620688"/>
            <a:chExt cx="3650036" cy="2624166"/>
          </a:xfrm>
        </p:grpSpPr>
        <p:graphicFrame>
          <p:nvGraphicFramePr>
            <p:cNvPr id="6" name="Object 3"/>
            <p:cNvGraphicFramePr>
              <a:graphicFrameLocks noChangeAspect="1"/>
            </p:cNvGraphicFramePr>
            <p:nvPr>
              <p:extLst>
                <p:ext uri="{D42A27DB-BD31-4B8C-83A1-F6EECF244321}">
                  <p14:modId xmlns:p14="http://schemas.microsoft.com/office/powerpoint/2010/main" val="3679530334"/>
                </p:ext>
              </p:extLst>
            </p:nvPr>
          </p:nvGraphicFramePr>
          <p:xfrm>
            <a:off x="827584" y="620688"/>
            <a:ext cx="3650036" cy="2624166"/>
          </p:xfrm>
          <a:graphic>
            <a:graphicData uri="http://schemas.openxmlformats.org/presentationml/2006/ole">
              <mc:AlternateContent xmlns:mc="http://schemas.openxmlformats.org/markup-compatibility/2006">
                <mc:Choice xmlns:v="urn:schemas-microsoft-com:vml" Requires="v">
                  <p:oleObj spid="_x0000_s8283" name="Photo Editor Photo" r:id="rId6" imgW="7419048" imgH="5334745" progId="">
                    <p:embed/>
                  </p:oleObj>
                </mc:Choice>
                <mc:Fallback>
                  <p:oleObj name="Photo Editor Photo" r:id="rId6" imgW="7419048" imgH="5334745" progId="">
                    <p:embed/>
                    <p:pic>
                      <p:nvPicPr>
                        <p:cNvPr id="0" nam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827584" y="620688"/>
                          <a:ext cx="3650036" cy="2624166"/>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3" name="TextBox 12"/>
            <p:cNvSpPr txBox="1"/>
            <p:nvPr/>
          </p:nvSpPr>
          <p:spPr>
            <a:xfrm>
              <a:off x="887192" y="2780602"/>
              <a:ext cx="1956616" cy="461665"/>
            </a:xfrm>
            <a:prstGeom prst="rect">
              <a:avLst/>
            </a:prstGeom>
            <a:noFill/>
          </p:spPr>
          <p:txBody>
            <a:bodyPr wrap="square" rtlCol="0">
              <a:spAutoFit/>
            </a:bodyPr>
            <a:lstStyle/>
            <a:p>
              <a:r>
                <a:rPr lang="en-US" sz="2400" b="1" dirty="0">
                  <a:solidFill>
                    <a:schemeClr val="bg1"/>
                  </a:solidFill>
                  <a:latin typeface="+mn-lt"/>
                </a:rPr>
                <a:t>IBA cyclotron</a:t>
              </a:r>
            </a:p>
          </p:txBody>
        </p:sp>
      </p:grpSp>
      <p:pic>
        <p:nvPicPr>
          <p:cNvPr id="15" name="Picture 14" descr="IBAgantryFrame"/>
          <p:cNvPicPr>
            <a:picLocks noChangeAspect="1" noChangeArrowheads="1"/>
          </p:cNvPicPr>
          <p:nvPr/>
        </p:nvPicPr>
        <p:blipFill>
          <a:blip r:embed="rId8" cstate="print"/>
          <a:srcRect/>
          <a:stretch>
            <a:fillRect/>
          </a:stretch>
        </p:blipFill>
        <p:spPr bwMode="auto">
          <a:xfrm>
            <a:off x="5724128" y="3583502"/>
            <a:ext cx="3224321" cy="2713633"/>
          </a:xfrm>
          <a:prstGeom prst="rect">
            <a:avLst/>
          </a:prstGeom>
          <a:noFill/>
          <a:ln w="9525">
            <a:noFill/>
            <a:miter lim="800000"/>
            <a:headEnd/>
            <a:tailEnd/>
          </a:ln>
        </p:spPr>
      </p:pic>
      <p:sp>
        <p:nvSpPr>
          <p:cNvPr id="16" name="TextBox 15"/>
          <p:cNvSpPr txBox="1"/>
          <p:nvPr/>
        </p:nvSpPr>
        <p:spPr>
          <a:xfrm>
            <a:off x="5791527" y="3573878"/>
            <a:ext cx="2539608" cy="461665"/>
          </a:xfrm>
          <a:prstGeom prst="rect">
            <a:avLst/>
          </a:prstGeom>
          <a:noFill/>
        </p:spPr>
        <p:txBody>
          <a:bodyPr wrap="square" rtlCol="0">
            <a:spAutoFit/>
          </a:bodyPr>
          <a:lstStyle/>
          <a:p>
            <a:r>
              <a:rPr lang="en-US" sz="2400" b="1" dirty="0">
                <a:solidFill>
                  <a:schemeClr val="bg1"/>
                </a:solidFill>
                <a:latin typeface="+mn-lt"/>
              </a:rPr>
              <a:t>IBA proton gantry</a:t>
            </a:r>
          </a:p>
        </p:txBody>
      </p:sp>
    </p:spTree>
    <p:extLst>
      <p:ext uri="{BB962C8B-B14F-4D97-AF65-F5344CB8AC3E}">
        <p14:creationId xmlns:p14="http://schemas.microsoft.com/office/powerpoint/2010/main" val="9076738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97B5E8DF-58F0-4F1A-9C8E-35C36CDA2C44}" type="slidenum">
              <a:rPr lang="en-GB" smtClean="0"/>
              <a:pPr/>
              <a:t>18</a:t>
            </a:fld>
            <a:endParaRPr lang="en-GB" dirty="0"/>
          </a:p>
        </p:txBody>
      </p:sp>
      <p:sp>
        <p:nvSpPr>
          <p:cNvPr id="14" name="TextBox 13"/>
          <p:cNvSpPr txBox="1"/>
          <p:nvPr/>
        </p:nvSpPr>
        <p:spPr>
          <a:xfrm>
            <a:off x="4037" y="29568"/>
            <a:ext cx="6912768" cy="400110"/>
          </a:xfrm>
          <a:prstGeom prst="rect">
            <a:avLst/>
          </a:prstGeom>
          <a:noFill/>
        </p:spPr>
        <p:txBody>
          <a:bodyPr wrap="square" rtlCol="0">
            <a:spAutoFit/>
          </a:bodyPr>
          <a:lstStyle/>
          <a:p>
            <a:r>
              <a:rPr lang="en-GB" sz="2000" i="1" dirty="0">
                <a:solidFill>
                  <a:srgbClr val="FF0000"/>
                </a:solidFill>
                <a:latin typeface="Verdana" pitchFamily="34" charset="0"/>
                <a:ea typeface="Verdana" pitchFamily="34" charset="0"/>
                <a:cs typeface="Verdana" pitchFamily="34" charset="0"/>
              </a:rPr>
              <a:t>The LLUMC proton synchrotron</a:t>
            </a:r>
          </a:p>
        </p:txBody>
      </p:sp>
      <p:pic>
        <p:nvPicPr>
          <p:cNvPr id="4" name="Picture 3"/>
          <p:cNvPicPr>
            <a:picLocks noChangeAspect="1" noChangeArrowheads="1"/>
          </p:cNvPicPr>
          <p:nvPr/>
        </p:nvPicPr>
        <p:blipFill>
          <a:blip r:embed="rId3" cstate="print"/>
          <a:srcRect/>
          <a:stretch>
            <a:fillRect/>
          </a:stretch>
        </p:blipFill>
        <p:spPr bwMode="auto">
          <a:xfrm>
            <a:off x="738188" y="1491580"/>
            <a:ext cx="7667625" cy="4457700"/>
          </a:xfrm>
          <a:prstGeom prst="rect">
            <a:avLst/>
          </a:prstGeom>
          <a:noFill/>
          <a:ln w="9525">
            <a:noFill/>
            <a:miter lim="800000"/>
            <a:headEnd/>
            <a:tailEnd/>
          </a:ln>
        </p:spPr>
      </p:pic>
      <p:sp>
        <p:nvSpPr>
          <p:cNvPr id="5" name="TextBox 4"/>
          <p:cNvSpPr txBox="1"/>
          <p:nvPr/>
        </p:nvSpPr>
        <p:spPr>
          <a:xfrm>
            <a:off x="1691680" y="692696"/>
            <a:ext cx="5832648" cy="523220"/>
          </a:xfrm>
          <a:prstGeom prst="rect">
            <a:avLst/>
          </a:prstGeom>
          <a:noFill/>
        </p:spPr>
        <p:txBody>
          <a:bodyPr wrap="square" rtlCol="0">
            <a:spAutoFit/>
          </a:bodyPr>
          <a:lstStyle/>
          <a:p>
            <a:r>
              <a:rPr lang="en-US" sz="2800" dirty="0"/>
              <a:t>Loma Linda University Medical Center</a:t>
            </a:r>
            <a:endParaRPr lang="en-GB" sz="2800" dirty="0"/>
          </a:p>
        </p:txBody>
      </p:sp>
    </p:spTree>
    <p:extLst>
      <p:ext uri="{BB962C8B-B14F-4D97-AF65-F5344CB8AC3E}">
        <p14:creationId xmlns:p14="http://schemas.microsoft.com/office/powerpoint/2010/main" val="42553155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97B5E8DF-58F0-4F1A-9C8E-35C36CDA2C44}" type="slidenum">
              <a:rPr lang="en-GB" smtClean="0"/>
              <a:pPr/>
              <a:t>19</a:t>
            </a:fld>
            <a:endParaRPr lang="en-GB" dirty="0"/>
          </a:p>
        </p:txBody>
      </p:sp>
      <p:sp>
        <p:nvSpPr>
          <p:cNvPr id="4" name="Rectangle 2"/>
          <p:cNvSpPr txBox="1">
            <a:spLocks noChangeArrowheads="1"/>
          </p:cNvSpPr>
          <p:nvPr/>
        </p:nvSpPr>
        <p:spPr>
          <a:xfrm>
            <a:off x="152400" y="44624"/>
            <a:ext cx="8839200" cy="400110"/>
          </a:xfrm>
          <a:prstGeom prst="rect">
            <a:avLst/>
          </a:prstGeom>
          <a:noFill/>
        </p:spPr>
        <p:txBody>
          <a:bodyPr wrap="square" rtlCol="0">
            <a:spAutoFit/>
          </a:bodyPr>
          <a:lstStyle>
            <a:defPPr>
              <a:defRPr lang="en-US"/>
            </a:defPPr>
            <a:lvl1pPr>
              <a:defRPr sz="2000" i="1">
                <a:solidFill>
                  <a:srgbClr val="FF0000"/>
                </a:solidFill>
                <a:latin typeface="Verdana" pitchFamily="34" charset="0"/>
                <a:ea typeface="Verdana" pitchFamily="34" charset="0"/>
                <a:cs typeface="Verdana" pitchFamily="34" charset="0"/>
              </a:defRPr>
            </a:lvl1pPr>
          </a:lstStyle>
          <a:p>
            <a:r>
              <a:rPr lang="en-US" dirty="0"/>
              <a:t>PROSCAN at Paul </a:t>
            </a:r>
            <a:r>
              <a:rPr lang="en-US" dirty="0" err="1"/>
              <a:t>Scherrer</a:t>
            </a:r>
            <a:r>
              <a:rPr lang="en-US" dirty="0"/>
              <a:t> </a:t>
            </a:r>
            <a:r>
              <a:rPr lang="en-US" dirty="0" err="1"/>
              <a:t>Institut</a:t>
            </a:r>
            <a:r>
              <a:rPr lang="en-US" dirty="0"/>
              <a:t> (PSI), Switzerland</a:t>
            </a:r>
          </a:p>
        </p:txBody>
      </p:sp>
      <p:grpSp>
        <p:nvGrpSpPr>
          <p:cNvPr id="6" name="Group 5"/>
          <p:cNvGrpSpPr>
            <a:grpSpLocks/>
          </p:cNvGrpSpPr>
          <p:nvPr/>
        </p:nvGrpSpPr>
        <p:grpSpPr bwMode="auto">
          <a:xfrm>
            <a:off x="92738" y="976394"/>
            <a:ext cx="8797925" cy="4817510"/>
            <a:chOff x="73" y="709"/>
            <a:chExt cx="5542" cy="2891"/>
          </a:xfrm>
        </p:grpSpPr>
        <p:pic>
          <p:nvPicPr>
            <p:cNvPr id="7" name="Picture 4"/>
            <p:cNvPicPr>
              <a:picLocks noChangeAspect="1" noChangeArrowheads="1"/>
            </p:cNvPicPr>
            <p:nvPr/>
          </p:nvPicPr>
          <p:blipFill>
            <a:blip r:embed="rId3" cstate="print"/>
            <a:srcRect/>
            <a:stretch>
              <a:fillRect/>
            </a:stretch>
          </p:blipFill>
          <p:spPr bwMode="auto">
            <a:xfrm>
              <a:off x="761" y="709"/>
              <a:ext cx="4817" cy="2667"/>
            </a:xfrm>
            <a:prstGeom prst="rect">
              <a:avLst/>
            </a:prstGeom>
            <a:noFill/>
            <a:ln w="9525">
              <a:noFill/>
              <a:miter lim="800000"/>
              <a:headEnd/>
              <a:tailEnd/>
            </a:ln>
          </p:spPr>
        </p:pic>
        <p:pic>
          <p:nvPicPr>
            <p:cNvPr id="8" name="Picture 5" descr="PSI_GANTRY_ROOM"/>
            <p:cNvPicPr>
              <a:picLocks noChangeAspect="1" noChangeArrowheads="1"/>
            </p:cNvPicPr>
            <p:nvPr/>
          </p:nvPicPr>
          <p:blipFill>
            <a:blip r:embed="rId4" cstate="print"/>
            <a:srcRect l="9259" t="7416" r="19070" b="10226"/>
            <a:stretch>
              <a:fillRect/>
            </a:stretch>
          </p:blipFill>
          <p:spPr bwMode="auto">
            <a:xfrm>
              <a:off x="4272" y="2736"/>
              <a:ext cx="1343" cy="864"/>
            </a:xfrm>
            <a:prstGeom prst="rect">
              <a:avLst/>
            </a:prstGeom>
            <a:noFill/>
            <a:ln w="9525">
              <a:noFill/>
              <a:miter lim="800000"/>
              <a:headEnd/>
              <a:tailEnd/>
            </a:ln>
          </p:spPr>
        </p:pic>
        <p:sp>
          <p:nvSpPr>
            <p:cNvPr id="9" name="Text Box 8"/>
            <p:cNvSpPr txBox="1">
              <a:spLocks noChangeArrowheads="1"/>
            </p:cNvSpPr>
            <p:nvPr/>
          </p:nvSpPr>
          <p:spPr bwMode="auto">
            <a:xfrm>
              <a:off x="146" y="933"/>
              <a:ext cx="1020" cy="620"/>
            </a:xfrm>
            <a:prstGeom prst="rect">
              <a:avLst/>
            </a:prstGeom>
            <a:solidFill>
              <a:schemeClr val="bg1"/>
            </a:solidFill>
            <a:ln w="9525" algn="ctr">
              <a:solidFill>
                <a:schemeClr val="bg1"/>
              </a:solidFill>
              <a:miter lim="800000"/>
              <a:headEnd/>
              <a:tailEnd/>
            </a:ln>
          </p:spPr>
          <p:txBody>
            <a:bodyPr>
              <a:spAutoFit/>
            </a:bodyPr>
            <a:lstStyle/>
            <a:p>
              <a:pPr>
                <a:lnSpc>
                  <a:spcPct val="75000"/>
                </a:lnSpc>
                <a:spcBef>
                  <a:spcPct val="30000"/>
                </a:spcBef>
              </a:pPr>
              <a:r>
                <a:rPr lang="en-US" sz="1600" b="1" dirty="0">
                  <a:solidFill>
                    <a:srgbClr val="FF0000"/>
                  </a:solidFill>
                  <a:latin typeface="+mn-lt"/>
                </a:rPr>
                <a:t>ACCEL</a:t>
              </a:r>
            </a:p>
            <a:p>
              <a:pPr>
                <a:lnSpc>
                  <a:spcPct val="75000"/>
                </a:lnSpc>
                <a:spcBef>
                  <a:spcPct val="30000"/>
                </a:spcBef>
              </a:pPr>
              <a:r>
                <a:rPr lang="en-US" sz="1600" b="1" dirty="0">
                  <a:solidFill>
                    <a:srgbClr val="FF0000"/>
                  </a:solidFill>
                  <a:latin typeface="+mn-lt"/>
                </a:rPr>
                <a:t>SC cyclotron</a:t>
              </a:r>
            </a:p>
            <a:p>
              <a:pPr>
                <a:lnSpc>
                  <a:spcPct val="75000"/>
                </a:lnSpc>
                <a:spcBef>
                  <a:spcPct val="30000"/>
                </a:spcBef>
              </a:pPr>
              <a:r>
                <a:rPr lang="en-US" sz="1600" b="1" dirty="0">
                  <a:solidFill>
                    <a:srgbClr val="FF0000"/>
                  </a:solidFill>
                  <a:latin typeface="+mn-lt"/>
                </a:rPr>
                <a:t>250 MeV  protons</a:t>
              </a:r>
            </a:p>
          </p:txBody>
        </p:sp>
        <p:pic>
          <p:nvPicPr>
            <p:cNvPr id="10" name="Picture 9"/>
            <p:cNvPicPr>
              <a:picLocks noChangeAspect="1" noChangeArrowheads="1"/>
            </p:cNvPicPr>
            <p:nvPr/>
          </p:nvPicPr>
          <p:blipFill>
            <a:blip r:embed="rId5" cstate="print"/>
            <a:srcRect/>
            <a:stretch>
              <a:fillRect/>
            </a:stretch>
          </p:blipFill>
          <p:spPr bwMode="auto">
            <a:xfrm>
              <a:off x="73" y="1541"/>
              <a:ext cx="1192" cy="1423"/>
            </a:xfrm>
            <a:prstGeom prst="rect">
              <a:avLst/>
            </a:prstGeom>
            <a:noFill/>
            <a:ln w="9525">
              <a:noFill/>
              <a:miter lim="800000"/>
              <a:headEnd/>
              <a:tailEnd/>
            </a:ln>
          </p:spPr>
        </p:pic>
        <p:sp>
          <p:nvSpPr>
            <p:cNvPr id="11" name="Line 12"/>
            <p:cNvSpPr>
              <a:spLocks noChangeShapeType="1"/>
            </p:cNvSpPr>
            <p:nvPr/>
          </p:nvSpPr>
          <p:spPr bwMode="auto">
            <a:xfrm flipH="1" flipV="1">
              <a:off x="4053" y="2931"/>
              <a:ext cx="802" cy="340"/>
            </a:xfrm>
            <a:prstGeom prst="line">
              <a:avLst/>
            </a:prstGeom>
            <a:noFill/>
            <a:ln w="19050">
              <a:solidFill>
                <a:srgbClr val="3366FF"/>
              </a:solidFill>
              <a:round/>
              <a:headEnd/>
              <a:tailEnd type="triangle" w="med" len="med"/>
            </a:ln>
          </p:spPr>
          <p:txBody>
            <a:bodyPr/>
            <a:lstStyle/>
            <a:p>
              <a:endParaRPr lang="en-US"/>
            </a:p>
          </p:txBody>
        </p:sp>
        <p:sp>
          <p:nvSpPr>
            <p:cNvPr id="12" name="Oval 13"/>
            <p:cNvSpPr>
              <a:spLocks noChangeArrowheads="1"/>
            </p:cNvSpPr>
            <p:nvPr/>
          </p:nvSpPr>
          <p:spPr bwMode="auto">
            <a:xfrm>
              <a:off x="3782" y="1598"/>
              <a:ext cx="1223" cy="887"/>
            </a:xfrm>
            <a:prstGeom prst="ellipse">
              <a:avLst/>
            </a:prstGeom>
            <a:noFill/>
            <a:ln w="28575" algn="ctr">
              <a:solidFill>
                <a:srgbClr val="3366FF"/>
              </a:solidFill>
              <a:round/>
              <a:headEnd/>
              <a:tailEnd/>
            </a:ln>
          </p:spPr>
          <p:txBody>
            <a:bodyPr wrap="none" anchor="ctr"/>
            <a:lstStyle/>
            <a:p>
              <a:endParaRPr lang="fr-FR"/>
            </a:p>
          </p:txBody>
        </p:sp>
        <p:sp>
          <p:nvSpPr>
            <p:cNvPr id="13" name="Line 15"/>
            <p:cNvSpPr>
              <a:spLocks noChangeShapeType="1"/>
            </p:cNvSpPr>
            <p:nvPr/>
          </p:nvSpPr>
          <p:spPr bwMode="auto">
            <a:xfrm flipH="1">
              <a:off x="4554" y="1197"/>
              <a:ext cx="187" cy="418"/>
            </a:xfrm>
            <a:prstGeom prst="line">
              <a:avLst/>
            </a:prstGeom>
            <a:noFill/>
            <a:ln w="19050">
              <a:solidFill>
                <a:schemeClr val="hlink"/>
              </a:solidFill>
              <a:round/>
              <a:headEnd/>
              <a:tailEnd type="triangle" w="med" len="med"/>
            </a:ln>
          </p:spPr>
          <p:txBody>
            <a:bodyPr/>
            <a:lstStyle/>
            <a:p>
              <a:endParaRPr lang="en-US"/>
            </a:p>
          </p:txBody>
        </p:sp>
        <p:sp>
          <p:nvSpPr>
            <p:cNvPr id="14" name="Oval 16"/>
            <p:cNvSpPr>
              <a:spLocks noChangeArrowheads="1"/>
            </p:cNvSpPr>
            <p:nvPr/>
          </p:nvSpPr>
          <p:spPr bwMode="auto">
            <a:xfrm>
              <a:off x="2830" y="2407"/>
              <a:ext cx="1223" cy="887"/>
            </a:xfrm>
            <a:prstGeom prst="ellipse">
              <a:avLst/>
            </a:prstGeom>
            <a:noFill/>
            <a:ln w="28575" algn="ctr">
              <a:solidFill>
                <a:srgbClr val="0000FF"/>
              </a:solidFill>
              <a:round/>
              <a:headEnd/>
              <a:tailEnd/>
            </a:ln>
          </p:spPr>
          <p:txBody>
            <a:bodyPr wrap="none" anchor="ctr"/>
            <a:lstStyle/>
            <a:p>
              <a:endParaRPr lang="fr-FR" dirty="0"/>
            </a:p>
          </p:txBody>
        </p:sp>
      </p:grpSp>
      <p:grpSp>
        <p:nvGrpSpPr>
          <p:cNvPr id="16" name="Group 22"/>
          <p:cNvGrpSpPr>
            <a:grpSpLocks/>
          </p:cNvGrpSpPr>
          <p:nvPr/>
        </p:nvGrpSpPr>
        <p:grpSpPr bwMode="auto">
          <a:xfrm>
            <a:off x="6776775" y="764704"/>
            <a:ext cx="2320925" cy="1447800"/>
            <a:chOff x="4262" y="456"/>
            <a:chExt cx="1904" cy="1114"/>
          </a:xfrm>
        </p:grpSpPr>
        <p:pic>
          <p:nvPicPr>
            <p:cNvPr id="17" name="Picture 14"/>
            <p:cNvPicPr>
              <a:picLocks noChangeAspect="1" noChangeArrowheads="1"/>
            </p:cNvPicPr>
            <p:nvPr/>
          </p:nvPicPr>
          <p:blipFill>
            <a:blip r:embed="rId6" cstate="print"/>
            <a:srcRect l="36595" t="28511" r="6255" b="4115"/>
            <a:stretch>
              <a:fillRect/>
            </a:stretch>
          </p:blipFill>
          <p:spPr bwMode="auto">
            <a:xfrm>
              <a:off x="4262" y="456"/>
              <a:ext cx="1904" cy="1114"/>
            </a:xfrm>
            <a:prstGeom prst="rect">
              <a:avLst/>
            </a:prstGeom>
            <a:noFill/>
            <a:ln w="9525">
              <a:noFill/>
              <a:miter lim="800000"/>
              <a:headEnd/>
              <a:tailEnd/>
            </a:ln>
          </p:spPr>
        </p:pic>
        <p:sp>
          <p:nvSpPr>
            <p:cNvPr id="19" name="Line 18"/>
            <p:cNvSpPr>
              <a:spLocks noChangeShapeType="1"/>
            </p:cNvSpPr>
            <p:nvPr/>
          </p:nvSpPr>
          <p:spPr bwMode="auto">
            <a:xfrm flipV="1">
              <a:off x="5659" y="1131"/>
              <a:ext cx="180" cy="0"/>
            </a:xfrm>
            <a:prstGeom prst="line">
              <a:avLst/>
            </a:prstGeom>
            <a:noFill/>
            <a:ln w="38100">
              <a:solidFill>
                <a:schemeClr val="hlink"/>
              </a:solidFill>
              <a:round/>
              <a:headEnd/>
              <a:tailEnd/>
            </a:ln>
          </p:spPr>
          <p:txBody>
            <a:bodyPr/>
            <a:lstStyle/>
            <a:p>
              <a:endParaRPr lang="en-US"/>
            </a:p>
          </p:txBody>
        </p:sp>
      </p:grpSp>
      <p:sp>
        <p:nvSpPr>
          <p:cNvPr id="22" name="TextBox 21"/>
          <p:cNvSpPr txBox="1"/>
          <p:nvPr/>
        </p:nvSpPr>
        <p:spPr>
          <a:xfrm>
            <a:off x="3634450" y="5436054"/>
            <a:ext cx="3147350" cy="338554"/>
          </a:xfrm>
          <a:prstGeom prst="rect">
            <a:avLst/>
          </a:prstGeom>
          <a:noFill/>
        </p:spPr>
        <p:txBody>
          <a:bodyPr wrap="square" rtlCol="0">
            <a:spAutoFit/>
          </a:bodyPr>
          <a:lstStyle/>
          <a:p>
            <a:r>
              <a:rPr lang="en-US" sz="1600" dirty="0">
                <a:latin typeface="+mn-lt"/>
              </a:rPr>
              <a:t>Courtesy PSI and U. Amaldi , </a:t>
            </a:r>
            <a:r>
              <a:rPr lang="en-US" sz="1600" i="1" dirty="0">
                <a:latin typeface="+mn-lt"/>
              </a:rPr>
              <a:t>TERA</a:t>
            </a:r>
            <a:endParaRPr lang="en-US" sz="1600" dirty="0">
              <a:latin typeface="+mn-lt"/>
            </a:endParaRPr>
          </a:p>
        </p:txBody>
      </p:sp>
      <p:sp>
        <p:nvSpPr>
          <p:cNvPr id="23" name="TextBox 22"/>
          <p:cNvSpPr txBox="1"/>
          <p:nvPr/>
        </p:nvSpPr>
        <p:spPr>
          <a:xfrm>
            <a:off x="304800" y="5881772"/>
            <a:ext cx="4953000" cy="369332"/>
          </a:xfrm>
          <a:prstGeom prst="rect">
            <a:avLst/>
          </a:prstGeom>
          <a:noFill/>
        </p:spPr>
        <p:txBody>
          <a:bodyPr wrap="square" rtlCol="0">
            <a:spAutoFit/>
          </a:bodyPr>
          <a:lstStyle/>
          <a:p>
            <a:r>
              <a:rPr lang="en-US" sz="1800" dirty="0">
                <a:latin typeface="+mn-lt"/>
              </a:rPr>
              <a:t>J.M. </a:t>
            </a:r>
            <a:r>
              <a:rPr lang="en-US" sz="1800" dirty="0" err="1">
                <a:latin typeface="+mn-lt"/>
              </a:rPr>
              <a:t>Schippers</a:t>
            </a:r>
            <a:r>
              <a:rPr lang="en-US" sz="1800" dirty="0">
                <a:latin typeface="+mn-lt"/>
              </a:rPr>
              <a:t> et al., NIM BB 261 (2007) 773–776 </a:t>
            </a:r>
          </a:p>
        </p:txBody>
      </p:sp>
    </p:spTree>
    <p:extLst>
      <p:ext uri="{BB962C8B-B14F-4D97-AF65-F5344CB8AC3E}">
        <p14:creationId xmlns:p14="http://schemas.microsoft.com/office/powerpoint/2010/main" val="33751732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97B5E8DF-58F0-4F1A-9C8E-35C36CDA2C44}" type="slidenum">
              <a:rPr lang="en-GB" smtClean="0"/>
              <a:pPr/>
              <a:t>2</a:t>
            </a:fld>
            <a:endParaRPr lang="en-GB" dirty="0"/>
          </a:p>
        </p:txBody>
      </p:sp>
      <p:sp>
        <p:nvSpPr>
          <p:cNvPr id="14" name="TextBox 13"/>
          <p:cNvSpPr txBox="1"/>
          <p:nvPr/>
        </p:nvSpPr>
        <p:spPr>
          <a:xfrm>
            <a:off x="4037" y="29568"/>
            <a:ext cx="6912768" cy="400110"/>
          </a:xfrm>
          <a:prstGeom prst="rect">
            <a:avLst/>
          </a:prstGeom>
          <a:noFill/>
        </p:spPr>
        <p:txBody>
          <a:bodyPr wrap="square" rtlCol="0">
            <a:spAutoFit/>
          </a:bodyPr>
          <a:lstStyle/>
          <a:p>
            <a:r>
              <a:rPr lang="en-US" sz="2000" i="1" dirty="0">
                <a:solidFill>
                  <a:srgbClr val="FF0000"/>
                </a:solidFill>
                <a:latin typeface="Verdana" pitchFamily="34" charset="0"/>
                <a:ea typeface="Verdana" pitchFamily="34" charset="0"/>
                <a:cs typeface="Verdana" pitchFamily="34" charset="0"/>
              </a:rPr>
              <a:t>Particle accelerators operational in the world</a:t>
            </a:r>
            <a:endParaRPr lang="en-GB" sz="2000" i="1" dirty="0">
              <a:solidFill>
                <a:srgbClr val="FF0000"/>
              </a:solidFill>
              <a:latin typeface="Verdana" pitchFamily="34" charset="0"/>
              <a:ea typeface="Verdana" pitchFamily="34" charset="0"/>
              <a:cs typeface="Verdana" pitchFamily="34" charset="0"/>
            </a:endParaRPr>
          </a:p>
        </p:txBody>
      </p:sp>
      <p:sp>
        <p:nvSpPr>
          <p:cNvPr id="10" name="TextBox 9"/>
          <p:cNvSpPr txBox="1"/>
          <p:nvPr/>
        </p:nvSpPr>
        <p:spPr>
          <a:xfrm>
            <a:off x="533400" y="5796553"/>
            <a:ext cx="7696200" cy="584775"/>
          </a:xfrm>
          <a:prstGeom prst="rect">
            <a:avLst/>
          </a:prstGeom>
          <a:noFill/>
        </p:spPr>
        <p:txBody>
          <a:bodyPr wrap="square" rtlCol="0">
            <a:spAutoFit/>
          </a:bodyPr>
          <a:lstStyle/>
          <a:p>
            <a:r>
              <a:rPr lang="en-GB" sz="1600" dirty="0"/>
              <a:t>A. P. </a:t>
            </a:r>
            <a:r>
              <a:rPr lang="en-GB" sz="1600" dirty="0" err="1"/>
              <a:t>Chernyaev</a:t>
            </a:r>
            <a:r>
              <a:rPr lang="en-GB" sz="1600" dirty="0"/>
              <a:t> and S. M. </a:t>
            </a:r>
            <a:r>
              <a:rPr lang="en-GB" sz="1600" dirty="0" err="1"/>
              <a:t>Varzar</a:t>
            </a:r>
            <a:r>
              <a:rPr lang="en-GB" sz="1600" dirty="0"/>
              <a:t>, Particle Accelerators in Modern World, Physics of Atomic Nuclei, 2014, Vol. 77, No. 10, pp. 1203–1215.</a:t>
            </a:r>
            <a:endParaRPr lang="en-US" sz="1600" dirty="0">
              <a:latin typeface="+mn-lt"/>
            </a:endParaRPr>
          </a:p>
        </p:txBody>
      </p:sp>
      <p:sp>
        <p:nvSpPr>
          <p:cNvPr id="15" name="TextBox 14"/>
          <p:cNvSpPr txBox="1"/>
          <p:nvPr/>
        </p:nvSpPr>
        <p:spPr>
          <a:xfrm>
            <a:off x="107072" y="659270"/>
            <a:ext cx="8888443" cy="384721"/>
          </a:xfrm>
          <a:prstGeom prst="rect">
            <a:avLst/>
          </a:prstGeom>
          <a:noFill/>
        </p:spPr>
        <p:txBody>
          <a:bodyPr wrap="square" rtlCol="0">
            <a:spAutoFit/>
          </a:bodyPr>
          <a:lstStyle/>
          <a:p>
            <a:r>
              <a:rPr lang="en-US" sz="1900" dirty="0"/>
              <a:t>Three main applications: 1) Scientific research, </a:t>
            </a:r>
            <a:r>
              <a:rPr lang="en-US" sz="1900" dirty="0">
                <a:solidFill>
                  <a:srgbClr val="FF4233"/>
                </a:solidFill>
              </a:rPr>
              <a:t>2) </a:t>
            </a:r>
            <a:r>
              <a:rPr lang="en-US" sz="1900" dirty="0"/>
              <a:t>Medical applications </a:t>
            </a:r>
            <a:r>
              <a:rPr lang="en-US" sz="1900" dirty="0">
                <a:solidFill>
                  <a:srgbClr val="0070C0"/>
                </a:solidFill>
              </a:rPr>
              <a:t>3) Industrial uses</a:t>
            </a:r>
          </a:p>
        </p:txBody>
      </p:sp>
      <p:pic>
        <p:nvPicPr>
          <p:cNvPr id="4" name="Picture 3"/>
          <p:cNvPicPr>
            <a:picLocks noChangeAspect="1"/>
          </p:cNvPicPr>
          <p:nvPr/>
        </p:nvPicPr>
        <p:blipFill>
          <a:blip r:embed="rId3"/>
          <a:stretch>
            <a:fillRect/>
          </a:stretch>
        </p:blipFill>
        <p:spPr>
          <a:xfrm>
            <a:off x="352863" y="1138279"/>
            <a:ext cx="8219637" cy="4645050"/>
          </a:xfrm>
          <a:prstGeom prst="rect">
            <a:avLst/>
          </a:prstGeom>
        </p:spPr>
      </p:pic>
      <p:sp>
        <p:nvSpPr>
          <p:cNvPr id="3" name="Rectangle 2"/>
          <p:cNvSpPr/>
          <p:nvPr/>
        </p:nvSpPr>
        <p:spPr>
          <a:xfrm>
            <a:off x="7812360" y="3830392"/>
            <a:ext cx="607435" cy="1512168"/>
          </a:xfrm>
          <a:prstGeom prst="rect">
            <a:avLst/>
          </a:prstGeom>
          <a:noFill/>
          <a:ln>
            <a:solidFill>
              <a:srgbClr val="FF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4"/>
          <p:cNvSpPr/>
          <p:nvPr/>
        </p:nvSpPr>
        <p:spPr>
          <a:xfrm>
            <a:off x="4958167" y="653992"/>
            <a:ext cx="2271840" cy="384721"/>
          </a:xfrm>
          <a:prstGeom prst="rect">
            <a:avLst/>
          </a:prstGeom>
        </p:spPr>
        <p:txBody>
          <a:bodyPr wrap="none">
            <a:spAutoFit/>
          </a:bodyPr>
          <a:lstStyle/>
          <a:p>
            <a:r>
              <a:rPr lang="en-US" sz="1900" dirty="0">
                <a:solidFill>
                  <a:srgbClr val="FF0000"/>
                </a:solidFill>
              </a:rPr>
              <a:t>Medical applications</a:t>
            </a:r>
            <a:r>
              <a:rPr lang="en-US" sz="1900" dirty="0"/>
              <a:t> </a:t>
            </a:r>
            <a:endParaRPr lang="en-GB" sz="1900" dirty="0"/>
          </a:p>
        </p:txBody>
      </p:sp>
      <p:sp>
        <p:nvSpPr>
          <p:cNvPr id="9" name="Rectangle 8"/>
          <p:cNvSpPr/>
          <p:nvPr/>
        </p:nvSpPr>
        <p:spPr>
          <a:xfrm>
            <a:off x="7812360" y="1700808"/>
            <a:ext cx="607435" cy="1872208"/>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6776402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fade">
                                      <p:cBhvr>
                                        <p:cTn id="10" dur="500"/>
                                        <p:tgtEl>
                                          <p:spTgt spid="5"/>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fade">
                                      <p:cBhvr>
                                        <p:cTn id="13"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p:bldP spid="9"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97B5E8DF-58F0-4F1A-9C8E-35C36CDA2C44}" type="slidenum">
              <a:rPr lang="en-GB" smtClean="0"/>
              <a:pPr/>
              <a:t>20</a:t>
            </a:fld>
            <a:endParaRPr lang="en-GB" dirty="0"/>
          </a:p>
        </p:txBody>
      </p:sp>
      <p:sp>
        <p:nvSpPr>
          <p:cNvPr id="14" name="TextBox 13"/>
          <p:cNvSpPr txBox="1"/>
          <p:nvPr/>
        </p:nvSpPr>
        <p:spPr>
          <a:xfrm>
            <a:off x="4037" y="29568"/>
            <a:ext cx="6912768" cy="400110"/>
          </a:xfrm>
          <a:prstGeom prst="rect">
            <a:avLst/>
          </a:prstGeom>
          <a:noFill/>
        </p:spPr>
        <p:txBody>
          <a:bodyPr wrap="square" rtlCol="0">
            <a:spAutoFit/>
          </a:bodyPr>
          <a:lstStyle/>
          <a:p>
            <a:r>
              <a:rPr lang="en-GB" sz="2000" i="1" dirty="0">
                <a:solidFill>
                  <a:srgbClr val="FF0000"/>
                </a:solidFill>
                <a:latin typeface="Verdana" pitchFamily="34" charset="0"/>
                <a:ea typeface="Verdana" pitchFamily="34" charset="0"/>
                <a:cs typeface="Verdana" pitchFamily="34" charset="0"/>
              </a:rPr>
              <a:t>Proton versus carbon-ion synchrotrons</a:t>
            </a:r>
          </a:p>
        </p:txBody>
      </p:sp>
      <p:pic>
        <p:nvPicPr>
          <p:cNvPr id="4" name="Picture 2"/>
          <p:cNvPicPr>
            <a:picLocks noChangeAspect="1" noChangeArrowheads="1"/>
          </p:cNvPicPr>
          <p:nvPr/>
        </p:nvPicPr>
        <p:blipFill>
          <a:blip r:embed="rId3" cstate="print"/>
          <a:srcRect/>
          <a:stretch>
            <a:fillRect/>
          </a:stretch>
        </p:blipFill>
        <p:spPr bwMode="auto">
          <a:xfrm>
            <a:off x="152400" y="1676400"/>
            <a:ext cx="8763000" cy="3254829"/>
          </a:xfrm>
          <a:prstGeom prst="rect">
            <a:avLst/>
          </a:prstGeom>
          <a:noFill/>
          <a:ln w="9525">
            <a:noFill/>
            <a:miter lim="800000"/>
            <a:headEnd/>
            <a:tailEnd/>
          </a:ln>
        </p:spPr>
      </p:pic>
      <p:sp>
        <p:nvSpPr>
          <p:cNvPr id="5" name="TextBox 4"/>
          <p:cNvSpPr txBox="1"/>
          <p:nvPr/>
        </p:nvSpPr>
        <p:spPr>
          <a:xfrm>
            <a:off x="228600" y="5374957"/>
            <a:ext cx="8686800" cy="646331"/>
          </a:xfrm>
          <a:prstGeom prst="rect">
            <a:avLst/>
          </a:prstGeom>
          <a:noFill/>
        </p:spPr>
        <p:txBody>
          <a:bodyPr wrap="square" rtlCol="0">
            <a:spAutoFit/>
          </a:bodyPr>
          <a:lstStyle/>
          <a:p>
            <a:r>
              <a:rPr lang="en-US" dirty="0">
                <a:latin typeface="+mn-lt"/>
              </a:rPr>
              <a:t>G. </a:t>
            </a:r>
            <a:r>
              <a:rPr lang="en-US" dirty="0" err="1">
                <a:latin typeface="+mn-lt"/>
              </a:rPr>
              <a:t>Coutrakon</a:t>
            </a:r>
            <a:r>
              <a:rPr lang="en-US" dirty="0">
                <a:latin typeface="+mn-lt"/>
              </a:rPr>
              <a:t>, Accelerators for Heavy-charged-particle Radiation Therapy, </a:t>
            </a:r>
          </a:p>
          <a:p>
            <a:r>
              <a:rPr lang="en-US" i="1" dirty="0">
                <a:latin typeface="+mn-lt"/>
              </a:rPr>
              <a:t>Technology in Cancer Research &amp; Treatment, Volume 6, Number 4 Supplement, August 2007</a:t>
            </a:r>
            <a:endParaRPr lang="en-US" dirty="0">
              <a:latin typeface="+mn-lt"/>
            </a:endParaRPr>
          </a:p>
        </p:txBody>
      </p:sp>
      <p:sp>
        <p:nvSpPr>
          <p:cNvPr id="6" name="TextBox 5"/>
          <p:cNvSpPr txBox="1"/>
          <p:nvPr/>
        </p:nvSpPr>
        <p:spPr>
          <a:xfrm>
            <a:off x="609600" y="1052736"/>
            <a:ext cx="7924800" cy="461665"/>
          </a:xfrm>
          <a:prstGeom prst="rect">
            <a:avLst/>
          </a:prstGeom>
          <a:noFill/>
        </p:spPr>
        <p:txBody>
          <a:bodyPr wrap="square" rtlCol="0">
            <a:spAutoFit/>
          </a:bodyPr>
          <a:lstStyle/>
          <a:p>
            <a:r>
              <a:rPr lang="en-US" sz="2400" dirty="0">
                <a:solidFill>
                  <a:srgbClr val="FF0000"/>
                </a:solidFill>
                <a:latin typeface="+mn-lt"/>
              </a:rPr>
              <a:t>Hitachi proton synchrotron		Siemens ion synchrotron</a:t>
            </a:r>
          </a:p>
        </p:txBody>
      </p:sp>
      <p:cxnSp>
        <p:nvCxnSpPr>
          <p:cNvPr id="10" name="Straight Arrow Connector 9"/>
          <p:cNvCxnSpPr/>
          <p:nvPr/>
        </p:nvCxnSpPr>
        <p:spPr>
          <a:xfrm flipV="1">
            <a:off x="2042389" y="2060848"/>
            <a:ext cx="0" cy="1008112"/>
          </a:xfrm>
          <a:prstGeom prst="straightConnector1">
            <a:avLst/>
          </a:prstGeom>
          <a:ln w="38100">
            <a:solidFill>
              <a:srgbClr val="FF3300"/>
            </a:solidFill>
            <a:tailEnd type="triangle"/>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p:nvPr/>
        </p:nvCxnSpPr>
        <p:spPr>
          <a:xfrm flipV="1">
            <a:off x="6668941" y="2132856"/>
            <a:ext cx="0" cy="1008112"/>
          </a:xfrm>
          <a:prstGeom prst="straightConnector1">
            <a:avLst/>
          </a:prstGeom>
          <a:ln w="38100">
            <a:solidFill>
              <a:srgbClr val="FF3300"/>
            </a:solidFill>
            <a:tailEnd type="triangle"/>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p:nvPr/>
        </p:nvCxnSpPr>
        <p:spPr>
          <a:xfrm flipH="1">
            <a:off x="2034302" y="3368208"/>
            <a:ext cx="8384" cy="999728"/>
          </a:xfrm>
          <a:prstGeom prst="straightConnector1">
            <a:avLst/>
          </a:prstGeom>
          <a:ln w="38100">
            <a:solidFill>
              <a:srgbClr val="FF3300"/>
            </a:solidFill>
            <a:tailEnd type="triangle"/>
          </a:ln>
        </p:spPr>
        <p:style>
          <a:lnRef idx="1">
            <a:schemeClr val="accent1"/>
          </a:lnRef>
          <a:fillRef idx="0">
            <a:schemeClr val="accent1"/>
          </a:fillRef>
          <a:effectRef idx="0">
            <a:schemeClr val="accent1"/>
          </a:effectRef>
          <a:fontRef idx="minor">
            <a:schemeClr val="tx1"/>
          </a:fontRef>
        </p:style>
      </p:cxnSp>
      <p:cxnSp>
        <p:nvCxnSpPr>
          <p:cNvPr id="15" name="Straight Arrow Connector 14"/>
          <p:cNvCxnSpPr/>
          <p:nvPr/>
        </p:nvCxnSpPr>
        <p:spPr>
          <a:xfrm flipH="1">
            <a:off x="6660557" y="3509392"/>
            <a:ext cx="8384" cy="999728"/>
          </a:xfrm>
          <a:prstGeom prst="straightConnector1">
            <a:avLst/>
          </a:prstGeom>
          <a:ln w="38100">
            <a:solidFill>
              <a:srgbClr val="FF33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2553155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par>
                                <p:cTn id="8" presetID="10" presetClass="entr" presetSubtype="0" fill="hold" nodeType="withEffect">
                                  <p:stCondLst>
                                    <p:cond delay="0"/>
                                  </p:stCondLst>
                                  <p:childTnLst>
                                    <p:set>
                                      <p:cBhvr>
                                        <p:cTn id="9" dur="1" fill="hold">
                                          <p:stCondLst>
                                            <p:cond delay="0"/>
                                          </p:stCondLst>
                                        </p:cTn>
                                        <p:tgtEl>
                                          <p:spTgt spid="13"/>
                                        </p:tgtEl>
                                        <p:attrNameLst>
                                          <p:attrName>style.visibility</p:attrName>
                                        </p:attrNameLst>
                                      </p:cBhvr>
                                      <p:to>
                                        <p:strVal val="visible"/>
                                      </p:to>
                                    </p:set>
                                    <p:animEffect transition="in" filter="fade">
                                      <p:cBhvr>
                                        <p:cTn id="10" dur="500"/>
                                        <p:tgtEl>
                                          <p:spTgt spid="13"/>
                                        </p:tgtEl>
                                      </p:cBhvr>
                                    </p:animEffect>
                                  </p:childTnLst>
                                </p:cTn>
                              </p:par>
                              <p:par>
                                <p:cTn id="11" presetID="10" presetClass="entr" presetSubtype="0" fill="hold" nodeType="withEffect">
                                  <p:stCondLst>
                                    <p:cond delay="0"/>
                                  </p:stCondLst>
                                  <p:childTnLst>
                                    <p:set>
                                      <p:cBhvr>
                                        <p:cTn id="12" dur="1" fill="hold">
                                          <p:stCondLst>
                                            <p:cond delay="0"/>
                                          </p:stCondLst>
                                        </p:cTn>
                                        <p:tgtEl>
                                          <p:spTgt spid="12"/>
                                        </p:tgtEl>
                                        <p:attrNameLst>
                                          <p:attrName>style.visibility</p:attrName>
                                        </p:attrNameLst>
                                      </p:cBhvr>
                                      <p:to>
                                        <p:strVal val="visible"/>
                                      </p:to>
                                    </p:set>
                                    <p:animEffect transition="in" filter="fade">
                                      <p:cBhvr>
                                        <p:cTn id="13" dur="500"/>
                                        <p:tgtEl>
                                          <p:spTgt spid="12"/>
                                        </p:tgtEl>
                                      </p:cBhvr>
                                    </p:animEffect>
                                  </p:childTnLst>
                                </p:cTn>
                              </p:par>
                              <p:par>
                                <p:cTn id="14" presetID="10" presetClass="entr" presetSubtype="0" fill="hold" nodeType="withEffect">
                                  <p:stCondLst>
                                    <p:cond delay="0"/>
                                  </p:stCondLst>
                                  <p:childTnLst>
                                    <p:set>
                                      <p:cBhvr>
                                        <p:cTn id="15" dur="1" fill="hold">
                                          <p:stCondLst>
                                            <p:cond delay="0"/>
                                          </p:stCondLst>
                                        </p:cTn>
                                        <p:tgtEl>
                                          <p:spTgt spid="15"/>
                                        </p:tgtEl>
                                        <p:attrNameLst>
                                          <p:attrName>style.visibility</p:attrName>
                                        </p:attrNameLst>
                                      </p:cBhvr>
                                      <p:to>
                                        <p:strVal val="visible"/>
                                      </p:to>
                                    </p:set>
                                    <p:animEffect transition="in" filter="fade">
                                      <p:cBhvr>
                                        <p:cTn id="16"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E58AEE3C-5DB0-4806-8891-7D6B70D798A7}" type="slidenum">
              <a:rPr lang="en-US" smtClean="0"/>
              <a:pPr/>
              <a:t>21</a:t>
            </a:fld>
            <a:endParaRPr lang="en-US"/>
          </a:p>
        </p:txBody>
      </p:sp>
      <p:sp>
        <p:nvSpPr>
          <p:cNvPr id="7" name="Rectangle 2"/>
          <p:cNvSpPr txBox="1">
            <a:spLocks noChangeArrowheads="1"/>
          </p:cNvSpPr>
          <p:nvPr/>
        </p:nvSpPr>
        <p:spPr>
          <a:xfrm>
            <a:off x="152400" y="44624"/>
            <a:ext cx="8839200" cy="400110"/>
          </a:xfrm>
          <a:prstGeom prst="rect">
            <a:avLst/>
          </a:prstGeom>
          <a:noFill/>
        </p:spPr>
        <p:txBody>
          <a:bodyPr wrap="square" rtlCol="0">
            <a:spAutoFit/>
          </a:bodyPr>
          <a:lstStyle>
            <a:defPPr>
              <a:defRPr lang="en-US"/>
            </a:defPPr>
            <a:lvl1pPr>
              <a:defRPr sz="2000" i="1">
                <a:solidFill>
                  <a:srgbClr val="FF0000"/>
                </a:solidFill>
                <a:latin typeface="Verdana" pitchFamily="34" charset="0"/>
                <a:ea typeface="Verdana" pitchFamily="34" charset="0"/>
                <a:cs typeface="Verdana" pitchFamily="34" charset="0"/>
              </a:defRPr>
            </a:lvl1pPr>
          </a:lstStyle>
          <a:p>
            <a:r>
              <a:rPr lang="en-US" dirty="0"/>
              <a:t>National Centre for Oncological Hadrontherapy, CNAO, Italy</a:t>
            </a:r>
          </a:p>
        </p:txBody>
      </p:sp>
      <p:sp>
        <p:nvSpPr>
          <p:cNvPr id="5" name="Text Box 10"/>
          <p:cNvSpPr txBox="1">
            <a:spLocks noChangeArrowheads="1"/>
          </p:cNvSpPr>
          <p:nvPr/>
        </p:nvSpPr>
        <p:spPr bwMode="auto">
          <a:xfrm>
            <a:off x="1366102" y="666935"/>
            <a:ext cx="1503485" cy="304800"/>
          </a:xfrm>
          <a:prstGeom prst="rect">
            <a:avLst/>
          </a:prstGeom>
          <a:solidFill>
            <a:srgbClr val="66CCFF"/>
          </a:solidFill>
          <a:ln w="9525">
            <a:noFill/>
            <a:miter lim="800000"/>
            <a:headEnd/>
            <a:tailEnd/>
          </a:ln>
          <a:effectLst/>
        </p:spPr>
        <p:txBody>
          <a:bodyPr wrap="square">
            <a:spAutoFit/>
          </a:bodyPr>
          <a:lstStyle>
            <a:defPPr>
              <a:defRPr lang="it-IT"/>
            </a:defPPr>
            <a:lvl1pPr algn="l" rtl="0" fontAlgn="base">
              <a:spcBef>
                <a:spcPct val="0"/>
              </a:spcBef>
              <a:spcAft>
                <a:spcPct val="0"/>
              </a:spcAft>
              <a:defRPr sz="2400" kern="1200">
                <a:solidFill>
                  <a:schemeClr val="tx1"/>
                </a:solidFill>
                <a:latin typeface="Times New Roman" pitchFamily="18" charset="0"/>
                <a:ea typeface="+mn-ea"/>
                <a:cs typeface="+mn-cs"/>
              </a:defRPr>
            </a:lvl1pPr>
            <a:lvl2pPr marL="457200" algn="l" rtl="0" fontAlgn="base">
              <a:spcBef>
                <a:spcPct val="0"/>
              </a:spcBef>
              <a:spcAft>
                <a:spcPct val="0"/>
              </a:spcAft>
              <a:defRPr sz="2400" kern="1200">
                <a:solidFill>
                  <a:schemeClr val="tx1"/>
                </a:solidFill>
                <a:latin typeface="Times New Roman" pitchFamily="18" charset="0"/>
                <a:ea typeface="+mn-ea"/>
                <a:cs typeface="+mn-cs"/>
              </a:defRPr>
            </a:lvl2pPr>
            <a:lvl3pPr marL="914400" algn="l" rtl="0" fontAlgn="base">
              <a:spcBef>
                <a:spcPct val="0"/>
              </a:spcBef>
              <a:spcAft>
                <a:spcPct val="0"/>
              </a:spcAft>
              <a:defRPr sz="2400" kern="1200">
                <a:solidFill>
                  <a:schemeClr val="tx1"/>
                </a:solidFill>
                <a:latin typeface="Times New Roman" pitchFamily="18" charset="0"/>
                <a:ea typeface="+mn-ea"/>
                <a:cs typeface="+mn-cs"/>
              </a:defRPr>
            </a:lvl3pPr>
            <a:lvl4pPr marL="1371600" algn="l" rtl="0" fontAlgn="base">
              <a:spcBef>
                <a:spcPct val="0"/>
              </a:spcBef>
              <a:spcAft>
                <a:spcPct val="0"/>
              </a:spcAft>
              <a:defRPr sz="2400" kern="1200">
                <a:solidFill>
                  <a:schemeClr val="tx1"/>
                </a:solidFill>
                <a:latin typeface="Times New Roman" pitchFamily="18" charset="0"/>
                <a:ea typeface="+mn-ea"/>
                <a:cs typeface="+mn-cs"/>
              </a:defRPr>
            </a:lvl4pPr>
            <a:lvl5pPr marL="1828800" algn="l" rtl="0" fontAlgn="base">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a:lstStyle>
          <a:p>
            <a:pPr algn="ctr">
              <a:spcBef>
                <a:spcPct val="50000"/>
              </a:spcBef>
            </a:pPr>
            <a:r>
              <a:rPr lang="it-IT" sz="1400" b="1" dirty="0">
                <a:latin typeface="+mn-lt"/>
              </a:rPr>
              <a:t>Ion sources</a:t>
            </a:r>
          </a:p>
        </p:txBody>
      </p:sp>
      <p:sp>
        <p:nvSpPr>
          <p:cNvPr id="6" name="Text Box 13"/>
          <p:cNvSpPr txBox="1">
            <a:spLocks noChangeArrowheads="1"/>
          </p:cNvSpPr>
          <p:nvPr/>
        </p:nvSpPr>
        <p:spPr bwMode="auto">
          <a:xfrm>
            <a:off x="3964596" y="692696"/>
            <a:ext cx="3200401" cy="307777"/>
          </a:xfrm>
          <a:prstGeom prst="rect">
            <a:avLst/>
          </a:prstGeom>
          <a:solidFill>
            <a:srgbClr val="66CCFF"/>
          </a:solidFill>
          <a:ln w="9525">
            <a:noFill/>
            <a:miter lim="800000"/>
            <a:headEnd/>
            <a:tailEnd/>
          </a:ln>
          <a:effectLst/>
        </p:spPr>
        <p:txBody>
          <a:bodyPr wrap="square">
            <a:spAutoFit/>
          </a:bodyPr>
          <a:lstStyle>
            <a:defPPr>
              <a:defRPr lang="it-IT"/>
            </a:defPPr>
            <a:lvl1pPr algn="l" rtl="0" fontAlgn="base">
              <a:spcBef>
                <a:spcPct val="0"/>
              </a:spcBef>
              <a:spcAft>
                <a:spcPct val="0"/>
              </a:spcAft>
              <a:defRPr sz="2400" kern="1200">
                <a:solidFill>
                  <a:schemeClr val="tx1"/>
                </a:solidFill>
                <a:latin typeface="Times New Roman" pitchFamily="18" charset="0"/>
                <a:ea typeface="+mn-ea"/>
                <a:cs typeface="+mn-cs"/>
              </a:defRPr>
            </a:lvl1pPr>
            <a:lvl2pPr marL="457200" algn="l" rtl="0" fontAlgn="base">
              <a:spcBef>
                <a:spcPct val="0"/>
              </a:spcBef>
              <a:spcAft>
                <a:spcPct val="0"/>
              </a:spcAft>
              <a:defRPr sz="2400" kern="1200">
                <a:solidFill>
                  <a:schemeClr val="tx1"/>
                </a:solidFill>
                <a:latin typeface="Times New Roman" pitchFamily="18" charset="0"/>
                <a:ea typeface="+mn-ea"/>
                <a:cs typeface="+mn-cs"/>
              </a:defRPr>
            </a:lvl2pPr>
            <a:lvl3pPr marL="914400" algn="l" rtl="0" fontAlgn="base">
              <a:spcBef>
                <a:spcPct val="0"/>
              </a:spcBef>
              <a:spcAft>
                <a:spcPct val="0"/>
              </a:spcAft>
              <a:defRPr sz="2400" kern="1200">
                <a:solidFill>
                  <a:schemeClr val="tx1"/>
                </a:solidFill>
                <a:latin typeface="Times New Roman" pitchFamily="18" charset="0"/>
                <a:ea typeface="+mn-ea"/>
                <a:cs typeface="+mn-cs"/>
              </a:defRPr>
            </a:lvl3pPr>
            <a:lvl4pPr marL="1371600" algn="l" rtl="0" fontAlgn="base">
              <a:spcBef>
                <a:spcPct val="0"/>
              </a:spcBef>
              <a:spcAft>
                <a:spcPct val="0"/>
              </a:spcAft>
              <a:defRPr sz="2400" kern="1200">
                <a:solidFill>
                  <a:schemeClr val="tx1"/>
                </a:solidFill>
                <a:latin typeface="Times New Roman" pitchFamily="18" charset="0"/>
                <a:ea typeface="+mn-ea"/>
                <a:cs typeface="+mn-cs"/>
              </a:defRPr>
            </a:lvl4pPr>
            <a:lvl5pPr marL="1828800" algn="l" rtl="0" fontAlgn="base">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a:lstStyle>
          <a:p>
            <a:pPr algn="ctr">
              <a:spcBef>
                <a:spcPct val="50000"/>
              </a:spcBef>
            </a:pPr>
            <a:r>
              <a:rPr lang="it-IT" sz="1400" b="1" dirty="0">
                <a:latin typeface="+mn-lt"/>
              </a:rPr>
              <a:t>Low Energy Beam Transport components</a:t>
            </a:r>
          </a:p>
        </p:txBody>
      </p:sp>
      <p:pic>
        <p:nvPicPr>
          <p:cNvPr id="8" name="Picture 7"/>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16596" y="1035581"/>
            <a:ext cx="7042638" cy="50857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 name="Line 16"/>
          <p:cNvSpPr>
            <a:spLocks noChangeShapeType="1"/>
          </p:cNvSpPr>
          <p:nvPr/>
        </p:nvSpPr>
        <p:spPr bwMode="auto">
          <a:xfrm flipH="1" flipV="1">
            <a:off x="2897794" y="4807494"/>
            <a:ext cx="990601" cy="914401"/>
          </a:xfrm>
          <a:prstGeom prst="line">
            <a:avLst/>
          </a:prstGeom>
          <a:noFill/>
          <a:ln w="38100">
            <a:solidFill>
              <a:srgbClr val="FF0000"/>
            </a:solidFill>
            <a:round/>
            <a:headEnd/>
            <a:tailEnd type="triangle" w="med" len="med"/>
          </a:ln>
          <a:effectLst/>
        </p:spPr>
        <p:txBody>
          <a:bodyPr wrap="none"/>
          <a:lstStyle>
            <a:defPPr>
              <a:defRPr lang="it-IT"/>
            </a:defPPr>
            <a:lvl1pPr algn="l" rtl="0" fontAlgn="base">
              <a:spcBef>
                <a:spcPct val="0"/>
              </a:spcBef>
              <a:spcAft>
                <a:spcPct val="0"/>
              </a:spcAft>
              <a:defRPr sz="2400" kern="1200">
                <a:solidFill>
                  <a:schemeClr val="tx1"/>
                </a:solidFill>
                <a:latin typeface="Times New Roman" pitchFamily="18" charset="0"/>
                <a:ea typeface="+mn-ea"/>
                <a:cs typeface="+mn-cs"/>
              </a:defRPr>
            </a:lvl1pPr>
            <a:lvl2pPr marL="457200" algn="l" rtl="0" fontAlgn="base">
              <a:spcBef>
                <a:spcPct val="0"/>
              </a:spcBef>
              <a:spcAft>
                <a:spcPct val="0"/>
              </a:spcAft>
              <a:defRPr sz="2400" kern="1200">
                <a:solidFill>
                  <a:schemeClr val="tx1"/>
                </a:solidFill>
                <a:latin typeface="Times New Roman" pitchFamily="18" charset="0"/>
                <a:ea typeface="+mn-ea"/>
                <a:cs typeface="+mn-cs"/>
              </a:defRPr>
            </a:lvl2pPr>
            <a:lvl3pPr marL="914400" algn="l" rtl="0" fontAlgn="base">
              <a:spcBef>
                <a:spcPct val="0"/>
              </a:spcBef>
              <a:spcAft>
                <a:spcPct val="0"/>
              </a:spcAft>
              <a:defRPr sz="2400" kern="1200">
                <a:solidFill>
                  <a:schemeClr val="tx1"/>
                </a:solidFill>
                <a:latin typeface="Times New Roman" pitchFamily="18" charset="0"/>
                <a:ea typeface="+mn-ea"/>
                <a:cs typeface="+mn-cs"/>
              </a:defRPr>
            </a:lvl3pPr>
            <a:lvl4pPr marL="1371600" algn="l" rtl="0" fontAlgn="base">
              <a:spcBef>
                <a:spcPct val="0"/>
              </a:spcBef>
              <a:spcAft>
                <a:spcPct val="0"/>
              </a:spcAft>
              <a:defRPr sz="2400" kern="1200">
                <a:solidFill>
                  <a:schemeClr val="tx1"/>
                </a:solidFill>
                <a:latin typeface="Times New Roman" pitchFamily="18" charset="0"/>
                <a:ea typeface="+mn-ea"/>
                <a:cs typeface="+mn-cs"/>
              </a:defRPr>
            </a:lvl4pPr>
            <a:lvl5pPr marL="1828800" algn="l" rtl="0" fontAlgn="base">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a:lstStyle>
          <a:p>
            <a:endParaRPr lang="en-US">
              <a:latin typeface="+mn-lt"/>
            </a:endParaRPr>
          </a:p>
        </p:txBody>
      </p:sp>
      <p:sp>
        <p:nvSpPr>
          <p:cNvPr id="10" name="Line 7"/>
          <p:cNvSpPr>
            <a:spLocks noChangeShapeType="1"/>
          </p:cNvSpPr>
          <p:nvPr/>
        </p:nvSpPr>
        <p:spPr bwMode="auto">
          <a:xfrm flipV="1">
            <a:off x="2364396" y="4749402"/>
            <a:ext cx="1520635" cy="896294"/>
          </a:xfrm>
          <a:prstGeom prst="line">
            <a:avLst/>
          </a:prstGeom>
          <a:noFill/>
          <a:ln w="38100">
            <a:solidFill>
              <a:srgbClr val="FF0000"/>
            </a:solidFill>
            <a:round/>
            <a:headEnd/>
            <a:tailEnd type="triangle" w="med" len="med"/>
          </a:ln>
          <a:effectLst/>
        </p:spPr>
        <p:txBody>
          <a:bodyPr wrap="none"/>
          <a:lstStyle>
            <a:defPPr>
              <a:defRPr lang="it-IT"/>
            </a:defPPr>
            <a:lvl1pPr algn="l" rtl="0" fontAlgn="base">
              <a:spcBef>
                <a:spcPct val="0"/>
              </a:spcBef>
              <a:spcAft>
                <a:spcPct val="0"/>
              </a:spcAft>
              <a:defRPr sz="2400" kern="1200">
                <a:solidFill>
                  <a:schemeClr val="tx1"/>
                </a:solidFill>
                <a:latin typeface="Times New Roman" pitchFamily="18" charset="0"/>
                <a:ea typeface="+mn-ea"/>
                <a:cs typeface="+mn-cs"/>
              </a:defRPr>
            </a:lvl1pPr>
            <a:lvl2pPr marL="457200" algn="l" rtl="0" fontAlgn="base">
              <a:spcBef>
                <a:spcPct val="0"/>
              </a:spcBef>
              <a:spcAft>
                <a:spcPct val="0"/>
              </a:spcAft>
              <a:defRPr sz="2400" kern="1200">
                <a:solidFill>
                  <a:schemeClr val="tx1"/>
                </a:solidFill>
                <a:latin typeface="Times New Roman" pitchFamily="18" charset="0"/>
                <a:ea typeface="+mn-ea"/>
                <a:cs typeface="+mn-cs"/>
              </a:defRPr>
            </a:lvl2pPr>
            <a:lvl3pPr marL="914400" algn="l" rtl="0" fontAlgn="base">
              <a:spcBef>
                <a:spcPct val="0"/>
              </a:spcBef>
              <a:spcAft>
                <a:spcPct val="0"/>
              </a:spcAft>
              <a:defRPr sz="2400" kern="1200">
                <a:solidFill>
                  <a:schemeClr val="tx1"/>
                </a:solidFill>
                <a:latin typeface="Times New Roman" pitchFamily="18" charset="0"/>
                <a:ea typeface="+mn-ea"/>
                <a:cs typeface="+mn-cs"/>
              </a:defRPr>
            </a:lvl3pPr>
            <a:lvl4pPr marL="1371600" algn="l" rtl="0" fontAlgn="base">
              <a:spcBef>
                <a:spcPct val="0"/>
              </a:spcBef>
              <a:spcAft>
                <a:spcPct val="0"/>
              </a:spcAft>
              <a:defRPr sz="2400" kern="1200">
                <a:solidFill>
                  <a:schemeClr val="tx1"/>
                </a:solidFill>
                <a:latin typeface="Times New Roman" pitchFamily="18" charset="0"/>
                <a:ea typeface="+mn-ea"/>
                <a:cs typeface="+mn-cs"/>
              </a:defRPr>
            </a:lvl4pPr>
            <a:lvl5pPr marL="1828800" algn="l" rtl="0" fontAlgn="base">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a:lstStyle>
          <a:p>
            <a:endParaRPr lang="en-US">
              <a:latin typeface="+mn-lt"/>
            </a:endParaRPr>
          </a:p>
        </p:txBody>
      </p:sp>
      <p:sp>
        <p:nvSpPr>
          <p:cNvPr id="11" name="Line 17"/>
          <p:cNvSpPr>
            <a:spLocks noChangeShapeType="1"/>
          </p:cNvSpPr>
          <p:nvPr/>
        </p:nvSpPr>
        <p:spPr bwMode="auto">
          <a:xfrm flipV="1">
            <a:off x="1526196" y="4502696"/>
            <a:ext cx="250214" cy="1143000"/>
          </a:xfrm>
          <a:prstGeom prst="line">
            <a:avLst/>
          </a:prstGeom>
          <a:noFill/>
          <a:ln w="38100">
            <a:solidFill>
              <a:srgbClr val="FF0000"/>
            </a:solidFill>
            <a:round/>
            <a:headEnd/>
            <a:tailEnd type="triangle" w="med" len="med"/>
          </a:ln>
          <a:effectLst/>
        </p:spPr>
        <p:txBody>
          <a:bodyPr wrap="none"/>
          <a:lstStyle>
            <a:defPPr>
              <a:defRPr lang="it-IT"/>
            </a:defPPr>
            <a:lvl1pPr algn="l" rtl="0" fontAlgn="base">
              <a:spcBef>
                <a:spcPct val="0"/>
              </a:spcBef>
              <a:spcAft>
                <a:spcPct val="0"/>
              </a:spcAft>
              <a:defRPr sz="2400" kern="1200">
                <a:solidFill>
                  <a:schemeClr val="tx1"/>
                </a:solidFill>
                <a:latin typeface="Times New Roman" pitchFamily="18" charset="0"/>
                <a:ea typeface="+mn-ea"/>
                <a:cs typeface="+mn-cs"/>
              </a:defRPr>
            </a:lvl1pPr>
            <a:lvl2pPr marL="457200" algn="l" rtl="0" fontAlgn="base">
              <a:spcBef>
                <a:spcPct val="0"/>
              </a:spcBef>
              <a:spcAft>
                <a:spcPct val="0"/>
              </a:spcAft>
              <a:defRPr sz="2400" kern="1200">
                <a:solidFill>
                  <a:schemeClr val="tx1"/>
                </a:solidFill>
                <a:latin typeface="Times New Roman" pitchFamily="18" charset="0"/>
                <a:ea typeface="+mn-ea"/>
                <a:cs typeface="+mn-cs"/>
              </a:defRPr>
            </a:lvl2pPr>
            <a:lvl3pPr marL="914400" algn="l" rtl="0" fontAlgn="base">
              <a:spcBef>
                <a:spcPct val="0"/>
              </a:spcBef>
              <a:spcAft>
                <a:spcPct val="0"/>
              </a:spcAft>
              <a:defRPr sz="2400" kern="1200">
                <a:solidFill>
                  <a:schemeClr val="tx1"/>
                </a:solidFill>
                <a:latin typeface="Times New Roman" pitchFamily="18" charset="0"/>
                <a:ea typeface="+mn-ea"/>
                <a:cs typeface="+mn-cs"/>
              </a:defRPr>
            </a:lvl3pPr>
            <a:lvl4pPr marL="1371600" algn="l" rtl="0" fontAlgn="base">
              <a:spcBef>
                <a:spcPct val="0"/>
              </a:spcBef>
              <a:spcAft>
                <a:spcPct val="0"/>
              </a:spcAft>
              <a:defRPr sz="2400" kern="1200">
                <a:solidFill>
                  <a:schemeClr val="tx1"/>
                </a:solidFill>
                <a:latin typeface="Times New Roman" pitchFamily="18" charset="0"/>
                <a:ea typeface="+mn-ea"/>
                <a:cs typeface="+mn-cs"/>
              </a:defRPr>
            </a:lvl4pPr>
            <a:lvl5pPr marL="1828800" algn="l" rtl="0" fontAlgn="base">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a:lstStyle>
          <a:p>
            <a:endParaRPr lang="en-US">
              <a:latin typeface="+mn-lt"/>
            </a:endParaRPr>
          </a:p>
        </p:txBody>
      </p:sp>
      <p:sp>
        <p:nvSpPr>
          <p:cNvPr id="12" name="Line 6"/>
          <p:cNvSpPr>
            <a:spLocks noChangeShapeType="1"/>
          </p:cNvSpPr>
          <p:nvPr/>
        </p:nvSpPr>
        <p:spPr bwMode="auto">
          <a:xfrm flipH="1" flipV="1">
            <a:off x="4655672" y="4883696"/>
            <a:ext cx="1290123" cy="838200"/>
          </a:xfrm>
          <a:prstGeom prst="line">
            <a:avLst/>
          </a:prstGeom>
          <a:noFill/>
          <a:ln w="38100">
            <a:solidFill>
              <a:srgbClr val="FF0000"/>
            </a:solidFill>
            <a:round/>
            <a:headEnd/>
            <a:tailEnd type="triangle" w="med" len="med"/>
          </a:ln>
          <a:effectLst/>
        </p:spPr>
        <p:txBody>
          <a:bodyPr wrap="none"/>
          <a:lstStyle>
            <a:defPPr>
              <a:defRPr lang="it-IT"/>
            </a:defPPr>
            <a:lvl1pPr algn="l" rtl="0" fontAlgn="base">
              <a:spcBef>
                <a:spcPct val="0"/>
              </a:spcBef>
              <a:spcAft>
                <a:spcPct val="0"/>
              </a:spcAft>
              <a:defRPr sz="2400" kern="1200">
                <a:solidFill>
                  <a:schemeClr val="tx1"/>
                </a:solidFill>
                <a:latin typeface="Times New Roman" pitchFamily="18" charset="0"/>
                <a:ea typeface="+mn-ea"/>
                <a:cs typeface="+mn-cs"/>
              </a:defRPr>
            </a:lvl1pPr>
            <a:lvl2pPr marL="457200" algn="l" rtl="0" fontAlgn="base">
              <a:spcBef>
                <a:spcPct val="0"/>
              </a:spcBef>
              <a:spcAft>
                <a:spcPct val="0"/>
              </a:spcAft>
              <a:defRPr sz="2400" kern="1200">
                <a:solidFill>
                  <a:schemeClr val="tx1"/>
                </a:solidFill>
                <a:latin typeface="Times New Roman" pitchFamily="18" charset="0"/>
                <a:ea typeface="+mn-ea"/>
                <a:cs typeface="+mn-cs"/>
              </a:defRPr>
            </a:lvl2pPr>
            <a:lvl3pPr marL="914400" algn="l" rtl="0" fontAlgn="base">
              <a:spcBef>
                <a:spcPct val="0"/>
              </a:spcBef>
              <a:spcAft>
                <a:spcPct val="0"/>
              </a:spcAft>
              <a:defRPr sz="2400" kern="1200">
                <a:solidFill>
                  <a:schemeClr val="tx1"/>
                </a:solidFill>
                <a:latin typeface="Times New Roman" pitchFamily="18" charset="0"/>
                <a:ea typeface="+mn-ea"/>
                <a:cs typeface="+mn-cs"/>
              </a:defRPr>
            </a:lvl3pPr>
            <a:lvl4pPr marL="1371600" algn="l" rtl="0" fontAlgn="base">
              <a:spcBef>
                <a:spcPct val="0"/>
              </a:spcBef>
              <a:spcAft>
                <a:spcPct val="0"/>
              </a:spcAft>
              <a:defRPr sz="2400" kern="1200">
                <a:solidFill>
                  <a:schemeClr val="tx1"/>
                </a:solidFill>
                <a:latin typeface="Times New Roman" pitchFamily="18" charset="0"/>
                <a:ea typeface="+mn-ea"/>
                <a:cs typeface="+mn-cs"/>
              </a:defRPr>
            </a:lvl4pPr>
            <a:lvl5pPr marL="1828800" algn="l" rtl="0" fontAlgn="base">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a:lstStyle>
          <a:p>
            <a:endParaRPr lang="en-US">
              <a:latin typeface="+mn-lt"/>
            </a:endParaRPr>
          </a:p>
        </p:txBody>
      </p:sp>
      <p:sp>
        <p:nvSpPr>
          <p:cNvPr id="13" name="Line 6"/>
          <p:cNvSpPr>
            <a:spLocks noChangeShapeType="1"/>
          </p:cNvSpPr>
          <p:nvPr/>
        </p:nvSpPr>
        <p:spPr bwMode="auto">
          <a:xfrm flipH="1" flipV="1">
            <a:off x="6372200" y="4749402"/>
            <a:ext cx="183196" cy="896294"/>
          </a:xfrm>
          <a:prstGeom prst="line">
            <a:avLst/>
          </a:prstGeom>
          <a:noFill/>
          <a:ln w="38100">
            <a:solidFill>
              <a:srgbClr val="FF0000"/>
            </a:solidFill>
            <a:round/>
            <a:headEnd/>
            <a:tailEnd type="triangle" w="med" len="med"/>
          </a:ln>
          <a:effectLst/>
        </p:spPr>
        <p:txBody>
          <a:bodyPr wrap="none"/>
          <a:lstStyle>
            <a:defPPr>
              <a:defRPr lang="it-IT"/>
            </a:defPPr>
            <a:lvl1pPr algn="l" rtl="0" fontAlgn="base">
              <a:spcBef>
                <a:spcPct val="0"/>
              </a:spcBef>
              <a:spcAft>
                <a:spcPct val="0"/>
              </a:spcAft>
              <a:defRPr sz="2400" kern="1200">
                <a:solidFill>
                  <a:schemeClr val="tx1"/>
                </a:solidFill>
                <a:latin typeface="Times New Roman" pitchFamily="18" charset="0"/>
                <a:ea typeface="+mn-ea"/>
                <a:cs typeface="+mn-cs"/>
              </a:defRPr>
            </a:lvl1pPr>
            <a:lvl2pPr marL="457200" algn="l" rtl="0" fontAlgn="base">
              <a:spcBef>
                <a:spcPct val="0"/>
              </a:spcBef>
              <a:spcAft>
                <a:spcPct val="0"/>
              </a:spcAft>
              <a:defRPr sz="2400" kern="1200">
                <a:solidFill>
                  <a:schemeClr val="tx1"/>
                </a:solidFill>
                <a:latin typeface="Times New Roman" pitchFamily="18" charset="0"/>
                <a:ea typeface="+mn-ea"/>
                <a:cs typeface="+mn-cs"/>
              </a:defRPr>
            </a:lvl2pPr>
            <a:lvl3pPr marL="914400" algn="l" rtl="0" fontAlgn="base">
              <a:spcBef>
                <a:spcPct val="0"/>
              </a:spcBef>
              <a:spcAft>
                <a:spcPct val="0"/>
              </a:spcAft>
              <a:defRPr sz="2400" kern="1200">
                <a:solidFill>
                  <a:schemeClr val="tx1"/>
                </a:solidFill>
                <a:latin typeface="Times New Roman" pitchFamily="18" charset="0"/>
                <a:ea typeface="+mn-ea"/>
                <a:cs typeface="+mn-cs"/>
              </a:defRPr>
            </a:lvl3pPr>
            <a:lvl4pPr marL="1371600" algn="l" rtl="0" fontAlgn="base">
              <a:spcBef>
                <a:spcPct val="0"/>
              </a:spcBef>
              <a:spcAft>
                <a:spcPct val="0"/>
              </a:spcAft>
              <a:defRPr sz="2400" kern="1200">
                <a:solidFill>
                  <a:schemeClr val="tx1"/>
                </a:solidFill>
                <a:latin typeface="Times New Roman" pitchFamily="18" charset="0"/>
                <a:ea typeface="+mn-ea"/>
                <a:cs typeface="+mn-cs"/>
              </a:defRPr>
            </a:lvl4pPr>
            <a:lvl5pPr marL="1828800" algn="l" rtl="0" fontAlgn="base">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a:lstStyle>
          <a:p>
            <a:endParaRPr lang="en-US">
              <a:latin typeface="+mn-lt"/>
            </a:endParaRPr>
          </a:p>
        </p:txBody>
      </p:sp>
      <p:sp>
        <p:nvSpPr>
          <p:cNvPr id="14" name="Text Box 9"/>
          <p:cNvSpPr txBox="1">
            <a:spLocks noChangeArrowheads="1"/>
          </p:cNvSpPr>
          <p:nvPr/>
        </p:nvSpPr>
        <p:spPr bwMode="auto">
          <a:xfrm>
            <a:off x="7698396" y="2521496"/>
            <a:ext cx="1266092" cy="307777"/>
          </a:xfrm>
          <a:prstGeom prst="rect">
            <a:avLst/>
          </a:prstGeom>
          <a:solidFill>
            <a:srgbClr val="66CCFF"/>
          </a:solidFill>
          <a:ln w="9525">
            <a:noFill/>
            <a:miter lim="800000"/>
            <a:headEnd/>
            <a:tailEnd/>
          </a:ln>
          <a:effectLst/>
        </p:spPr>
        <p:txBody>
          <a:bodyPr wrap="square">
            <a:spAutoFit/>
          </a:bodyPr>
          <a:lstStyle>
            <a:defPPr>
              <a:defRPr lang="it-IT"/>
            </a:defPPr>
            <a:lvl1pPr algn="l" rtl="0" fontAlgn="base">
              <a:spcBef>
                <a:spcPct val="0"/>
              </a:spcBef>
              <a:spcAft>
                <a:spcPct val="0"/>
              </a:spcAft>
              <a:defRPr sz="2400" kern="1200">
                <a:solidFill>
                  <a:schemeClr val="tx1"/>
                </a:solidFill>
                <a:latin typeface="Times New Roman" pitchFamily="18" charset="0"/>
                <a:ea typeface="+mn-ea"/>
                <a:cs typeface="+mn-cs"/>
              </a:defRPr>
            </a:lvl1pPr>
            <a:lvl2pPr marL="457200" algn="l" rtl="0" fontAlgn="base">
              <a:spcBef>
                <a:spcPct val="0"/>
              </a:spcBef>
              <a:spcAft>
                <a:spcPct val="0"/>
              </a:spcAft>
              <a:defRPr sz="2400" kern="1200">
                <a:solidFill>
                  <a:schemeClr val="tx1"/>
                </a:solidFill>
                <a:latin typeface="Times New Roman" pitchFamily="18" charset="0"/>
                <a:ea typeface="+mn-ea"/>
                <a:cs typeface="+mn-cs"/>
              </a:defRPr>
            </a:lvl2pPr>
            <a:lvl3pPr marL="914400" algn="l" rtl="0" fontAlgn="base">
              <a:spcBef>
                <a:spcPct val="0"/>
              </a:spcBef>
              <a:spcAft>
                <a:spcPct val="0"/>
              </a:spcAft>
              <a:defRPr sz="2400" kern="1200">
                <a:solidFill>
                  <a:schemeClr val="tx1"/>
                </a:solidFill>
                <a:latin typeface="Times New Roman" pitchFamily="18" charset="0"/>
                <a:ea typeface="+mn-ea"/>
                <a:cs typeface="+mn-cs"/>
              </a:defRPr>
            </a:lvl3pPr>
            <a:lvl4pPr marL="1371600" algn="l" rtl="0" fontAlgn="base">
              <a:spcBef>
                <a:spcPct val="0"/>
              </a:spcBef>
              <a:spcAft>
                <a:spcPct val="0"/>
              </a:spcAft>
              <a:defRPr sz="2400" kern="1200">
                <a:solidFill>
                  <a:schemeClr val="tx1"/>
                </a:solidFill>
                <a:latin typeface="Times New Roman" pitchFamily="18" charset="0"/>
                <a:ea typeface="+mn-ea"/>
                <a:cs typeface="+mn-cs"/>
              </a:defRPr>
            </a:lvl4pPr>
            <a:lvl5pPr marL="1828800" algn="l" rtl="0" fontAlgn="base">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a:lstStyle>
          <a:p>
            <a:pPr algn="ctr">
              <a:spcBef>
                <a:spcPct val="50000"/>
              </a:spcBef>
            </a:pPr>
            <a:r>
              <a:rPr lang="it-IT" sz="1400" b="1" dirty="0">
                <a:latin typeface="+mn-lt"/>
              </a:rPr>
              <a:t>Injector linac</a:t>
            </a:r>
            <a:endParaRPr lang="it-IT" sz="1400" b="1" dirty="0">
              <a:solidFill>
                <a:schemeClr val="tx1"/>
              </a:solidFill>
              <a:latin typeface="+mn-lt"/>
            </a:endParaRPr>
          </a:p>
        </p:txBody>
      </p:sp>
      <p:sp>
        <p:nvSpPr>
          <p:cNvPr id="15" name="Line 15"/>
          <p:cNvSpPr>
            <a:spLocks noChangeShapeType="1"/>
          </p:cNvSpPr>
          <p:nvPr/>
        </p:nvSpPr>
        <p:spPr bwMode="auto">
          <a:xfrm flipH="1">
            <a:off x="5618175" y="2775865"/>
            <a:ext cx="2209801" cy="838200"/>
          </a:xfrm>
          <a:prstGeom prst="line">
            <a:avLst/>
          </a:prstGeom>
          <a:noFill/>
          <a:ln w="38100">
            <a:solidFill>
              <a:srgbClr val="FF0000"/>
            </a:solidFill>
            <a:round/>
            <a:headEnd/>
            <a:tailEnd type="triangle" w="med" len="med"/>
          </a:ln>
          <a:effectLst/>
        </p:spPr>
        <p:txBody>
          <a:bodyPr wrap="none"/>
          <a:lstStyle>
            <a:defPPr>
              <a:defRPr lang="it-IT"/>
            </a:defPPr>
            <a:lvl1pPr algn="l" rtl="0" fontAlgn="base">
              <a:spcBef>
                <a:spcPct val="0"/>
              </a:spcBef>
              <a:spcAft>
                <a:spcPct val="0"/>
              </a:spcAft>
              <a:defRPr sz="2400" kern="1200">
                <a:solidFill>
                  <a:schemeClr val="tx1"/>
                </a:solidFill>
                <a:latin typeface="Times New Roman" pitchFamily="18" charset="0"/>
                <a:ea typeface="+mn-ea"/>
                <a:cs typeface="+mn-cs"/>
              </a:defRPr>
            </a:lvl1pPr>
            <a:lvl2pPr marL="457200" algn="l" rtl="0" fontAlgn="base">
              <a:spcBef>
                <a:spcPct val="0"/>
              </a:spcBef>
              <a:spcAft>
                <a:spcPct val="0"/>
              </a:spcAft>
              <a:defRPr sz="2400" kern="1200">
                <a:solidFill>
                  <a:schemeClr val="tx1"/>
                </a:solidFill>
                <a:latin typeface="Times New Roman" pitchFamily="18" charset="0"/>
                <a:ea typeface="+mn-ea"/>
                <a:cs typeface="+mn-cs"/>
              </a:defRPr>
            </a:lvl2pPr>
            <a:lvl3pPr marL="914400" algn="l" rtl="0" fontAlgn="base">
              <a:spcBef>
                <a:spcPct val="0"/>
              </a:spcBef>
              <a:spcAft>
                <a:spcPct val="0"/>
              </a:spcAft>
              <a:defRPr sz="2400" kern="1200">
                <a:solidFill>
                  <a:schemeClr val="tx1"/>
                </a:solidFill>
                <a:latin typeface="Times New Roman" pitchFamily="18" charset="0"/>
                <a:ea typeface="+mn-ea"/>
                <a:cs typeface="+mn-cs"/>
              </a:defRPr>
            </a:lvl3pPr>
            <a:lvl4pPr marL="1371600" algn="l" rtl="0" fontAlgn="base">
              <a:spcBef>
                <a:spcPct val="0"/>
              </a:spcBef>
              <a:spcAft>
                <a:spcPct val="0"/>
              </a:spcAft>
              <a:defRPr sz="2400" kern="1200">
                <a:solidFill>
                  <a:schemeClr val="tx1"/>
                </a:solidFill>
                <a:latin typeface="Times New Roman" pitchFamily="18" charset="0"/>
                <a:ea typeface="+mn-ea"/>
                <a:cs typeface="+mn-cs"/>
              </a:defRPr>
            </a:lvl4pPr>
            <a:lvl5pPr marL="1828800" algn="l" rtl="0" fontAlgn="base">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a:lstStyle>
          <a:p>
            <a:endParaRPr lang="en-US">
              <a:latin typeface="+mn-lt"/>
            </a:endParaRPr>
          </a:p>
        </p:txBody>
      </p:sp>
      <p:sp>
        <p:nvSpPr>
          <p:cNvPr id="16" name="Line 14"/>
          <p:cNvSpPr>
            <a:spLocks noChangeShapeType="1"/>
          </p:cNvSpPr>
          <p:nvPr/>
        </p:nvSpPr>
        <p:spPr bwMode="auto">
          <a:xfrm flipH="1">
            <a:off x="3498343" y="997496"/>
            <a:ext cx="1990253" cy="2837506"/>
          </a:xfrm>
          <a:prstGeom prst="line">
            <a:avLst/>
          </a:prstGeom>
          <a:noFill/>
          <a:ln w="38100">
            <a:solidFill>
              <a:srgbClr val="FF0000"/>
            </a:solidFill>
            <a:round/>
            <a:headEnd/>
            <a:tailEnd type="triangle" w="med" len="med"/>
          </a:ln>
          <a:effectLst/>
        </p:spPr>
        <p:txBody>
          <a:bodyPr wrap="none"/>
          <a:lstStyle>
            <a:defPPr>
              <a:defRPr lang="it-IT"/>
            </a:defPPr>
            <a:lvl1pPr algn="l" rtl="0" fontAlgn="base">
              <a:spcBef>
                <a:spcPct val="0"/>
              </a:spcBef>
              <a:spcAft>
                <a:spcPct val="0"/>
              </a:spcAft>
              <a:defRPr sz="2400" kern="1200">
                <a:solidFill>
                  <a:schemeClr val="tx1"/>
                </a:solidFill>
                <a:latin typeface="Times New Roman" pitchFamily="18" charset="0"/>
                <a:ea typeface="+mn-ea"/>
                <a:cs typeface="+mn-cs"/>
              </a:defRPr>
            </a:lvl1pPr>
            <a:lvl2pPr marL="457200" algn="l" rtl="0" fontAlgn="base">
              <a:spcBef>
                <a:spcPct val="0"/>
              </a:spcBef>
              <a:spcAft>
                <a:spcPct val="0"/>
              </a:spcAft>
              <a:defRPr sz="2400" kern="1200">
                <a:solidFill>
                  <a:schemeClr val="tx1"/>
                </a:solidFill>
                <a:latin typeface="Times New Roman" pitchFamily="18" charset="0"/>
                <a:ea typeface="+mn-ea"/>
                <a:cs typeface="+mn-cs"/>
              </a:defRPr>
            </a:lvl2pPr>
            <a:lvl3pPr marL="914400" algn="l" rtl="0" fontAlgn="base">
              <a:spcBef>
                <a:spcPct val="0"/>
              </a:spcBef>
              <a:spcAft>
                <a:spcPct val="0"/>
              </a:spcAft>
              <a:defRPr sz="2400" kern="1200">
                <a:solidFill>
                  <a:schemeClr val="tx1"/>
                </a:solidFill>
                <a:latin typeface="Times New Roman" pitchFamily="18" charset="0"/>
                <a:ea typeface="+mn-ea"/>
                <a:cs typeface="+mn-cs"/>
              </a:defRPr>
            </a:lvl3pPr>
            <a:lvl4pPr marL="1371600" algn="l" rtl="0" fontAlgn="base">
              <a:spcBef>
                <a:spcPct val="0"/>
              </a:spcBef>
              <a:spcAft>
                <a:spcPct val="0"/>
              </a:spcAft>
              <a:defRPr sz="2400" kern="1200">
                <a:solidFill>
                  <a:schemeClr val="tx1"/>
                </a:solidFill>
                <a:latin typeface="Times New Roman" pitchFamily="18" charset="0"/>
                <a:ea typeface="+mn-ea"/>
                <a:cs typeface="+mn-cs"/>
              </a:defRPr>
            </a:lvl4pPr>
            <a:lvl5pPr marL="1828800" algn="l" rtl="0" fontAlgn="base">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a:lstStyle>
          <a:p>
            <a:endParaRPr lang="en-US">
              <a:latin typeface="+mn-lt"/>
            </a:endParaRPr>
          </a:p>
        </p:txBody>
      </p:sp>
      <p:sp>
        <p:nvSpPr>
          <p:cNvPr id="17" name="TextBox 13"/>
          <p:cNvSpPr txBox="1"/>
          <p:nvPr/>
        </p:nvSpPr>
        <p:spPr>
          <a:xfrm>
            <a:off x="5833694" y="1535484"/>
            <a:ext cx="2057400" cy="307777"/>
          </a:xfrm>
          <a:prstGeom prst="rect">
            <a:avLst/>
          </a:prstGeom>
          <a:solidFill>
            <a:srgbClr val="66CCFF"/>
          </a:solidFill>
        </p:spPr>
        <p:txBody>
          <a:bodyPr wrap="square" rtlCol="0">
            <a:spAutoFit/>
          </a:bodyPr>
          <a:lstStyle>
            <a:defPPr>
              <a:defRPr lang="it-IT"/>
            </a:defPPr>
            <a:lvl1pPr algn="l" rtl="0" fontAlgn="base">
              <a:spcBef>
                <a:spcPct val="0"/>
              </a:spcBef>
              <a:spcAft>
                <a:spcPct val="0"/>
              </a:spcAft>
              <a:defRPr sz="2400" kern="1200">
                <a:solidFill>
                  <a:schemeClr val="tx1"/>
                </a:solidFill>
                <a:latin typeface="Times New Roman" pitchFamily="18" charset="0"/>
                <a:ea typeface="+mn-ea"/>
                <a:cs typeface="+mn-cs"/>
              </a:defRPr>
            </a:lvl1pPr>
            <a:lvl2pPr marL="457200" algn="l" rtl="0" fontAlgn="base">
              <a:spcBef>
                <a:spcPct val="0"/>
              </a:spcBef>
              <a:spcAft>
                <a:spcPct val="0"/>
              </a:spcAft>
              <a:defRPr sz="2400" kern="1200">
                <a:solidFill>
                  <a:schemeClr val="tx1"/>
                </a:solidFill>
                <a:latin typeface="Times New Roman" pitchFamily="18" charset="0"/>
                <a:ea typeface="+mn-ea"/>
                <a:cs typeface="+mn-cs"/>
              </a:defRPr>
            </a:lvl2pPr>
            <a:lvl3pPr marL="914400" algn="l" rtl="0" fontAlgn="base">
              <a:spcBef>
                <a:spcPct val="0"/>
              </a:spcBef>
              <a:spcAft>
                <a:spcPct val="0"/>
              </a:spcAft>
              <a:defRPr sz="2400" kern="1200">
                <a:solidFill>
                  <a:schemeClr val="tx1"/>
                </a:solidFill>
                <a:latin typeface="Times New Roman" pitchFamily="18" charset="0"/>
                <a:ea typeface="+mn-ea"/>
                <a:cs typeface="+mn-cs"/>
              </a:defRPr>
            </a:lvl3pPr>
            <a:lvl4pPr marL="1371600" algn="l" rtl="0" fontAlgn="base">
              <a:spcBef>
                <a:spcPct val="0"/>
              </a:spcBef>
              <a:spcAft>
                <a:spcPct val="0"/>
              </a:spcAft>
              <a:defRPr sz="2400" kern="1200">
                <a:solidFill>
                  <a:schemeClr val="tx1"/>
                </a:solidFill>
                <a:latin typeface="Times New Roman" pitchFamily="18" charset="0"/>
                <a:ea typeface="+mn-ea"/>
                <a:cs typeface="+mn-cs"/>
              </a:defRPr>
            </a:lvl4pPr>
            <a:lvl5pPr marL="1828800" algn="l" rtl="0" fontAlgn="base">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a:lstStyle>
          <a:p>
            <a:r>
              <a:rPr lang="en-US" sz="1400" dirty="0">
                <a:latin typeface="+mn-lt"/>
              </a:rPr>
              <a:t>Courtesy S. Rossi, CNAO</a:t>
            </a:r>
          </a:p>
        </p:txBody>
      </p:sp>
      <p:sp>
        <p:nvSpPr>
          <p:cNvPr id="18" name="Line 11"/>
          <p:cNvSpPr>
            <a:spLocks noChangeShapeType="1"/>
          </p:cNvSpPr>
          <p:nvPr/>
        </p:nvSpPr>
        <p:spPr bwMode="auto">
          <a:xfrm>
            <a:off x="2195736" y="997496"/>
            <a:ext cx="936523" cy="2286000"/>
          </a:xfrm>
          <a:prstGeom prst="line">
            <a:avLst/>
          </a:prstGeom>
          <a:noFill/>
          <a:ln w="38100">
            <a:solidFill>
              <a:srgbClr val="FF0000"/>
            </a:solidFill>
            <a:round/>
            <a:headEnd/>
            <a:tailEnd type="triangle" w="med" len="med"/>
          </a:ln>
          <a:effectLst/>
        </p:spPr>
        <p:txBody>
          <a:bodyPr wrap="none"/>
          <a:lstStyle>
            <a:defPPr>
              <a:defRPr lang="it-IT"/>
            </a:defPPr>
            <a:lvl1pPr algn="l" rtl="0" fontAlgn="base">
              <a:spcBef>
                <a:spcPct val="0"/>
              </a:spcBef>
              <a:spcAft>
                <a:spcPct val="0"/>
              </a:spcAft>
              <a:defRPr sz="2400" kern="1200">
                <a:solidFill>
                  <a:schemeClr val="tx1"/>
                </a:solidFill>
                <a:latin typeface="Times New Roman" pitchFamily="18" charset="0"/>
                <a:ea typeface="+mn-ea"/>
                <a:cs typeface="+mn-cs"/>
              </a:defRPr>
            </a:lvl1pPr>
            <a:lvl2pPr marL="457200" algn="l" rtl="0" fontAlgn="base">
              <a:spcBef>
                <a:spcPct val="0"/>
              </a:spcBef>
              <a:spcAft>
                <a:spcPct val="0"/>
              </a:spcAft>
              <a:defRPr sz="2400" kern="1200">
                <a:solidFill>
                  <a:schemeClr val="tx1"/>
                </a:solidFill>
                <a:latin typeface="Times New Roman" pitchFamily="18" charset="0"/>
                <a:ea typeface="+mn-ea"/>
                <a:cs typeface="+mn-cs"/>
              </a:defRPr>
            </a:lvl2pPr>
            <a:lvl3pPr marL="914400" algn="l" rtl="0" fontAlgn="base">
              <a:spcBef>
                <a:spcPct val="0"/>
              </a:spcBef>
              <a:spcAft>
                <a:spcPct val="0"/>
              </a:spcAft>
              <a:defRPr sz="2400" kern="1200">
                <a:solidFill>
                  <a:schemeClr val="tx1"/>
                </a:solidFill>
                <a:latin typeface="Times New Roman" pitchFamily="18" charset="0"/>
                <a:ea typeface="+mn-ea"/>
                <a:cs typeface="+mn-cs"/>
              </a:defRPr>
            </a:lvl3pPr>
            <a:lvl4pPr marL="1371600" algn="l" rtl="0" fontAlgn="base">
              <a:spcBef>
                <a:spcPct val="0"/>
              </a:spcBef>
              <a:spcAft>
                <a:spcPct val="0"/>
              </a:spcAft>
              <a:defRPr sz="2400" kern="1200">
                <a:solidFill>
                  <a:schemeClr val="tx1"/>
                </a:solidFill>
                <a:latin typeface="Times New Roman" pitchFamily="18" charset="0"/>
                <a:ea typeface="+mn-ea"/>
                <a:cs typeface="+mn-cs"/>
              </a:defRPr>
            </a:lvl4pPr>
            <a:lvl5pPr marL="1828800" algn="l" rtl="0" fontAlgn="base">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a:lstStyle>
          <a:p>
            <a:endParaRPr lang="en-US">
              <a:latin typeface="+mn-lt"/>
            </a:endParaRPr>
          </a:p>
        </p:txBody>
      </p:sp>
      <p:sp>
        <p:nvSpPr>
          <p:cNvPr id="19" name="Text Box 4"/>
          <p:cNvSpPr txBox="1">
            <a:spLocks noChangeArrowheads="1"/>
          </p:cNvSpPr>
          <p:nvPr/>
        </p:nvSpPr>
        <p:spPr bwMode="auto">
          <a:xfrm>
            <a:off x="5945796" y="5645696"/>
            <a:ext cx="1945298" cy="304800"/>
          </a:xfrm>
          <a:prstGeom prst="rect">
            <a:avLst/>
          </a:prstGeom>
          <a:solidFill>
            <a:srgbClr val="66CCFF"/>
          </a:solidFill>
          <a:ln w="9525">
            <a:noFill/>
            <a:miter lim="800000"/>
            <a:headEnd/>
            <a:tailEnd/>
          </a:ln>
          <a:effectLst/>
        </p:spPr>
        <p:txBody>
          <a:bodyPr wrap="square">
            <a:spAutoFit/>
          </a:bodyPr>
          <a:lstStyle>
            <a:defPPr>
              <a:defRPr lang="it-IT"/>
            </a:defPPr>
            <a:lvl1pPr algn="l" rtl="0" fontAlgn="base">
              <a:spcBef>
                <a:spcPct val="0"/>
              </a:spcBef>
              <a:spcAft>
                <a:spcPct val="0"/>
              </a:spcAft>
              <a:defRPr sz="2400" kern="1200">
                <a:solidFill>
                  <a:schemeClr val="tx1"/>
                </a:solidFill>
                <a:latin typeface="Times New Roman" pitchFamily="18" charset="0"/>
                <a:ea typeface="+mn-ea"/>
                <a:cs typeface="+mn-cs"/>
              </a:defRPr>
            </a:lvl1pPr>
            <a:lvl2pPr marL="457200" algn="l" rtl="0" fontAlgn="base">
              <a:spcBef>
                <a:spcPct val="0"/>
              </a:spcBef>
              <a:spcAft>
                <a:spcPct val="0"/>
              </a:spcAft>
              <a:defRPr sz="2400" kern="1200">
                <a:solidFill>
                  <a:schemeClr val="tx1"/>
                </a:solidFill>
                <a:latin typeface="Times New Roman" pitchFamily="18" charset="0"/>
                <a:ea typeface="+mn-ea"/>
                <a:cs typeface="+mn-cs"/>
              </a:defRPr>
            </a:lvl2pPr>
            <a:lvl3pPr marL="914400" algn="l" rtl="0" fontAlgn="base">
              <a:spcBef>
                <a:spcPct val="0"/>
              </a:spcBef>
              <a:spcAft>
                <a:spcPct val="0"/>
              </a:spcAft>
              <a:defRPr sz="2400" kern="1200">
                <a:solidFill>
                  <a:schemeClr val="tx1"/>
                </a:solidFill>
                <a:latin typeface="Times New Roman" pitchFamily="18" charset="0"/>
                <a:ea typeface="+mn-ea"/>
                <a:cs typeface="+mn-cs"/>
              </a:defRPr>
            </a:lvl3pPr>
            <a:lvl4pPr marL="1371600" algn="l" rtl="0" fontAlgn="base">
              <a:spcBef>
                <a:spcPct val="0"/>
              </a:spcBef>
              <a:spcAft>
                <a:spcPct val="0"/>
              </a:spcAft>
              <a:defRPr sz="2400" kern="1200">
                <a:solidFill>
                  <a:schemeClr val="tx1"/>
                </a:solidFill>
                <a:latin typeface="Times New Roman" pitchFamily="18" charset="0"/>
                <a:ea typeface="+mn-ea"/>
                <a:cs typeface="+mn-cs"/>
              </a:defRPr>
            </a:lvl4pPr>
            <a:lvl5pPr marL="1828800" algn="l" rtl="0" fontAlgn="base">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a:lstStyle>
          <a:p>
            <a:pPr algn="ctr">
              <a:spcBef>
                <a:spcPct val="50000"/>
              </a:spcBef>
            </a:pPr>
            <a:r>
              <a:rPr lang="it-IT" sz="1400" b="1" dirty="0">
                <a:solidFill>
                  <a:schemeClr val="tx1"/>
                </a:solidFill>
                <a:latin typeface="+mn-lt"/>
              </a:rPr>
              <a:t>Dipole magnets</a:t>
            </a:r>
          </a:p>
        </p:txBody>
      </p:sp>
      <p:sp>
        <p:nvSpPr>
          <p:cNvPr id="20" name="Text Box 9"/>
          <p:cNvSpPr txBox="1">
            <a:spLocks noChangeArrowheads="1"/>
          </p:cNvSpPr>
          <p:nvPr/>
        </p:nvSpPr>
        <p:spPr bwMode="auto">
          <a:xfrm>
            <a:off x="3964596" y="5645696"/>
            <a:ext cx="1266092" cy="307777"/>
          </a:xfrm>
          <a:prstGeom prst="rect">
            <a:avLst/>
          </a:prstGeom>
          <a:solidFill>
            <a:srgbClr val="66CCFF"/>
          </a:solidFill>
          <a:ln w="9525">
            <a:noFill/>
            <a:miter lim="800000"/>
            <a:headEnd/>
            <a:tailEnd/>
          </a:ln>
          <a:effectLst/>
        </p:spPr>
        <p:txBody>
          <a:bodyPr wrap="square">
            <a:spAutoFit/>
          </a:bodyPr>
          <a:lstStyle>
            <a:defPPr>
              <a:defRPr lang="it-IT"/>
            </a:defPPr>
            <a:lvl1pPr algn="l" rtl="0" fontAlgn="base">
              <a:spcBef>
                <a:spcPct val="0"/>
              </a:spcBef>
              <a:spcAft>
                <a:spcPct val="0"/>
              </a:spcAft>
              <a:defRPr sz="2400" kern="1200">
                <a:solidFill>
                  <a:schemeClr val="tx1"/>
                </a:solidFill>
                <a:latin typeface="Times New Roman" pitchFamily="18" charset="0"/>
                <a:ea typeface="+mn-ea"/>
                <a:cs typeface="+mn-cs"/>
              </a:defRPr>
            </a:lvl1pPr>
            <a:lvl2pPr marL="457200" algn="l" rtl="0" fontAlgn="base">
              <a:spcBef>
                <a:spcPct val="0"/>
              </a:spcBef>
              <a:spcAft>
                <a:spcPct val="0"/>
              </a:spcAft>
              <a:defRPr sz="2400" kern="1200">
                <a:solidFill>
                  <a:schemeClr val="tx1"/>
                </a:solidFill>
                <a:latin typeface="Times New Roman" pitchFamily="18" charset="0"/>
                <a:ea typeface="+mn-ea"/>
                <a:cs typeface="+mn-cs"/>
              </a:defRPr>
            </a:lvl2pPr>
            <a:lvl3pPr marL="914400" algn="l" rtl="0" fontAlgn="base">
              <a:spcBef>
                <a:spcPct val="0"/>
              </a:spcBef>
              <a:spcAft>
                <a:spcPct val="0"/>
              </a:spcAft>
              <a:defRPr sz="2400" kern="1200">
                <a:solidFill>
                  <a:schemeClr val="tx1"/>
                </a:solidFill>
                <a:latin typeface="Times New Roman" pitchFamily="18" charset="0"/>
                <a:ea typeface="+mn-ea"/>
                <a:cs typeface="+mn-cs"/>
              </a:defRPr>
            </a:lvl3pPr>
            <a:lvl4pPr marL="1371600" algn="l" rtl="0" fontAlgn="base">
              <a:spcBef>
                <a:spcPct val="0"/>
              </a:spcBef>
              <a:spcAft>
                <a:spcPct val="0"/>
              </a:spcAft>
              <a:defRPr sz="2400" kern="1200">
                <a:solidFill>
                  <a:schemeClr val="tx1"/>
                </a:solidFill>
                <a:latin typeface="Times New Roman" pitchFamily="18" charset="0"/>
                <a:ea typeface="+mn-ea"/>
                <a:cs typeface="+mn-cs"/>
              </a:defRPr>
            </a:lvl4pPr>
            <a:lvl5pPr marL="1828800" algn="l" rtl="0" fontAlgn="base">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a:lstStyle>
          <a:p>
            <a:pPr algn="ctr">
              <a:spcBef>
                <a:spcPct val="50000"/>
              </a:spcBef>
            </a:pPr>
            <a:r>
              <a:rPr lang="it-IT" sz="1400" b="1" dirty="0">
                <a:solidFill>
                  <a:schemeClr val="tx1"/>
                </a:solidFill>
                <a:latin typeface="+mn-lt"/>
              </a:rPr>
              <a:t>RF cavity</a:t>
            </a:r>
          </a:p>
        </p:txBody>
      </p:sp>
      <p:sp>
        <p:nvSpPr>
          <p:cNvPr id="21" name="Text Box 5"/>
          <p:cNvSpPr txBox="1">
            <a:spLocks noChangeArrowheads="1"/>
          </p:cNvSpPr>
          <p:nvPr/>
        </p:nvSpPr>
        <p:spPr bwMode="auto">
          <a:xfrm>
            <a:off x="1145196" y="5645696"/>
            <a:ext cx="1945298" cy="304800"/>
          </a:xfrm>
          <a:prstGeom prst="rect">
            <a:avLst/>
          </a:prstGeom>
          <a:solidFill>
            <a:srgbClr val="66CCFF"/>
          </a:solidFill>
          <a:ln w="9525">
            <a:noFill/>
            <a:miter lim="800000"/>
            <a:headEnd/>
            <a:tailEnd/>
          </a:ln>
          <a:effectLst/>
        </p:spPr>
        <p:txBody>
          <a:bodyPr wrap="square">
            <a:spAutoFit/>
          </a:bodyPr>
          <a:lstStyle>
            <a:defPPr>
              <a:defRPr lang="it-IT"/>
            </a:defPPr>
            <a:lvl1pPr algn="l" rtl="0" fontAlgn="base">
              <a:spcBef>
                <a:spcPct val="0"/>
              </a:spcBef>
              <a:spcAft>
                <a:spcPct val="0"/>
              </a:spcAft>
              <a:defRPr sz="2400" kern="1200">
                <a:solidFill>
                  <a:schemeClr val="tx1"/>
                </a:solidFill>
                <a:latin typeface="Times New Roman" pitchFamily="18" charset="0"/>
                <a:ea typeface="+mn-ea"/>
                <a:cs typeface="+mn-cs"/>
              </a:defRPr>
            </a:lvl1pPr>
            <a:lvl2pPr marL="457200" algn="l" rtl="0" fontAlgn="base">
              <a:spcBef>
                <a:spcPct val="0"/>
              </a:spcBef>
              <a:spcAft>
                <a:spcPct val="0"/>
              </a:spcAft>
              <a:defRPr sz="2400" kern="1200">
                <a:solidFill>
                  <a:schemeClr val="tx1"/>
                </a:solidFill>
                <a:latin typeface="Times New Roman" pitchFamily="18" charset="0"/>
                <a:ea typeface="+mn-ea"/>
                <a:cs typeface="+mn-cs"/>
              </a:defRPr>
            </a:lvl2pPr>
            <a:lvl3pPr marL="914400" algn="l" rtl="0" fontAlgn="base">
              <a:spcBef>
                <a:spcPct val="0"/>
              </a:spcBef>
              <a:spcAft>
                <a:spcPct val="0"/>
              </a:spcAft>
              <a:defRPr sz="2400" kern="1200">
                <a:solidFill>
                  <a:schemeClr val="tx1"/>
                </a:solidFill>
                <a:latin typeface="Times New Roman" pitchFamily="18" charset="0"/>
                <a:ea typeface="+mn-ea"/>
                <a:cs typeface="+mn-cs"/>
              </a:defRPr>
            </a:lvl3pPr>
            <a:lvl4pPr marL="1371600" algn="l" rtl="0" fontAlgn="base">
              <a:spcBef>
                <a:spcPct val="0"/>
              </a:spcBef>
              <a:spcAft>
                <a:spcPct val="0"/>
              </a:spcAft>
              <a:defRPr sz="2400" kern="1200">
                <a:solidFill>
                  <a:schemeClr val="tx1"/>
                </a:solidFill>
                <a:latin typeface="Times New Roman" pitchFamily="18" charset="0"/>
                <a:ea typeface="+mn-ea"/>
                <a:cs typeface="+mn-cs"/>
              </a:defRPr>
            </a:lvl4pPr>
            <a:lvl5pPr marL="1828800" algn="l" rtl="0" fontAlgn="base">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a:lstStyle>
          <a:p>
            <a:pPr algn="ctr">
              <a:spcBef>
                <a:spcPct val="50000"/>
              </a:spcBef>
            </a:pPr>
            <a:r>
              <a:rPr lang="it-IT" sz="1400" b="1" dirty="0">
                <a:solidFill>
                  <a:schemeClr val="tx1"/>
                </a:solidFill>
                <a:latin typeface="+mn-lt"/>
              </a:rPr>
              <a:t>Quadrupole magnets</a:t>
            </a:r>
          </a:p>
        </p:txBody>
      </p:sp>
    </p:spTree>
    <p:extLst>
      <p:ext uri="{BB962C8B-B14F-4D97-AF65-F5344CB8AC3E}">
        <p14:creationId xmlns:p14="http://schemas.microsoft.com/office/powerpoint/2010/main" val="7794732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E58AEE3C-5DB0-4806-8891-7D6B70D798A7}" type="slidenum">
              <a:rPr lang="en-US" smtClean="0"/>
              <a:pPr/>
              <a:t>22</a:t>
            </a:fld>
            <a:endParaRPr lang="en-US"/>
          </a:p>
        </p:txBody>
      </p:sp>
      <p:sp>
        <p:nvSpPr>
          <p:cNvPr id="7" name="Rectangle 2"/>
          <p:cNvSpPr txBox="1">
            <a:spLocks noChangeArrowheads="1"/>
          </p:cNvSpPr>
          <p:nvPr/>
        </p:nvSpPr>
        <p:spPr>
          <a:xfrm>
            <a:off x="152400" y="44624"/>
            <a:ext cx="8839200" cy="400110"/>
          </a:xfrm>
          <a:prstGeom prst="rect">
            <a:avLst/>
          </a:prstGeom>
          <a:noFill/>
        </p:spPr>
        <p:txBody>
          <a:bodyPr wrap="square" rtlCol="0">
            <a:spAutoFit/>
          </a:bodyPr>
          <a:lstStyle>
            <a:defPPr>
              <a:defRPr lang="en-US"/>
            </a:defPPr>
            <a:lvl1pPr>
              <a:defRPr sz="2000" i="1">
                <a:solidFill>
                  <a:srgbClr val="FF0000"/>
                </a:solidFill>
                <a:latin typeface="Verdana" pitchFamily="34" charset="0"/>
                <a:ea typeface="Verdana" pitchFamily="34" charset="0"/>
                <a:cs typeface="Verdana" pitchFamily="34" charset="0"/>
              </a:defRPr>
            </a:lvl1pPr>
          </a:lstStyle>
          <a:p>
            <a:r>
              <a:rPr lang="en-US" dirty="0" err="1"/>
              <a:t>Mevion</a:t>
            </a:r>
            <a:r>
              <a:rPr lang="en-US" dirty="0"/>
              <a:t> Medical Systems – single room facility </a:t>
            </a:r>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857250"/>
            <a:ext cx="9144000" cy="5143500"/>
          </a:xfrm>
          <a:prstGeom prst="rect">
            <a:avLst/>
          </a:prstGeom>
        </p:spPr>
      </p:pic>
      <p:grpSp>
        <p:nvGrpSpPr>
          <p:cNvPr id="6" name="Group 9"/>
          <p:cNvGrpSpPr>
            <a:grpSpLocks/>
          </p:cNvGrpSpPr>
          <p:nvPr/>
        </p:nvGrpSpPr>
        <p:grpSpPr bwMode="auto">
          <a:xfrm>
            <a:off x="4372929" y="2912821"/>
            <a:ext cx="4618671" cy="2964452"/>
            <a:chOff x="3564257" y="-655926"/>
            <a:chExt cx="5002567" cy="2829887"/>
          </a:xfrm>
        </p:grpSpPr>
        <p:pic>
          <p:nvPicPr>
            <p:cNvPr id="8" name="Picture 3"/>
            <p:cNvPicPr>
              <a:picLocks noChangeAspect="1" noChangeArrowheads="1"/>
            </p:cNvPicPr>
            <p:nvPr/>
          </p:nvPicPr>
          <p:blipFill>
            <a:blip r:embed="rId4" cstate="print"/>
            <a:srcRect/>
            <a:stretch>
              <a:fillRect/>
            </a:stretch>
          </p:blipFill>
          <p:spPr bwMode="auto">
            <a:xfrm rot="5400000">
              <a:off x="6737517" y="344654"/>
              <a:ext cx="2069385" cy="1589229"/>
            </a:xfrm>
            <a:prstGeom prst="rect">
              <a:avLst/>
            </a:prstGeom>
            <a:noFill/>
            <a:ln w="9525">
              <a:noFill/>
              <a:miter lim="800000"/>
              <a:headEnd/>
              <a:tailEnd/>
            </a:ln>
          </p:spPr>
        </p:pic>
        <p:sp>
          <p:nvSpPr>
            <p:cNvPr id="9" name="Left Arrow 8"/>
            <p:cNvSpPr/>
            <p:nvPr/>
          </p:nvSpPr>
          <p:spPr>
            <a:xfrm rot="2619928">
              <a:off x="3564257" y="-655926"/>
              <a:ext cx="3693101" cy="363708"/>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endParaRPr lang="en-US" b="1">
                <a:solidFill>
                  <a:srgbClr val="FFFFFF"/>
                </a:solidFill>
              </a:endParaRPr>
            </a:p>
          </p:txBody>
        </p:sp>
      </p:grpSp>
      <p:sp>
        <p:nvSpPr>
          <p:cNvPr id="10" name="TextBox 9"/>
          <p:cNvSpPr txBox="1"/>
          <p:nvPr/>
        </p:nvSpPr>
        <p:spPr>
          <a:xfrm>
            <a:off x="5414811" y="5477163"/>
            <a:ext cx="2057400" cy="400110"/>
          </a:xfrm>
          <a:prstGeom prst="rect">
            <a:avLst/>
          </a:prstGeom>
          <a:solidFill>
            <a:schemeClr val="accent2"/>
          </a:solidFill>
        </p:spPr>
        <p:txBody>
          <a:bodyPr wrap="square" rtlCol="0">
            <a:spAutoFit/>
          </a:bodyPr>
          <a:lstStyle/>
          <a:p>
            <a:r>
              <a:rPr lang="en-US" sz="2000" dirty="0">
                <a:latin typeface="+mn-lt"/>
              </a:rPr>
              <a:t>Synchrocyclotron</a:t>
            </a:r>
          </a:p>
        </p:txBody>
      </p:sp>
      <p:pic>
        <p:nvPicPr>
          <p:cNvPr id="12" name="Picture 2" descr="C:\Documents and Settings\lbouchet\Desktop\PICTURES\Ranor Assembly\091112\DSC00549.JPG"/>
          <p:cNvPicPr>
            <a:picLocks noChangeAspect="1" noChangeArrowheads="1"/>
          </p:cNvPicPr>
          <p:nvPr/>
        </p:nvPicPr>
        <p:blipFill>
          <a:blip r:embed="rId5" cstate="print"/>
          <a:srcRect/>
          <a:stretch>
            <a:fillRect/>
          </a:stretch>
        </p:blipFill>
        <p:spPr bwMode="auto">
          <a:xfrm>
            <a:off x="21895" y="435490"/>
            <a:ext cx="3276600" cy="2132251"/>
          </a:xfrm>
          <a:prstGeom prst="rect">
            <a:avLst/>
          </a:prstGeom>
          <a:noFill/>
          <a:ln w="9525">
            <a:noFill/>
            <a:miter lim="800000"/>
            <a:headEnd/>
            <a:tailEnd/>
          </a:ln>
        </p:spPr>
      </p:pic>
      <p:sp>
        <p:nvSpPr>
          <p:cNvPr id="14" name="Left Arrow 13"/>
          <p:cNvSpPr/>
          <p:nvPr/>
        </p:nvSpPr>
        <p:spPr bwMode="auto">
          <a:xfrm rot="12168723">
            <a:off x="2948966" y="1302239"/>
            <a:ext cx="508590" cy="340049"/>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endParaRPr lang="en-US" b="1">
              <a:solidFill>
                <a:srgbClr val="FFFFFF"/>
              </a:solidFill>
            </a:endParaRPr>
          </a:p>
        </p:txBody>
      </p:sp>
    </p:spTree>
    <p:extLst>
      <p:ext uri="{BB962C8B-B14F-4D97-AF65-F5344CB8AC3E}">
        <p14:creationId xmlns:p14="http://schemas.microsoft.com/office/powerpoint/2010/main" val="41543501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97B5E8DF-58F0-4F1A-9C8E-35C36CDA2C44}" type="slidenum">
              <a:rPr lang="en-GB" smtClean="0"/>
              <a:pPr/>
              <a:t>23</a:t>
            </a:fld>
            <a:endParaRPr lang="en-GB" dirty="0"/>
          </a:p>
        </p:txBody>
      </p:sp>
      <p:sp>
        <p:nvSpPr>
          <p:cNvPr id="4" name="Rectangle 2"/>
          <p:cNvSpPr txBox="1">
            <a:spLocks noChangeArrowheads="1"/>
          </p:cNvSpPr>
          <p:nvPr/>
        </p:nvSpPr>
        <p:spPr>
          <a:xfrm>
            <a:off x="152400" y="44624"/>
            <a:ext cx="8839200" cy="400110"/>
          </a:xfrm>
          <a:prstGeom prst="rect">
            <a:avLst/>
          </a:prstGeom>
          <a:noFill/>
        </p:spPr>
        <p:txBody>
          <a:bodyPr wrap="square" rtlCol="0">
            <a:spAutoFit/>
          </a:bodyPr>
          <a:lstStyle>
            <a:defPPr>
              <a:defRPr lang="en-US"/>
            </a:defPPr>
            <a:lvl1pPr>
              <a:defRPr sz="2000" i="1">
                <a:solidFill>
                  <a:srgbClr val="FF0000"/>
                </a:solidFill>
                <a:latin typeface="Verdana" pitchFamily="34" charset="0"/>
                <a:ea typeface="Verdana" pitchFamily="34" charset="0"/>
                <a:cs typeface="Verdana" pitchFamily="34" charset="0"/>
              </a:defRPr>
            </a:lvl1pPr>
          </a:lstStyle>
          <a:p>
            <a:r>
              <a:rPr lang="en-US" dirty="0"/>
              <a:t>Multi-room versus single-room facilities</a:t>
            </a:r>
          </a:p>
        </p:txBody>
      </p:sp>
      <p:pic>
        <p:nvPicPr>
          <p:cNvPr id="6" name="Picture 3" descr="single room IBA.jpg"/>
          <p:cNvPicPr>
            <a:picLocks noChangeAspect="1"/>
          </p:cNvPicPr>
          <p:nvPr/>
        </p:nvPicPr>
        <p:blipFill>
          <a:blip r:embed="rId3" cstate="print"/>
          <a:srcRect/>
          <a:stretch>
            <a:fillRect/>
          </a:stretch>
        </p:blipFill>
        <p:spPr bwMode="auto">
          <a:xfrm>
            <a:off x="5745163" y="1192213"/>
            <a:ext cx="2851150" cy="2743200"/>
          </a:xfrm>
          <a:prstGeom prst="rect">
            <a:avLst/>
          </a:prstGeom>
          <a:noFill/>
          <a:ln w="57150">
            <a:noFill/>
            <a:miter lim="800000"/>
            <a:headEnd/>
            <a:tailEnd/>
          </a:ln>
        </p:spPr>
      </p:pic>
      <p:cxnSp>
        <p:nvCxnSpPr>
          <p:cNvPr id="7" name="Straight Arrow Connector 6"/>
          <p:cNvCxnSpPr/>
          <p:nvPr/>
        </p:nvCxnSpPr>
        <p:spPr bwMode="auto">
          <a:xfrm>
            <a:off x="5691188" y="922338"/>
            <a:ext cx="3065462" cy="1587"/>
          </a:xfrm>
          <a:prstGeom prst="straightConnector1">
            <a:avLst/>
          </a:prstGeom>
          <a:ln w="28575">
            <a:solidFill>
              <a:srgbClr val="92D050"/>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8" name="TextBox 8"/>
          <p:cNvSpPr txBox="1">
            <a:spLocks noChangeArrowheads="1"/>
          </p:cNvSpPr>
          <p:nvPr/>
        </p:nvSpPr>
        <p:spPr bwMode="auto">
          <a:xfrm>
            <a:off x="6713538" y="931863"/>
            <a:ext cx="1079500" cy="307975"/>
          </a:xfrm>
          <a:prstGeom prst="rect">
            <a:avLst/>
          </a:prstGeom>
          <a:noFill/>
          <a:ln w="9525">
            <a:noFill/>
            <a:miter lim="800000"/>
            <a:headEnd/>
            <a:tailEnd/>
          </a:ln>
        </p:spPr>
        <p:txBody>
          <a:bodyPr wrap="none">
            <a:spAutoFit/>
          </a:bodyPr>
          <a:lstStyle/>
          <a:p>
            <a:pPr eaLnBrk="0" hangingPunct="0"/>
            <a:r>
              <a:rPr lang="en-US" sz="1400">
                <a:solidFill>
                  <a:srgbClr val="000000"/>
                </a:solidFill>
              </a:rPr>
              <a:t>29 m (87ft)</a:t>
            </a:r>
          </a:p>
        </p:txBody>
      </p:sp>
      <p:sp>
        <p:nvSpPr>
          <p:cNvPr id="9" name="Rectangle 8"/>
          <p:cNvSpPr/>
          <p:nvPr/>
        </p:nvSpPr>
        <p:spPr bwMode="auto">
          <a:xfrm>
            <a:off x="5853113" y="1192213"/>
            <a:ext cx="2743200" cy="2689225"/>
          </a:xfrm>
          <a:prstGeom prst="rect">
            <a:avLst/>
          </a:prstGeom>
          <a:noFill/>
          <a:ln w="38100">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endParaRPr lang="en-US" sz="1400">
              <a:solidFill>
                <a:srgbClr val="FFFFFF"/>
              </a:solidFill>
            </a:endParaRPr>
          </a:p>
        </p:txBody>
      </p:sp>
      <p:cxnSp>
        <p:nvCxnSpPr>
          <p:cNvPr id="10" name="Straight Arrow Connector 9"/>
          <p:cNvCxnSpPr/>
          <p:nvPr/>
        </p:nvCxnSpPr>
        <p:spPr bwMode="auto">
          <a:xfrm rot="5400000">
            <a:off x="4267200" y="2509838"/>
            <a:ext cx="2635250" cy="0"/>
          </a:xfrm>
          <a:prstGeom prst="straightConnector1">
            <a:avLst/>
          </a:prstGeom>
          <a:ln w="28575">
            <a:solidFill>
              <a:srgbClr val="92D050"/>
            </a:solidFill>
            <a:headEnd type="arrow"/>
            <a:tailEnd type="arrow"/>
          </a:ln>
        </p:spPr>
        <p:style>
          <a:lnRef idx="1">
            <a:schemeClr val="accent1"/>
          </a:lnRef>
          <a:fillRef idx="0">
            <a:schemeClr val="accent1"/>
          </a:fillRef>
          <a:effectRef idx="0">
            <a:schemeClr val="accent1"/>
          </a:effectRef>
          <a:fontRef idx="minor">
            <a:schemeClr val="tx1"/>
          </a:fontRef>
        </p:style>
      </p:cxnSp>
      <p:grpSp>
        <p:nvGrpSpPr>
          <p:cNvPr id="11" name="Group 17"/>
          <p:cNvGrpSpPr>
            <a:grpSpLocks/>
          </p:cNvGrpSpPr>
          <p:nvPr/>
        </p:nvGrpSpPr>
        <p:grpSpPr bwMode="auto">
          <a:xfrm>
            <a:off x="5870575" y="3557588"/>
            <a:ext cx="3048000" cy="1984375"/>
            <a:chOff x="3072543" y="3884602"/>
            <a:chExt cx="4318858" cy="2811590"/>
          </a:xfrm>
        </p:grpSpPr>
        <p:pic>
          <p:nvPicPr>
            <p:cNvPr id="12" name="Picture 4"/>
            <p:cNvPicPr>
              <a:picLocks noChangeAspect="1" noChangeArrowheads="1"/>
            </p:cNvPicPr>
            <p:nvPr/>
          </p:nvPicPr>
          <p:blipFill>
            <a:blip r:embed="rId4" cstate="print"/>
            <a:srcRect/>
            <a:stretch>
              <a:fillRect/>
            </a:stretch>
          </p:blipFill>
          <p:spPr bwMode="auto">
            <a:xfrm flipV="1">
              <a:off x="5029200" y="3884612"/>
              <a:ext cx="1835175" cy="2362200"/>
            </a:xfrm>
            <a:prstGeom prst="rect">
              <a:avLst/>
            </a:prstGeom>
            <a:noFill/>
            <a:ln w="57150">
              <a:noFill/>
              <a:miter lim="800000"/>
              <a:headEnd/>
              <a:tailEnd/>
            </a:ln>
          </p:spPr>
        </p:pic>
        <p:sp>
          <p:nvSpPr>
            <p:cNvPr id="13" name="Rectangle 12"/>
            <p:cNvSpPr/>
            <p:nvPr/>
          </p:nvSpPr>
          <p:spPr>
            <a:xfrm>
              <a:off x="5029526" y="3884602"/>
              <a:ext cx="1905247" cy="2361736"/>
            </a:xfrm>
            <a:prstGeom prst="rect">
              <a:avLst/>
            </a:prstGeom>
            <a:noFill/>
            <a:ln w="5715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endParaRPr lang="en-US" sz="1400">
                <a:solidFill>
                  <a:srgbClr val="FFFFFF"/>
                </a:solidFill>
              </a:endParaRPr>
            </a:p>
          </p:txBody>
        </p:sp>
        <p:cxnSp>
          <p:nvCxnSpPr>
            <p:cNvPr id="14" name="Straight Arrow Connector 13"/>
            <p:cNvCxnSpPr/>
            <p:nvPr/>
          </p:nvCxnSpPr>
          <p:spPr>
            <a:xfrm>
              <a:off x="5029526" y="6626464"/>
              <a:ext cx="1981727" cy="2250"/>
            </a:xfrm>
            <a:prstGeom prst="straightConnector1">
              <a:avLst/>
            </a:prstGeom>
            <a:ln w="28575">
              <a:solidFill>
                <a:srgbClr val="FFC000"/>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15" name="TextBox 16"/>
            <p:cNvSpPr txBox="1">
              <a:spLocks noChangeArrowheads="1"/>
            </p:cNvSpPr>
            <p:nvPr/>
          </p:nvSpPr>
          <p:spPr bwMode="auto">
            <a:xfrm>
              <a:off x="5486399" y="6260068"/>
              <a:ext cx="1599575" cy="436124"/>
            </a:xfrm>
            <a:prstGeom prst="rect">
              <a:avLst/>
            </a:prstGeom>
            <a:noFill/>
            <a:ln w="9525">
              <a:noFill/>
              <a:miter lim="800000"/>
              <a:headEnd/>
              <a:tailEnd/>
            </a:ln>
          </p:spPr>
          <p:txBody>
            <a:bodyPr wrap="none">
              <a:spAutoFit/>
            </a:bodyPr>
            <a:lstStyle/>
            <a:p>
              <a:pPr eaLnBrk="0" hangingPunct="0"/>
              <a:r>
                <a:rPr lang="en-US" sz="1400">
                  <a:solidFill>
                    <a:srgbClr val="000000"/>
                  </a:solidFill>
                </a:rPr>
                <a:t>14 m (41 ft)</a:t>
              </a:r>
            </a:p>
          </p:txBody>
        </p:sp>
        <p:cxnSp>
          <p:nvCxnSpPr>
            <p:cNvPr id="16" name="Straight Arrow Connector 15"/>
            <p:cNvCxnSpPr/>
            <p:nvPr/>
          </p:nvCxnSpPr>
          <p:spPr>
            <a:xfrm rot="16200000" flipH="1">
              <a:off x="6311750" y="5191428"/>
              <a:ext cx="2159301" cy="0"/>
            </a:xfrm>
            <a:prstGeom prst="straightConnector1">
              <a:avLst/>
            </a:prstGeom>
            <a:ln w="28575">
              <a:solidFill>
                <a:srgbClr val="FFC000"/>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17" name="TextBox 20"/>
            <p:cNvSpPr txBox="1">
              <a:spLocks noChangeArrowheads="1"/>
            </p:cNvSpPr>
            <p:nvPr/>
          </p:nvSpPr>
          <p:spPr bwMode="auto">
            <a:xfrm rot="-5400000">
              <a:off x="6283870" y="4873386"/>
              <a:ext cx="1669991" cy="436124"/>
            </a:xfrm>
            <a:prstGeom prst="rect">
              <a:avLst/>
            </a:prstGeom>
            <a:noFill/>
            <a:ln w="9525">
              <a:noFill/>
              <a:miter lim="800000"/>
              <a:headEnd/>
              <a:tailEnd/>
            </a:ln>
          </p:spPr>
          <p:txBody>
            <a:bodyPr wrap="none">
              <a:spAutoFit/>
            </a:bodyPr>
            <a:lstStyle/>
            <a:p>
              <a:pPr eaLnBrk="0" hangingPunct="0"/>
              <a:r>
                <a:rPr lang="en-US" sz="1400">
                  <a:solidFill>
                    <a:srgbClr val="000000"/>
                  </a:solidFill>
                </a:rPr>
                <a:t>13 m (39  ft)</a:t>
              </a:r>
            </a:p>
          </p:txBody>
        </p:sp>
        <p:pic>
          <p:nvPicPr>
            <p:cNvPr id="18" name="Picture 6" descr="Still River Systems (SHRTRUN)CMYKFINAL"/>
            <p:cNvPicPr>
              <a:picLocks noChangeAspect="1" noChangeArrowheads="1"/>
            </p:cNvPicPr>
            <p:nvPr/>
          </p:nvPicPr>
          <p:blipFill>
            <a:blip r:embed="rId5" cstate="print">
              <a:lum bright="6000"/>
            </a:blip>
            <a:srcRect/>
            <a:stretch>
              <a:fillRect/>
            </a:stretch>
          </p:blipFill>
          <p:spPr bwMode="auto">
            <a:xfrm>
              <a:off x="3072543" y="4818079"/>
              <a:ext cx="1835502" cy="827702"/>
            </a:xfrm>
            <a:prstGeom prst="rect">
              <a:avLst/>
            </a:prstGeom>
            <a:noFill/>
            <a:ln w="9525">
              <a:noFill/>
              <a:miter lim="800000"/>
              <a:headEnd/>
              <a:tailEnd/>
            </a:ln>
          </p:spPr>
        </p:pic>
      </p:grpSp>
      <p:sp>
        <p:nvSpPr>
          <p:cNvPr id="19" name="TextBox 25"/>
          <p:cNvSpPr txBox="1">
            <a:spLocks noChangeArrowheads="1"/>
          </p:cNvSpPr>
          <p:nvPr/>
        </p:nvSpPr>
        <p:spPr bwMode="auto">
          <a:xfrm>
            <a:off x="5900738" y="1219200"/>
            <a:ext cx="1808162" cy="276225"/>
          </a:xfrm>
          <a:prstGeom prst="rect">
            <a:avLst/>
          </a:prstGeom>
          <a:solidFill>
            <a:schemeClr val="bg1"/>
          </a:solidFill>
          <a:ln w="9525">
            <a:noFill/>
            <a:miter lim="800000"/>
            <a:headEnd/>
            <a:tailEnd/>
          </a:ln>
        </p:spPr>
        <p:txBody>
          <a:bodyPr wrap="none">
            <a:spAutoFit/>
          </a:bodyPr>
          <a:lstStyle/>
          <a:p>
            <a:pPr eaLnBrk="0" hangingPunct="0"/>
            <a:r>
              <a:rPr lang="en-US" sz="1200">
                <a:solidFill>
                  <a:srgbClr val="000000"/>
                </a:solidFill>
              </a:rPr>
              <a:t>Other Proton Systems</a:t>
            </a:r>
          </a:p>
        </p:txBody>
      </p:sp>
      <p:sp>
        <p:nvSpPr>
          <p:cNvPr id="20" name="TextBox 12"/>
          <p:cNvSpPr txBox="1">
            <a:spLocks noChangeArrowheads="1"/>
          </p:cNvSpPr>
          <p:nvPr/>
        </p:nvSpPr>
        <p:spPr bwMode="auto">
          <a:xfrm rot="-5400000">
            <a:off x="5127625" y="2339975"/>
            <a:ext cx="1177925" cy="307975"/>
          </a:xfrm>
          <a:prstGeom prst="rect">
            <a:avLst/>
          </a:prstGeom>
          <a:noFill/>
          <a:ln w="9525">
            <a:noFill/>
            <a:miter lim="800000"/>
            <a:headEnd/>
            <a:tailEnd/>
          </a:ln>
        </p:spPr>
        <p:txBody>
          <a:bodyPr wrap="none">
            <a:spAutoFit/>
          </a:bodyPr>
          <a:lstStyle/>
          <a:p>
            <a:pPr eaLnBrk="0" hangingPunct="0"/>
            <a:r>
              <a:rPr lang="en-US" sz="1400" dirty="0">
                <a:solidFill>
                  <a:srgbClr val="000000"/>
                </a:solidFill>
              </a:rPr>
              <a:t> 28 m (84 ft)</a:t>
            </a:r>
          </a:p>
        </p:txBody>
      </p:sp>
      <p:sp>
        <p:nvSpPr>
          <p:cNvPr id="21" name="Rectangle 39"/>
          <p:cNvSpPr>
            <a:spLocks noChangeArrowheads="1"/>
          </p:cNvSpPr>
          <p:nvPr/>
        </p:nvSpPr>
        <p:spPr bwMode="auto">
          <a:xfrm>
            <a:off x="7613650" y="1219200"/>
            <a:ext cx="926857" cy="400110"/>
          </a:xfrm>
          <a:prstGeom prst="rect">
            <a:avLst/>
          </a:prstGeom>
          <a:noFill/>
          <a:ln w="9525">
            <a:noFill/>
            <a:miter lim="800000"/>
            <a:headEnd/>
            <a:tailEnd/>
          </a:ln>
        </p:spPr>
        <p:txBody>
          <a:bodyPr wrap="none">
            <a:spAutoFit/>
          </a:bodyPr>
          <a:lstStyle/>
          <a:p>
            <a:r>
              <a:rPr lang="en-US" sz="2000" b="1" dirty="0"/>
              <a:t>812 m</a:t>
            </a:r>
            <a:r>
              <a:rPr lang="en-US" sz="2000" b="1" baseline="30000" dirty="0"/>
              <a:t>2</a:t>
            </a:r>
          </a:p>
        </p:txBody>
      </p:sp>
      <p:sp>
        <p:nvSpPr>
          <p:cNvPr id="22" name="Rectangle 40"/>
          <p:cNvSpPr>
            <a:spLocks noChangeArrowheads="1"/>
          </p:cNvSpPr>
          <p:nvPr/>
        </p:nvSpPr>
        <p:spPr bwMode="auto">
          <a:xfrm>
            <a:off x="6318250" y="4811713"/>
            <a:ext cx="926857" cy="400110"/>
          </a:xfrm>
          <a:prstGeom prst="rect">
            <a:avLst/>
          </a:prstGeom>
          <a:noFill/>
          <a:ln w="9525">
            <a:noFill/>
            <a:miter lim="800000"/>
            <a:headEnd/>
            <a:tailEnd/>
          </a:ln>
        </p:spPr>
        <p:txBody>
          <a:bodyPr wrap="none">
            <a:spAutoFit/>
          </a:bodyPr>
          <a:lstStyle/>
          <a:p>
            <a:r>
              <a:rPr lang="en-US" sz="2000" b="1" dirty="0"/>
              <a:t>182 m</a:t>
            </a:r>
            <a:r>
              <a:rPr lang="en-US" sz="2000" b="1" baseline="30000" dirty="0"/>
              <a:t>2</a:t>
            </a:r>
          </a:p>
        </p:txBody>
      </p:sp>
      <p:grpSp>
        <p:nvGrpSpPr>
          <p:cNvPr id="23" name="Group 20"/>
          <p:cNvGrpSpPr>
            <a:grpSpLocks/>
          </p:cNvGrpSpPr>
          <p:nvPr/>
        </p:nvGrpSpPr>
        <p:grpSpPr bwMode="auto">
          <a:xfrm>
            <a:off x="457200" y="1066800"/>
            <a:ext cx="3938588" cy="2514600"/>
            <a:chOff x="0" y="1520015"/>
            <a:chExt cx="3938610" cy="2514602"/>
          </a:xfrm>
        </p:grpSpPr>
        <p:grpSp>
          <p:nvGrpSpPr>
            <p:cNvPr id="24" name="Group 33"/>
            <p:cNvGrpSpPr>
              <a:grpSpLocks/>
            </p:cNvGrpSpPr>
            <p:nvPr/>
          </p:nvGrpSpPr>
          <p:grpSpPr bwMode="auto">
            <a:xfrm>
              <a:off x="0" y="1520015"/>
              <a:ext cx="3924322" cy="1733233"/>
              <a:chOff x="533400" y="304800"/>
              <a:chExt cx="7848644" cy="3466465"/>
            </a:xfrm>
          </p:grpSpPr>
          <p:pic>
            <p:nvPicPr>
              <p:cNvPr id="30" name="Picture 2"/>
              <p:cNvPicPr>
                <a:picLocks noChangeAspect="1" noChangeArrowheads="1"/>
              </p:cNvPicPr>
              <p:nvPr/>
            </p:nvPicPr>
            <p:blipFill>
              <a:blip r:embed="rId6" cstate="print"/>
              <a:srcRect/>
              <a:stretch>
                <a:fillRect/>
              </a:stretch>
            </p:blipFill>
            <p:spPr bwMode="auto">
              <a:xfrm>
                <a:off x="533400" y="304800"/>
                <a:ext cx="7848600" cy="3466465"/>
              </a:xfrm>
              <a:prstGeom prst="rect">
                <a:avLst/>
              </a:prstGeom>
              <a:noFill/>
              <a:ln w="9525">
                <a:noFill/>
                <a:miter lim="800000"/>
                <a:headEnd/>
                <a:tailEnd/>
              </a:ln>
            </p:spPr>
          </p:pic>
          <p:sp>
            <p:nvSpPr>
              <p:cNvPr id="31" name="Rectangle 30"/>
              <p:cNvSpPr/>
              <p:nvPr/>
            </p:nvSpPr>
            <p:spPr>
              <a:xfrm>
                <a:off x="609600" y="457200"/>
                <a:ext cx="7772444" cy="3124201"/>
              </a:xfrm>
              <a:prstGeom prst="rect">
                <a:avLst/>
              </a:prstGeom>
              <a:noFill/>
              <a:ln w="38100">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endParaRPr lang="en-US">
                  <a:solidFill>
                    <a:srgbClr val="FFFFFF"/>
                  </a:solidFill>
                </a:endParaRPr>
              </a:p>
            </p:txBody>
          </p:sp>
        </p:grpSp>
        <p:grpSp>
          <p:nvGrpSpPr>
            <p:cNvPr id="25" name="Group 25"/>
            <p:cNvGrpSpPr>
              <a:grpSpLocks/>
            </p:cNvGrpSpPr>
            <p:nvPr/>
          </p:nvGrpSpPr>
          <p:grpSpPr bwMode="auto">
            <a:xfrm>
              <a:off x="266700" y="3158316"/>
              <a:ext cx="3671910" cy="876301"/>
              <a:chOff x="990600" y="3733793"/>
              <a:chExt cx="7343820" cy="1752599"/>
            </a:xfrm>
          </p:grpSpPr>
          <p:pic>
            <p:nvPicPr>
              <p:cNvPr id="26" name="Picture 6" descr="Still River Systems (SHRTRUN)CMYKFINAL"/>
              <p:cNvPicPr>
                <a:picLocks noChangeAspect="1" noChangeArrowheads="1"/>
              </p:cNvPicPr>
              <p:nvPr/>
            </p:nvPicPr>
            <p:blipFill>
              <a:blip r:embed="rId7" cstate="print">
                <a:lum bright="6000"/>
              </a:blip>
              <a:srcRect/>
              <a:stretch>
                <a:fillRect/>
              </a:stretch>
            </p:blipFill>
            <p:spPr bwMode="auto">
              <a:xfrm>
                <a:off x="990600" y="4419599"/>
                <a:ext cx="1835502" cy="827703"/>
              </a:xfrm>
              <a:prstGeom prst="rect">
                <a:avLst/>
              </a:prstGeom>
              <a:noFill/>
              <a:ln w="9525">
                <a:noFill/>
                <a:miter lim="800000"/>
                <a:headEnd/>
                <a:tailEnd/>
              </a:ln>
            </p:spPr>
          </p:pic>
          <p:grpSp>
            <p:nvGrpSpPr>
              <p:cNvPr id="27" name="Group 24"/>
              <p:cNvGrpSpPr>
                <a:grpSpLocks/>
              </p:cNvGrpSpPr>
              <p:nvPr/>
            </p:nvGrpSpPr>
            <p:grpSpPr bwMode="auto">
              <a:xfrm>
                <a:off x="3048000" y="3733793"/>
                <a:ext cx="5286420" cy="1752599"/>
                <a:chOff x="3048000" y="3733793"/>
                <a:chExt cx="5286420" cy="1752599"/>
              </a:xfrm>
            </p:grpSpPr>
            <p:pic>
              <p:nvPicPr>
                <p:cNvPr id="28" name="Picture 2"/>
                <p:cNvPicPr>
                  <a:picLocks noChangeAspect="1" noChangeArrowheads="1"/>
                </p:cNvPicPr>
                <p:nvPr/>
              </p:nvPicPr>
              <p:blipFill>
                <a:blip r:embed="rId8" cstate="print"/>
                <a:srcRect/>
                <a:stretch>
                  <a:fillRect/>
                </a:stretch>
              </p:blipFill>
              <p:spPr bwMode="auto">
                <a:xfrm rot="16200000" flipV="1">
                  <a:off x="4853009" y="1928790"/>
                  <a:ext cx="1676401" cy="5286420"/>
                </a:xfrm>
                <a:prstGeom prst="rect">
                  <a:avLst/>
                </a:prstGeom>
                <a:noFill/>
                <a:ln w="9525">
                  <a:noFill/>
                  <a:miter lim="800000"/>
                  <a:headEnd/>
                  <a:tailEnd/>
                </a:ln>
              </p:spPr>
            </p:pic>
            <p:sp>
              <p:nvSpPr>
                <p:cNvPr id="29" name="Rectangle 28"/>
                <p:cNvSpPr>
                  <a:spLocks noChangeAspect="1"/>
                </p:cNvSpPr>
                <p:nvPr/>
              </p:nvSpPr>
              <p:spPr>
                <a:xfrm>
                  <a:off x="3048014" y="3733793"/>
                  <a:ext cx="5257830" cy="1752599"/>
                </a:xfrm>
                <a:prstGeom prst="rect">
                  <a:avLst/>
                </a:prstGeom>
                <a:noFill/>
                <a:ln w="5715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endParaRPr lang="en-US">
                    <a:solidFill>
                      <a:srgbClr val="FFFFFF"/>
                    </a:solidFill>
                  </a:endParaRPr>
                </a:p>
              </p:txBody>
            </p:sp>
          </p:grpSp>
        </p:grpSp>
      </p:grpSp>
      <p:sp>
        <p:nvSpPr>
          <p:cNvPr id="32" name="Rectangle 34"/>
          <p:cNvSpPr>
            <a:spLocks noChangeArrowheads="1"/>
          </p:cNvSpPr>
          <p:nvPr/>
        </p:nvSpPr>
        <p:spPr bwMode="auto">
          <a:xfrm>
            <a:off x="3200400" y="1230313"/>
            <a:ext cx="1122423" cy="400110"/>
          </a:xfrm>
          <a:prstGeom prst="rect">
            <a:avLst/>
          </a:prstGeom>
          <a:noFill/>
          <a:ln w="9525">
            <a:noFill/>
            <a:miter lim="800000"/>
            <a:headEnd/>
            <a:tailEnd/>
          </a:ln>
        </p:spPr>
        <p:txBody>
          <a:bodyPr wrap="none">
            <a:spAutoFit/>
          </a:bodyPr>
          <a:lstStyle/>
          <a:p>
            <a:r>
              <a:rPr lang="en-US" sz="2000" b="1" dirty="0"/>
              <a:t>2,240 m</a:t>
            </a:r>
            <a:r>
              <a:rPr lang="en-US" sz="2000" b="1" baseline="30000" dirty="0"/>
              <a:t>2</a:t>
            </a:r>
          </a:p>
        </p:txBody>
      </p:sp>
      <p:sp>
        <p:nvSpPr>
          <p:cNvPr id="33" name="Rectangle 35"/>
          <p:cNvSpPr>
            <a:spLocks noChangeArrowheads="1"/>
          </p:cNvSpPr>
          <p:nvPr/>
        </p:nvSpPr>
        <p:spPr bwMode="auto">
          <a:xfrm>
            <a:off x="752475" y="3363913"/>
            <a:ext cx="926857" cy="400110"/>
          </a:xfrm>
          <a:prstGeom prst="rect">
            <a:avLst/>
          </a:prstGeom>
          <a:noFill/>
          <a:ln w="9525">
            <a:noFill/>
            <a:miter lim="800000"/>
            <a:headEnd/>
            <a:tailEnd/>
          </a:ln>
        </p:spPr>
        <p:txBody>
          <a:bodyPr wrap="none">
            <a:spAutoFit/>
          </a:bodyPr>
          <a:lstStyle/>
          <a:p>
            <a:r>
              <a:rPr lang="en-US" sz="2000" b="1" dirty="0"/>
              <a:t>714 m</a:t>
            </a:r>
            <a:r>
              <a:rPr lang="en-US" sz="2000" b="1" baseline="30000" dirty="0"/>
              <a:t>2</a:t>
            </a:r>
          </a:p>
        </p:txBody>
      </p:sp>
      <p:sp>
        <p:nvSpPr>
          <p:cNvPr id="34" name="Rectangle 33"/>
          <p:cNvSpPr/>
          <p:nvPr/>
        </p:nvSpPr>
        <p:spPr>
          <a:xfrm>
            <a:off x="5029200" y="5879068"/>
            <a:ext cx="3822137" cy="369332"/>
          </a:xfrm>
          <a:prstGeom prst="rect">
            <a:avLst/>
          </a:prstGeom>
          <a:noFill/>
        </p:spPr>
        <p:txBody>
          <a:bodyPr wrap="none">
            <a:spAutoFit/>
          </a:bodyPr>
          <a:lstStyle/>
          <a:p>
            <a:r>
              <a:rPr lang="en-US" sz="1800" dirty="0">
                <a:latin typeface="+mn-lt"/>
              </a:rPr>
              <a:t>Courtesy L. Bouchet, </a:t>
            </a:r>
            <a:r>
              <a:rPr lang="en-US" sz="1800" i="1" dirty="0">
                <a:latin typeface="+mn-lt"/>
              </a:rPr>
              <a:t>Still River Systems</a:t>
            </a:r>
            <a:endParaRPr lang="en-US" sz="1800" dirty="0">
              <a:latin typeface="+mn-lt"/>
            </a:endParaRPr>
          </a:p>
        </p:txBody>
      </p:sp>
      <p:sp>
        <p:nvSpPr>
          <p:cNvPr id="35" name="TextBox 34"/>
          <p:cNvSpPr txBox="1"/>
          <p:nvPr/>
        </p:nvSpPr>
        <p:spPr>
          <a:xfrm>
            <a:off x="152400" y="4038600"/>
            <a:ext cx="5257800" cy="1631216"/>
          </a:xfrm>
          <a:prstGeom prst="rect">
            <a:avLst/>
          </a:prstGeom>
          <a:noFill/>
        </p:spPr>
        <p:txBody>
          <a:bodyPr wrap="square" rtlCol="0">
            <a:spAutoFit/>
          </a:bodyPr>
          <a:lstStyle/>
          <a:p>
            <a:r>
              <a:rPr lang="en-US" sz="2000" b="1" dirty="0">
                <a:solidFill>
                  <a:srgbClr val="FF0000"/>
                </a:solidFill>
                <a:latin typeface="+mn-lt"/>
              </a:rPr>
              <a:t>Advantages of single-room facility:</a:t>
            </a:r>
          </a:p>
          <a:p>
            <a:pPr marL="347663" indent="-347663">
              <a:buFont typeface="Wingdings" pitchFamily="2" charset="2"/>
              <a:buChar char="ü"/>
            </a:pPr>
            <a:r>
              <a:rPr lang="en-US" sz="2000" b="1" dirty="0">
                <a:solidFill>
                  <a:srgbClr val="002060"/>
                </a:solidFill>
                <a:latin typeface="+mn-lt"/>
              </a:rPr>
              <a:t>Modularity</a:t>
            </a:r>
          </a:p>
          <a:p>
            <a:pPr marL="347663" indent="-347663">
              <a:buFont typeface="Wingdings" pitchFamily="2" charset="2"/>
              <a:buChar char="ü"/>
            </a:pPr>
            <a:r>
              <a:rPr lang="en-US" sz="2000" b="1" dirty="0">
                <a:solidFill>
                  <a:srgbClr val="002060"/>
                </a:solidFill>
                <a:latin typeface="+mn-lt"/>
              </a:rPr>
              <a:t>Reliability / back-up</a:t>
            </a:r>
          </a:p>
          <a:p>
            <a:pPr marL="347663" indent="-347663">
              <a:buFont typeface="Wingdings" pitchFamily="2" charset="2"/>
              <a:buChar char="ü"/>
            </a:pPr>
            <a:r>
              <a:rPr lang="en-US" sz="2000" b="1" dirty="0">
                <a:solidFill>
                  <a:srgbClr val="002060"/>
                </a:solidFill>
                <a:latin typeface="+mn-lt"/>
              </a:rPr>
              <a:t>PT treatment available at more hospitals</a:t>
            </a:r>
          </a:p>
          <a:p>
            <a:pPr marL="347663" indent="-347663">
              <a:buFont typeface="Wingdings" pitchFamily="2" charset="2"/>
              <a:buChar char="ü"/>
            </a:pPr>
            <a:r>
              <a:rPr lang="en-US" sz="2000" b="1" dirty="0">
                <a:solidFill>
                  <a:srgbClr val="002060"/>
                </a:solidFill>
                <a:latin typeface="+mn-lt"/>
              </a:rPr>
              <a:t>(Hopefully) cost</a:t>
            </a:r>
          </a:p>
        </p:txBody>
      </p:sp>
    </p:spTree>
    <p:extLst>
      <p:ext uri="{BB962C8B-B14F-4D97-AF65-F5344CB8AC3E}">
        <p14:creationId xmlns:p14="http://schemas.microsoft.com/office/powerpoint/2010/main" val="1188593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E58AEE3C-5DB0-4806-8891-7D6B70D798A7}" type="slidenum">
              <a:rPr lang="en-US" smtClean="0"/>
              <a:pPr/>
              <a:t>24</a:t>
            </a:fld>
            <a:endParaRPr lang="en-US"/>
          </a:p>
        </p:txBody>
      </p:sp>
      <p:sp>
        <p:nvSpPr>
          <p:cNvPr id="7" name="Rectangle 2"/>
          <p:cNvSpPr txBox="1">
            <a:spLocks noChangeArrowheads="1"/>
          </p:cNvSpPr>
          <p:nvPr/>
        </p:nvSpPr>
        <p:spPr>
          <a:xfrm>
            <a:off x="152400" y="44624"/>
            <a:ext cx="8839200" cy="400110"/>
          </a:xfrm>
          <a:prstGeom prst="rect">
            <a:avLst/>
          </a:prstGeom>
          <a:noFill/>
        </p:spPr>
        <p:txBody>
          <a:bodyPr wrap="square" rtlCol="0">
            <a:spAutoFit/>
          </a:bodyPr>
          <a:lstStyle>
            <a:defPPr>
              <a:defRPr lang="en-US"/>
            </a:defPPr>
            <a:lvl1pPr>
              <a:defRPr sz="2000" i="1">
                <a:solidFill>
                  <a:srgbClr val="FF0000"/>
                </a:solidFill>
                <a:latin typeface="Verdana" pitchFamily="34" charset="0"/>
                <a:ea typeface="Verdana" pitchFamily="34" charset="0"/>
                <a:cs typeface="Verdana" pitchFamily="34" charset="0"/>
              </a:defRPr>
            </a:lvl1pPr>
          </a:lstStyle>
          <a:p>
            <a:r>
              <a:rPr lang="en-US" dirty="0"/>
              <a:t>Availability of radiation therapy worldwide</a:t>
            </a:r>
          </a:p>
        </p:txBody>
      </p:sp>
      <p:pic>
        <p:nvPicPr>
          <p:cNvPr id="5" name="Picture 3"/>
          <p:cNvPicPr>
            <a:picLocks noChangeAspect="1" noChangeArrowheads="1"/>
          </p:cNvPicPr>
          <p:nvPr/>
        </p:nvPicPr>
        <p:blipFill rotWithShape="1">
          <a:blip r:embed="rId3" cstate="print"/>
          <a:srcRect t="1377" r="1079"/>
          <a:stretch/>
        </p:blipFill>
        <p:spPr bwMode="auto">
          <a:xfrm>
            <a:off x="228600" y="908720"/>
            <a:ext cx="8479971" cy="5157217"/>
          </a:xfrm>
          <a:prstGeom prst="rect">
            <a:avLst/>
          </a:prstGeom>
          <a:noFill/>
          <a:ln w="9525">
            <a:noFill/>
            <a:miter lim="800000"/>
            <a:headEnd/>
            <a:tailEnd/>
          </a:ln>
        </p:spPr>
      </p:pic>
    </p:spTree>
    <p:extLst>
      <p:ext uri="{BB962C8B-B14F-4D97-AF65-F5344CB8AC3E}">
        <p14:creationId xmlns:p14="http://schemas.microsoft.com/office/powerpoint/2010/main" val="33453077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97B5E8DF-58F0-4F1A-9C8E-35C36CDA2C44}" type="slidenum">
              <a:rPr lang="en-GB" smtClean="0"/>
              <a:pPr/>
              <a:t>25</a:t>
            </a:fld>
            <a:endParaRPr lang="en-GB" dirty="0"/>
          </a:p>
        </p:txBody>
      </p:sp>
      <p:sp>
        <p:nvSpPr>
          <p:cNvPr id="14" name="TextBox 13"/>
          <p:cNvSpPr txBox="1"/>
          <p:nvPr/>
        </p:nvSpPr>
        <p:spPr>
          <a:xfrm>
            <a:off x="4037" y="29568"/>
            <a:ext cx="8991140" cy="400110"/>
          </a:xfrm>
          <a:prstGeom prst="rect">
            <a:avLst/>
          </a:prstGeom>
          <a:noFill/>
        </p:spPr>
        <p:txBody>
          <a:bodyPr wrap="square" rtlCol="0">
            <a:spAutoFit/>
          </a:bodyPr>
          <a:lstStyle/>
          <a:p>
            <a:r>
              <a:rPr lang="en-GB" sz="2000" i="1" dirty="0">
                <a:solidFill>
                  <a:srgbClr val="FF0000"/>
                </a:solidFill>
                <a:latin typeface="Verdana" pitchFamily="34" charset="0"/>
                <a:ea typeface="Verdana" pitchFamily="34" charset="0"/>
                <a:cs typeface="Verdana" pitchFamily="34" charset="0"/>
              </a:rPr>
              <a:t>Challenges and expected developments in radiation therapy</a:t>
            </a:r>
          </a:p>
        </p:txBody>
      </p:sp>
      <p:pic>
        <p:nvPicPr>
          <p:cNvPr id="4" name="Picture 3"/>
          <p:cNvPicPr>
            <a:picLocks noChangeAspect="1"/>
          </p:cNvPicPr>
          <p:nvPr/>
        </p:nvPicPr>
        <p:blipFill>
          <a:blip r:embed="rId3"/>
          <a:stretch>
            <a:fillRect/>
          </a:stretch>
        </p:blipFill>
        <p:spPr>
          <a:xfrm>
            <a:off x="107504" y="660878"/>
            <a:ext cx="3954624" cy="5425710"/>
          </a:xfrm>
          <a:prstGeom prst="rect">
            <a:avLst/>
          </a:prstGeom>
        </p:spPr>
      </p:pic>
      <p:sp>
        <p:nvSpPr>
          <p:cNvPr id="5" name="TextBox 4"/>
          <p:cNvSpPr txBox="1"/>
          <p:nvPr/>
        </p:nvSpPr>
        <p:spPr>
          <a:xfrm>
            <a:off x="1364736" y="5717256"/>
            <a:ext cx="1872208" cy="369332"/>
          </a:xfrm>
          <a:prstGeom prst="rect">
            <a:avLst/>
          </a:prstGeom>
          <a:noFill/>
        </p:spPr>
        <p:txBody>
          <a:bodyPr wrap="square" rtlCol="0">
            <a:spAutoFit/>
          </a:bodyPr>
          <a:lstStyle/>
          <a:p>
            <a:r>
              <a:rPr lang="en-GB" dirty="0">
                <a:solidFill>
                  <a:schemeClr val="bg1"/>
                </a:solidFill>
              </a:rPr>
              <a:t>September 2015</a:t>
            </a:r>
          </a:p>
        </p:txBody>
      </p:sp>
      <p:pic>
        <p:nvPicPr>
          <p:cNvPr id="3" name="Picture 2"/>
          <p:cNvPicPr>
            <a:picLocks noChangeAspect="1"/>
          </p:cNvPicPr>
          <p:nvPr/>
        </p:nvPicPr>
        <p:blipFill rotWithShape="1">
          <a:blip r:embed="rId4">
            <a:extLst>
              <a:ext uri="{28A0092B-C50C-407E-A947-70E740481C1C}">
                <a14:useLocalDpi xmlns:a14="http://schemas.microsoft.com/office/drawing/2010/main" val="0"/>
              </a:ext>
            </a:extLst>
          </a:blip>
          <a:srcRect l="36655" t="22455" b="30139"/>
          <a:stretch/>
        </p:blipFill>
        <p:spPr>
          <a:xfrm>
            <a:off x="5220072" y="717859"/>
            <a:ext cx="2884059" cy="1368152"/>
          </a:xfrm>
          <a:prstGeom prst="rect">
            <a:avLst/>
          </a:prstGeom>
        </p:spPr>
      </p:pic>
      <p:sp>
        <p:nvSpPr>
          <p:cNvPr id="6" name="Rectangle 5"/>
          <p:cNvSpPr/>
          <p:nvPr/>
        </p:nvSpPr>
        <p:spPr>
          <a:xfrm>
            <a:off x="4844231" y="2328622"/>
            <a:ext cx="3837397" cy="388696"/>
          </a:xfrm>
          <a:prstGeom prst="rect">
            <a:avLst/>
          </a:prstGeom>
        </p:spPr>
        <p:txBody>
          <a:bodyPr wrap="none">
            <a:spAutoFit/>
          </a:bodyPr>
          <a:lstStyle/>
          <a:p>
            <a:pPr>
              <a:lnSpc>
                <a:spcPct val="107000"/>
              </a:lnSpc>
              <a:spcAft>
                <a:spcPts val="800"/>
              </a:spcAft>
            </a:pPr>
            <a:r>
              <a:rPr lang="en-GB" u="sng" dirty="0">
                <a:solidFill>
                  <a:srgbClr val="0000FF"/>
                </a:solidFill>
                <a:latin typeface="Calibri" panose="020F0502020204030204" pitchFamily="34" charset="0"/>
                <a:ea typeface="Calibri" panose="020F0502020204030204" pitchFamily="34" charset="0"/>
                <a:cs typeface="Times New Roman" panose="02020603050405020304" pitchFamily="18" charset="0"/>
                <a:hlinkClick r:id="rId5"/>
              </a:rPr>
              <a:t>https://indico.cern.ch/event/560969/</a:t>
            </a:r>
            <a:endParaRPr lang="en-GB" dirty="0">
              <a:latin typeface="Calibri" panose="020F0502020204030204" pitchFamily="34" charset="0"/>
              <a:ea typeface="Calibri" panose="020F0502020204030204" pitchFamily="34" charset="0"/>
              <a:cs typeface="Times New Roman" panose="02020603050405020304" pitchFamily="18" charset="0"/>
            </a:endParaRPr>
          </a:p>
        </p:txBody>
      </p:sp>
      <p:sp>
        <p:nvSpPr>
          <p:cNvPr id="7" name="Rectangle 6"/>
          <p:cNvSpPr/>
          <p:nvPr/>
        </p:nvSpPr>
        <p:spPr>
          <a:xfrm>
            <a:off x="4530681" y="1978946"/>
            <a:ext cx="4464496" cy="369332"/>
          </a:xfrm>
          <a:prstGeom prst="rect">
            <a:avLst/>
          </a:prstGeom>
        </p:spPr>
        <p:txBody>
          <a:bodyPr wrap="square">
            <a:spAutoFit/>
          </a:bodyPr>
          <a:lstStyle/>
          <a:p>
            <a:r>
              <a:rPr lang="en-GB" dirty="0"/>
              <a:t>CERN-ICEC workshop, CERN, November 2016 </a:t>
            </a:r>
          </a:p>
        </p:txBody>
      </p:sp>
      <p:pic>
        <p:nvPicPr>
          <p:cNvPr id="9" name="Picture 8"/>
          <p:cNvPicPr>
            <a:picLocks noChangeAspect="1"/>
          </p:cNvPicPr>
          <p:nvPr/>
        </p:nvPicPr>
        <p:blipFill rotWithShape="1">
          <a:blip r:embed="rId6">
            <a:extLst>
              <a:ext uri="{28A0092B-C50C-407E-A947-70E740481C1C}">
                <a14:useLocalDpi xmlns:a14="http://schemas.microsoft.com/office/drawing/2010/main" val="0"/>
              </a:ext>
            </a:extLst>
          </a:blip>
          <a:srcRect b="16372"/>
          <a:stretch/>
        </p:blipFill>
        <p:spPr>
          <a:xfrm>
            <a:off x="4259006" y="3212976"/>
            <a:ext cx="4844311" cy="1140667"/>
          </a:xfrm>
          <a:prstGeom prst="rect">
            <a:avLst/>
          </a:prstGeom>
        </p:spPr>
      </p:pic>
      <p:sp>
        <p:nvSpPr>
          <p:cNvPr id="10" name="Rectangle 9"/>
          <p:cNvSpPr/>
          <p:nvPr/>
        </p:nvSpPr>
        <p:spPr>
          <a:xfrm>
            <a:off x="4345895" y="4353643"/>
            <a:ext cx="4741168" cy="369332"/>
          </a:xfrm>
          <a:prstGeom prst="rect">
            <a:avLst/>
          </a:prstGeom>
        </p:spPr>
        <p:txBody>
          <a:bodyPr wrap="square">
            <a:spAutoFit/>
          </a:bodyPr>
          <a:lstStyle/>
          <a:p>
            <a:r>
              <a:rPr lang="en-GB" dirty="0"/>
              <a:t>CERN-ICEC-STFC workshop, CERN, October 2017 </a:t>
            </a:r>
          </a:p>
        </p:txBody>
      </p:sp>
      <p:sp>
        <p:nvSpPr>
          <p:cNvPr id="11" name="Rectangle 10"/>
          <p:cNvSpPr/>
          <p:nvPr/>
        </p:nvSpPr>
        <p:spPr>
          <a:xfrm>
            <a:off x="4856290" y="4766260"/>
            <a:ext cx="3720377" cy="369332"/>
          </a:xfrm>
          <a:prstGeom prst="rect">
            <a:avLst/>
          </a:prstGeom>
        </p:spPr>
        <p:txBody>
          <a:bodyPr wrap="none">
            <a:spAutoFit/>
          </a:bodyPr>
          <a:lstStyle/>
          <a:p>
            <a:r>
              <a:rPr lang="en-GB" u="sng" dirty="0">
                <a:solidFill>
                  <a:srgbClr val="0000FF"/>
                </a:solidFill>
                <a:latin typeface="Calibri" panose="020F0502020204030204" pitchFamily="34" charset="0"/>
                <a:ea typeface="Calibri" panose="020F0502020204030204" pitchFamily="34" charset="0"/>
                <a:cs typeface="Times New Roman" panose="02020603050405020304" pitchFamily="18" charset="0"/>
                <a:hlinkClick r:id="rId7"/>
              </a:rPr>
              <a:t>https://indico.cern.ch/event/661597/</a:t>
            </a:r>
            <a:endParaRPr lang="en-GB" dirty="0"/>
          </a:p>
        </p:txBody>
      </p:sp>
    </p:spTree>
    <p:extLst>
      <p:ext uri="{BB962C8B-B14F-4D97-AF65-F5344CB8AC3E}">
        <p14:creationId xmlns:p14="http://schemas.microsoft.com/office/powerpoint/2010/main" val="17235834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97B5E8DF-58F0-4F1A-9C8E-35C36CDA2C44}" type="slidenum">
              <a:rPr lang="en-GB" smtClean="0"/>
              <a:pPr/>
              <a:t>26</a:t>
            </a:fld>
            <a:endParaRPr lang="en-GB" dirty="0"/>
          </a:p>
        </p:txBody>
      </p:sp>
      <p:sp>
        <p:nvSpPr>
          <p:cNvPr id="14" name="TextBox 13"/>
          <p:cNvSpPr txBox="1"/>
          <p:nvPr/>
        </p:nvSpPr>
        <p:spPr>
          <a:xfrm>
            <a:off x="4037" y="29568"/>
            <a:ext cx="6912768" cy="400110"/>
          </a:xfrm>
          <a:prstGeom prst="rect">
            <a:avLst/>
          </a:prstGeom>
          <a:noFill/>
        </p:spPr>
        <p:txBody>
          <a:bodyPr wrap="square" rtlCol="0">
            <a:spAutoFit/>
          </a:bodyPr>
          <a:lstStyle/>
          <a:p>
            <a:r>
              <a:rPr lang="en-GB" sz="2000" i="1" dirty="0">
                <a:solidFill>
                  <a:srgbClr val="FF0000"/>
                </a:solidFill>
                <a:latin typeface="Verdana" pitchFamily="34" charset="0"/>
                <a:ea typeface="Verdana" pitchFamily="34" charset="0"/>
                <a:cs typeface="Verdana" pitchFamily="34" charset="0"/>
              </a:rPr>
              <a:t>Global cancer burden and need for radiotherapy</a:t>
            </a:r>
          </a:p>
        </p:txBody>
      </p:sp>
      <p:sp>
        <p:nvSpPr>
          <p:cNvPr id="6" name="Rectangle 5"/>
          <p:cNvSpPr/>
          <p:nvPr/>
        </p:nvSpPr>
        <p:spPr>
          <a:xfrm>
            <a:off x="317938" y="620688"/>
            <a:ext cx="8352928" cy="1015663"/>
          </a:xfrm>
          <a:prstGeom prst="rect">
            <a:avLst/>
          </a:prstGeom>
        </p:spPr>
        <p:txBody>
          <a:bodyPr wrap="square">
            <a:spAutoFit/>
          </a:bodyPr>
          <a:lstStyle/>
          <a:p>
            <a:r>
              <a:rPr lang="en-GB" sz="2000" dirty="0"/>
              <a:t>According to estimates made by the International Agency for Research on Cancer (IARC), there are about 15 million new cancer cases per year worldwide, of which two thirds occur in developing countries.</a:t>
            </a:r>
          </a:p>
        </p:txBody>
      </p:sp>
      <p:sp>
        <p:nvSpPr>
          <p:cNvPr id="7" name="TextBox 6"/>
          <p:cNvSpPr txBox="1"/>
          <p:nvPr/>
        </p:nvSpPr>
        <p:spPr>
          <a:xfrm>
            <a:off x="328700" y="3358773"/>
            <a:ext cx="4680520" cy="369332"/>
          </a:xfrm>
          <a:prstGeom prst="rect">
            <a:avLst/>
          </a:prstGeom>
          <a:noFill/>
          <a:ln w="3175">
            <a:solidFill>
              <a:schemeClr val="tx1"/>
            </a:solidFill>
          </a:ln>
        </p:spPr>
        <p:txBody>
          <a:bodyPr wrap="square" rtlCol="0">
            <a:spAutoFit/>
          </a:bodyPr>
          <a:lstStyle/>
          <a:p>
            <a:r>
              <a:rPr lang="en-GB" dirty="0"/>
              <a:t>IAEA, Setting up a radiotherapy program, 2008</a:t>
            </a:r>
          </a:p>
        </p:txBody>
      </p:sp>
      <p:sp>
        <p:nvSpPr>
          <p:cNvPr id="8" name="TextBox 7"/>
          <p:cNvSpPr txBox="1"/>
          <p:nvPr/>
        </p:nvSpPr>
        <p:spPr>
          <a:xfrm>
            <a:off x="317938" y="4581128"/>
            <a:ext cx="8496944" cy="1631216"/>
          </a:xfrm>
          <a:prstGeom prst="rect">
            <a:avLst/>
          </a:prstGeom>
          <a:noFill/>
        </p:spPr>
        <p:txBody>
          <a:bodyPr wrap="square" rtlCol="0">
            <a:spAutoFit/>
          </a:bodyPr>
          <a:lstStyle/>
          <a:p>
            <a:r>
              <a:rPr lang="en-GB" sz="2000" dirty="0"/>
              <a:t>Need for </a:t>
            </a:r>
          </a:p>
          <a:p>
            <a:pPr marL="285750" indent="-285750">
              <a:buFont typeface="Arial" panose="020B0604020202020204" pitchFamily="34" charset="0"/>
              <a:buChar char="•"/>
            </a:pPr>
            <a:r>
              <a:rPr lang="en-GB" sz="2000" dirty="0"/>
              <a:t>qualified professionals (radiation oncologists, medical radiotherapy physicists, radiotherapy technicians, radiation protection officers, maintenance engineers, etc.)</a:t>
            </a:r>
          </a:p>
          <a:p>
            <a:pPr marL="285750" indent="-285750">
              <a:buFont typeface="Arial" panose="020B0604020202020204" pitchFamily="34" charset="0"/>
              <a:buChar char="•"/>
            </a:pPr>
            <a:r>
              <a:rPr lang="en-GB" sz="2000" dirty="0"/>
              <a:t>development of medical infrastructure for cancer treatment </a:t>
            </a:r>
          </a:p>
        </p:txBody>
      </p:sp>
      <p:sp>
        <p:nvSpPr>
          <p:cNvPr id="9" name="TextBox 8"/>
          <p:cNvSpPr txBox="1"/>
          <p:nvPr/>
        </p:nvSpPr>
        <p:spPr>
          <a:xfrm>
            <a:off x="328700" y="1847664"/>
            <a:ext cx="8352928" cy="1323439"/>
          </a:xfrm>
          <a:prstGeom prst="rect">
            <a:avLst/>
          </a:prstGeom>
          <a:noFill/>
        </p:spPr>
        <p:txBody>
          <a:bodyPr wrap="square" rtlCol="0">
            <a:spAutoFit/>
          </a:bodyPr>
          <a:lstStyle/>
          <a:p>
            <a:r>
              <a:rPr lang="en-GB" sz="2000" dirty="0"/>
              <a:t>The age distributions of cancer are, however, quite different between developed and developing countries; </a:t>
            </a:r>
            <a:r>
              <a:rPr lang="en-GB" sz="2000" dirty="0">
                <a:solidFill>
                  <a:srgbClr val="008DF6"/>
                </a:solidFill>
              </a:rPr>
              <a:t>there are significantly more cancer cases in childhood, adolescence and young adults in developing countries</a:t>
            </a:r>
            <a:r>
              <a:rPr lang="en-GB" sz="2000" dirty="0"/>
              <a:t>, while cancer in the elderly dominates in developed countries</a:t>
            </a:r>
          </a:p>
        </p:txBody>
      </p:sp>
    </p:spTree>
    <p:extLst>
      <p:ext uri="{BB962C8B-B14F-4D97-AF65-F5344CB8AC3E}">
        <p14:creationId xmlns:p14="http://schemas.microsoft.com/office/powerpoint/2010/main" val="35771875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97B5E8DF-58F0-4F1A-9C8E-35C36CDA2C44}" type="slidenum">
              <a:rPr lang="en-GB" smtClean="0"/>
              <a:pPr/>
              <a:t>27</a:t>
            </a:fld>
            <a:endParaRPr lang="en-GB" dirty="0"/>
          </a:p>
        </p:txBody>
      </p:sp>
      <p:sp>
        <p:nvSpPr>
          <p:cNvPr id="14" name="TextBox 13"/>
          <p:cNvSpPr txBox="1"/>
          <p:nvPr/>
        </p:nvSpPr>
        <p:spPr>
          <a:xfrm>
            <a:off x="4037" y="29568"/>
            <a:ext cx="6912768" cy="400110"/>
          </a:xfrm>
          <a:prstGeom prst="rect">
            <a:avLst/>
          </a:prstGeom>
          <a:noFill/>
        </p:spPr>
        <p:txBody>
          <a:bodyPr wrap="square" rtlCol="0">
            <a:spAutoFit/>
          </a:bodyPr>
          <a:lstStyle/>
          <a:p>
            <a:r>
              <a:rPr lang="en-GB" sz="2000" i="1" dirty="0">
                <a:solidFill>
                  <a:srgbClr val="FF0000"/>
                </a:solidFill>
                <a:latin typeface="Verdana" pitchFamily="34" charset="0"/>
                <a:ea typeface="Verdana" pitchFamily="34" charset="0"/>
                <a:cs typeface="Verdana" pitchFamily="34" charset="0"/>
              </a:rPr>
              <a:t>Challenges in Radiation Therapy in Africa</a:t>
            </a:r>
          </a:p>
        </p:txBody>
      </p:sp>
      <p:sp>
        <p:nvSpPr>
          <p:cNvPr id="3" name="Rectangle 2"/>
          <p:cNvSpPr/>
          <p:nvPr/>
        </p:nvSpPr>
        <p:spPr>
          <a:xfrm>
            <a:off x="179512" y="510206"/>
            <a:ext cx="7560840" cy="2015936"/>
          </a:xfrm>
          <a:prstGeom prst="rect">
            <a:avLst/>
          </a:prstGeom>
        </p:spPr>
        <p:txBody>
          <a:bodyPr wrap="square">
            <a:spAutoFit/>
          </a:bodyPr>
          <a:lstStyle/>
          <a:p>
            <a:pPr>
              <a:spcAft>
                <a:spcPts val="600"/>
              </a:spcAft>
            </a:pPr>
            <a:r>
              <a:rPr lang="en-GB" sz="2400" dirty="0">
                <a:solidFill>
                  <a:srgbClr val="0070C0"/>
                </a:solidFill>
              </a:rPr>
              <a:t>Technology</a:t>
            </a:r>
          </a:p>
          <a:p>
            <a:pPr marL="285750" indent="-285750">
              <a:buFont typeface="Arial" panose="020B0604020202020204" pitchFamily="34" charset="0"/>
              <a:buChar char="•"/>
            </a:pPr>
            <a:r>
              <a:rPr lang="en-GB" sz="2400" dirty="0"/>
              <a:t>23 of 54 countries have </a:t>
            </a:r>
            <a:r>
              <a:rPr lang="en-GB" sz="2400" dirty="0" err="1"/>
              <a:t>teletherapy</a:t>
            </a:r>
            <a:r>
              <a:rPr lang="en-GB" sz="2400" dirty="0"/>
              <a:t> services </a:t>
            </a:r>
          </a:p>
          <a:p>
            <a:pPr marL="285750" indent="-285750">
              <a:buFont typeface="Arial" panose="020B0604020202020204" pitchFamily="34" charset="0"/>
              <a:buChar char="•"/>
            </a:pPr>
            <a:r>
              <a:rPr lang="en-GB" sz="2400" dirty="0"/>
              <a:t>20 had high- or low-dose brachytherapy resources</a:t>
            </a:r>
          </a:p>
          <a:p>
            <a:pPr marL="285750" indent="-285750">
              <a:buFont typeface="Arial" panose="020B0604020202020204" pitchFamily="34" charset="0"/>
              <a:buChar char="•"/>
            </a:pPr>
            <a:r>
              <a:rPr lang="en-GB" sz="2400" dirty="0"/>
              <a:t>293 radiotherapy machines serving 1 billion individuals</a:t>
            </a:r>
          </a:p>
          <a:p>
            <a:pPr marL="285750" indent="-285750">
              <a:buFont typeface="Arial" panose="020B0604020202020204" pitchFamily="34" charset="0"/>
              <a:buChar char="•"/>
            </a:pPr>
            <a:r>
              <a:rPr lang="en-GB" sz="2400" dirty="0"/>
              <a:t>1 machine per 3.6 million people</a:t>
            </a:r>
          </a:p>
        </p:txBody>
      </p:sp>
      <p:sp>
        <p:nvSpPr>
          <p:cNvPr id="4" name="Rectangle 3"/>
          <p:cNvSpPr/>
          <p:nvPr/>
        </p:nvSpPr>
        <p:spPr>
          <a:xfrm>
            <a:off x="12746" y="2589318"/>
            <a:ext cx="9104467" cy="292388"/>
          </a:xfrm>
          <a:prstGeom prst="rect">
            <a:avLst/>
          </a:prstGeom>
        </p:spPr>
        <p:txBody>
          <a:bodyPr wrap="square">
            <a:spAutoFit/>
          </a:bodyPr>
          <a:lstStyle/>
          <a:p>
            <a:r>
              <a:rPr lang="en-GB" sz="1300" dirty="0"/>
              <a:t>Abdel-</a:t>
            </a:r>
            <a:r>
              <a:rPr lang="en-GB" sz="1300" dirty="0" err="1"/>
              <a:t>Waheb</a:t>
            </a:r>
            <a:r>
              <a:rPr lang="en-GB" sz="1300" dirty="0"/>
              <a:t> et al, Lancet Oncology, 2013 / Grover et  al, Front in Oncology, Jan 2015 / </a:t>
            </a:r>
            <a:r>
              <a:rPr lang="en-GB" sz="1300" dirty="0" err="1"/>
              <a:t>Balogun</a:t>
            </a:r>
            <a:r>
              <a:rPr lang="en-GB" sz="1300" dirty="0"/>
              <a:t> et al, Radiation Oncology, Aug 2016</a:t>
            </a:r>
          </a:p>
        </p:txBody>
      </p:sp>
      <p:sp>
        <p:nvSpPr>
          <p:cNvPr id="5" name="TextBox 4"/>
          <p:cNvSpPr txBox="1"/>
          <p:nvPr/>
        </p:nvSpPr>
        <p:spPr>
          <a:xfrm>
            <a:off x="263989" y="2996796"/>
            <a:ext cx="8660605" cy="369332"/>
          </a:xfrm>
          <a:prstGeom prst="rect">
            <a:avLst/>
          </a:prstGeom>
          <a:noFill/>
          <a:ln w="3175">
            <a:solidFill>
              <a:schemeClr val="tx1"/>
            </a:solidFill>
          </a:ln>
        </p:spPr>
        <p:txBody>
          <a:bodyPr wrap="square" rtlCol="0">
            <a:spAutoFit/>
          </a:bodyPr>
          <a:lstStyle/>
          <a:p>
            <a:r>
              <a:rPr lang="en-GB" dirty="0"/>
              <a:t>Taken from </a:t>
            </a:r>
            <a:r>
              <a:rPr lang="en-GB" dirty="0" err="1"/>
              <a:t>Surbhi</a:t>
            </a:r>
            <a:r>
              <a:rPr lang="en-GB" dirty="0"/>
              <a:t> Grover’s lecture at the CERN-ICEC-STFC workshop, CERN, October 2017 </a:t>
            </a:r>
          </a:p>
        </p:txBody>
      </p:sp>
      <p:sp>
        <p:nvSpPr>
          <p:cNvPr id="7" name="Rectangle 6"/>
          <p:cNvSpPr/>
          <p:nvPr/>
        </p:nvSpPr>
        <p:spPr>
          <a:xfrm>
            <a:off x="179512" y="3717032"/>
            <a:ext cx="8745082" cy="1569660"/>
          </a:xfrm>
          <a:prstGeom prst="rect">
            <a:avLst/>
          </a:prstGeom>
        </p:spPr>
        <p:txBody>
          <a:bodyPr wrap="square">
            <a:spAutoFit/>
          </a:bodyPr>
          <a:lstStyle/>
          <a:p>
            <a:r>
              <a:rPr lang="en-GB" sz="2400" dirty="0">
                <a:solidFill>
                  <a:srgbClr val="0070C0"/>
                </a:solidFill>
              </a:rPr>
              <a:t>Human resources</a:t>
            </a:r>
          </a:p>
          <a:p>
            <a:pPr marL="342900" indent="-342900">
              <a:buFont typeface="Arial" panose="020B0604020202020204" pitchFamily="34" charset="0"/>
              <a:buChar char="•"/>
            </a:pPr>
            <a:r>
              <a:rPr lang="en-GB" sz="2400" dirty="0"/>
              <a:t>a gap of 7,500 oncologists, 6,000 physicists and 20,000 technicians in LMICs (in Africa: 1600 medical oncologists, 1000 medical physicists and 4000 technicians)</a:t>
            </a:r>
          </a:p>
        </p:txBody>
      </p:sp>
      <p:sp>
        <p:nvSpPr>
          <p:cNvPr id="8" name="TextBox 7"/>
          <p:cNvSpPr txBox="1"/>
          <p:nvPr/>
        </p:nvSpPr>
        <p:spPr>
          <a:xfrm>
            <a:off x="251520" y="5733256"/>
            <a:ext cx="8668384" cy="369332"/>
          </a:xfrm>
          <a:prstGeom prst="rect">
            <a:avLst/>
          </a:prstGeom>
          <a:noFill/>
          <a:ln w="3175">
            <a:solidFill>
              <a:schemeClr val="tx1"/>
            </a:solidFill>
          </a:ln>
        </p:spPr>
        <p:txBody>
          <a:bodyPr wrap="square" rtlCol="0">
            <a:spAutoFit/>
          </a:bodyPr>
          <a:lstStyle/>
          <a:p>
            <a:r>
              <a:rPr lang="en-GB" dirty="0"/>
              <a:t>Taken from </a:t>
            </a:r>
            <a:r>
              <a:rPr lang="en-GB" dirty="0" err="1"/>
              <a:t>Andras</a:t>
            </a:r>
            <a:r>
              <a:rPr lang="en-GB" dirty="0"/>
              <a:t> </a:t>
            </a:r>
            <a:r>
              <a:rPr lang="en-GB" dirty="0" err="1"/>
              <a:t>Fehervary’s</a:t>
            </a:r>
            <a:r>
              <a:rPr lang="en-GB" dirty="0"/>
              <a:t> lecture at the CERN-ICEC workshop, CERN, November 2016 </a:t>
            </a:r>
          </a:p>
        </p:txBody>
      </p:sp>
    </p:spTree>
    <p:extLst>
      <p:ext uri="{BB962C8B-B14F-4D97-AF65-F5344CB8AC3E}">
        <p14:creationId xmlns:p14="http://schemas.microsoft.com/office/powerpoint/2010/main" val="39308938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97B5E8DF-58F0-4F1A-9C8E-35C36CDA2C44}" type="slidenum">
              <a:rPr lang="en-GB" smtClean="0"/>
              <a:pPr/>
              <a:t>28</a:t>
            </a:fld>
            <a:endParaRPr lang="en-GB" dirty="0"/>
          </a:p>
        </p:txBody>
      </p:sp>
      <p:sp>
        <p:nvSpPr>
          <p:cNvPr id="14" name="TextBox 13"/>
          <p:cNvSpPr txBox="1"/>
          <p:nvPr/>
        </p:nvSpPr>
        <p:spPr>
          <a:xfrm>
            <a:off x="4037" y="29568"/>
            <a:ext cx="6912768" cy="400110"/>
          </a:xfrm>
          <a:prstGeom prst="rect">
            <a:avLst/>
          </a:prstGeom>
          <a:noFill/>
        </p:spPr>
        <p:txBody>
          <a:bodyPr wrap="square" rtlCol="0">
            <a:spAutoFit/>
          </a:bodyPr>
          <a:lstStyle/>
          <a:p>
            <a:r>
              <a:rPr lang="en-GB" sz="2000" i="1" dirty="0">
                <a:solidFill>
                  <a:srgbClr val="FF0000"/>
                </a:solidFill>
                <a:latin typeface="Verdana" pitchFamily="34" charset="0"/>
                <a:ea typeface="Verdana" pitchFamily="34" charset="0"/>
                <a:cs typeface="Verdana" pitchFamily="34" charset="0"/>
              </a:rPr>
              <a:t>RT resources needed in 20 years from now</a:t>
            </a:r>
          </a:p>
        </p:txBody>
      </p:sp>
      <p:pic>
        <p:nvPicPr>
          <p:cNvPr id="3" name="Picture 2"/>
          <p:cNvPicPr>
            <a:picLocks noChangeAspect="1"/>
          </p:cNvPicPr>
          <p:nvPr/>
        </p:nvPicPr>
        <p:blipFill>
          <a:blip r:embed="rId3"/>
          <a:stretch>
            <a:fillRect/>
          </a:stretch>
        </p:blipFill>
        <p:spPr>
          <a:xfrm>
            <a:off x="262" y="827000"/>
            <a:ext cx="9143475" cy="5203999"/>
          </a:xfrm>
          <a:prstGeom prst="rect">
            <a:avLst/>
          </a:prstGeom>
        </p:spPr>
      </p:pic>
      <p:sp>
        <p:nvSpPr>
          <p:cNvPr id="4" name="TextBox 3"/>
          <p:cNvSpPr txBox="1"/>
          <p:nvPr/>
        </p:nvSpPr>
        <p:spPr>
          <a:xfrm>
            <a:off x="72668" y="4509120"/>
            <a:ext cx="9036233" cy="369332"/>
          </a:xfrm>
          <a:prstGeom prst="rect">
            <a:avLst/>
          </a:prstGeom>
          <a:noFill/>
          <a:ln w="3175">
            <a:solidFill>
              <a:schemeClr val="tx1"/>
            </a:solidFill>
          </a:ln>
        </p:spPr>
        <p:txBody>
          <a:bodyPr wrap="square" rtlCol="0">
            <a:spAutoFit/>
          </a:bodyPr>
          <a:lstStyle/>
          <a:p>
            <a:r>
              <a:rPr lang="en-GB" dirty="0"/>
              <a:t>Taken from Mary </a:t>
            </a:r>
            <a:r>
              <a:rPr lang="en-GB" dirty="0" err="1"/>
              <a:t>Gospodarowicz’s</a:t>
            </a:r>
            <a:r>
              <a:rPr lang="en-GB" dirty="0"/>
              <a:t> lecture at the CERN-ICEC workshop, CERN, November 2016 </a:t>
            </a:r>
          </a:p>
        </p:txBody>
      </p:sp>
      <p:sp>
        <p:nvSpPr>
          <p:cNvPr id="5" name="TextBox 4"/>
          <p:cNvSpPr txBox="1"/>
          <p:nvPr/>
        </p:nvSpPr>
        <p:spPr>
          <a:xfrm>
            <a:off x="361093" y="3633572"/>
            <a:ext cx="3960440" cy="369332"/>
          </a:xfrm>
          <a:prstGeom prst="rect">
            <a:avLst/>
          </a:prstGeom>
          <a:noFill/>
        </p:spPr>
        <p:txBody>
          <a:bodyPr wrap="square" rtlCol="0">
            <a:spAutoFit/>
          </a:bodyPr>
          <a:lstStyle/>
          <a:p>
            <a:r>
              <a:rPr lang="en-GB" dirty="0"/>
              <a:t>LMICS = Low Medium Income Countries</a:t>
            </a:r>
          </a:p>
        </p:txBody>
      </p:sp>
    </p:spTree>
    <p:extLst>
      <p:ext uri="{BB962C8B-B14F-4D97-AF65-F5344CB8AC3E}">
        <p14:creationId xmlns:p14="http://schemas.microsoft.com/office/powerpoint/2010/main" val="12190861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97B5E8DF-58F0-4F1A-9C8E-35C36CDA2C44}" type="slidenum">
              <a:rPr lang="en-GB" smtClean="0"/>
              <a:pPr/>
              <a:t>29</a:t>
            </a:fld>
            <a:endParaRPr lang="en-GB" dirty="0"/>
          </a:p>
        </p:txBody>
      </p:sp>
      <p:sp>
        <p:nvSpPr>
          <p:cNvPr id="14" name="TextBox 13"/>
          <p:cNvSpPr txBox="1"/>
          <p:nvPr/>
        </p:nvSpPr>
        <p:spPr>
          <a:xfrm>
            <a:off x="4037" y="29568"/>
            <a:ext cx="6912768" cy="400110"/>
          </a:xfrm>
          <a:prstGeom prst="rect">
            <a:avLst/>
          </a:prstGeom>
          <a:noFill/>
        </p:spPr>
        <p:txBody>
          <a:bodyPr wrap="square" rtlCol="0">
            <a:spAutoFit/>
          </a:bodyPr>
          <a:lstStyle/>
          <a:p>
            <a:r>
              <a:rPr lang="en-GB" sz="2000" i="1" dirty="0">
                <a:solidFill>
                  <a:srgbClr val="FF0000"/>
                </a:solidFill>
                <a:latin typeface="Verdana" pitchFamily="34" charset="0"/>
                <a:ea typeface="Verdana" pitchFamily="34" charset="0"/>
                <a:cs typeface="Verdana" pitchFamily="34" charset="0"/>
              </a:rPr>
              <a:t>Developing RT for challenging environments </a:t>
            </a:r>
          </a:p>
        </p:txBody>
      </p:sp>
      <p:sp>
        <p:nvSpPr>
          <p:cNvPr id="3" name="Rectangle 2"/>
          <p:cNvSpPr/>
          <p:nvPr/>
        </p:nvSpPr>
        <p:spPr>
          <a:xfrm>
            <a:off x="251520" y="836712"/>
            <a:ext cx="8568952" cy="5078313"/>
          </a:xfrm>
          <a:prstGeom prst="rect">
            <a:avLst/>
          </a:prstGeom>
        </p:spPr>
        <p:txBody>
          <a:bodyPr wrap="square">
            <a:spAutoFit/>
          </a:bodyPr>
          <a:lstStyle/>
          <a:p>
            <a:pPr>
              <a:buSzPct val="125000"/>
            </a:pPr>
            <a:r>
              <a:rPr lang="en-GB" b="1" dirty="0" err="1"/>
              <a:t>Linacs</a:t>
            </a:r>
            <a:endParaRPr lang="en-GB" b="1" dirty="0"/>
          </a:p>
          <a:p>
            <a:pPr marL="285750" indent="-285750">
              <a:buSzPct val="125000"/>
              <a:buFont typeface="Arial" panose="020B0604020202020204" pitchFamily="34" charset="0"/>
              <a:buChar char="•"/>
            </a:pPr>
            <a:r>
              <a:rPr lang="en-GB" dirty="0"/>
              <a:t>Ability to operate in a difficult environment </a:t>
            </a:r>
          </a:p>
          <a:p>
            <a:pPr marL="742950" lvl="1" indent="-285750">
              <a:buSzPct val="125000"/>
              <a:buFont typeface="Arial" panose="020B0604020202020204" pitchFamily="34" charset="0"/>
              <a:buChar char="•"/>
            </a:pPr>
            <a:r>
              <a:rPr lang="en-GB" dirty="0"/>
              <a:t>Interruptions in electricity / power supply </a:t>
            </a:r>
          </a:p>
          <a:p>
            <a:pPr marL="742950" lvl="1" indent="-285750">
              <a:buSzPct val="125000"/>
              <a:buFont typeface="Arial" panose="020B0604020202020204" pitchFamily="34" charset="0"/>
              <a:buChar char="•"/>
            </a:pPr>
            <a:r>
              <a:rPr lang="en-GB" dirty="0"/>
              <a:t>Heat / problem with temperature control</a:t>
            </a:r>
          </a:p>
          <a:p>
            <a:pPr marL="742950" lvl="1" indent="-285750">
              <a:buSzPct val="125000"/>
              <a:buFont typeface="Arial" panose="020B0604020202020204" pitchFamily="34" charset="0"/>
              <a:buChar char="•"/>
            </a:pPr>
            <a:r>
              <a:rPr lang="en-GB" dirty="0"/>
              <a:t>Dust and humidity</a:t>
            </a:r>
          </a:p>
          <a:p>
            <a:pPr marL="285750" indent="-285750">
              <a:buSzPct val="125000"/>
              <a:buFont typeface="Arial" panose="020B0604020202020204" pitchFamily="34" charset="0"/>
              <a:buChar char="•"/>
            </a:pPr>
            <a:r>
              <a:rPr lang="en-GB" dirty="0"/>
              <a:t>Highly modular, so that faulty parts can easily be replaced </a:t>
            </a:r>
          </a:p>
          <a:p>
            <a:pPr marL="285750" indent="-285750">
              <a:buSzPct val="125000"/>
              <a:buFont typeface="Arial" panose="020B0604020202020204" pitchFamily="34" charset="0"/>
              <a:buChar char="•"/>
            </a:pPr>
            <a:r>
              <a:rPr lang="en-GB" dirty="0"/>
              <a:t>Self-diagnosing, in case of accelerator malfunctioning</a:t>
            </a:r>
          </a:p>
          <a:p>
            <a:pPr marL="285750" indent="-285750">
              <a:buSzPct val="125000"/>
              <a:buFont typeface="Arial" panose="020B0604020202020204" pitchFamily="34" charset="0"/>
              <a:buChar char="•"/>
            </a:pPr>
            <a:r>
              <a:rPr lang="en-GB" dirty="0"/>
              <a:t>Low power consumption</a:t>
            </a:r>
          </a:p>
          <a:p>
            <a:pPr marL="285750" indent="-285750">
              <a:buSzPct val="125000"/>
              <a:buFont typeface="Arial" panose="020B0604020202020204" pitchFamily="34" charset="0"/>
              <a:buChar char="•"/>
            </a:pPr>
            <a:r>
              <a:rPr lang="en-GB" dirty="0"/>
              <a:t>…</a:t>
            </a:r>
          </a:p>
          <a:p>
            <a:pPr marL="285750" indent="-285750">
              <a:buSzPct val="125000"/>
              <a:buFont typeface="Arial" panose="020B0604020202020204" pitchFamily="34" charset="0"/>
              <a:buChar char="•"/>
            </a:pPr>
            <a:endParaRPr lang="en-GB" dirty="0"/>
          </a:p>
          <a:p>
            <a:pPr>
              <a:buSzPct val="125000"/>
            </a:pPr>
            <a:r>
              <a:rPr lang="en-GB" b="1" dirty="0"/>
              <a:t>Screening</a:t>
            </a:r>
          </a:p>
          <a:p>
            <a:pPr marL="285750" indent="-285750">
              <a:buSzPct val="125000"/>
              <a:buFont typeface="Arial" panose="020B0604020202020204" pitchFamily="34" charset="0"/>
              <a:buChar char="•"/>
            </a:pPr>
            <a:r>
              <a:rPr lang="en-GB" dirty="0"/>
              <a:t>Improve screening and early diagnosis to make RT more effective</a:t>
            </a:r>
          </a:p>
          <a:p>
            <a:pPr marL="285750" indent="-285750">
              <a:buSzPct val="125000"/>
              <a:buFont typeface="Arial" panose="020B0604020202020204" pitchFamily="34" charset="0"/>
              <a:buChar char="•"/>
            </a:pPr>
            <a:endParaRPr lang="en-GB" dirty="0"/>
          </a:p>
          <a:p>
            <a:r>
              <a:rPr lang="en-GB" b="1" dirty="0"/>
              <a:t>Need for </a:t>
            </a:r>
          </a:p>
          <a:p>
            <a:pPr marL="285750" indent="-285750">
              <a:buSzPct val="125000"/>
              <a:buFont typeface="Arial" panose="020B0604020202020204" pitchFamily="34" charset="0"/>
              <a:buChar char="•"/>
            </a:pPr>
            <a:r>
              <a:rPr lang="en-GB" dirty="0"/>
              <a:t>Qualified professionals: radiation oncologists, medical radiotherapy physicists, radiotherapy technicians, radiation protection officers, maintenance engineers, etc.</a:t>
            </a:r>
          </a:p>
          <a:p>
            <a:pPr marL="285750" indent="-285750">
              <a:buSzPct val="125000"/>
              <a:buFont typeface="Arial" panose="020B0604020202020204" pitchFamily="34" charset="0"/>
              <a:buChar char="•"/>
            </a:pPr>
            <a:r>
              <a:rPr lang="en-GB" dirty="0"/>
              <a:t>Related training programmes</a:t>
            </a:r>
          </a:p>
          <a:p>
            <a:pPr marL="285750" indent="-285750">
              <a:buSzPct val="125000"/>
              <a:buFont typeface="Arial" panose="020B0604020202020204" pitchFamily="34" charset="0"/>
              <a:buChar char="•"/>
            </a:pPr>
            <a:r>
              <a:rPr lang="en-GB" dirty="0"/>
              <a:t>Development of medical infrastructure</a:t>
            </a:r>
          </a:p>
        </p:txBody>
      </p:sp>
    </p:spTree>
    <p:extLst>
      <p:ext uri="{BB962C8B-B14F-4D97-AF65-F5344CB8AC3E}">
        <p14:creationId xmlns:p14="http://schemas.microsoft.com/office/powerpoint/2010/main" val="3338605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97B5E8DF-58F0-4F1A-9C8E-35C36CDA2C44}" type="slidenum">
              <a:rPr lang="en-GB" smtClean="0"/>
              <a:pPr/>
              <a:t>3</a:t>
            </a:fld>
            <a:endParaRPr lang="en-GB" dirty="0"/>
          </a:p>
        </p:txBody>
      </p:sp>
      <p:sp>
        <p:nvSpPr>
          <p:cNvPr id="14" name="TextBox 13"/>
          <p:cNvSpPr txBox="1"/>
          <p:nvPr/>
        </p:nvSpPr>
        <p:spPr>
          <a:xfrm>
            <a:off x="4037" y="29568"/>
            <a:ext cx="6912768" cy="400110"/>
          </a:xfrm>
          <a:prstGeom prst="rect">
            <a:avLst/>
          </a:prstGeom>
          <a:noFill/>
        </p:spPr>
        <p:txBody>
          <a:bodyPr wrap="square" rtlCol="0">
            <a:spAutoFit/>
          </a:bodyPr>
          <a:lstStyle/>
          <a:p>
            <a:r>
              <a:rPr lang="en-US" sz="2000" i="1" dirty="0">
                <a:solidFill>
                  <a:srgbClr val="FF0000"/>
                </a:solidFill>
                <a:latin typeface="Verdana" pitchFamily="34" charset="0"/>
                <a:ea typeface="Verdana" pitchFamily="34" charset="0"/>
                <a:cs typeface="Verdana" pitchFamily="34" charset="0"/>
              </a:rPr>
              <a:t>Particle accelerators operational in the world</a:t>
            </a:r>
            <a:endParaRPr lang="en-GB" sz="2000" i="1" dirty="0">
              <a:solidFill>
                <a:srgbClr val="FF0000"/>
              </a:solidFill>
              <a:latin typeface="Verdana" pitchFamily="34" charset="0"/>
              <a:ea typeface="Verdana" pitchFamily="34" charset="0"/>
              <a:cs typeface="Verdana" pitchFamily="34" charset="0"/>
            </a:endParaRPr>
          </a:p>
        </p:txBody>
      </p:sp>
      <p:sp>
        <p:nvSpPr>
          <p:cNvPr id="10" name="TextBox 9"/>
          <p:cNvSpPr txBox="1"/>
          <p:nvPr/>
        </p:nvSpPr>
        <p:spPr>
          <a:xfrm>
            <a:off x="533400" y="5796553"/>
            <a:ext cx="7696200" cy="584775"/>
          </a:xfrm>
          <a:prstGeom prst="rect">
            <a:avLst/>
          </a:prstGeom>
          <a:noFill/>
        </p:spPr>
        <p:txBody>
          <a:bodyPr wrap="square" rtlCol="0">
            <a:spAutoFit/>
          </a:bodyPr>
          <a:lstStyle/>
          <a:p>
            <a:r>
              <a:rPr lang="en-GB" sz="1600" dirty="0"/>
              <a:t>A. P. </a:t>
            </a:r>
            <a:r>
              <a:rPr lang="en-GB" sz="1600" dirty="0" err="1"/>
              <a:t>Chernyaev</a:t>
            </a:r>
            <a:r>
              <a:rPr lang="en-GB" sz="1600" dirty="0"/>
              <a:t> and S. M. </a:t>
            </a:r>
            <a:r>
              <a:rPr lang="en-GB" sz="1600" dirty="0" err="1"/>
              <a:t>Varzar</a:t>
            </a:r>
            <a:r>
              <a:rPr lang="en-GB" sz="1600" dirty="0"/>
              <a:t>, Particle Accelerators in Modern World, Physics of Atomic Nuclei, 2014, Vol. 77, No. 10, pp. 1203–1215.</a:t>
            </a:r>
            <a:endParaRPr lang="en-US" sz="1600" dirty="0">
              <a:latin typeface="+mn-lt"/>
            </a:endParaRPr>
          </a:p>
        </p:txBody>
      </p:sp>
      <p:sp>
        <p:nvSpPr>
          <p:cNvPr id="15" name="TextBox 14"/>
          <p:cNvSpPr txBox="1"/>
          <p:nvPr/>
        </p:nvSpPr>
        <p:spPr>
          <a:xfrm>
            <a:off x="107072" y="659270"/>
            <a:ext cx="8888443" cy="384721"/>
          </a:xfrm>
          <a:prstGeom prst="rect">
            <a:avLst/>
          </a:prstGeom>
          <a:noFill/>
        </p:spPr>
        <p:txBody>
          <a:bodyPr wrap="square" rtlCol="0">
            <a:spAutoFit/>
          </a:bodyPr>
          <a:lstStyle/>
          <a:p>
            <a:r>
              <a:rPr lang="en-US" sz="1900" dirty="0"/>
              <a:t>Three main applications: 1) Scientific research, </a:t>
            </a:r>
            <a:r>
              <a:rPr lang="en-US" sz="1900" dirty="0">
                <a:solidFill>
                  <a:srgbClr val="FF4233"/>
                </a:solidFill>
              </a:rPr>
              <a:t>2) </a:t>
            </a:r>
            <a:r>
              <a:rPr lang="en-US" sz="1900" dirty="0"/>
              <a:t>Medical applications </a:t>
            </a:r>
            <a:r>
              <a:rPr lang="en-US" sz="1900" dirty="0">
                <a:solidFill>
                  <a:srgbClr val="0070C0"/>
                </a:solidFill>
              </a:rPr>
              <a:t>3) Industrial uses</a:t>
            </a:r>
          </a:p>
        </p:txBody>
      </p:sp>
      <p:sp>
        <p:nvSpPr>
          <p:cNvPr id="5" name="Rectangle 4"/>
          <p:cNvSpPr/>
          <p:nvPr/>
        </p:nvSpPr>
        <p:spPr>
          <a:xfrm>
            <a:off x="4958167" y="653992"/>
            <a:ext cx="2271840" cy="384721"/>
          </a:xfrm>
          <a:prstGeom prst="rect">
            <a:avLst/>
          </a:prstGeom>
        </p:spPr>
        <p:txBody>
          <a:bodyPr wrap="none">
            <a:spAutoFit/>
          </a:bodyPr>
          <a:lstStyle/>
          <a:p>
            <a:r>
              <a:rPr lang="en-US" sz="1900" dirty="0">
                <a:solidFill>
                  <a:srgbClr val="FF0000"/>
                </a:solidFill>
              </a:rPr>
              <a:t>Medical applications</a:t>
            </a:r>
            <a:r>
              <a:rPr lang="en-US" sz="1900" dirty="0"/>
              <a:t> </a:t>
            </a:r>
            <a:endParaRPr lang="en-GB" sz="1900" dirty="0"/>
          </a:p>
        </p:txBody>
      </p:sp>
      <p:graphicFrame>
        <p:nvGraphicFramePr>
          <p:cNvPr id="11" name="Chart 10"/>
          <p:cNvGraphicFramePr>
            <a:graphicFrameLocks noChangeAspect="1"/>
          </p:cNvGraphicFramePr>
          <p:nvPr>
            <p:extLst>
              <p:ext uri="{D42A27DB-BD31-4B8C-83A1-F6EECF244321}">
                <p14:modId xmlns:p14="http://schemas.microsoft.com/office/powerpoint/2010/main" val="3490590414"/>
              </p:ext>
            </p:extLst>
          </p:nvPr>
        </p:nvGraphicFramePr>
        <p:xfrm>
          <a:off x="1187624" y="1233135"/>
          <a:ext cx="6984776" cy="4259977"/>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2998010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97B5E8DF-58F0-4F1A-9C8E-35C36CDA2C44}" type="slidenum">
              <a:rPr lang="en-GB" smtClean="0"/>
              <a:pPr/>
              <a:t>30</a:t>
            </a:fld>
            <a:endParaRPr lang="en-GB" dirty="0"/>
          </a:p>
        </p:txBody>
      </p:sp>
      <p:sp>
        <p:nvSpPr>
          <p:cNvPr id="14" name="TextBox 13"/>
          <p:cNvSpPr txBox="1"/>
          <p:nvPr/>
        </p:nvSpPr>
        <p:spPr>
          <a:xfrm>
            <a:off x="4037" y="29568"/>
            <a:ext cx="6912768" cy="400110"/>
          </a:xfrm>
          <a:prstGeom prst="rect">
            <a:avLst/>
          </a:prstGeom>
          <a:noFill/>
        </p:spPr>
        <p:txBody>
          <a:bodyPr wrap="square" rtlCol="0">
            <a:spAutoFit/>
          </a:bodyPr>
          <a:lstStyle/>
          <a:p>
            <a:r>
              <a:rPr lang="en-GB" sz="2000" i="1" dirty="0">
                <a:solidFill>
                  <a:srgbClr val="FF0000"/>
                </a:solidFill>
                <a:latin typeface="Verdana" pitchFamily="34" charset="0"/>
                <a:ea typeface="Verdana" pitchFamily="34" charset="0"/>
                <a:cs typeface="Verdana" pitchFamily="34" charset="0"/>
              </a:rPr>
              <a:t>Guidelines</a:t>
            </a:r>
          </a:p>
        </p:txBody>
      </p:sp>
      <p:pic>
        <p:nvPicPr>
          <p:cNvPr id="3" name="Picture 2"/>
          <p:cNvPicPr>
            <a:picLocks noChangeAspect="1"/>
          </p:cNvPicPr>
          <p:nvPr/>
        </p:nvPicPr>
        <p:blipFill>
          <a:blip r:embed="rId3"/>
          <a:stretch>
            <a:fillRect/>
          </a:stretch>
        </p:blipFill>
        <p:spPr>
          <a:xfrm>
            <a:off x="251520" y="468031"/>
            <a:ext cx="3900166" cy="5854391"/>
          </a:xfrm>
          <a:prstGeom prst="rect">
            <a:avLst/>
          </a:prstGeom>
        </p:spPr>
      </p:pic>
      <p:pic>
        <p:nvPicPr>
          <p:cNvPr id="4" name="Picture 3"/>
          <p:cNvPicPr>
            <a:picLocks noChangeAspect="1"/>
          </p:cNvPicPr>
          <p:nvPr/>
        </p:nvPicPr>
        <p:blipFill>
          <a:blip r:embed="rId4"/>
          <a:stretch>
            <a:fillRect/>
          </a:stretch>
        </p:blipFill>
        <p:spPr>
          <a:xfrm>
            <a:off x="4295702" y="468032"/>
            <a:ext cx="4116727" cy="5843624"/>
          </a:xfrm>
          <a:prstGeom prst="rect">
            <a:avLst/>
          </a:prstGeom>
        </p:spPr>
      </p:pic>
    </p:spTree>
    <p:extLst>
      <p:ext uri="{BB962C8B-B14F-4D97-AF65-F5344CB8AC3E}">
        <p14:creationId xmlns:p14="http://schemas.microsoft.com/office/powerpoint/2010/main" val="29107708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E58AEE3C-5DB0-4806-8891-7D6B70D798A7}" type="slidenum">
              <a:rPr lang="en-US" smtClean="0"/>
              <a:pPr/>
              <a:t>4</a:t>
            </a:fld>
            <a:endParaRPr lang="en-US"/>
          </a:p>
        </p:txBody>
      </p:sp>
      <p:sp>
        <p:nvSpPr>
          <p:cNvPr id="7" name="Rectangle 2"/>
          <p:cNvSpPr txBox="1">
            <a:spLocks noChangeArrowheads="1"/>
          </p:cNvSpPr>
          <p:nvPr/>
        </p:nvSpPr>
        <p:spPr>
          <a:xfrm>
            <a:off x="152400" y="44624"/>
            <a:ext cx="8839200" cy="400110"/>
          </a:xfrm>
          <a:prstGeom prst="rect">
            <a:avLst/>
          </a:prstGeom>
          <a:noFill/>
        </p:spPr>
        <p:txBody>
          <a:bodyPr wrap="square" rtlCol="0">
            <a:spAutoFit/>
          </a:bodyPr>
          <a:lstStyle>
            <a:defPPr>
              <a:defRPr lang="en-US"/>
            </a:defPPr>
            <a:lvl1pPr>
              <a:defRPr sz="2000" i="1">
                <a:solidFill>
                  <a:srgbClr val="FF0000"/>
                </a:solidFill>
                <a:latin typeface="Verdana" pitchFamily="34" charset="0"/>
                <a:ea typeface="Verdana" pitchFamily="34" charset="0"/>
                <a:cs typeface="Verdana" pitchFamily="34" charset="0"/>
              </a:defRPr>
            </a:lvl1pPr>
          </a:lstStyle>
          <a:p>
            <a:r>
              <a:rPr lang="en-US" dirty="0"/>
              <a:t>Particle accelerators for medical uses</a:t>
            </a:r>
          </a:p>
        </p:txBody>
      </p:sp>
      <p:sp>
        <p:nvSpPr>
          <p:cNvPr id="5" name="Rectangle 16"/>
          <p:cNvSpPr>
            <a:spLocks noChangeArrowheads="1"/>
          </p:cNvSpPr>
          <p:nvPr/>
        </p:nvSpPr>
        <p:spPr bwMode="auto">
          <a:xfrm>
            <a:off x="152400" y="551003"/>
            <a:ext cx="5571728" cy="5724644"/>
          </a:xfrm>
          <a:prstGeom prst="rect">
            <a:avLst/>
          </a:prstGeom>
          <a:noFill/>
          <a:ln w="9525">
            <a:noFill/>
            <a:miter lim="800000"/>
            <a:headEnd/>
            <a:tailEnd/>
          </a:ln>
        </p:spPr>
        <p:txBody>
          <a:bodyPr wrap="square">
            <a:spAutoFit/>
          </a:bodyPr>
          <a:lstStyle/>
          <a:p>
            <a:pPr marL="266700" indent="-266700">
              <a:spcAft>
                <a:spcPts val="600"/>
              </a:spcAft>
              <a:buSzPct val="125000"/>
              <a:buFont typeface="Arial" pitchFamily="34" charset="0"/>
              <a:buChar char="•"/>
            </a:pPr>
            <a:r>
              <a:rPr lang="en-GB" sz="2400" dirty="0">
                <a:latin typeface="+mn-lt"/>
              </a:rPr>
              <a:t>Production of </a:t>
            </a:r>
            <a:r>
              <a:rPr lang="en-GB" sz="2400" dirty="0">
                <a:solidFill>
                  <a:srgbClr val="FF0000"/>
                </a:solidFill>
                <a:latin typeface="+mn-lt"/>
              </a:rPr>
              <a:t>radionuclides</a:t>
            </a:r>
            <a:r>
              <a:rPr lang="en-GB" sz="2400" dirty="0">
                <a:latin typeface="+mn-lt"/>
              </a:rPr>
              <a:t> with (low-energy) cyclotrons</a:t>
            </a:r>
          </a:p>
          <a:p>
            <a:pPr marL="717550" lvl="1" indent="-260350">
              <a:buSzPct val="75000"/>
              <a:buFont typeface="Courier New" panose="02070309020205020404" pitchFamily="49" charset="0"/>
              <a:buChar char="o"/>
            </a:pPr>
            <a:r>
              <a:rPr lang="en-GB" sz="2400" dirty="0">
                <a:latin typeface="+mn-lt"/>
              </a:rPr>
              <a:t>Imaging (PET and SPECT)</a:t>
            </a:r>
          </a:p>
          <a:p>
            <a:pPr marL="717550" lvl="1" indent="-260350">
              <a:spcAft>
                <a:spcPts val="600"/>
              </a:spcAft>
              <a:buSzPct val="75000"/>
              <a:buFont typeface="Courier New" panose="02070309020205020404" pitchFamily="49" charset="0"/>
              <a:buChar char="o"/>
            </a:pPr>
            <a:r>
              <a:rPr lang="en-GB" sz="2400" dirty="0">
                <a:latin typeface="+mn-lt"/>
              </a:rPr>
              <a:t>Therapy</a:t>
            </a:r>
          </a:p>
          <a:p>
            <a:pPr marL="266700" indent="-266700">
              <a:spcAft>
                <a:spcPts val="600"/>
              </a:spcAft>
              <a:buSzPct val="125000"/>
              <a:buFont typeface="Arial" pitchFamily="34" charset="0"/>
              <a:buChar char="•"/>
            </a:pPr>
            <a:endParaRPr lang="en-GB" sz="2400" dirty="0">
              <a:latin typeface="+mn-lt"/>
            </a:endParaRPr>
          </a:p>
          <a:p>
            <a:pPr marL="266700" indent="-266700">
              <a:spcAft>
                <a:spcPts val="600"/>
              </a:spcAft>
              <a:buSzPct val="125000"/>
              <a:buFont typeface="Arial" pitchFamily="34" charset="0"/>
              <a:buChar char="•"/>
            </a:pPr>
            <a:r>
              <a:rPr lang="en-GB" sz="2400" dirty="0">
                <a:latin typeface="+mn-lt"/>
              </a:rPr>
              <a:t>Electron </a:t>
            </a:r>
            <a:r>
              <a:rPr lang="en-GB" sz="2400" dirty="0" err="1">
                <a:latin typeface="+mn-lt"/>
              </a:rPr>
              <a:t>linacs</a:t>
            </a:r>
            <a:r>
              <a:rPr lang="en-GB" sz="2400" dirty="0">
                <a:latin typeface="+mn-lt"/>
              </a:rPr>
              <a:t> for </a:t>
            </a:r>
            <a:r>
              <a:rPr lang="en-GB" sz="2400" dirty="0">
                <a:solidFill>
                  <a:srgbClr val="FF0000"/>
                </a:solidFill>
                <a:latin typeface="+mn-lt"/>
              </a:rPr>
              <a:t>conventional radiation therapy</a:t>
            </a:r>
            <a:endParaRPr lang="en-GB" sz="2400" dirty="0">
              <a:latin typeface="+mn-lt"/>
            </a:endParaRPr>
          </a:p>
          <a:p>
            <a:pPr marL="800100" lvl="1" indent="-342900">
              <a:spcAft>
                <a:spcPts val="600"/>
              </a:spcAft>
              <a:buSzPct val="75000"/>
              <a:buFont typeface="Courier New" panose="02070309020205020404" pitchFamily="49" charset="0"/>
              <a:buChar char="o"/>
            </a:pPr>
            <a:r>
              <a:rPr lang="en-GB" sz="2400" dirty="0"/>
              <a:t>I</a:t>
            </a:r>
            <a:r>
              <a:rPr lang="en-GB" sz="2400" dirty="0">
                <a:latin typeface="+mn-lt"/>
              </a:rPr>
              <a:t>ncluding advanced modalities</a:t>
            </a:r>
          </a:p>
          <a:p>
            <a:pPr marL="266700" indent="-266700">
              <a:buSzPct val="125000"/>
              <a:buFont typeface="Arial" pitchFamily="34" charset="0"/>
              <a:buChar char="•"/>
            </a:pPr>
            <a:endParaRPr lang="en-GB" sz="2400" dirty="0">
              <a:latin typeface="+mn-lt"/>
            </a:endParaRPr>
          </a:p>
          <a:p>
            <a:pPr marL="266700" indent="-266700">
              <a:spcAft>
                <a:spcPts val="600"/>
              </a:spcAft>
              <a:buSzPct val="125000"/>
              <a:buFont typeface="Arial" pitchFamily="34" charset="0"/>
              <a:buChar char="•"/>
            </a:pPr>
            <a:r>
              <a:rPr lang="en-GB" sz="2400" dirty="0">
                <a:latin typeface="+mn-lt"/>
              </a:rPr>
              <a:t>Medium-energy cyclotrons and synchrotrons for </a:t>
            </a:r>
            <a:r>
              <a:rPr lang="en-GB" sz="2400" dirty="0">
                <a:solidFill>
                  <a:srgbClr val="FF0000"/>
                </a:solidFill>
                <a:latin typeface="+mn-lt"/>
              </a:rPr>
              <a:t>hadron therapy </a:t>
            </a:r>
            <a:r>
              <a:rPr lang="en-GB" sz="2400" dirty="0">
                <a:latin typeface="+mn-lt"/>
              </a:rPr>
              <a:t>with protons (250 MeV) or light ion beams (400 MeV/u </a:t>
            </a:r>
            <a:r>
              <a:rPr lang="en-GB" sz="2400" baseline="30000" dirty="0">
                <a:latin typeface="+mn-lt"/>
              </a:rPr>
              <a:t>12</a:t>
            </a:r>
            <a:r>
              <a:rPr lang="en-GB" sz="2400" dirty="0">
                <a:latin typeface="+mn-lt"/>
              </a:rPr>
              <a:t>C-ions)</a:t>
            </a:r>
          </a:p>
          <a:p>
            <a:pPr marL="914400" lvl="1" indent="-457200">
              <a:buSzPct val="75000"/>
              <a:buFont typeface="Courier New" panose="02070309020205020404" pitchFamily="49" charset="0"/>
              <a:buChar char="o"/>
            </a:pPr>
            <a:r>
              <a:rPr lang="en-US" sz="2400" dirty="0">
                <a:latin typeface="+mn-lt"/>
              </a:rPr>
              <a:t>Accelerators and beam delivery</a:t>
            </a:r>
          </a:p>
        </p:txBody>
      </p:sp>
      <p:pic>
        <p:nvPicPr>
          <p:cNvPr id="6" name="Picture 5" descr="fac_cyclotron_open"/>
          <p:cNvPicPr>
            <a:picLocks noChangeAspect="1" noChangeArrowheads="1"/>
          </p:cNvPicPr>
          <p:nvPr/>
        </p:nvPicPr>
        <p:blipFill>
          <a:blip r:embed="rId3" cstate="print"/>
          <a:srcRect/>
          <a:stretch>
            <a:fillRect/>
          </a:stretch>
        </p:blipFill>
        <p:spPr bwMode="auto">
          <a:xfrm>
            <a:off x="5802489" y="523774"/>
            <a:ext cx="2657943" cy="1769122"/>
          </a:xfrm>
          <a:prstGeom prst="rect">
            <a:avLst/>
          </a:prstGeom>
          <a:noFill/>
          <a:ln w="9525">
            <a:noFill/>
            <a:miter lim="800000"/>
            <a:headEnd/>
            <a:tailEnd/>
          </a:ln>
        </p:spPr>
      </p:pic>
      <p:pic>
        <p:nvPicPr>
          <p:cNvPr id="8" name="Picture 7" descr="primus"/>
          <p:cNvPicPr>
            <a:picLocks noChangeAspect="1" noChangeArrowheads="1"/>
          </p:cNvPicPr>
          <p:nvPr/>
        </p:nvPicPr>
        <p:blipFill>
          <a:blip r:embed="rId4" cstate="print"/>
          <a:srcRect/>
          <a:stretch>
            <a:fillRect/>
          </a:stretch>
        </p:blipFill>
        <p:spPr bwMode="auto">
          <a:xfrm>
            <a:off x="5808854" y="2369096"/>
            <a:ext cx="2249296" cy="1917927"/>
          </a:xfrm>
          <a:prstGeom prst="rect">
            <a:avLst/>
          </a:prstGeom>
          <a:noFill/>
          <a:ln w="9525">
            <a:noFill/>
            <a:miter lim="800000"/>
            <a:headEnd/>
            <a:tailEnd/>
          </a:ln>
        </p:spPr>
      </p:pic>
      <p:pic>
        <p:nvPicPr>
          <p:cNvPr id="9" name="Picture 11"/>
          <p:cNvPicPr>
            <a:picLocks noChangeAspect="1" noChangeArrowheads="1"/>
          </p:cNvPicPr>
          <p:nvPr/>
        </p:nvPicPr>
        <p:blipFill>
          <a:blip r:embed="rId5" cstate="print"/>
          <a:srcRect/>
          <a:stretch>
            <a:fillRect/>
          </a:stretch>
        </p:blipFill>
        <p:spPr bwMode="auto">
          <a:xfrm>
            <a:off x="5808486" y="4350296"/>
            <a:ext cx="2743200" cy="1850480"/>
          </a:xfrm>
          <a:prstGeom prst="rect">
            <a:avLst/>
          </a:prstGeom>
          <a:noFill/>
          <a:ln w="9525">
            <a:noFill/>
            <a:miter lim="800000"/>
            <a:headEnd/>
            <a:tailEnd/>
          </a:ln>
        </p:spPr>
      </p:pic>
    </p:spTree>
    <p:extLst>
      <p:ext uri="{BB962C8B-B14F-4D97-AF65-F5344CB8AC3E}">
        <p14:creationId xmlns:p14="http://schemas.microsoft.com/office/powerpoint/2010/main" val="7794732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97B5E8DF-58F0-4F1A-9C8E-35C36CDA2C44}" type="slidenum">
              <a:rPr lang="en-GB" smtClean="0"/>
              <a:pPr/>
              <a:t>5</a:t>
            </a:fld>
            <a:endParaRPr lang="en-GB" dirty="0"/>
          </a:p>
        </p:txBody>
      </p:sp>
      <p:sp>
        <p:nvSpPr>
          <p:cNvPr id="14" name="TextBox 13"/>
          <p:cNvSpPr txBox="1"/>
          <p:nvPr/>
        </p:nvSpPr>
        <p:spPr>
          <a:xfrm>
            <a:off x="4036" y="29568"/>
            <a:ext cx="8024347" cy="400110"/>
          </a:xfrm>
          <a:prstGeom prst="rect">
            <a:avLst/>
          </a:prstGeom>
          <a:noFill/>
        </p:spPr>
        <p:txBody>
          <a:bodyPr wrap="square" rtlCol="0">
            <a:spAutoFit/>
          </a:bodyPr>
          <a:lstStyle/>
          <a:p>
            <a:r>
              <a:rPr lang="en-GB" sz="2000" i="1" dirty="0">
                <a:solidFill>
                  <a:srgbClr val="FF0000"/>
                </a:solidFill>
                <a:latin typeface="Verdana" pitchFamily="34" charset="0"/>
                <a:ea typeface="Verdana" pitchFamily="34" charset="0"/>
                <a:cs typeface="Verdana" pitchFamily="34" charset="0"/>
              </a:rPr>
              <a:t>The cyclotron – The work horse for radionuclide production</a:t>
            </a:r>
          </a:p>
        </p:txBody>
      </p:sp>
      <p:pic>
        <p:nvPicPr>
          <p:cNvPr id="4" name="Picture 5" descr="Cyclotrone"/>
          <p:cNvPicPr>
            <a:picLocks noChangeAspect="1" noChangeArrowheads="1"/>
          </p:cNvPicPr>
          <p:nvPr/>
        </p:nvPicPr>
        <p:blipFill>
          <a:blip r:embed="rId3" cstate="print"/>
          <a:srcRect/>
          <a:stretch>
            <a:fillRect/>
          </a:stretch>
        </p:blipFill>
        <p:spPr bwMode="auto">
          <a:xfrm>
            <a:off x="35496" y="692696"/>
            <a:ext cx="5190527" cy="4038600"/>
          </a:xfrm>
          <a:prstGeom prst="rect">
            <a:avLst/>
          </a:prstGeom>
          <a:noFill/>
        </p:spPr>
      </p:pic>
      <p:pic>
        <p:nvPicPr>
          <p:cNvPr id="5" name="Picture 2"/>
          <p:cNvPicPr>
            <a:picLocks noChangeAspect="1" noChangeArrowheads="1"/>
          </p:cNvPicPr>
          <p:nvPr/>
        </p:nvPicPr>
        <p:blipFill>
          <a:blip r:embed="rId4" cstate="print"/>
          <a:srcRect/>
          <a:stretch>
            <a:fillRect/>
          </a:stretch>
        </p:blipFill>
        <p:spPr bwMode="auto">
          <a:xfrm>
            <a:off x="4991371" y="3076019"/>
            <a:ext cx="4044135" cy="3017277"/>
          </a:xfrm>
          <a:prstGeom prst="rect">
            <a:avLst/>
          </a:prstGeom>
          <a:noFill/>
          <a:ln w="9525">
            <a:noFill/>
            <a:miter lim="800000"/>
            <a:headEnd/>
            <a:tailEnd/>
          </a:ln>
        </p:spPr>
      </p:pic>
      <p:sp>
        <p:nvSpPr>
          <p:cNvPr id="6" name="TextBox 5"/>
          <p:cNvSpPr txBox="1"/>
          <p:nvPr/>
        </p:nvSpPr>
        <p:spPr>
          <a:xfrm>
            <a:off x="6436322" y="2607295"/>
            <a:ext cx="2600174" cy="461665"/>
          </a:xfrm>
          <a:prstGeom prst="rect">
            <a:avLst/>
          </a:prstGeom>
          <a:noFill/>
        </p:spPr>
        <p:txBody>
          <a:bodyPr wrap="square" rtlCol="0">
            <a:spAutoFit/>
          </a:bodyPr>
          <a:lstStyle/>
          <a:p>
            <a:r>
              <a:rPr lang="en-US" sz="2400" dirty="0" err="1"/>
              <a:t>Scanditronix</a:t>
            </a:r>
            <a:r>
              <a:rPr lang="en-US" sz="2400" dirty="0"/>
              <a:t> MC40</a:t>
            </a:r>
          </a:p>
        </p:txBody>
      </p:sp>
    </p:spTree>
    <p:extLst>
      <p:ext uri="{BB962C8B-B14F-4D97-AF65-F5344CB8AC3E}">
        <p14:creationId xmlns:p14="http://schemas.microsoft.com/office/powerpoint/2010/main" val="27186847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E58AEE3C-5DB0-4806-8891-7D6B70D798A7}" type="slidenum">
              <a:rPr lang="en-US" smtClean="0"/>
              <a:pPr/>
              <a:t>6</a:t>
            </a:fld>
            <a:endParaRPr lang="en-US"/>
          </a:p>
        </p:txBody>
      </p:sp>
      <p:graphicFrame>
        <p:nvGraphicFramePr>
          <p:cNvPr id="4" name="Object 4"/>
          <p:cNvGraphicFramePr>
            <a:graphicFrameLocks noChangeAspect="1"/>
          </p:cNvGraphicFramePr>
          <p:nvPr>
            <p:extLst>
              <p:ext uri="{D42A27DB-BD31-4B8C-83A1-F6EECF244321}">
                <p14:modId xmlns:p14="http://schemas.microsoft.com/office/powerpoint/2010/main" val="521633745"/>
              </p:ext>
            </p:extLst>
          </p:nvPr>
        </p:nvGraphicFramePr>
        <p:xfrm>
          <a:off x="5791200" y="1031404"/>
          <a:ext cx="2857500" cy="4762500"/>
        </p:xfrm>
        <a:graphic>
          <a:graphicData uri="http://schemas.openxmlformats.org/presentationml/2006/ole">
            <mc:AlternateContent xmlns:mc="http://schemas.openxmlformats.org/markup-compatibility/2006">
              <mc:Choice xmlns:v="urn:schemas-microsoft-com:vml" Requires="v">
                <p:oleObj spid="_x0000_s3210" name="Acrobat Document" r:id="rId4" imgW="2857899" imgH="4761905" progId="AcroExch.Document.7">
                  <p:embed/>
                </p:oleObj>
              </mc:Choice>
              <mc:Fallback>
                <p:oleObj name="Acrobat Document" r:id="rId4" imgW="2857899" imgH="4761905" progId="AcroExch.Document.7">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791200" y="1031404"/>
                        <a:ext cx="2857500" cy="4762500"/>
                      </a:xfrm>
                      <a:prstGeom prst="rect">
                        <a:avLst/>
                      </a:prstGeom>
                      <a:noFill/>
                      <a:ln w="9525">
                        <a:solidFill>
                          <a:srgbClr val="FF00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5" name="Rectangle 6"/>
          <p:cNvSpPr>
            <a:spLocks noChangeArrowheads="1"/>
          </p:cNvSpPr>
          <p:nvPr/>
        </p:nvSpPr>
        <p:spPr bwMode="auto">
          <a:xfrm>
            <a:off x="4800600" y="5870104"/>
            <a:ext cx="4038600" cy="307777"/>
          </a:xfrm>
          <a:prstGeom prst="rect">
            <a:avLst/>
          </a:prstGeom>
          <a:noFill/>
          <a:ln w="9525">
            <a:noFill/>
            <a:miter lim="800000"/>
            <a:headEnd/>
            <a:tailEnd/>
          </a:ln>
        </p:spPr>
        <p:txBody>
          <a:bodyPr wrap="square">
            <a:spAutoFit/>
          </a:bodyPr>
          <a:lstStyle/>
          <a:p>
            <a:r>
              <a:rPr lang="en-US" sz="1400" dirty="0">
                <a:latin typeface="+mj-lt"/>
              </a:rPr>
              <a:t>J. Long, “The Science Creative </a:t>
            </a:r>
            <a:r>
              <a:rPr lang="en-US" sz="1400" dirty="0" err="1">
                <a:latin typeface="+mj-lt"/>
              </a:rPr>
              <a:t>Quarterly”,scq.ubc.ca</a:t>
            </a:r>
            <a:endParaRPr lang="en-US" sz="1400" dirty="0">
              <a:latin typeface="+mj-lt"/>
            </a:endParaRPr>
          </a:p>
        </p:txBody>
      </p:sp>
      <p:pic>
        <p:nvPicPr>
          <p:cNvPr id="7" name="Picture 8" descr="fac_cyclotron_open"/>
          <p:cNvPicPr>
            <a:picLocks noChangeAspect="1" noChangeArrowheads="1"/>
          </p:cNvPicPr>
          <p:nvPr/>
        </p:nvPicPr>
        <p:blipFill>
          <a:blip r:embed="rId6" cstate="print"/>
          <a:srcRect/>
          <a:stretch>
            <a:fillRect/>
          </a:stretch>
        </p:blipFill>
        <p:spPr bwMode="auto">
          <a:xfrm>
            <a:off x="533400" y="764704"/>
            <a:ext cx="3048000" cy="2028825"/>
          </a:xfrm>
          <a:prstGeom prst="rect">
            <a:avLst/>
          </a:prstGeom>
          <a:noFill/>
          <a:ln w="9525">
            <a:solidFill>
              <a:srgbClr val="FF0000"/>
            </a:solidFill>
            <a:miter lim="800000"/>
            <a:headEnd/>
            <a:tailEnd/>
          </a:ln>
        </p:spPr>
      </p:pic>
      <p:pic>
        <p:nvPicPr>
          <p:cNvPr id="8" name="Picture 9" descr="watergen"/>
          <p:cNvPicPr>
            <a:picLocks noChangeAspect="1" noChangeArrowheads="1"/>
          </p:cNvPicPr>
          <p:nvPr/>
        </p:nvPicPr>
        <p:blipFill>
          <a:blip r:embed="rId7" cstate="print"/>
          <a:srcRect/>
          <a:stretch>
            <a:fillRect/>
          </a:stretch>
        </p:blipFill>
        <p:spPr bwMode="auto">
          <a:xfrm>
            <a:off x="914400" y="3903191"/>
            <a:ext cx="3352800" cy="1989138"/>
          </a:xfrm>
          <a:prstGeom prst="rect">
            <a:avLst/>
          </a:prstGeom>
          <a:noFill/>
          <a:ln w="9525">
            <a:solidFill>
              <a:srgbClr val="FF0000"/>
            </a:solidFill>
            <a:miter lim="800000"/>
            <a:headEnd/>
            <a:tailEnd/>
          </a:ln>
        </p:spPr>
      </p:pic>
      <p:sp>
        <p:nvSpPr>
          <p:cNvPr id="9" name="Text Box 11"/>
          <p:cNvSpPr txBox="1">
            <a:spLocks noChangeArrowheads="1"/>
          </p:cNvSpPr>
          <p:nvPr/>
        </p:nvSpPr>
        <p:spPr bwMode="auto">
          <a:xfrm>
            <a:off x="457200" y="2745904"/>
            <a:ext cx="2242592" cy="461665"/>
          </a:xfrm>
          <a:prstGeom prst="rect">
            <a:avLst/>
          </a:prstGeom>
          <a:noFill/>
          <a:ln w="9525">
            <a:noFill/>
            <a:miter lim="800000"/>
            <a:headEnd/>
            <a:tailEnd/>
          </a:ln>
        </p:spPr>
        <p:txBody>
          <a:bodyPr wrap="square">
            <a:spAutoFit/>
          </a:bodyPr>
          <a:lstStyle/>
          <a:p>
            <a:pPr>
              <a:spcBef>
                <a:spcPct val="50000"/>
              </a:spcBef>
            </a:pPr>
            <a:r>
              <a:rPr lang="en-US" sz="2400" b="1" dirty="0"/>
              <a:t>Mini-Cyclotron</a:t>
            </a:r>
          </a:p>
        </p:txBody>
      </p:sp>
      <p:sp>
        <p:nvSpPr>
          <p:cNvPr id="10" name="Text Box 12"/>
          <p:cNvSpPr txBox="1">
            <a:spLocks noChangeArrowheads="1"/>
          </p:cNvSpPr>
          <p:nvPr/>
        </p:nvSpPr>
        <p:spPr bwMode="auto">
          <a:xfrm>
            <a:off x="838200" y="3429000"/>
            <a:ext cx="2286000" cy="461665"/>
          </a:xfrm>
          <a:prstGeom prst="rect">
            <a:avLst/>
          </a:prstGeom>
          <a:noFill/>
          <a:ln w="9525">
            <a:noFill/>
            <a:miter lim="800000"/>
            <a:headEnd/>
            <a:tailEnd/>
          </a:ln>
        </p:spPr>
        <p:txBody>
          <a:bodyPr wrap="square">
            <a:spAutoFit/>
          </a:bodyPr>
          <a:lstStyle/>
          <a:p>
            <a:pPr>
              <a:spcBef>
                <a:spcPct val="50000"/>
              </a:spcBef>
            </a:pPr>
            <a:r>
              <a:rPr lang="en-US" sz="2400" b="1" dirty="0"/>
              <a:t>Radiochemistry</a:t>
            </a:r>
          </a:p>
        </p:txBody>
      </p:sp>
      <p:sp>
        <p:nvSpPr>
          <p:cNvPr id="11" name="Line 14"/>
          <p:cNvSpPr>
            <a:spLocks noChangeShapeType="1"/>
          </p:cNvSpPr>
          <p:nvPr/>
        </p:nvSpPr>
        <p:spPr bwMode="auto">
          <a:xfrm>
            <a:off x="4267200" y="4269904"/>
            <a:ext cx="1676400" cy="0"/>
          </a:xfrm>
          <a:prstGeom prst="line">
            <a:avLst/>
          </a:prstGeom>
          <a:noFill/>
          <a:ln w="9525">
            <a:solidFill>
              <a:srgbClr val="FF0000"/>
            </a:solidFill>
            <a:round/>
            <a:headEnd/>
            <a:tailEnd type="triangle" w="med" len="med"/>
          </a:ln>
        </p:spPr>
        <p:txBody>
          <a:bodyPr/>
          <a:lstStyle/>
          <a:p>
            <a:endParaRPr lang="en-US"/>
          </a:p>
        </p:txBody>
      </p:sp>
      <p:sp>
        <p:nvSpPr>
          <p:cNvPr id="12" name="Line 15"/>
          <p:cNvSpPr>
            <a:spLocks noChangeShapeType="1"/>
          </p:cNvSpPr>
          <p:nvPr/>
        </p:nvSpPr>
        <p:spPr bwMode="auto">
          <a:xfrm>
            <a:off x="3124200" y="2822104"/>
            <a:ext cx="0" cy="1066800"/>
          </a:xfrm>
          <a:prstGeom prst="line">
            <a:avLst/>
          </a:prstGeom>
          <a:noFill/>
          <a:ln w="9525">
            <a:solidFill>
              <a:srgbClr val="FF0000"/>
            </a:solidFill>
            <a:round/>
            <a:headEnd/>
            <a:tailEnd type="triangle" w="med" len="med"/>
          </a:ln>
        </p:spPr>
        <p:txBody>
          <a:bodyPr/>
          <a:lstStyle/>
          <a:p>
            <a:endParaRPr lang="en-US"/>
          </a:p>
        </p:txBody>
      </p:sp>
      <p:sp>
        <p:nvSpPr>
          <p:cNvPr id="14" name="Text Box 11"/>
          <p:cNvSpPr txBox="1">
            <a:spLocks noChangeArrowheads="1"/>
          </p:cNvSpPr>
          <p:nvPr/>
        </p:nvSpPr>
        <p:spPr bwMode="auto">
          <a:xfrm>
            <a:off x="4139952" y="2605172"/>
            <a:ext cx="1727448" cy="461665"/>
          </a:xfrm>
          <a:prstGeom prst="rect">
            <a:avLst/>
          </a:prstGeom>
          <a:noFill/>
          <a:ln w="9525">
            <a:noFill/>
            <a:miter lim="800000"/>
            <a:headEnd/>
            <a:tailEnd/>
          </a:ln>
        </p:spPr>
        <p:txBody>
          <a:bodyPr wrap="square">
            <a:spAutoFit/>
          </a:bodyPr>
          <a:lstStyle/>
          <a:p>
            <a:pPr>
              <a:spcBef>
                <a:spcPct val="50000"/>
              </a:spcBef>
            </a:pPr>
            <a:r>
              <a:rPr lang="en-US" sz="2400" b="1" dirty="0"/>
              <a:t>PET camera</a:t>
            </a:r>
          </a:p>
        </p:txBody>
      </p:sp>
      <p:sp>
        <p:nvSpPr>
          <p:cNvPr id="17" name="Rectangle 2"/>
          <p:cNvSpPr txBox="1">
            <a:spLocks noChangeArrowheads="1"/>
          </p:cNvSpPr>
          <p:nvPr/>
        </p:nvSpPr>
        <p:spPr>
          <a:xfrm>
            <a:off x="152400" y="44624"/>
            <a:ext cx="8839200" cy="400110"/>
          </a:xfrm>
          <a:prstGeom prst="rect">
            <a:avLst/>
          </a:prstGeom>
          <a:noFill/>
        </p:spPr>
        <p:txBody>
          <a:bodyPr wrap="square" rtlCol="0">
            <a:spAutoFit/>
          </a:bodyPr>
          <a:lstStyle>
            <a:defPPr>
              <a:defRPr lang="en-US"/>
            </a:defPPr>
            <a:lvl1pPr>
              <a:defRPr sz="2000" i="1">
                <a:solidFill>
                  <a:srgbClr val="FF0000"/>
                </a:solidFill>
                <a:latin typeface="Verdana" pitchFamily="34" charset="0"/>
                <a:ea typeface="Verdana" pitchFamily="34" charset="0"/>
                <a:cs typeface="Verdana" pitchFamily="34" charset="0"/>
              </a:defRPr>
            </a:lvl1pPr>
          </a:lstStyle>
          <a:p>
            <a:r>
              <a:rPr lang="en-US" dirty="0"/>
              <a:t>Positron Emission Tomography (PET)</a:t>
            </a:r>
          </a:p>
        </p:txBody>
      </p:sp>
    </p:spTree>
    <p:extLst>
      <p:ext uri="{BB962C8B-B14F-4D97-AF65-F5344CB8AC3E}">
        <p14:creationId xmlns:p14="http://schemas.microsoft.com/office/powerpoint/2010/main" val="12312353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E58AEE3C-5DB0-4806-8891-7D6B70D798A7}" type="slidenum">
              <a:rPr lang="en-US" smtClean="0"/>
              <a:pPr/>
              <a:t>7</a:t>
            </a:fld>
            <a:endParaRPr lang="en-US"/>
          </a:p>
        </p:txBody>
      </p:sp>
      <p:sp>
        <p:nvSpPr>
          <p:cNvPr id="9" name="Rectangle 2"/>
          <p:cNvSpPr txBox="1">
            <a:spLocks noChangeArrowheads="1"/>
          </p:cNvSpPr>
          <p:nvPr/>
        </p:nvSpPr>
        <p:spPr>
          <a:xfrm>
            <a:off x="18078" y="44624"/>
            <a:ext cx="8839200" cy="400110"/>
          </a:xfrm>
          <a:prstGeom prst="rect">
            <a:avLst/>
          </a:prstGeom>
          <a:noFill/>
        </p:spPr>
        <p:txBody>
          <a:bodyPr wrap="square" rtlCol="0">
            <a:spAutoFit/>
          </a:bodyPr>
          <a:lstStyle>
            <a:defPPr>
              <a:defRPr lang="en-US"/>
            </a:defPPr>
            <a:lvl1pPr>
              <a:defRPr sz="2000" i="1">
                <a:solidFill>
                  <a:srgbClr val="FF0000"/>
                </a:solidFill>
                <a:latin typeface="Verdana" pitchFamily="34" charset="0"/>
                <a:ea typeface="Verdana" pitchFamily="34" charset="0"/>
                <a:cs typeface="Verdana" pitchFamily="34" charset="0"/>
              </a:defRPr>
            </a:lvl1pPr>
          </a:lstStyle>
          <a:p>
            <a:r>
              <a:rPr lang="en-GB" dirty="0"/>
              <a:t>The rationale of radiation therapy</a:t>
            </a:r>
          </a:p>
        </p:txBody>
      </p:sp>
      <p:grpSp>
        <p:nvGrpSpPr>
          <p:cNvPr id="2" name="Group 1"/>
          <p:cNvGrpSpPr/>
          <p:nvPr/>
        </p:nvGrpSpPr>
        <p:grpSpPr>
          <a:xfrm>
            <a:off x="300038" y="548680"/>
            <a:ext cx="8543925" cy="4374034"/>
            <a:chOff x="300038" y="764704"/>
            <a:chExt cx="8543925" cy="4374034"/>
          </a:xfrm>
        </p:grpSpPr>
        <p:pic>
          <p:nvPicPr>
            <p:cNvPr id="6"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0038" y="1719263"/>
              <a:ext cx="8543925" cy="3419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5" name="Group 4"/>
            <p:cNvGrpSpPr/>
            <p:nvPr/>
          </p:nvGrpSpPr>
          <p:grpSpPr>
            <a:xfrm>
              <a:off x="6228184" y="764704"/>
              <a:ext cx="996646" cy="1104670"/>
              <a:chOff x="7847317" y="3762751"/>
              <a:chExt cx="996646" cy="1104670"/>
            </a:xfrm>
          </p:grpSpPr>
          <p:pic>
            <p:nvPicPr>
              <p:cNvPr id="7" name="Picture 6"/>
              <p:cNvPicPr>
                <a:picLocks noChangeAspect="1" noChangeArrowheads="1"/>
              </p:cNvPicPr>
              <p:nvPr/>
            </p:nvPicPr>
            <p:blipFill rotWithShape="1">
              <a:blip r:embed="rId3">
                <a:extLst>
                  <a:ext uri="{28A0092B-C50C-407E-A947-70E740481C1C}">
                    <a14:useLocalDpi xmlns:a14="http://schemas.microsoft.com/office/drawing/2010/main" val="0"/>
                  </a:ext>
                </a:extLst>
              </a:blip>
              <a:srcRect l="91896" t="66148" b="7935"/>
              <a:stretch/>
            </p:blipFill>
            <p:spPr bwMode="auto">
              <a:xfrm>
                <a:off x="8151551" y="3981156"/>
                <a:ext cx="692412" cy="8862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Isosceles Triangle 7"/>
              <p:cNvSpPr/>
              <p:nvPr/>
            </p:nvSpPr>
            <p:spPr>
              <a:xfrm rot="11400000">
                <a:off x="7847317" y="3762751"/>
                <a:ext cx="608468" cy="936104"/>
              </a:xfrm>
              <a:prstGeom prst="triangl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sp>
        <p:nvSpPr>
          <p:cNvPr id="10" name="Rectangle 2"/>
          <p:cNvSpPr txBox="1">
            <a:spLocks noChangeArrowheads="1"/>
          </p:cNvSpPr>
          <p:nvPr/>
        </p:nvSpPr>
        <p:spPr>
          <a:xfrm>
            <a:off x="103426" y="5638121"/>
            <a:ext cx="8991600" cy="461665"/>
          </a:xfrm>
          <a:prstGeom prst="rect">
            <a:avLst/>
          </a:prstGeom>
          <a:noFill/>
        </p:spPr>
        <p:txBody>
          <a:bodyPr wrap="square" rtlCol="0">
            <a:spAutoFit/>
          </a:bodyPr>
          <a:lstStyle>
            <a:defPPr>
              <a:defRPr lang="en-US"/>
            </a:defPPr>
            <a:lvl1pPr>
              <a:defRPr sz="2000" i="1">
                <a:solidFill>
                  <a:srgbClr val="FF0000"/>
                </a:solidFill>
                <a:latin typeface="Verdana" pitchFamily="34" charset="0"/>
                <a:ea typeface="Verdana" pitchFamily="34" charset="0"/>
                <a:cs typeface="Verdana" pitchFamily="34" charset="0"/>
              </a:defRPr>
            </a:lvl1pPr>
          </a:lstStyle>
          <a:p>
            <a:r>
              <a:rPr lang="en-GB" sz="2400" i="0" dirty="0">
                <a:solidFill>
                  <a:schemeClr val="tx1"/>
                </a:solidFill>
              </a:rPr>
              <a:t>Treatment planning and dose delivery to tumour volume</a:t>
            </a:r>
          </a:p>
        </p:txBody>
      </p:sp>
    </p:spTree>
    <p:extLst>
      <p:ext uri="{BB962C8B-B14F-4D97-AF65-F5344CB8AC3E}">
        <p14:creationId xmlns:p14="http://schemas.microsoft.com/office/powerpoint/2010/main" val="19513909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97B5E8DF-58F0-4F1A-9C8E-35C36CDA2C44}" type="slidenum">
              <a:rPr lang="en-GB" smtClean="0"/>
              <a:pPr/>
              <a:t>8</a:t>
            </a:fld>
            <a:endParaRPr lang="en-GB" dirty="0"/>
          </a:p>
        </p:txBody>
      </p:sp>
      <p:sp>
        <p:nvSpPr>
          <p:cNvPr id="14" name="TextBox 13"/>
          <p:cNvSpPr txBox="1"/>
          <p:nvPr/>
        </p:nvSpPr>
        <p:spPr>
          <a:xfrm>
            <a:off x="4037" y="29568"/>
            <a:ext cx="6912768" cy="400110"/>
          </a:xfrm>
          <a:prstGeom prst="rect">
            <a:avLst/>
          </a:prstGeom>
          <a:noFill/>
        </p:spPr>
        <p:txBody>
          <a:bodyPr wrap="square" rtlCol="0">
            <a:spAutoFit/>
          </a:bodyPr>
          <a:lstStyle/>
          <a:p>
            <a:r>
              <a:rPr lang="en-GB" sz="2000" i="1" dirty="0">
                <a:solidFill>
                  <a:srgbClr val="FF0000"/>
                </a:solidFill>
                <a:latin typeface="Verdana" pitchFamily="34" charset="0"/>
                <a:ea typeface="Verdana" pitchFamily="34" charset="0"/>
                <a:cs typeface="Verdana" pitchFamily="34" charset="0"/>
              </a:rPr>
              <a:t>Past radiation therapy equipment</a:t>
            </a:r>
          </a:p>
        </p:txBody>
      </p:sp>
      <p:pic>
        <p:nvPicPr>
          <p:cNvPr id="4" name="Picture 2"/>
          <p:cNvPicPr>
            <a:picLocks noChangeAspect="1" noChangeArrowheads="1"/>
          </p:cNvPicPr>
          <p:nvPr/>
        </p:nvPicPr>
        <p:blipFill rotWithShape="1">
          <a:blip r:embed="rId3" cstate="print"/>
          <a:srcRect l="3403" t="2108" r="3498" b="3037"/>
          <a:stretch/>
        </p:blipFill>
        <p:spPr bwMode="auto">
          <a:xfrm>
            <a:off x="251520" y="669380"/>
            <a:ext cx="3864180" cy="3105145"/>
          </a:xfrm>
          <a:prstGeom prst="rect">
            <a:avLst/>
          </a:prstGeom>
          <a:noFill/>
          <a:ln w="9525">
            <a:noFill/>
            <a:miter lim="800000"/>
            <a:headEnd/>
            <a:tailEnd/>
          </a:ln>
        </p:spPr>
      </p:pic>
      <p:sp>
        <p:nvSpPr>
          <p:cNvPr id="3" name="Rectangle 2"/>
          <p:cNvSpPr/>
          <p:nvPr/>
        </p:nvSpPr>
        <p:spPr>
          <a:xfrm>
            <a:off x="83252" y="4108718"/>
            <a:ext cx="8891580" cy="2200602"/>
          </a:xfrm>
          <a:prstGeom prst="rect">
            <a:avLst/>
          </a:prstGeom>
        </p:spPr>
        <p:txBody>
          <a:bodyPr wrap="square">
            <a:spAutoFit/>
          </a:bodyPr>
          <a:lstStyle/>
          <a:p>
            <a:pPr>
              <a:spcAft>
                <a:spcPts val="600"/>
              </a:spcAft>
            </a:pPr>
            <a:r>
              <a:rPr lang="en-GB" sz="2200" dirty="0">
                <a:solidFill>
                  <a:srgbClr val="333333"/>
                </a:solidFill>
              </a:rPr>
              <a:t>Radiation therapy is much more than the radiation source. One also needs:</a:t>
            </a:r>
          </a:p>
          <a:p>
            <a:pPr marL="285750" indent="-285750">
              <a:buFont typeface="Arial" panose="020B0604020202020204" pitchFamily="34" charset="0"/>
              <a:buChar char="•"/>
            </a:pPr>
            <a:r>
              <a:rPr lang="en-GB" sz="2200" dirty="0">
                <a:solidFill>
                  <a:srgbClr val="333333"/>
                </a:solidFill>
              </a:rPr>
              <a:t>diagnostic equipment, CT scanners</a:t>
            </a:r>
          </a:p>
          <a:p>
            <a:pPr marL="285750" indent="-285750">
              <a:buFont typeface="Arial" panose="020B0604020202020204" pitchFamily="34" charset="0"/>
              <a:buChar char="•"/>
            </a:pPr>
            <a:r>
              <a:rPr lang="en-GB" sz="2200" dirty="0">
                <a:solidFill>
                  <a:srgbClr val="333333"/>
                </a:solidFill>
              </a:rPr>
              <a:t>treatment planning software</a:t>
            </a:r>
          </a:p>
          <a:p>
            <a:pPr marL="285750" indent="-285750">
              <a:buFont typeface="Arial" panose="020B0604020202020204" pitchFamily="34" charset="0"/>
              <a:buChar char="•"/>
            </a:pPr>
            <a:r>
              <a:rPr lang="en-GB" sz="2200" dirty="0">
                <a:solidFill>
                  <a:srgbClr val="333333"/>
                </a:solidFill>
              </a:rPr>
              <a:t>patient set-up devices</a:t>
            </a:r>
          </a:p>
          <a:p>
            <a:pPr marL="285750" indent="-285750">
              <a:buFont typeface="Arial" panose="020B0604020202020204" pitchFamily="34" charset="0"/>
              <a:buChar char="•"/>
            </a:pPr>
            <a:r>
              <a:rPr lang="en-GB" sz="2200" dirty="0">
                <a:solidFill>
                  <a:srgbClr val="333333"/>
                </a:solidFill>
              </a:rPr>
              <a:t>computers</a:t>
            </a:r>
          </a:p>
          <a:p>
            <a:pPr marL="285750" indent="-285750">
              <a:buFont typeface="Arial" panose="020B0604020202020204" pitchFamily="34" charset="0"/>
              <a:buChar char="•"/>
            </a:pPr>
            <a:r>
              <a:rPr lang="en-GB" sz="2200" dirty="0"/>
              <a:t>a broad range of professional figures</a:t>
            </a:r>
          </a:p>
        </p:txBody>
      </p:sp>
      <p:pic>
        <p:nvPicPr>
          <p:cNvPr id="9218" name="Picture 2" descr="https://upload.wikimedia.org/wikipedia/commons/7/7b/Nci-vol-1819-300_cobalt_60_therapy.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159245" y="700153"/>
            <a:ext cx="4661227" cy="3071228"/>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4427984" y="3300341"/>
            <a:ext cx="1512168" cy="461665"/>
          </a:xfrm>
          <a:prstGeom prst="rect">
            <a:avLst/>
          </a:prstGeom>
          <a:noFill/>
        </p:spPr>
        <p:txBody>
          <a:bodyPr wrap="square" rtlCol="0">
            <a:spAutoFit/>
          </a:bodyPr>
          <a:lstStyle/>
          <a:p>
            <a:r>
              <a:rPr lang="en-GB" sz="2400" dirty="0">
                <a:solidFill>
                  <a:schemeClr val="bg1"/>
                </a:solidFill>
              </a:rPr>
              <a:t>Co-60 unit</a:t>
            </a:r>
          </a:p>
        </p:txBody>
      </p:sp>
      <p:sp>
        <p:nvSpPr>
          <p:cNvPr id="8" name="TextBox 7"/>
          <p:cNvSpPr txBox="1"/>
          <p:nvPr/>
        </p:nvSpPr>
        <p:spPr>
          <a:xfrm>
            <a:off x="251520" y="654369"/>
            <a:ext cx="2328047" cy="461665"/>
          </a:xfrm>
          <a:prstGeom prst="rect">
            <a:avLst/>
          </a:prstGeom>
          <a:noFill/>
        </p:spPr>
        <p:txBody>
          <a:bodyPr wrap="square" rtlCol="0">
            <a:spAutoFit/>
          </a:bodyPr>
          <a:lstStyle/>
          <a:p>
            <a:r>
              <a:rPr lang="en-GB" sz="2400" dirty="0">
                <a:solidFill>
                  <a:schemeClr val="bg1"/>
                </a:solidFill>
              </a:rPr>
              <a:t>45 MeV Betatron</a:t>
            </a:r>
          </a:p>
        </p:txBody>
      </p:sp>
      <p:sp>
        <p:nvSpPr>
          <p:cNvPr id="6" name="TextBox 5"/>
          <p:cNvSpPr txBox="1"/>
          <p:nvPr/>
        </p:nvSpPr>
        <p:spPr>
          <a:xfrm>
            <a:off x="6999252" y="3748821"/>
            <a:ext cx="1821220" cy="369332"/>
          </a:xfrm>
          <a:prstGeom prst="rect">
            <a:avLst/>
          </a:prstGeom>
          <a:noFill/>
        </p:spPr>
        <p:txBody>
          <a:bodyPr wrap="square" rtlCol="0">
            <a:spAutoFit/>
          </a:bodyPr>
          <a:lstStyle/>
          <a:p>
            <a:r>
              <a:rPr lang="en-GB" dirty="0"/>
              <a:t>Photo: Wikipedia</a:t>
            </a:r>
          </a:p>
        </p:txBody>
      </p:sp>
    </p:spTree>
    <p:extLst>
      <p:ext uri="{BB962C8B-B14F-4D97-AF65-F5344CB8AC3E}">
        <p14:creationId xmlns:p14="http://schemas.microsoft.com/office/powerpoint/2010/main" val="40626915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2" name="Picture 5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211960" y="427219"/>
            <a:ext cx="4197672" cy="3934709"/>
          </a:xfrm>
          <a:prstGeom prst="rect">
            <a:avLst/>
          </a:prstGeom>
        </p:spPr>
      </p:pic>
      <p:sp>
        <p:nvSpPr>
          <p:cNvPr id="4" name="Slide Number Placeholder 3"/>
          <p:cNvSpPr>
            <a:spLocks noGrp="1"/>
          </p:cNvSpPr>
          <p:nvPr>
            <p:ph type="sldNum" sz="quarter" idx="12"/>
          </p:nvPr>
        </p:nvSpPr>
        <p:spPr/>
        <p:txBody>
          <a:bodyPr/>
          <a:lstStyle/>
          <a:p>
            <a:fld id="{E58AEE3C-5DB0-4806-8891-7D6B70D798A7}" type="slidenum">
              <a:rPr lang="en-US" smtClean="0"/>
              <a:pPr/>
              <a:t>9</a:t>
            </a:fld>
            <a:endParaRPr lang="en-US"/>
          </a:p>
        </p:txBody>
      </p:sp>
      <p:sp>
        <p:nvSpPr>
          <p:cNvPr id="7" name="Rectangle 2"/>
          <p:cNvSpPr txBox="1">
            <a:spLocks noChangeArrowheads="1"/>
          </p:cNvSpPr>
          <p:nvPr/>
        </p:nvSpPr>
        <p:spPr>
          <a:xfrm>
            <a:off x="152400" y="44624"/>
            <a:ext cx="8839200" cy="400110"/>
          </a:xfrm>
          <a:prstGeom prst="rect">
            <a:avLst/>
          </a:prstGeom>
          <a:noFill/>
        </p:spPr>
        <p:txBody>
          <a:bodyPr wrap="square" rtlCol="0">
            <a:spAutoFit/>
          </a:bodyPr>
          <a:lstStyle>
            <a:defPPr>
              <a:defRPr lang="en-US"/>
            </a:defPPr>
            <a:lvl1pPr>
              <a:defRPr sz="2000" i="1">
                <a:solidFill>
                  <a:srgbClr val="FF0000"/>
                </a:solidFill>
                <a:latin typeface="Verdana" pitchFamily="34" charset="0"/>
                <a:ea typeface="Verdana" pitchFamily="34" charset="0"/>
                <a:cs typeface="Verdana" pitchFamily="34" charset="0"/>
              </a:defRPr>
            </a:lvl1pPr>
          </a:lstStyle>
          <a:p>
            <a:r>
              <a:rPr lang="en-US" dirty="0"/>
              <a:t>Medical electron linacs</a:t>
            </a:r>
          </a:p>
        </p:txBody>
      </p:sp>
      <p:sp>
        <p:nvSpPr>
          <p:cNvPr id="6" name="Text Box 9"/>
          <p:cNvSpPr txBox="1">
            <a:spLocks noChangeArrowheads="1"/>
          </p:cNvSpPr>
          <p:nvPr/>
        </p:nvSpPr>
        <p:spPr bwMode="auto">
          <a:xfrm>
            <a:off x="6310796" y="507417"/>
            <a:ext cx="2055440" cy="292101"/>
          </a:xfrm>
          <a:prstGeom prst="rect">
            <a:avLst/>
          </a:prstGeom>
          <a:noFill/>
          <a:ln w="19050">
            <a:noFill/>
            <a:miter lim="800000"/>
            <a:headEnd/>
            <a:tailEnd/>
          </a:ln>
        </p:spPr>
        <p:txBody>
          <a:bodyPr/>
          <a:lstStyle/>
          <a:p>
            <a:pPr eaLnBrk="0" hangingPunct="0"/>
            <a:r>
              <a:rPr lang="en-US" sz="1600" dirty="0">
                <a:solidFill>
                  <a:srgbClr val="FF0000"/>
                </a:solidFill>
                <a:latin typeface="Arial" charset="0"/>
              </a:rPr>
              <a:t>e</a:t>
            </a:r>
            <a:r>
              <a:rPr lang="en-US" sz="1600" baseline="30000" dirty="0">
                <a:solidFill>
                  <a:srgbClr val="FF0000"/>
                </a:solidFill>
                <a:latin typeface="Arial" charset="0"/>
              </a:rPr>
              <a:t>–</a:t>
            </a:r>
            <a:r>
              <a:rPr lang="en-US" sz="1600" dirty="0">
                <a:solidFill>
                  <a:srgbClr val="FF0000"/>
                </a:solidFill>
                <a:latin typeface="Arial" charset="0"/>
              </a:rPr>
              <a:t> + target </a:t>
            </a:r>
            <a:r>
              <a:rPr lang="en-US" sz="1600" dirty="0">
                <a:solidFill>
                  <a:srgbClr val="FF0000"/>
                </a:solidFill>
                <a:latin typeface="Arial" charset="0"/>
                <a:sym typeface="Symbol" pitchFamily="18" charset="2"/>
              </a:rPr>
              <a:t></a:t>
            </a:r>
            <a:r>
              <a:rPr lang="en-US" sz="1600" dirty="0">
                <a:solidFill>
                  <a:srgbClr val="FF0000"/>
                </a:solidFill>
                <a:latin typeface="Arial" charset="0"/>
              </a:rPr>
              <a:t> X-rays</a:t>
            </a:r>
          </a:p>
        </p:txBody>
      </p:sp>
      <p:sp>
        <p:nvSpPr>
          <p:cNvPr id="8" name="Line 10"/>
          <p:cNvSpPr>
            <a:spLocks noChangeShapeType="1"/>
          </p:cNvSpPr>
          <p:nvPr/>
        </p:nvSpPr>
        <p:spPr bwMode="auto">
          <a:xfrm flipH="1">
            <a:off x="5904053" y="862201"/>
            <a:ext cx="927720" cy="614792"/>
          </a:xfrm>
          <a:prstGeom prst="line">
            <a:avLst/>
          </a:prstGeom>
          <a:noFill/>
          <a:ln w="28575">
            <a:solidFill>
              <a:srgbClr val="FF0000"/>
            </a:solidFill>
            <a:round/>
            <a:headEnd/>
            <a:tailEnd type="triangle" w="med" len="med"/>
          </a:ln>
        </p:spPr>
        <p:txBody>
          <a:bodyPr/>
          <a:lstStyle/>
          <a:p>
            <a:endParaRPr lang="en-US"/>
          </a:p>
        </p:txBody>
      </p:sp>
      <p:grpSp>
        <p:nvGrpSpPr>
          <p:cNvPr id="9" name="Group 12"/>
          <p:cNvGrpSpPr>
            <a:grpSpLocks/>
          </p:cNvGrpSpPr>
          <p:nvPr/>
        </p:nvGrpSpPr>
        <p:grpSpPr bwMode="auto">
          <a:xfrm>
            <a:off x="609600" y="4959486"/>
            <a:ext cx="2779713" cy="1133475"/>
            <a:chOff x="10368" y="6912"/>
            <a:chExt cx="5184" cy="2386"/>
          </a:xfrm>
        </p:grpSpPr>
        <p:sp>
          <p:nvSpPr>
            <p:cNvPr id="10" name="Rectangle 13"/>
            <p:cNvSpPr>
              <a:spLocks noChangeArrowheads="1"/>
            </p:cNvSpPr>
            <p:nvPr/>
          </p:nvSpPr>
          <p:spPr bwMode="auto">
            <a:xfrm>
              <a:off x="11808" y="7005"/>
              <a:ext cx="2304" cy="2160"/>
            </a:xfrm>
            <a:prstGeom prst="rect">
              <a:avLst/>
            </a:prstGeom>
            <a:solidFill>
              <a:srgbClr val="0000FF"/>
            </a:solidFill>
            <a:ln w="9525">
              <a:solidFill>
                <a:schemeClr val="accent1">
                  <a:lumMod val="75000"/>
                </a:schemeClr>
              </a:solidFill>
              <a:miter lim="800000"/>
              <a:headEnd/>
              <a:tailEnd/>
            </a:ln>
          </p:spPr>
          <p:txBody>
            <a:bodyPr/>
            <a:lstStyle/>
            <a:p>
              <a:endParaRPr lang="en-US"/>
            </a:p>
          </p:txBody>
        </p:sp>
        <p:sp>
          <p:nvSpPr>
            <p:cNvPr id="11" name="Rectangle 14"/>
            <p:cNvSpPr>
              <a:spLocks noChangeArrowheads="1"/>
            </p:cNvSpPr>
            <p:nvPr/>
          </p:nvSpPr>
          <p:spPr bwMode="auto">
            <a:xfrm rot="5400000">
              <a:off x="11960" y="8145"/>
              <a:ext cx="163" cy="1261"/>
            </a:xfrm>
            <a:prstGeom prst="rect">
              <a:avLst/>
            </a:prstGeom>
            <a:solidFill>
              <a:srgbClr val="DFDFDF"/>
            </a:solidFill>
            <a:ln w="19050">
              <a:solidFill>
                <a:schemeClr val="accent1">
                  <a:lumMod val="75000"/>
                </a:schemeClr>
              </a:solidFill>
              <a:miter lim="800000"/>
              <a:headEnd/>
              <a:tailEnd/>
            </a:ln>
          </p:spPr>
          <p:txBody>
            <a:bodyPr/>
            <a:lstStyle/>
            <a:p>
              <a:endParaRPr lang="en-US"/>
            </a:p>
          </p:txBody>
        </p:sp>
        <p:sp>
          <p:nvSpPr>
            <p:cNvPr id="12" name="Rectangle 15"/>
            <p:cNvSpPr>
              <a:spLocks noChangeArrowheads="1"/>
            </p:cNvSpPr>
            <p:nvPr/>
          </p:nvSpPr>
          <p:spPr bwMode="auto">
            <a:xfrm rot="5400000">
              <a:off x="11960" y="8283"/>
              <a:ext cx="163" cy="1261"/>
            </a:xfrm>
            <a:prstGeom prst="rect">
              <a:avLst/>
            </a:prstGeom>
            <a:solidFill>
              <a:srgbClr val="DFDFDF"/>
            </a:solidFill>
            <a:ln w="19050">
              <a:solidFill>
                <a:schemeClr val="accent1">
                  <a:lumMod val="75000"/>
                </a:schemeClr>
              </a:solidFill>
              <a:miter lim="800000"/>
              <a:headEnd/>
              <a:tailEnd/>
            </a:ln>
          </p:spPr>
          <p:txBody>
            <a:bodyPr/>
            <a:lstStyle/>
            <a:p>
              <a:endParaRPr lang="en-US"/>
            </a:p>
          </p:txBody>
        </p:sp>
        <p:sp>
          <p:nvSpPr>
            <p:cNvPr id="13" name="Rectangle 16"/>
            <p:cNvSpPr>
              <a:spLocks noChangeArrowheads="1"/>
            </p:cNvSpPr>
            <p:nvPr/>
          </p:nvSpPr>
          <p:spPr bwMode="auto">
            <a:xfrm rot="5400000">
              <a:off x="11637" y="7851"/>
              <a:ext cx="163" cy="1261"/>
            </a:xfrm>
            <a:prstGeom prst="rect">
              <a:avLst/>
            </a:prstGeom>
            <a:solidFill>
              <a:srgbClr val="DFDFDF"/>
            </a:solidFill>
            <a:ln w="19050">
              <a:solidFill>
                <a:schemeClr val="accent1">
                  <a:lumMod val="75000"/>
                </a:schemeClr>
              </a:solidFill>
              <a:miter lim="800000"/>
              <a:headEnd/>
              <a:tailEnd/>
            </a:ln>
          </p:spPr>
          <p:txBody>
            <a:bodyPr/>
            <a:lstStyle/>
            <a:p>
              <a:endParaRPr lang="en-US"/>
            </a:p>
          </p:txBody>
        </p:sp>
        <p:sp>
          <p:nvSpPr>
            <p:cNvPr id="14" name="Rectangle 17"/>
            <p:cNvSpPr>
              <a:spLocks noChangeArrowheads="1"/>
            </p:cNvSpPr>
            <p:nvPr/>
          </p:nvSpPr>
          <p:spPr bwMode="auto">
            <a:xfrm rot="5400000">
              <a:off x="11637" y="7995"/>
              <a:ext cx="163" cy="1261"/>
            </a:xfrm>
            <a:prstGeom prst="rect">
              <a:avLst/>
            </a:prstGeom>
            <a:solidFill>
              <a:srgbClr val="DFDFDF"/>
            </a:solidFill>
            <a:ln w="19050">
              <a:solidFill>
                <a:schemeClr val="accent1">
                  <a:lumMod val="75000"/>
                </a:schemeClr>
              </a:solidFill>
              <a:miter lim="800000"/>
              <a:headEnd/>
              <a:tailEnd/>
            </a:ln>
          </p:spPr>
          <p:txBody>
            <a:bodyPr/>
            <a:lstStyle/>
            <a:p>
              <a:endParaRPr lang="en-US"/>
            </a:p>
          </p:txBody>
        </p:sp>
        <p:sp>
          <p:nvSpPr>
            <p:cNvPr id="15" name="Rectangle 18"/>
            <p:cNvSpPr>
              <a:spLocks noChangeArrowheads="1"/>
            </p:cNvSpPr>
            <p:nvPr/>
          </p:nvSpPr>
          <p:spPr bwMode="auto">
            <a:xfrm rot="5400000">
              <a:off x="11349" y="7550"/>
              <a:ext cx="163" cy="1261"/>
            </a:xfrm>
            <a:prstGeom prst="rect">
              <a:avLst/>
            </a:prstGeom>
            <a:solidFill>
              <a:srgbClr val="DFDFDF"/>
            </a:solidFill>
            <a:ln w="19050">
              <a:solidFill>
                <a:schemeClr val="accent1">
                  <a:lumMod val="75000"/>
                </a:schemeClr>
              </a:solidFill>
              <a:miter lim="800000"/>
              <a:headEnd/>
              <a:tailEnd/>
            </a:ln>
          </p:spPr>
          <p:txBody>
            <a:bodyPr/>
            <a:lstStyle/>
            <a:p>
              <a:endParaRPr lang="en-US"/>
            </a:p>
          </p:txBody>
        </p:sp>
        <p:sp>
          <p:nvSpPr>
            <p:cNvPr id="16" name="Rectangle 19"/>
            <p:cNvSpPr>
              <a:spLocks noChangeArrowheads="1"/>
            </p:cNvSpPr>
            <p:nvPr/>
          </p:nvSpPr>
          <p:spPr bwMode="auto">
            <a:xfrm rot="5400000">
              <a:off x="11349" y="7688"/>
              <a:ext cx="163" cy="1261"/>
            </a:xfrm>
            <a:prstGeom prst="rect">
              <a:avLst/>
            </a:prstGeom>
            <a:solidFill>
              <a:srgbClr val="DFDFDF"/>
            </a:solidFill>
            <a:ln w="19050">
              <a:solidFill>
                <a:schemeClr val="accent1">
                  <a:lumMod val="75000"/>
                </a:schemeClr>
              </a:solidFill>
              <a:miter lim="800000"/>
              <a:headEnd/>
              <a:tailEnd/>
            </a:ln>
          </p:spPr>
          <p:txBody>
            <a:bodyPr/>
            <a:lstStyle/>
            <a:p>
              <a:endParaRPr lang="en-US"/>
            </a:p>
          </p:txBody>
        </p:sp>
        <p:sp>
          <p:nvSpPr>
            <p:cNvPr id="17" name="Rectangle 20"/>
            <p:cNvSpPr>
              <a:spLocks noChangeArrowheads="1"/>
            </p:cNvSpPr>
            <p:nvPr/>
          </p:nvSpPr>
          <p:spPr bwMode="auto">
            <a:xfrm rot="5400000">
              <a:off x="11493" y="7256"/>
              <a:ext cx="163" cy="1261"/>
            </a:xfrm>
            <a:prstGeom prst="rect">
              <a:avLst/>
            </a:prstGeom>
            <a:solidFill>
              <a:srgbClr val="DFDFDF"/>
            </a:solidFill>
            <a:ln w="19050">
              <a:solidFill>
                <a:schemeClr val="accent1">
                  <a:lumMod val="75000"/>
                </a:schemeClr>
              </a:solidFill>
              <a:miter lim="800000"/>
              <a:headEnd/>
              <a:tailEnd/>
            </a:ln>
          </p:spPr>
          <p:txBody>
            <a:bodyPr/>
            <a:lstStyle/>
            <a:p>
              <a:endParaRPr lang="en-US"/>
            </a:p>
          </p:txBody>
        </p:sp>
        <p:sp>
          <p:nvSpPr>
            <p:cNvPr id="18" name="Rectangle 21"/>
            <p:cNvSpPr>
              <a:spLocks noChangeArrowheads="1"/>
            </p:cNvSpPr>
            <p:nvPr/>
          </p:nvSpPr>
          <p:spPr bwMode="auto">
            <a:xfrm rot="5400000">
              <a:off x="11493" y="7400"/>
              <a:ext cx="163" cy="1261"/>
            </a:xfrm>
            <a:prstGeom prst="rect">
              <a:avLst/>
            </a:prstGeom>
            <a:solidFill>
              <a:srgbClr val="DFDFDF"/>
            </a:solidFill>
            <a:ln w="19050">
              <a:solidFill>
                <a:schemeClr val="accent1">
                  <a:lumMod val="75000"/>
                </a:schemeClr>
              </a:solidFill>
              <a:miter lim="800000"/>
              <a:headEnd/>
              <a:tailEnd/>
            </a:ln>
          </p:spPr>
          <p:txBody>
            <a:bodyPr/>
            <a:lstStyle/>
            <a:p>
              <a:endParaRPr lang="en-US"/>
            </a:p>
          </p:txBody>
        </p:sp>
        <p:sp>
          <p:nvSpPr>
            <p:cNvPr id="19" name="Rectangle 22"/>
            <p:cNvSpPr>
              <a:spLocks noChangeArrowheads="1"/>
            </p:cNvSpPr>
            <p:nvPr/>
          </p:nvSpPr>
          <p:spPr bwMode="auto">
            <a:xfrm rot="5400000">
              <a:off x="14552" y="7535"/>
              <a:ext cx="163" cy="1261"/>
            </a:xfrm>
            <a:prstGeom prst="rect">
              <a:avLst/>
            </a:prstGeom>
            <a:solidFill>
              <a:srgbClr val="DFDFDF"/>
            </a:solidFill>
            <a:ln w="19050">
              <a:solidFill>
                <a:schemeClr val="accent1">
                  <a:lumMod val="75000"/>
                </a:schemeClr>
              </a:solidFill>
              <a:miter lim="800000"/>
              <a:headEnd/>
              <a:tailEnd/>
            </a:ln>
          </p:spPr>
          <p:txBody>
            <a:bodyPr/>
            <a:lstStyle/>
            <a:p>
              <a:endParaRPr lang="en-US"/>
            </a:p>
          </p:txBody>
        </p:sp>
        <p:sp>
          <p:nvSpPr>
            <p:cNvPr id="20" name="Rectangle 23"/>
            <p:cNvSpPr>
              <a:spLocks noChangeArrowheads="1"/>
            </p:cNvSpPr>
            <p:nvPr/>
          </p:nvSpPr>
          <p:spPr bwMode="auto">
            <a:xfrm rot="5400000">
              <a:off x="14552" y="7688"/>
              <a:ext cx="163" cy="1261"/>
            </a:xfrm>
            <a:prstGeom prst="rect">
              <a:avLst/>
            </a:prstGeom>
            <a:solidFill>
              <a:srgbClr val="DFDFDF"/>
            </a:solidFill>
            <a:ln w="19050">
              <a:solidFill>
                <a:schemeClr val="accent1">
                  <a:lumMod val="75000"/>
                </a:schemeClr>
              </a:solidFill>
              <a:miter lim="800000"/>
              <a:headEnd/>
              <a:tailEnd/>
            </a:ln>
          </p:spPr>
          <p:txBody>
            <a:bodyPr/>
            <a:lstStyle/>
            <a:p>
              <a:endParaRPr lang="en-US"/>
            </a:p>
          </p:txBody>
        </p:sp>
        <p:sp>
          <p:nvSpPr>
            <p:cNvPr id="21" name="Rectangle 24"/>
            <p:cNvSpPr>
              <a:spLocks noChangeArrowheads="1"/>
            </p:cNvSpPr>
            <p:nvPr/>
          </p:nvSpPr>
          <p:spPr bwMode="auto">
            <a:xfrm rot="5400000">
              <a:off x="14259" y="7241"/>
              <a:ext cx="163" cy="1261"/>
            </a:xfrm>
            <a:prstGeom prst="rect">
              <a:avLst/>
            </a:prstGeom>
            <a:solidFill>
              <a:srgbClr val="DFDFDF"/>
            </a:solidFill>
            <a:ln w="19050">
              <a:solidFill>
                <a:schemeClr val="accent1">
                  <a:lumMod val="75000"/>
                </a:schemeClr>
              </a:solidFill>
              <a:miter lim="800000"/>
              <a:headEnd/>
              <a:tailEnd/>
            </a:ln>
          </p:spPr>
          <p:txBody>
            <a:bodyPr/>
            <a:lstStyle/>
            <a:p>
              <a:endParaRPr lang="en-US"/>
            </a:p>
          </p:txBody>
        </p:sp>
        <p:sp>
          <p:nvSpPr>
            <p:cNvPr id="22" name="Rectangle 25"/>
            <p:cNvSpPr>
              <a:spLocks noChangeArrowheads="1"/>
            </p:cNvSpPr>
            <p:nvPr/>
          </p:nvSpPr>
          <p:spPr bwMode="auto">
            <a:xfrm rot="5400000">
              <a:off x="14264" y="7385"/>
              <a:ext cx="163" cy="1261"/>
            </a:xfrm>
            <a:prstGeom prst="rect">
              <a:avLst/>
            </a:prstGeom>
            <a:solidFill>
              <a:srgbClr val="DFDFDF"/>
            </a:solidFill>
            <a:ln w="19050">
              <a:solidFill>
                <a:schemeClr val="accent1">
                  <a:lumMod val="75000"/>
                </a:schemeClr>
              </a:solidFill>
              <a:miter lim="800000"/>
              <a:headEnd/>
              <a:tailEnd/>
            </a:ln>
          </p:spPr>
          <p:txBody>
            <a:bodyPr/>
            <a:lstStyle/>
            <a:p>
              <a:endParaRPr lang="en-US"/>
            </a:p>
          </p:txBody>
        </p:sp>
        <p:sp>
          <p:nvSpPr>
            <p:cNvPr id="23" name="Rectangle 26"/>
            <p:cNvSpPr>
              <a:spLocks noChangeArrowheads="1"/>
            </p:cNvSpPr>
            <p:nvPr/>
          </p:nvSpPr>
          <p:spPr bwMode="auto">
            <a:xfrm rot="5400000">
              <a:off x="14085" y="6946"/>
              <a:ext cx="163" cy="1261"/>
            </a:xfrm>
            <a:prstGeom prst="rect">
              <a:avLst/>
            </a:prstGeom>
            <a:solidFill>
              <a:srgbClr val="DFDFDF"/>
            </a:solidFill>
            <a:ln w="19050">
              <a:solidFill>
                <a:schemeClr val="accent1">
                  <a:lumMod val="75000"/>
                </a:schemeClr>
              </a:solidFill>
              <a:miter lim="800000"/>
              <a:headEnd/>
              <a:tailEnd/>
            </a:ln>
          </p:spPr>
          <p:txBody>
            <a:bodyPr/>
            <a:lstStyle/>
            <a:p>
              <a:endParaRPr lang="en-US"/>
            </a:p>
          </p:txBody>
        </p:sp>
        <p:sp>
          <p:nvSpPr>
            <p:cNvPr id="24" name="Rectangle 27"/>
            <p:cNvSpPr>
              <a:spLocks noChangeArrowheads="1"/>
            </p:cNvSpPr>
            <p:nvPr/>
          </p:nvSpPr>
          <p:spPr bwMode="auto">
            <a:xfrm rot="5400000">
              <a:off x="14085" y="7084"/>
              <a:ext cx="163" cy="1261"/>
            </a:xfrm>
            <a:prstGeom prst="rect">
              <a:avLst/>
            </a:prstGeom>
            <a:solidFill>
              <a:srgbClr val="DFDFDF"/>
            </a:solidFill>
            <a:ln w="19050">
              <a:solidFill>
                <a:schemeClr val="accent1">
                  <a:lumMod val="75000"/>
                </a:schemeClr>
              </a:solidFill>
              <a:miter lim="800000"/>
              <a:headEnd/>
              <a:tailEnd/>
            </a:ln>
          </p:spPr>
          <p:txBody>
            <a:bodyPr/>
            <a:lstStyle/>
            <a:p>
              <a:endParaRPr lang="en-US"/>
            </a:p>
          </p:txBody>
        </p:sp>
        <p:sp>
          <p:nvSpPr>
            <p:cNvPr id="25" name="Rectangle 28"/>
            <p:cNvSpPr>
              <a:spLocks noChangeArrowheads="1"/>
            </p:cNvSpPr>
            <p:nvPr/>
          </p:nvSpPr>
          <p:spPr bwMode="auto">
            <a:xfrm rot="5400000">
              <a:off x="13653" y="6652"/>
              <a:ext cx="163" cy="1261"/>
            </a:xfrm>
            <a:prstGeom prst="rect">
              <a:avLst/>
            </a:prstGeom>
            <a:solidFill>
              <a:srgbClr val="DFDFDF"/>
            </a:solidFill>
            <a:ln w="19050">
              <a:solidFill>
                <a:schemeClr val="accent1">
                  <a:lumMod val="75000"/>
                </a:schemeClr>
              </a:solidFill>
              <a:miter lim="800000"/>
              <a:headEnd/>
              <a:tailEnd/>
            </a:ln>
          </p:spPr>
          <p:txBody>
            <a:bodyPr/>
            <a:lstStyle/>
            <a:p>
              <a:endParaRPr lang="en-US"/>
            </a:p>
          </p:txBody>
        </p:sp>
        <p:sp>
          <p:nvSpPr>
            <p:cNvPr id="26" name="Rectangle 29"/>
            <p:cNvSpPr>
              <a:spLocks noChangeArrowheads="1"/>
            </p:cNvSpPr>
            <p:nvPr/>
          </p:nvSpPr>
          <p:spPr bwMode="auto">
            <a:xfrm rot="5400000">
              <a:off x="13653" y="6796"/>
              <a:ext cx="163" cy="1261"/>
            </a:xfrm>
            <a:prstGeom prst="rect">
              <a:avLst/>
            </a:prstGeom>
            <a:solidFill>
              <a:srgbClr val="DFDFDF"/>
            </a:solidFill>
            <a:ln w="19050">
              <a:solidFill>
                <a:schemeClr val="accent1">
                  <a:lumMod val="75000"/>
                </a:schemeClr>
              </a:solidFill>
              <a:miter lim="800000"/>
              <a:headEnd/>
              <a:tailEnd/>
            </a:ln>
          </p:spPr>
          <p:txBody>
            <a:bodyPr/>
            <a:lstStyle/>
            <a:p>
              <a:endParaRPr lang="en-US"/>
            </a:p>
          </p:txBody>
        </p:sp>
        <p:sp>
          <p:nvSpPr>
            <p:cNvPr id="27" name="Rectangle 30"/>
            <p:cNvSpPr>
              <a:spLocks noChangeArrowheads="1"/>
            </p:cNvSpPr>
            <p:nvPr/>
          </p:nvSpPr>
          <p:spPr bwMode="auto">
            <a:xfrm rot="5400000">
              <a:off x="11672" y="6950"/>
              <a:ext cx="163" cy="1261"/>
            </a:xfrm>
            <a:prstGeom prst="rect">
              <a:avLst/>
            </a:prstGeom>
            <a:solidFill>
              <a:srgbClr val="DFDFDF"/>
            </a:solidFill>
            <a:ln w="19050">
              <a:solidFill>
                <a:schemeClr val="accent1">
                  <a:lumMod val="75000"/>
                </a:schemeClr>
              </a:solidFill>
              <a:miter lim="800000"/>
              <a:headEnd/>
              <a:tailEnd/>
            </a:ln>
          </p:spPr>
          <p:txBody>
            <a:bodyPr/>
            <a:lstStyle/>
            <a:p>
              <a:endParaRPr lang="en-US"/>
            </a:p>
          </p:txBody>
        </p:sp>
        <p:sp>
          <p:nvSpPr>
            <p:cNvPr id="28" name="Rectangle 31"/>
            <p:cNvSpPr>
              <a:spLocks noChangeArrowheads="1"/>
            </p:cNvSpPr>
            <p:nvPr/>
          </p:nvSpPr>
          <p:spPr bwMode="auto">
            <a:xfrm rot="5400000">
              <a:off x="11672" y="7088"/>
              <a:ext cx="163" cy="1261"/>
            </a:xfrm>
            <a:prstGeom prst="rect">
              <a:avLst/>
            </a:prstGeom>
            <a:solidFill>
              <a:srgbClr val="DFDFDF"/>
            </a:solidFill>
            <a:ln w="19050">
              <a:solidFill>
                <a:schemeClr val="accent1">
                  <a:lumMod val="75000"/>
                </a:schemeClr>
              </a:solidFill>
              <a:miter lim="800000"/>
              <a:headEnd/>
              <a:tailEnd/>
            </a:ln>
          </p:spPr>
          <p:txBody>
            <a:bodyPr/>
            <a:lstStyle/>
            <a:p>
              <a:endParaRPr lang="en-US"/>
            </a:p>
          </p:txBody>
        </p:sp>
        <p:sp>
          <p:nvSpPr>
            <p:cNvPr id="29" name="Rectangle 32"/>
            <p:cNvSpPr>
              <a:spLocks noChangeArrowheads="1"/>
            </p:cNvSpPr>
            <p:nvPr/>
          </p:nvSpPr>
          <p:spPr bwMode="auto">
            <a:xfrm rot="5400000">
              <a:off x="11970" y="6656"/>
              <a:ext cx="163" cy="1261"/>
            </a:xfrm>
            <a:prstGeom prst="rect">
              <a:avLst/>
            </a:prstGeom>
            <a:solidFill>
              <a:srgbClr val="DFDFDF"/>
            </a:solidFill>
            <a:ln w="19050">
              <a:solidFill>
                <a:schemeClr val="accent1">
                  <a:lumMod val="75000"/>
                </a:schemeClr>
              </a:solidFill>
              <a:miter lim="800000"/>
              <a:headEnd/>
              <a:tailEnd/>
            </a:ln>
          </p:spPr>
          <p:txBody>
            <a:bodyPr/>
            <a:lstStyle/>
            <a:p>
              <a:endParaRPr lang="en-US"/>
            </a:p>
          </p:txBody>
        </p:sp>
        <p:sp>
          <p:nvSpPr>
            <p:cNvPr id="30" name="Rectangle 33"/>
            <p:cNvSpPr>
              <a:spLocks noChangeArrowheads="1"/>
            </p:cNvSpPr>
            <p:nvPr/>
          </p:nvSpPr>
          <p:spPr bwMode="auto">
            <a:xfrm rot="5400000">
              <a:off x="11960" y="6800"/>
              <a:ext cx="163" cy="1261"/>
            </a:xfrm>
            <a:prstGeom prst="rect">
              <a:avLst/>
            </a:prstGeom>
            <a:solidFill>
              <a:srgbClr val="DFDFDF"/>
            </a:solidFill>
            <a:ln w="19050">
              <a:solidFill>
                <a:schemeClr val="accent1">
                  <a:lumMod val="75000"/>
                </a:schemeClr>
              </a:solidFill>
              <a:miter lim="800000"/>
              <a:headEnd/>
              <a:tailEnd/>
            </a:ln>
          </p:spPr>
          <p:txBody>
            <a:bodyPr/>
            <a:lstStyle/>
            <a:p>
              <a:endParaRPr lang="en-US"/>
            </a:p>
          </p:txBody>
        </p:sp>
        <p:sp>
          <p:nvSpPr>
            <p:cNvPr id="31" name="Rectangle 34"/>
            <p:cNvSpPr>
              <a:spLocks noChangeArrowheads="1"/>
            </p:cNvSpPr>
            <p:nvPr/>
          </p:nvSpPr>
          <p:spPr bwMode="auto">
            <a:xfrm rot="5400000">
              <a:off x="13653" y="8141"/>
              <a:ext cx="163" cy="1261"/>
            </a:xfrm>
            <a:prstGeom prst="rect">
              <a:avLst/>
            </a:prstGeom>
            <a:solidFill>
              <a:srgbClr val="DFDFDF"/>
            </a:solidFill>
            <a:ln w="19050">
              <a:solidFill>
                <a:schemeClr val="accent1">
                  <a:lumMod val="75000"/>
                </a:schemeClr>
              </a:solidFill>
              <a:miter lim="800000"/>
              <a:headEnd/>
              <a:tailEnd/>
            </a:ln>
          </p:spPr>
          <p:txBody>
            <a:bodyPr/>
            <a:lstStyle/>
            <a:p>
              <a:endParaRPr lang="en-US"/>
            </a:p>
          </p:txBody>
        </p:sp>
        <p:sp>
          <p:nvSpPr>
            <p:cNvPr id="32" name="Rectangle 35"/>
            <p:cNvSpPr>
              <a:spLocks noChangeArrowheads="1"/>
            </p:cNvSpPr>
            <p:nvPr/>
          </p:nvSpPr>
          <p:spPr bwMode="auto">
            <a:xfrm rot="5400000">
              <a:off x="13653" y="8279"/>
              <a:ext cx="163" cy="1261"/>
            </a:xfrm>
            <a:prstGeom prst="rect">
              <a:avLst/>
            </a:prstGeom>
            <a:solidFill>
              <a:srgbClr val="DFDFDF"/>
            </a:solidFill>
            <a:ln w="19050">
              <a:solidFill>
                <a:schemeClr val="accent1">
                  <a:lumMod val="75000"/>
                </a:schemeClr>
              </a:solidFill>
              <a:miter lim="800000"/>
              <a:headEnd/>
              <a:tailEnd/>
            </a:ln>
          </p:spPr>
          <p:txBody>
            <a:bodyPr/>
            <a:lstStyle/>
            <a:p>
              <a:endParaRPr lang="en-US"/>
            </a:p>
          </p:txBody>
        </p:sp>
        <p:sp>
          <p:nvSpPr>
            <p:cNvPr id="33" name="Rectangle 36"/>
            <p:cNvSpPr>
              <a:spLocks noChangeArrowheads="1"/>
            </p:cNvSpPr>
            <p:nvPr/>
          </p:nvSpPr>
          <p:spPr bwMode="auto">
            <a:xfrm rot="5400000">
              <a:off x="14300" y="7832"/>
              <a:ext cx="163" cy="1261"/>
            </a:xfrm>
            <a:prstGeom prst="rect">
              <a:avLst/>
            </a:prstGeom>
            <a:solidFill>
              <a:srgbClr val="DFDFDF"/>
            </a:solidFill>
            <a:ln w="19050">
              <a:solidFill>
                <a:schemeClr val="accent1">
                  <a:lumMod val="75000"/>
                </a:schemeClr>
              </a:solidFill>
              <a:miter lim="800000"/>
              <a:headEnd/>
              <a:tailEnd/>
            </a:ln>
          </p:spPr>
          <p:txBody>
            <a:bodyPr/>
            <a:lstStyle/>
            <a:p>
              <a:endParaRPr lang="en-US"/>
            </a:p>
          </p:txBody>
        </p:sp>
        <p:sp>
          <p:nvSpPr>
            <p:cNvPr id="34" name="Rectangle 37"/>
            <p:cNvSpPr>
              <a:spLocks noChangeArrowheads="1"/>
            </p:cNvSpPr>
            <p:nvPr/>
          </p:nvSpPr>
          <p:spPr bwMode="auto">
            <a:xfrm rot="5400000">
              <a:off x="14085" y="7991"/>
              <a:ext cx="163" cy="1261"/>
            </a:xfrm>
            <a:prstGeom prst="rect">
              <a:avLst/>
            </a:prstGeom>
            <a:solidFill>
              <a:srgbClr val="DFDFDF"/>
            </a:solidFill>
            <a:ln w="19050">
              <a:solidFill>
                <a:schemeClr val="accent1">
                  <a:lumMod val="75000"/>
                </a:schemeClr>
              </a:solidFill>
              <a:miter lim="800000"/>
              <a:headEnd/>
              <a:tailEnd/>
            </a:ln>
          </p:spPr>
          <p:txBody>
            <a:bodyPr/>
            <a:lstStyle/>
            <a:p>
              <a:endParaRPr lang="en-US"/>
            </a:p>
          </p:txBody>
        </p:sp>
        <p:sp>
          <p:nvSpPr>
            <p:cNvPr id="35" name="Rectangle 38"/>
            <p:cNvSpPr>
              <a:spLocks noChangeArrowheads="1"/>
            </p:cNvSpPr>
            <p:nvPr/>
          </p:nvSpPr>
          <p:spPr bwMode="auto">
            <a:xfrm rot="5400000">
              <a:off x="13494" y="8448"/>
              <a:ext cx="163" cy="1261"/>
            </a:xfrm>
            <a:prstGeom prst="rect">
              <a:avLst/>
            </a:prstGeom>
            <a:solidFill>
              <a:srgbClr val="DFDFDF"/>
            </a:solidFill>
            <a:ln w="19050">
              <a:solidFill>
                <a:schemeClr val="accent1">
                  <a:lumMod val="75000"/>
                </a:schemeClr>
              </a:solidFill>
              <a:miter lim="800000"/>
              <a:headEnd/>
              <a:tailEnd/>
            </a:ln>
          </p:spPr>
          <p:txBody>
            <a:bodyPr/>
            <a:lstStyle/>
            <a:p>
              <a:endParaRPr lang="en-US"/>
            </a:p>
          </p:txBody>
        </p:sp>
        <p:sp>
          <p:nvSpPr>
            <p:cNvPr id="36" name="Rectangle 39"/>
            <p:cNvSpPr>
              <a:spLocks noChangeArrowheads="1"/>
            </p:cNvSpPr>
            <p:nvPr/>
          </p:nvSpPr>
          <p:spPr bwMode="auto">
            <a:xfrm rot="5400000">
              <a:off x="13494" y="8586"/>
              <a:ext cx="163" cy="1261"/>
            </a:xfrm>
            <a:prstGeom prst="rect">
              <a:avLst/>
            </a:prstGeom>
            <a:solidFill>
              <a:srgbClr val="DFDFDF"/>
            </a:solidFill>
            <a:ln w="19050">
              <a:solidFill>
                <a:schemeClr val="accent1">
                  <a:lumMod val="75000"/>
                </a:schemeClr>
              </a:solidFill>
              <a:miter lim="800000"/>
              <a:headEnd/>
              <a:tailEnd/>
            </a:ln>
          </p:spPr>
          <p:txBody>
            <a:bodyPr/>
            <a:lstStyle/>
            <a:p>
              <a:endParaRPr lang="en-US"/>
            </a:p>
          </p:txBody>
        </p:sp>
        <p:sp>
          <p:nvSpPr>
            <p:cNvPr id="37" name="Rectangle 40"/>
            <p:cNvSpPr>
              <a:spLocks noChangeArrowheads="1"/>
            </p:cNvSpPr>
            <p:nvPr/>
          </p:nvSpPr>
          <p:spPr bwMode="auto">
            <a:xfrm rot="5400000">
              <a:off x="12213" y="8448"/>
              <a:ext cx="163" cy="1261"/>
            </a:xfrm>
            <a:prstGeom prst="rect">
              <a:avLst/>
            </a:prstGeom>
            <a:solidFill>
              <a:srgbClr val="DFDFDF"/>
            </a:solidFill>
            <a:ln w="19050">
              <a:solidFill>
                <a:schemeClr val="accent1">
                  <a:lumMod val="75000"/>
                </a:schemeClr>
              </a:solidFill>
              <a:miter lim="800000"/>
              <a:headEnd/>
              <a:tailEnd/>
            </a:ln>
          </p:spPr>
          <p:txBody>
            <a:bodyPr/>
            <a:lstStyle/>
            <a:p>
              <a:endParaRPr lang="en-US"/>
            </a:p>
          </p:txBody>
        </p:sp>
        <p:sp>
          <p:nvSpPr>
            <p:cNvPr id="38" name="Rectangle 41"/>
            <p:cNvSpPr>
              <a:spLocks noChangeArrowheads="1"/>
            </p:cNvSpPr>
            <p:nvPr/>
          </p:nvSpPr>
          <p:spPr bwMode="auto">
            <a:xfrm rot="5400000">
              <a:off x="12213" y="8586"/>
              <a:ext cx="163" cy="1261"/>
            </a:xfrm>
            <a:prstGeom prst="rect">
              <a:avLst/>
            </a:prstGeom>
            <a:solidFill>
              <a:srgbClr val="DFDFDF"/>
            </a:solidFill>
            <a:ln w="19050">
              <a:solidFill>
                <a:schemeClr val="accent1">
                  <a:lumMod val="75000"/>
                </a:schemeClr>
              </a:solidFill>
              <a:miter lim="800000"/>
              <a:headEnd/>
              <a:tailEnd/>
            </a:ln>
          </p:spPr>
          <p:txBody>
            <a:bodyPr/>
            <a:lstStyle/>
            <a:p>
              <a:endParaRPr lang="en-US"/>
            </a:p>
          </p:txBody>
        </p:sp>
        <p:sp>
          <p:nvSpPr>
            <p:cNvPr id="39" name="Rectangle 42"/>
            <p:cNvSpPr>
              <a:spLocks noChangeArrowheads="1"/>
            </p:cNvSpPr>
            <p:nvPr/>
          </p:nvSpPr>
          <p:spPr bwMode="auto">
            <a:xfrm rot="5400000">
              <a:off x="13464" y="6363"/>
              <a:ext cx="163" cy="1261"/>
            </a:xfrm>
            <a:prstGeom prst="rect">
              <a:avLst/>
            </a:prstGeom>
            <a:solidFill>
              <a:srgbClr val="DFDFDF"/>
            </a:solidFill>
            <a:ln w="19050">
              <a:solidFill>
                <a:schemeClr val="accent1">
                  <a:lumMod val="75000"/>
                </a:schemeClr>
              </a:solidFill>
              <a:miter lim="800000"/>
              <a:headEnd/>
              <a:tailEnd/>
            </a:ln>
          </p:spPr>
          <p:txBody>
            <a:bodyPr/>
            <a:lstStyle/>
            <a:p>
              <a:endParaRPr lang="en-US"/>
            </a:p>
          </p:txBody>
        </p:sp>
        <p:sp>
          <p:nvSpPr>
            <p:cNvPr id="40" name="Rectangle 43"/>
            <p:cNvSpPr>
              <a:spLocks noChangeArrowheads="1"/>
            </p:cNvSpPr>
            <p:nvPr/>
          </p:nvSpPr>
          <p:spPr bwMode="auto">
            <a:xfrm rot="5400000">
              <a:off x="13464" y="6501"/>
              <a:ext cx="163" cy="1261"/>
            </a:xfrm>
            <a:prstGeom prst="rect">
              <a:avLst/>
            </a:prstGeom>
            <a:solidFill>
              <a:srgbClr val="DFDFDF"/>
            </a:solidFill>
            <a:ln w="19050">
              <a:solidFill>
                <a:schemeClr val="accent1">
                  <a:lumMod val="75000"/>
                </a:schemeClr>
              </a:solidFill>
              <a:miter lim="800000"/>
              <a:headEnd/>
              <a:tailEnd/>
            </a:ln>
          </p:spPr>
          <p:txBody>
            <a:bodyPr/>
            <a:lstStyle/>
            <a:p>
              <a:endParaRPr lang="en-US"/>
            </a:p>
          </p:txBody>
        </p:sp>
        <p:sp>
          <p:nvSpPr>
            <p:cNvPr id="41" name="Rectangle 44"/>
            <p:cNvSpPr>
              <a:spLocks noChangeArrowheads="1"/>
            </p:cNvSpPr>
            <p:nvPr/>
          </p:nvSpPr>
          <p:spPr bwMode="auto">
            <a:xfrm rot="5400000">
              <a:off x="12183" y="6363"/>
              <a:ext cx="163" cy="1261"/>
            </a:xfrm>
            <a:prstGeom prst="rect">
              <a:avLst/>
            </a:prstGeom>
            <a:solidFill>
              <a:srgbClr val="DFDFDF"/>
            </a:solidFill>
            <a:ln w="19050">
              <a:solidFill>
                <a:schemeClr val="accent1">
                  <a:lumMod val="75000"/>
                </a:schemeClr>
              </a:solidFill>
              <a:miter lim="800000"/>
              <a:headEnd/>
              <a:tailEnd/>
            </a:ln>
          </p:spPr>
          <p:txBody>
            <a:bodyPr/>
            <a:lstStyle/>
            <a:p>
              <a:endParaRPr lang="en-US"/>
            </a:p>
          </p:txBody>
        </p:sp>
        <p:sp>
          <p:nvSpPr>
            <p:cNvPr id="42" name="Rectangle 45"/>
            <p:cNvSpPr>
              <a:spLocks noChangeArrowheads="1"/>
            </p:cNvSpPr>
            <p:nvPr/>
          </p:nvSpPr>
          <p:spPr bwMode="auto">
            <a:xfrm rot="5400000">
              <a:off x="12183" y="6501"/>
              <a:ext cx="163" cy="1261"/>
            </a:xfrm>
            <a:prstGeom prst="rect">
              <a:avLst/>
            </a:prstGeom>
            <a:solidFill>
              <a:srgbClr val="DFDFDF"/>
            </a:solidFill>
            <a:ln w="19050">
              <a:solidFill>
                <a:schemeClr val="accent1">
                  <a:lumMod val="75000"/>
                </a:schemeClr>
              </a:solidFill>
              <a:miter lim="800000"/>
              <a:headEnd/>
              <a:tailEnd/>
            </a:ln>
          </p:spPr>
          <p:txBody>
            <a:bodyPr/>
            <a:lstStyle/>
            <a:p>
              <a:endParaRPr lang="en-US"/>
            </a:p>
          </p:txBody>
        </p:sp>
        <p:sp>
          <p:nvSpPr>
            <p:cNvPr id="43" name="Line 46"/>
            <p:cNvSpPr>
              <a:spLocks noChangeShapeType="1"/>
            </p:cNvSpPr>
            <p:nvPr/>
          </p:nvSpPr>
          <p:spPr bwMode="auto">
            <a:xfrm>
              <a:off x="10512" y="7056"/>
              <a:ext cx="864" cy="0"/>
            </a:xfrm>
            <a:prstGeom prst="line">
              <a:avLst/>
            </a:prstGeom>
            <a:noFill/>
            <a:ln w="28575">
              <a:solidFill>
                <a:schemeClr val="accent1">
                  <a:lumMod val="75000"/>
                </a:schemeClr>
              </a:solidFill>
              <a:round/>
              <a:headEnd type="triangle" w="med" len="med"/>
              <a:tailEnd type="triangle" w="med" len="med"/>
            </a:ln>
          </p:spPr>
          <p:txBody>
            <a:bodyPr/>
            <a:lstStyle/>
            <a:p>
              <a:endParaRPr lang="en-US"/>
            </a:p>
          </p:txBody>
        </p:sp>
        <p:sp>
          <p:nvSpPr>
            <p:cNvPr id="44" name="Line 47"/>
            <p:cNvSpPr>
              <a:spLocks noChangeShapeType="1"/>
            </p:cNvSpPr>
            <p:nvPr/>
          </p:nvSpPr>
          <p:spPr bwMode="auto">
            <a:xfrm>
              <a:off x="10368" y="7245"/>
              <a:ext cx="864" cy="0"/>
            </a:xfrm>
            <a:prstGeom prst="line">
              <a:avLst/>
            </a:prstGeom>
            <a:noFill/>
            <a:ln w="28575">
              <a:solidFill>
                <a:schemeClr val="accent1">
                  <a:lumMod val="75000"/>
                </a:schemeClr>
              </a:solidFill>
              <a:round/>
              <a:headEnd type="triangle" w="med" len="med"/>
              <a:tailEnd type="triangle" w="med" len="med"/>
            </a:ln>
          </p:spPr>
          <p:txBody>
            <a:bodyPr/>
            <a:lstStyle/>
            <a:p>
              <a:endParaRPr lang="en-US"/>
            </a:p>
          </p:txBody>
        </p:sp>
        <p:sp>
          <p:nvSpPr>
            <p:cNvPr id="45" name="Line 48"/>
            <p:cNvSpPr>
              <a:spLocks noChangeShapeType="1"/>
            </p:cNvSpPr>
            <p:nvPr/>
          </p:nvSpPr>
          <p:spPr bwMode="auto">
            <a:xfrm>
              <a:off x="14400" y="7011"/>
              <a:ext cx="864" cy="0"/>
            </a:xfrm>
            <a:prstGeom prst="line">
              <a:avLst/>
            </a:prstGeom>
            <a:noFill/>
            <a:ln w="28575">
              <a:solidFill>
                <a:schemeClr val="accent1">
                  <a:lumMod val="75000"/>
                </a:schemeClr>
              </a:solidFill>
              <a:round/>
              <a:headEnd type="triangle" w="med" len="med"/>
              <a:tailEnd type="triangle" w="med" len="med"/>
            </a:ln>
          </p:spPr>
          <p:txBody>
            <a:bodyPr/>
            <a:lstStyle/>
            <a:p>
              <a:endParaRPr lang="en-US"/>
            </a:p>
          </p:txBody>
        </p:sp>
        <p:sp>
          <p:nvSpPr>
            <p:cNvPr id="46" name="Line 49"/>
            <p:cNvSpPr>
              <a:spLocks noChangeShapeType="1"/>
            </p:cNvSpPr>
            <p:nvPr/>
          </p:nvSpPr>
          <p:spPr bwMode="auto">
            <a:xfrm>
              <a:off x="14688" y="7200"/>
              <a:ext cx="864" cy="0"/>
            </a:xfrm>
            <a:prstGeom prst="line">
              <a:avLst/>
            </a:prstGeom>
            <a:noFill/>
            <a:ln w="28575">
              <a:solidFill>
                <a:schemeClr val="accent1">
                  <a:lumMod val="75000"/>
                </a:schemeClr>
              </a:solidFill>
              <a:round/>
              <a:headEnd type="triangle" w="med" len="med"/>
              <a:tailEnd type="triangle" w="med" len="med"/>
            </a:ln>
          </p:spPr>
          <p:txBody>
            <a:bodyPr/>
            <a:lstStyle/>
            <a:p>
              <a:endParaRPr lang="en-US"/>
            </a:p>
          </p:txBody>
        </p:sp>
        <p:sp>
          <p:nvSpPr>
            <p:cNvPr id="47" name="Text Box 50"/>
            <p:cNvSpPr txBox="1">
              <a:spLocks noChangeArrowheads="1"/>
            </p:cNvSpPr>
            <p:nvPr/>
          </p:nvSpPr>
          <p:spPr bwMode="auto">
            <a:xfrm>
              <a:off x="12193" y="7842"/>
              <a:ext cx="1728" cy="1296"/>
            </a:xfrm>
            <a:prstGeom prst="rect">
              <a:avLst/>
            </a:prstGeom>
            <a:noFill/>
            <a:ln w="9525">
              <a:solidFill>
                <a:schemeClr val="accent1">
                  <a:lumMod val="75000"/>
                </a:schemeClr>
              </a:solidFill>
              <a:miter lim="800000"/>
              <a:headEnd/>
              <a:tailEnd/>
            </a:ln>
          </p:spPr>
          <p:txBody>
            <a:bodyPr/>
            <a:lstStyle/>
            <a:p>
              <a:pPr eaLnBrk="0" hangingPunct="0"/>
              <a:r>
                <a:rPr lang="en-US" sz="1600" b="1" i="1" dirty="0">
                  <a:solidFill>
                    <a:srgbClr val="FF0000"/>
                  </a:solidFill>
                  <a:latin typeface="Verdana" pitchFamily="34" charset="0"/>
                </a:rPr>
                <a:t>target</a:t>
              </a:r>
            </a:p>
          </p:txBody>
        </p:sp>
      </p:grpSp>
      <p:pic>
        <p:nvPicPr>
          <p:cNvPr id="49" name="Picture 10"/>
          <p:cNvPicPr>
            <a:picLocks noChangeAspect="1" noChangeArrowheads="1"/>
          </p:cNvPicPr>
          <p:nvPr/>
        </p:nvPicPr>
        <p:blipFill>
          <a:blip r:embed="rId4" cstate="print"/>
          <a:srcRect/>
          <a:stretch>
            <a:fillRect/>
          </a:stretch>
        </p:blipFill>
        <p:spPr bwMode="auto">
          <a:xfrm>
            <a:off x="533400" y="548680"/>
            <a:ext cx="3224213" cy="3886200"/>
          </a:xfrm>
          <a:prstGeom prst="rect">
            <a:avLst/>
          </a:prstGeom>
          <a:noFill/>
          <a:ln w="9525">
            <a:noFill/>
            <a:miter lim="800000"/>
            <a:headEnd/>
            <a:tailEnd/>
          </a:ln>
        </p:spPr>
      </p:pic>
      <p:sp>
        <p:nvSpPr>
          <p:cNvPr id="50" name="Rectangle 11"/>
          <p:cNvSpPr>
            <a:spLocks noChangeArrowheads="1"/>
          </p:cNvSpPr>
          <p:nvPr/>
        </p:nvSpPr>
        <p:spPr bwMode="auto">
          <a:xfrm>
            <a:off x="685799" y="3968886"/>
            <a:ext cx="3071813" cy="523220"/>
          </a:xfrm>
          <a:prstGeom prst="rect">
            <a:avLst/>
          </a:prstGeom>
          <a:noFill/>
          <a:ln w="9525">
            <a:noFill/>
            <a:miter lim="800000"/>
            <a:headEnd/>
            <a:tailEnd/>
          </a:ln>
        </p:spPr>
        <p:txBody>
          <a:bodyPr wrap="square">
            <a:spAutoFit/>
          </a:bodyPr>
          <a:lstStyle/>
          <a:p>
            <a:r>
              <a:rPr lang="en-US" sz="2800" b="1" dirty="0">
                <a:solidFill>
                  <a:schemeClr val="bg1"/>
                </a:solidFill>
                <a:latin typeface="+mn-lt"/>
              </a:rPr>
              <a:t>Varian </a:t>
            </a:r>
            <a:r>
              <a:rPr lang="en-US" sz="2800" b="1" dirty="0" err="1">
                <a:solidFill>
                  <a:schemeClr val="bg1"/>
                </a:solidFill>
                <a:latin typeface="+mn-lt"/>
              </a:rPr>
              <a:t>Clinac</a:t>
            </a:r>
            <a:r>
              <a:rPr lang="en-US" sz="2800" b="1" dirty="0">
                <a:solidFill>
                  <a:schemeClr val="bg1"/>
                </a:solidFill>
                <a:latin typeface="+mn-lt"/>
              </a:rPr>
              <a:t> 1800</a:t>
            </a:r>
          </a:p>
        </p:txBody>
      </p:sp>
      <p:sp>
        <p:nvSpPr>
          <p:cNvPr id="51" name="TextBox 50"/>
          <p:cNvSpPr txBox="1"/>
          <p:nvPr/>
        </p:nvSpPr>
        <p:spPr>
          <a:xfrm>
            <a:off x="3048000" y="5721486"/>
            <a:ext cx="2438400" cy="400110"/>
          </a:xfrm>
          <a:prstGeom prst="rect">
            <a:avLst/>
          </a:prstGeom>
          <a:noFill/>
        </p:spPr>
        <p:txBody>
          <a:bodyPr wrap="square" rtlCol="0">
            <a:spAutoFit/>
          </a:bodyPr>
          <a:lstStyle/>
          <a:p>
            <a:r>
              <a:rPr lang="en-US" sz="2000" dirty="0">
                <a:solidFill>
                  <a:srgbClr val="FF0000"/>
                </a:solidFill>
                <a:latin typeface="+mn-lt"/>
              </a:rPr>
              <a:t>Multi-leaf collimator</a:t>
            </a:r>
          </a:p>
        </p:txBody>
      </p:sp>
      <p:sp>
        <p:nvSpPr>
          <p:cNvPr id="2" name="TextBox 1"/>
          <p:cNvSpPr txBox="1"/>
          <p:nvPr/>
        </p:nvSpPr>
        <p:spPr>
          <a:xfrm>
            <a:off x="4367385" y="3015945"/>
            <a:ext cx="1944216" cy="646331"/>
          </a:xfrm>
          <a:prstGeom prst="rect">
            <a:avLst/>
          </a:prstGeom>
          <a:noFill/>
        </p:spPr>
        <p:txBody>
          <a:bodyPr wrap="square" rtlCol="0">
            <a:spAutoFit/>
          </a:bodyPr>
          <a:lstStyle/>
          <a:p>
            <a:r>
              <a:rPr lang="en-GB" dirty="0">
                <a:solidFill>
                  <a:srgbClr val="FF0000"/>
                </a:solidFill>
              </a:rPr>
              <a:t>Energy: 6-25 MeV</a:t>
            </a:r>
          </a:p>
          <a:p>
            <a:r>
              <a:rPr lang="en-GB" dirty="0">
                <a:solidFill>
                  <a:srgbClr val="FF0000"/>
                </a:solidFill>
              </a:rPr>
              <a:t>Dual e</a:t>
            </a:r>
            <a:r>
              <a:rPr lang="en-GB" baseline="30000" dirty="0">
                <a:solidFill>
                  <a:srgbClr val="FF0000"/>
                </a:solidFill>
              </a:rPr>
              <a:t>─</a:t>
            </a:r>
            <a:r>
              <a:rPr lang="en-GB" dirty="0">
                <a:solidFill>
                  <a:srgbClr val="FF0000"/>
                </a:solidFill>
              </a:rPr>
              <a:t> / </a:t>
            </a:r>
            <a:r>
              <a:rPr lang="en-GB" dirty="0">
                <a:solidFill>
                  <a:srgbClr val="FF0000"/>
                </a:solidFill>
                <a:latin typeface="Symbol" panose="05050102010706020507" pitchFamily="18" charset="2"/>
              </a:rPr>
              <a:t>g</a:t>
            </a:r>
            <a:r>
              <a:rPr lang="en-GB" dirty="0">
                <a:solidFill>
                  <a:srgbClr val="FF0000"/>
                </a:solidFill>
              </a:rPr>
              <a:t> beams</a:t>
            </a:r>
          </a:p>
        </p:txBody>
      </p:sp>
      <p:sp>
        <p:nvSpPr>
          <p:cNvPr id="53" name="TextBox 52"/>
          <p:cNvSpPr txBox="1"/>
          <p:nvPr/>
        </p:nvSpPr>
        <p:spPr>
          <a:xfrm>
            <a:off x="6024876" y="4050675"/>
            <a:ext cx="2448272" cy="369332"/>
          </a:xfrm>
          <a:prstGeom prst="rect">
            <a:avLst/>
          </a:prstGeom>
          <a:noFill/>
        </p:spPr>
        <p:txBody>
          <a:bodyPr wrap="square" rtlCol="0">
            <a:spAutoFit/>
          </a:bodyPr>
          <a:lstStyle/>
          <a:p>
            <a:r>
              <a:rPr lang="en-GB" dirty="0">
                <a:solidFill>
                  <a:srgbClr val="FF3300"/>
                </a:solidFill>
              </a:rPr>
              <a:t>Courtesy Varian Medical</a:t>
            </a:r>
          </a:p>
        </p:txBody>
      </p:sp>
      <p:pic>
        <p:nvPicPr>
          <p:cNvPr id="54" name="Picture 13" descr="MLC"/>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497284" y="4398451"/>
            <a:ext cx="1955036" cy="19305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841499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5964</TotalTime>
  <Words>1213</Words>
  <Application>Microsoft Macintosh PowerPoint</Application>
  <PresentationFormat>On-screen Show (4:3)</PresentationFormat>
  <Paragraphs>236</Paragraphs>
  <Slides>30</Slides>
  <Notes>30</Notes>
  <HiddenSlides>0</HiddenSlides>
  <MMClips>0</MMClips>
  <ScaleCrop>false</ScaleCrop>
  <HeadingPairs>
    <vt:vector size="8" baseType="variant">
      <vt:variant>
        <vt:lpstr>Fonts Used</vt:lpstr>
      </vt:variant>
      <vt:variant>
        <vt:i4>12</vt:i4>
      </vt:variant>
      <vt:variant>
        <vt:lpstr>Theme</vt:lpstr>
      </vt:variant>
      <vt:variant>
        <vt:i4>1</vt:i4>
      </vt:variant>
      <vt:variant>
        <vt:lpstr>Embedded OLE Servers</vt:lpstr>
      </vt:variant>
      <vt:variant>
        <vt:i4>2</vt:i4>
      </vt:variant>
      <vt:variant>
        <vt:lpstr>Slide Titles</vt:lpstr>
      </vt:variant>
      <vt:variant>
        <vt:i4>30</vt:i4>
      </vt:variant>
    </vt:vector>
  </HeadingPairs>
  <TitlesOfParts>
    <vt:vector size="45" baseType="lpstr">
      <vt:lpstr>굴림</vt:lpstr>
      <vt:lpstr>ＭＳ Ｐゴシック</vt:lpstr>
      <vt:lpstr>ＭＳ Ｐゴシック</vt:lpstr>
      <vt:lpstr>Arial</vt:lpstr>
      <vt:lpstr>Calibri</vt:lpstr>
      <vt:lpstr>Century Gothic</vt:lpstr>
      <vt:lpstr>Courier New</vt:lpstr>
      <vt:lpstr>Symbol</vt:lpstr>
      <vt:lpstr>Times New Roman</vt:lpstr>
      <vt:lpstr>Verdana</vt:lpstr>
      <vt:lpstr>Wingdings</vt:lpstr>
      <vt:lpstr>Wingdings 2</vt:lpstr>
      <vt:lpstr>Office Theme</vt:lpstr>
      <vt:lpstr>Acrobat Document</vt:lpstr>
      <vt:lpstr>Photo Editor Photo</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CERN</Company>
  <LinksUpToDate>false</LinksUpToDate>
  <SharedDoc>false</SharedDoc>
  <HyperlinksChanged>false</HyperlinksChanged>
  <AppVersion>16.0013</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silari</dc:creator>
  <cp:lastModifiedBy>Ketevi Adikle Assamagan</cp:lastModifiedBy>
  <cp:revision>651</cp:revision>
  <cp:lastPrinted>2018-06-28T06:58:58Z</cp:lastPrinted>
  <dcterms:created xsi:type="dcterms:W3CDTF">2012-09-29T09:08:00Z</dcterms:created>
  <dcterms:modified xsi:type="dcterms:W3CDTF">2018-06-28T21:13:45Z</dcterms:modified>
</cp:coreProperties>
</file>