
<file path=[Content_Types].xml><?xml version="1.0" encoding="utf-8"?>
<Types xmlns="http://schemas.openxmlformats.org/package/2006/content-types">
  <Default Extension="png" ContentType="image/png"/>
  <Default Extension="jfif" ContentType="image/jpeg"/>
  <Default Extension="emf" ContentType="image/x-emf"/>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87" r:id="rId3"/>
    <p:sldId id="392" r:id="rId4"/>
    <p:sldId id="384" r:id="rId5"/>
    <p:sldId id="388" r:id="rId6"/>
    <p:sldId id="389" r:id="rId7"/>
    <p:sldId id="390" r:id="rId8"/>
    <p:sldId id="391" r:id="rId9"/>
    <p:sldId id="401" r:id="rId10"/>
    <p:sldId id="394" r:id="rId11"/>
    <p:sldId id="395" r:id="rId12"/>
    <p:sldId id="396" r:id="rId13"/>
    <p:sldId id="397" r:id="rId14"/>
    <p:sldId id="400" r:id="rId15"/>
    <p:sldId id="398" r:id="rId16"/>
    <p:sldId id="399" r:id="rId17"/>
    <p:sldId id="274" r:id="rId18"/>
    <p:sldId id="277" r:id="rId19"/>
    <p:sldId id="276"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gabi, Nnenesi (CEE)" initials="KN(" lastIdx="5" clrIdx="0">
    <p:extLst>
      <p:ext uri="{19B8F6BF-5375-455C-9EA6-DF929625EA0E}">
        <p15:presenceInfo xmlns:p15="http://schemas.microsoft.com/office/powerpoint/2012/main" userId="S-1-5-21-1706773989-2871138300-1614656081-2185" providerId="AD"/>
      </p:ext>
    </p:extLst>
  </p:cmAuthor>
  <p:cmAuthor id="2" name="Zivuku, Munyaradzi  (NAS)" initials="ZM(" lastIdx="1" clrIdx="1">
    <p:extLst>
      <p:ext uri="{19B8F6BF-5375-455C-9EA6-DF929625EA0E}">
        <p15:presenceInfo xmlns:p15="http://schemas.microsoft.com/office/powerpoint/2012/main" userId="S-1-5-21-1706773989-2871138300-1614656081-38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750"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7-02T23:50:55.770" idx="5">
    <p:pos x="10" y="10"/>
    <p:text>day time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7-02T23:45:27.124" idx="4">
    <p:pos x="10" y="10"/>
    <p:text>Materials</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8ABEB00-74BA-4D7C-8122-80DADBAF2C7B}" type="datetimeFigureOut">
              <a:rPr lang="en-GB" smtClean="0"/>
              <a:t>03/07/2018</a:t>
            </a:fld>
            <a:endParaRPr lang="en-GB"/>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BB0A79E3-8FD1-46CC-9DB4-B12151B4B38A}" type="slidenum">
              <a:rPr lang="en-GB" smtClean="0"/>
              <a:t>‹#›</a:t>
            </a:fld>
            <a:endParaRPr lang="en-GB"/>
          </a:p>
        </p:txBody>
      </p:sp>
    </p:spTree>
    <p:extLst>
      <p:ext uri="{BB962C8B-B14F-4D97-AF65-F5344CB8AC3E}">
        <p14:creationId xmlns:p14="http://schemas.microsoft.com/office/powerpoint/2010/main" val="1762593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B0A79E3-8FD1-46CC-9DB4-B12151B4B38A}" type="slidenum">
              <a:rPr lang="en-GB" smtClean="0"/>
              <a:t>5</a:t>
            </a:fld>
            <a:endParaRPr lang="en-GB"/>
          </a:p>
        </p:txBody>
      </p:sp>
    </p:spTree>
    <p:extLst>
      <p:ext uri="{BB962C8B-B14F-4D97-AF65-F5344CB8AC3E}">
        <p14:creationId xmlns:p14="http://schemas.microsoft.com/office/powerpoint/2010/main" val="113671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000099"/>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3200" b="0" i="0">
                <a:solidFill>
                  <a:srgbClr val="000099"/>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000099"/>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54864" y="1389888"/>
            <a:ext cx="9032745" cy="3454907"/>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000" b="1" i="0">
                <a:solidFill>
                  <a:srgbClr val="000099"/>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0D4D53C-907F-3540-BAA0-34F8EC79DD14}" type="datetime1">
              <a:rPr lang="en-US" smtClean="0"/>
              <a:t>7/3/2018</a:t>
            </a:fld>
            <a:endParaRPr lang="en-US"/>
          </a:p>
        </p:txBody>
      </p:sp>
      <p:sp>
        <p:nvSpPr>
          <p:cNvPr id="6" name="Footer Placeholder 5"/>
          <p:cNvSpPr>
            <a:spLocks noGrp="1"/>
          </p:cNvSpPr>
          <p:nvPr>
            <p:ph type="ftr" sz="quarter" idx="11"/>
          </p:nvPr>
        </p:nvSpPr>
        <p:spPr>
          <a:xfrm>
            <a:off x="457200" y="6324600"/>
            <a:ext cx="3352800" cy="365125"/>
          </a:xfrm>
          <a:prstGeom prst="rect">
            <a:avLst/>
          </a:prstGeom>
        </p:spPr>
        <p:txBody>
          <a:bodyPr/>
          <a:lstStyle/>
          <a:p>
            <a:r>
              <a:rPr lang="en-US"/>
              <a:t>nau.edu/iaqtc</a:t>
            </a:r>
          </a:p>
        </p:txBody>
      </p:sp>
      <p:sp>
        <p:nvSpPr>
          <p:cNvPr id="7" name="Slide Number Placeholder 6"/>
          <p:cNvSpPr>
            <a:spLocks noGrp="1"/>
          </p:cNvSpPr>
          <p:nvPr>
            <p:ph type="sldNum" sz="quarter" idx="12"/>
          </p:nvPr>
        </p:nvSpPr>
        <p:spPr/>
        <p:txBody>
          <a:bodyPr/>
          <a:lstStyle/>
          <a:p>
            <a:fld id="{44E7423E-7520-41E8-B13B-31DF6016C65F}" type="slidenum">
              <a:rPr lang="en-US" smtClean="0"/>
              <a:pPr/>
              <a:t>‹#›</a:t>
            </a:fld>
            <a:endParaRPr lang="en-US"/>
          </a:p>
        </p:txBody>
      </p:sp>
    </p:spTree>
    <p:extLst>
      <p:ext uri="{BB962C8B-B14F-4D97-AF65-F5344CB8AC3E}">
        <p14:creationId xmlns:p14="http://schemas.microsoft.com/office/powerpoint/2010/main" val="4249759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8000"/>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8919" y="297221"/>
            <a:ext cx="8227059" cy="696594"/>
          </a:xfrm>
          <a:prstGeom prst="rect">
            <a:avLst/>
          </a:prstGeom>
        </p:spPr>
        <p:txBody>
          <a:bodyPr wrap="square" lIns="0" tIns="0" rIns="0" bIns="0">
            <a:spAutoFit/>
          </a:bodyPr>
          <a:lstStyle>
            <a:lvl1pPr>
              <a:defRPr sz="2000" b="1" i="0">
                <a:solidFill>
                  <a:srgbClr val="000099"/>
                </a:solidFill>
                <a:latin typeface="Arial"/>
                <a:cs typeface="Arial"/>
              </a:defRPr>
            </a:lvl1pPr>
          </a:lstStyle>
          <a:p>
            <a:endParaRPr/>
          </a:p>
        </p:txBody>
      </p:sp>
      <p:sp>
        <p:nvSpPr>
          <p:cNvPr id="3" name="Holder 3"/>
          <p:cNvSpPr>
            <a:spLocks noGrp="1"/>
          </p:cNvSpPr>
          <p:nvPr>
            <p:ph type="body" idx="1"/>
          </p:nvPr>
        </p:nvSpPr>
        <p:spPr>
          <a:xfrm>
            <a:off x="618238" y="1597973"/>
            <a:ext cx="8231505" cy="2464435"/>
          </a:xfrm>
          <a:prstGeom prst="rect">
            <a:avLst/>
          </a:prstGeom>
        </p:spPr>
        <p:txBody>
          <a:bodyPr wrap="square" lIns="0" tIns="0" rIns="0" bIns="0">
            <a:spAutoFit/>
          </a:bodyPr>
          <a:lstStyle>
            <a:lvl1pPr>
              <a:defRPr sz="3200" b="0" i="0">
                <a:solidFill>
                  <a:srgbClr val="000099"/>
                </a:solidFill>
                <a:latin typeface="Times New Roman"/>
                <a:cs typeface="Times New Roman"/>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7/3/2018</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fi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55122"/>
            <a:ext cx="9144000" cy="6858000"/>
          </a:xfrm>
          <a:prstGeom prst="rect">
            <a:avLst/>
          </a:prstGeom>
          <a:blipFill>
            <a:blip r:embed="rId2" cstate="print"/>
            <a:stretch>
              <a:fillRect/>
            </a:stretch>
          </a:blipFill>
        </p:spPr>
        <p:txBody>
          <a:bodyPr wrap="square" lIns="0" tIns="0" rIns="0" bIns="0" rtlCol="0"/>
          <a:lstStyle/>
          <a:p>
            <a:endParaRPr dirty="0"/>
          </a:p>
        </p:txBody>
      </p:sp>
      <p:sp>
        <p:nvSpPr>
          <p:cNvPr id="5" name="object 5"/>
          <p:cNvSpPr txBox="1"/>
          <p:nvPr/>
        </p:nvSpPr>
        <p:spPr>
          <a:xfrm>
            <a:off x="605472" y="1061668"/>
            <a:ext cx="1148715" cy="289823"/>
          </a:xfrm>
          <a:prstGeom prst="rect">
            <a:avLst/>
          </a:prstGeom>
        </p:spPr>
        <p:txBody>
          <a:bodyPr vert="horz" wrap="square" lIns="0" tIns="12700" rIns="0" bIns="0" rtlCol="0">
            <a:spAutoFit/>
          </a:bodyPr>
          <a:lstStyle/>
          <a:p>
            <a:pPr marL="12700" algn="ctr">
              <a:lnSpc>
                <a:spcPct val="100000"/>
              </a:lnSpc>
              <a:spcBef>
                <a:spcPts val="100"/>
              </a:spcBef>
            </a:pPr>
            <a:r>
              <a:rPr sz="900" b="1" spc="-75" dirty="0">
                <a:solidFill>
                  <a:srgbClr val="10253F"/>
                </a:solidFill>
                <a:latin typeface="Arial"/>
                <a:cs typeface="Arial"/>
              </a:rPr>
              <a:t>Faculty </a:t>
            </a:r>
            <a:r>
              <a:rPr sz="900" b="1" spc="-45" dirty="0">
                <a:solidFill>
                  <a:srgbClr val="10253F"/>
                </a:solidFill>
                <a:latin typeface="Arial"/>
                <a:cs typeface="Arial"/>
              </a:rPr>
              <a:t>o</a:t>
            </a:r>
            <a:r>
              <a:rPr lang="en-US" sz="900" b="1" spc="-70" dirty="0">
                <a:solidFill>
                  <a:srgbClr val="10253F"/>
                </a:solidFill>
                <a:latin typeface="Arial"/>
                <a:cs typeface="Arial"/>
              </a:rPr>
              <a:t>f Health and Applied </a:t>
            </a:r>
            <a:r>
              <a:rPr lang="en-US" sz="900" b="1" spc="-70" dirty="0" err="1">
                <a:solidFill>
                  <a:srgbClr val="10253F"/>
                </a:solidFill>
                <a:latin typeface="Arial"/>
                <a:cs typeface="Arial"/>
              </a:rPr>
              <a:t>Scinces</a:t>
            </a:r>
            <a:endParaRPr sz="900" dirty="0">
              <a:latin typeface="Arial"/>
              <a:cs typeface="Arial"/>
            </a:endParaRPr>
          </a:p>
        </p:txBody>
      </p:sp>
      <p:sp>
        <p:nvSpPr>
          <p:cNvPr id="6" name="object 6"/>
          <p:cNvSpPr/>
          <p:nvPr/>
        </p:nvSpPr>
        <p:spPr>
          <a:xfrm>
            <a:off x="0" y="3034068"/>
            <a:ext cx="9144000" cy="67271"/>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381000" y="3210899"/>
            <a:ext cx="8382000" cy="373223"/>
          </a:xfrm>
          <a:prstGeom prst="rect">
            <a:avLst/>
          </a:prstGeom>
          <a:blipFill>
            <a:blip r:embed="rId4" cstate="print"/>
            <a:stretch>
              <a:fillRect/>
            </a:stretch>
          </a:blipFill>
        </p:spPr>
        <p:txBody>
          <a:bodyPr wrap="square" lIns="0" tIns="0" rIns="0" bIns="0" rtlCol="0"/>
          <a:lstStyle/>
          <a:p>
            <a:pPr algn="ctr"/>
            <a:r>
              <a:rPr lang="en-US" sz="2400" b="1" dirty="0">
                <a:latin typeface="Arial" panose="020B0604020202020204" pitchFamily="34" charset="0"/>
                <a:cs typeface="Arial" panose="020B0604020202020204" pitchFamily="34" charset="0"/>
              </a:rPr>
              <a:t>Keendjele J</a:t>
            </a:r>
            <a:r>
              <a:rPr lang="en-US" sz="2400" b="1" baseline="50000" dirty="0">
                <a:latin typeface="Arial" panose="020B0604020202020204" pitchFamily="34" charset="0"/>
                <a:cs typeface="Arial" panose="020B0604020202020204" pitchFamily="34" charset="0"/>
              </a:rPr>
              <a:t>1</a:t>
            </a:r>
            <a:r>
              <a:rPr lang="en-US" sz="2400" b="1" dirty="0">
                <a:latin typeface="Arial" panose="020B0604020202020204" pitchFamily="34" charset="0"/>
                <a:cs typeface="Arial" panose="020B0604020202020204" pitchFamily="34" charset="0"/>
              </a:rPr>
              <a:t>, Zivuku M</a:t>
            </a:r>
            <a:r>
              <a:rPr lang="en-US" sz="2400" b="1" baseline="50000" dirty="0">
                <a:latin typeface="Arial" panose="020B0604020202020204" pitchFamily="34" charset="0"/>
                <a:cs typeface="Arial" panose="020B0604020202020204" pitchFamily="34" charset="0"/>
              </a:rPr>
              <a:t>2</a:t>
            </a:r>
            <a:r>
              <a:rPr lang="en-US" sz="2400" b="1" dirty="0">
                <a:latin typeface="Arial" panose="020B0604020202020204" pitchFamily="34" charset="0"/>
                <a:cs typeface="Arial" panose="020B0604020202020204" pitchFamily="34" charset="0"/>
              </a:rPr>
              <a:t>, Onjefu SA</a:t>
            </a:r>
            <a:r>
              <a:rPr lang="en-US" sz="2400" b="1" baseline="50000" dirty="0">
                <a:latin typeface="+mj-lt"/>
                <a:cs typeface="Arial" panose="020B0604020202020204" pitchFamily="34" charset="0"/>
              </a:rPr>
              <a:t>3</a:t>
            </a:r>
            <a:endParaRPr sz="2400" b="1" baseline="50000" dirty="0">
              <a:latin typeface="+mj-lt"/>
            </a:endParaRPr>
          </a:p>
        </p:txBody>
      </p:sp>
      <p:sp>
        <p:nvSpPr>
          <p:cNvPr id="9" name="object 9"/>
          <p:cNvSpPr/>
          <p:nvPr/>
        </p:nvSpPr>
        <p:spPr>
          <a:xfrm>
            <a:off x="0" y="1243584"/>
            <a:ext cx="9144000" cy="97624"/>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0" y="1341119"/>
            <a:ext cx="9144000" cy="1693164"/>
          </a:xfrm>
          <a:prstGeom prst="rect">
            <a:avLst/>
          </a:prstGeom>
        </p:spPr>
        <p:style>
          <a:lnRef idx="0">
            <a:schemeClr val="accent1"/>
          </a:lnRef>
          <a:fillRef idx="3">
            <a:schemeClr val="accent1"/>
          </a:fillRef>
          <a:effectRef idx="3">
            <a:schemeClr val="accent1"/>
          </a:effectRef>
          <a:fontRef idx="minor">
            <a:schemeClr val="lt1"/>
          </a:fontRef>
        </p:style>
        <p:txBody>
          <a:bodyPr wrap="square" lIns="0" tIns="0" rIns="0" bIns="0" rtlCol="0"/>
          <a:lstStyle/>
          <a:p>
            <a:endParaRPr/>
          </a:p>
        </p:txBody>
      </p:sp>
      <p:sp>
        <p:nvSpPr>
          <p:cNvPr id="11" name="object 11"/>
          <p:cNvSpPr txBox="1">
            <a:spLocks noGrp="1"/>
          </p:cNvSpPr>
          <p:nvPr>
            <p:ph type="title"/>
          </p:nvPr>
        </p:nvSpPr>
        <p:spPr>
          <a:xfrm>
            <a:off x="0" y="1341119"/>
            <a:ext cx="9144000" cy="1486241"/>
          </a:xfrm>
          <a:prstGeom prst="rect">
            <a:avLst/>
          </a:prstGeom>
          <a:ln w="9144">
            <a:noFill/>
          </a:ln>
        </p:spPr>
        <p:txBody>
          <a:bodyPr vert="horz" wrap="square" lIns="0" tIns="23495" rIns="0" bIns="0" rtlCol="0">
            <a:spAutoFit/>
          </a:bodyPr>
          <a:lstStyle/>
          <a:p>
            <a:pPr marL="74930" marR="154940" algn="ctr">
              <a:lnSpc>
                <a:spcPct val="99400"/>
              </a:lnSpc>
              <a:spcBef>
                <a:spcPts val="185"/>
              </a:spcBef>
            </a:pPr>
            <a:r>
              <a:rPr lang="en-US" sz="3200" spc="-225" dirty="0">
                <a:solidFill>
                  <a:srgbClr val="000000"/>
                </a:solidFill>
              </a:rPr>
              <a:t>Indoor Radon levels and the associated effective dose rate in selected buildings at Namibia University of Science and Technology (NUST)</a:t>
            </a:r>
            <a:endParaRPr sz="4000" dirty="0"/>
          </a:p>
        </p:txBody>
      </p:sp>
      <p:sp>
        <p:nvSpPr>
          <p:cNvPr id="13" name="object 13"/>
          <p:cNvSpPr/>
          <p:nvPr/>
        </p:nvSpPr>
        <p:spPr>
          <a:xfrm>
            <a:off x="925067" y="4158997"/>
            <a:ext cx="7479791" cy="1455419"/>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1263396" y="6158661"/>
            <a:ext cx="6888479" cy="118693"/>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924684" y="3693682"/>
            <a:ext cx="7385303" cy="1940052"/>
          </a:xfrm>
          <a:prstGeom prst="rect">
            <a:avLst/>
          </a:prstGeom>
        </p:spPr>
        <p:style>
          <a:lnRef idx="0">
            <a:schemeClr val="accent1"/>
          </a:lnRef>
          <a:fillRef idx="3">
            <a:schemeClr val="accent1"/>
          </a:fillRef>
          <a:effectRef idx="3">
            <a:schemeClr val="accent1"/>
          </a:effectRef>
          <a:fontRef idx="minor">
            <a:schemeClr val="lt1"/>
          </a:fontRef>
        </p:style>
        <p:txBody>
          <a:bodyPr wrap="square" lIns="0" tIns="0" rIns="0" bIns="0" rtlCol="0"/>
          <a:lstStyle/>
          <a:p>
            <a:endParaRPr/>
          </a:p>
        </p:txBody>
      </p:sp>
      <p:sp>
        <p:nvSpPr>
          <p:cNvPr id="16" name="object 16"/>
          <p:cNvSpPr/>
          <p:nvPr/>
        </p:nvSpPr>
        <p:spPr>
          <a:xfrm>
            <a:off x="971929" y="3614863"/>
            <a:ext cx="7385684" cy="1940560"/>
          </a:xfrm>
          <a:custGeom>
            <a:avLst/>
            <a:gdLst/>
            <a:ahLst/>
            <a:cxnLst/>
            <a:rect l="l" t="t" r="r" b="b"/>
            <a:pathLst>
              <a:path w="7385684" h="1940560">
                <a:moveTo>
                  <a:pt x="0" y="0"/>
                </a:moveTo>
                <a:lnTo>
                  <a:pt x="7385304" y="0"/>
                </a:lnTo>
                <a:lnTo>
                  <a:pt x="7385304" y="1940052"/>
                </a:lnTo>
                <a:lnTo>
                  <a:pt x="0" y="1940052"/>
                </a:lnTo>
                <a:lnTo>
                  <a:pt x="0" y="0"/>
                </a:lnTo>
                <a:close/>
              </a:path>
            </a:pathLst>
          </a:custGeom>
          <a:ln w="9144">
            <a:noFill/>
          </a:ln>
        </p:spPr>
        <p:txBody>
          <a:bodyPr wrap="square" lIns="0" tIns="0" rIns="0" bIns="0" rtlCol="0"/>
          <a:lstStyle/>
          <a:p>
            <a:endParaRPr/>
          </a:p>
        </p:txBody>
      </p:sp>
      <p:sp>
        <p:nvSpPr>
          <p:cNvPr id="17" name="object 17"/>
          <p:cNvSpPr txBox="1"/>
          <p:nvPr/>
        </p:nvSpPr>
        <p:spPr>
          <a:xfrm>
            <a:off x="1482342" y="3798858"/>
            <a:ext cx="6365240" cy="1685077"/>
          </a:xfrm>
          <a:prstGeom prst="rect">
            <a:avLst/>
          </a:prstGeom>
        </p:spPr>
        <p:txBody>
          <a:bodyPr vert="horz" wrap="square" lIns="0" tIns="12700" rIns="0" bIns="0" rtlCol="0">
            <a:spAutoFit/>
          </a:bodyPr>
          <a:lstStyle/>
          <a:p>
            <a:pPr marR="5080" algn="ctr">
              <a:lnSpc>
                <a:spcPct val="100000"/>
              </a:lnSpc>
              <a:spcBef>
                <a:spcPts val="100"/>
              </a:spcBef>
            </a:pPr>
            <a:endParaRPr lang="en-US" sz="1400" i="1" spc="-5" baseline="6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R="5080" algn="ctr">
              <a:lnSpc>
                <a:spcPct val="100000"/>
              </a:lnSpc>
              <a:spcBef>
                <a:spcPts val="100"/>
              </a:spcBef>
            </a:pPr>
            <a:r>
              <a:rPr lang="en-US" sz="1400" i="1" spc="-5" baseline="6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sz="1400" i="1" spc="-5" dirty="0">
                <a:latin typeface="Times New Roman" panose="02020603050405020304" pitchFamily="18" charset="0"/>
                <a:cs typeface="Times New Roman" panose="02020603050405020304" pitchFamily="18" charset="0"/>
              </a:rPr>
              <a:t>Department of Health Sciences, Faculty of Health and Applied Sciences, Namibia University of Science and Technology, Private Bag 13388, Windhoek, Namibia</a:t>
            </a:r>
          </a:p>
          <a:p>
            <a:pPr marR="5080" algn="ctr">
              <a:lnSpc>
                <a:spcPct val="100000"/>
              </a:lnSpc>
              <a:spcBef>
                <a:spcPts val="100"/>
              </a:spcBef>
            </a:pPr>
            <a:r>
              <a:rPr lang="en-US" sz="1400" i="1" spc="-5" baseline="60000" dirty="0">
                <a:latin typeface="Times New Roman" panose="02020603050405020304" pitchFamily="18" charset="0"/>
                <a:cs typeface="Times New Roman" panose="02020603050405020304" pitchFamily="18" charset="0"/>
              </a:rPr>
              <a:t>2</a:t>
            </a:r>
            <a:r>
              <a:rPr lang="en-US" sz="1400" i="1" spc="-5" dirty="0">
                <a:latin typeface="Times New Roman" panose="02020603050405020304" pitchFamily="18" charset="0"/>
                <a:cs typeface="Times New Roman" panose="02020603050405020304" pitchFamily="18" charset="0"/>
              </a:rPr>
              <a:t>Department of Natural and Applied Sciences, Faculty of Health and Applied Sciences, Namibia University of Science and Technology, Private Bag 13388, Windhoek, Namibia</a:t>
            </a:r>
          </a:p>
          <a:p>
            <a:pPr marR="5080" algn="ctr">
              <a:lnSpc>
                <a:spcPct val="100000"/>
              </a:lnSpc>
              <a:spcBef>
                <a:spcPts val="100"/>
              </a:spcBef>
            </a:pPr>
            <a:r>
              <a:rPr lang="en-US" sz="1400" i="1" spc="-5" baseline="50000" dirty="0">
                <a:latin typeface="Times New Roman" panose="02020603050405020304" pitchFamily="18" charset="0"/>
                <a:cs typeface="Times New Roman" panose="02020603050405020304" pitchFamily="18" charset="0"/>
              </a:rPr>
              <a:t>3</a:t>
            </a:r>
            <a:r>
              <a:rPr lang="en-US" sz="1400" i="1" spc="-5" dirty="0">
                <a:latin typeface="Times New Roman" panose="02020603050405020304" pitchFamily="18" charset="0"/>
                <a:cs typeface="Times New Roman" panose="02020603050405020304" pitchFamily="18" charset="0"/>
              </a:rPr>
              <a:t>Department of Natural and Applied Sciences, Faculty of Health and Applied Sciences, Namibia University of Science and Technology, Private Bag 13388, Windhoek, Namibia</a:t>
            </a:r>
          </a:p>
          <a:p>
            <a:pPr marR="5080" algn="ctr">
              <a:lnSpc>
                <a:spcPct val="100000"/>
              </a:lnSpc>
              <a:spcBef>
                <a:spcPts val="100"/>
              </a:spcBef>
            </a:pPr>
            <a:endParaRPr lang="en-US" sz="1200" spc="-5" dirty="0">
              <a:latin typeface="Arial"/>
              <a:cs typeface="Arial"/>
            </a:endParaRPr>
          </a:p>
        </p:txBody>
      </p:sp>
      <p:pic>
        <p:nvPicPr>
          <p:cNvPr id="22" name="Picture 21">
            <a:extLst>
              <a:ext uri="{FF2B5EF4-FFF2-40B4-BE49-F238E27FC236}">
                <a16:creationId xmlns:a16="http://schemas.microsoft.com/office/drawing/2014/main" id="{51AD1B2E-7E2C-4456-A305-1103CF18889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739" y="-21674"/>
            <a:ext cx="2517139" cy="1079945"/>
          </a:xfrm>
          <a:prstGeom prst="rect">
            <a:avLst/>
          </a:prstGeom>
        </p:spPr>
      </p:pic>
      <p:pic>
        <p:nvPicPr>
          <p:cNvPr id="26" name="Picture 25">
            <a:extLst>
              <a:ext uri="{FF2B5EF4-FFF2-40B4-BE49-F238E27FC236}">
                <a16:creationId xmlns:a16="http://schemas.microsoft.com/office/drawing/2014/main" id="{7EB45020-BB24-43C2-9E56-CB0D5C2F0A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17223" y="5758298"/>
            <a:ext cx="3809524" cy="990476"/>
          </a:xfrm>
          <a:prstGeom prst="rect">
            <a:avLst/>
          </a:prstGeom>
        </p:spPr>
      </p:pic>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0D347-C6A2-40E8-A98F-779D29A52DD4}"/>
              </a:ext>
            </a:extLst>
          </p:cNvPr>
          <p:cNvSpPr>
            <a:spLocks noGrp="1"/>
          </p:cNvSpPr>
          <p:nvPr>
            <p:ph type="title"/>
          </p:nvPr>
        </p:nvSpPr>
        <p:spPr>
          <a:xfrm>
            <a:off x="278919" y="348864"/>
            <a:ext cx="8227059" cy="692497"/>
          </a:xfrm>
        </p:spPr>
        <p:txBody>
          <a:bodyPr/>
          <a:lstStyle/>
          <a:p>
            <a:pPr algn="ctr"/>
            <a:r>
              <a:rPr lang="en-US" dirty="0"/>
              <a:t>Deployment of Radon Gas Monitors (CR-39) and measurements</a:t>
            </a:r>
            <a:br>
              <a:rPr lang="en-US" sz="2500" dirty="0"/>
            </a:br>
            <a:endParaRPr lang="en-GB" sz="2500" dirty="0"/>
          </a:p>
        </p:txBody>
      </p:sp>
      <p:sp>
        <p:nvSpPr>
          <p:cNvPr id="3" name="Text Placeholder 2">
            <a:extLst>
              <a:ext uri="{FF2B5EF4-FFF2-40B4-BE49-F238E27FC236}">
                <a16:creationId xmlns:a16="http://schemas.microsoft.com/office/drawing/2014/main" id="{4F867D37-F86B-47EF-866E-F42A38B521CA}"/>
              </a:ext>
            </a:extLst>
          </p:cNvPr>
          <p:cNvSpPr>
            <a:spLocks noGrp="1"/>
          </p:cNvSpPr>
          <p:nvPr>
            <p:ph type="body" idx="1"/>
          </p:nvPr>
        </p:nvSpPr>
        <p:spPr>
          <a:xfrm>
            <a:off x="278919" y="1219200"/>
            <a:ext cx="8231505" cy="5001369"/>
          </a:xfrm>
        </p:spPr>
        <p:txBody>
          <a:bodyPr/>
          <a:lstStyle/>
          <a:p>
            <a:pPr marL="342900" indent="-342900">
              <a:buFont typeface="Arial" panose="020B0604020202020204" pitchFamily="34" charset="0"/>
              <a:buChar char="•"/>
            </a:pPr>
            <a:r>
              <a:rPr lang="en-US" sz="2500" dirty="0"/>
              <a:t>A total of 40 Radon Gas Monitors (CR-39) were deployed in 40 offices within the selected buildings at NUST (Health Science Building, Science and Technology Building, Library, Office Building and Elizabeth House.)</a:t>
            </a:r>
          </a:p>
          <a:p>
            <a:endParaRPr lang="en-US" sz="2500" dirty="0"/>
          </a:p>
          <a:p>
            <a:pPr marL="342900" indent="-342900">
              <a:buFont typeface="Arial" panose="020B0604020202020204" pitchFamily="34" charset="0"/>
              <a:buChar char="•"/>
            </a:pPr>
            <a:r>
              <a:rPr lang="en-US" sz="2500" dirty="0"/>
              <a:t>CR-39 radon gas monitors were deployed different levels of each building i.e. basement, ground floor, first and second floors.</a:t>
            </a:r>
          </a:p>
          <a:p>
            <a:endParaRPr lang="en-US" sz="2500" dirty="0"/>
          </a:p>
          <a:p>
            <a:pPr marL="342900" indent="-342900">
              <a:buFont typeface="Arial" panose="020B0604020202020204" pitchFamily="34" charset="0"/>
              <a:buChar char="•"/>
            </a:pPr>
            <a:r>
              <a:rPr lang="en-US" sz="2500" dirty="0"/>
              <a:t>The measurements were done over a period of three months.</a:t>
            </a:r>
          </a:p>
          <a:p>
            <a:endParaRPr lang="en-US" sz="2500" dirty="0"/>
          </a:p>
          <a:p>
            <a:pPr marL="342900" indent="-342900">
              <a:buFont typeface="Arial" panose="020B0604020202020204" pitchFamily="34" charset="0"/>
              <a:buChar char="•"/>
            </a:pPr>
            <a:r>
              <a:rPr lang="en-US" sz="2500" dirty="0"/>
              <a:t>After 90-day period the CR-39 gas monitors were retrieved, etched and analyzed at Landauer Nordic in Sweden.</a:t>
            </a:r>
            <a:endParaRPr lang="en-GB" sz="2500" dirty="0"/>
          </a:p>
        </p:txBody>
      </p:sp>
    </p:spTree>
    <p:extLst>
      <p:ext uri="{BB962C8B-B14F-4D97-AF65-F5344CB8AC3E}">
        <p14:creationId xmlns:p14="http://schemas.microsoft.com/office/powerpoint/2010/main" val="286149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B20BC-4FFD-4C4D-A0F1-4DCF52ED1AFA}"/>
              </a:ext>
            </a:extLst>
          </p:cNvPr>
          <p:cNvSpPr>
            <a:spLocks noGrp="1"/>
          </p:cNvSpPr>
          <p:nvPr>
            <p:ph type="title"/>
          </p:nvPr>
        </p:nvSpPr>
        <p:spPr>
          <a:xfrm>
            <a:off x="278919" y="297221"/>
            <a:ext cx="8227059" cy="307777"/>
          </a:xfrm>
        </p:spPr>
        <p:txBody>
          <a:bodyPr/>
          <a:lstStyle/>
          <a:p>
            <a:r>
              <a:rPr lang="en-US" dirty="0"/>
              <a:t>Absorbed Dose(D</a:t>
            </a:r>
            <a:r>
              <a:rPr lang="en-US" baseline="-50000" dirty="0"/>
              <a:t>RN</a:t>
            </a:r>
            <a:r>
              <a:rPr lang="en-US" dirty="0"/>
              <a:t>)</a:t>
            </a:r>
            <a:endParaRPr lang="en-GB" baseline="-500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74E59BC-FB8D-4D8B-974D-61FFE0993242}"/>
                  </a:ext>
                </a:extLst>
              </p:cNvPr>
              <p:cNvSpPr>
                <a:spLocks noGrp="1"/>
              </p:cNvSpPr>
              <p:nvPr>
                <p:ph type="body" idx="1"/>
              </p:nvPr>
            </p:nvSpPr>
            <p:spPr>
              <a:xfrm>
                <a:off x="456247" y="1295400"/>
                <a:ext cx="8231505" cy="3718967"/>
              </a:xfrm>
            </p:spPr>
            <p:txBody>
              <a:bodyPr/>
              <a:lstStyle/>
              <a:p>
                <a:r>
                  <a:rPr lang="en-US" sz="2500" dirty="0">
                    <a:latin typeface="Times New Roman" panose="02020603050405020304" pitchFamily="18" charset="0"/>
                    <a:cs typeface="Times New Roman" panose="02020603050405020304" pitchFamily="18" charset="0"/>
                  </a:rPr>
                  <a:t>D</a:t>
                </a:r>
                <a:r>
                  <a:rPr lang="en-US" sz="2500" baseline="-25000" dirty="0">
                    <a:latin typeface="Times New Roman" panose="02020603050405020304" pitchFamily="18" charset="0"/>
                    <a:cs typeface="Times New Roman" panose="02020603050405020304" pitchFamily="18" charset="0"/>
                  </a:rPr>
                  <a:t>Rn</a:t>
                </a:r>
                <a:r>
                  <a:rPr lang="en-US" sz="2500" dirty="0">
                    <a:latin typeface="Times New Roman" panose="02020603050405020304" pitchFamily="18" charset="0"/>
                    <a:cs typeface="Times New Roman" panose="02020603050405020304" pitchFamily="18" charset="0"/>
                  </a:rPr>
                  <a:t> </a:t>
                </a:r>
                <a14:m>
                  <m:oMath xmlns:m="http://schemas.openxmlformats.org/officeDocument/2006/math">
                    <m:r>
                      <a:rPr lang="en-US" sz="2500" i="1" smtClean="0">
                        <a:latin typeface="Cambria Math" panose="02040503050406030204" pitchFamily="18" charset="0"/>
                        <a:ea typeface="Cambria Math" panose="02040503050406030204" pitchFamily="18" charset="0"/>
                      </a:rPr>
                      <m:t>=</m:t>
                    </m:r>
                  </m:oMath>
                </a14:m>
                <a:r>
                  <a:rPr lang="en-GB" sz="2500" dirty="0">
                    <a:latin typeface="Times New Roman" panose="02020603050405020304" pitchFamily="18" charset="0"/>
                    <a:cs typeface="Times New Roman" panose="02020603050405020304" pitchFamily="18" charset="0"/>
                  </a:rPr>
                  <a:t> Conc</a:t>
                </a:r>
                <a:r>
                  <a:rPr lang="en-GB" sz="2500" baseline="-25000" dirty="0">
                    <a:latin typeface="Times New Roman" panose="02020603050405020304" pitchFamily="18" charset="0"/>
                    <a:cs typeface="Times New Roman" panose="02020603050405020304" pitchFamily="18" charset="0"/>
                  </a:rPr>
                  <a:t>Rn</a:t>
                </a:r>
                <a:r>
                  <a:rPr lang="en-GB" sz="2500" dirty="0">
                    <a:latin typeface="Times New Roman" panose="02020603050405020304" pitchFamily="18" charset="0"/>
                    <a:cs typeface="Times New Roman" panose="02020603050405020304" pitchFamily="18" charset="0"/>
                  </a:rPr>
                  <a:t> x F x CF</a:t>
                </a:r>
                <a:r>
                  <a:rPr lang="en-GB" sz="2500" baseline="-25000" dirty="0">
                    <a:latin typeface="Times New Roman" panose="02020603050405020304" pitchFamily="18" charset="0"/>
                    <a:cs typeface="Times New Roman" panose="02020603050405020304" pitchFamily="18" charset="0"/>
                  </a:rPr>
                  <a:t>Rn </a:t>
                </a:r>
                <a:r>
                  <a:rPr lang="en-GB" sz="2500" dirty="0">
                    <a:latin typeface="Times New Roman" panose="02020603050405020304" pitchFamily="18" charset="0"/>
                    <a:cs typeface="Times New Roman" panose="02020603050405020304" pitchFamily="18" charset="0"/>
                  </a:rPr>
                  <a:t>x DCF</a:t>
                </a:r>
                <a:r>
                  <a:rPr lang="en-GB" sz="2500" baseline="-25000" dirty="0">
                    <a:latin typeface="Times New Roman" panose="02020603050405020304" pitchFamily="18" charset="0"/>
                    <a:cs typeface="Times New Roman" panose="02020603050405020304" pitchFamily="18" charset="0"/>
                  </a:rPr>
                  <a:t>Rn</a:t>
                </a:r>
                <a:r>
                  <a:rPr lang="en-GB" sz="2500" dirty="0">
                    <a:latin typeface="Times New Roman" panose="02020603050405020304" pitchFamily="18" charset="0"/>
                    <a:cs typeface="Times New Roman" panose="02020603050405020304" pitchFamily="18" charset="0"/>
                  </a:rPr>
                  <a:t> x </a:t>
                </a:r>
                <a:r>
                  <a:rPr lang="en-GB" sz="2500">
                    <a:latin typeface="Times New Roman" panose="02020603050405020304" pitchFamily="18" charset="0"/>
                    <a:cs typeface="Times New Roman" panose="02020603050405020304" pitchFamily="18" charset="0"/>
                  </a:rPr>
                  <a:t>T</a:t>
                </a:r>
                <a:r>
                  <a:rPr lang="en-GB" sz="2500" baseline="-25000">
                    <a:latin typeface="Times New Roman" panose="02020603050405020304" pitchFamily="18" charset="0"/>
                    <a:cs typeface="Times New Roman" panose="02020603050405020304" pitchFamily="18" charset="0"/>
                  </a:rPr>
                  <a:t>w                            Eq</a:t>
                </a:r>
                <a:r>
                  <a:rPr lang="en-GB" sz="2500" baseline="-25000" dirty="0" err="1">
                    <a:latin typeface="Times New Roman" panose="02020603050405020304" pitchFamily="18" charset="0"/>
                    <a:cs typeface="Times New Roman" panose="02020603050405020304" pitchFamily="18" charset="0"/>
                  </a:rPr>
                  <a:t>.n</a:t>
                </a:r>
                <a:r>
                  <a:rPr lang="en-GB" sz="2500" baseline="-25000" dirty="0">
                    <a:latin typeface="Times New Roman" panose="02020603050405020304" pitchFamily="18" charset="0"/>
                    <a:cs typeface="Times New Roman" panose="02020603050405020304" pitchFamily="18" charset="0"/>
                  </a:rPr>
                  <a:t> (1.0)</a:t>
                </a:r>
              </a:p>
              <a:p>
                <a:endParaRPr lang="en-US" sz="2500" baseline="-25000" dirty="0">
                  <a:latin typeface="Times New Roman" panose="02020603050405020304" pitchFamily="18" charset="0"/>
                  <a:cs typeface="Times New Roman" panose="02020603050405020304" pitchFamily="18" charset="0"/>
                </a:endParaRPr>
              </a:p>
              <a:p>
                <a:r>
                  <a:rPr lang="en-US" sz="2500" baseline="-25000" dirty="0">
                    <a:latin typeface="Times New Roman" panose="02020603050405020304" pitchFamily="18" charset="0"/>
                    <a:cs typeface="Times New Roman" panose="02020603050405020304" pitchFamily="18" charset="0"/>
                  </a:rPr>
                  <a:t>w</a:t>
                </a:r>
                <a:r>
                  <a:rPr lang="en-GB" sz="2500" baseline="-25000" dirty="0">
                    <a:latin typeface="Times New Roman" panose="02020603050405020304" pitchFamily="18" charset="0"/>
                    <a:cs typeface="Times New Roman" panose="02020603050405020304" pitchFamily="18" charset="0"/>
                  </a:rPr>
                  <a:t>here </a:t>
                </a:r>
                <a:r>
                  <a:rPr lang="en-US" sz="2500" dirty="0">
                    <a:latin typeface="Times New Roman" panose="02020603050405020304" pitchFamily="18" charset="0"/>
                    <a:cs typeface="Times New Roman" panose="02020603050405020304" pitchFamily="18" charset="0"/>
                  </a:rPr>
                  <a:t>D</a:t>
                </a:r>
                <a:r>
                  <a:rPr lang="en-US" sz="2500" baseline="-25000" dirty="0">
                    <a:latin typeface="Times New Roman" panose="02020603050405020304" pitchFamily="18" charset="0"/>
                    <a:cs typeface="Times New Roman" panose="02020603050405020304" pitchFamily="18" charset="0"/>
                  </a:rPr>
                  <a:t>Rn </a:t>
                </a:r>
                <a:r>
                  <a:rPr lang="en-GB" sz="2500" baseline="-25000" dirty="0">
                    <a:latin typeface="Times New Roman" panose="02020603050405020304" pitchFamily="18" charset="0"/>
                    <a:cs typeface="Times New Roman" panose="02020603050405020304" pitchFamily="18" charset="0"/>
                  </a:rPr>
                  <a:t>= is the airborne concentration of radon (Bq/m3),</a:t>
                </a:r>
              </a:p>
              <a:p>
                <a:endParaRPr lang="en-GB" sz="2500" baseline="-25000" dirty="0">
                  <a:latin typeface="Times New Roman" panose="02020603050405020304" pitchFamily="18" charset="0"/>
                  <a:cs typeface="Times New Roman" panose="02020603050405020304" pitchFamily="18" charset="0"/>
                </a:endParaRPr>
              </a:p>
              <a:p>
                <a:r>
                  <a:rPr lang="en-US" sz="2500" baseline="-25000" dirty="0">
                    <a:latin typeface="Times New Roman" panose="02020603050405020304" pitchFamily="18" charset="0"/>
                    <a:cs typeface="Times New Roman" panose="02020603050405020304" pitchFamily="18" charset="0"/>
                  </a:rPr>
                  <a:t>	</a:t>
                </a:r>
                <a:r>
                  <a:rPr lang="en-GB" sz="2500" baseline="-25000" dirty="0">
                    <a:latin typeface="Times New Roman" panose="02020603050405020304" pitchFamily="18" charset="0"/>
                    <a:cs typeface="Times New Roman" panose="02020603050405020304" pitchFamily="18" charset="0"/>
                  </a:rPr>
                  <a:t>F = is the equilibrium factor for radon and 0.4,</a:t>
                </a:r>
              </a:p>
              <a:p>
                <a:endParaRPr lang="en-GB" sz="2500" baseline="-25000" dirty="0">
                  <a:latin typeface="Times New Roman" panose="02020603050405020304" pitchFamily="18" charset="0"/>
                  <a:cs typeface="Times New Roman" panose="02020603050405020304" pitchFamily="18" charset="0"/>
                </a:endParaRPr>
              </a:p>
              <a:p>
                <a:r>
                  <a:rPr lang="en-GB" sz="2500" dirty="0">
                    <a:latin typeface="Times New Roman" panose="02020603050405020304" pitchFamily="18" charset="0"/>
                    <a:cs typeface="Times New Roman" panose="02020603050405020304" pitchFamily="18" charset="0"/>
                  </a:rPr>
                  <a:t>	CF</a:t>
                </a:r>
                <a:r>
                  <a:rPr lang="en-GB" sz="2500" baseline="-25000" dirty="0">
                    <a:latin typeface="Times New Roman" panose="02020603050405020304" pitchFamily="18" charset="0"/>
                    <a:cs typeface="Times New Roman" panose="02020603050405020304" pitchFamily="18" charset="0"/>
                  </a:rPr>
                  <a:t>Rn = conversion factor for radon equivalent equilibrium</a:t>
                </a:r>
              </a:p>
              <a:p>
                <a:r>
                  <a:rPr lang="en-GB" sz="2500" baseline="-25000" dirty="0">
                    <a:latin typeface="Times New Roman" panose="02020603050405020304" pitchFamily="18" charset="0"/>
                    <a:cs typeface="Times New Roman" panose="02020603050405020304" pitchFamily="18" charset="0"/>
                  </a:rPr>
                  <a:t>	 concentration (EEC to potential alpha energy concentration, 	</a:t>
                </a:r>
              </a:p>
              <a:p>
                <a:r>
                  <a:rPr lang="en-GB" sz="2500" baseline="-25000" dirty="0">
                    <a:latin typeface="Times New Roman" panose="02020603050405020304" pitchFamily="18" charset="0"/>
                    <a:cs typeface="Times New Roman" panose="02020603050405020304" pitchFamily="18" charset="0"/>
                  </a:rPr>
                  <a:t>	5.56E-6cmJ.mJ.hm-3/Bqm3,</a:t>
                </a:r>
              </a:p>
              <a:p>
                <a:endParaRPr lang="en-GB" sz="2500" baseline="-25000" dirty="0">
                  <a:latin typeface="Times New Roman" panose="02020603050405020304" pitchFamily="18" charset="0"/>
                  <a:cs typeface="Times New Roman" panose="02020603050405020304" pitchFamily="18" charset="0"/>
                </a:endParaRPr>
              </a:p>
              <a:p>
                <a:r>
                  <a:rPr lang="en-GB" sz="2500" baseline="-25000" dirty="0">
                    <a:latin typeface="Times New Roman" panose="02020603050405020304" pitchFamily="18" charset="0"/>
                    <a:cs typeface="Times New Roman" panose="02020603050405020304" pitchFamily="18" charset="0"/>
                  </a:rPr>
                  <a:t>	</a:t>
                </a:r>
                <a:r>
                  <a:rPr lang="en-GB" sz="2500" dirty="0">
                    <a:latin typeface="Times New Roman" panose="02020603050405020304" pitchFamily="18" charset="0"/>
                    <a:cs typeface="Times New Roman" panose="02020603050405020304" pitchFamily="18" charset="0"/>
                  </a:rPr>
                  <a:t>DCF</a:t>
                </a:r>
                <a:r>
                  <a:rPr lang="en-GB" sz="2500" baseline="-25000" dirty="0">
                    <a:latin typeface="Times New Roman" panose="02020603050405020304" pitchFamily="18" charset="0"/>
                    <a:cs typeface="Times New Roman" panose="02020603050405020304" pitchFamily="18" charset="0"/>
                  </a:rPr>
                  <a:t>Rn = is the dose conversion factor for radon, 1.4  mSv/</a:t>
                </a:r>
                <a:r>
                  <a:rPr lang="en-GB" sz="2500" baseline="-25000" dirty="0" err="1">
                    <a:latin typeface="Times New Roman" panose="02020603050405020304" pitchFamily="18" charset="0"/>
                    <a:cs typeface="Times New Roman" panose="02020603050405020304" pitchFamily="18" charset="0"/>
                  </a:rPr>
                  <a:t>mJ.h</a:t>
                </a:r>
                <a:r>
                  <a:rPr lang="en-GB" sz="2500" baseline="-25000" dirty="0">
                    <a:latin typeface="Times New Roman" panose="02020603050405020304" pitchFamily="18" charset="0"/>
                    <a:cs typeface="Times New Roman" panose="02020603050405020304" pitchFamily="18" charset="0"/>
                  </a:rPr>
                  <a:t>/m3 	</a:t>
                </a:r>
              </a:p>
              <a:p>
                <a:r>
                  <a:rPr lang="en-GB" sz="2500" baseline="-25000" dirty="0">
                    <a:latin typeface="Times New Roman" panose="02020603050405020304" pitchFamily="18" charset="0"/>
                    <a:cs typeface="Times New Roman" panose="02020603050405020304" pitchFamily="18" charset="0"/>
                  </a:rPr>
                  <a:t>	and </a:t>
                </a:r>
                <a:r>
                  <a:rPr lang="en-GB" sz="2500" dirty="0">
                    <a:latin typeface="Times New Roman" panose="02020603050405020304" pitchFamily="18" charset="0"/>
                    <a:cs typeface="Times New Roman" panose="02020603050405020304" pitchFamily="18" charset="0"/>
                  </a:rPr>
                  <a:t>T</a:t>
                </a:r>
                <a:r>
                  <a:rPr lang="en-GB" sz="2500" baseline="-25000" dirty="0">
                    <a:latin typeface="Times New Roman" panose="02020603050405020304" pitchFamily="18" charset="0"/>
                    <a:cs typeface="Times New Roman" panose="02020603050405020304" pitchFamily="18" charset="0"/>
                  </a:rPr>
                  <a:t>w = time of exposure, 2000 h/a.</a:t>
                </a:r>
              </a:p>
            </p:txBody>
          </p:sp>
        </mc:Choice>
        <mc:Fallback xmlns="">
          <p:sp>
            <p:nvSpPr>
              <p:cNvPr id="3" name="Text Placeholder 2">
                <a:extLst>
                  <a:ext uri="{FF2B5EF4-FFF2-40B4-BE49-F238E27FC236}">
                    <a16:creationId xmlns:a16="http://schemas.microsoft.com/office/drawing/2014/main" id="{674E59BC-FB8D-4D8B-974D-61FFE0993242}"/>
                  </a:ext>
                </a:extLst>
              </p:cNvPr>
              <p:cNvSpPr>
                <a:spLocks noGrp="1" noRot="1" noChangeAspect="1" noMove="1" noResize="1" noEditPoints="1" noAdjustHandles="1" noChangeArrowheads="1" noChangeShapeType="1" noTextEdit="1"/>
              </p:cNvSpPr>
              <p:nvPr>
                <p:ph type="body" idx="1"/>
              </p:nvPr>
            </p:nvSpPr>
            <p:spPr>
              <a:xfrm>
                <a:off x="456247" y="1295400"/>
                <a:ext cx="8231505" cy="3718967"/>
              </a:xfrm>
              <a:blipFill>
                <a:blip r:embed="rId2"/>
                <a:stretch>
                  <a:fillRect l="-2370" t="-2623" b="-4098"/>
                </a:stretch>
              </a:blipFill>
            </p:spPr>
            <p:txBody>
              <a:bodyPr/>
              <a:lstStyle/>
              <a:p>
                <a:r>
                  <a:rPr lang="en-GB">
                    <a:noFill/>
                  </a:rPr>
                  <a:t> </a:t>
                </a:r>
              </a:p>
            </p:txBody>
          </p:sp>
        </mc:Fallback>
      </mc:AlternateContent>
    </p:spTree>
    <p:extLst>
      <p:ext uri="{BB962C8B-B14F-4D97-AF65-F5344CB8AC3E}">
        <p14:creationId xmlns:p14="http://schemas.microsoft.com/office/powerpoint/2010/main" val="1890360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B20BC-4FFD-4C4D-A0F1-4DCF52ED1AFA}"/>
              </a:ext>
            </a:extLst>
          </p:cNvPr>
          <p:cNvSpPr>
            <a:spLocks noGrp="1"/>
          </p:cNvSpPr>
          <p:nvPr>
            <p:ph type="title"/>
          </p:nvPr>
        </p:nvSpPr>
        <p:spPr>
          <a:xfrm>
            <a:off x="278919" y="297221"/>
            <a:ext cx="8227059" cy="307777"/>
          </a:xfrm>
        </p:spPr>
        <p:txBody>
          <a:bodyPr/>
          <a:lstStyle/>
          <a:p>
            <a:r>
              <a:rPr lang="en-US" dirty="0"/>
              <a:t>Annual Effective dose(H</a:t>
            </a:r>
            <a:r>
              <a:rPr lang="en-US" baseline="-25000" dirty="0"/>
              <a:t>E</a:t>
            </a:r>
            <a:r>
              <a:rPr lang="en-US" dirty="0"/>
              <a:t>)</a:t>
            </a:r>
            <a:endParaRPr lang="en-GB" baseline="-50000" dirty="0"/>
          </a:p>
        </p:txBody>
      </p:sp>
      <p:sp>
        <p:nvSpPr>
          <p:cNvPr id="3" name="Text Placeholder 2">
            <a:extLst>
              <a:ext uri="{FF2B5EF4-FFF2-40B4-BE49-F238E27FC236}">
                <a16:creationId xmlns:a16="http://schemas.microsoft.com/office/drawing/2014/main" id="{674E59BC-FB8D-4D8B-974D-61FFE0993242}"/>
              </a:ext>
            </a:extLst>
          </p:cNvPr>
          <p:cNvSpPr>
            <a:spLocks noGrp="1"/>
          </p:cNvSpPr>
          <p:nvPr>
            <p:ph type="body" idx="1"/>
          </p:nvPr>
        </p:nvSpPr>
        <p:spPr>
          <a:xfrm>
            <a:off x="304620" y="914400"/>
            <a:ext cx="8231505" cy="3462486"/>
          </a:xfrm>
        </p:spPr>
        <p:txBody>
          <a:bodyPr/>
          <a:lstStyle/>
          <a:p>
            <a:r>
              <a:rPr lang="en-US" sz="2500" dirty="0"/>
              <a:t>The annual effective dose (H</a:t>
            </a:r>
            <a:r>
              <a:rPr lang="en-US" sz="2500" baseline="-25000" dirty="0"/>
              <a:t>E</a:t>
            </a:r>
            <a:r>
              <a:rPr lang="en-US" sz="2500" dirty="0"/>
              <a:t>) can be calculated by applying tissue and radiation weighing factors as illustrated in equation 2.0 [13].</a:t>
            </a:r>
          </a:p>
          <a:p>
            <a:endParaRPr lang="en-US" sz="2500" dirty="0"/>
          </a:p>
          <a:p>
            <a:endParaRPr lang="en-US" sz="2500" dirty="0"/>
          </a:p>
          <a:p>
            <a:endParaRPr lang="en-US" sz="2500" dirty="0"/>
          </a:p>
          <a:p>
            <a:r>
              <a:rPr lang="en-US" sz="2500" dirty="0"/>
              <a:t>where, </a:t>
            </a:r>
            <a:r>
              <a:rPr lang="en-GB" sz="2400" dirty="0"/>
              <a:t>D</a:t>
            </a:r>
            <a:r>
              <a:rPr lang="en-GB" sz="2400" baseline="-25000" dirty="0"/>
              <a:t>Rn</a:t>
            </a:r>
            <a:r>
              <a:rPr lang="en-US" sz="2500" dirty="0"/>
              <a:t> = is the absorbed dose,</a:t>
            </a:r>
          </a:p>
          <a:p>
            <a:r>
              <a:rPr lang="en-US" sz="2500" baseline="-25000" dirty="0"/>
              <a:t>	</a:t>
            </a:r>
            <a:r>
              <a:rPr lang="en-GB" sz="2400" dirty="0"/>
              <a:t> W</a:t>
            </a:r>
            <a:r>
              <a:rPr lang="en-GB" sz="2400" baseline="-25000" dirty="0"/>
              <a:t>R</a:t>
            </a:r>
            <a:r>
              <a:rPr lang="en-US" sz="2500" dirty="0"/>
              <a:t> = is the radiation weighting factors and the tissue </a:t>
            </a:r>
          </a:p>
          <a:p>
            <a:r>
              <a:rPr lang="en-US" sz="2500" dirty="0"/>
              <a:t>	weighting factor for the lung 0.12.</a:t>
            </a:r>
            <a:endParaRPr lang="en-GB" sz="2500" dirty="0"/>
          </a:p>
        </p:txBody>
      </p:sp>
      <p:sp>
        <p:nvSpPr>
          <p:cNvPr id="4" name="TextBox 3">
            <a:extLst>
              <a:ext uri="{FF2B5EF4-FFF2-40B4-BE49-F238E27FC236}">
                <a16:creationId xmlns:a16="http://schemas.microsoft.com/office/drawing/2014/main" id="{77219893-37EB-4A09-AF9C-E44B52A40063}"/>
              </a:ext>
            </a:extLst>
          </p:cNvPr>
          <p:cNvSpPr txBox="1"/>
          <p:nvPr/>
        </p:nvSpPr>
        <p:spPr>
          <a:xfrm>
            <a:off x="1447800" y="2286000"/>
            <a:ext cx="6819900" cy="523220"/>
          </a:xfrm>
          <a:prstGeom prst="rect">
            <a:avLst/>
          </a:prstGeom>
          <a:noFill/>
        </p:spPr>
        <p:txBody>
          <a:bodyPr wrap="square" rtlCol="0">
            <a:spAutoFit/>
          </a:bodyPr>
          <a:lstStyle/>
          <a:p>
            <a:r>
              <a:rPr lang="en-US" sz="2500" dirty="0"/>
              <a:t>HE (mSv/y) = </a:t>
            </a:r>
            <a:r>
              <a:rPr lang="en-GB" sz="2800" dirty="0"/>
              <a:t>D</a:t>
            </a:r>
            <a:r>
              <a:rPr lang="en-GB" sz="2800" baseline="-25000" dirty="0"/>
              <a:t>Rn</a:t>
            </a:r>
            <a:r>
              <a:rPr lang="en-GB" sz="2800" dirty="0"/>
              <a:t> x W</a:t>
            </a:r>
            <a:r>
              <a:rPr lang="en-GB" sz="2800" baseline="-25000" dirty="0"/>
              <a:t>R </a:t>
            </a:r>
            <a:r>
              <a:rPr lang="en-GB" sz="2800" dirty="0"/>
              <a:t>x W</a:t>
            </a:r>
            <a:r>
              <a:rPr lang="en-GB" sz="2800" baseline="-25000" dirty="0"/>
              <a:t>T 	               </a:t>
            </a:r>
            <a:r>
              <a:rPr lang="en-GB" sz="2500" dirty="0"/>
              <a:t>Eqn. (2.0)</a:t>
            </a:r>
          </a:p>
        </p:txBody>
      </p:sp>
    </p:spTree>
    <p:extLst>
      <p:ext uri="{BB962C8B-B14F-4D97-AF65-F5344CB8AC3E}">
        <p14:creationId xmlns:p14="http://schemas.microsoft.com/office/powerpoint/2010/main" val="2037656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53DB7-DE11-43D2-9EE7-6DB5EDA1D742}"/>
              </a:ext>
            </a:extLst>
          </p:cNvPr>
          <p:cNvSpPr>
            <a:spLocks noGrp="1"/>
          </p:cNvSpPr>
          <p:nvPr>
            <p:ph type="title"/>
          </p:nvPr>
        </p:nvSpPr>
        <p:spPr>
          <a:xfrm>
            <a:off x="278919" y="297221"/>
            <a:ext cx="8227059" cy="615553"/>
          </a:xfrm>
        </p:spPr>
        <p:txBody>
          <a:bodyPr/>
          <a:lstStyle/>
          <a:p>
            <a:r>
              <a:rPr lang="en-US" dirty="0"/>
              <a:t>3.0 Results and discussion</a:t>
            </a:r>
            <a:br>
              <a:rPr lang="en-US" dirty="0"/>
            </a:br>
            <a:endParaRPr lang="en-GB" dirty="0"/>
          </a:p>
        </p:txBody>
      </p:sp>
      <p:sp>
        <p:nvSpPr>
          <p:cNvPr id="3" name="Text Placeholder 2">
            <a:extLst>
              <a:ext uri="{FF2B5EF4-FFF2-40B4-BE49-F238E27FC236}">
                <a16:creationId xmlns:a16="http://schemas.microsoft.com/office/drawing/2014/main" id="{DF7773C1-6E03-4991-A9B7-839FA2E62934}"/>
              </a:ext>
            </a:extLst>
          </p:cNvPr>
          <p:cNvSpPr>
            <a:spLocks noGrp="1"/>
          </p:cNvSpPr>
          <p:nvPr>
            <p:ph type="body" idx="1"/>
          </p:nvPr>
        </p:nvSpPr>
        <p:spPr>
          <a:xfrm>
            <a:off x="251027" y="882294"/>
            <a:ext cx="8231505" cy="769441"/>
          </a:xfrm>
        </p:spPr>
        <p:txBody>
          <a:bodyPr/>
          <a:lstStyle/>
          <a:p>
            <a:r>
              <a:rPr lang="en-US" sz="2500" dirty="0"/>
              <a:t>The results for indoor radon concentration are presented in Figure 1.0</a:t>
            </a:r>
            <a:endParaRPr lang="en-GB" sz="2500" dirty="0"/>
          </a:p>
        </p:txBody>
      </p:sp>
      <p:pic>
        <p:nvPicPr>
          <p:cNvPr id="6" name="Picture 5">
            <a:extLst>
              <a:ext uri="{FF2B5EF4-FFF2-40B4-BE49-F238E27FC236}">
                <a16:creationId xmlns:a16="http://schemas.microsoft.com/office/drawing/2014/main" id="{25B2AF81-0CA5-4450-AE1E-034494E84DF1}"/>
              </a:ext>
            </a:extLst>
          </p:cNvPr>
          <p:cNvPicPr>
            <a:picLocks noChangeAspect="1"/>
          </p:cNvPicPr>
          <p:nvPr/>
        </p:nvPicPr>
        <p:blipFill>
          <a:blip r:embed="rId2"/>
          <a:stretch>
            <a:fillRect/>
          </a:stretch>
        </p:blipFill>
        <p:spPr>
          <a:xfrm>
            <a:off x="838200" y="1649964"/>
            <a:ext cx="7010400" cy="4217436"/>
          </a:xfrm>
          <a:prstGeom prst="rect">
            <a:avLst/>
          </a:prstGeom>
        </p:spPr>
      </p:pic>
      <p:sp>
        <p:nvSpPr>
          <p:cNvPr id="7" name="Text Placeholder 2">
            <a:extLst>
              <a:ext uri="{FF2B5EF4-FFF2-40B4-BE49-F238E27FC236}">
                <a16:creationId xmlns:a16="http://schemas.microsoft.com/office/drawing/2014/main" id="{6E35366B-192E-496A-AB4E-18E849CB6737}"/>
              </a:ext>
            </a:extLst>
          </p:cNvPr>
          <p:cNvSpPr txBox="1">
            <a:spLocks/>
          </p:cNvSpPr>
          <p:nvPr/>
        </p:nvSpPr>
        <p:spPr>
          <a:xfrm>
            <a:off x="533400" y="6088559"/>
            <a:ext cx="8231505" cy="769441"/>
          </a:xfrm>
          <a:prstGeom prst="rect">
            <a:avLst/>
          </a:prstGeom>
        </p:spPr>
        <p:txBody>
          <a:bodyPr wrap="square" lIns="0" tIns="0" rIns="0" bIns="0">
            <a:spAutoFit/>
          </a:bodyPr>
          <a:lstStyle>
            <a:lvl1pPr marL="0">
              <a:defRPr sz="3200" b="0" i="0">
                <a:solidFill>
                  <a:srgbClr val="000099"/>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sz="2500" kern="0" dirty="0"/>
              <a:t>Figure 1.0 Indoor radon concentration Bq/m3 in selected buildings at NUST</a:t>
            </a:r>
            <a:endParaRPr lang="en-GB" sz="2500" kern="0" dirty="0"/>
          </a:p>
        </p:txBody>
      </p:sp>
    </p:spTree>
    <p:extLst>
      <p:ext uri="{BB962C8B-B14F-4D97-AF65-F5344CB8AC3E}">
        <p14:creationId xmlns:p14="http://schemas.microsoft.com/office/powerpoint/2010/main" val="316246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64278-60E2-4D4A-A694-B14CF02D1411}"/>
              </a:ext>
            </a:extLst>
          </p:cNvPr>
          <p:cNvSpPr>
            <a:spLocks noGrp="1"/>
          </p:cNvSpPr>
          <p:nvPr>
            <p:ph type="title"/>
          </p:nvPr>
        </p:nvSpPr>
        <p:spPr>
          <a:xfrm>
            <a:off x="278919" y="297221"/>
            <a:ext cx="8227059" cy="307777"/>
          </a:xfrm>
        </p:spPr>
        <p:txBody>
          <a:bodyPr/>
          <a:lstStyle/>
          <a:p>
            <a:r>
              <a:rPr lang="en-US" dirty="0"/>
              <a:t>Radon concentration</a:t>
            </a:r>
            <a:endParaRPr lang="en-GB" dirty="0"/>
          </a:p>
        </p:txBody>
      </p:sp>
      <p:sp>
        <p:nvSpPr>
          <p:cNvPr id="3" name="Text Placeholder 2">
            <a:extLst>
              <a:ext uri="{FF2B5EF4-FFF2-40B4-BE49-F238E27FC236}">
                <a16:creationId xmlns:a16="http://schemas.microsoft.com/office/drawing/2014/main" id="{A247A52E-EE8D-4C03-A527-69FA7038BB6D}"/>
              </a:ext>
            </a:extLst>
          </p:cNvPr>
          <p:cNvSpPr>
            <a:spLocks noGrp="1"/>
          </p:cNvSpPr>
          <p:nvPr>
            <p:ph type="body" idx="1"/>
          </p:nvPr>
        </p:nvSpPr>
        <p:spPr>
          <a:xfrm>
            <a:off x="274473" y="1600200"/>
            <a:ext cx="8231505" cy="4960579"/>
          </a:xfrm>
        </p:spPr>
        <p:txBody>
          <a:bodyPr/>
          <a:lstStyle/>
          <a:p>
            <a:pPr marL="342900" indent="-342900">
              <a:buFont typeface="Arial" panose="020B0604020202020204" pitchFamily="34" charset="0"/>
              <a:buChar char="•"/>
            </a:pPr>
            <a:r>
              <a:rPr lang="en-US" sz="2500" dirty="0"/>
              <a:t>The radon concentrations in selected building varied from 32 Bq/m3 to 113.8 Bq/m3 with mean of 65.8 Bq/m3.</a:t>
            </a:r>
          </a:p>
          <a:p>
            <a:endParaRPr lang="en-US" sz="2500" dirty="0"/>
          </a:p>
          <a:p>
            <a:pPr marL="342900" indent="-342900">
              <a:buFont typeface="Arial" panose="020B0604020202020204" pitchFamily="34" charset="0"/>
              <a:buChar char="•"/>
            </a:pPr>
            <a:r>
              <a:rPr lang="en-US" sz="2500" dirty="0"/>
              <a:t>The average radon concentration is 1.5 times more than the world average of 39 Bq/m3 (UNSCEAR, 2000) and lower than the action levels recommended by EPA (148 Bq/m3), WHO (100  Bq/m3) and ICRP (200-600 Bq/m3).</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Radon concentration varies with age of the building, occupancy and ventilation rate ( Science and Technology Building </a:t>
            </a:r>
            <a:r>
              <a:rPr lang="en-US" sz="2500" dirty="0">
                <a:solidFill>
                  <a:srgbClr val="FF0000"/>
                </a:solidFill>
              </a:rPr>
              <a:t>113 Bq/m3 </a:t>
            </a:r>
            <a:r>
              <a:rPr lang="en-US" sz="2500" dirty="0"/>
              <a:t>and Elizabeth House – basement </a:t>
            </a:r>
            <a:r>
              <a:rPr lang="en-US" sz="2500" dirty="0">
                <a:solidFill>
                  <a:srgbClr val="FF0000"/>
                </a:solidFill>
              </a:rPr>
              <a:t>90</a:t>
            </a:r>
            <a:r>
              <a:rPr lang="en-US" sz="2500" dirty="0"/>
              <a:t> </a:t>
            </a:r>
            <a:r>
              <a:rPr lang="en-US" sz="2500" dirty="0">
                <a:solidFill>
                  <a:srgbClr val="FF0000"/>
                </a:solidFill>
              </a:rPr>
              <a:t>Bq/m3</a:t>
            </a:r>
            <a:endParaRPr lang="en-GB" sz="2500" dirty="0">
              <a:solidFill>
                <a:srgbClr val="FF0000"/>
              </a:solidFill>
            </a:endParaRPr>
          </a:p>
        </p:txBody>
      </p:sp>
    </p:spTree>
    <p:extLst>
      <p:ext uri="{BB962C8B-B14F-4D97-AF65-F5344CB8AC3E}">
        <p14:creationId xmlns:p14="http://schemas.microsoft.com/office/powerpoint/2010/main" val="3661541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53DB7-DE11-43D2-9EE7-6DB5EDA1D742}"/>
              </a:ext>
            </a:extLst>
          </p:cNvPr>
          <p:cNvSpPr>
            <a:spLocks noGrp="1"/>
          </p:cNvSpPr>
          <p:nvPr>
            <p:ph type="title"/>
          </p:nvPr>
        </p:nvSpPr>
        <p:spPr>
          <a:xfrm>
            <a:off x="278919" y="297221"/>
            <a:ext cx="8227059" cy="615553"/>
          </a:xfrm>
        </p:spPr>
        <p:txBody>
          <a:bodyPr/>
          <a:lstStyle/>
          <a:p>
            <a:r>
              <a:rPr lang="en-US" dirty="0"/>
              <a:t>Absorbed dose and Effective annual dose</a:t>
            </a:r>
            <a:br>
              <a:rPr lang="en-US" dirty="0"/>
            </a:br>
            <a:endParaRPr lang="en-GB" dirty="0"/>
          </a:p>
        </p:txBody>
      </p:sp>
      <p:sp>
        <p:nvSpPr>
          <p:cNvPr id="3" name="Text Placeholder 2">
            <a:extLst>
              <a:ext uri="{FF2B5EF4-FFF2-40B4-BE49-F238E27FC236}">
                <a16:creationId xmlns:a16="http://schemas.microsoft.com/office/drawing/2014/main" id="{DF7773C1-6E03-4991-A9B7-839FA2E62934}"/>
              </a:ext>
            </a:extLst>
          </p:cNvPr>
          <p:cNvSpPr>
            <a:spLocks noGrp="1"/>
          </p:cNvSpPr>
          <p:nvPr>
            <p:ph type="body" idx="1"/>
          </p:nvPr>
        </p:nvSpPr>
        <p:spPr>
          <a:xfrm>
            <a:off x="251027" y="882294"/>
            <a:ext cx="8231505" cy="769441"/>
          </a:xfrm>
        </p:spPr>
        <p:txBody>
          <a:bodyPr/>
          <a:lstStyle/>
          <a:p>
            <a:r>
              <a:rPr lang="en-US" sz="2500" dirty="0"/>
              <a:t>The results for the absorbed dose and annual effective dose in selected buildings at NUST are presented in Figure 2.0</a:t>
            </a:r>
            <a:endParaRPr lang="en-GB" sz="2500" dirty="0"/>
          </a:p>
        </p:txBody>
      </p:sp>
      <p:sp>
        <p:nvSpPr>
          <p:cNvPr id="7" name="Text Placeholder 2">
            <a:extLst>
              <a:ext uri="{FF2B5EF4-FFF2-40B4-BE49-F238E27FC236}">
                <a16:creationId xmlns:a16="http://schemas.microsoft.com/office/drawing/2014/main" id="{6E35366B-192E-496A-AB4E-18E849CB6737}"/>
              </a:ext>
            </a:extLst>
          </p:cNvPr>
          <p:cNvSpPr txBox="1">
            <a:spLocks/>
          </p:cNvSpPr>
          <p:nvPr/>
        </p:nvSpPr>
        <p:spPr>
          <a:xfrm>
            <a:off x="533400" y="6088559"/>
            <a:ext cx="8231505" cy="769441"/>
          </a:xfrm>
          <a:prstGeom prst="rect">
            <a:avLst/>
          </a:prstGeom>
        </p:spPr>
        <p:txBody>
          <a:bodyPr wrap="square" lIns="0" tIns="0" rIns="0" bIns="0">
            <a:spAutoFit/>
          </a:bodyPr>
          <a:lstStyle>
            <a:lvl1pPr marL="0">
              <a:defRPr sz="3200" b="0" i="0">
                <a:solidFill>
                  <a:srgbClr val="000099"/>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sz="2500" kern="0" dirty="0"/>
              <a:t>Figure 2.0 The absorbed dose and annual effective dose due to indoor radon and its progeny from selected buildings at NUST</a:t>
            </a:r>
            <a:endParaRPr lang="en-GB" sz="2500" kern="0" dirty="0"/>
          </a:p>
        </p:txBody>
      </p:sp>
      <p:pic>
        <p:nvPicPr>
          <p:cNvPr id="4" name="Picture 3">
            <a:extLst>
              <a:ext uri="{FF2B5EF4-FFF2-40B4-BE49-F238E27FC236}">
                <a16:creationId xmlns:a16="http://schemas.microsoft.com/office/drawing/2014/main" id="{4D5C25B4-5250-4A0E-9BF9-E4A85163E2AA}"/>
              </a:ext>
            </a:extLst>
          </p:cNvPr>
          <p:cNvPicPr>
            <a:picLocks noChangeAspect="1"/>
          </p:cNvPicPr>
          <p:nvPr/>
        </p:nvPicPr>
        <p:blipFill>
          <a:blip r:embed="rId2"/>
          <a:stretch>
            <a:fillRect/>
          </a:stretch>
        </p:blipFill>
        <p:spPr>
          <a:xfrm>
            <a:off x="677461" y="1651735"/>
            <a:ext cx="7826173" cy="4436824"/>
          </a:xfrm>
          <a:prstGeom prst="rect">
            <a:avLst/>
          </a:prstGeom>
        </p:spPr>
      </p:pic>
    </p:spTree>
    <p:extLst>
      <p:ext uri="{BB962C8B-B14F-4D97-AF65-F5344CB8AC3E}">
        <p14:creationId xmlns:p14="http://schemas.microsoft.com/office/powerpoint/2010/main" val="482491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FF794-7AEC-4470-B01C-DA934C9A9E60}"/>
              </a:ext>
            </a:extLst>
          </p:cNvPr>
          <p:cNvSpPr>
            <a:spLocks noGrp="1"/>
          </p:cNvSpPr>
          <p:nvPr>
            <p:ph type="title"/>
          </p:nvPr>
        </p:nvSpPr>
        <p:spPr>
          <a:xfrm>
            <a:off x="278919" y="297221"/>
            <a:ext cx="8227059" cy="307777"/>
          </a:xfrm>
        </p:spPr>
        <p:txBody>
          <a:bodyPr/>
          <a:lstStyle/>
          <a:p>
            <a:r>
              <a:rPr lang="en-US" dirty="0"/>
              <a:t>Absorbed Dose and Annual Effective Dose</a:t>
            </a:r>
            <a:endParaRPr lang="en-GB" dirty="0"/>
          </a:p>
        </p:txBody>
      </p:sp>
      <p:sp>
        <p:nvSpPr>
          <p:cNvPr id="3" name="Text Placeholder 2">
            <a:extLst>
              <a:ext uri="{FF2B5EF4-FFF2-40B4-BE49-F238E27FC236}">
                <a16:creationId xmlns:a16="http://schemas.microsoft.com/office/drawing/2014/main" id="{CCA3B435-6D55-49D7-A808-71B72F89E4F2}"/>
              </a:ext>
            </a:extLst>
          </p:cNvPr>
          <p:cNvSpPr>
            <a:spLocks noGrp="1"/>
          </p:cNvSpPr>
          <p:nvPr>
            <p:ph type="body" idx="1"/>
          </p:nvPr>
        </p:nvSpPr>
        <p:spPr>
          <a:xfrm>
            <a:off x="274473" y="964565"/>
            <a:ext cx="8231505" cy="4431983"/>
          </a:xfrm>
        </p:spPr>
        <p:txBody>
          <a:bodyPr/>
          <a:lstStyle/>
          <a:p>
            <a:pPr marL="342900" indent="-342900">
              <a:buFont typeface="Arial" panose="020B0604020202020204" pitchFamily="34" charset="0"/>
              <a:buChar char="•"/>
            </a:pPr>
            <a:r>
              <a:rPr lang="en-US" sz="2400" dirty="0"/>
              <a:t>The annual effective dose in the selected buildings at NUST varied from 0.4 to 1.70 mSv/y with an average of 0.93 mSv/y.</a:t>
            </a:r>
          </a:p>
          <a:p>
            <a:endParaRPr lang="en-US" sz="2400" dirty="0"/>
          </a:p>
          <a:p>
            <a:pPr marL="342900" indent="-342900">
              <a:buFont typeface="Arial" panose="020B0604020202020204" pitchFamily="34" charset="0"/>
              <a:buChar char="•"/>
            </a:pPr>
            <a:r>
              <a:rPr lang="en-US" sz="2400" dirty="0"/>
              <a:t>The average value is less than the global average dose from inhalation of radon from all sources (</a:t>
            </a:r>
            <a:r>
              <a:rPr lang="en-US" sz="2400" dirty="0">
                <a:solidFill>
                  <a:srgbClr val="FF0000"/>
                </a:solidFill>
              </a:rPr>
              <a:t>1 mSv/y</a:t>
            </a:r>
            <a:r>
              <a:rPr lang="en-US" sz="2400" dirty="0"/>
              <a: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Only Elizabeth House (</a:t>
            </a:r>
            <a:r>
              <a:rPr lang="en-US" sz="2400" dirty="0">
                <a:solidFill>
                  <a:srgbClr val="FF0000"/>
                </a:solidFill>
              </a:rPr>
              <a:t>1.35 mSv/y</a:t>
            </a:r>
            <a:r>
              <a:rPr lang="en-US" sz="2400" dirty="0"/>
              <a:t>) and Science and Technology (</a:t>
            </a:r>
            <a:r>
              <a:rPr lang="en-US" sz="2400" dirty="0">
                <a:solidFill>
                  <a:srgbClr val="FF0000"/>
                </a:solidFill>
              </a:rPr>
              <a:t>1.70 mSv/y</a:t>
            </a:r>
            <a:r>
              <a:rPr lang="en-US" sz="2400" dirty="0"/>
              <a:t>) have a significantly higher than the action level recommended by ICRP.</a:t>
            </a:r>
          </a:p>
          <a:p>
            <a:endParaRPr lang="en-US" sz="2400" dirty="0"/>
          </a:p>
          <a:p>
            <a:pPr marL="342900" indent="-342900">
              <a:buFont typeface="Arial" panose="020B0604020202020204" pitchFamily="34" charset="0"/>
              <a:buChar char="•"/>
            </a:pPr>
            <a:r>
              <a:rPr lang="en-US" sz="2400" dirty="0"/>
              <a:t>However, the values are less than the average world value from exposure all natural radiation sources (2.4 mSv/y).</a:t>
            </a:r>
            <a:endParaRPr lang="en-GB" sz="2400" dirty="0"/>
          </a:p>
        </p:txBody>
      </p:sp>
    </p:spTree>
    <p:extLst>
      <p:ext uri="{BB962C8B-B14F-4D97-AF65-F5344CB8AC3E}">
        <p14:creationId xmlns:p14="http://schemas.microsoft.com/office/powerpoint/2010/main" val="3899890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0208" y="1322832"/>
            <a:ext cx="8828531" cy="2685287"/>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22755" y="1349936"/>
            <a:ext cx="8572500" cy="2597506"/>
          </a:xfrm>
          <a:prstGeom prst="rect">
            <a:avLst/>
          </a:prstGeom>
        </p:spPr>
        <p:txBody>
          <a:bodyPr vert="horz" wrap="square" lIns="0" tIns="12065" rIns="0" bIns="0" rtlCol="0">
            <a:spAutoFit/>
          </a:bodyPr>
          <a:lstStyle/>
          <a:p>
            <a:pPr marL="12700">
              <a:lnSpc>
                <a:spcPct val="100000"/>
              </a:lnSpc>
              <a:spcBef>
                <a:spcPts val="95"/>
              </a:spcBef>
            </a:pPr>
            <a:r>
              <a:rPr sz="2800" spc="-185" dirty="0">
                <a:solidFill>
                  <a:srgbClr val="000099"/>
                </a:solidFill>
                <a:latin typeface="Arial"/>
                <a:cs typeface="Arial"/>
              </a:rPr>
              <a:t>This </a:t>
            </a:r>
            <a:r>
              <a:rPr sz="2800" spc="-105" dirty="0">
                <a:solidFill>
                  <a:srgbClr val="000099"/>
                </a:solidFill>
                <a:latin typeface="Arial"/>
                <a:cs typeface="Arial"/>
              </a:rPr>
              <a:t>study </a:t>
            </a:r>
            <a:r>
              <a:rPr sz="2800" spc="-135" dirty="0">
                <a:solidFill>
                  <a:srgbClr val="000099"/>
                </a:solidFill>
                <a:latin typeface="Arial"/>
                <a:cs typeface="Arial"/>
              </a:rPr>
              <a:t>showed </a:t>
            </a:r>
            <a:r>
              <a:rPr sz="2800" spc="-40" dirty="0">
                <a:solidFill>
                  <a:srgbClr val="000099"/>
                </a:solidFill>
                <a:latin typeface="Arial"/>
                <a:cs typeface="Arial"/>
              </a:rPr>
              <a:t>the </a:t>
            </a:r>
            <a:r>
              <a:rPr lang="en-US" sz="2800" spc="-50" dirty="0">
                <a:solidFill>
                  <a:srgbClr val="000099"/>
                </a:solidFill>
                <a:latin typeface="Arial"/>
                <a:cs typeface="Arial"/>
              </a:rPr>
              <a:t>radon concentration, absorbed dose and annual effective dose from the selected buildings at NUST are within the safe limits recommended by ICRP and therefore these buildings do not pose any significant radiological hazard to workers and students.</a:t>
            </a:r>
            <a:endParaRPr sz="2800" dirty="0">
              <a:latin typeface="Arial"/>
              <a:cs typeface="Arial"/>
            </a:endParaRPr>
          </a:p>
        </p:txBody>
      </p:sp>
      <p:sp>
        <p:nvSpPr>
          <p:cNvPr id="4" name="object 4"/>
          <p:cNvSpPr/>
          <p:nvPr/>
        </p:nvSpPr>
        <p:spPr>
          <a:xfrm>
            <a:off x="420623" y="161544"/>
            <a:ext cx="3047999" cy="803147"/>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86626" y="0"/>
            <a:ext cx="3204971" cy="1152143"/>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467868" y="188976"/>
            <a:ext cx="2953511" cy="708660"/>
          </a:xfrm>
          <a:prstGeom prst="rect">
            <a:avLst/>
          </a:prstGeom>
          <a:blipFill>
            <a:blip r:embed="rId5"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467868" y="188976"/>
            <a:ext cx="2954020" cy="708660"/>
          </a:xfrm>
          <a:prstGeom prst="rect">
            <a:avLst/>
          </a:prstGeom>
          <a:ln w="9144">
            <a:solidFill>
              <a:srgbClr val="BE4B48"/>
            </a:solidFill>
          </a:ln>
        </p:spPr>
        <p:txBody>
          <a:bodyPr vert="horz" wrap="square" lIns="0" tIns="31115" rIns="0" bIns="0" rtlCol="0">
            <a:spAutoFit/>
          </a:bodyPr>
          <a:lstStyle/>
          <a:p>
            <a:pPr marL="320040">
              <a:lnSpc>
                <a:spcPct val="100000"/>
              </a:lnSpc>
              <a:spcBef>
                <a:spcPts val="245"/>
              </a:spcBef>
            </a:pPr>
            <a:r>
              <a:rPr sz="4000" b="0" spc="-5" dirty="0">
                <a:solidFill>
                  <a:srgbClr val="000000"/>
                </a:solidFill>
                <a:latin typeface="Arial"/>
                <a:cs typeface="Arial"/>
              </a:rPr>
              <a:t>Conclusion</a:t>
            </a:r>
            <a:endParaRPr sz="4000" dirty="0">
              <a:latin typeface="Arial"/>
              <a:cs typeface="Arial"/>
            </a:endParaRPr>
          </a:p>
        </p:txBody>
      </p:sp>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46888" y="2673095"/>
            <a:ext cx="6886954" cy="2392679"/>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92881887"/>
      </p:ext>
    </p:extLst>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14884" y="1429510"/>
            <a:ext cx="8644255" cy="4998803"/>
          </a:xfrm>
          <a:custGeom>
            <a:avLst/>
            <a:gdLst/>
            <a:ahLst/>
            <a:cxnLst/>
            <a:rect l="l" t="t" r="r" b="b"/>
            <a:pathLst>
              <a:path w="8644255" h="4523740">
                <a:moveTo>
                  <a:pt x="0" y="0"/>
                </a:moveTo>
                <a:lnTo>
                  <a:pt x="8644128" y="0"/>
                </a:lnTo>
                <a:lnTo>
                  <a:pt x="8644128" y="4523232"/>
                </a:lnTo>
                <a:lnTo>
                  <a:pt x="0" y="4523232"/>
                </a:lnTo>
                <a:lnTo>
                  <a:pt x="0" y="0"/>
                </a:lnTo>
                <a:close/>
              </a:path>
            </a:pathLst>
          </a:custGeom>
          <a:solidFill>
            <a:srgbClr val="F5862B"/>
          </a:solidFill>
        </p:spPr>
        <p:txBody>
          <a:bodyPr wrap="square" lIns="0" tIns="0" rIns="0" bIns="0" rtlCol="0"/>
          <a:lstStyle/>
          <a:p>
            <a:endParaRPr dirty="0"/>
          </a:p>
        </p:txBody>
      </p:sp>
      <p:sp>
        <p:nvSpPr>
          <p:cNvPr id="8" name="object 8"/>
          <p:cNvSpPr/>
          <p:nvPr/>
        </p:nvSpPr>
        <p:spPr>
          <a:xfrm>
            <a:off x="7703819" y="5033771"/>
            <a:ext cx="490727" cy="679703"/>
          </a:xfrm>
          <a:prstGeom prst="rect">
            <a:avLst/>
          </a:prstGeom>
          <a:blipFill>
            <a:blip r:embed="rId2" cstate="print"/>
            <a:stretch>
              <a:fillRect/>
            </a:stretch>
          </a:blipFill>
        </p:spPr>
        <p:txBody>
          <a:bodyPr wrap="square" lIns="0" tIns="0" rIns="0" bIns="0" rtlCol="0"/>
          <a:lstStyle/>
          <a:p>
            <a:endParaRPr/>
          </a:p>
        </p:txBody>
      </p:sp>
      <p:sp>
        <p:nvSpPr>
          <p:cNvPr id="18" name="object 18"/>
          <p:cNvSpPr txBox="1"/>
          <p:nvPr/>
        </p:nvSpPr>
        <p:spPr>
          <a:xfrm>
            <a:off x="293052" y="1451102"/>
            <a:ext cx="8487410" cy="4998804"/>
          </a:xfrm>
          <a:prstGeom prst="rect">
            <a:avLst/>
          </a:prstGeom>
        </p:spPr>
        <p:txBody>
          <a:bodyPr vert="horz" wrap="square" lIns="0" tIns="12700" rIns="0" bIns="0" rtlCol="0">
            <a:spAutoFit/>
          </a:bodyPr>
          <a:lstStyle/>
          <a:p>
            <a:pPr marL="285750" lvl="0" indent="-285750">
              <a:buFont typeface="Arial" panose="020B0604020202020204" pitchFamily="34" charset="0"/>
              <a:buChar char="•"/>
            </a:pPr>
            <a:r>
              <a:rPr lang="en-US" dirty="0" err="1"/>
              <a:t>Duggal.V</a:t>
            </a:r>
            <a:r>
              <a:rPr lang="en-US" dirty="0"/>
              <a:t>. Rani, A., &amp; Mehra, R., (2002). Indoor radon levels measurements in the dwellings  of northern Rajasthan, India. </a:t>
            </a:r>
            <a:r>
              <a:rPr lang="en-US" i="1" dirty="0"/>
              <a:t>Journal of advanced applied science</a:t>
            </a:r>
            <a:r>
              <a:rPr lang="en-US" dirty="0"/>
              <a:t>, 316, 3956−3960.</a:t>
            </a:r>
            <a:endParaRPr lang="en-GB" dirty="0"/>
          </a:p>
          <a:p>
            <a:pPr marL="285750" lvl="0" indent="-285750">
              <a:buFont typeface="Arial" panose="020B0604020202020204" pitchFamily="34" charset="0"/>
              <a:buChar char="•"/>
            </a:pPr>
            <a:r>
              <a:rPr lang="en-GB" dirty="0"/>
              <a:t>Habshi, F., (1980).The recovery of uranium from phosphate rock: Progress and problems”, Proceeding of the second international Congress on Phosphorus Compounds, Institute Mondial du phosphate, 629-660.</a:t>
            </a:r>
          </a:p>
          <a:p>
            <a:pPr marL="285750" lvl="0" indent="-285750">
              <a:buFont typeface="Arial" panose="020B0604020202020204" pitchFamily="34" charset="0"/>
              <a:buChar char="•"/>
            </a:pPr>
            <a:r>
              <a:rPr lang="en-GB" dirty="0"/>
              <a:t>ICRP., (1993). Protection against radon-222 at home and at work. Pergamon press, Oxford. </a:t>
            </a:r>
          </a:p>
          <a:p>
            <a:pPr marL="285750" lvl="0" indent="-285750">
              <a:buFont typeface="Arial" panose="020B0604020202020204" pitchFamily="34" charset="0"/>
              <a:buChar char="•"/>
            </a:pPr>
            <a:r>
              <a:rPr lang="en-GB" dirty="0"/>
              <a:t>UNSCEAR, (2000). United Nations Scientific Committee on the Effects of Atomic Radiation. </a:t>
            </a:r>
            <a:r>
              <a:rPr lang="en-GB" i="1" dirty="0"/>
              <a:t>Sources and </a:t>
            </a:r>
            <a:r>
              <a:rPr lang="en-GB" dirty="0"/>
              <a:t>e</a:t>
            </a:r>
            <a:r>
              <a:rPr lang="en-GB" i="1" dirty="0"/>
              <a:t>ffects of ionizing radiation, </a:t>
            </a:r>
            <a:r>
              <a:rPr lang="en-GB" dirty="0"/>
              <a:t>Vol 1. United Nations publications.</a:t>
            </a:r>
          </a:p>
          <a:p>
            <a:pPr marL="285750" lvl="0" indent="-285750">
              <a:buFont typeface="Arial" panose="020B0604020202020204" pitchFamily="34" charset="0"/>
              <a:buChar char="•"/>
            </a:pPr>
            <a:r>
              <a:rPr lang="en-ZA" dirty="0" err="1"/>
              <a:t>Vaupotic</a:t>
            </a:r>
            <a:r>
              <a:rPr lang="en-ZA" dirty="0"/>
              <a:t>, J., Indoor radon in Slovenia. </a:t>
            </a:r>
            <a:r>
              <a:rPr lang="en-ZA" i="1" dirty="0"/>
              <a:t>Nuclear Technology and Radiation Protection</a:t>
            </a:r>
            <a:r>
              <a:rPr lang="en-ZA" dirty="0"/>
              <a:t>, </a:t>
            </a:r>
            <a:r>
              <a:rPr lang="en-ZA" i="1" dirty="0"/>
              <a:t>18</a:t>
            </a:r>
            <a:r>
              <a:rPr lang="en-ZA" dirty="0"/>
              <a:t>(2)(2003)36–43.</a:t>
            </a:r>
            <a:endParaRPr lang="en-GB" dirty="0"/>
          </a:p>
          <a:p>
            <a:pPr marL="285750" lvl="0" indent="-285750">
              <a:buFont typeface="Arial" panose="020B0604020202020204" pitchFamily="34" charset="0"/>
              <a:buChar char="•"/>
            </a:pPr>
            <a:r>
              <a:rPr lang="en-US" dirty="0"/>
              <a:t>World Health </a:t>
            </a:r>
            <a:r>
              <a:rPr lang="en-US" dirty="0" err="1"/>
              <a:t>Organisation</a:t>
            </a:r>
            <a:r>
              <a:rPr lang="en-US" dirty="0"/>
              <a:t> (WHO)., (2009).Hand book on Indoor Radon, </a:t>
            </a:r>
            <a:r>
              <a:rPr lang="en-US" i="1" dirty="0"/>
              <a:t>a public health perspective, </a:t>
            </a:r>
            <a:r>
              <a:rPr lang="en-GB" i="1" dirty="0"/>
              <a:t>G</a:t>
            </a:r>
            <a:r>
              <a:rPr lang="en-ZA" dirty="0" err="1"/>
              <a:t>eneva</a:t>
            </a:r>
            <a:r>
              <a:rPr lang="en-ZA" dirty="0"/>
              <a:t>, Switzerland.</a:t>
            </a:r>
            <a:endParaRPr lang="en-GB" dirty="0"/>
          </a:p>
          <a:p>
            <a:pPr marL="285750" lvl="0" indent="-285750">
              <a:buFont typeface="Arial" panose="020B0604020202020204" pitchFamily="34" charset="0"/>
              <a:buChar char="•"/>
            </a:pPr>
            <a:r>
              <a:rPr lang="en-US" dirty="0"/>
              <a:t>Yamada, Y., Sun, Q., </a:t>
            </a:r>
            <a:r>
              <a:rPr lang="en-US" dirty="0" err="1"/>
              <a:t>Tokonami</a:t>
            </a:r>
            <a:r>
              <a:rPr lang="en-US" dirty="0"/>
              <a:t>, S., Akiba,S.,</a:t>
            </a:r>
            <a:r>
              <a:rPr lang="en-US" dirty="0" err="1"/>
              <a:t>Zhuo</a:t>
            </a:r>
            <a:r>
              <a:rPr lang="en-US" dirty="0"/>
              <a:t>, W., Hou, C., … et al., (2006). Radon–thoron</a:t>
            </a:r>
            <a:r>
              <a:rPr lang="en-GB" dirty="0"/>
              <a:t>, </a:t>
            </a:r>
            <a:r>
              <a:rPr lang="en-US" dirty="0"/>
              <a:t>Discriminative measurements in Gansu Province, China, and their implication for dose estimates, </a:t>
            </a:r>
            <a:r>
              <a:rPr lang="en-US" i="1" dirty="0"/>
              <a:t>Journal of Toxicology and Environmental Health, Part A</a:t>
            </a:r>
            <a:r>
              <a:rPr lang="en-US" dirty="0"/>
              <a:t>, </a:t>
            </a:r>
            <a:r>
              <a:rPr lang="en-US" i="1" dirty="0"/>
              <a:t>69</a:t>
            </a:r>
            <a:r>
              <a:rPr lang="en-US" dirty="0"/>
              <a:t>(7-8) 723–734.</a:t>
            </a:r>
            <a:endParaRPr lang="en-GB" dirty="0"/>
          </a:p>
        </p:txBody>
      </p:sp>
      <p:sp>
        <p:nvSpPr>
          <p:cNvPr id="19" name="object 19"/>
          <p:cNvSpPr txBox="1">
            <a:spLocks noGrp="1"/>
          </p:cNvSpPr>
          <p:nvPr>
            <p:ph type="title"/>
          </p:nvPr>
        </p:nvSpPr>
        <p:spPr>
          <a:xfrm>
            <a:off x="381000" y="408094"/>
            <a:ext cx="2545080" cy="646430"/>
          </a:xfrm>
          <a:prstGeom prst="rect">
            <a:avLst/>
          </a:prstGeom>
          <a:solidFill>
            <a:srgbClr val="8064A2"/>
          </a:solidFill>
          <a:ln w="25908">
            <a:solidFill>
              <a:srgbClr val="5C4776"/>
            </a:solidFill>
          </a:ln>
        </p:spPr>
        <p:txBody>
          <a:bodyPr vert="horz" wrap="square" lIns="0" tIns="36195" rIns="0" bIns="0" rtlCol="0">
            <a:spAutoFit/>
          </a:bodyPr>
          <a:lstStyle/>
          <a:p>
            <a:pPr marL="90170">
              <a:lnSpc>
                <a:spcPct val="100000"/>
              </a:lnSpc>
              <a:spcBef>
                <a:spcPts val="285"/>
              </a:spcBef>
            </a:pPr>
            <a:r>
              <a:rPr sz="3600" b="0" spc="-5" dirty="0">
                <a:solidFill>
                  <a:srgbClr val="000000"/>
                </a:solidFill>
                <a:latin typeface="Arial"/>
                <a:cs typeface="Arial"/>
              </a:rPr>
              <a:t>References</a:t>
            </a:r>
            <a:endParaRPr sz="36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457200" y="6324600"/>
            <a:ext cx="3352800" cy="276999"/>
          </a:xfrm>
        </p:spPr>
        <p:txBody>
          <a:bodyPr/>
          <a:lstStyle/>
          <a:p>
            <a:r>
              <a:rPr lang="en-US" dirty="0"/>
              <a:t>Zivuku 2018</a:t>
            </a:r>
          </a:p>
        </p:txBody>
      </p:sp>
      <p:sp>
        <p:nvSpPr>
          <p:cNvPr id="34819" name="Rectangle 2"/>
          <p:cNvSpPr>
            <a:spLocks noGrp="1" noChangeArrowheads="1"/>
          </p:cNvSpPr>
          <p:nvPr>
            <p:ph type="title"/>
          </p:nvPr>
        </p:nvSpPr>
        <p:spPr>
          <a:xfrm>
            <a:off x="304800" y="533400"/>
            <a:ext cx="8580438" cy="307777"/>
          </a:xfrm>
        </p:spPr>
        <p:txBody>
          <a:bodyPr/>
          <a:lstStyle/>
          <a:p>
            <a:r>
              <a:rPr lang="en-US" dirty="0">
                <a:solidFill>
                  <a:schemeClr val="tx1"/>
                </a:solidFill>
              </a:rPr>
              <a:t>1.0 Introduction</a:t>
            </a:r>
            <a:endParaRPr lang="en-US" dirty="0">
              <a:solidFill>
                <a:schemeClr val="bg2"/>
              </a:solidFill>
            </a:endParaRPr>
          </a:p>
        </p:txBody>
      </p:sp>
      <p:sp>
        <p:nvSpPr>
          <p:cNvPr id="464899" name="Rectangle 3"/>
          <p:cNvSpPr>
            <a:spLocks noGrp="1" noChangeArrowheads="1"/>
          </p:cNvSpPr>
          <p:nvPr>
            <p:ph type="body" sz="half" idx="2"/>
          </p:nvPr>
        </p:nvSpPr>
        <p:spPr>
          <a:xfrm>
            <a:off x="439615" y="1005254"/>
            <a:ext cx="4144426" cy="5940088"/>
          </a:xfrm>
        </p:spPr>
        <p:txBody>
          <a:bodyPr/>
          <a:lstStyle/>
          <a:p>
            <a:pPr marL="457200" indent="-457200">
              <a:lnSpc>
                <a:spcPct val="12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Radon is an odorless, colorless radioactive gas in air and is ubiquitous</a:t>
            </a:r>
          </a:p>
          <a:p>
            <a:pPr marL="457200" indent="-457200">
              <a:lnSpc>
                <a:spcPct val="120000"/>
              </a:lnSpc>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457200" indent="-457200">
              <a:lnSpc>
                <a:spcPct val="120000"/>
              </a:lnSpc>
              <a:buFont typeface="Arial" panose="020B0604020202020204" pitchFamily="34" charset="0"/>
              <a:buChar char="•"/>
            </a:pPr>
            <a:r>
              <a:rPr lang="en-ZA" sz="2000" dirty="0">
                <a:latin typeface="Times New Roman" panose="02020603050405020304" pitchFamily="18" charset="0"/>
                <a:cs typeface="Times New Roman" panose="02020603050405020304" pitchFamily="18" charset="0"/>
              </a:rPr>
              <a:t>Originates from the disintegration of uranium in the earths crust.</a:t>
            </a:r>
          </a:p>
          <a:p>
            <a:pPr>
              <a:lnSpc>
                <a:spcPct val="120000"/>
              </a:lnSpc>
            </a:pPr>
            <a:endParaRPr lang="en-ZA" sz="2000" dirty="0">
              <a:latin typeface="Times New Roman" panose="02020603050405020304" pitchFamily="18" charset="0"/>
              <a:cs typeface="Times New Roman" panose="02020603050405020304" pitchFamily="18" charset="0"/>
            </a:endParaRPr>
          </a:p>
          <a:p>
            <a:pPr marL="457200" indent="-457200">
              <a:lnSpc>
                <a:spcPct val="12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Amount of radon depends on the soil type, geographical location and topography (Habshi et al, 1980).</a:t>
            </a:r>
          </a:p>
          <a:p>
            <a:pPr>
              <a:lnSpc>
                <a:spcPct val="120000"/>
              </a:lnSpc>
            </a:pPr>
            <a:endParaRPr lang="en-US" sz="2000" dirty="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buFont typeface="Arial" panose="020B0604020202020204" pitchFamily="34" charset="0"/>
              <a:buChar char="•"/>
            </a:pPr>
            <a:r>
              <a:rPr lang="en-US" sz="2000" spc="-103" dirty="0">
                <a:latin typeface="Times New Roman" panose="02020603050405020304" pitchFamily="18" charset="0"/>
                <a:cs typeface="Times New Roman" panose="02020603050405020304" pitchFamily="18" charset="0"/>
              </a:rPr>
              <a:t>Radon </a:t>
            </a:r>
            <a:r>
              <a:rPr lang="en-US" sz="2000" spc="-111" dirty="0">
                <a:uFill>
                  <a:solidFill>
                    <a:srgbClr val="000000"/>
                  </a:solidFill>
                </a:uFill>
                <a:latin typeface="Times New Roman" panose="02020603050405020304" pitchFamily="18" charset="0"/>
                <a:cs typeface="Times New Roman" panose="02020603050405020304" pitchFamily="18" charset="0"/>
              </a:rPr>
              <a:t>escapes </a:t>
            </a:r>
            <a:r>
              <a:rPr lang="en-US" sz="2000" spc="-68" dirty="0">
                <a:uFill>
                  <a:solidFill>
                    <a:srgbClr val="000000"/>
                  </a:solidFill>
                </a:uFill>
                <a:latin typeface="Times New Roman" panose="02020603050405020304" pitchFamily="18" charset="0"/>
                <a:cs typeface="Times New Roman" panose="02020603050405020304" pitchFamily="18" charset="0"/>
              </a:rPr>
              <a:t>easily  </a:t>
            </a:r>
            <a:r>
              <a:rPr lang="en-US" sz="2000" spc="-13" dirty="0">
                <a:uFill>
                  <a:solidFill>
                    <a:srgbClr val="000000"/>
                  </a:solidFill>
                </a:uFill>
                <a:latin typeface="Times New Roman" panose="02020603050405020304" pitchFamily="18" charset="0"/>
                <a:cs typeface="Times New Roman" panose="02020603050405020304" pitchFamily="18" charset="0"/>
              </a:rPr>
              <a:t>from the </a:t>
            </a:r>
            <a:r>
              <a:rPr lang="en-US" sz="2000" spc="-51" dirty="0">
                <a:uFill>
                  <a:solidFill>
                    <a:srgbClr val="000000"/>
                  </a:solidFill>
                </a:uFill>
                <a:latin typeface="Times New Roman" panose="02020603050405020304" pitchFamily="18" charset="0"/>
                <a:cs typeface="Times New Roman" panose="02020603050405020304" pitchFamily="18" charset="0"/>
              </a:rPr>
              <a:t>ground</a:t>
            </a:r>
            <a:r>
              <a:rPr lang="en-US" sz="2000" spc="-274" dirty="0">
                <a:uFill>
                  <a:solidFill>
                    <a:srgbClr val="000000"/>
                  </a:solidFill>
                </a:uFill>
                <a:latin typeface="Times New Roman" panose="02020603050405020304" pitchFamily="18" charset="0"/>
                <a:cs typeface="Times New Roman" panose="02020603050405020304" pitchFamily="18" charset="0"/>
              </a:rPr>
              <a:t> </a:t>
            </a:r>
            <a:r>
              <a:rPr lang="en-US" sz="2000" spc="-9" dirty="0">
                <a:uFill>
                  <a:solidFill>
                    <a:srgbClr val="000000"/>
                  </a:solidFill>
                </a:uFill>
                <a:latin typeface="Times New Roman" panose="02020603050405020304" pitchFamily="18" charset="0"/>
                <a:cs typeface="Times New Roman" panose="02020603050405020304" pitchFamily="18" charset="0"/>
              </a:rPr>
              <a:t>into  </a:t>
            </a:r>
            <a:r>
              <a:rPr lang="en-US" sz="2000" spc="-30" dirty="0">
                <a:uFill>
                  <a:solidFill>
                    <a:srgbClr val="000000"/>
                  </a:solidFill>
                </a:uFill>
                <a:latin typeface="Times New Roman" panose="02020603050405020304" pitchFamily="18" charset="0"/>
                <a:cs typeface="Times New Roman" panose="02020603050405020304" pitchFamily="18" charset="0"/>
              </a:rPr>
              <a:t>air</a:t>
            </a:r>
            <a:r>
              <a:rPr lang="en-US" sz="2000" spc="-30" dirty="0">
                <a:latin typeface="Times New Roman" panose="02020603050405020304" pitchFamily="18" charset="0"/>
                <a:cs typeface="Times New Roman" panose="02020603050405020304" pitchFamily="18" charset="0"/>
              </a:rPr>
              <a:t> </a:t>
            </a:r>
            <a:r>
              <a:rPr lang="en-US" sz="2000" spc="-43" dirty="0">
                <a:latin typeface="Times New Roman" panose="02020603050405020304" pitchFamily="18" charset="0"/>
                <a:cs typeface="Times New Roman" panose="02020603050405020304" pitchFamily="18" charset="0"/>
              </a:rPr>
              <a:t>where </a:t>
            </a:r>
            <a:r>
              <a:rPr lang="en-US" sz="2000" spc="47" dirty="0">
                <a:latin typeface="Times New Roman" panose="02020603050405020304" pitchFamily="18" charset="0"/>
                <a:cs typeface="Times New Roman" panose="02020603050405020304" pitchFamily="18" charset="0"/>
              </a:rPr>
              <a:t>it </a:t>
            </a:r>
            <a:r>
              <a:rPr lang="en-US" sz="2000" spc="-107" dirty="0">
                <a:latin typeface="Times New Roman" panose="02020603050405020304" pitchFamily="18" charset="0"/>
                <a:cs typeface="Times New Roman" panose="02020603050405020304" pitchFamily="18" charset="0"/>
              </a:rPr>
              <a:t>decays  </a:t>
            </a:r>
            <a:r>
              <a:rPr lang="en-US" sz="2000" spc="-4" dirty="0">
                <a:latin typeface="Times New Roman" panose="02020603050405020304" pitchFamily="18" charset="0"/>
                <a:cs typeface="Times New Roman" panose="02020603050405020304" pitchFamily="18" charset="0"/>
              </a:rPr>
              <a:t>into </a:t>
            </a:r>
            <a:r>
              <a:rPr lang="en-US" sz="2000" spc="-21" dirty="0">
                <a:latin typeface="Times New Roman" panose="02020603050405020304" pitchFamily="18" charset="0"/>
                <a:cs typeface="Times New Roman" panose="02020603050405020304" pitchFamily="18" charset="0"/>
              </a:rPr>
              <a:t>its</a:t>
            </a:r>
            <a:r>
              <a:rPr lang="en-US" sz="2000" spc="-192" dirty="0">
                <a:latin typeface="Times New Roman" panose="02020603050405020304" pitchFamily="18" charset="0"/>
                <a:cs typeface="Times New Roman" panose="02020603050405020304" pitchFamily="18" charset="0"/>
              </a:rPr>
              <a:t> </a:t>
            </a:r>
            <a:r>
              <a:rPr lang="en-US" sz="2000" spc="-68" dirty="0">
                <a:latin typeface="Times New Roman" panose="02020603050405020304" pitchFamily="18" charset="0"/>
                <a:cs typeface="Times New Roman" panose="02020603050405020304" pitchFamily="18" charset="0"/>
              </a:rPr>
              <a:t>progeny</a:t>
            </a:r>
            <a:r>
              <a:rPr lang="en-US" sz="2000" i="1" spc="-68"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457200" indent="-457200">
              <a:lnSpc>
                <a:spcPct val="120000"/>
              </a:lnSpc>
              <a:buFont typeface="Arial" panose="020B0604020202020204" pitchFamily="34" charset="0"/>
              <a:buChar char="•"/>
            </a:pPr>
            <a:endParaRPr lang="en-US" sz="2000" dirty="0">
              <a:solidFill>
                <a:schemeClr val="tx1"/>
              </a:solidFill>
            </a:endParaRPr>
          </a:p>
          <a:p>
            <a:endParaRPr lang="en-US" dirty="0">
              <a:solidFill>
                <a:schemeClr val="tx1"/>
              </a:solidFill>
            </a:endParaRPr>
          </a:p>
        </p:txBody>
      </p:sp>
      <p:sp>
        <p:nvSpPr>
          <p:cNvPr id="2" name="Slide Number Placeholder 1"/>
          <p:cNvSpPr>
            <a:spLocks noGrp="1"/>
          </p:cNvSpPr>
          <p:nvPr>
            <p:ph type="sldNum" sz="quarter" idx="12"/>
          </p:nvPr>
        </p:nvSpPr>
        <p:spPr/>
        <p:txBody>
          <a:bodyPr/>
          <a:lstStyle/>
          <a:p>
            <a:fld id="{44E7423E-7520-41E8-B13B-31DF6016C65F}" type="slidenum">
              <a:rPr lang="en-US" smtClean="0"/>
              <a:pPr/>
              <a:t>2</a:t>
            </a:fld>
            <a:endParaRPr lang="en-US"/>
          </a:p>
        </p:txBody>
      </p:sp>
      <p:sp>
        <p:nvSpPr>
          <p:cNvPr id="7" name="object 3">
            <a:extLst>
              <a:ext uri="{FF2B5EF4-FFF2-40B4-BE49-F238E27FC236}">
                <a16:creationId xmlns:a16="http://schemas.microsoft.com/office/drawing/2014/main" id="{6938793E-4D76-469C-B720-7C8BF09A8491}"/>
              </a:ext>
            </a:extLst>
          </p:cNvPr>
          <p:cNvSpPr/>
          <p:nvPr/>
        </p:nvSpPr>
        <p:spPr>
          <a:xfrm>
            <a:off x="4740813" y="79740"/>
            <a:ext cx="4144426" cy="3276600"/>
          </a:xfrm>
          <a:prstGeom prst="rect">
            <a:avLst/>
          </a:prstGeom>
          <a:blipFill>
            <a:blip r:embed="rId2" cstate="print"/>
            <a:stretch>
              <a:fillRect/>
            </a:stretch>
          </a:blipFill>
        </p:spPr>
        <p:txBody>
          <a:bodyPr wrap="square" lIns="0" tIns="0" rIns="0" bIns="0" rtlCol="0"/>
          <a:lstStyle/>
          <a:p>
            <a:endParaRPr sz="1539"/>
          </a:p>
        </p:txBody>
      </p:sp>
      <p:pic>
        <p:nvPicPr>
          <p:cNvPr id="8" name="Picture 7">
            <a:extLst>
              <a:ext uri="{FF2B5EF4-FFF2-40B4-BE49-F238E27FC236}">
                <a16:creationId xmlns:a16="http://schemas.microsoft.com/office/drawing/2014/main" id="{0BFFF09D-1FD7-49AC-8647-6E4F37BAD846}"/>
              </a:ext>
            </a:extLst>
          </p:cNvPr>
          <p:cNvPicPr>
            <a:picLocks noChangeAspect="1"/>
          </p:cNvPicPr>
          <p:nvPr/>
        </p:nvPicPr>
        <p:blipFill>
          <a:blip r:embed="rId3"/>
          <a:stretch>
            <a:fillRect/>
          </a:stretch>
        </p:blipFill>
        <p:spPr>
          <a:xfrm>
            <a:off x="4707988" y="3501661"/>
            <a:ext cx="3942470" cy="3110489"/>
          </a:xfrm>
          <a:prstGeom prst="rect">
            <a:avLst/>
          </a:prstGeom>
        </p:spPr>
      </p:pic>
    </p:spTree>
    <p:extLst>
      <p:ext uri="{BB962C8B-B14F-4D97-AF65-F5344CB8AC3E}">
        <p14:creationId xmlns:p14="http://schemas.microsoft.com/office/powerpoint/2010/main" val="273800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489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489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48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48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899" grpId="0" build="p"/>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896B9-78B4-46B5-A89E-101C3566CCBC}"/>
              </a:ext>
            </a:extLst>
          </p:cNvPr>
          <p:cNvSpPr>
            <a:spLocks noGrp="1"/>
          </p:cNvSpPr>
          <p:nvPr>
            <p:ph type="title"/>
          </p:nvPr>
        </p:nvSpPr>
        <p:spPr>
          <a:xfrm>
            <a:off x="278919" y="297221"/>
            <a:ext cx="8227059" cy="384721"/>
          </a:xfrm>
        </p:spPr>
        <p:txBody>
          <a:bodyPr/>
          <a:lstStyle/>
          <a:p>
            <a:r>
              <a:rPr lang="en-US" sz="2500" dirty="0"/>
              <a:t>Uranium 238 decay series</a:t>
            </a:r>
            <a:endParaRPr lang="en-GB" sz="2500" dirty="0"/>
          </a:p>
        </p:txBody>
      </p:sp>
      <p:pic>
        <p:nvPicPr>
          <p:cNvPr id="4" name="Picture 3">
            <a:extLst>
              <a:ext uri="{FF2B5EF4-FFF2-40B4-BE49-F238E27FC236}">
                <a16:creationId xmlns:a16="http://schemas.microsoft.com/office/drawing/2014/main" id="{81104AAF-1538-4D8C-83EF-9E25549368B6}"/>
              </a:ext>
            </a:extLst>
          </p:cNvPr>
          <p:cNvPicPr>
            <a:picLocks noChangeAspect="1"/>
          </p:cNvPicPr>
          <p:nvPr/>
        </p:nvPicPr>
        <p:blipFill>
          <a:blip r:embed="rId2"/>
          <a:stretch>
            <a:fillRect/>
          </a:stretch>
        </p:blipFill>
        <p:spPr>
          <a:xfrm>
            <a:off x="294256" y="762000"/>
            <a:ext cx="8555488" cy="5715001"/>
          </a:xfrm>
          <a:prstGeom prst="rect">
            <a:avLst/>
          </a:prstGeom>
        </p:spPr>
      </p:pic>
      <p:sp>
        <p:nvSpPr>
          <p:cNvPr id="3" name="Text Placeholder 2">
            <a:extLst>
              <a:ext uri="{FF2B5EF4-FFF2-40B4-BE49-F238E27FC236}">
                <a16:creationId xmlns:a16="http://schemas.microsoft.com/office/drawing/2014/main" id="{5DC4B5E6-49F9-4120-BE08-0B297DFC57CE}"/>
              </a:ext>
            </a:extLst>
          </p:cNvPr>
          <p:cNvSpPr>
            <a:spLocks noGrp="1"/>
          </p:cNvSpPr>
          <p:nvPr>
            <p:ph type="body" idx="1"/>
          </p:nvPr>
        </p:nvSpPr>
        <p:spPr>
          <a:xfrm>
            <a:off x="278920" y="1597973"/>
            <a:ext cx="1930880" cy="492443"/>
          </a:xfrm>
        </p:spPr>
        <p:txBody>
          <a:bodyPr/>
          <a:lstStyle/>
          <a:p>
            <a:r>
              <a:rPr lang="en-US" baseline="30000" dirty="0"/>
              <a:t>218</a:t>
            </a:r>
            <a:r>
              <a:rPr lang="en-US" dirty="0"/>
              <a:t>Po, </a:t>
            </a:r>
            <a:r>
              <a:rPr lang="en-US" baseline="30000" dirty="0"/>
              <a:t>214</a:t>
            </a:r>
            <a:r>
              <a:rPr lang="en-US" dirty="0"/>
              <a:t>Po</a:t>
            </a:r>
            <a:endParaRPr lang="en-GB" dirty="0"/>
          </a:p>
        </p:txBody>
      </p:sp>
    </p:spTree>
    <p:extLst>
      <p:ext uri="{BB962C8B-B14F-4D97-AF65-F5344CB8AC3E}">
        <p14:creationId xmlns:p14="http://schemas.microsoft.com/office/powerpoint/2010/main" val="263046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9" presetClass="emph" presetSubtype="0" fill="hold" grpId="1" nodeType="clickEffect">
                                  <p:stCondLst>
                                    <p:cond delay="0"/>
                                  </p:stCondLst>
                                  <p:childTnLst>
                                    <p:animClr clrSpc="rgb" dir="cw">
                                      <p:cBhvr override="childStyle">
                                        <p:cTn id="14" dur="500" fill="hold"/>
                                        <p:tgtEl>
                                          <p:spTgt spid="3">
                                            <p:txEl>
                                              <p:pRg st="0" end="0"/>
                                            </p:txEl>
                                          </p:spTgt>
                                        </p:tgtEl>
                                        <p:attrNameLst>
                                          <p:attrName>style.color</p:attrName>
                                        </p:attrNameLst>
                                      </p:cBhvr>
                                      <p:to>
                                        <a:schemeClr val="accent2"/>
                                      </p:to>
                                    </p:animClr>
                                    <p:animClr clrSpc="rgb" dir="cw">
                                      <p:cBhvr>
                                        <p:cTn id="15" dur="500" fill="hold"/>
                                        <p:tgtEl>
                                          <p:spTgt spid="3">
                                            <p:txEl>
                                              <p:pRg st="0" end="0"/>
                                            </p:txEl>
                                          </p:spTgt>
                                        </p:tgtEl>
                                        <p:attrNameLst>
                                          <p:attrName>fillcolor</p:attrName>
                                        </p:attrNameLst>
                                      </p:cBhvr>
                                      <p:to>
                                        <a:schemeClr val="accent2"/>
                                      </p:to>
                                    </p:animClr>
                                    <p:set>
                                      <p:cBhvr>
                                        <p:cTn id="16" dur="500" fill="hold"/>
                                        <p:tgtEl>
                                          <p:spTgt spid="3">
                                            <p:txEl>
                                              <p:pRg st="0" end="0"/>
                                            </p:txEl>
                                          </p:spTgt>
                                        </p:tgtEl>
                                        <p:attrNameLst>
                                          <p:attrName>fill.type</p:attrName>
                                        </p:attrNameLst>
                                      </p:cBhvr>
                                      <p:to>
                                        <p:strVal val="solid"/>
                                      </p:to>
                                    </p:set>
                                    <p:set>
                                      <p:cBhvr>
                                        <p:cTn id="17" dur="500" fill="hold"/>
                                        <p:tgtEl>
                                          <p:spTgt spid="3">
                                            <p:txEl>
                                              <p:pRg st="0" end="0"/>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2"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68188" y="3020209"/>
            <a:ext cx="941294" cy="113179"/>
          </a:xfrm>
          <a:custGeom>
            <a:avLst/>
            <a:gdLst/>
            <a:ahLst/>
            <a:cxnLst/>
            <a:rect l="l" t="t" r="r" b="b"/>
            <a:pathLst>
              <a:path w="1066800" h="128270">
                <a:moveTo>
                  <a:pt x="128015" y="0"/>
                </a:moveTo>
                <a:lnTo>
                  <a:pt x="0" y="64008"/>
                </a:lnTo>
                <a:lnTo>
                  <a:pt x="128015" y="128016"/>
                </a:lnTo>
                <a:lnTo>
                  <a:pt x="128015" y="70104"/>
                </a:lnTo>
                <a:lnTo>
                  <a:pt x="115823" y="70104"/>
                </a:lnTo>
                <a:lnTo>
                  <a:pt x="115823" y="60960"/>
                </a:lnTo>
                <a:lnTo>
                  <a:pt x="128015" y="60960"/>
                </a:lnTo>
                <a:lnTo>
                  <a:pt x="128015" y="0"/>
                </a:lnTo>
                <a:close/>
              </a:path>
              <a:path w="1066800" h="128270">
                <a:moveTo>
                  <a:pt x="941832" y="0"/>
                </a:moveTo>
                <a:lnTo>
                  <a:pt x="941832" y="128016"/>
                </a:lnTo>
                <a:lnTo>
                  <a:pt x="1054898" y="70104"/>
                </a:lnTo>
                <a:lnTo>
                  <a:pt x="954024" y="70104"/>
                </a:lnTo>
                <a:lnTo>
                  <a:pt x="954024" y="60960"/>
                </a:lnTo>
                <a:lnTo>
                  <a:pt x="1060849" y="60960"/>
                </a:lnTo>
                <a:lnTo>
                  <a:pt x="941832" y="0"/>
                </a:lnTo>
                <a:close/>
              </a:path>
              <a:path w="1066800" h="128270">
                <a:moveTo>
                  <a:pt x="128015" y="60960"/>
                </a:moveTo>
                <a:lnTo>
                  <a:pt x="115823" y="60960"/>
                </a:lnTo>
                <a:lnTo>
                  <a:pt x="115823" y="70104"/>
                </a:lnTo>
                <a:lnTo>
                  <a:pt x="128015" y="70104"/>
                </a:lnTo>
                <a:lnTo>
                  <a:pt x="128015" y="60960"/>
                </a:lnTo>
                <a:close/>
              </a:path>
              <a:path w="1066800" h="128270">
                <a:moveTo>
                  <a:pt x="941832" y="60960"/>
                </a:moveTo>
                <a:lnTo>
                  <a:pt x="128015" y="60960"/>
                </a:lnTo>
                <a:lnTo>
                  <a:pt x="128015" y="70104"/>
                </a:lnTo>
                <a:lnTo>
                  <a:pt x="941832" y="70104"/>
                </a:lnTo>
                <a:lnTo>
                  <a:pt x="941832" y="60960"/>
                </a:lnTo>
                <a:close/>
              </a:path>
              <a:path w="1066800" h="128270">
                <a:moveTo>
                  <a:pt x="1060849" y="60960"/>
                </a:moveTo>
                <a:lnTo>
                  <a:pt x="954024" y="60960"/>
                </a:lnTo>
                <a:lnTo>
                  <a:pt x="954024" y="70104"/>
                </a:lnTo>
                <a:lnTo>
                  <a:pt x="1054898" y="70104"/>
                </a:lnTo>
                <a:lnTo>
                  <a:pt x="1066800" y="64008"/>
                </a:lnTo>
                <a:lnTo>
                  <a:pt x="1060849" y="60960"/>
                </a:lnTo>
                <a:close/>
              </a:path>
            </a:pathLst>
          </a:custGeom>
          <a:solidFill>
            <a:srgbClr val="04607B"/>
          </a:solidFill>
        </p:spPr>
        <p:txBody>
          <a:bodyPr wrap="square" lIns="0" tIns="0" rIns="0" bIns="0" rtlCol="0"/>
          <a:lstStyle/>
          <a:p>
            <a:endParaRPr sz="1588"/>
          </a:p>
        </p:txBody>
      </p:sp>
      <p:sp>
        <p:nvSpPr>
          <p:cNvPr id="3" name="object 3"/>
          <p:cNvSpPr/>
          <p:nvPr/>
        </p:nvSpPr>
        <p:spPr>
          <a:xfrm>
            <a:off x="3671047" y="5637007"/>
            <a:ext cx="110378" cy="589429"/>
          </a:xfrm>
          <a:custGeom>
            <a:avLst/>
            <a:gdLst/>
            <a:ahLst/>
            <a:cxnLst/>
            <a:rect l="l" t="t" r="r" b="b"/>
            <a:pathLst>
              <a:path w="125095" h="668020">
                <a:moveTo>
                  <a:pt x="67055" y="112775"/>
                </a:moveTo>
                <a:lnTo>
                  <a:pt x="57912" y="112775"/>
                </a:lnTo>
                <a:lnTo>
                  <a:pt x="57912" y="667511"/>
                </a:lnTo>
                <a:lnTo>
                  <a:pt x="67055" y="667511"/>
                </a:lnTo>
                <a:lnTo>
                  <a:pt x="67055" y="112775"/>
                </a:lnTo>
                <a:close/>
              </a:path>
              <a:path w="125095" h="668020">
                <a:moveTo>
                  <a:pt x="60959" y="0"/>
                </a:moveTo>
                <a:lnTo>
                  <a:pt x="0" y="124967"/>
                </a:lnTo>
                <a:lnTo>
                  <a:pt x="57912" y="124967"/>
                </a:lnTo>
                <a:lnTo>
                  <a:pt x="57912" y="112775"/>
                </a:lnTo>
                <a:lnTo>
                  <a:pt x="118723" y="112775"/>
                </a:lnTo>
                <a:lnTo>
                  <a:pt x="60959" y="0"/>
                </a:lnTo>
                <a:close/>
              </a:path>
              <a:path w="125095" h="668020">
                <a:moveTo>
                  <a:pt x="118723" y="112775"/>
                </a:moveTo>
                <a:lnTo>
                  <a:pt x="67055" y="112775"/>
                </a:lnTo>
                <a:lnTo>
                  <a:pt x="67055" y="124967"/>
                </a:lnTo>
                <a:lnTo>
                  <a:pt x="124967" y="124967"/>
                </a:lnTo>
                <a:lnTo>
                  <a:pt x="118723" y="112775"/>
                </a:lnTo>
                <a:close/>
              </a:path>
            </a:pathLst>
          </a:custGeom>
          <a:solidFill>
            <a:srgbClr val="04607B"/>
          </a:solidFill>
        </p:spPr>
        <p:txBody>
          <a:bodyPr wrap="square" lIns="0" tIns="0" rIns="0" bIns="0" rtlCol="0"/>
          <a:lstStyle/>
          <a:p>
            <a:endParaRPr sz="1588"/>
          </a:p>
        </p:txBody>
      </p:sp>
      <p:sp>
        <p:nvSpPr>
          <p:cNvPr id="4" name="object 4"/>
          <p:cNvSpPr/>
          <p:nvPr/>
        </p:nvSpPr>
        <p:spPr>
          <a:xfrm>
            <a:off x="5889811" y="5637007"/>
            <a:ext cx="110378" cy="589429"/>
          </a:xfrm>
          <a:custGeom>
            <a:avLst/>
            <a:gdLst/>
            <a:ahLst/>
            <a:cxnLst/>
            <a:rect l="l" t="t" r="r" b="b"/>
            <a:pathLst>
              <a:path w="125095" h="668020">
                <a:moveTo>
                  <a:pt x="67055" y="112775"/>
                </a:moveTo>
                <a:lnTo>
                  <a:pt x="57911" y="112775"/>
                </a:lnTo>
                <a:lnTo>
                  <a:pt x="57911" y="667511"/>
                </a:lnTo>
                <a:lnTo>
                  <a:pt x="67055" y="667511"/>
                </a:lnTo>
                <a:lnTo>
                  <a:pt x="67055" y="112775"/>
                </a:lnTo>
                <a:close/>
              </a:path>
              <a:path w="125095" h="668020">
                <a:moveTo>
                  <a:pt x="60959" y="0"/>
                </a:moveTo>
                <a:lnTo>
                  <a:pt x="0" y="124967"/>
                </a:lnTo>
                <a:lnTo>
                  <a:pt x="57911" y="124967"/>
                </a:lnTo>
                <a:lnTo>
                  <a:pt x="57911" y="112775"/>
                </a:lnTo>
                <a:lnTo>
                  <a:pt x="118723" y="112775"/>
                </a:lnTo>
                <a:lnTo>
                  <a:pt x="60959" y="0"/>
                </a:lnTo>
                <a:close/>
              </a:path>
              <a:path w="125095" h="668020">
                <a:moveTo>
                  <a:pt x="118723" y="112775"/>
                </a:moveTo>
                <a:lnTo>
                  <a:pt x="67055" y="112775"/>
                </a:lnTo>
                <a:lnTo>
                  <a:pt x="67055" y="124967"/>
                </a:lnTo>
                <a:lnTo>
                  <a:pt x="124968" y="124967"/>
                </a:lnTo>
                <a:lnTo>
                  <a:pt x="118723" y="112775"/>
                </a:lnTo>
                <a:close/>
              </a:path>
            </a:pathLst>
          </a:custGeom>
          <a:solidFill>
            <a:srgbClr val="04607B"/>
          </a:solidFill>
        </p:spPr>
        <p:txBody>
          <a:bodyPr wrap="square" lIns="0" tIns="0" rIns="0" bIns="0" rtlCol="0"/>
          <a:lstStyle/>
          <a:p>
            <a:endParaRPr sz="1588"/>
          </a:p>
        </p:txBody>
      </p:sp>
      <p:sp>
        <p:nvSpPr>
          <p:cNvPr id="5" name="object 5"/>
          <p:cNvSpPr/>
          <p:nvPr/>
        </p:nvSpPr>
        <p:spPr>
          <a:xfrm>
            <a:off x="4577379" y="4913556"/>
            <a:ext cx="317687" cy="312084"/>
          </a:xfrm>
          <a:custGeom>
            <a:avLst/>
            <a:gdLst/>
            <a:ahLst/>
            <a:cxnLst/>
            <a:rect l="l" t="t" r="r" b="b"/>
            <a:pathLst>
              <a:path w="360045" h="353695">
                <a:moveTo>
                  <a:pt x="179831" y="0"/>
                </a:moveTo>
                <a:lnTo>
                  <a:pt x="131586" y="6321"/>
                </a:lnTo>
                <a:lnTo>
                  <a:pt x="88504" y="24158"/>
                </a:lnTo>
                <a:lnTo>
                  <a:pt x="52196" y="51815"/>
                </a:lnTo>
                <a:lnTo>
                  <a:pt x="24271" y="87601"/>
                </a:lnTo>
                <a:lnTo>
                  <a:pt x="6335" y="129822"/>
                </a:lnTo>
                <a:lnTo>
                  <a:pt x="0" y="176783"/>
                </a:lnTo>
                <a:lnTo>
                  <a:pt x="6335" y="223745"/>
                </a:lnTo>
                <a:lnTo>
                  <a:pt x="24271" y="265966"/>
                </a:lnTo>
                <a:lnTo>
                  <a:pt x="52197" y="301751"/>
                </a:lnTo>
                <a:lnTo>
                  <a:pt x="88504" y="329409"/>
                </a:lnTo>
                <a:lnTo>
                  <a:pt x="131586" y="347246"/>
                </a:lnTo>
                <a:lnTo>
                  <a:pt x="179831" y="353567"/>
                </a:lnTo>
                <a:lnTo>
                  <a:pt x="228077" y="347246"/>
                </a:lnTo>
                <a:lnTo>
                  <a:pt x="271159" y="329409"/>
                </a:lnTo>
                <a:lnTo>
                  <a:pt x="307466" y="301751"/>
                </a:lnTo>
                <a:lnTo>
                  <a:pt x="335392" y="265966"/>
                </a:lnTo>
                <a:lnTo>
                  <a:pt x="353328" y="223745"/>
                </a:lnTo>
                <a:lnTo>
                  <a:pt x="359663" y="176783"/>
                </a:lnTo>
                <a:lnTo>
                  <a:pt x="353328" y="129822"/>
                </a:lnTo>
                <a:lnTo>
                  <a:pt x="335392" y="87601"/>
                </a:lnTo>
                <a:lnTo>
                  <a:pt x="307466" y="51815"/>
                </a:lnTo>
                <a:lnTo>
                  <a:pt x="271159" y="24158"/>
                </a:lnTo>
                <a:lnTo>
                  <a:pt x="228077" y="6321"/>
                </a:lnTo>
                <a:lnTo>
                  <a:pt x="179831" y="0"/>
                </a:lnTo>
                <a:close/>
              </a:path>
            </a:pathLst>
          </a:custGeom>
          <a:solidFill>
            <a:srgbClr val="E2D600"/>
          </a:solidFill>
        </p:spPr>
        <p:txBody>
          <a:bodyPr wrap="square" lIns="0" tIns="0" rIns="0" bIns="0" rtlCol="0"/>
          <a:lstStyle/>
          <a:p>
            <a:endParaRPr sz="1588"/>
          </a:p>
        </p:txBody>
      </p:sp>
      <p:sp>
        <p:nvSpPr>
          <p:cNvPr id="6" name="object 6"/>
          <p:cNvSpPr/>
          <p:nvPr/>
        </p:nvSpPr>
        <p:spPr>
          <a:xfrm>
            <a:off x="4572000" y="4910865"/>
            <a:ext cx="328332" cy="317687"/>
          </a:xfrm>
          <a:custGeom>
            <a:avLst/>
            <a:gdLst/>
            <a:ahLst/>
            <a:cxnLst/>
            <a:rect l="l" t="t" r="r" b="b"/>
            <a:pathLst>
              <a:path w="372110" h="360045">
                <a:moveTo>
                  <a:pt x="204215" y="0"/>
                </a:moveTo>
                <a:lnTo>
                  <a:pt x="167639" y="0"/>
                </a:lnTo>
                <a:lnTo>
                  <a:pt x="131063" y="6095"/>
                </a:lnTo>
                <a:lnTo>
                  <a:pt x="67055" y="39624"/>
                </a:lnTo>
                <a:lnTo>
                  <a:pt x="30479" y="79247"/>
                </a:lnTo>
                <a:lnTo>
                  <a:pt x="9144" y="124968"/>
                </a:lnTo>
                <a:lnTo>
                  <a:pt x="0" y="161544"/>
                </a:lnTo>
                <a:lnTo>
                  <a:pt x="0" y="198119"/>
                </a:lnTo>
                <a:lnTo>
                  <a:pt x="21336" y="265175"/>
                </a:lnTo>
                <a:lnTo>
                  <a:pt x="67055" y="320039"/>
                </a:lnTo>
                <a:lnTo>
                  <a:pt x="112775" y="347471"/>
                </a:lnTo>
                <a:lnTo>
                  <a:pt x="167639" y="359663"/>
                </a:lnTo>
                <a:lnTo>
                  <a:pt x="204215" y="359663"/>
                </a:lnTo>
                <a:lnTo>
                  <a:pt x="222503" y="356615"/>
                </a:lnTo>
                <a:lnTo>
                  <a:pt x="240791" y="350519"/>
                </a:lnTo>
                <a:lnTo>
                  <a:pt x="167639" y="350519"/>
                </a:lnTo>
                <a:lnTo>
                  <a:pt x="149351" y="347471"/>
                </a:lnTo>
                <a:lnTo>
                  <a:pt x="134112" y="341375"/>
                </a:lnTo>
                <a:lnTo>
                  <a:pt x="115824" y="338327"/>
                </a:lnTo>
                <a:lnTo>
                  <a:pt x="100584" y="329183"/>
                </a:lnTo>
                <a:lnTo>
                  <a:pt x="88391" y="320039"/>
                </a:lnTo>
                <a:lnTo>
                  <a:pt x="73151" y="310895"/>
                </a:lnTo>
                <a:lnTo>
                  <a:pt x="60960" y="301751"/>
                </a:lnTo>
                <a:lnTo>
                  <a:pt x="48767" y="289559"/>
                </a:lnTo>
                <a:lnTo>
                  <a:pt x="39624" y="274319"/>
                </a:lnTo>
                <a:lnTo>
                  <a:pt x="30479" y="262127"/>
                </a:lnTo>
                <a:lnTo>
                  <a:pt x="18287" y="231647"/>
                </a:lnTo>
                <a:lnTo>
                  <a:pt x="12191" y="213359"/>
                </a:lnTo>
                <a:lnTo>
                  <a:pt x="9144" y="198119"/>
                </a:lnTo>
                <a:lnTo>
                  <a:pt x="9144" y="161544"/>
                </a:lnTo>
                <a:lnTo>
                  <a:pt x="30479" y="97535"/>
                </a:lnTo>
                <a:lnTo>
                  <a:pt x="60960" y="57912"/>
                </a:lnTo>
                <a:lnTo>
                  <a:pt x="73151" y="48768"/>
                </a:lnTo>
                <a:lnTo>
                  <a:pt x="88391" y="36575"/>
                </a:lnTo>
                <a:lnTo>
                  <a:pt x="100584" y="30479"/>
                </a:lnTo>
                <a:lnTo>
                  <a:pt x="115824" y="21335"/>
                </a:lnTo>
                <a:lnTo>
                  <a:pt x="134112" y="15239"/>
                </a:lnTo>
                <a:lnTo>
                  <a:pt x="149351" y="12191"/>
                </a:lnTo>
                <a:lnTo>
                  <a:pt x="167639" y="9143"/>
                </a:lnTo>
                <a:lnTo>
                  <a:pt x="249936" y="9143"/>
                </a:lnTo>
                <a:lnTo>
                  <a:pt x="240791" y="6095"/>
                </a:lnTo>
                <a:lnTo>
                  <a:pt x="204215" y="0"/>
                </a:lnTo>
                <a:close/>
              </a:path>
              <a:path w="372110" h="360045">
                <a:moveTo>
                  <a:pt x="249936" y="9143"/>
                </a:moveTo>
                <a:lnTo>
                  <a:pt x="204215" y="9143"/>
                </a:lnTo>
                <a:lnTo>
                  <a:pt x="222503" y="12191"/>
                </a:lnTo>
                <a:lnTo>
                  <a:pt x="237744" y="15239"/>
                </a:lnTo>
                <a:lnTo>
                  <a:pt x="252984" y="21335"/>
                </a:lnTo>
                <a:lnTo>
                  <a:pt x="283463" y="36575"/>
                </a:lnTo>
                <a:lnTo>
                  <a:pt x="298703" y="48768"/>
                </a:lnTo>
                <a:lnTo>
                  <a:pt x="310896" y="57912"/>
                </a:lnTo>
                <a:lnTo>
                  <a:pt x="323088" y="70103"/>
                </a:lnTo>
                <a:lnTo>
                  <a:pt x="332232" y="85343"/>
                </a:lnTo>
                <a:lnTo>
                  <a:pt x="341375" y="97535"/>
                </a:lnTo>
                <a:lnTo>
                  <a:pt x="353567" y="128015"/>
                </a:lnTo>
                <a:lnTo>
                  <a:pt x="359663" y="146303"/>
                </a:lnTo>
                <a:lnTo>
                  <a:pt x="359663" y="161544"/>
                </a:lnTo>
                <a:lnTo>
                  <a:pt x="362712" y="179831"/>
                </a:lnTo>
                <a:lnTo>
                  <a:pt x="359663" y="198119"/>
                </a:lnTo>
                <a:lnTo>
                  <a:pt x="359663" y="213359"/>
                </a:lnTo>
                <a:lnTo>
                  <a:pt x="353567" y="231647"/>
                </a:lnTo>
                <a:lnTo>
                  <a:pt x="341375" y="262127"/>
                </a:lnTo>
                <a:lnTo>
                  <a:pt x="332232" y="274319"/>
                </a:lnTo>
                <a:lnTo>
                  <a:pt x="320039" y="289559"/>
                </a:lnTo>
                <a:lnTo>
                  <a:pt x="310896" y="301751"/>
                </a:lnTo>
                <a:lnTo>
                  <a:pt x="252984" y="338327"/>
                </a:lnTo>
                <a:lnTo>
                  <a:pt x="204215" y="350519"/>
                </a:lnTo>
                <a:lnTo>
                  <a:pt x="240791" y="350519"/>
                </a:lnTo>
                <a:lnTo>
                  <a:pt x="304800" y="320039"/>
                </a:lnTo>
                <a:lnTo>
                  <a:pt x="356615" y="249935"/>
                </a:lnTo>
                <a:lnTo>
                  <a:pt x="362712" y="231647"/>
                </a:lnTo>
                <a:lnTo>
                  <a:pt x="368808" y="216407"/>
                </a:lnTo>
                <a:lnTo>
                  <a:pt x="371855" y="198119"/>
                </a:lnTo>
                <a:lnTo>
                  <a:pt x="371855" y="179831"/>
                </a:lnTo>
                <a:lnTo>
                  <a:pt x="368808" y="161544"/>
                </a:lnTo>
                <a:lnTo>
                  <a:pt x="368808" y="143256"/>
                </a:lnTo>
                <a:lnTo>
                  <a:pt x="329184" y="64007"/>
                </a:lnTo>
                <a:lnTo>
                  <a:pt x="259079" y="12191"/>
                </a:lnTo>
                <a:lnTo>
                  <a:pt x="249936" y="9143"/>
                </a:lnTo>
                <a:close/>
              </a:path>
            </a:pathLst>
          </a:custGeom>
          <a:solidFill>
            <a:srgbClr val="E2D600"/>
          </a:solidFill>
        </p:spPr>
        <p:txBody>
          <a:bodyPr wrap="square" lIns="0" tIns="0" rIns="0" bIns="0" rtlCol="0"/>
          <a:lstStyle/>
          <a:p>
            <a:endParaRPr sz="1588"/>
          </a:p>
        </p:txBody>
      </p:sp>
      <p:sp>
        <p:nvSpPr>
          <p:cNvPr id="7" name="object 7"/>
          <p:cNvSpPr/>
          <p:nvPr/>
        </p:nvSpPr>
        <p:spPr>
          <a:xfrm>
            <a:off x="4679577" y="4324575"/>
            <a:ext cx="110378" cy="457199"/>
          </a:xfrm>
          <a:custGeom>
            <a:avLst/>
            <a:gdLst/>
            <a:ahLst/>
            <a:cxnLst/>
            <a:rect l="l" t="t" r="r" b="b"/>
            <a:pathLst>
              <a:path w="125095" h="518160">
                <a:moveTo>
                  <a:pt x="67055" y="112776"/>
                </a:moveTo>
                <a:lnTo>
                  <a:pt x="57912" y="112776"/>
                </a:lnTo>
                <a:lnTo>
                  <a:pt x="57912" y="518160"/>
                </a:lnTo>
                <a:lnTo>
                  <a:pt x="67055" y="518160"/>
                </a:lnTo>
                <a:lnTo>
                  <a:pt x="67055" y="112776"/>
                </a:lnTo>
                <a:close/>
              </a:path>
              <a:path w="125095" h="518160">
                <a:moveTo>
                  <a:pt x="60959" y="0"/>
                </a:moveTo>
                <a:lnTo>
                  <a:pt x="0" y="124968"/>
                </a:lnTo>
                <a:lnTo>
                  <a:pt x="57912" y="124968"/>
                </a:lnTo>
                <a:lnTo>
                  <a:pt x="57912" y="112776"/>
                </a:lnTo>
                <a:lnTo>
                  <a:pt x="118723" y="112776"/>
                </a:lnTo>
                <a:lnTo>
                  <a:pt x="60959" y="0"/>
                </a:lnTo>
                <a:close/>
              </a:path>
              <a:path w="125095" h="518160">
                <a:moveTo>
                  <a:pt x="118723" y="112776"/>
                </a:moveTo>
                <a:lnTo>
                  <a:pt x="67055" y="112776"/>
                </a:lnTo>
                <a:lnTo>
                  <a:pt x="67055" y="124968"/>
                </a:lnTo>
                <a:lnTo>
                  <a:pt x="124967" y="124968"/>
                </a:lnTo>
                <a:lnTo>
                  <a:pt x="118723" y="112776"/>
                </a:lnTo>
                <a:close/>
              </a:path>
            </a:pathLst>
          </a:custGeom>
          <a:solidFill>
            <a:srgbClr val="0E6EC6"/>
          </a:solidFill>
        </p:spPr>
        <p:txBody>
          <a:bodyPr wrap="square" lIns="0" tIns="0" rIns="0" bIns="0" rtlCol="0"/>
          <a:lstStyle/>
          <a:p>
            <a:endParaRPr sz="1588"/>
          </a:p>
        </p:txBody>
      </p:sp>
      <p:sp>
        <p:nvSpPr>
          <p:cNvPr id="8" name="object 8"/>
          <p:cNvSpPr txBox="1"/>
          <p:nvPr/>
        </p:nvSpPr>
        <p:spPr>
          <a:xfrm>
            <a:off x="1914412" y="4805530"/>
            <a:ext cx="3788149" cy="1274791"/>
          </a:xfrm>
          <a:prstGeom prst="rect">
            <a:avLst/>
          </a:prstGeom>
        </p:spPr>
        <p:txBody>
          <a:bodyPr vert="horz" wrap="square" lIns="0" tIns="11766" rIns="0" bIns="0" rtlCol="0">
            <a:spAutoFit/>
          </a:bodyPr>
          <a:lstStyle/>
          <a:p>
            <a:pPr marL="11206">
              <a:spcBef>
                <a:spcPts val="93"/>
              </a:spcBef>
            </a:pPr>
            <a:r>
              <a:rPr sz="2471" spc="-9" dirty="0">
                <a:solidFill>
                  <a:srgbClr val="0E6EC6"/>
                </a:solidFill>
                <a:latin typeface="Verdana"/>
                <a:cs typeface="Verdana"/>
              </a:rPr>
              <a:t>Radon</a:t>
            </a:r>
            <a:r>
              <a:rPr sz="2471" dirty="0">
                <a:solidFill>
                  <a:srgbClr val="0E6EC6"/>
                </a:solidFill>
                <a:latin typeface="Verdana"/>
                <a:cs typeface="Verdana"/>
              </a:rPr>
              <a:t> </a:t>
            </a:r>
            <a:r>
              <a:rPr sz="2471" spc="-4" dirty="0">
                <a:solidFill>
                  <a:srgbClr val="0E6EC6"/>
                </a:solidFill>
                <a:latin typeface="Verdana"/>
                <a:cs typeface="Verdana"/>
              </a:rPr>
              <a:t>gas</a:t>
            </a:r>
            <a:endParaRPr sz="2471" dirty="0">
              <a:latin typeface="Verdana"/>
              <a:cs typeface="Verdana"/>
            </a:endParaRPr>
          </a:p>
          <a:p>
            <a:pPr>
              <a:spcBef>
                <a:spcPts val="35"/>
              </a:spcBef>
            </a:pPr>
            <a:endParaRPr sz="3265" dirty="0">
              <a:latin typeface="Times New Roman"/>
              <a:cs typeface="Times New Roman"/>
            </a:endParaRPr>
          </a:p>
          <a:p>
            <a:pPr marL="2162290">
              <a:spcBef>
                <a:spcPts val="4"/>
              </a:spcBef>
            </a:pPr>
            <a:r>
              <a:rPr sz="2471" spc="-9" dirty="0">
                <a:solidFill>
                  <a:srgbClr val="0E6EC6"/>
                </a:solidFill>
                <a:latin typeface="Verdana"/>
                <a:cs typeface="Verdana"/>
              </a:rPr>
              <a:t>Radon</a:t>
            </a:r>
            <a:r>
              <a:rPr sz="2471" spc="-318" dirty="0">
                <a:solidFill>
                  <a:srgbClr val="0E6EC6"/>
                </a:solidFill>
                <a:latin typeface="Verdana"/>
                <a:cs typeface="Verdana"/>
              </a:rPr>
              <a:t> </a:t>
            </a:r>
            <a:r>
              <a:rPr sz="2471" spc="-4" dirty="0">
                <a:solidFill>
                  <a:srgbClr val="0E6EC6"/>
                </a:solidFill>
                <a:latin typeface="Verdana"/>
                <a:cs typeface="Verdana"/>
              </a:rPr>
              <a:t>gas</a:t>
            </a:r>
            <a:endParaRPr sz="2471" dirty="0">
              <a:latin typeface="Verdana"/>
              <a:cs typeface="Verdana"/>
            </a:endParaRPr>
          </a:p>
        </p:txBody>
      </p:sp>
      <p:sp>
        <p:nvSpPr>
          <p:cNvPr id="9" name="object 9"/>
          <p:cNvSpPr/>
          <p:nvPr/>
        </p:nvSpPr>
        <p:spPr>
          <a:xfrm>
            <a:off x="4598893" y="3802828"/>
            <a:ext cx="320488" cy="309282"/>
          </a:xfrm>
          <a:custGeom>
            <a:avLst/>
            <a:gdLst/>
            <a:ahLst/>
            <a:cxnLst/>
            <a:rect l="l" t="t" r="r" b="b"/>
            <a:pathLst>
              <a:path w="363220" h="350520">
                <a:moveTo>
                  <a:pt x="179832" y="0"/>
                </a:moveTo>
                <a:lnTo>
                  <a:pt x="132644" y="6096"/>
                </a:lnTo>
                <a:lnTo>
                  <a:pt x="89859" y="23368"/>
                </a:lnTo>
                <a:lnTo>
                  <a:pt x="53339" y="50292"/>
                </a:lnTo>
                <a:lnTo>
                  <a:pt x="24948" y="85344"/>
                </a:lnTo>
                <a:lnTo>
                  <a:pt x="6547" y="127000"/>
                </a:lnTo>
                <a:lnTo>
                  <a:pt x="0" y="173736"/>
                </a:lnTo>
                <a:lnTo>
                  <a:pt x="6547" y="220697"/>
                </a:lnTo>
                <a:lnTo>
                  <a:pt x="24948" y="262918"/>
                </a:lnTo>
                <a:lnTo>
                  <a:pt x="53340" y="298704"/>
                </a:lnTo>
                <a:lnTo>
                  <a:pt x="89859" y="326361"/>
                </a:lnTo>
                <a:lnTo>
                  <a:pt x="132644" y="344198"/>
                </a:lnTo>
                <a:lnTo>
                  <a:pt x="179832" y="350519"/>
                </a:lnTo>
                <a:lnTo>
                  <a:pt x="228303" y="344198"/>
                </a:lnTo>
                <a:lnTo>
                  <a:pt x="271949" y="326361"/>
                </a:lnTo>
                <a:lnTo>
                  <a:pt x="308990" y="298704"/>
                </a:lnTo>
                <a:lnTo>
                  <a:pt x="337650" y="262918"/>
                </a:lnTo>
                <a:lnTo>
                  <a:pt x="356150" y="220697"/>
                </a:lnTo>
                <a:lnTo>
                  <a:pt x="362712" y="173736"/>
                </a:lnTo>
                <a:lnTo>
                  <a:pt x="356150" y="127000"/>
                </a:lnTo>
                <a:lnTo>
                  <a:pt x="337650" y="85344"/>
                </a:lnTo>
                <a:lnTo>
                  <a:pt x="308991" y="50292"/>
                </a:lnTo>
                <a:lnTo>
                  <a:pt x="271949" y="23368"/>
                </a:lnTo>
                <a:lnTo>
                  <a:pt x="228303" y="6096"/>
                </a:lnTo>
                <a:lnTo>
                  <a:pt x="179832" y="0"/>
                </a:lnTo>
                <a:close/>
              </a:path>
            </a:pathLst>
          </a:custGeom>
          <a:solidFill>
            <a:srgbClr val="000000"/>
          </a:solidFill>
        </p:spPr>
        <p:txBody>
          <a:bodyPr wrap="square" lIns="0" tIns="0" rIns="0" bIns="0" rtlCol="0"/>
          <a:lstStyle/>
          <a:p>
            <a:endParaRPr sz="1588"/>
          </a:p>
        </p:txBody>
      </p:sp>
      <p:sp>
        <p:nvSpPr>
          <p:cNvPr id="10" name="object 10"/>
          <p:cNvSpPr/>
          <p:nvPr/>
        </p:nvSpPr>
        <p:spPr>
          <a:xfrm>
            <a:off x="4596205" y="3797450"/>
            <a:ext cx="325531" cy="317687"/>
          </a:xfrm>
          <a:custGeom>
            <a:avLst/>
            <a:gdLst/>
            <a:ahLst/>
            <a:cxnLst/>
            <a:rect l="l" t="t" r="r" b="b"/>
            <a:pathLst>
              <a:path w="368935" h="360045">
                <a:moveTo>
                  <a:pt x="204215" y="0"/>
                </a:moveTo>
                <a:lnTo>
                  <a:pt x="164591" y="0"/>
                </a:lnTo>
                <a:lnTo>
                  <a:pt x="146303" y="3048"/>
                </a:lnTo>
                <a:lnTo>
                  <a:pt x="128015" y="9144"/>
                </a:lnTo>
                <a:lnTo>
                  <a:pt x="97535" y="21336"/>
                </a:lnTo>
                <a:lnTo>
                  <a:pt x="82295" y="30479"/>
                </a:lnTo>
                <a:lnTo>
                  <a:pt x="67055" y="42672"/>
                </a:lnTo>
                <a:lnTo>
                  <a:pt x="54863" y="51815"/>
                </a:lnTo>
                <a:lnTo>
                  <a:pt x="42671" y="67056"/>
                </a:lnTo>
                <a:lnTo>
                  <a:pt x="30479" y="79248"/>
                </a:lnTo>
                <a:lnTo>
                  <a:pt x="21335" y="94487"/>
                </a:lnTo>
                <a:lnTo>
                  <a:pt x="15239" y="109727"/>
                </a:lnTo>
                <a:lnTo>
                  <a:pt x="9143" y="128015"/>
                </a:lnTo>
                <a:lnTo>
                  <a:pt x="3047" y="143256"/>
                </a:lnTo>
                <a:lnTo>
                  <a:pt x="0" y="161544"/>
                </a:lnTo>
                <a:lnTo>
                  <a:pt x="0" y="198120"/>
                </a:lnTo>
                <a:lnTo>
                  <a:pt x="3047" y="216408"/>
                </a:lnTo>
                <a:lnTo>
                  <a:pt x="9143" y="234696"/>
                </a:lnTo>
                <a:lnTo>
                  <a:pt x="15239" y="249936"/>
                </a:lnTo>
                <a:lnTo>
                  <a:pt x="21335" y="268224"/>
                </a:lnTo>
                <a:lnTo>
                  <a:pt x="67055" y="320040"/>
                </a:lnTo>
                <a:lnTo>
                  <a:pt x="112775" y="347472"/>
                </a:lnTo>
                <a:lnTo>
                  <a:pt x="164591" y="359663"/>
                </a:lnTo>
                <a:lnTo>
                  <a:pt x="204215" y="359663"/>
                </a:lnTo>
                <a:lnTo>
                  <a:pt x="240791" y="353568"/>
                </a:lnTo>
                <a:lnTo>
                  <a:pt x="248412" y="350519"/>
                </a:lnTo>
                <a:lnTo>
                  <a:pt x="167639" y="350519"/>
                </a:lnTo>
                <a:lnTo>
                  <a:pt x="131063" y="344424"/>
                </a:lnTo>
                <a:lnTo>
                  <a:pt x="100583" y="332231"/>
                </a:lnTo>
                <a:lnTo>
                  <a:pt x="85343" y="323088"/>
                </a:lnTo>
                <a:lnTo>
                  <a:pt x="73151" y="310896"/>
                </a:lnTo>
                <a:lnTo>
                  <a:pt x="60959" y="301751"/>
                </a:lnTo>
                <a:lnTo>
                  <a:pt x="48767" y="289560"/>
                </a:lnTo>
                <a:lnTo>
                  <a:pt x="39623" y="277368"/>
                </a:lnTo>
                <a:lnTo>
                  <a:pt x="21335" y="246887"/>
                </a:lnTo>
                <a:lnTo>
                  <a:pt x="18287" y="231648"/>
                </a:lnTo>
                <a:lnTo>
                  <a:pt x="12191" y="213360"/>
                </a:lnTo>
                <a:lnTo>
                  <a:pt x="9143" y="198120"/>
                </a:lnTo>
                <a:lnTo>
                  <a:pt x="9143" y="161544"/>
                </a:lnTo>
                <a:lnTo>
                  <a:pt x="12191" y="146303"/>
                </a:lnTo>
                <a:lnTo>
                  <a:pt x="18287" y="131063"/>
                </a:lnTo>
                <a:lnTo>
                  <a:pt x="21335" y="112775"/>
                </a:lnTo>
                <a:lnTo>
                  <a:pt x="30479" y="97536"/>
                </a:lnTo>
                <a:lnTo>
                  <a:pt x="39623" y="85344"/>
                </a:lnTo>
                <a:lnTo>
                  <a:pt x="48767" y="70103"/>
                </a:lnTo>
                <a:lnTo>
                  <a:pt x="60959" y="60960"/>
                </a:lnTo>
                <a:lnTo>
                  <a:pt x="73151" y="48768"/>
                </a:lnTo>
                <a:lnTo>
                  <a:pt x="85343" y="39624"/>
                </a:lnTo>
                <a:lnTo>
                  <a:pt x="100583" y="30479"/>
                </a:lnTo>
                <a:lnTo>
                  <a:pt x="131063" y="18287"/>
                </a:lnTo>
                <a:lnTo>
                  <a:pt x="149351" y="12191"/>
                </a:lnTo>
                <a:lnTo>
                  <a:pt x="167639" y="9144"/>
                </a:lnTo>
                <a:lnTo>
                  <a:pt x="237743" y="9144"/>
                </a:lnTo>
                <a:lnTo>
                  <a:pt x="222503" y="3048"/>
                </a:lnTo>
                <a:lnTo>
                  <a:pt x="204215" y="0"/>
                </a:lnTo>
                <a:close/>
              </a:path>
              <a:path w="368935" h="360045">
                <a:moveTo>
                  <a:pt x="237743" y="9144"/>
                </a:moveTo>
                <a:lnTo>
                  <a:pt x="201167" y="9144"/>
                </a:lnTo>
                <a:lnTo>
                  <a:pt x="219455" y="12191"/>
                </a:lnTo>
                <a:lnTo>
                  <a:pt x="237743" y="18287"/>
                </a:lnTo>
                <a:lnTo>
                  <a:pt x="283463" y="39624"/>
                </a:lnTo>
                <a:lnTo>
                  <a:pt x="320039" y="73151"/>
                </a:lnTo>
                <a:lnTo>
                  <a:pt x="338327" y="100584"/>
                </a:lnTo>
                <a:lnTo>
                  <a:pt x="347471" y="112775"/>
                </a:lnTo>
                <a:lnTo>
                  <a:pt x="353567" y="131063"/>
                </a:lnTo>
                <a:lnTo>
                  <a:pt x="356615" y="146303"/>
                </a:lnTo>
                <a:lnTo>
                  <a:pt x="359663" y="164591"/>
                </a:lnTo>
                <a:lnTo>
                  <a:pt x="359663" y="198120"/>
                </a:lnTo>
                <a:lnTo>
                  <a:pt x="356615" y="216408"/>
                </a:lnTo>
                <a:lnTo>
                  <a:pt x="350519" y="231648"/>
                </a:lnTo>
                <a:lnTo>
                  <a:pt x="347471" y="246887"/>
                </a:lnTo>
                <a:lnTo>
                  <a:pt x="320039" y="289560"/>
                </a:lnTo>
                <a:lnTo>
                  <a:pt x="283463" y="323088"/>
                </a:lnTo>
                <a:lnTo>
                  <a:pt x="237743" y="344424"/>
                </a:lnTo>
                <a:lnTo>
                  <a:pt x="201167" y="350519"/>
                </a:lnTo>
                <a:lnTo>
                  <a:pt x="248412" y="350519"/>
                </a:lnTo>
                <a:lnTo>
                  <a:pt x="301751" y="320040"/>
                </a:lnTo>
                <a:lnTo>
                  <a:pt x="338327" y="280416"/>
                </a:lnTo>
                <a:lnTo>
                  <a:pt x="353567" y="249936"/>
                </a:lnTo>
                <a:lnTo>
                  <a:pt x="362712" y="234696"/>
                </a:lnTo>
                <a:lnTo>
                  <a:pt x="368807" y="198120"/>
                </a:lnTo>
                <a:lnTo>
                  <a:pt x="368807" y="161544"/>
                </a:lnTo>
                <a:lnTo>
                  <a:pt x="365759" y="143256"/>
                </a:lnTo>
                <a:lnTo>
                  <a:pt x="359663" y="128015"/>
                </a:lnTo>
                <a:lnTo>
                  <a:pt x="353567" y="109727"/>
                </a:lnTo>
                <a:lnTo>
                  <a:pt x="326135" y="64008"/>
                </a:lnTo>
                <a:lnTo>
                  <a:pt x="271271" y="21336"/>
                </a:lnTo>
                <a:lnTo>
                  <a:pt x="256031" y="15239"/>
                </a:lnTo>
                <a:lnTo>
                  <a:pt x="237743" y="9144"/>
                </a:lnTo>
                <a:close/>
              </a:path>
            </a:pathLst>
          </a:custGeom>
          <a:solidFill>
            <a:srgbClr val="04607B"/>
          </a:solidFill>
        </p:spPr>
        <p:txBody>
          <a:bodyPr wrap="square" lIns="0" tIns="0" rIns="0" bIns="0" rtlCol="0"/>
          <a:lstStyle/>
          <a:p>
            <a:endParaRPr sz="1588"/>
          </a:p>
        </p:txBody>
      </p:sp>
      <p:sp>
        <p:nvSpPr>
          <p:cNvPr id="11" name="object 11"/>
          <p:cNvSpPr txBox="1"/>
          <p:nvPr/>
        </p:nvSpPr>
        <p:spPr>
          <a:xfrm>
            <a:off x="1914412" y="3762039"/>
            <a:ext cx="2409265" cy="392113"/>
          </a:xfrm>
          <a:prstGeom prst="rect">
            <a:avLst/>
          </a:prstGeom>
        </p:spPr>
        <p:txBody>
          <a:bodyPr vert="horz" wrap="square" lIns="0" tIns="11766" rIns="0" bIns="0" rtlCol="0">
            <a:spAutoFit/>
          </a:bodyPr>
          <a:lstStyle/>
          <a:p>
            <a:pPr marL="11206">
              <a:spcBef>
                <a:spcPts val="93"/>
              </a:spcBef>
            </a:pPr>
            <a:r>
              <a:rPr sz="2471" spc="-9" dirty="0">
                <a:solidFill>
                  <a:srgbClr val="0E6EC6"/>
                </a:solidFill>
                <a:latin typeface="Verdana"/>
                <a:cs typeface="Verdana"/>
              </a:rPr>
              <a:t>Radon</a:t>
            </a:r>
            <a:r>
              <a:rPr sz="2471" spc="-49" dirty="0">
                <a:solidFill>
                  <a:srgbClr val="0E6EC6"/>
                </a:solidFill>
                <a:latin typeface="Verdana"/>
                <a:cs typeface="Verdana"/>
              </a:rPr>
              <a:t> </a:t>
            </a:r>
            <a:r>
              <a:rPr sz="2471" spc="-4" dirty="0">
                <a:solidFill>
                  <a:srgbClr val="0E6EC6"/>
                </a:solidFill>
                <a:latin typeface="Verdana"/>
                <a:cs typeface="Verdana"/>
              </a:rPr>
              <a:t>progeny</a:t>
            </a:r>
            <a:endParaRPr sz="2471" dirty="0">
              <a:latin typeface="Verdana"/>
              <a:cs typeface="Verdana"/>
            </a:endParaRPr>
          </a:p>
        </p:txBody>
      </p:sp>
      <p:sp>
        <p:nvSpPr>
          <p:cNvPr id="12" name="object 12"/>
          <p:cNvSpPr/>
          <p:nvPr/>
        </p:nvSpPr>
        <p:spPr>
          <a:xfrm>
            <a:off x="4679577" y="2616798"/>
            <a:ext cx="110378" cy="723899"/>
          </a:xfrm>
          <a:custGeom>
            <a:avLst/>
            <a:gdLst/>
            <a:ahLst/>
            <a:cxnLst/>
            <a:rect l="l" t="t" r="r" b="b"/>
            <a:pathLst>
              <a:path w="125095" h="820420">
                <a:moveTo>
                  <a:pt x="67055" y="115824"/>
                </a:moveTo>
                <a:lnTo>
                  <a:pt x="57912" y="115824"/>
                </a:lnTo>
                <a:lnTo>
                  <a:pt x="57912" y="819912"/>
                </a:lnTo>
                <a:lnTo>
                  <a:pt x="67055" y="819912"/>
                </a:lnTo>
                <a:lnTo>
                  <a:pt x="67055" y="115824"/>
                </a:lnTo>
                <a:close/>
              </a:path>
              <a:path w="125095" h="820420">
                <a:moveTo>
                  <a:pt x="60959" y="0"/>
                </a:moveTo>
                <a:lnTo>
                  <a:pt x="0" y="128016"/>
                </a:lnTo>
                <a:lnTo>
                  <a:pt x="57912" y="128016"/>
                </a:lnTo>
                <a:lnTo>
                  <a:pt x="57912" y="115824"/>
                </a:lnTo>
                <a:lnTo>
                  <a:pt x="118871" y="115824"/>
                </a:lnTo>
                <a:lnTo>
                  <a:pt x="60959" y="0"/>
                </a:lnTo>
                <a:close/>
              </a:path>
              <a:path w="125095" h="820420">
                <a:moveTo>
                  <a:pt x="118871" y="115824"/>
                </a:moveTo>
                <a:lnTo>
                  <a:pt x="67055" y="115824"/>
                </a:lnTo>
                <a:lnTo>
                  <a:pt x="67055" y="128016"/>
                </a:lnTo>
                <a:lnTo>
                  <a:pt x="124967" y="128016"/>
                </a:lnTo>
                <a:lnTo>
                  <a:pt x="118871" y="115824"/>
                </a:lnTo>
                <a:close/>
              </a:path>
            </a:pathLst>
          </a:custGeom>
          <a:solidFill>
            <a:srgbClr val="0E6EC6"/>
          </a:solidFill>
        </p:spPr>
        <p:txBody>
          <a:bodyPr wrap="square" lIns="0" tIns="0" rIns="0" bIns="0" rtlCol="0"/>
          <a:lstStyle/>
          <a:p>
            <a:endParaRPr sz="1588"/>
          </a:p>
        </p:txBody>
      </p:sp>
      <p:sp>
        <p:nvSpPr>
          <p:cNvPr id="13" name="object 13"/>
          <p:cNvSpPr/>
          <p:nvPr/>
        </p:nvSpPr>
        <p:spPr>
          <a:xfrm>
            <a:off x="5876365" y="1971338"/>
            <a:ext cx="1436593" cy="113179"/>
          </a:xfrm>
          <a:custGeom>
            <a:avLst/>
            <a:gdLst/>
            <a:ahLst/>
            <a:cxnLst/>
            <a:rect l="l" t="t" r="r" b="b"/>
            <a:pathLst>
              <a:path w="1628140" h="128269">
                <a:moveTo>
                  <a:pt x="1499616" y="0"/>
                </a:moveTo>
                <a:lnTo>
                  <a:pt x="1499616" y="128015"/>
                </a:lnTo>
                <a:lnTo>
                  <a:pt x="1615439" y="70103"/>
                </a:lnTo>
                <a:lnTo>
                  <a:pt x="1511808" y="70103"/>
                </a:lnTo>
                <a:lnTo>
                  <a:pt x="1511808" y="57912"/>
                </a:lnTo>
                <a:lnTo>
                  <a:pt x="1615440" y="57912"/>
                </a:lnTo>
                <a:lnTo>
                  <a:pt x="1499616" y="0"/>
                </a:lnTo>
                <a:close/>
              </a:path>
              <a:path w="1628140" h="128269">
                <a:moveTo>
                  <a:pt x="1499616" y="57912"/>
                </a:moveTo>
                <a:lnTo>
                  <a:pt x="0" y="57912"/>
                </a:lnTo>
                <a:lnTo>
                  <a:pt x="0" y="70103"/>
                </a:lnTo>
                <a:lnTo>
                  <a:pt x="1499616" y="70103"/>
                </a:lnTo>
                <a:lnTo>
                  <a:pt x="1499616" y="57912"/>
                </a:lnTo>
                <a:close/>
              </a:path>
              <a:path w="1628140" h="128269">
                <a:moveTo>
                  <a:pt x="1615440" y="57912"/>
                </a:moveTo>
                <a:lnTo>
                  <a:pt x="1511808" y="57912"/>
                </a:lnTo>
                <a:lnTo>
                  <a:pt x="1511808" y="70103"/>
                </a:lnTo>
                <a:lnTo>
                  <a:pt x="1615439" y="70103"/>
                </a:lnTo>
                <a:lnTo>
                  <a:pt x="1627631" y="64007"/>
                </a:lnTo>
                <a:lnTo>
                  <a:pt x="1615440" y="57912"/>
                </a:lnTo>
                <a:close/>
              </a:path>
            </a:pathLst>
          </a:custGeom>
          <a:solidFill>
            <a:srgbClr val="04607B"/>
          </a:solidFill>
        </p:spPr>
        <p:txBody>
          <a:bodyPr wrap="square" lIns="0" tIns="0" rIns="0" bIns="0" rtlCol="0"/>
          <a:lstStyle/>
          <a:p>
            <a:endParaRPr sz="1588"/>
          </a:p>
        </p:txBody>
      </p:sp>
      <p:sp>
        <p:nvSpPr>
          <p:cNvPr id="14" name="object 14"/>
          <p:cNvSpPr txBox="1">
            <a:spLocks noGrp="1"/>
          </p:cNvSpPr>
          <p:nvPr>
            <p:ph type="body" idx="1"/>
          </p:nvPr>
        </p:nvSpPr>
        <p:spPr>
          <a:xfrm>
            <a:off x="679975" y="1409976"/>
            <a:ext cx="7263093" cy="2351432"/>
          </a:xfrm>
          <a:prstGeom prst="rect">
            <a:avLst/>
          </a:prstGeom>
        </p:spPr>
        <p:txBody>
          <a:bodyPr vert="horz" wrap="square" lIns="0" tIns="11766" rIns="0" bIns="0" rtlCol="0">
            <a:spAutoFit/>
          </a:bodyPr>
          <a:lstStyle/>
          <a:p>
            <a:pPr marL="1154267" marR="4483">
              <a:spcBef>
                <a:spcPts val="93"/>
              </a:spcBef>
              <a:tabLst>
                <a:tab pos="5053562" algn="l"/>
              </a:tabLst>
            </a:pPr>
            <a:r>
              <a:rPr dirty="0"/>
              <a:t>Aerosol	</a:t>
            </a:r>
            <a:r>
              <a:rPr spc="-4" dirty="0"/>
              <a:t>depos</a:t>
            </a:r>
            <a:r>
              <a:rPr spc="35" dirty="0"/>
              <a:t>i</a:t>
            </a:r>
            <a:r>
              <a:rPr spc="-4" dirty="0"/>
              <a:t>tion  </a:t>
            </a:r>
            <a:r>
              <a:rPr spc="4" dirty="0"/>
              <a:t>particle</a:t>
            </a:r>
          </a:p>
          <a:p>
            <a:pPr>
              <a:lnSpc>
                <a:spcPct val="100000"/>
              </a:lnSpc>
            </a:pPr>
            <a:endParaRPr sz="3000" dirty="0"/>
          </a:p>
          <a:p>
            <a:pPr>
              <a:spcBef>
                <a:spcPts val="18"/>
              </a:spcBef>
            </a:pPr>
            <a:endParaRPr sz="2603" dirty="0"/>
          </a:p>
          <a:p>
            <a:pPr marL="11206"/>
            <a:r>
              <a:rPr spc="-9" dirty="0"/>
              <a:t>Ventilation</a:t>
            </a:r>
          </a:p>
        </p:txBody>
      </p:sp>
      <p:sp>
        <p:nvSpPr>
          <p:cNvPr id="15" name="object 15"/>
          <p:cNvSpPr/>
          <p:nvPr/>
        </p:nvSpPr>
        <p:spPr>
          <a:xfrm>
            <a:off x="1083833" y="1108037"/>
            <a:ext cx="7301753" cy="132229"/>
          </a:xfrm>
          <a:custGeom>
            <a:avLst/>
            <a:gdLst/>
            <a:ahLst/>
            <a:cxnLst/>
            <a:rect l="l" t="t" r="r" b="b"/>
            <a:pathLst>
              <a:path w="8275320" h="149859">
                <a:moveTo>
                  <a:pt x="0" y="0"/>
                </a:moveTo>
                <a:lnTo>
                  <a:pt x="8275320" y="0"/>
                </a:lnTo>
                <a:lnTo>
                  <a:pt x="8275320" y="149351"/>
                </a:lnTo>
                <a:lnTo>
                  <a:pt x="0" y="149351"/>
                </a:lnTo>
                <a:lnTo>
                  <a:pt x="0" y="0"/>
                </a:lnTo>
                <a:close/>
              </a:path>
            </a:pathLst>
          </a:custGeom>
          <a:solidFill>
            <a:srgbClr val="000000"/>
          </a:solidFill>
        </p:spPr>
        <p:txBody>
          <a:bodyPr wrap="square" lIns="0" tIns="0" rIns="0" bIns="0" rtlCol="0"/>
          <a:lstStyle/>
          <a:p>
            <a:endParaRPr sz="1588"/>
          </a:p>
        </p:txBody>
      </p:sp>
      <p:sp>
        <p:nvSpPr>
          <p:cNvPr id="16" name="object 16"/>
          <p:cNvSpPr/>
          <p:nvPr/>
        </p:nvSpPr>
        <p:spPr>
          <a:xfrm>
            <a:off x="1078453" y="1105347"/>
            <a:ext cx="7312959" cy="140074"/>
          </a:xfrm>
          <a:custGeom>
            <a:avLst/>
            <a:gdLst/>
            <a:ahLst/>
            <a:cxnLst/>
            <a:rect l="l" t="t" r="r" b="b"/>
            <a:pathLst>
              <a:path w="8288020" h="158750">
                <a:moveTo>
                  <a:pt x="8287511" y="0"/>
                </a:moveTo>
                <a:lnTo>
                  <a:pt x="0" y="0"/>
                </a:lnTo>
                <a:lnTo>
                  <a:pt x="0" y="158496"/>
                </a:lnTo>
                <a:lnTo>
                  <a:pt x="8287511" y="158496"/>
                </a:lnTo>
                <a:lnTo>
                  <a:pt x="8287511" y="152400"/>
                </a:lnTo>
                <a:lnTo>
                  <a:pt x="9143" y="152400"/>
                </a:lnTo>
                <a:lnTo>
                  <a:pt x="6096" y="149351"/>
                </a:lnTo>
                <a:lnTo>
                  <a:pt x="9143" y="149351"/>
                </a:lnTo>
                <a:lnTo>
                  <a:pt x="9143" y="9144"/>
                </a:lnTo>
                <a:lnTo>
                  <a:pt x="6096" y="9144"/>
                </a:lnTo>
                <a:lnTo>
                  <a:pt x="9143" y="3048"/>
                </a:lnTo>
                <a:lnTo>
                  <a:pt x="8287511" y="3048"/>
                </a:lnTo>
                <a:lnTo>
                  <a:pt x="8287511" y="0"/>
                </a:lnTo>
                <a:close/>
              </a:path>
              <a:path w="8288020" h="158750">
                <a:moveTo>
                  <a:pt x="9143" y="149351"/>
                </a:moveTo>
                <a:lnTo>
                  <a:pt x="6096" y="149351"/>
                </a:lnTo>
                <a:lnTo>
                  <a:pt x="9143" y="152400"/>
                </a:lnTo>
                <a:lnTo>
                  <a:pt x="9143" y="149351"/>
                </a:lnTo>
                <a:close/>
              </a:path>
              <a:path w="8288020" h="158750">
                <a:moveTo>
                  <a:pt x="8278368" y="149351"/>
                </a:moveTo>
                <a:lnTo>
                  <a:pt x="9143" y="149351"/>
                </a:lnTo>
                <a:lnTo>
                  <a:pt x="9143" y="152400"/>
                </a:lnTo>
                <a:lnTo>
                  <a:pt x="8278368" y="152400"/>
                </a:lnTo>
                <a:lnTo>
                  <a:pt x="8278368" y="149351"/>
                </a:lnTo>
                <a:close/>
              </a:path>
              <a:path w="8288020" h="158750">
                <a:moveTo>
                  <a:pt x="8278368" y="3048"/>
                </a:moveTo>
                <a:lnTo>
                  <a:pt x="8278368" y="152400"/>
                </a:lnTo>
                <a:lnTo>
                  <a:pt x="8281416" y="149351"/>
                </a:lnTo>
                <a:lnTo>
                  <a:pt x="8287511" y="149351"/>
                </a:lnTo>
                <a:lnTo>
                  <a:pt x="8287511" y="9144"/>
                </a:lnTo>
                <a:lnTo>
                  <a:pt x="8281416" y="9144"/>
                </a:lnTo>
                <a:lnTo>
                  <a:pt x="8278368" y="3048"/>
                </a:lnTo>
                <a:close/>
              </a:path>
              <a:path w="8288020" h="158750">
                <a:moveTo>
                  <a:pt x="8287511" y="149351"/>
                </a:moveTo>
                <a:lnTo>
                  <a:pt x="8281416" y="149351"/>
                </a:lnTo>
                <a:lnTo>
                  <a:pt x="8278368" y="152400"/>
                </a:lnTo>
                <a:lnTo>
                  <a:pt x="8287511" y="152400"/>
                </a:lnTo>
                <a:lnTo>
                  <a:pt x="8287511" y="149351"/>
                </a:lnTo>
                <a:close/>
              </a:path>
              <a:path w="8288020" h="158750">
                <a:moveTo>
                  <a:pt x="9143" y="3048"/>
                </a:moveTo>
                <a:lnTo>
                  <a:pt x="6096" y="9144"/>
                </a:lnTo>
                <a:lnTo>
                  <a:pt x="9143" y="9144"/>
                </a:lnTo>
                <a:lnTo>
                  <a:pt x="9143" y="3048"/>
                </a:lnTo>
                <a:close/>
              </a:path>
              <a:path w="8288020" h="158750">
                <a:moveTo>
                  <a:pt x="8278368" y="3048"/>
                </a:moveTo>
                <a:lnTo>
                  <a:pt x="9143" y="3048"/>
                </a:lnTo>
                <a:lnTo>
                  <a:pt x="9143" y="9144"/>
                </a:lnTo>
                <a:lnTo>
                  <a:pt x="8278368" y="9144"/>
                </a:lnTo>
                <a:lnTo>
                  <a:pt x="8278368" y="3048"/>
                </a:lnTo>
                <a:close/>
              </a:path>
              <a:path w="8288020" h="158750">
                <a:moveTo>
                  <a:pt x="8287511" y="3048"/>
                </a:moveTo>
                <a:lnTo>
                  <a:pt x="8278368" y="3048"/>
                </a:lnTo>
                <a:lnTo>
                  <a:pt x="8281416" y="9144"/>
                </a:lnTo>
                <a:lnTo>
                  <a:pt x="8287511" y="9144"/>
                </a:lnTo>
                <a:lnTo>
                  <a:pt x="8287511" y="3048"/>
                </a:lnTo>
                <a:close/>
              </a:path>
            </a:pathLst>
          </a:custGeom>
          <a:solidFill>
            <a:srgbClr val="000000"/>
          </a:solidFill>
        </p:spPr>
        <p:txBody>
          <a:bodyPr wrap="square" lIns="0" tIns="0" rIns="0" bIns="0" rtlCol="0"/>
          <a:lstStyle/>
          <a:p>
            <a:endParaRPr sz="1588"/>
          </a:p>
        </p:txBody>
      </p:sp>
      <p:sp>
        <p:nvSpPr>
          <p:cNvPr id="17" name="object 17"/>
          <p:cNvSpPr/>
          <p:nvPr/>
        </p:nvSpPr>
        <p:spPr>
          <a:xfrm>
            <a:off x="1083833" y="1239819"/>
            <a:ext cx="134471" cy="1627093"/>
          </a:xfrm>
          <a:custGeom>
            <a:avLst/>
            <a:gdLst/>
            <a:ahLst/>
            <a:cxnLst/>
            <a:rect l="l" t="t" r="r" b="b"/>
            <a:pathLst>
              <a:path w="152400" h="1844039">
                <a:moveTo>
                  <a:pt x="0" y="0"/>
                </a:moveTo>
                <a:lnTo>
                  <a:pt x="152400" y="0"/>
                </a:lnTo>
                <a:lnTo>
                  <a:pt x="152400" y="1844039"/>
                </a:lnTo>
                <a:lnTo>
                  <a:pt x="0" y="1844039"/>
                </a:lnTo>
                <a:lnTo>
                  <a:pt x="0" y="0"/>
                </a:lnTo>
                <a:close/>
              </a:path>
            </a:pathLst>
          </a:custGeom>
          <a:solidFill>
            <a:srgbClr val="000000"/>
          </a:solidFill>
        </p:spPr>
        <p:txBody>
          <a:bodyPr wrap="square" lIns="0" tIns="0" rIns="0" bIns="0" rtlCol="0"/>
          <a:lstStyle/>
          <a:p>
            <a:endParaRPr sz="1588"/>
          </a:p>
        </p:txBody>
      </p:sp>
      <p:sp>
        <p:nvSpPr>
          <p:cNvPr id="18" name="object 18"/>
          <p:cNvSpPr/>
          <p:nvPr/>
        </p:nvSpPr>
        <p:spPr>
          <a:xfrm>
            <a:off x="1078454" y="1237129"/>
            <a:ext cx="142875" cy="1635498"/>
          </a:xfrm>
          <a:custGeom>
            <a:avLst/>
            <a:gdLst/>
            <a:ahLst/>
            <a:cxnLst/>
            <a:rect l="l" t="t" r="r" b="b"/>
            <a:pathLst>
              <a:path w="161925" h="1853564">
                <a:moveTo>
                  <a:pt x="161544" y="0"/>
                </a:moveTo>
                <a:lnTo>
                  <a:pt x="0" y="0"/>
                </a:lnTo>
                <a:lnTo>
                  <a:pt x="0" y="1853184"/>
                </a:lnTo>
                <a:lnTo>
                  <a:pt x="161544" y="1853184"/>
                </a:lnTo>
                <a:lnTo>
                  <a:pt x="161544" y="1847088"/>
                </a:lnTo>
                <a:lnTo>
                  <a:pt x="9143" y="1847088"/>
                </a:lnTo>
                <a:lnTo>
                  <a:pt x="6096" y="1840992"/>
                </a:lnTo>
                <a:lnTo>
                  <a:pt x="9143" y="1840992"/>
                </a:lnTo>
                <a:lnTo>
                  <a:pt x="9143" y="9144"/>
                </a:lnTo>
                <a:lnTo>
                  <a:pt x="6096" y="9144"/>
                </a:lnTo>
                <a:lnTo>
                  <a:pt x="9143" y="3048"/>
                </a:lnTo>
                <a:lnTo>
                  <a:pt x="161544" y="3048"/>
                </a:lnTo>
                <a:lnTo>
                  <a:pt x="161544" y="0"/>
                </a:lnTo>
                <a:close/>
              </a:path>
              <a:path w="161925" h="1853564">
                <a:moveTo>
                  <a:pt x="9143" y="1840992"/>
                </a:moveTo>
                <a:lnTo>
                  <a:pt x="6096" y="1840992"/>
                </a:lnTo>
                <a:lnTo>
                  <a:pt x="9143" y="1847088"/>
                </a:lnTo>
                <a:lnTo>
                  <a:pt x="9143" y="1840992"/>
                </a:lnTo>
                <a:close/>
              </a:path>
              <a:path w="161925" h="1853564">
                <a:moveTo>
                  <a:pt x="152400" y="1840992"/>
                </a:moveTo>
                <a:lnTo>
                  <a:pt x="9143" y="1840992"/>
                </a:lnTo>
                <a:lnTo>
                  <a:pt x="9143" y="1847088"/>
                </a:lnTo>
                <a:lnTo>
                  <a:pt x="152400" y="1847088"/>
                </a:lnTo>
                <a:lnTo>
                  <a:pt x="152400" y="1840992"/>
                </a:lnTo>
                <a:close/>
              </a:path>
              <a:path w="161925" h="1853564">
                <a:moveTo>
                  <a:pt x="152400" y="3048"/>
                </a:moveTo>
                <a:lnTo>
                  <a:pt x="152400" y="1847088"/>
                </a:lnTo>
                <a:lnTo>
                  <a:pt x="158496" y="1840992"/>
                </a:lnTo>
                <a:lnTo>
                  <a:pt x="161544" y="1840992"/>
                </a:lnTo>
                <a:lnTo>
                  <a:pt x="161544" y="9144"/>
                </a:lnTo>
                <a:lnTo>
                  <a:pt x="158496" y="9144"/>
                </a:lnTo>
                <a:lnTo>
                  <a:pt x="152400" y="3048"/>
                </a:lnTo>
                <a:close/>
              </a:path>
              <a:path w="161925" h="1853564">
                <a:moveTo>
                  <a:pt x="161544" y="1840992"/>
                </a:moveTo>
                <a:lnTo>
                  <a:pt x="158496" y="1840992"/>
                </a:lnTo>
                <a:lnTo>
                  <a:pt x="152400" y="1847088"/>
                </a:lnTo>
                <a:lnTo>
                  <a:pt x="161544" y="1847088"/>
                </a:lnTo>
                <a:lnTo>
                  <a:pt x="161544" y="1840992"/>
                </a:lnTo>
                <a:close/>
              </a:path>
              <a:path w="161925" h="1853564">
                <a:moveTo>
                  <a:pt x="9143" y="3048"/>
                </a:moveTo>
                <a:lnTo>
                  <a:pt x="6096" y="9144"/>
                </a:lnTo>
                <a:lnTo>
                  <a:pt x="9143" y="9144"/>
                </a:lnTo>
                <a:lnTo>
                  <a:pt x="9143" y="3048"/>
                </a:lnTo>
                <a:close/>
              </a:path>
              <a:path w="161925" h="1853564">
                <a:moveTo>
                  <a:pt x="152400" y="3048"/>
                </a:moveTo>
                <a:lnTo>
                  <a:pt x="9143" y="3048"/>
                </a:lnTo>
                <a:lnTo>
                  <a:pt x="9143" y="9144"/>
                </a:lnTo>
                <a:lnTo>
                  <a:pt x="152400" y="9144"/>
                </a:lnTo>
                <a:lnTo>
                  <a:pt x="152400" y="3048"/>
                </a:lnTo>
                <a:close/>
              </a:path>
              <a:path w="161925" h="1853564">
                <a:moveTo>
                  <a:pt x="161544" y="3048"/>
                </a:moveTo>
                <a:lnTo>
                  <a:pt x="152400" y="3048"/>
                </a:lnTo>
                <a:lnTo>
                  <a:pt x="158496" y="9144"/>
                </a:lnTo>
                <a:lnTo>
                  <a:pt x="161544" y="9144"/>
                </a:lnTo>
                <a:lnTo>
                  <a:pt x="161544" y="3048"/>
                </a:lnTo>
                <a:close/>
              </a:path>
            </a:pathLst>
          </a:custGeom>
          <a:solidFill>
            <a:srgbClr val="000000"/>
          </a:solidFill>
        </p:spPr>
        <p:txBody>
          <a:bodyPr wrap="square" lIns="0" tIns="0" rIns="0" bIns="0" rtlCol="0"/>
          <a:lstStyle/>
          <a:p>
            <a:endParaRPr sz="1588"/>
          </a:p>
        </p:txBody>
      </p:sp>
      <p:sp>
        <p:nvSpPr>
          <p:cNvPr id="19" name="object 19"/>
          <p:cNvSpPr/>
          <p:nvPr/>
        </p:nvSpPr>
        <p:spPr>
          <a:xfrm>
            <a:off x="1083833" y="3800138"/>
            <a:ext cx="134471" cy="1624853"/>
          </a:xfrm>
          <a:custGeom>
            <a:avLst/>
            <a:gdLst/>
            <a:ahLst/>
            <a:cxnLst/>
            <a:rect l="l" t="t" r="r" b="b"/>
            <a:pathLst>
              <a:path w="152400" h="1841500">
                <a:moveTo>
                  <a:pt x="0" y="0"/>
                </a:moveTo>
                <a:lnTo>
                  <a:pt x="152400" y="0"/>
                </a:lnTo>
                <a:lnTo>
                  <a:pt x="152400" y="1840991"/>
                </a:lnTo>
                <a:lnTo>
                  <a:pt x="0" y="1840991"/>
                </a:lnTo>
                <a:lnTo>
                  <a:pt x="0" y="0"/>
                </a:lnTo>
                <a:close/>
              </a:path>
            </a:pathLst>
          </a:custGeom>
          <a:solidFill>
            <a:srgbClr val="000000"/>
          </a:solidFill>
        </p:spPr>
        <p:txBody>
          <a:bodyPr wrap="square" lIns="0" tIns="0" rIns="0" bIns="0" rtlCol="0"/>
          <a:lstStyle/>
          <a:p>
            <a:endParaRPr sz="1588"/>
          </a:p>
        </p:txBody>
      </p:sp>
      <p:sp>
        <p:nvSpPr>
          <p:cNvPr id="20" name="object 20"/>
          <p:cNvSpPr/>
          <p:nvPr/>
        </p:nvSpPr>
        <p:spPr>
          <a:xfrm>
            <a:off x="1078454" y="3794760"/>
            <a:ext cx="142875" cy="1635498"/>
          </a:xfrm>
          <a:custGeom>
            <a:avLst/>
            <a:gdLst/>
            <a:ahLst/>
            <a:cxnLst/>
            <a:rect l="l" t="t" r="r" b="b"/>
            <a:pathLst>
              <a:path w="161925" h="1853564">
                <a:moveTo>
                  <a:pt x="161544" y="0"/>
                </a:moveTo>
                <a:lnTo>
                  <a:pt x="0" y="0"/>
                </a:lnTo>
                <a:lnTo>
                  <a:pt x="0" y="1853184"/>
                </a:lnTo>
                <a:lnTo>
                  <a:pt x="161544" y="1853184"/>
                </a:lnTo>
                <a:lnTo>
                  <a:pt x="161544" y="1847088"/>
                </a:lnTo>
                <a:lnTo>
                  <a:pt x="9143" y="1847088"/>
                </a:lnTo>
                <a:lnTo>
                  <a:pt x="6096" y="1844040"/>
                </a:lnTo>
                <a:lnTo>
                  <a:pt x="9143" y="1844040"/>
                </a:lnTo>
                <a:lnTo>
                  <a:pt x="9143" y="9144"/>
                </a:lnTo>
                <a:lnTo>
                  <a:pt x="6096" y="9144"/>
                </a:lnTo>
                <a:lnTo>
                  <a:pt x="9143" y="6096"/>
                </a:lnTo>
                <a:lnTo>
                  <a:pt x="161544" y="6096"/>
                </a:lnTo>
                <a:lnTo>
                  <a:pt x="161544" y="0"/>
                </a:lnTo>
                <a:close/>
              </a:path>
              <a:path w="161925" h="1853564">
                <a:moveTo>
                  <a:pt x="9143" y="1844040"/>
                </a:moveTo>
                <a:lnTo>
                  <a:pt x="6096" y="1844040"/>
                </a:lnTo>
                <a:lnTo>
                  <a:pt x="9143" y="1847088"/>
                </a:lnTo>
                <a:lnTo>
                  <a:pt x="9143" y="1844040"/>
                </a:lnTo>
                <a:close/>
              </a:path>
              <a:path w="161925" h="1853564">
                <a:moveTo>
                  <a:pt x="152400" y="1844040"/>
                </a:moveTo>
                <a:lnTo>
                  <a:pt x="9143" y="1844040"/>
                </a:lnTo>
                <a:lnTo>
                  <a:pt x="9143" y="1847088"/>
                </a:lnTo>
                <a:lnTo>
                  <a:pt x="152400" y="1847088"/>
                </a:lnTo>
                <a:lnTo>
                  <a:pt x="152400" y="1844040"/>
                </a:lnTo>
                <a:close/>
              </a:path>
              <a:path w="161925" h="1853564">
                <a:moveTo>
                  <a:pt x="152400" y="6096"/>
                </a:moveTo>
                <a:lnTo>
                  <a:pt x="152400" y="1847088"/>
                </a:lnTo>
                <a:lnTo>
                  <a:pt x="158496" y="1844040"/>
                </a:lnTo>
                <a:lnTo>
                  <a:pt x="161544" y="1844040"/>
                </a:lnTo>
                <a:lnTo>
                  <a:pt x="161544" y="9144"/>
                </a:lnTo>
                <a:lnTo>
                  <a:pt x="158496" y="9144"/>
                </a:lnTo>
                <a:lnTo>
                  <a:pt x="152400" y="6096"/>
                </a:lnTo>
                <a:close/>
              </a:path>
              <a:path w="161925" h="1853564">
                <a:moveTo>
                  <a:pt x="161544" y="1844040"/>
                </a:moveTo>
                <a:lnTo>
                  <a:pt x="158496" y="1844040"/>
                </a:lnTo>
                <a:lnTo>
                  <a:pt x="152400" y="1847088"/>
                </a:lnTo>
                <a:lnTo>
                  <a:pt x="161544" y="1847088"/>
                </a:lnTo>
                <a:lnTo>
                  <a:pt x="161544" y="1844040"/>
                </a:lnTo>
                <a:close/>
              </a:path>
              <a:path w="161925" h="1853564">
                <a:moveTo>
                  <a:pt x="9143" y="6096"/>
                </a:moveTo>
                <a:lnTo>
                  <a:pt x="6096" y="9144"/>
                </a:lnTo>
                <a:lnTo>
                  <a:pt x="9143" y="9144"/>
                </a:lnTo>
                <a:lnTo>
                  <a:pt x="9143" y="6096"/>
                </a:lnTo>
                <a:close/>
              </a:path>
              <a:path w="161925" h="1853564">
                <a:moveTo>
                  <a:pt x="152400" y="6096"/>
                </a:moveTo>
                <a:lnTo>
                  <a:pt x="9143" y="6096"/>
                </a:lnTo>
                <a:lnTo>
                  <a:pt x="9143" y="9144"/>
                </a:lnTo>
                <a:lnTo>
                  <a:pt x="152400" y="9144"/>
                </a:lnTo>
                <a:lnTo>
                  <a:pt x="152400" y="6096"/>
                </a:lnTo>
                <a:close/>
              </a:path>
              <a:path w="161925" h="1853564">
                <a:moveTo>
                  <a:pt x="161544" y="6096"/>
                </a:moveTo>
                <a:lnTo>
                  <a:pt x="152400" y="6096"/>
                </a:lnTo>
                <a:lnTo>
                  <a:pt x="158496" y="9144"/>
                </a:lnTo>
                <a:lnTo>
                  <a:pt x="161544" y="9144"/>
                </a:lnTo>
                <a:lnTo>
                  <a:pt x="161544" y="6096"/>
                </a:lnTo>
                <a:close/>
              </a:path>
            </a:pathLst>
          </a:custGeom>
          <a:solidFill>
            <a:srgbClr val="000000"/>
          </a:solidFill>
        </p:spPr>
        <p:txBody>
          <a:bodyPr wrap="square" lIns="0" tIns="0" rIns="0" bIns="0" rtlCol="0"/>
          <a:lstStyle/>
          <a:p>
            <a:endParaRPr sz="1588"/>
          </a:p>
        </p:txBody>
      </p:sp>
      <p:sp>
        <p:nvSpPr>
          <p:cNvPr id="21" name="object 21"/>
          <p:cNvSpPr/>
          <p:nvPr/>
        </p:nvSpPr>
        <p:spPr>
          <a:xfrm>
            <a:off x="8251115" y="1239818"/>
            <a:ext cx="134471" cy="4182035"/>
          </a:xfrm>
          <a:custGeom>
            <a:avLst/>
            <a:gdLst/>
            <a:ahLst/>
            <a:cxnLst/>
            <a:rect l="l" t="t" r="r" b="b"/>
            <a:pathLst>
              <a:path w="152400" h="4739640">
                <a:moveTo>
                  <a:pt x="0" y="0"/>
                </a:moveTo>
                <a:lnTo>
                  <a:pt x="152400" y="0"/>
                </a:lnTo>
                <a:lnTo>
                  <a:pt x="152400" y="4739640"/>
                </a:lnTo>
                <a:lnTo>
                  <a:pt x="0" y="4739640"/>
                </a:lnTo>
                <a:lnTo>
                  <a:pt x="0" y="0"/>
                </a:lnTo>
                <a:close/>
              </a:path>
            </a:pathLst>
          </a:custGeom>
          <a:solidFill>
            <a:srgbClr val="000000"/>
          </a:solidFill>
        </p:spPr>
        <p:txBody>
          <a:bodyPr wrap="square" lIns="0" tIns="0" rIns="0" bIns="0" rtlCol="0"/>
          <a:lstStyle/>
          <a:p>
            <a:endParaRPr sz="1588"/>
          </a:p>
        </p:txBody>
      </p:sp>
      <p:sp>
        <p:nvSpPr>
          <p:cNvPr id="22" name="object 22"/>
          <p:cNvSpPr/>
          <p:nvPr/>
        </p:nvSpPr>
        <p:spPr>
          <a:xfrm>
            <a:off x="8248426" y="1237130"/>
            <a:ext cx="142875" cy="4190440"/>
          </a:xfrm>
          <a:custGeom>
            <a:avLst/>
            <a:gdLst/>
            <a:ahLst/>
            <a:cxnLst/>
            <a:rect l="l" t="t" r="r" b="b"/>
            <a:pathLst>
              <a:path w="161925" h="4749165">
                <a:moveTo>
                  <a:pt x="161543" y="0"/>
                </a:moveTo>
                <a:lnTo>
                  <a:pt x="0" y="0"/>
                </a:lnTo>
                <a:lnTo>
                  <a:pt x="0" y="4748784"/>
                </a:lnTo>
                <a:lnTo>
                  <a:pt x="161543" y="4748784"/>
                </a:lnTo>
                <a:lnTo>
                  <a:pt x="161543" y="4742688"/>
                </a:lnTo>
                <a:lnTo>
                  <a:pt x="9143" y="4742688"/>
                </a:lnTo>
                <a:lnTo>
                  <a:pt x="3048" y="4739640"/>
                </a:lnTo>
                <a:lnTo>
                  <a:pt x="9143" y="4739640"/>
                </a:lnTo>
                <a:lnTo>
                  <a:pt x="9143" y="9144"/>
                </a:lnTo>
                <a:lnTo>
                  <a:pt x="3048" y="9144"/>
                </a:lnTo>
                <a:lnTo>
                  <a:pt x="9143" y="3048"/>
                </a:lnTo>
                <a:lnTo>
                  <a:pt x="161543" y="3048"/>
                </a:lnTo>
                <a:lnTo>
                  <a:pt x="161543" y="0"/>
                </a:lnTo>
                <a:close/>
              </a:path>
              <a:path w="161925" h="4749165">
                <a:moveTo>
                  <a:pt x="9143" y="4739640"/>
                </a:moveTo>
                <a:lnTo>
                  <a:pt x="3048" y="4739640"/>
                </a:lnTo>
                <a:lnTo>
                  <a:pt x="9143" y="4742688"/>
                </a:lnTo>
                <a:lnTo>
                  <a:pt x="9143" y="4739640"/>
                </a:lnTo>
                <a:close/>
              </a:path>
              <a:path w="161925" h="4749165">
                <a:moveTo>
                  <a:pt x="152400" y="4739640"/>
                </a:moveTo>
                <a:lnTo>
                  <a:pt x="9143" y="4739640"/>
                </a:lnTo>
                <a:lnTo>
                  <a:pt x="9143" y="4742688"/>
                </a:lnTo>
                <a:lnTo>
                  <a:pt x="152400" y="4742688"/>
                </a:lnTo>
                <a:lnTo>
                  <a:pt x="152400" y="4739640"/>
                </a:lnTo>
                <a:close/>
              </a:path>
              <a:path w="161925" h="4749165">
                <a:moveTo>
                  <a:pt x="152400" y="3048"/>
                </a:moveTo>
                <a:lnTo>
                  <a:pt x="152400" y="4742688"/>
                </a:lnTo>
                <a:lnTo>
                  <a:pt x="155448" y="4739640"/>
                </a:lnTo>
                <a:lnTo>
                  <a:pt x="161543" y="4739640"/>
                </a:lnTo>
                <a:lnTo>
                  <a:pt x="161543" y="9144"/>
                </a:lnTo>
                <a:lnTo>
                  <a:pt x="155448" y="9144"/>
                </a:lnTo>
                <a:lnTo>
                  <a:pt x="152400" y="3048"/>
                </a:lnTo>
                <a:close/>
              </a:path>
              <a:path w="161925" h="4749165">
                <a:moveTo>
                  <a:pt x="161543" y="4739640"/>
                </a:moveTo>
                <a:lnTo>
                  <a:pt x="155448" y="4739640"/>
                </a:lnTo>
                <a:lnTo>
                  <a:pt x="152400" y="4742688"/>
                </a:lnTo>
                <a:lnTo>
                  <a:pt x="161543" y="4742688"/>
                </a:lnTo>
                <a:lnTo>
                  <a:pt x="161543" y="4739640"/>
                </a:lnTo>
                <a:close/>
              </a:path>
              <a:path w="161925" h="4749165">
                <a:moveTo>
                  <a:pt x="9143" y="3048"/>
                </a:moveTo>
                <a:lnTo>
                  <a:pt x="3048" y="9144"/>
                </a:lnTo>
                <a:lnTo>
                  <a:pt x="9143" y="9144"/>
                </a:lnTo>
                <a:lnTo>
                  <a:pt x="9143" y="3048"/>
                </a:lnTo>
                <a:close/>
              </a:path>
              <a:path w="161925" h="4749165">
                <a:moveTo>
                  <a:pt x="152400" y="3048"/>
                </a:moveTo>
                <a:lnTo>
                  <a:pt x="9143" y="3048"/>
                </a:lnTo>
                <a:lnTo>
                  <a:pt x="9143" y="9144"/>
                </a:lnTo>
                <a:lnTo>
                  <a:pt x="152400" y="9144"/>
                </a:lnTo>
                <a:lnTo>
                  <a:pt x="152400" y="3048"/>
                </a:lnTo>
                <a:close/>
              </a:path>
              <a:path w="161925" h="4749165">
                <a:moveTo>
                  <a:pt x="161543" y="3048"/>
                </a:moveTo>
                <a:lnTo>
                  <a:pt x="152400" y="3048"/>
                </a:lnTo>
                <a:lnTo>
                  <a:pt x="155448" y="9144"/>
                </a:lnTo>
                <a:lnTo>
                  <a:pt x="161543" y="9144"/>
                </a:lnTo>
                <a:lnTo>
                  <a:pt x="161543" y="3048"/>
                </a:lnTo>
                <a:close/>
              </a:path>
            </a:pathLst>
          </a:custGeom>
          <a:solidFill>
            <a:srgbClr val="000000"/>
          </a:solidFill>
        </p:spPr>
        <p:txBody>
          <a:bodyPr wrap="square" lIns="0" tIns="0" rIns="0" bIns="0" rtlCol="0"/>
          <a:lstStyle/>
          <a:p>
            <a:endParaRPr sz="1588"/>
          </a:p>
        </p:txBody>
      </p:sp>
      <p:sp>
        <p:nvSpPr>
          <p:cNvPr id="23" name="object 23"/>
          <p:cNvSpPr/>
          <p:nvPr/>
        </p:nvSpPr>
        <p:spPr>
          <a:xfrm>
            <a:off x="1083833" y="5437990"/>
            <a:ext cx="7301753" cy="132229"/>
          </a:xfrm>
          <a:custGeom>
            <a:avLst/>
            <a:gdLst/>
            <a:ahLst/>
            <a:cxnLst/>
            <a:rect l="l" t="t" r="r" b="b"/>
            <a:pathLst>
              <a:path w="8275320" h="149860">
                <a:moveTo>
                  <a:pt x="0" y="0"/>
                </a:moveTo>
                <a:lnTo>
                  <a:pt x="8275320" y="0"/>
                </a:lnTo>
                <a:lnTo>
                  <a:pt x="8275320" y="149352"/>
                </a:lnTo>
                <a:lnTo>
                  <a:pt x="0" y="149352"/>
                </a:lnTo>
                <a:lnTo>
                  <a:pt x="0" y="0"/>
                </a:lnTo>
                <a:close/>
              </a:path>
            </a:pathLst>
          </a:custGeom>
          <a:solidFill>
            <a:srgbClr val="000000"/>
          </a:solidFill>
        </p:spPr>
        <p:txBody>
          <a:bodyPr wrap="square" lIns="0" tIns="0" rIns="0" bIns="0" rtlCol="0"/>
          <a:lstStyle/>
          <a:p>
            <a:endParaRPr sz="1588"/>
          </a:p>
        </p:txBody>
      </p:sp>
      <p:sp>
        <p:nvSpPr>
          <p:cNvPr id="24" name="object 24"/>
          <p:cNvSpPr/>
          <p:nvPr/>
        </p:nvSpPr>
        <p:spPr>
          <a:xfrm>
            <a:off x="1078453" y="5435301"/>
            <a:ext cx="7312959" cy="140074"/>
          </a:xfrm>
          <a:custGeom>
            <a:avLst/>
            <a:gdLst/>
            <a:ahLst/>
            <a:cxnLst/>
            <a:rect l="l" t="t" r="r" b="b"/>
            <a:pathLst>
              <a:path w="8288020" h="158750">
                <a:moveTo>
                  <a:pt x="8287511" y="0"/>
                </a:moveTo>
                <a:lnTo>
                  <a:pt x="0" y="0"/>
                </a:lnTo>
                <a:lnTo>
                  <a:pt x="0" y="158495"/>
                </a:lnTo>
                <a:lnTo>
                  <a:pt x="8287511" y="158495"/>
                </a:lnTo>
                <a:lnTo>
                  <a:pt x="8287511" y="152399"/>
                </a:lnTo>
                <a:lnTo>
                  <a:pt x="9143" y="152399"/>
                </a:lnTo>
                <a:lnTo>
                  <a:pt x="6096" y="149351"/>
                </a:lnTo>
                <a:lnTo>
                  <a:pt x="9143" y="149351"/>
                </a:lnTo>
                <a:lnTo>
                  <a:pt x="9143" y="9143"/>
                </a:lnTo>
                <a:lnTo>
                  <a:pt x="6096" y="9143"/>
                </a:lnTo>
                <a:lnTo>
                  <a:pt x="9143" y="3047"/>
                </a:lnTo>
                <a:lnTo>
                  <a:pt x="8287511" y="3047"/>
                </a:lnTo>
                <a:lnTo>
                  <a:pt x="8287511" y="0"/>
                </a:lnTo>
                <a:close/>
              </a:path>
              <a:path w="8288020" h="158750">
                <a:moveTo>
                  <a:pt x="9143" y="149351"/>
                </a:moveTo>
                <a:lnTo>
                  <a:pt x="6096" y="149351"/>
                </a:lnTo>
                <a:lnTo>
                  <a:pt x="9143" y="152399"/>
                </a:lnTo>
                <a:lnTo>
                  <a:pt x="9143" y="149351"/>
                </a:lnTo>
                <a:close/>
              </a:path>
              <a:path w="8288020" h="158750">
                <a:moveTo>
                  <a:pt x="8278368" y="149351"/>
                </a:moveTo>
                <a:lnTo>
                  <a:pt x="9143" y="149351"/>
                </a:lnTo>
                <a:lnTo>
                  <a:pt x="9143" y="152399"/>
                </a:lnTo>
                <a:lnTo>
                  <a:pt x="8278368" y="152399"/>
                </a:lnTo>
                <a:lnTo>
                  <a:pt x="8278368" y="149351"/>
                </a:lnTo>
                <a:close/>
              </a:path>
              <a:path w="8288020" h="158750">
                <a:moveTo>
                  <a:pt x="8278368" y="3047"/>
                </a:moveTo>
                <a:lnTo>
                  <a:pt x="8278368" y="152399"/>
                </a:lnTo>
                <a:lnTo>
                  <a:pt x="8281416" y="149351"/>
                </a:lnTo>
                <a:lnTo>
                  <a:pt x="8287511" y="149351"/>
                </a:lnTo>
                <a:lnTo>
                  <a:pt x="8287511" y="9143"/>
                </a:lnTo>
                <a:lnTo>
                  <a:pt x="8281416" y="9143"/>
                </a:lnTo>
                <a:lnTo>
                  <a:pt x="8278368" y="3047"/>
                </a:lnTo>
                <a:close/>
              </a:path>
              <a:path w="8288020" h="158750">
                <a:moveTo>
                  <a:pt x="8287511" y="149351"/>
                </a:moveTo>
                <a:lnTo>
                  <a:pt x="8281416" y="149351"/>
                </a:lnTo>
                <a:lnTo>
                  <a:pt x="8278368" y="152399"/>
                </a:lnTo>
                <a:lnTo>
                  <a:pt x="8287511" y="152399"/>
                </a:lnTo>
                <a:lnTo>
                  <a:pt x="8287511" y="149351"/>
                </a:lnTo>
                <a:close/>
              </a:path>
              <a:path w="8288020" h="158750">
                <a:moveTo>
                  <a:pt x="9143" y="3047"/>
                </a:moveTo>
                <a:lnTo>
                  <a:pt x="6096" y="9143"/>
                </a:lnTo>
                <a:lnTo>
                  <a:pt x="9143" y="9143"/>
                </a:lnTo>
                <a:lnTo>
                  <a:pt x="9143" y="3047"/>
                </a:lnTo>
                <a:close/>
              </a:path>
              <a:path w="8288020" h="158750">
                <a:moveTo>
                  <a:pt x="8278368" y="3047"/>
                </a:moveTo>
                <a:lnTo>
                  <a:pt x="9143" y="3047"/>
                </a:lnTo>
                <a:lnTo>
                  <a:pt x="9143" y="9143"/>
                </a:lnTo>
                <a:lnTo>
                  <a:pt x="8278368" y="9143"/>
                </a:lnTo>
                <a:lnTo>
                  <a:pt x="8278368" y="3047"/>
                </a:lnTo>
                <a:close/>
              </a:path>
              <a:path w="8288020" h="158750">
                <a:moveTo>
                  <a:pt x="8287511" y="3047"/>
                </a:moveTo>
                <a:lnTo>
                  <a:pt x="8278368" y="3047"/>
                </a:lnTo>
                <a:lnTo>
                  <a:pt x="8281416" y="9143"/>
                </a:lnTo>
                <a:lnTo>
                  <a:pt x="8287511" y="9143"/>
                </a:lnTo>
                <a:lnTo>
                  <a:pt x="8287511" y="3047"/>
                </a:lnTo>
                <a:close/>
              </a:path>
            </a:pathLst>
          </a:custGeom>
          <a:solidFill>
            <a:srgbClr val="000000"/>
          </a:solidFill>
        </p:spPr>
        <p:txBody>
          <a:bodyPr wrap="square" lIns="0" tIns="0" rIns="0" bIns="0" rtlCol="0"/>
          <a:lstStyle/>
          <a:p>
            <a:endParaRPr sz="1588"/>
          </a:p>
        </p:txBody>
      </p:sp>
      <p:sp>
        <p:nvSpPr>
          <p:cNvPr id="25" name="object 25"/>
          <p:cNvSpPr/>
          <p:nvPr/>
        </p:nvSpPr>
        <p:spPr>
          <a:xfrm>
            <a:off x="4553174" y="2135392"/>
            <a:ext cx="317687" cy="309282"/>
          </a:xfrm>
          <a:custGeom>
            <a:avLst/>
            <a:gdLst/>
            <a:ahLst/>
            <a:cxnLst/>
            <a:rect l="l" t="t" r="r" b="b"/>
            <a:pathLst>
              <a:path w="360045" h="350519">
                <a:moveTo>
                  <a:pt x="179832" y="0"/>
                </a:moveTo>
                <a:lnTo>
                  <a:pt x="132644" y="6321"/>
                </a:lnTo>
                <a:lnTo>
                  <a:pt x="89859" y="24158"/>
                </a:lnTo>
                <a:lnTo>
                  <a:pt x="53339" y="51816"/>
                </a:lnTo>
                <a:lnTo>
                  <a:pt x="24948" y="87601"/>
                </a:lnTo>
                <a:lnTo>
                  <a:pt x="6547" y="129822"/>
                </a:lnTo>
                <a:lnTo>
                  <a:pt x="0" y="176784"/>
                </a:lnTo>
                <a:lnTo>
                  <a:pt x="6547" y="223520"/>
                </a:lnTo>
                <a:lnTo>
                  <a:pt x="24948" y="265176"/>
                </a:lnTo>
                <a:lnTo>
                  <a:pt x="53340" y="300228"/>
                </a:lnTo>
                <a:lnTo>
                  <a:pt x="89859" y="327152"/>
                </a:lnTo>
                <a:lnTo>
                  <a:pt x="132644" y="344424"/>
                </a:lnTo>
                <a:lnTo>
                  <a:pt x="179832" y="350520"/>
                </a:lnTo>
                <a:lnTo>
                  <a:pt x="228077" y="344424"/>
                </a:lnTo>
                <a:lnTo>
                  <a:pt x="271159" y="327152"/>
                </a:lnTo>
                <a:lnTo>
                  <a:pt x="307467" y="300228"/>
                </a:lnTo>
                <a:lnTo>
                  <a:pt x="335392" y="265176"/>
                </a:lnTo>
                <a:lnTo>
                  <a:pt x="353328" y="223520"/>
                </a:lnTo>
                <a:lnTo>
                  <a:pt x="359663" y="176784"/>
                </a:lnTo>
                <a:lnTo>
                  <a:pt x="353328" y="129822"/>
                </a:lnTo>
                <a:lnTo>
                  <a:pt x="335392" y="87601"/>
                </a:lnTo>
                <a:lnTo>
                  <a:pt x="307466" y="51816"/>
                </a:lnTo>
                <a:lnTo>
                  <a:pt x="271159" y="24158"/>
                </a:lnTo>
                <a:lnTo>
                  <a:pt x="228077" y="6321"/>
                </a:lnTo>
                <a:lnTo>
                  <a:pt x="179832" y="0"/>
                </a:lnTo>
                <a:close/>
              </a:path>
            </a:pathLst>
          </a:custGeom>
          <a:solidFill>
            <a:srgbClr val="000000"/>
          </a:solidFill>
        </p:spPr>
        <p:txBody>
          <a:bodyPr wrap="square" lIns="0" tIns="0" rIns="0" bIns="0" rtlCol="0"/>
          <a:lstStyle/>
          <a:p>
            <a:endParaRPr sz="1588"/>
          </a:p>
        </p:txBody>
      </p:sp>
      <p:sp>
        <p:nvSpPr>
          <p:cNvPr id="26" name="object 26"/>
          <p:cNvSpPr/>
          <p:nvPr/>
        </p:nvSpPr>
        <p:spPr>
          <a:xfrm>
            <a:off x="4550484" y="2132704"/>
            <a:ext cx="325531" cy="317687"/>
          </a:xfrm>
          <a:custGeom>
            <a:avLst/>
            <a:gdLst/>
            <a:ahLst/>
            <a:cxnLst/>
            <a:rect l="l" t="t" r="r" b="b"/>
            <a:pathLst>
              <a:path w="368935" h="360044">
                <a:moveTo>
                  <a:pt x="201168" y="0"/>
                </a:moveTo>
                <a:lnTo>
                  <a:pt x="164592" y="0"/>
                </a:lnTo>
                <a:lnTo>
                  <a:pt x="128016" y="6096"/>
                </a:lnTo>
                <a:lnTo>
                  <a:pt x="79248" y="30480"/>
                </a:lnTo>
                <a:lnTo>
                  <a:pt x="39624" y="64008"/>
                </a:lnTo>
                <a:lnTo>
                  <a:pt x="12192" y="109727"/>
                </a:lnTo>
                <a:lnTo>
                  <a:pt x="0" y="161544"/>
                </a:lnTo>
                <a:lnTo>
                  <a:pt x="0" y="198120"/>
                </a:lnTo>
                <a:lnTo>
                  <a:pt x="6096" y="234696"/>
                </a:lnTo>
                <a:lnTo>
                  <a:pt x="12192" y="249936"/>
                </a:lnTo>
                <a:lnTo>
                  <a:pt x="30480" y="280415"/>
                </a:lnTo>
                <a:lnTo>
                  <a:pt x="42672" y="295656"/>
                </a:lnTo>
                <a:lnTo>
                  <a:pt x="51816" y="307848"/>
                </a:lnTo>
                <a:lnTo>
                  <a:pt x="67056" y="320039"/>
                </a:lnTo>
                <a:lnTo>
                  <a:pt x="79248" y="329184"/>
                </a:lnTo>
                <a:lnTo>
                  <a:pt x="94487" y="338327"/>
                </a:lnTo>
                <a:lnTo>
                  <a:pt x="112775" y="344424"/>
                </a:lnTo>
                <a:lnTo>
                  <a:pt x="128016" y="350520"/>
                </a:lnTo>
                <a:lnTo>
                  <a:pt x="146304" y="356615"/>
                </a:lnTo>
                <a:lnTo>
                  <a:pt x="164592" y="359663"/>
                </a:lnTo>
                <a:lnTo>
                  <a:pt x="204216" y="359663"/>
                </a:lnTo>
                <a:lnTo>
                  <a:pt x="222504" y="356615"/>
                </a:lnTo>
                <a:lnTo>
                  <a:pt x="237744" y="350520"/>
                </a:lnTo>
                <a:lnTo>
                  <a:pt x="164592" y="350520"/>
                </a:lnTo>
                <a:lnTo>
                  <a:pt x="149351" y="347472"/>
                </a:lnTo>
                <a:lnTo>
                  <a:pt x="100584" y="329184"/>
                </a:lnTo>
                <a:lnTo>
                  <a:pt x="48768" y="286512"/>
                </a:lnTo>
                <a:lnTo>
                  <a:pt x="30480" y="259080"/>
                </a:lnTo>
                <a:lnTo>
                  <a:pt x="21336" y="246887"/>
                </a:lnTo>
                <a:lnTo>
                  <a:pt x="15239" y="228600"/>
                </a:lnTo>
                <a:lnTo>
                  <a:pt x="12192" y="213360"/>
                </a:lnTo>
                <a:lnTo>
                  <a:pt x="9144" y="195072"/>
                </a:lnTo>
                <a:lnTo>
                  <a:pt x="9144" y="161544"/>
                </a:lnTo>
                <a:lnTo>
                  <a:pt x="21336" y="112775"/>
                </a:lnTo>
                <a:lnTo>
                  <a:pt x="48768" y="70103"/>
                </a:lnTo>
                <a:lnTo>
                  <a:pt x="85344" y="36575"/>
                </a:lnTo>
                <a:lnTo>
                  <a:pt x="131063" y="15239"/>
                </a:lnTo>
                <a:lnTo>
                  <a:pt x="149351" y="12191"/>
                </a:lnTo>
                <a:lnTo>
                  <a:pt x="164592" y="9144"/>
                </a:lnTo>
                <a:lnTo>
                  <a:pt x="246888" y="9144"/>
                </a:lnTo>
                <a:lnTo>
                  <a:pt x="237744" y="6096"/>
                </a:lnTo>
                <a:lnTo>
                  <a:pt x="201168" y="0"/>
                </a:lnTo>
                <a:close/>
              </a:path>
              <a:path w="368935" h="360044">
                <a:moveTo>
                  <a:pt x="246888" y="9144"/>
                </a:moveTo>
                <a:lnTo>
                  <a:pt x="201168" y="9144"/>
                </a:lnTo>
                <a:lnTo>
                  <a:pt x="237744" y="15239"/>
                </a:lnTo>
                <a:lnTo>
                  <a:pt x="252984" y="21336"/>
                </a:lnTo>
                <a:lnTo>
                  <a:pt x="268224" y="30480"/>
                </a:lnTo>
                <a:lnTo>
                  <a:pt x="283463" y="36575"/>
                </a:lnTo>
                <a:lnTo>
                  <a:pt x="295656" y="48768"/>
                </a:lnTo>
                <a:lnTo>
                  <a:pt x="329184" y="82296"/>
                </a:lnTo>
                <a:lnTo>
                  <a:pt x="350520" y="128015"/>
                </a:lnTo>
                <a:lnTo>
                  <a:pt x="359663" y="161544"/>
                </a:lnTo>
                <a:lnTo>
                  <a:pt x="359663" y="198120"/>
                </a:lnTo>
                <a:lnTo>
                  <a:pt x="356616" y="213360"/>
                </a:lnTo>
                <a:lnTo>
                  <a:pt x="350520" y="231648"/>
                </a:lnTo>
                <a:lnTo>
                  <a:pt x="338328" y="262127"/>
                </a:lnTo>
                <a:lnTo>
                  <a:pt x="329184" y="274320"/>
                </a:lnTo>
                <a:lnTo>
                  <a:pt x="320039" y="289560"/>
                </a:lnTo>
                <a:lnTo>
                  <a:pt x="307848" y="301751"/>
                </a:lnTo>
                <a:lnTo>
                  <a:pt x="295656" y="310896"/>
                </a:lnTo>
                <a:lnTo>
                  <a:pt x="280416" y="320039"/>
                </a:lnTo>
                <a:lnTo>
                  <a:pt x="268224" y="329184"/>
                </a:lnTo>
                <a:lnTo>
                  <a:pt x="252984" y="338327"/>
                </a:lnTo>
                <a:lnTo>
                  <a:pt x="234696" y="341375"/>
                </a:lnTo>
                <a:lnTo>
                  <a:pt x="219456" y="347472"/>
                </a:lnTo>
                <a:lnTo>
                  <a:pt x="201168" y="350520"/>
                </a:lnTo>
                <a:lnTo>
                  <a:pt x="237744" y="350520"/>
                </a:lnTo>
                <a:lnTo>
                  <a:pt x="256032" y="344424"/>
                </a:lnTo>
                <a:lnTo>
                  <a:pt x="271272" y="338327"/>
                </a:lnTo>
                <a:lnTo>
                  <a:pt x="286512" y="329184"/>
                </a:lnTo>
                <a:lnTo>
                  <a:pt x="301751" y="316991"/>
                </a:lnTo>
                <a:lnTo>
                  <a:pt x="313944" y="307848"/>
                </a:lnTo>
                <a:lnTo>
                  <a:pt x="326136" y="292608"/>
                </a:lnTo>
                <a:lnTo>
                  <a:pt x="338328" y="280415"/>
                </a:lnTo>
                <a:lnTo>
                  <a:pt x="347472" y="265175"/>
                </a:lnTo>
                <a:lnTo>
                  <a:pt x="353568" y="249936"/>
                </a:lnTo>
                <a:lnTo>
                  <a:pt x="359663" y="231648"/>
                </a:lnTo>
                <a:lnTo>
                  <a:pt x="365760" y="216408"/>
                </a:lnTo>
                <a:lnTo>
                  <a:pt x="368808" y="198120"/>
                </a:lnTo>
                <a:lnTo>
                  <a:pt x="368808" y="161544"/>
                </a:lnTo>
                <a:lnTo>
                  <a:pt x="365760" y="143256"/>
                </a:lnTo>
                <a:lnTo>
                  <a:pt x="359663" y="124968"/>
                </a:lnTo>
                <a:lnTo>
                  <a:pt x="353568" y="109727"/>
                </a:lnTo>
                <a:lnTo>
                  <a:pt x="347472" y="91439"/>
                </a:lnTo>
                <a:lnTo>
                  <a:pt x="338328" y="79248"/>
                </a:lnTo>
                <a:lnTo>
                  <a:pt x="326136" y="64008"/>
                </a:lnTo>
                <a:lnTo>
                  <a:pt x="301751" y="39624"/>
                </a:lnTo>
                <a:lnTo>
                  <a:pt x="256032" y="12191"/>
                </a:lnTo>
                <a:lnTo>
                  <a:pt x="246888" y="9144"/>
                </a:lnTo>
                <a:close/>
              </a:path>
            </a:pathLst>
          </a:custGeom>
          <a:solidFill>
            <a:srgbClr val="04607B"/>
          </a:solidFill>
        </p:spPr>
        <p:txBody>
          <a:bodyPr wrap="square" lIns="0" tIns="0" rIns="0" bIns="0" rtlCol="0"/>
          <a:lstStyle/>
          <a:p>
            <a:endParaRPr sz="1588"/>
          </a:p>
        </p:txBody>
      </p:sp>
      <p:sp>
        <p:nvSpPr>
          <p:cNvPr id="27" name="object 27"/>
          <p:cNvSpPr/>
          <p:nvPr/>
        </p:nvSpPr>
        <p:spPr>
          <a:xfrm>
            <a:off x="4061011" y="1401813"/>
            <a:ext cx="1245534" cy="822512"/>
          </a:xfrm>
          <a:custGeom>
            <a:avLst/>
            <a:gdLst/>
            <a:ahLst/>
            <a:cxnLst/>
            <a:rect l="l" t="t" r="r" b="b"/>
            <a:pathLst>
              <a:path w="1411604" h="932180">
                <a:moveTo>
                  <a:pt x="1225378" y="719482"/>
                </a:moveTo>
                <a:lnTo>
                  <a:pt x="259252" y="719482"/>
                </a:lnTo>
                <a:lnTo>
                  <a:pt x="265128" y="723661"/>
                </a:lnTo>
                <a:lnTo>
                  <a:pt x="270932" y="738270"/>
                </a:lnTo>
                <a:lnTo>
                  <a:pt x="280416" y="767381"/>
                </a:lnTo>
                <a:lnTo>
                  <a:pt x="311658" y="787955"/>
                </a:lnTo>
                <a:lnTo>
                  <a:pt x="339566" y="805957"/>
                </a:lnTo>
                <a:lnTo>
                  <a:pt x="365760" y="822245"/>
                </a:lnTo>
                <a:lnTo>
                  <a:pt x="400907" y="848820"/>
                </a:lnTo>
                <a:lnTo>
                  <a:pt x="467772" y="905398"/>
                </a:lnTo>
                <a:lnTo>
                  <a:pt x="502920" y="931973"/>
                </a:lnTo>
                <a:lnTo>
                  <a:pt x="546258" y="915019"/>
                </a:lnTo>
                <a:lnTo>
                  <a:pt x="627221" y="878824"/>
                </a:lnTo>
                <a:lnTo>
                  <a:pt x="670560" y="861869"/>
                </a:lnTo>
                <a:lnTo>
                  <a:pt x="829901" y="843867"/>
                </a:lnTo>
                <a:lnTo>
                  <a:pt x="877824" y="837485"/>
                </a:lnTo>
                <a:lnTo>
                  <a:pt x="925175" y="829960"/>
                </a:lnTo>
                <a:lnTo>
                  <a:pt x="973169" y="820721"/>
                </a:lnTo>
                <a:lnTo>
                  <a:pt x="1023020" y="809196"/>
                </a:lnTo>
                <a:lnTo>
                  <a:pt x="1075944" y="794813"/>
                </a:lnTo>
                <a:lnTo>
                  <a:pt x="1093327" y="790527"/>
                </a:lnTo>
                <a:lnTo>
                  <a:pt x="1123569" y="783383"/>
                </a:lnTo>
                <a:lnTo>
                  <a:pt x="1154382" y="775096"/>
                </a:lnTo>
                <a:lnTo>
                  <a:pt x="1173480" y="767381"/>
                </a:lnTo>
                <a:lnTo>
                  <a:pt x="1212511" y="735278"/>
                </a:lnTo>
                <a:lnTo>
                  <a:pt x="1225378" y="719482"/>
                </a:lnTo>
                <a:close/>
              </a:path>
              <a:path w="1411604" h="932180">
                <a:moveTo>
                  <a:pt x="239934" y="0"/>
                </a:moveTo>
                <a:lnTo>
                  <a:pt x="167640" y="17573"/>
                </a:lnTo>
                <a:lnTo>
                  <a:pt x="57912" y="99869"/>
                </a:lnTo>
                <a:lnTo>
                  <a:pt x="58215" y="130351"/>
                </a:lnTo>
                <a:lnTo>
                  <a:pt x="61644" y="173039"/>
                </a:lnTo>
                <a:lnTo>
                  <a:pt x="64630" y="181525"/>
                </a:lnTo>
                <a:lnTo>
                  <a:pt x="65913" y="185975"/>
                </a:lnTo>
                <a:lnTo>
                  <a:pt x="66869" y="193317"/>
                </a:lnTo>
                <a:lnTo>
                  <a:pt x="67359" y="205618"/>
                </a:lnTo>
                <a:lnTo>
                  <a:pt x="67242" y="224944"/>
                </a:lnTo>
                <a:lnTo>
                  <a:pt x="64630" y="292933"/>
                </a:lnTo>
                <a:lnTo>
                  <a:pt x="61854" y="345729"/>
                </a:lnTo>
                <a:lnTo>
                  <a:pt x="57912" y="413813"/>
                </a:lnTo>
                <a:lnTo>
                  <a:pt x="42672" y="453437"/>
                </a:lnTo>
                <a:lnTo>
                  <a:pt x="27407" y="498426"/>
                </a:lnTo>
                <a:lnTo>
                  <a:pt x="19312" y="521468"/>
                </a:lnTo>
                <a:lnTo>
                  <a:pt x="14581" y="535733"/>
                </a:lnTo>
                <a:lnTo>
                  <a:pt x="9412" y="554387"/>
                </a:lnTo>
                <a:lnTo>
                  <a:pt x="0" y="590597"/>
                </a:lnTo>
                <a:lnTo>
                  <a:pt x="8382" y="607933"/>
                </a:lnTo>
                <a:lnTo>
                  <a:pt x="30480" y="646985"/>
                </a:lnTo>
                <a:lnTo>
                  <a:pt x="61722" y="688324"/>
                </a:lnTo>
                <a:lnTo>
                  <a:pt x="97536" y="712517"/>
                </a:lnTo>
                <a:lnTo>
                  <a:pt x="160025" y="725626"/>
                </a:lnTo>
                <a:lnTo>
                  <a:pt x="203692" y="728805"/>
                </a:lnTo>
                <a:lnTo>
                  <a:pt x="232284" y="726126"/>
                </a:lnTo>
                <a:lnTo>
                  <a:pt x="249555" y="721661"/>
                </a:lnTo>
                <a:lnTo>
                  <a:pt x="259252" y="719482"/>
                </a:lnTo>
                <a:lnTo>
                  <a:pt x="1225378" y="719482"/>
                </a:lnTo>
                <a:lnTo>
                  <a:pt x="1244938" y="695471"/>
                </a:lnTo>
                <a:lnTo>
                  <a:pt x="1271777" y="650414"/>
                </a:lnTo>
                <a:lnTo>
                  <a:pt x="1294045" y="602563"/>
                </a:lnTo>
                <a:lnTo>
                  <a:pt x="1312756" y="554374"/>
                </a:lnTo>
                <a:lnTo>
                  <a:pt x="1328928" y="508301"/>
                </a:lnTo>
                <a:lnTo>
                  <a:pt x="1364503" y="458819"/>
                </a:lnTo>
                <a:lnTo>
                  <a:pt x="1387221" y="414194"/>
                </a:lnTo>
                <a:lnTo>
                  <a:pt x="1401365" y="365569"/>
                </a:lnTo>
                <a:lnTo>
                  <a:pt x="1411224" y="304085"/>
                </a:lnTo>
                <a:lnTo>
                  <a:pt x="1388506" y="253746"/>
                </a:lnTo>
                <a:lnTo>
                  <a:pt x="1368933" y="207692"/>
                </a:lnTo>
                <a:lnTo>
                  <a:pt x="1343072" y="165639"/>
                </a:lnTo>
                <a:lnTo>
                  <a:pt x="1301496" y="127301"/>
                </a:lnTo>
                <a:lnTo>
                  <a:pt x="1241059" y="118300"/>
                </a:lnTo>
                <a:lnTo>
                  <a:pt x="1216152" y="115109"/>
                </a:lnTo>
                <a:lnTo>
                  <a:pt x="1174956" y="106965"/>
                </a:lnTo>
                <a:lnTo>
                  <a:pt x="1142254" y="99869"/>
                </a:lnTo>
                <a:lnTo>
                  <a:pt x="740664" y="99869"/>
                </a:lnTo>
                <a:lnTo>
                  <a:pt x="585597" y="79295"/>
                </a:lnTo>
                <a:lnTo>
                  <a:pt x="534980" y="70744"/>
                </a:lnTo>
                <a:lnTo>
                  <a:pt x="484194" y="59652"/>
                </a:lnTo>
                <a:lnTo>
                  <a:pt x="432816" y="45005"/>
                </a:lnTo>
                <a:lnTo>
                  <a:pt x="401669" y="33432"/>
                </a:lnTo>
                <a:lnTo>
                  <a:pt x="327660" y="11858"/>
                </a:lnTo>
                <a:lnTo>
                  <a:pt x="239934" y="0"/>
                </a:lnTo>
                <a:close/>
              </a:path>
              <a:path w="1411604" h="932180">
                <a:moveTo>
                  <a:pt x="996921" y="87099"/>
                </a:moveTo>
                <a:lnTo>
                  <a:pt x="945670" y="88129"/>
                </a:lnTo>
                <a:lnTo>
                  <a:pt x="894588" y="90344"/>
                </a:lnTo>
                <a:lnTo>
                  <a:pt x="740664" y="99869"/>
                </a:lnTo>
                <a:lnTo>
                  <a:pt x="1142254" y="99869"/>
                </a:lnTo>
                <a:lnTo>
                  <a:pt x="1133475" y="97964"/>
                </a:lnTo>
                <a:lnTo>
                  <a:pt x="1091422" y="90677"/>
                </a:lnTo>
                <a:lnTo>
                  <a:pt x="1048512" y="87677"/>
                </a:lnTo>
                <a:lnTo>
                  <a:pt x="996921" y="87099"/>
                </a:lnTo>
                <a:close/>
              </a:path>
            </a:pathLst>
          </a:custGeom>
          <a:solidFill>
            <a:srgbClr val="0E6EC6"/>
          </a:solidFill>
        </p:spPr>
        <p:txBody>
          <a:bodyPr wrap="square" lIns="0" tIns="0" rIns="0" bIns="0" rtlCol="0"/>
          <a:lstStyle/>
          <a:p>
            <a:endParaRPr sz="1588"/>
          </a:p>
        </p:txBody>
      </p:sp>
      <p:sp>
        <p:nvSpPr>
          <p:cNvPr id="28" name="object 28"/>
          <p:cNvSpPr/>
          <p:nvPr/>
        </p:nvSpPr>
        <p:spPr>
          <a:xfrm>
            <a:off x="4058323" y="1398717"/>
            <a:ext cx="1253378" cy="828115"/>
          </a:xfrm>
          <a:custGeom>
            <a:avLst/>
            <a:gdLst/>
            <a:ahLst/>
            <a:cxnLst/>
            <a:rect l="l" t="t" r="r" b="b"/>
            <a:pathLst>
              <a:path w="1420495" h="938530">
                <a:moveTo>
                  <a:pt x="268223" y="720089"/>
                </a:moveTo>
                <a:lnTo>
                  <a:pt x="249935" y="720089"/>
                </a:lnTo>
                <a:lnTo>
                  <a:pt x="243839" y="722629"/>
                </a:lnTo>
                <a:lnTo>
                  <a:pt x="234695" y="725169"/>
                </a:lnTo>
                <a:lnTo>
                  <a:pt x="262127" y="725169"/>
                </a:lnTo>
                <a:lnTo>
                  <a:pt x="265175" y="728979"/>
                </a:lnTo>
                <a:lnTo>
                  <a:pt x="262127" y="728979"/>
                </a:lnTo>
                <a:lnTo>
                  <a:pt x="265175" y="735329"/>
                </a:lnTo>
                <a:lnTo>
                  <a:pt x="268223" y="744219"/>
                </a:lnTo>
                <a:lnTo>
                  <a:pt x="274319" y="755650"/>
                </a:lnTo>
                <a:lnTo>
                  <a:pt x="280415" y="774700"/>
                </a:lnTo>
                <a:lnTo>
                  <a:pt x="283463" y="777239"/>
                </a:lnTo>
                <a:lnTo>
                  <a:pt x="301751" y="786129"/>
                </a:lnTo>
                <a:lnTo>
                  <a:pt x="326135" y="805179"/>
                </a:lnTo>
                <a:lnTo>
                  <a:pt x="341375" y="814069"/>
                </a:lnTo>
                <a:lnTo>
                  <a:pt x="353567" y="822959"/>
                </a:lnTo>
                <a:lnTo>
                  <a:pt x="365759" y="829309"/>
                </a:lnTo>
                <a:lnTo>
                  <a:pt x="432815" y="883919"/>
                </a:lnTo>
                <a:lnTo>
                  <a:pt x="505967" y="938529"/>
                </a:lnTo>
                <a:lnTo>
                  <a:pt x="509015" y="938529"/>
                </a:lnTo>
                <a:lnTo>
                  <a:pt x="530351" y="933450"/>
                </a:lnTo>
                <a:lnTo>
                  <a:pt x="538352" y="929639"/>
                </a:lnTo>
                <a:lnTo>
                  <a:pt x="505967" y="929639"/>
                </a:lnTo>
                <a:lnTo>
                  <a:pt x="508124" y="928998"/>
                </a:lnTo>
                <a:lnTo>
                  <a:pt x="475488" y="905509"/>
                </a:lnTo>
                <a:lnTo>
                  <a:pt x="438912" y="877569"/>
                </a:lnTo>
                <a:lnTo>
                  <a:pt x="371855" y="822959"/>
                </a:lnTo>
                <a:lnTo>
                  <a:pt x="359663" y="814069"/>
                </a:lnTo>
                <a:lnTo>
                  <a:pt x="344423" y="805179"/>
                </a:lnTo>
                <a:lnTo>
                  <a:pt x="332231" y="796289"/>
                </a:lnTo>
                <a:lnTo>
                  <a:pt x="316991" y="786129"/>
                </a:lnTo>
                <a:lnTo>
                  <a:pt x="304800" y="781050"/>
                </a:lnTo>
                <a:lnTo>
                  <a:pt x="295655" y="774700"/>
                </a:lnTo>
                <a:lnTo>
                  <a:pt x="291998" y="770889"/>
                </a:lnTo>
                <a:lnTo>
                  <a:pt x="289559" y="770889"/>
                </a:lnTo>
                <a:lnTo>
                  <a:pt x="286512" y="768350"/>
                </a:lnTo>
                <a:lnTo>
                  <a:pt x="288689" y="768350"/>
                </a:lnTo>
                <a:lnTo>
                  <a:pt x="283463" y="753109"/>
                </a:lnTo>
                <a:lnTo>
                  <a:pt x="277367" y="740409"/>
                </a:lnTo>
                <a:lnTo>
                  <a:pt x="274319" y="731519"/>
                </a:lnTo>
                <a:lnTo>
                  <a:pt x="271271" y="725169"/>
                </a:lnTo>
                <a:lnTo>
                  <a:pt x="271271" y="722629"/>
                </a:lnTo>
                <a:lnTo>
                  <a:pt x="268223" y="720089"/>
                </a:lnTo>
                <a:close/>
              </a:path>
              <a:path w="1420495" h="938530">
                <a:moveTo>
                  <a:pt x="508124" y="928998"/>
                </a:moveTo>
                <a:lnTo>
                  <a:pt x="505967" y="929639"/>
                </a:lnTo>
                <a:lnTo>
                  <a:pt x="509015" y="929639"/>
                </a:lnTo>
                <a:lnTo>
                  <a:pt x="508124" y="928998"/>
                </a:lnTo>
                <a:close/>
              </a:path>
              <a:path w="1420495" h="938530">
                <a:moveTo>
                  <a:pt x="1420367" y="308609"/>
                </a:moveTo>
                <a:lnTo>
                  <a:pt x="1411223" y="308609"/>
                </a:lnTo>
                <a:lnTo>
                  <a:pt x="1411223" y="311150"/>
                </a:lnTo>
                <a:lnTo>
                  <a:pt x="1410788" y="311150"/>
                </a:lnTo>
                <a:lnTo>
                  <a:pt x="1399031" y="369569"/>
                </a:lnTo>
                <a:lnTo>
                  <a:pt x="1386839" y="417829"/>
                </a:lnTo>
                <a:lnTo>
                  <a:pt x="1362455" y="461009"/>
                </a:lnTo>
                <a:lnTo>
                  <a:pt x="1328927" y="509269"/>
                </a:lnTo>
                <a:lnTo>
                  <a:pt x="1325879" y="509269"/>
                </a:lnTo>
                <a:lnTo>
                  <a:pt x="1325879" y="511809"/>
                </a:lnTo>
                <a:lnTo>
                  <a:pt x="1316735" y="546100"/>
                </a:lnTo>
                <a:lnTo>
                  <a:pt x="1301495" y="582929"/>
                </a:lnTo>
                <a:lnTo>
                  <a:pt x="1286255" y="615950"/>
                </a:lnTo>
                <a:lnTo>
                  <a:pt x="1271015" y="652779"/>
                </a:lnTo>
                <a:lnTo>
                  <a:pt x="1252727" y="685800"/>
                </a:lnTo>
                <a:lnTo>
                  <a:pt x="1216152" y="731519"/>
                </a:lnTo>
                <a:lnTo>
                  <a:pt x="1203959" y="744219"/>
                </a:lnTo>
                <a:lnTo>
                  <a:pt x="1188719" y="755650"/>
                </a:lnTo>
                <a:lnTo>
                  <a:pt x="1176527" y="768350"/>
                </a:lnTo>
                <a:lnTo>
                  <a:pt x="1173479" y="768350"/>
                </a:lnTo>
                <a:lnTo>
                  <a:pt x="1158239" y="774700"/>
                </a:lnTo>
                <a:lnTo>
                  <a:pt x="1143000" y="777239"/>
                </a:lnTo>
                <a:lnTo>
                  <a:pt x="1127759" y="783589"/>
                </a:lnTo>
                <a:lnTo>
                  <a:pt x="1109471" y="786129"/>
                </a:lnTo>
                <a:lnTo>
                  <a:pt x="1097279" y="789939"/>
                </a:lnTo>
                <a:lnTo>
                  <a:pt x="1091183" y="792479"/>
                </a:lnTo>
                <a:lnTo>
                  <a:pt x="1078991" y="792479"/>
                </a:lnTo>
                <a:lnTo>
                  <a:pt x="1027176" y="807719"/>
                </a:lnTo>
                <a:lnTo>
                  <a:pt x="975359" y="820419"/>
                </a:lnTo>
                <a:lnTo>
                  <a:pt x="926591" y="829309"/>
                </a:lnTo>
                <a:lnTo>
                  <a:pt x="880871" y="838200"/>
                </a:lnTo>
                <a:lnTo>
                  <a:pt x="731519" y="857250"/>
                </a:lnTo>
                <a:lnTo>
                  <a:pt x="673607" y="862329"/>
                </a:lnTo>
                <a:lnTo>
                  <a:pt x="652271" y="868679"/>
                </a:lnTo>
                <a:lnTo>
                  <a:pt x="588263" y="896619"/>
                </a:lnTo>
                <a:lnTo>
                  <a:pt x="548639" y="914400"/>
                </a:lnTo>
                <a:lnTo>
                  <a:pt x="527303" y="923289"/>
                </a:lnTo>
                <a:lnTo>
                  <a:pt x="508124" y="928998"/>
                </a:lnTo>
                <a:lnTo>
                  <a:pt x="509015" y="929639"/>
                </a:lnTo>
                <a:lnTo>
                  <a:pt x="538352" y="929639"/>
                </a:lnTo>
                <a:lnTo>
                  <a:pt x="551688" y="923289"/>
                </a:lnTo>
                <a:lnTo>
                  <a:pt x="591312" y="905509"/>
                </a:lnTo>
                <a:lnTo>
                  <a:pt x="655319" y="877569"/>
                </a:lnTo>
                <a:lnTo>
                  <a:pt x="676655" y="872489"/>
                </a:lnTo>
                <a:lnTo>
                  <a:pt x="835151" y="853439"/>
                </a:lnTo>
                <a:lnTo>
                  <a:pt x="880871" y="847089"/>
                </a:lnTo>
                <a:lnTo>
                  <a:pt x="978407" y="829309"/>
                </a:lnTo>
                <a:lnTo>
                  <a:pt x="1027176" y="816609"/>
                </a:lnTo>
                <a:lnTo>
                  <a:pt x="1082039" y="801369"/>
                </a:lnTo>
                <a:lnTo>
                  <a:pt x="1091183" y="801369"/>
                </a:lnTo>
                <a:lnTo>
                  <a:pt x="1097279" y="798829"/>
                </a:lnTo>
                <a:lnTo>
                  <a:pt x="1127759" y="792479"/>
                </a:lnTo>
                <a:lnTo>
                  <a:pt x="1146047" y="786129"/>
                </a:lnTo>
                <a:lnTo>
                  <a:pt x="1161288" y="783589"/>
                </a:lnTo>
                <a:lnTo>
                  <a:pt x="1173479" y="781050"/>
                </a:lnTo>
                <a:lnTo>
                  <a:pt x="1179576" y="774700"/>
                </a:lnTo>
                <a:lnTo>
                  <a:pt x="1197864" y="765809"/>
                </a:lnTo>
                <a:lnTo>
                  <a:pt x="1225295" y="737869"/>
                </a:lnTo>
                <a:lnTo>
                  <a:pt x="1258823" y="692150"/>
                </a:lnTo>
                <a:lnTo>
                  <a:pt x="1280159" y="655319"/>
                </a:lnTo>
                <a:lnTo>
                  <a:pt x="1325879" y="548639"/>
                </a:lnTo>
                <a:lnTo>
                  <a:pt x="1335023" y="515619"/>
                </a:lnTo>
                <a:lnTo>
                  <a:pt x="1356359" y="487679"/>
                </a:lnTo>
                <a:lnTo>
                  <a:pt x="1395983" y="420369"/>
                </a:lnTo>
                <a:lnTo>
                  <a:pt x="1408176" y="372109"/>
                </a:lnTo>
                <a:lnTo>
                  <a:pt x="1417319" y="326389"/>
                </a:lnTo>
                <a:lnTo>
                  <a:pt x="1419932" y="311150"/>
                </a:lnTo>
                <a:lnTo>
                  <a:pt x="1411223" y="311150"/>
                </a:lnTo>
                <a:lnTo>
                  <a:pt x="1410911" y="310433"/>
                </a:lnTo>
                <a:lnTo>
                  <a:pt x="1420055" y="310433"/>
                </a:lnTo>
                <a:lnTo>
                  <a:pt x="1420367" y="308609"/>
                </a:lnTo>
                <a:close/>
              </a:path>
              <a:path w="1420495" h="938530">
                <a:moveTo>
                  <a:pt x="288689" y="768350"/>
                </a:moveTo>
                <a:lnTo>
                  <a:pt x="286512" y="768350"/>
                </a:lnTo>
                <a:lnTo>
                  <a:pt x="289559" y="770889"/>
                </a:lnTo>
                <a:lnTo>
                  <a:pt x="288689" y="768350"/>
                </a:lnTo>
                <a:close/>
              </a:path>
              <a:path w="1420495" h="938530">
                <a:moveTo>
                  <a:pt x="289559" y="768350"/>
                </a:moveTo>
                <a:lnTo>
                  <a:pt x="288689" y="768350"/>
                </a:lnTo>
                <a:lnTo>
                  <a:pt x="289559" y="770889"/>
                </a:lnTo>
                <a:lnTo>
                  <a:pt x="291998" y="770889"/>
                </a:lnTo>
                <a:lnTo>
                  <a:pt x="289559" y="768350"/>
                </a:lnTo>
                <a:close/>
              </a:path>
              <a:path w="1420495" h="938530">
                <a:moveTo>
                  <a:pt x="265175" y="0"/>
                </a:moveTo>
                <a:lnTo>
                  <a:pt x="222503" y="0"/>
                </a:lnTo>
                <a:lnTo>
                  <a:pt x="204215" y="3809"/>
                </a:lnTo>
                <a:lnTo>
                  <a:pt x="201167" y="3809"/>
                </a:lnTo>
                <a:lnTo>
                  <a:pt x="185927" y="8889"/>
                </a:lnTo>
                <a:lnTo>
                  <a:pt x="170687" y="19050"/>
                </a:lnTo>
                <a:lnTo>
                  <a:pt x="57912" y="100329"/>
                </a:lnTo>
                <a:lnTo>
                  <a:pt x="54863" y="100329"/>
                </a:lnTo>
                <a:lnTo>
                  <a:pt x="54863" y="152400"/>
                </a:lnTo>
                <a:lnTo>
                  <a:pt x="57912" y="158750"/>
                </a:lnTo>
                <a:lnTo>
                  <a:pt x="57912" y="176529"/>
                </a:lnTo>
                <a:lnTo>
                  <a:pt x="60959" y="180339"/>
                </a:lnTo>
                <a:lnTo>
                  <a:pt x="60959" y="186689"/>
                </a:lnTo>
                <a:lnTo>
                  <a:pt x="64007" y="189229"/>
                </a:lnTo>
                <a:lnTo>
                  <a:pt x="60959" y="189229"/>
                </a:lnTo>
                <a:lnTo>
                  <a:pt x="64007" y="191769"/>
                </a:lnTo>
                <a:lnTo>
                  <a:pt x="64007" y="271779"/>
                </a:lnTo>
                <a:lnTo>
                  <a:pt x="60959" y="289559"/>
                </a:lnTo>
                <a:lnTo>
                  <a:pt x="60959" y="332739"/>
                </a:lnTo>
                <a:lnTo>
                  <a:pt x="57912" y="356869"/>
                </a:lnTo>
                <a:lnTo>
                  <a:pt x="57912" y="384809"/>
                </a:lnTo>
                <a:lnTo>
                  <a:pt x="54863" y="417829"/>
                </a:lnTo>
                <a:lnTo>
                  <a:pt x="54863" y="420369"/>
                </a:lnTo>
                <a:lnTo>
                  <a:pt x="51815" y="424179"/>
                </a:lnTo>
                <a:lnTo>
                  <a:pt x="51815" y="430529"/>
                </a:lnTo>
                <a:lnTo>
                  <a:pt x="45719" y="445769"/>
                </a:lnTo>
                <a:lnTo>
                  <a:pt x="42671" y="450850"/>
                </a:lnTo>
                <a:lnTo>
                  <a:pt x="42671" y="457200"/>
                </a:lnTo>
                <a:lnTo>
                  <a:pt x="30479" y="487679"/>
                </a:lnTo>
                <a:lnTo>
                  <a:pt x="27431" y="500379"/>
                </a:lnTo>
                <a:lnTo>
                  <a:pt x="24383" y="509269"/>
                </a:lnTo>
                <a:lnTo>
                  <a:pt x="18287" y="521969"/>
                </a:lnTo>
                <a:lnTo>
                  <a:pt x="12191" y="539750"/>
                </a:lnTo>
                <a:lnTo>
                  <a:pt x="12191" y="546100"/>
                </a:lnTo>
                <a:lnTo>
                  <a:pt x="9143" y="552450"/>
                </a:lnTo>
                <a:lnTo>
                  <a:pt x="9143" y="557529"/>
                </a:lnTo>
                <a:lnTo>
                  <a:pt x="6095" y="567689"/>
                </a:lnTo>
                <a:lnTo>
                  <a:pt x="3047" y="579119"/>
                </a:lnTo>
                <a:lnTo>
                  <a:pt x="0" y="594359"/>
                </a:lnTo>
                <a:lnTo>
                  <a:pt x="0" y="598169"/>
                </a:lnTo>
                <a:lnTo>
                  <a:pt x="3047" y="600709"/>
                </a:lnTo>
                <a:lnTo>
                  <a:pt x="9143" y="613409"/>
                </a:lnTo>
                <a:lnTo>
                  <a:pt x="12191" y="622300"/>
                </a:lnTo>
                <a:lnTo>
                  <a:pt x="18287" y="631189"/>
                </a:lnTo>
                <a:lnTo>
                  <a:pt x="30479" y="652779"/>
                </a:lnTo>
                <a:lnTo>
                  <a:pt x="60959" y="694689"/>
                </a:lnTo>
                <a:lnTo>
                  <a:pt x="70103" y="704850"/>
                </a:lnTo>
                <a:lnTo>
                  <a:pt x="82295" y="709929"/>
                </a:lnTo>
                <a:lnTo>
                  <a:pt x="100583" y="722629"/>
                </a:lnTo>
                <a:lnTo>
                  <a:pt x="118871" y="725169"/>
                </a:lnTo>
                <a:lnTo>
                  <a:pt x="164591" y="735329"/>
                </a:lnTo>
                <a:lnTo>
                  <a:pt x="176783" y="735329"/>
                </a:lnTo>
                <a:lnTo>
                  <a:pt x="188975" y="737869"/>
                </a:lnTo>
                <a:lnTo>
                  <a:pt x="222503" y="737869"/>
                </a:lnTo>
                <a:lnTo>
                  <a:pt x="237743" y="735329"/>
                </a:lnTo>
                <a:lnTo>
                  <a:pt x="252983" y="728979"/>
                </a:lnTo>
                <a:lnTo>
                  <a:pt x="188975" y="728979"/>
                </a:lnTo>
                <a:lnTo>
                  <a:pt x="176783" y="725169"/>
                </a:lnTo>
                <a:lnTo>
                  <a:pt x="164591" y="725169"/>
                </a:lnTo>
                <a:lnTo>
                  <a:pt x="121919" y="716279"/>
                </a:lnTo>
                <a:lnTo>
                  <a:pt x="103631" y="713739"/>
                </a:lnTo>
                <a:lnTo>
                  <a:pt x="98145" y="709929"/>
                </a:lnTo>
                <a:lnTo>
                  <a:pt x="94487" y="709929"/>
                </a:lnTo>
                <a:lnTo>
                  <a:pt x="76200" y="698500"/>
                </a:lnTo>
                <a:lnTo>
                  <a:pt x="67055" y="689609"/>
                </a:lnTo>
                <a:lnTo>
                  <a:pt x="51815" y="668019"/>
                </a:lnTo>
                <a:lnTo>
                  <a:pt x="36575" y="648969"/>
                </a:lnTo>
                <a:lnTo>
                  <a:pt x="24383" y="628650"/>
                </a:lnTo>
                <a:lnTo>
                  <a:pt x="21335" y="618489"/>
                </a:lnTo>
                <a:lnTo>
                  <a:pt x="15239" y="609600"/>
                </a:lnTo>
                <a:lnTo>
                  <a:pt x="9143" y="598169"/>
                </a:lnTo>
                <a:lnTo>
                  <a:pt x="9143" y="591819"/>
                </a:lnTo>
                <a:lnTo>
                  <a:pt x="9785" y="591819"/>
                </a:lnTo>
                <a:lnTo>
                  <a:pt x="15239" y="570229"/>
                </a:lnTo>
                <a:lnTo>
                  <a:pt x="18287" y="561339"/>
                </a:lnTo>
                <a:lnTo>
                  <a:pt x="18287" y="554989"/>
                </a:lnTo>
                <a:lnTo>
                  <a:pt x="21335" y="548639"/>
                </a:lnTo>
                <a:lnTo>
                  <a:pt x="21335" y="542289"/>
                </a:lnTo>
                <a:lnTo>
                  <a:pt x="27431" y="524509"/>
                </a:lnTo>
                <a:lnTo>
                  <a:pt x="33527" y="511809"/>
                </a:lnTo>
                <a:lnTo>
                  <a:pt x="36575" y="502919"/>
                </a:lnTo>
                <a:lnTo>
                  <a:pt x="39623" y="491489"/>
                </a:lnTo>
                <a:lnTo>
                  <a:pt x="51815" y="461009"/>
                </a:lnTo>
                <a:lnTo>
                  <a:pt x="51815" y="454659"/>
                </a:lnTo>
                <a:lnTo>
                  <a:pt x="54863" y="448309"/>
                </a:lnTo>
                <a:lnTo>
                  <a:pt x="60959" y="433069"/>
                </a:lnTo>
                <a:lnTo>
                  <a:pt x="60959" y="426719"/>
                </a:lnTo>
                <a:lnTo>
                  <a:pt x="64007" y="424179"/>
                </a:lnTo>
                <a:lnTo>
                  <a:pt x="64007" y="417829"/>
                </a:lnTo>
                <a:lnTo>
                  <a:pt x="67055" y="387350"/>
                </a:lnTo>
                <a:lnTo>
                  <a:pt x="67055" y="356869"/>
                </a:lnTo>
                <a:lnTo>
                  <a:pt x="70103" y="332739"/>
                </a:lnTo>
                <a:lnTo>
                  <a:pt x="70103" y="308609"/>
                </a:lnTo>
                <a:lnTo>
                  <a:pt x="73151" y="289559"/>
                </a:lnTo>
                <a:lnTo>
                  <a:pt x="73151" y="186689"/>
                </a:lnTo>
                <a:lnTo>
                  <a:pt x="70103" y="186689"/>
                </a:lnTo>
                <a:lnTo>
                  <a:pt x="70103" y="176529"/>
                </a:lnTo>
                <a:lnTo>
                  <a:pt x="67055" y="173989"/>
                </a:lnTo>
                <a:lnTo>
                  <a:pt x="67055" y="152400"/>
                </a:lnTo>
                <a:lnTo>
                  <a:pt x="64007" y="143509"/>
                </a:lnTo>
                <a:lnTo>
                  <a:pt x="64007" y="104139"/>
                </a:lnTo>
                <a:lnTo>
                  <a:pt x="67547" y="104139"/>
                </a:lnTo>
                <a:lnTo>
                  <a:pt x="173735" y="27939"/>
                </a:lnTo>
                <a:lnTo>
                  <a:pt x="188975" y="19050"/>
                </a:lnTo>
                <a:lnTo>
                  <a:pt x="204215" y="12700"/>
                </a:lnTo>
                <a:lnTo>
                  <a:pt x="222503" y="8889"/>
                </a:lnTo>
                <a:lnTo>
                  <a:pt x="319430" y="8889"/>
                </a:lnTo>
                <a:lnTo>
                  <a:pt x="310895" y="6350"/>
                </a:lnTo>
                <a:lnTo>
                  <a:pt x="286512" y="3809"/>
                </a:lnTo>
                <a:lnTo>
                  <a:pt x="265175" y="0"/>
                </a:lnTo>
                <a:close/>
              </a:path>
              <a:path w="1420495" h="938530">
                <a:moveTo>
                  <a:pt x="262127" y="725169"/>
                </a:moveTo>
                <a:lnTo>
                  <a:pt x="222503" y="725169"/>
                </a:lnTo>
                <a:lnTo>
                  <a:pt x="207263" y="728979"/>
                </a:lnTo>
                <a:lnTo>
                  <a:pt x="265175" y="728979"/>
                </a:lnTo>
                <a:lnTo>
                  <a:pt x="262127" y="725169"/>
                </a:lnTo>
                <a:close/>
              </a:path>
              <a:path w="1420495" h="938530">
                <a:moveTo>
                  <a:pt x="94487" y="707389"/>
                </a:moveTo>
                <a:lnTo>
                  <a:pt x="94487" y="709929"/>
                </a:lnTo>
                <a:lnTo>
                  <a:pt x="98145" y="709929"/>
                </a:lnTo>
                <a:lnTo>
                  <a:pt x="94487" y="707389"/>
                </a:lnTo>
                <a:close/>
              </a:path>
              <a:path w="1420495" h="938530">
                <a:moveTo>
                  <a:pt x="9785" y="591819"/>
                </a:moveTo>
                <a:lnTo>
                  <a:pt x="9143" y="591819"/>
                </a:lnTo>
                <a:lnTo>
                  <a:pt x="9143" y="594359"/>
                </a:lnTo>
                <a:lnTo>
                  <a:pt x="9785" y="591819"/>
                </a:lnTo>
                <a:close/>
              </a:path>
              <a:path w="1420495" h="938530">
                <a:moveTo>
                  <a:pt x="1411223" y="308609"/>
                </a:moveTo>
                <a:lnTo>
                  <a:pt x="1410911" y="310433"/>
                </a:lnTo>
                <a:lnTo>
                  <a:pt x="1411223" y="311150"/>
                </a:lnTo>
                <a:lnTo>
                  <a:pt x="1411223" y="308609"/>
                </a:lnTo>
                <a:close/>
              </a:path>
              <a:path w="1420495" h="938530">
                <a:moveTo>
                  <a:pt x="1307591" y="128269"/>
                </a:moveTo>
                <a:lnTo>
                  <a:pt x="1258823" y="128269"/>
                </a:lnTo>
                <a:lnTo>
                  <a:pt x="1283207" y="134619"/>
                </a:lnTo>
                <a:lnTo>
                  <a:pt x="1301495" y="134619"/>
                </a:lnTo>
                <a:lnTo>
                  <a:pt x="1325879" y="152400"/>
                </a:lnTo>
                <a:lnTo>
                  <a:pt x="1344167" y="171450"/>
                </a:lnTo>
                <a:lnTo>
                  <a:pt x="1368552" y="213359"/>
                </a:lnTo>
                <a:lnTo>
                  <a:pt x="1377695" y="234950"/>
                </a:lnTo>
                <a:lnTo>
                  <a:pt x="1386839" y="259079"/>
                </a:lnTo>
                <a:lnTo>
                  <a:pt x="1399031" y="283209"/>
                </a:lnTo>
                <a:lnTo>
                  <a:pt x="1410911" y="310433"/>
                </a:lnTo>
                <a:lnTo>
                  <a:pt x="1411223" y="308609"/>
                </a:lnTo>
                <a:lnTo>
                  <a:pt x="1420367" y="308609"/>
                </a:lnTo>
                <a:lnTo>
                  <a:pt x="1420367" y="304800"/>
                </a:lnTo>
                <a:lnTo>
                  <a:pt x="1395983" y="256539"/>
                </a:lnTo>
                <a:lnTo>
                  <a:pt x="1377695" y="207009"/>
                </a:lnTo>
                <a:lnTo>
                  <a:pt x="1365503" y="186689"/>
                </a:lnTo>
                <a:lnTo>
                  <a:pt x="1350264" y="165100"/>
                </a:lnTo>
                <a:lnTo>
                  <a:pt x="1331976" y="146050"/>
                </a:lnTo>
                <a:lnTo>
                  <a:pt x="1307591" y="128269"/>
                </a:lnTo>
                <a:close/>
              </a:path>
              <a:path w="1420495" h="938530">
                <a:moveTo>
                  <a:pt x="1301495" y="134619"/>
                </a:moveTo>
                <a:lnTo>
                  <a:pt x="1295400" y="134619"/>
                </a:lnTo>
                <a:lnTo>
                  <a:pt x="1301495" y="137159"/>
                </a:lnTo>
                <a:lnTo>
                  <a:pt x="1301495" y="134619"/>
                </a:lnTo>
                <a:close/>
              </a:path>
              <a:path w="1420495" h="938530">
                <a:moveTo>
                  <a:pt x="1124712" y="95250"/>
                </a:moveTo>
                <a:lnTo>
                  <a:pt x="1051559" y="95250"/>
                </a:lnTo>
                <a:lnTo>
                  <a:pt x="1094231" y="100329"/>
                </a:lnTo>
                <a:lnTo>
                  <a:pt x="1133855" y="106679"/>
                </a:lnTo>
                <a:lnTo>
                  <a:pt x="1176527" y="115569"/>
                </a:lnTo>
                <a:lnTo>
                  <a:pt x="1219200" y="121919"/>
                </a:lnTo>
                <a:lnTo>
                  <a:pt x="1243583" y="128269"/>
                </a:lnTo>
                <a:lnTo>
                  <a:pt x="1304543" y="128269"/>
                </a:lnTo>
                <a:lnTo>
                  <a:pt x="1304543" y="125729"/>
                </a:lnTo>
                <a:lnTo>
                  <a:pt x="1286255" y="125729"/>
                </a:lnTo>
                <a:lnTo>
                  <a:pt x="1274064" y="121919"/>
                </a:lnTo>
                <a:lnTo>
                  <a:pt x="1258823" y="119379"/>
                </a:lnTo>
                <a:lnTo>
                  <a:pt x="1246631" y="115569"/>
                </a:lnTo>
                <a:lnTo>
                  <a:pt x="1231391" y="115569"/>
                </a:lnTo>
                <a:lnTo>
                  <a:pt x="1222247" y="113029"/>
                </a:lnTo>
                <a:lnTo>
                  <a:pt x="1179576" y="106679"/>
                </a:lnTo>
                <a:lnTo>
                  <a:pt x="1124712" y="95250"/>
                </a:lnTo>
                <a:close/>
              </a:path>
              <a:path w="1420495" h="938530">
                <a:moveTo>
                  <a:pt x="319430" y="8889"/>
                </a:moveTo>
                <a:lnTo>
                  <a:pt x="265175" y="8889"/>
                </a:lnTo>
                <a:lnTo>
                  <a:pt x="307847" y="15239"/>
                </a:lnTo>
                <a:lnTo>
                  <a:pt x="350519" y="27939"/>
                </a:lnTo>
                <a:lnTo>
                  <a:pt x="371855" y="30479"/>
                </a:lnTo>
                <a:lnTo>
                  <a:pt x="390143" y="36829"/>
                </a:lnTo>
                <a:lnTo>
                  <a:pt x="405383" y="43179"/>
                </a:lnTo>
                <a:lnTo>
                  <a:pt x="417575" y="45719"/>
                </a:lnTo>
                <a:lnTo>
                  <a:pt x="426719" y="52069"/>
                </a:lnTo>
                <a:lnTo>
                  <a:pt x="432815" y="52069"/>
                </a:lnTo>
                <a:lnTo>
                  <a:pt x="435863" y="54609"/>
                </a:lnTo>
                <a:lnTo>
                  <a:pt x="472439" y="64769"/>
                </a:lnTo>
                <a:lnTo>
                  <a:pt x="551688" y="82550"/>
                </a:lnTo>
                <a:lnTo>
                  <a:pt x="588263" y="88900"/>
                </a:lnTo>
                <a:lnTo>
                  <a:pt x="664463" y="97789"/>
                </a:lnTo>
                <a:lnTo>
                  <a:pt x="743712" y="110489"/>
                </a:lnTo>
                <a:lnTo>
                  <a:pt x="868680" y="100329"/>
                </a:lnTo>
                <a:lnTo>
                  <a:pt x="743712" y="100329"/>
                </a:lnTo>
                <a:lnTo>
                  <a:pt x="745822" y="100194"/>
                </a:lnTo>
                <a:lnTo>
                  <a:pt x="667512" y="88900"/>
                </a:lnTo>
                <a:lnTo>
                  <a:pt x="591312" y="80009"/>
                </a:lnTo>
                <a:lnTo>
                  <a:pt x="551688" y="73659"/>
                </a:lnTo>
                <a:lnTo>
                  <a:pt x="515112" y="64769"/>
                </a:lnTo>
                <a:lnTo>
                  <a:pt x="475488" y="54609"/>
                </a:lnTo>
                <a:lnTo>
                  <a:pt x="438912" y="45719"/>
                </a:lnTo>
                <a:lnTo>
                  <a:pt x="435863" y="45719"/>
                </a:lnTo>
                <a:lnTo>
                  <a:pt x="429767" y="43179"/>
                </a:lnTo>
                <a:lnTo>
                  <a:pt x="420623" y="36829"/>
                </a:lnTo>
                <a:lnTo>
                  <a:pt x="408431" y="34289"/>
                </a:lnTo>
                <a:lnTo>
                  <a:pt x="393191" y="27939"/>
                </a:lnTo>
                <a:lnTo>
                  <a:pt x="374903" y="21589"/>
                </a:lnTo>
                <a:lnTo>
                  <a:pt x="353567" y="15239"/>
                </a:lnTo>
                <a:lnTo>
                  <a:pt x="332231" y="12700"/>
                </a:lnTo>
                <a:lnTo>
                  <a:pt x="319430" y="8889"/>
                </a:lnTo>
                <a:close/>
              </a:path>
              <a:path w="1420495" h="938530">
                <a:moveTo>
                  <a:pt x="67547" y="104139"/>
                </a:moveTo>
                <a:lnTo>
                  <a:pt x="64007" y="104139"/>
                </a:lnTo>
                <a:lnTo>
                  <a:pt x="64007" y="106679"/>
                </a:lnTo>
                <a:lnTo>
                  <a:pt x="67547" y="104139"/>
                </a:lnTo>
                <a:close/>
              </a:path>
              <a:path w="1420495" h="938530">
                <a:moveTo>
                  <a:pt x="745822" y="100194"/>
                </a:moveTo>
                <a:lnTo>
                  <a:pt x="743712" y="100329"/>
                </a:lnTo>
                <a:lnTo>
                  <a:pt x="746759" y="100329"/>
                </a:lnTo>
                <a:lnTo>
                  <a:pt x="745822" y="100194"/>
                </a:lnTo>
                <a:close/>
              </a:path>
              <a:path w="1420495" h="938530">
                <a:moveTo>
                  <a:pt x="1051559" y="85089"/>
                </a:moveTo>
                <a:lnTo>
                  <a:pt x="975359" y="85089"/>
                </a:lnTo>
                <a:lnTo>
                  <a:pt x="899159" y="88900"/>
                </a:lnTo>
                <a:lnTo>
                  <a:pt x="822959" y="95250"/>
                </a:lnTo>
                <a:lnTo>
                  <a:pt x="745822" y="100194"/>
                </a:lnTo>
                <a:lnTo>
                  <a:pt x="746759" y="100329"/>
                </a:lnTo>
                <a:lnTo>
                  <a:pt x="868680" y="100329"/>
                </a:lnTo>
                <a:lnTo>
                  <a:pt x="899159" y="97789"/>
                </a:lnTo>
                <a:lnTo>
                  <a:pt x="975359" y="95250"/>
                </a:lnTo>
                <a:lnTo>
                  <a:pt x="1124712" y="95250"/>
                </a:lnTo>
                <a:lnTo>
                  <a:pt x="1094231" y="88900"/>
                </a:lnTo>
                <a:lnTo>
                  <a:pt x="1072895" y="88900"/>
                </a:lnTo>
                <a:lnTo>
                  <a:pt x="1051559" y="85089"/>
                </a:lnTo>
                <a:close/>
              </a:path>
            </a:pathLst>
          </a:custGeom>
          <a:solidFill>
            <a:srgbClr val="000000"/>
          </a:solidFill>
        </p:spPr>
        <p:txBody>
          <a:bodyPr wrap="square" lIns="0" tIns="0" rIns="0" bIns="0" rtlCol="0"/>
          <a:lstStyle/>
          <a:p>
            <a:endParaRPr sz="1588"/>
          </a:p>
        </p:txBody>
      </p:sp>
      <p:sp>
        <p:nvSpPr>
          <p:cNvPr id="29" name="object 29"/>
          <p:cNvSpPr/>
          <p:nvPr/>
        </p:nvSpPr>
        <p:spPr>
          <a:xfrm>
            <a:off x="5876365" y="3939988"/>
            <a:ext cx="1436593" cy="113179"/>
          </a:xfrm>
          <a:custGeom>
            <a:avLst/>
            <a:gdLst/>
            <a:ahLst/>
            <a:cxnLst/>
            <a:rect l="l" t="t" r="r" b="b"/>
            <a:pathLst>
              <a:path w="1628140" h="128270">
                <a:moveTo>
                  <a:pt x="1499616" y="0"/>
                </a:moveTo>
                <a:lnTo>
                  <a:pt x="1499616" y="128015"/>
                </a:lnTo>
                <a:lnTo>
                  <a:pt x="1621535" y="67055"/>
                </a:lnTo>
                <a:lnTo>
                  <a:pt x="1511808" y="67055"/>
                </a:lnTo>
                <a:lnTo>
                  <a:pt x="1511808" y="57911"/>
                </a:lnTo>
                <a:lnTo>
                  <a:pt x="1615439" y="57911"/>
                </a:lnTo>
                <a:lnTo>
                  <a:pt x="1499616" y="0"/>
                </a:lnTo>
                <a:close/>
              </a:path>
              <a:path w="1628140" h="128270">
                <a:moveTo>
                  <a:pt x="1499616" y="57911"/>
                </a:moveTo>
                <a:lnTo>
                  <a:pt x="0" y="57911"/>
                </a:lnTo>
                <a:lnTo>
                  <a:pt x="0" y="67055"/>
                </a:lnTo>
                <a:lnTo>
                  <a:pt x="1499616" y="67055"/>
                </a:lnTo>
                <a:lnTo>
                  <a:pt x="1499616" y="57911"/>
                </a:lnTo>
                <a:close/>
              </a:path>
              <a:path w="1628140" h="128270">
                <a:moveTo>
                  <a:pt x="1615439" y="57911"/>
                </a:moveTo>
                <a:lnTo>
                  <a:pt x="1511808" y="57911"/>
                </a:lnTo>
                <a:lnTo>
                  <a:pt x="1511808" y="67055"/>
                </a:lnTo>
                <a:lnTo>
                  <a:pt x="1621535" y="67055"/>
                </a:lnTo>
                <a:lnTo>
                  <a:pt x="1627631" y="64007"/>
                </a:lnTo>
                <a:lnTo>
                  <a:pt x="1615439" y="57911"/>
                </a:lnTo>
                <a:close/>
              </a:path>
            </a:pathLst>
          </a:custGeom>
          <a:solidFill>
            <a:srgbClr val="04607B"/>
          </a:solidFill>
        </p:spPr>
        <p:txBody>
          <a:bodyPr wrap="square" lIns="0" tIns="0" rIns="0" bIns="0" rtlCol="0"/>
          <a:lstStyle/>
          <a:p>
            <a:endParaRPr sz="1588"/>
          </a:p>
        </p:txBody>
      </p:sp>
      <p:sp>
        <p:nvSpPr>
          <p:cNvPr id="30" name="object 30"/>
          <p:cNvSpPr txBox="1"/>
          <p:nvPr/>
        </p:nvSpPr>
        <p:spPr>
          <a:xfrm>
            <a:off x="5814059" y="3563022"/>
            <a:ext cx="1648385" cy="392113"/>
          </a:xfrm>
          <a:prstGeom prst="rect">
            <a:avLst/>
          </a:prstGeom>
        </p:spPr>
        <p:txBody>
          <a:bodyPr vert="horz" wrap="square" lIns="0" tIns="11766" rIns="0" bIns="0" rtlCol="0">
            <a:spAutoFit/>
          </a:bodyPr>
          <a:lstStyle/>
          <a:p>
            <a:pPr marL="11206">
              <a:spcBef>
                <a:spcPts val="93"/>
              </a:spcBef>
            </a:pPr>
            <a:r>
              <a:rPr sz="2471" dirty="0">
                <a:solidFill>
                  <a:srgbClr val="0E6EC6"/>
                </a:solidFill>
                <a:latin typeface="Verdana"/>
                <a:cs typeface="Verdana"/>
              </a:rPr>
              <a:t>deposition</a:t>
            </a:r>
            <a:endParaRPr sz="2471">
              <a:latin typeface="Verdana"/>
              <a:cs typeface="Verdana"/>
            </a:endParaRPr>
          </a:p>
        </p:txBody>
      </p:sp>
      <p:sp>
        <p:nvSpPr>
          <p:cNvPr id="31" name="object 31"/>
          <p:cNvSpPr txBox="1">
            <a:spLocks noGrp="1"/>
          </p:cNvSpPr>
          <p:nvPr>
            <p:ph type="title"/>
          </p:nvPr>
        </p:nvSpPr>
        <p:spPr>
          <a:xfrm>
            <a:off x="1223234" y="507851"/>
            <a:ext cx="6573371" cy="1098332"/>
          </a:xfrm>
          <a:prstGeom prst="rect">
            <a:avLst/>
          </a:prstGeom>
        </p:spPr>
        <p:txBody>
          <a:bodyPr vert="horz" wrap="square" lIns="0" tIns="11766" rIns="0" bIns="0" rtlCol="0">
            <a:spAutoFit/>
          </a:bodyPr>
          <a:lstStyle/>
          <a:p>
            <a:pPr marL="11206">
              <a:spcBef>
                <a:spcPts val="93"/>
              </a:spcBef>
            </a:pPr>
            <a:r>
              <a:rPr sz="3530" spc="-119" dirty="0"/>
              <a:t>Formation </a:t>
            </a:r>
            <a:r>
              <a:rPr sz="3530" spc="-4" dirty="0"/>
              <a:t>of </a:t>
            </a:r>
            <a:r>
              <a:rPr sz="3530" spc="-119" dirty="0"/>
              <a:t>radon </a:t>
            </a:r>
            <a:r>
              <a:rPr sz="3530" spc="-154" dirty="0"/>
              <a:t>progeny</a:t>
            </a:r>
            <a:r>
              <a:rPr sz="3530" spc="-600" dirty="0"/>
              <a:t> </a:t>
            </a:r>
            <a:r>
              <a:rPr sz="3530" spc="-154" dirty="0"/>
              <a:t>aerosol</a:t>
            </a:r>
            <a:endParaRPr sz="3530" dirty="0"/>
          </a:p>
        </p:txBody>
      </p:sp>
    </p:spTree>
    <p:extLst>
      <p:ext uri="{BB962C8B-B14F-4D97-AF65-F5344CB8AC3E}">
        <p14:creationId xmlns:p14="http://schemas.microsoft.com/office/powerpoint/2010/main" val="2091904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a:xfrm>
            <a:off x="457200" y="6324600"/>
            <a:ext cx="3352800" cy="276999"/>
          </a:xfrm>
        </p:spPr>
        <p:txBody>
          <a:bodyPr/>
          <a:lstStyle/>
          <a:p>
            <a:r>
              <a:rPr lang="en-US" dirty="0"/>
              <a:t>Zivuku 2018</a:t>
            </a:r>
          </a:p>
        </p:txBody>
      </p:sp>
      <p:sp>
        <p:nvSpPr>
          <p:cNvPr id="33795" name="Rectangle 2"/>
          <p:cNvSpPr>
            <a:spLocks noGrp="1" noChangeArrowheads="1"/>
          </p:cNvSpPr>
          <p:nvPr>
            <p:ph type="title"/>
          </p:nvPr>
        </p:nvSpPr>
        <p:spPr>
          <a:xfrm>
            <a:off x="228600" y="533400"/>
            <a:ext cx="8656638" cy="1155700"/>
          </a:xfrm>
        </p:spPr>
        <p:txBody>
          <a:bodyPr/>
          <a:lstStyle/>
          <a:p>
            <a:r>
              <a:rPr lang="en-US">
                <a:solidFill>
                  <a:schemeClr val="tx1"/>
                </a:solidFill>
              </a:rPr>
              <a:t>Radon in Lungs</a:t>
            </a:r>
            <a:endParaRPr lang="en-US">
              <a:solidFill>
                <a:schemeClr val="bg2"/>
              </a:solidFill>
            </a:endParaRPr>
          </a:p>
        </p:txBody>
      </p:sp>
      <p:sp>
        <p:nvSpPr>
          <p:cNvPr id="458755" name="Rectangle 3"/>
          <p:cNvSpPr>
            <a:spLocks noGrp="1" noChangeArrowheads="1"/>
          </p:cNvSpPr>
          <p:nvPr>
            <p:ph type="body" sz="half" idx="2"/>
          </p:nvPr>
        </p:nvSpPr>
        <p:spPr>
          <a:xfrm>
            <a:off x="312597" y="1549270"/>
            <a:ext cx="3819525" cy="3600986"/>
          </a:xfrm>
        </p:spPr>
        <p:txBody>
          <a:bodyPr/>
          <a:lstStyle/>
          <a:p>
            <a:pPr marL="457200" indent="-457200">
              <a:buFont typeface="Arial" panose="020B0604020202020204" pitchFamily="34" charset="0"/>
              <a:buChar char="•"/>
            </a:pPr>
            <a:r>
              <a:rPr lang="en-US" dirty="0">
                <a:solidFill>
                  <a:schemeClr val="tx1"/>
                </a:solidFill>
                <a:latin typeface="Arial Unicode MS" charset="0"/>
              </a:rPr>
              <a:t>Radon or decay products inhaled</a:t>
            </a:r>
          </a:p>
          <a:p>
            <a:endParaRPr lang="en-US" dirty="0">
              <a:solidFill>
                <a:schemeClr val="tx1"/>
              </a:solidFill>
              <a:latin typeface="Arial Unicode MS" charset="0"/>
            </a:endParaRPr>
          </a:p>
          <a:p>
            <a:pPr marL="457200" indent="-457200">
              <a:buFont typeface="Arial" panose="020B0604020202020204" pitchFamily="34" charset="0"/>
              <a:buChar char="•"/>
            </a:pPr>
            <a:r>
              <a:rPr lang="en-US" dirty="0">
                <a:solidFill>
                  <a:schemeClr val="tx1"/>
                </a:solidFill>
                <a:latin typeface="Arial Unicode MS" charset="0"/>
              </a:rPr>
              <a:t>Particles irradiate lungs</a:t>
            </a:r>
          </a:p>
          <a:p>
            <a:endParaRPr lang="en-US" dirty="0">
              <a:solidFill>
                <a:schemeClr val="tx1"/>
              </a:solidFill>
              <a:latin typeface="Arial Unicode MS" charset="0"/>
            </a:endParaRPr>
          </a:p>
          <a:p>
            <a:pPr marL="457200" indent="-457200">
              <a:buFont typeface="Arial" panose="020B0604020202020204" pitchFamily="34" charset="0"/>
              <a:buChar char="•"/>
            </a:pPr>
            <a:r>
              <a:rPr lang="en-US" dirty="0">
                <a:solidFill>
                  <a:schemeClr val="tx1"/>
                </a:solidFill>
                <a:latin typeface="Arial Unicode MS" charset="0"/>
              </a:rPr>
              <a:t>Irradiation can cause lung cancer (Yamada, 2006)</a:t>
            </a:r>
            <a:endParaRPr lang="en-US" dirty="0">
              <a:solidFill>
                <a:schemeClr val="bg2"/>
              </a:solidFill>
              <a:latin typeface="Arial Unicode MS" charset="0"/>
            </a:endParaRPr>
          </a:p>
        </p:txBody>
      </p:sp>
      <p:pic>
        <p:nvPicPr>
          <p:cNvPr id="33797" name="Picture 4" descr="Lungs"/>
          <p:cNvPicPr>
            <a:picLocks noChangeAspect="1" noChangeArrowheads="1"/>
          </p:cNvPicPr>
          <p:nvPr/>
        </p:nvPicPr>
        <p:blipFill>
          <a:blip r:embed="rId3"/>
          <a:srcRect/>
          <a:stretch>
            <a:fillRect/>
          </a:stretch>
        </p:blipFill>
        <p:spPr bwMode="auto">
          <a:xfrm>
            <a:off x="3962400" y="-5080"/>
            <a:ext cx="5006835" cy="3304311"/>
          </a:xfrm>
          <a:prstGeom prst="rect">
            <a:avLst/>
          </a:prstGeom>
          <a:noFill/>
          <a:ln w="9525">
            <a:noFill/>
            <a:miter lim="800000"/>
            <a:headEnd/>
            <a:tailEnd/>
          </a:ln>
        </p:spPr>
      </p:pic>
      <p:sp>
        <p:nvSpPr>
          <p:cNvPr id="33798" name="Text Box 5"/>
          <p:cNvSpPr txBox="1">
            <a:spLocks noChangeArrowheads="1"/>
          </p:cNvSpPr>
          <p:nvPr/>
        </p:nvSpPr>
        <p:spPr bwMode="auto">
          <a:xfrm>
            <a:off x="4367276" y="1499481"/>
            <a:ext cx="762000" cy="336550"/>
          </a:xfrm>
          <a:prstGeom prst="rect">
            <a:avLst/>
          </a:prstGeom>
          <a:noFill/>
          <a:ln w="12700" cap="sq">
            <a:noFill/>
            <a:miter lim="800000"/>
            <a:headEnd type="none" w="sm" len="sm"/>
            <a:tailEnd type="none" w="sm" len="sm"/>
          </a:ln>
        </p:spPr>
        <p:txBody>
          <a:bodyPr>
            <a:spAutoFit/>
          </a:bodyPr>
          <a:lstStyle/>
          <a:p>
            <a:pPr algn="l" eaLnBrk="1" hangingPunct="1"/>
            <a:r>
              <a:rPr lang="en-US" sz="1600" dirty="0">
                <a:solidFill>
                  <a:srgbClr val="FF3300"/>
                </a:solidFill>
              </a:rPr>
              <a:t>Radon</a:t>
            </a:r>
          </a:p>
        </p:txBody>
      </p:sp>
      <p:sp>
        <p:nvSpPr>
          <p:cNvPr id="33799" name="AutoShape 6"/>
          <p:cNvSpPr>
            <a:spLocks noChangeArrowheads="1"/>
          </p:cNvSpPr>
          <p:nvPr/>
        </p:nvSpPr>
        <p:spPr bwMode="auto">
          <a:xfrm rot="4822102" flipH="1">
            <a:off x="4123788" y="1131829"/>
            <a:ext cx="632822" cy="347174"/>
          </a:xfrm>
          <a:prstGeom prst="curvedUpArrow">
            <a:avLst>
              <a:gd name="adj1" fmla="val 45714"/>
              <a:gd name="adj2" fmla="val 91429"/>
              <a:gd name="adj3" fmla="val 33333"/>
            </a:avLst>
          </a:prstGeom>
          <a:solidFill>
            <a:srgbClr val="FF3300"/>
          </a:solidFill>
          <a:ln w="12700" cap="sq">
            <a:solidFill>
              <a:srgbClr val="FF3300"/>
            </a:solidFill>
            <a:miter lim="800000"/>
            <a:headEnd type="none" w="sm" len="sm"/>
            <a:tailEnd type="none" w="sm" len="sm"/>
          </a:ln>
        </p:spPr>
        <p:txBody>
          <a:bodyPr wrap="none" anchor="ctr"/>
          <a:lstStyle/>
          <a:p>
            <a:endParaRPr lang="en-US"/>
          </a:p>
        </p:txBody>
      </p:sp>
      <p:sp>
        <p:nvSpPr>
          <p:cNvPr id="2" name="Slide Number Placeholder 1"/>
          <p:cNvSpPr>
            <a:spLocks noGrp="1"/>
          </p:cNvSpPr>
          <p:nvPr>
            <p:ph type="sldNum" sz="quarter" idx="12"/>
          </p:nvPr>
        </p:nvSpPr>
        <p:spPr/>
        <p:txBody>
          <a:bodyPr/>
          <a:lstStyle/>
          <a:p>
            <a:fld id="{44E7423E-7520-41E8-B13B-31DF6016C65F}" type="slidenum">
              <a:rPr lang="en-US" smtClean="0"/>
              <a:pPr/>
              <a:t>5</a:t>
            </a:fld>
            <a:endParaRPr lang="en-US"/>
          </a:p>
        </p:txBody>
      </p:sp>
      <p:pic>
        <p:nvPicPr>
          <p:cNvPr id="3" name="Picture 2">
            <a:extLst>
              <a:ext uri="{FF2B5EF4-FFF2-40B4-BE49-F238E27FC236}">
                <a16:creationId xmlns:a16="http://schemas.microsoft.com/office/drawing/2014/main" id="{38458431-F7B9-4F9F-AAA4-F657AD028D22}"/>
              </a:ext>
            </a:extLst>
          </p:cNvPr>
          <p:cNvPicPr>
            <a:picLocks noChangeAspect="1"/>
          </p:cNvPicPr>
          <p:nvPr/>
        </p:nvPicPr>
        <p:blipFill>
          <a:blip r:embed="rId4"/>
          <a:stretch>
            <a:fillRect/>
          </a:stretch>
        </p:blipFill>
        <p:spPr>
          <a:xfrm>
            <a:off x="4033557" y="3498100"/>
            <a:ext cx="4935678" cy="3304312"/>
          </a:xfrm>
          <a:prstGeom prst="rect">
            <a:avLst/>
          </a:prstGeom>
        </p:spPr>
      </p:pic>
    </p:spTree>
    <p:extLst>
      <p:ext uri="{BB962C8B-B14F-4D97-AF65-F5344CB8AC3E}">
        <p14:creationId xmlns:p14="http://schemas.microsoft.com/office/powerpoint/2010/main" val="73708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7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875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875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8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5" grpId="0" build="p"/>
      <p:bldP spid="33798" grpId="0"/>
      <p:bldP spid="3379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457200" y="6324600"/>
            <a:ext cx="3352800" cy="276999"/>
          </a:xfrm>
        </p:spPr>
        <p:txBody>
          <a:bodyPr/>
          <a:lstStyle/>
          <a:p>
            <a:r>
              <a:rPr lang="en-US" dirty="0"/>
              <a:t>Zivuku 2018</a:t>
            </a:r>
          </a:p>
        </p:txBody>
      </p:sp>
      <p:sp>
        <p:nvSpPr>
          <p:cNvPr id="34819" name="Rectangle 2"/>
          <p:cNvSpPr>
            <a:spLocks noGrp="1" noChangeArrowheads="1"/>
          </p:cNvSpPr>
          <p:nvPr>
            <p:ph type="title"/>
          </p:nvPr>
        </p:nvSpPr>
        <p:spPr>
          <a:xfrm>
            <a:off x="304800" y="533400"/>
            <a:ext cx="8580438" cy="1155700"/>
          </a:xfrm>
        </p:spPr>
        <p:txBody>
          <a:bodyPr/>
          <a:lstStyle/>
          <a:p>
            <a:r>
              <a:rPr lang="en-US">
                <a:solidFill>
                  <a:schemeClr val="tx1"/>
                </a:solidFill>
              </a:rPr>
              <a:t>Radon in Buildings</a:t>
            </a:r>
            <a:endParaRPr lang="en-US">
              <a:solidFill>
                <a:schemeClr val="bg2"/>
              </a:solidFill>
            </a:endParaRPr>
          </a:p>
        </p:txBody>
      </p:sp>
      <p:sp>
        <p:nvSpPr>
          <p:cNvPr id="464899" name="Rectangle 3"/>
          <p:cNvSpPr>
            <a:spLocks noGrp="1" noChangeArrowheads="1"/>
          </p:cNvSpPr>
          <p:nvPr>
            <p:ph type="body" sz="half" idx="2"/>
          </p:nvPr>
        </p:nvSpPr>
        <p:spPr>
          <a:xfrm>
            <a:off x="4724400" y="1150144"/>
            <a:ext cx="4371975" cy="5601533"/>
          </a:xfrm>
        </p:spPr>
        <p:txBody>
          <a:bodyPr/>
          <a:lstStyle/>
          <a:p>
            <a:r>
              <a:rPr lang="en-US" dirty="0">
                <a:solidFill>
                  <a:schemeClr val="tx1"/>
                </a:solidFill>
              </a:rPr>
              <a:t>From soil, radon enters the Lower parts of building “Stack effect”</a:t>
            </a:r>
          </a:p>
          <a:p>
            <a:r>
              <a:rPr lang="en-US" dirty="0">
                <a:solidFill>
                  <a:schemeClr val="tx1"/>
                </a:solidFill>
              </a:rPr>
              <a:t>Exhalation rate of radon depends on;</a:t>
            </a:r>
          </a:p>
          <a:p>
            <a:pPr marL="457200" indent="-457200">
              <a:buFont typeface="Arial" panose="020B0604020202020204" pitchFamily="34" charset="0"/>
              <a:buChar char="•"/>
            </a:pPr>
            <a:r>
              <a:rPr lang="en-US" dirty="0">
                <a:solidFill>
                  <a:schemeClr val="tx1"/>
                </a:solidFill>
              </a:rPr>
              <a:t>Properties of the buildings materials</a:t>
            </a:r>
          </a:p>
          <a:p>
            <a:pPr marL="457200" indent="-457200">
              <a:buFont typeface="Arial" panose="020B0604020202020204" pitchFamily="34" charset="0"/>
              <a:buChar char="•"/>
            </a:pPr>
            <a:r>
              <a:rPr lang="en-US" dirty="0">
                <a:solidFill>
                  <a:schemeClr val="tx1"/>
                </a:solidFill>
              </a:rPr>
              <a:t>Nature of the earth surface</a:t>
            </a:r>
          </a:p>
          <a:p>
            <a:pPr marL="457200" indent="-457200">
              <a:buFont typeface="Arial" panose="020B0604020202020204" pitchFamily="34" charset="0"/>
              <a:buChar char="•"/>
            </a:pPr>
            <a:r>
              <a:rPr lang="en-US" dirty="0">
                <a:solidFill>
                  <a:schemeClr val="tx1"/>
                </a:solidFill>
              </a:rPr>
              <a:t>Concentration of uranium and thorium </a:t>
            </a:r>
          </a:p>
          <a:p>
            <a:pPr marL="457200" indent="-457200">
              <a:buFont typeface="Arial" panose="020B0604020202020204" pitchFamily="34" charset="0"/>
              <a:buChar char="•"/>
            </a:pPr>
            <a:r>
              <a:rPr lang="en-US" dirty="0">
                <a:solidFill>
                  <a:schemeClr val="tx1"/>
                </a:solidFill>
              </a:rPr>
              <a:t>Permeability of soil</a:t>
            </a:r>
          </a:p>
          <a:p>
            <a:pPr marL="457200" indent="-457200">
              <a:buFont typeface="Arial" panose="020B0604020202020204" pitchFamily="34" charset="0"/>
              <a:buChar char="•"/>
            </a:pPr>
            <a:r>
              <a:rPr lang="en-US" dirty="0">
                <a:solidFill>
                  <a:schemeClr val="tx1"/>
                </a:solidFill>
              </a:rPr>
              <a:t>Ventilation rate and meteorological parameters</a:t>
            </a:r>
          </a:p>
          <a:p>
            <a:endParaRPr lang="en-US" dirty="0">
              <a:solidFill>
                <a:schemeClr val="bg2"/>
              </a:solidFill>
            </a:endParaRPr>
          </a:p>
        </p:txBody>
      </p:sp>
      <p:pic>
        <p:nvPicPr>
          <p:cNvPr id="34821" name="Picture 4" descr="rn_house"/>
          <p:cNvPicPr>
            <a:picLocks noChangeAspect="1" noChangeArrowheads="1" noCrop="1"/>
          </p:cNvPicPr>
          <p:nvPr/>
        </p:nvPicPr>
        <p:blipFill>
          <a:blip r:embed="rId2"/>
          <a:srcRect/>
          <a:stretch>
            <a:fillRect/>
          </a:stretch>
        </p:blipFill>
        <p:spPr bwMode="auto">
          <a:xfrm>
            <a:off x="151228" y="1111250"/>
            <a:ext cx="4419600" cy="460375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4E7423E-7520-41E8-B13B-31DF6016C65F}" type="slidenum">
              <a:rPr lang="en-US" smtClean="0"/>
              <a:pPr/>
              <a:t>6</a:t>
            </a:fld>
            <a:endParaRPr lang="en-US"/>
          </a:p>
        </p:txBody>
      </p:sp>
    </p:spTree>
    <p:extLst>
      <p:ext uri="{BB962C8B-B14F-4D97-AF65-F5344CB8AC3E}">
        <p14:creationId xmlns:p14="http://schemas.microsoft.com/office/powerpoint/2010/main" val="369728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64899">
                                            <p:txEl>
                                              <p:pRg st="0" end="0"/>
                                            </p:txEl>
                                          </p:spTgt>
                                        </p:tgtEl>
                                        <p:attrNameLst>
                                          <p:attrName>style.visibility</p:attrName>
                                        </p:attrNameLst>
                                      </p:cBhvr>
                                      <p:to>
                                        <p:strVal val="visible"/>
                                      </p:to>
                                    </p:set>
                                    <p:animEffect transition="in" filter="dissolve">
                                      <p:cBhvr>
                                        <p:cTn id="7" dur="500"/>
                                        <p:tgtEl>
                                          <p:spTgt spid="464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64899">
                                            <p:txEl>
                                              <p:pRg st="1" end="1"/>
                                            </p:txEl>
                                          </p:spTgt>
                                        </p:tgtEl>
                                        <p:attrNameLst>
                                          <p:attrName>style.visibility</p:attrName>
                                        </p:attrNameLst>
                                      </p:cBhvr>
                                      <p:to>
                                        <p:strVal val="visible"/>
                                      </p:to>
                                    </p:set>
                                    <p:animEffect transition="in" filter="dissolve">
                                      <p:cBhvr>
                                        <p:cTn id="12" dur="500"/>
                                        <p:tgtEl>
                                          <p:spTgt spid="4648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64899">
                                            <p:txEl>
                                              <p:pRg st="2" end="2"/>
                                            </p:txEl>
                                          </p:spTgt>
                                        </p:tgtEl>
                                        <p:attrNameLst>
                                          <p:attrName>style.visibility</p:attrName>
                                        </p:attrNameLst>
                                      </p:cBhvr>
                                      <p:to>
                                        <p:strVal val="visible"/>
                                      </p:to>
                                    </p:set>
                                    <p:animEffect transition="in" filter="dissolve">
                                      <p:cBhvr>
                                        <p:cTn id="17" dur="500"/>
                                        <p:tgtEl>
                                          <p:spTgt spid="4648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64899">
                                            <p:txEl>
                                              <p:pRg st="3" end="3"/>
                                            </p:txEl>
                                          </p:spTgt>
                                        </p:tgtEl>
                                        <p:attrNameLst>
                                          <p:attrName>style.visibility</p:attrName>
                                        </p:attrNameLst>
                                      </p:cBhvr>
                                      <p:to>
                                        <p:strVal val="visible"/>
                                      </p:to>
                                    </p:set>
                                    <p:animEffect transition="in" filter="dissolve">
                                      <p:cBhvr>
                                        <p:cTn id="22" dur="500"/>
                                        <p:tgtEl>
                                          <p:spTgt spid="4648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64899">
                                            <p:txEl>
                                              <p:pRg st="4" end="4"/>
                                            </p:txEl>
                                          </p:spTgt>
                                        </p:tgtEl>
                                        <p:attrNameLst>
                                          <p:attrName>style.visibility</p:attrName>
                                        </p:attrNameLst>
                                      </p:cBhvr>
                                      <p:to>
                                        <p:strVal val="visible"/>
                                      </p:to>
                                    </p:set>
                                    <p:animEffect transition="in" filter="dissolve">
                                      <p:cBhvr>
                                        <p:cTn id="27" dur="500"/>
                                        <p:tgtEl>
                                          <p:spTgt spid="4648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64899">
                                            <p:txEl>
                                              <p:pRg st="5" end="5"/>
                                            </p:txEl>
                                          </p:spTgt>
                                        </p:tgtEl>
                                        <p:attrNameLst>
                                          <p:attrName>style.visibility</p:attrName>
                                        </p:attrNameLst>
                                      </p:cBhvr>
                                      <p:to>
                                        <p:strVal val="visible"/>
                                      </p:to>
                                    </p:set>
                                    <p:animEffect transition="in" filter="dissolve">
                                      <p:cBhvr>
                                        <p:cTn id="32" dur="500"/>
                                        <p:tgtEl>
                                          <p:spTgt spid="4648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64899">
                                            <p:txEl>
                                              <p:pRg st="6" end="6"/>
                                            </p:txEl>
                                          </p:spTgt>
                                        </p:tgtEl>
                                        <p:attrNameLst>
                                          <p:attrName>style.visibility</p:attrName>
                                        </p:attrNameLst>
                                      </p:cBhvr>
                                      <p:to>
                                        <p:strVal val="visible"/>
                                      </p:to>
                                    </p:set>
                                    <p:animEffect transition="in" filter="dissolve">
                                      <p:cBhvr>
                                        <p:cTn id="37" dur="500"/>
                                        <p:tgtEl>
                                          <p:spTgt spid="464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89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4229B-BEA3-4B36-9037-90FA33876CA1}"/>
              </a:ext>
            </a:extLst>
          </p:cNvPr>
          <p:cNvSpPr>
            <a:spLocks noGrp="1"/>
          </p:cNvSpPr>
          <p:nvPr>
            <p:ph type="title"/>
          </p:nvPr>
        </p:nvSpPr>
        <p:spPr>
          <a:xfrm>
            <a:off x="346823" y="381000"/>
            <a:ext cx="8227059" cy="990600"/>
          </a:xfrm>
        </p:spPr>
        <p:txBody>
          <a:bodyPr/>
          <a:lstStyle/>
          <a:p>
            <a:br>
              <a:rPr lang="en-US" dirty="0"/>
            </a:br>
            <a:r>
              <a:rPr lang="en-US" dirty="0"/>
              <a:t>Why study radon concentration at NUST?</a:t>
            </a:r>
            <a:endParaRPr lang="en-GB" dirty="0"/>
          </a:p>
        </p:txBody>
      </p:sp>
      <p:sp>
        <p:nvSpPr>
          <p:cNvPr id="3" name="Text Placeholder 2">
            <a:extLst>
              <a:ext uri="{FF2B5EF4-FFF2-40B4-BE49-F238E27FC236}">
                <a16:creationId xmlns:a16="http://schemas.microsoft.com/office/drawing/2014/main" id="{CE3E31C2-BA6D-4729-8311-8DC8C00D9A99}"/>
              </a:ext>
            </a:extLst>
          </p:cNvPr>
          <p:cNvSpPr>
            <a:spLocks noGrp="1"/>
          </p:cNvSpPr>
          <p:nvPr>
            <p:ph type="body" idx="1"/>
          </p:nvPr>
        </p:nvSpPr>
        <p:spPr>
          <a:xfrm>
            <a:off x="456247" y="1600200"/>
            <a:ext cx="8231505" cy="4555093"/>
          </a:xfrm>
        </p:spPr>
        <p:txBody>
          <a:bodyPr/>
          <a:lstStyle/>
          <a:p>
            <a:pPr marL="342900" indent="-342900">
              <a:buFont typeface="Arial" panose="020B0604020202020204" pitchFamily="34" charset="0"/>
              <a:buChar char="•"/>
            </a:pPr>
            <a:r>
              <a:rPr lang="en-US" sz="2400" dirty="0"/>
              <a:t>About 80% of the time is spent indoor either at work or at home.</a:t>
            </a:r>
          </a:p>
          <a:p>
            <a:endParaRPr lang="en-US" sz="2400" dirty="0"/>
          </a:p>
          <a:p>
            <a:pPr marL="342900" indent="-342900">
              <a:buFont typeface="Arial" panose="020B0604020202020204" pitchFamily="34" charset="0"/>
              <a:buChar char="•"/>
            </a:pPr>
            <a:r>
              <a:rPr lang="en-US" sz="2400" dirty="0"/>
              <a:t>In Namibia, the average worker spent 8 hours a day at work and this translates to 2000 hours a year.</a:t>
            </a:r>
          </a:p>
          <a:p>
            <a:endParaRPr lang="en-US" sz="2400" dirty="0"/>
          </a:p>
          <a:p>
            <a:pPr marL="342900" indent="-342900">
              <a:buFont typeface="Arial" panose="020B0604020202020204" pitchFamily="34" charset="0"/>
              <a:buChar char="•"/>
            </a:pPr>
            <a:r>
              <a:rPr lang="en-US" sz="2400" dirty="0"/>
              <a:t>Therefore it is important to measure and evaluate indoor radon concentration so as to minimize and protect the workers from occupational exposure due to radon.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The study was undertaken to measure and evaluate annual effective dose and the associated risk due to radon.</a:t>
            </a:r>
          </a:p>
          <a:p>
            <a:endParaRPr lang="en-GB" dirty="0"/>
          </a:p>
        </p:txBody>
      </p:sp>
    </p:spTree>
    <p:extLst>
      <p:ext uri="{BB962C8B-B14F-4D97-AF65-F5344CB8AC3E}">
        <p14:creationId xmlns:p14="http://schemas.microsoft.com/office/powerpoint/2010/main" val="1544634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295FA-0190-4FED-A7B6-78583986B406}"/>
              </a:ext>
            </a:extLst>
          </p:cNvPr>
          <p:cNvSpPr>
            <a:spLocks noGrp="1"/>
          </p:cNvSpPr>
          <p:nvPr>
            <p:ph type="title"/>
          </p:nvPr>
        </p:nvSpPr>
        <p:spPr>
          <a:xfrm>
            <a:off x="278919" y="297221"/>
            <a:ext cx="8227059" cy="384721"/>
          </a:xfrm>
        </p:spPr>
        <p:txBody>
          <a:bodyPr/>
          <a:lstStyle/>
          <a:p>
            <a:pPr algn="l"/>
            <a:r>
              <a:rPr lang="en-US" sz="2500" dirty="0"/>
              <a:t>2.0 Materials and Method</a:t>
            </a:r>
            <a:endParaRPr lang="en-GB" sz="2500" dirty="0"/>
          </a:p>
        </p:txBody>
      </p:sp>
      <p:sp>
        <p:nvSpPr>
          <p:cNvPr id="3" name="Text Placeholder 2">
            <a:extLst>
              <a:ext uri="{FF2B5EF4-FFF2-40B4-BE49-F238E27FC236}">
                <a16:creationId xmlns:a16="http://schemas.microsoft.com/office/drawing/2014/main" id="{DDFE7432-0FB0-4B22-8E94-8F63D95C4C98}"/>
              </a:ext>
            </a:extLst>
          </p:cNvPr>
          <p:cNvSpPr>
            <a:spLocks noGrp="1"/>
          </p:cNvSpPr>
          <p:nvPr>
            <p:ph type="body" idx="1"/>
          </p:nvPr>
        </p:nvSpPr>
        <p:spPr>
          <a:xfrm>
            <a:off x="259233" y="762000"/>
            <a:ext cx="8231505" cy="5386090"/>
          </a:xfrm>
        </p:spPr>
        <p:txBody>
          <a:bodyPr/>
          <a:lstStyle/>
          <a:p>
            <a:pPr marL="342900" indent="-342900">
              <a:buFont typeface="Arial" panose="020B0604020202020204" pitchFamily="34" charset="0"/>
              <a:buChar char="•"/>
            </a:pPr>
            <a:r>
              <a:rPr lang="en-US" sz="2500" dirty="0"/>
              <a:t>Namibia University of Science and Technology (NUST) is an institution of higher learning in Namibia.</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Located in the Capital Windhoek, it is located 22</a:t>
            </a:r>
            <a:r>
              <a:rPr lang="en-US" sz="2500" baseline="30000" dirty="0"/>
              <a:t>0 </a:t>
            </a:r>
            <a:r>
              <a:rPr lang="en-US" sz="2500" dirty="0"/>
              <a:t>South Latitude and 17</a:t>
            </a:r>
            <a:r>
              <a:rPr lang="en-US" sz="2500" baseline="30000" dirty="0"/>
              <a:t>0</a:t>
            </a:r>
            <a:r>
              <a:rPr lang="en-US" sz="2500" dirty="0"/>
              <a:t> East longitude.</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The institution is characterized by multi-</a:t>
            </a:r>
            <a:r>
              <a:rPr lang="en-US" sz="2500" dirty="0" err="1"/>
              <a:t>storey</a:t>
            </a:r>
            <a:r>
              <a:rPr lang="en-US" sz="2500" dirty="0"/>
              <a:t> building, some with basement.</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Most of the buildings are made of bricks and cement while some are constructed of prefabricated materials.</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G</a:t>
            </a:r>
            <a:r>
              <a:rPr lang="en-GB" sz="2500" dirty="0"/>
              <a:t>eology is composed of schist rocks known to have concentration of radon (Duggla et al, 2012).</a:t>
            </a:r>
            <a:endParaRPr lang="en-US" sz="2500" dirty="0"/>
          </a:p>
        </p:txBody>
      </p:sp>
    </p:spTree>
    <p:extLst>
      <p:ext uri="{BB962C8B-B14F-4D97-AF65-F5344CB8AC3E}">
        <p14:creationId xmlns:p14="http://schemas.microsoft.com/office/powerpoint/2010/main" val="2715250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D9205-7FFD-4834-88F4-90695F46E1B3}"/>
              </a:ext>
            </a:extLst>
          </p:cNvPr>
          <p:cNvSpPr>
            <a:spLocks noGrp="1"/>
          </p:cNvSpPr>
          <p:nvPr>
            <p:ph type="title"/>
          </p:nvPr>
        </p:nvSpPr>
        <p:spPr>
          <a:xfrm>
            <a:off x="278919" y="297221"/>
            <a:ext cx="8227059" cy="615553"/>
          </a:xfrm>
        </p:spPr>
        <p:txBody>
          <a:bodyPr/>
          <a:lstStyle/>
          <a:p>
            <a:r>
              <a:rPr lang="en-US" dirty="0"/>
              <a:t>Map showing the location of NUST where Radon Gas Monitors were deployed</a:t>
            </a:r>
            <a:endParaRPr lang="en-GB" dirty="0"/>
          </a:p>
        </p:txBody>
      </p:sp>
      <p:pic>
        <p:nvPicPr>
          <p:cNvPr id="5" name="Content Placeholder 4">
            <a:extLst>
              <a:ext uri="{FF2B5EF4-FFF2-40B4-BE49-F238E27FC236}">
                <a16:creationId xmlns:a16="http://schemas.microsoft.com/office/drawing/2014/main" id="{D0A6C3C4-2B8E-474B-B95C-88CE7FE90D83}"/>
              </a:ext>
            </a:extLst>
          </p:cNvPr>
          <p:cNvPicPr>
            <a:picLocks noGrp="1" noChangeAspect="1"/>
          </p:cNvPicPr>
          <p:nvPr>
            <p:ph sz="half" idx="2"/>
          </p:nvPr>
        </p:nvPicPr>
        <p:blipFill>
          <a:blip r:embed="rId2"/>
          <a:stretch>
            <a:fillRect/>
          </a:stretch>
        </p:blipFill>
        <p:spPr>
          <a:xfrm>
            <a:off x="348434" y="1676400"/>
            <a:ext cx="3978275" cy="4328168"/>
          </a:xfrm>
          <a:prstGeom prst="rect">
            <a:avLst/>
          </a:prstGeom>
        </p:spPr>
      </p:pic>
      <p:pic>
        <p:nvPicPr>
          <p:cNvPr id="6" name="Content Placeholder 5">
            <a:extLst>
              <a:ext uri="{FF2B5EF4-FFF2-40B4-BE49-F238E27FC236}">
                <a16:creationId xmlns:a16="http://schemas.microsoft.com/office/drawing/2014/main" id="{837FF1B6-FDC6-4271-BD4F-BFF1C89444D6}"/>
              </a:ext>
            </a:extLst>
          </p:cNvPr>
          <p:cNvPicPr>
            <a:picLocks noGrp="1" noChangeAspect="1"/>
          </p:cNvPicPr>
          <p:nvPr>
            <p:ph sz="half" idx="3"/>
          </p:nvPr>
        </p:nvPicPr>
        <p:blipFill>
          <a:blip r:embed="rId3"/>
          <a:stretch>
            <a:fillRect/>
          </a:stretch>
        </p:blipFill>
        <p:spPr>
          <a:xfrm>
            <a:off x="4435475" y="1219201"/>
            <a:ext cx="4708525" cy="5341578"/>
          </a:xfrm>
          <a:prstGeom prst="rect">
            <a:avLst/>
          </a:prstGeom>
        </p:spPr>
      </p:pic>
      <p:cxnSp>
        <p:nvCxnSpPr>
          <p:cNvPr id="8" name="Straight Arrow Connector 7">
            <a:extLst>
              <a:ext uri="{FF2B5EF4-FFF2-40B4-BE49-F238E27FC236}">
                <a16:creationId xmlns:a16="http://schemas.microsoft.com/office/drawing/2014/main" id="{70EE713E-4C80-4B46-8370-39CDAFB0790C}"/>
              </a:ext>
            </a:extLst>
          </p:cNvPr>
          <p:cNvCxnSpPr>
            <a:cxnSpLocks/>
          </p:cNvCxnSpPr>
          <p:nvPr/>
        </p:nvCxnSpPr>
        <p:spPr>
          <a:xfrm flipV="1">
            <a:off x="1905000" y="1259059"/>
            <a:ext cx="2487448" cy="23621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36FDEB8F-3CD9-4FCA-A57F-E16587D5A546}"/>
              </a:ext>
            </a:extLst>
          </p:cNvPr>
          <p:cNvCxnSpPr>
            <a:cxnSpLocks/>
          </p:cNvCxnSpPr>
          <p:nvPr/>
        </p:nvCxnSpPr>
        <p:spPr>
          <a:xfrm>
            <a:off x="1905000" y="3657600"/>
            <a:ext cx="2759893" cy="25145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Oval 11">
            <a:extLst>
              <a:ext uri="{FF2B5EF4-FFF2-40B4-BE49-F238E27FC236}">
                <a16:creationId xmlns:a16="http://schemas.microsoft.com/office/drawing/2014/main" id="{EBA52051-36C8-4A03-BB2A-4200C3FD2E3F}"/>
              </a:ext>
            </a:extLst>
          </p:cNvPr>
          <p:cNvSpPr/>
          <p:nvPr/>
        </p:nvSpPr>
        <p:spPr>
          <a:xfrm>
            <a:off x="5257800" y="2438400"/>
            <a:ext cx="1219200" cy="13716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NUST</a:t>
            </a:r>
            <a:endParaRPr lang="en-GB" dirty="0"/>
          </a:p>
        </p:txBody>
      </p:sp>
    </p:spTree>
    <p:extLst>
      <p:ext uri="{BB962C8B-B14F-4D97-AF65-F5344CB8AC3E}">
        <p14:creationId xmlns:p14="http://schemas.microsoft.com/office/powerpoint/2010/main" val="4086361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4390</TotalTime>
  <Words>1231</Words>
  <Application>Microsoft Office PowerPoint</Application>
  <PresentationFormat>On-screen Show (4:3)</PresentationFormat>
  <Paragraphs>129</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Arial Unicode MS</vt:lpstr>
      <vt:lpstr>Calibri</vt:lpstr>
      <vt:lpstr>Cambria Math</vt:lpstr>
      <vt:lpstr>Times New Roman</vt:lpstr>
      <vt:lpstr>Verdana</vt:lpstr>
      <vt:lpstr>Office Theme</vt:lpstr>
      <vt:lpstr>Indoor Radon levels and the associated effective dose rate in selected buildings at Namibia University of Science and Technology (NUST)</vt:lpstr>
      <vt:lpstr>1.0 Introduction</vt:lpstr>
      <vt:lpstr>Uranium 238 decay series</vt:lpstr>
      <vt:lpstr>Formation of radon progeny aerosol</vt:lpstr>
      <vt:lpstr>Radon in Lungs</vt:lpstr>
      <vt:lpstr>Radon in Buildings</vt:lpstr>
      <vt:lpstr> Why study radon concentration at NUST?</vt:lpstr>
      <vt:lpstr>2.0 Materials and Method</vt:lpstr>
      <vt:lpstr>Map showing the location of NUST where Radon Gas Monitors were deployed</vt:lpstr>
      <vt:lpstr>Deployment of Radon Gas Monitors (CR-39) and measurements </vt:lpstr>
      <vt:lpstr>Absorbed Dose(DRN)</vt:lpstr>
      <vt:lpstr>Annual Effective dose(HE)</vt:lpstr>
      <vt:lpstr>3.0 Results and discussion </vt:lpstr>
      <vt:lpstr>Radon concentration</vt:lpstr>
      <vt:lpstr>Absorbed dose and Effective annual dose </vt:lpstr>
      <vt:lpstr>Absorbed Dose and Annual Effective Dose</vt:lpstr>
      <vt:lpstr>Conclusion</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of Natural  Radioactivity  concentration and annual effective dose in selected Vegetables and Fruits</dc:title>
  <dc:creator>shabanharb</dc:creator>
  <cp:lastModifiedBy>Zivuku, Munyaradzi  (NAS)</cp:lastModifiedBy>
  <cp:revision>151</cp:revision>
  <dcterms:created xsi:type="dcterms:W3CDTF">2018-06-20T08:30:53Z</dcterms:created>
  <dcterms:modified xsi:type="dcterms:W3CDTF">2018-07-03T10:38:53Z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2014-06-18T00:00:00Z</vt:filetime>
  </property>
  <property fmtid="{D5CDD505-2E9C-101B-9397-08002B2CF9AE}" pid="3" name="Creator">
    <vt:lpwstr>Acrobat PDFMaker 11 for PowerPoint</vt:lpwstr>
  </property>
  <property fmtid="{D5CDD505-2E9C-101B-9397-08002B2CF9AE}" pid="4" name="LastSaved">
    <vt:filetime>2018-06-20T00:00:00Z</vt:filetime>
  </property>
</Properties>
</file>