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56" r:id="rId2"/>
    <p:sldId id="421" r:id="rId3"/>
    <p:sldId id="423" r:id="rId4"/>
    <p:sldId id="437" r:id="rId5"/>
    <p:sldId id="419" r:id="rId6"/>
    <p:sldId id="438" r:id="rId7"/>
    <p:sldId id="439" r:id="rId8"/>
    <p:sldId id="440" r:id="rId9"/>
    <p:sldId id="441" r:id="rId10"/>
    <p:sldId id="442" r:id="rId11"/>
    <p:sldId id="443" r:id="rId12"/>
    <p:sldId id="444" r:id="rId13"/>
    <p:sldId id="445" r:id="rId14"/>
    <p:sldId id="424" r:id="rId15"/>
    <p:sldId id="375" r:id="rId16"/>
    <p:sldId id="381" r:id="rId17"/>
    <p:sldId id="382" r:id="rId18"/>
    <p:sldId id="384" r:id="rId19"/>
    <p:sldId id="390" r:id="rId20"/>
    <p:sldId id="391" r:id="rId21"/>
    <p:sldId id="393" r:id="rId22"/>
    <p:sldId id="394" r:id="rId23"/>
    <p:sldId id="395" r:id="rId24"/>
    <p:sldId id="396" r:id="rId25"/>
    <p:sldId id="397" r:id="rId26"/>
    <p:sldId id="398" r:id="rId27"/>
    <p:sldId id="399" r:id="rId28"/>
    <p:sldId id="400" r:id="rId29"/>
    <p:sldId id="386" r:id="rId30"/>
    <p:sldId id="402" r:id="rId31"/>
    <p:sldId id="376" r:id="rId32"/>
    <p:sldId id="404" r:id="rId33"/>
    <p:sldId id="406" r:id="rId34"/>
    <p:sldId id="407" r:id="rId35"/>
    <p:sldId id="408" r:id="rId36"/>
    <p:sldId id="387" r:id="rId37"/>
    <p:sldId id="425" r:id="rId38"/>
    <p:sldId id="426" r:id="rId39"/>
    <p:sldId id="446" r:id="rId40"/>
    <p:sldId id="427" r:id="rId41"/>
    <p:sldId id="428" r:id="rId42"/>
    <p:sldId id="429" r:id="rId43"/>
    <p:sldId id="430" r:id="rId44"/>
    <p:sldId id="431" r:id="rId45"/>
    <p:sldId id="432" r:id="rId46"/>
    <p:sldId id="434" r:id="rId47"/>
    <p:sldId id="433" r:id="rId48"/>
    <p:sldId id="435" r:id="rId49"/>
    <p:sldId id="436" r:id="rId50"/>
    <p:sldId id="447" r:id="rId51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E8AA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69" d="100"/>
          <a:sy n="69" d="100"/>
        </p:scale>
        <p:origin x="142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849EA5E-96C7-4700-A0EC-C6979B178DE2}" type="datetimeFigureOut">
              <a:rPr lang="de-DE"/>
              <a:pPr>
                <a:defRPr/>
              </a:pPr>
              <a:t>02.07.2018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4F8E5F1-DF06-4787-BF89-216BF06ED33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74525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smtClean="0">
              <a:latin typeface="Arial" charset="0"/>
            </a:endParaRPr>
          </a:p>
        </p:txBody>
      </p:sp>
      <p:sp>
        <p:nvSpPr>
          <p:cNvPr id="19460" name="Foliennummernplatzhalter 3"/>
          <p:cNvSpPr>
            <a:spLocks noGrp="1"/>
          </p:cNvSpPr>
          <p:nvPr>
            <p:ph type="sldNum" sz="quarter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F541D5D-54C9-4157-85F5-7EE364D121F3}" type="slidenum">
              <a:rPr lang="de-DE" altLang="de-DE">
                <a:solidFill>
                  <a:schemeClr val="tx1"/>
                </a:solidFill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de-DE" altLang="de-DE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00163" y="800100"/>
            <a:ext cx="4259262" cy="3194050"/>
          </a:xfrm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57688"/>
            <a:ext cx="5026025" cy="41338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de-DE" smtClean="0">
                <a:solidFill>
                  <a:srgbClr val="000000"/>
                </a:solidFill>
                <a:ea typeface="Microsoft YaHei" pitchFamily="34" charset="-122"/>
                <a:cs typeface="Arial" charset="0"/>
              </a:rPr>
              <a:t>07/19/16</a:t>
            </a:r>
          </a:p>
        </p:txBody>
      </p:sp>
      <p:sp>
        <p:nvSpPr>
          <p:cNvPr id="1105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E35F4BB-29E0-4AB0-8D9A-7FE87F881FF2}" type="slidenum">
              <a:rPr lang="en-US" altLang="de-DE" smtClean="0">
                <a:solidFill>
                  <a:srgbClr val="000000"/>
                </a:solidFill>
                <a:ea typeface="Microsoft YaHei" pitchFamily="34" charset="-122"/>
                <a:cs typeface="Segoe UI" pitchFamily="34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en-US" altLang="de-DE" smtClean="0">
              <a:solidFill>
                <a:srgbClr val="000000"/>
              </a:solidFill>
              <a:ea typeface="Microsoft YaHei" pitchFamily="34" charset="-122"/>
              <a:cs typeface="Segoe UI" pitchFamily="34" charset="0"/>
            </a:endParaRPr>
          </a:p>
        </p:txBody>
      </p:sp>
      <p:sp>
        <p:nvSpPr>
          <p:cNvPr id="11059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0597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de-DE">
                <a:solidFill>
                  <a:srgbClr val="000000"/>
                </a:solidFill>
                <a:latin typeface="Arial" charset="0"/>
                <a:ea typeface="Microsoft YaHei" pitchFamily="34" charset="-122"/>
                <a:cs typeface="Arial" charset="0"/>
              </a:rPr>
              <a:t>05/30/16</a:t>
            </a:r>
          </a:p>
        </p:txBody>
      </p:sp>
      <p:sp>
        <p:nvSpPr>
          <p:cNvPr id="501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62F8688-87BF-46B3-A713-6E0F5772506C}" type="slidenum">
              <a:rPr lang="en-US" altLang="de-DE">
                <a:solidFill>
                  <a:srgbClr val="000000"/>
                </a:solidFill>
                <a:latin typeface="Arial" charset="0"/>
                <a:ea typeface="Microsoft YaHei" pitchFamily="34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en-US" altLang="de-DE">
              <a:solidFill>
                <a:srgbClr val="000000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50180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81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US" altLang="de-DE">
                <a:solidFill>
                  <a:srgbClr val="000000"/>
                </a:solidFill>
                <a:latin typeface="Arial" charset="0"/>
                <a:ea typeface="Microsoft YaHei" pitchFamily="34" charset="-122"/>
              </a:rPr>
              <a:t>05/30/16</a:t>
            </a:r>
          </a:p>
        </p:txBody>
      </p:sp>
      <p:sp>
        <p:nvSpPr>
          <p:cNvPr id="512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B8231E48-2871-4FC6-8D38-36BF89BE6F8A}" type="slidenum">
              <a:rPr lang="en-US" altLang="de-DE">
                <a:solidFill>
                  <a:srgbClr val="000000"/>
                </a:solidFill>
                <a:latin typeface="Arial" charset="0"/>
                <a:ea typeface="Microsoft YaHei" pitchFamily="34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40</a:t>
            </a:fld>
            <a:endParaRPr lang="en-US" altLang="de-DE">
              <a:solidFill>
                <a:srgbClr val="000000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51204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0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de-DE">
                <a:solidFill>
                  <a:srgbClr val="000000"/>
                </a:solidFill>
                <a:latin typeface="Arial" charset="0"/>
                <a:ea typeface="Microsoft YaHei" pitchFamily="34" charset="-122"/>
                <a:cs typeface="Arial" charset="0"/>
              </a:rPr>
              <a:t>05/30/16</a:t>
            </a:r>
          </a:p>
        </p:txBody>
      </p:sp>
      <p:sp>
        <p:nvSpPr>
          <p:cNvPr id="522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589447E-55C2-4813-BE6D-BA7D03255CE6}" type="slidenum">
              <a:rPr lang="en-US" altLang="de-DE">
                <a:solidFill>
                  <a:srgbClr val="000000"/>
                </a:solidFill>
                <a:latin typeface="Arial" charset="0"/>
                <a:ea typeface="Microsoft YaHei" pitchFamily="34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en-US" altLang="de-DE">
              <a:solidFill>
                <a:srgbClr val="000000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52228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9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de-DE">
                <a:solidFill>
                  <a:srgbClr val="000000"/>
                </a:solidFill>
                <a:latin typeface="Arial" charset="0"/>
                <a:ea typeface="Microsoft YaHei" pitchFamily="34" charset="-122"/>
                <a:cs typeface="Arial" charset="0"/>
              </a:rPr>
              <a:t>05/30/16</a:t>
            </a:r>
          </a:p>
        </p:txBody>
      </p:sp>
      <p:sp>
        <p:nvSpPr>
          <p:cNvPr id="532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7D59CF-9F81-4368-9A51-05B10AD588B8}" type="slidenum">
              <a:rPr lang="en-US" altLang="de-DE">
                <a:solidFill>
                  <a:srgbClr val="000000"/>
                </a:solidFill>
                <a:latin typeface="Arial" charset="0"/>
                <a:ea typeface="Microsoft YaHei" pitchFamily="34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42</a:t>
            </a:fld>
            <a:endParaRPr lang="en-US" altLang="de-DE">
              <a:solidFill>
                <a:srgbClr val="000000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53252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3253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de-DE">
                <a:solidFill>
                  <a:srgbClr val="000000"/>
                </a:solidFill>
                <a:latin typeface="Arial" charset="0"/>
                <a:ea typeface="Microsoft YaHei" pitchFamily="34" charset="-122"/>
                <a:cs typeface="Arial" charset="0"/>
              </a:rPr>
              <a:t>05/30/16</a:t>
            </a:r>
          </a:p>
        </p:txBody>
      </p:sp>
      <p:sp>
        <p:nvSpPr>
          <p:cNvPr id="542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8621068-96F9-4FB0-A251-FA3942AD2015}" type="slidenum">
              <a:rPr lang="en-US" altLang="de-DE">
                <a:solidFill>
                  <a:srgbClr val="000000"/>
                </a:solidFill>
                <a:latin typeface="Arial" charset="0"/>
                <a:ea typeface="Microsoft YaHei" pitchFamily="34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45</a:t>
            </a:fld>
            <a:endParaRPr lang="en-US" altLang="de-DE">
              <a:solidFill>
                <a:srgbClr val="000000"/>
              </a:solidFill>
              <a:latin typeface="Arial" charset="0"/>
              <a:ea typeface="Microsoft YaHei" pitchFamily="34" charset="-122"/>
            </a:endParaRPr>
          </a:p>
        </p:txBody>
      </p:sp>
      <p:sp>
        <p:nvSpPr>
          <p:cNvPr id="54276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7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de-DE" alt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1" r="18651" b="7233"/>
          <a:stretch>
            <a:fillRect/>
          </a:stretch>
        </p:blipFill>
        <p:spPr bwMode="auto">
          <a:xfrm>
            <a:off x="342900" y="469900"/>
            <a:ext cx="1800225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14348" y="2214554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14348" y="3714752"/>
            <a:ext cx="7772400" cy="1143008"/>
          </a:xfrm>
        </p:spPr>
        <p:txBody>
          <a:bodyPr/>
          <a:lstStyle>
            <a:lvl1pPr marL="0" indent="0" algn="l">
              <a:buNone/>
              <a:defRPr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752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6647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9554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57174"/>
            <a:ext cx="8229600" cy="1143000"/>
          </a:xfrm>
        </p:spPr>
        <p:txBody>
          <a:bodyPr>
            <a:noAutofit/>
          </a:bodyPr>
          <a:lstStyle>
            <a:lvl1pPr algn="l"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89093"/>
            <a:ext cx="8229600" cy="4697427"/>
          </a:xfrm>
        </p:spPr>
        <p:txBody>
          <a:bodyPr>
            <a:normAutofit/>
          </a:bodyPr>
          <a:lstStyle>
            <a:lvl1pPr algn="l">
              <a:buClr>
                <a:srgbClr val="00CC00"/>
              </a:buClr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8130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035348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4525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9169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7053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0467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675818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14374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12858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2571750"/>
            <a:ext cx="8229600" cy="355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9" name="Rechteck 8"/>
          <p:cNvSpPr/>
          <p:nvPr/>
        </p:nvSpPr>
        <p:spPr>
          <a:xfrm>
            <a:off x="0" y="0"/>
            <a:ext cx="9144000" cy="215900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0" y="6462713"/>
            <a:ext cx="9144000" cy="395287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1030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de-DE" altLang="de-DE"/>
          </a:p>
        </p:txBody>
      </p:sp>
      <p:sp>
        <p:nvSpPr>
          <p:cNvPr id="1031" name="Rectangle 4"/>
          <p:cNvSpPr>
            <a:spLocks noChangeArrowheads="1"/>
          </p:cNvSpPr>
          <p:nvPr/>
        </p:nvSpPr>
        <p:spPr bwMode="auto">
          <a:xfrm>
            <a:off x="5032375" y="6489700"/>
            <a:ext cx="406241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de-DE" sz="1600" b="1">
                <a:solidFill>
                  <a:srgbClr val="FFC000"/>
                </a:solidFill>
                <a:latin typeface="Agency FB" pitchFamily="34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en-US" altLang="de-DE" sz="1600">
                <a:latin typeface="Agency FB" pitchFamily="34" charset="0"/>
                <a:ea typeface="Calibri" pitchFamily="34" charset="0"/>
                <a:cs typeface="Times New Roman" pitchFamily="18" charset="0"/>
              </a:rPr>
              <a:t>FRICAN </a:t>
            </a:r>
            <a:r>
              <a:rPr lang="en-US" altLang="de-DE" sz="1600" b="1">
                <a:solidFill>
                  <a:srgbClr val="FFC000"/>
                </a:solidFill>
                <a:latin typeface="Agency FB" pitchFamily="34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en-US" altLang="de-DE" sz="1600">
                <a:latin typeface="Agency FB" pitchFamily="34" charset="0"/>
                <a:ea typeface="Calibri" pitchFamily="34" charset="0"/>
                <a:cs typeface="Times New Roman" pitchFamily="18" charset="0"/>
              </a:rPr>
              <a:t>ETWORK FOR </a:t>
            </a:r>
            <a:r>
              <a:rPr lang="en-US" altLang="de-DE" sz="1600" b="1">
                <a:solidFill>
                  <a:srgbClr val="FFC000"/>
                </a:solidFill>
                <a:latin typeface="Agency FB" pitchFamily="34" charset="0"/>
                <a:ea typeface="Calibri" pitchFamily="34" charset="0"/>
                <a:cs typeface="Times New Roman" pitchFamily="18" charset="0"/>
              </a:rPr>
              <a:t>SOL</a:t>
            </a:r>
            <a:r>
              <a:rPr lang="en-US" altLang="de-DE" sz="1600">
                <a:latin typeface="Agency FB" pitchFamily="34" charset="0"/>
                <a:ea typeface="Calibri" pitchFamily="34" charset="0"/>
                <a:cs typeface="Times New Roman" pitchFamily="18" charset="0"/>
              </a:rPr>
              <a:t>AR </a:t>
            </a:r>
            <a:r>
              <a:rPr lang="en-US" altLang="de-DE" sz="1600" b="1">
                <a:solidFill>
                  <a:srgbClr val="FFC000"/>
                </a:solidFill>
                <a:latin typeface="Agency FB" pitchFamily="34" charset="0"/>
                <a:ea typeface="Calibri" pitchFamily="34" charset="0"/>
                <a:cs typeface="Times New Roman" pitchFamily="18" charset="0"/>
              </a:rPr>
              <a:t>E</a:t>
            </a:r>
            <a:r>
              <a:rPr lang="en-US" altLang="de-DE" sz="1600">
                <a:latin typeface="Agency FB" pitchFamily="34" charset="0"/>
                <a:ea typeface="Calibri" pitchFamily="34" charset="0"/>
                <a:cs typeface="Times New Roman" pitchFamily="18" charset="0"/>
              </a:rPr>
              <a:t>NERGY 	</a:t>
            </a:r>
            <a:r>
              <a:rPr lang="en-US" altLang="de-DE" sz="1600" b="1">
                <a:solidFill>
                  <a:srgbClr val="FF0000"/>
                </a:solidFill>
                <a:latin typeface="Agency FB" pitchFamily="34" charset="0"/>
                <a:ea typeface="Calibri" pitchFamily="34" charset="0"/>
                <a:cs typeface="Times New Roman" pitchFamily="18" charset="0"/>
              </a:rPr>
              <a:t>www.ansole.org</a:t>
            </a:r>
            <a:endParaRPr lang="en-US" altLang="de-DE">
              <a:latin typeface="Arial" charset="0"/>
              <a:ea typeface="Calibri" pitchFamily="34" charset="0"/>
            </a:endParaRPr>
          </a:p>
        </p:txBody>
      </p:sp>
      <p:sp>
        <p:nvSpPr>
          <p:cNvPr id="18" name="Datumsplatzhalter 3"/>
          <p:cNvSpPr txBox="1">
            <a:spLocks/>
          </p:cNvSpPr>
          <p:nvPr/>
        </p:nvSpPr>
        <p:spPr>
          <a:xfrm>
            <a:off x="152400" y="6524625"/>
            <a:ext cx="990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A3FAECB-1A2F-41B2-A742-24E3A0C6E680}" type="datetimeFigureOut">
              <a:rPr lang="de-DE" sz="1200" smtClean="0"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02.07.2018</a:t>
            </a:fld>
            <a:endParaRPr lang="de-DE" sz="1200" dirty="0" smtClean="0">
              <a:latin typeface="+mn-lt"/>
              <a:cs typeface="+mn-cs"/>
            </a:endParaRPr>
          </a:p>
        </p:txBody>
      </p:sp>
      <p:sp>
        <p:nvSpPr>
          <p:cNvPr id="19" name="Foliennummernplatzhalter 5"/>
          <p:cNvSpPr txBox="1">
            <a:spLocks/>
          </p:cNvSpPr>
          <p:nvPr/>
        </p:nvSpPr>
        <p:spPr>
          <a:xfrm>
            <a:off x="8429625" y="-39688"/>
            <a:ext cx="704850" cy="36512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A689CC1-ED84-4728-9C5C-6A669DB4816F}" type="slidenum">
              <a:rPr lang="de-DE" sz="1200" smtClean="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1200" dirty="0" smtClean="0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6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jpeg"/><Relationship Id="rId7" Type="http://schemas.openxmlformats.org/officeDocument/2006/relationships/image" Target="../media/image59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jpeg"/><Relationship Id="rId3" Type="http://schemas.openxmlformats.org/officeDocument/2006/relationships/image" Target="../media/image63.png"/><Relationship Id="rId7" Type="http://schemas.openxmlformats.org/officeDocument/2006/relationships/image" Target="../media/image67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5" Type="http://schemas.openxmlformats.org/officeDocument/2006/relationships/image" Target="../media/image65.jpe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7" Type="http://schemas.openxmlformats.org/officeDocument/2006/relationships/image" Target="../media/image82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ctrTitle"/>
          </p:nvPr>
        </p:nvSpPr>
        <p:spPr>
          <a:xfrm>
            <a:off x="347663" y="3254375"/>
            <a:ext cx="8929687" cy="1470025"/>
          </a:xfrm>
        </p:spPr>
        <p:txBody>
          <a:bodyPr/>
          <a:lstStyle/>
          <a:p>
            <a:pPr algn="ctr"/>
            <a:r>
              <a:rPr lang="en-US" altLang="de-DE" sz="2800" smtClean="0">
                <a:solidFill>
                  <a:srgbClr val="C00000"/>
                </a:solidFill>
                <a:latin typeface="Arial" charset="0"/>
                <a:cs typeface="Arial" charset="0"/>
              </a:rPr>
              <a:t>General Situation of Energy Production and Consumption in Africa</a:t>
            </a:r>
            <a:endParaRPr lang="de-DE" altLang="de-DE" sz="2800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522288" y="4613275"/>
            <a:ext cx="7772400" cy="138271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Daniel Ayuk </a:t>
            </a:r>
            <a:r>
              <a:rPr lang="de-DE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Mbi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EGBE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ANSOLE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e.V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Wagnergasse 25. 07743 Jena, Germany, daniel.egbe@ansole.org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endParaRPr lang="de-DE" sz="600" dirty="0" smtClean="0">
              <a:latin typeface="+mn-lt"/>
              <a:cs typeface="+mn-cs"/>
            </a:endParaRPr>
          </a:p>
          <a:p>
            <a:pPr marL="342900" indent="-341313" fontAlgn="auto">
              <a:spcBef>
                <a:spcPts val="0"/>
              </a:spcBef>
              <a:spcAft>
                <a:spcPts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Institute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Polymeric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Materials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Testing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JKU Linz,</a:t>
            </a:r>
          </a:p>
          <a:p>
            <a:pPr marL="342900" indent="-341313" fontAlgn="auto">
              <a:spcBef>
                <a:spcPts val="0"/>
              </a:spcBef>
              <a:spcAft>
                <a:spcPts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Altenbergerstr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 69, 4040 Linz, Austria, daniel_ayuk_mbi.egbe@jku.at</a:t>
            </a:r>
          </a:p>
          <a:p>
            <a:pPr marL="342900" indent="-341313" fontAlgn="auto">
              <a:spcBef>
                <a:spcPts val="0"/>
              </a:spcBef>
              <a:spcAft>
                <a:spcPts val="0"/>
              </a:spcAft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/>
            </a:pPr>
            <a:endParaRPr lang="de-DE" sz="800" dirty="0" smtClean="0">
              <a:latin typeface="+mn-lt"/>
              <a:cs typeface="+mn-cs"/>
            </a:endParaRPr>
          </a:p>
        </p:txBody>
      </p:sp>
      <p:pic>
        <p:nvPicPr>
          <p:cNvPr id="3076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738" y="536575"/>
            <a:ext cx="2128837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88" y="5943600"/>
            <a:ext cx="9142412" cy="9017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First Biennial African Conference on Fundamental Physics and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sz="1600" b="0" dirty="0" smtClean="0">
                <a:latin typeface="Arial" panose="020B0604020202020204" pitchFamily="34" charset="0"/>
                <a:cs typeface="Arial" panose="020B0604020202020204" pitchFamily="34" charset="0"/>
              </a:rPr>
              <a:t>28.06-04.07.2018, NUST, Windhoek, Namibia</a:t>
            </a:r>
            <a:endParaRPr lang="en-US" sz="16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613" y="285750"/>
            <a:ext cx="5145087" cy="342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Objekt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03" t="-940" b="-4900"/>
          <a:stretch>
            <a:fillRect/>
          </a:stretch>
        </p:blipFill>
        <p:spPr bwMode="auto">
          <a:xfrm>
            <a:off x="395288" y="1268413"/>
            <a:ext cx="8424862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6" name="Textfeld 6"/>
          <p:cNvSpPr txBox="1">
            <a:spLocks noChangeArrowheads="1"/>
          </p:cNvSpPr>
          <p:nvPr/>
        </p:nvSpPr>
        <p:spPr bwMode="auto">
          <a:xfrm>
            <a:off x="611188" y="5589588"/>
            <a:ext cx="7993062" cy="8302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de-DE" sz="2400" i="1" dirty="0">
                <a:latin typeface="Garamond" pitchFamily="18" charset="0"/>
              </a:rPr>
              <a:t>Phys. Status </a:t>
            </a:r>
            <a:r>
              <a:rPr lang="de-DE" sz="2400" i="1" dirty="0" err="1">
                <a:latin typeface="Garamond" pitchFamily="18" charset="0"/>
              </a:rPr>
              <a:t>Solidi</a:t>
            </a:r>
            <a:r>
              <a:rPr lang="de-DE" sz="2400" dirty="0">
                <a:latin typeface="Garamond" pitchFamily="18" charset="0"/>
              </a:rPr>
              <a:t> </a:t>
            </a:r>
            <a:r>
              <a:rPr lang="de-DE" sz="2400" i="1" dirty="0">
                <a:latin typeface="Garamond" pitchFamily="18" charset="0"/>
              </a:rPr>
              <a:t>A</a:t>
            </a:r>
            <a:r>
              <a:rPr lang="de-DE" sz="2400" dirty="0">
                <a:latin typeface="Garamond" pitchFamily="18" charset="0"/>
              </a:rPr>
              <a:t>. </a:t>
            </a:r>
            <a:r>
              <a:rPr lang="de-DE" sz="2400" b="1" dirty="0">
                <a:latin typeface="Garamond" pitchFamily="18" charset="0"/>
              </a:rPr>
              <a:t>2009, </a:t>
            </a:r>
            <a:r>
              <a:rPr lang="de-DE" sz="2400" i="1" dirty="0">
                <a:latin typeface="Garamond" pitchFamily="18" charset="0"/>
              </a:rPr>
              <a:t>12</a:t>
            </a:r>
            <a:r>
              <a:rPr lang="de-DE" sz="2400" dirty="0">
                <a:latin typeface="Garamond" pitchFamily="18" charset="0"/>
              </a:rPr>
              <a:t>, 2695; </a:t>
            </a:r>
            <a:r>
              <a:rPr lang="en-US" sz="2400" i="1" dirty="0">
                <a:latin typeface="Garamond" pitchFamily="18" charset="0"/>
              </a:rPr>
              <a:t>Macromolecules </a:t>
            </a:r>
            <a:r>
              <a:rPr lang="en-US" sz="2400" b="1" dirty="0">
                <a:latin typeface="Garamond" pitchFamily="18" charset="0"/>
              </a:rPr>
              <a:t>2010</a:t>
            </a:r>
            <a:r>
              <a:rPr lang="en-US" sz="2400" i="1" dirty="0">
                <a:latin typeface="Garamond" pitchFamily="18" charset="0"/>
              </a:rPr>
              <a:t>, 43</a:t>
            </a:r>
            <a:r>
              <a:rPr lang="en-US" sz="2400" dirty="0">
                <a:latin typeface="Garamond" pitchFamily="18" charset="0"/>
              </a:rPr>
              <a:t>, 1261; </a:t>
            </a:r>
          </a:p>
          <a:p>
            <a:pPr eaLnBrk="0" hangingPunct="0">
              <a:defRPr/>
            </a:pPr>
            <a:r>
              <a:rPr lang="en-US" sz="2400" i="1" dirty="0">
                <a:latin typeface="Garamond" pitchFamily="18" charset="0"/>
              </a:rPr>
              <a:t>Macromolecules</a:t>
            </a:r>
            <a:r>
              <a:rPr lang="en-US" sz="2400" b="1" dirty="0">
                <a:latin typeface="Garamond" pitchFamily="18" charset="0"/>
              </a:rPr>
              <a:t> 2010</a:t>
            </a:r>
            <a:r>
              <a:rPr lang="en-US" sz="2400" dirty="0">
                <a:latin typeface="Garamond" pitchFamily="18" charset="0"/>
              </a:rPr>
              <a:t>,</a:t>
            </a:r>
            <a:r>
              <a:rPr lang="en-US" sz="2400" i="1" dirty="0">
                <a:latin typeface="Garamond" pitchFamily="18" charset="0"/>
              </a:rPr>
              <a:t> 43</a:t>
            </a:r>
            <a:r>
              <a:rPr lang="en-US" sz="2400" dirty="0">
                <a:latin typeface="Garamond" pitchFamily="18" charset="0"/>
              </a:rPr>
              <a:t>, 306, </a:t>
            </a:r>
            <a:r>
              <a:rPr lang="en-US" sz="2400" i="1" dirty="0">
                <a:latin typeface="Garamond" pitchFamily="18" charset="0"/>
              </a:rPr>
              <a:t>J. Mater. Chem</a:t>
            </a:r>
            <a:r>
              <a:rPr lang="en-US" sz="2400" b="1" dirty="0">
                <a:latin typeface="Garamond" pitchFamily="18" charset="0"/>
              </a:rPr>
              <a:t>. 2010</a:t>
            </a:r>
            <a:r>
              <a:rPr lang="en-US" sz="2400" dirty="0">
                <a:latin typeface="Garamond" pitchFamily="18" charset="0"/>
              </a:rPr>
              <a:t>, </a:t>
            </a:r>
            <a:r>
              <a:rPr lang="en-US" sz="2400" i="1" dirty="0">
                <a:latin typeface="Garamond" pitchFamily="18" charset="0"/>
              </a:rPr>
              <a:t>20</a:t>
            </a:r>
            <a:r>
              <a:rPr lang="en-US" sz="2400" dirty="0">
                <a:latin typeface="Garamond" pitchFamily="18" charset="0"/>
              </a:rPr>
              <a:t>, 9726</a:t>
            </a:r>
            <a:endParaRPr lang="de-DE" sz="2400" i="1" dirty="0">
              <a:latin typeface="Garamond" pitchFamily="18" charset="0"/>
            </a:endParaRPr>
          </a:p>
        </p:txBody>
      </p:sp>
      <p:sp>
        <p:nvSpPr>
          <p:cNvPr id="80900" name="Textfeld 5"/>
          <p:cNvSpPr txBox="1">
            <a:spLocks noChangeArrowheads="1"/>
          </p:cNvSpPr>
          <p:nvPr/>
        </p:nvSpPr>
        <p:spPr bwMode="auto">
          <a:xfrm>
            <a:off x="0" y="0"/>
            <a:ext cx="9144000" cy="70802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de-DE" altLang="de-DE" sz="4000" smtClean="0">
                <a:solidFill>
                  <a:srgbClr val="0000CC"/>
                </a:solidFill>
                <a:latin typeface="Perpetua" pitchFamily="18" charset="0"/>
              </a:rPr>
              <a:t>Effect of </a:t>
            </a:r>
            <a:r>
              <a:rPr lang="de-DE" altLang="de-DE" sz="4000" smtClean="0">
                <a:solidFill>
                  <a:srgbClr val="0000CC"/>
                </a:solidFill>
                <a:latin typeface="Perpetua" pitchFamily="18" charset="0"/>
                <a:sym typeface="Symbol" pitchFamily="18" charset="2"/>
              </a:rPr>
              <a:t>-Stacking Distance</a:t>
            </a:r>
            <a:endParaRPr lang="de-DE" altLang="de-DE" sz="4000" smtClean="0">
              <a:solidFill>
                <a:srgbClr val="FF0000"/>
              </a:solidFill>
              <a:latin typeface="Perpet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14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4"/>
          <p:cNvSpPr>
            <a:spLocks noChangeArrowheads="1"/>
          </p:cNvSpPr>
          <p:nvPr/>
        </p:nvSpPr>
        <p:spPr bwMode="auto">
          <a:xfrm>
            <a:off x="0" y="18383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latin typeface="Times New Roman" pitchFamily="18" charset="0"/>
            </a:endParaRPr>
          </a:p>
        </p:txBody>
      </p:sp>
      <p:graphicFrame>
        <p:nvGraphicFramePr>
          <p:cNvPr id="90115" name="Object 5"/>
          <p:cNvGraphicFramePr>
            <a:graphicFrameLocks noChangeAspect="1"/>
          </p:cNvGraphicFramePr>
          <p:nvPr/>
        </p:nvGraphicFramePr>
        <p:xfrm>
          <a:off x="1547813" y="1412875"/>
          <a:ext cx="6826250" cy="475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4" name="Graph" r:id="rId4" imgW="4135526" imgH="2880970" progId="Origin50.Graph">
                  <p:embed/>
                </p:oleObj>
              </mc:Choice>
              <mc:Fallback>
                <p:oleObj name="Graph" r:id="rId4" imgW="4135526" imgH="288097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1412875"/>
                        <a:ext cx="6826250" cy="475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16" name="Object 6"/>
          <p:cNvGraphicFramePr>
            <a:graphicFrameLocks noChangeAspect="1"/>
          </p:cNvGraphicFramePr>
          <p:nvPr/>
        </p:nvGraphicFramePr>
        <p:xfrm>
          <a:off x="3805238" y="3195638"/>
          <a:ext cx="1252537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5" name="Visio" r:id="rId6" imgW="1252444" imgH="946640" progId="">
                  <p:embed/>
                </p:oleObj>
              </mc:Choice>
              <mc:Fallback>
                <p:oleObj name="Visio" r:id="rId6" imgW="1252444" imgH="94664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5238" y="3195638"/>
                        <a:ext cx="1252537" cy="946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117" name="Line 7"/>
          <p:cNvSpPr>
            <a:spLocks noChangeShapeType="1"/>
          </p:cNvSpPr>
          <p:nvPr/>
        </p:nvSpPr>
        <p:spPr bwMode="auto">
          <a:xfrm>
            <a:off x="1692275" y="2636838"/>
            <a:ext cx="1447800" cy="3698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0118" name="Line 8"/>
          <p:cNvSpPr>
            <a:spLocks noChangeShapeType="1"/>
          </p:cNvSpPr>
          <p:nvPr/>
        </p:nvSpPr>
        <p:spPr bwMode="auto">
          <a:xfrm flipH="1">
            <a:off x="4859338" y="1557338"/>
            <a:ext cx="414337" cy="11001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0119" name="Line 9"/>
          <p:cNvSpPr>
            <a:spLocks noChangeShapeType="1"/>
          </p:cNvSpPr>
          <p:nvPr/>
        </p:nvSpPr>
        <p:spPr bwMode="auto">
          <a:xfrm flipH="1">
            <a:off x="6858000" y="1643063"/>
            <a:ext cx="795338" cy="609600"/>
          </a:xfrm>
          <a:prstGeom prst="line">
            <a:avLst/>
          </a:prstGeom>
          <a:noFill/>
          <a:ln w="38100">
            <a:solidFill>
              <a:srgbClr val="FF33CC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0120" name="Text Box 10"/>
          <p:cNvSpPr txBox="1">
            <a:spLocks noChangeArrowheads="1"/>
          </p:cNvSpPr>
          <p:nvPr/>
        </p:nvSpPr>
        <p:spPr bwMode="auto">
          <a:xfrm>
            <a:off x="611188" y="2276475"/>
            <a:ext cx="12969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400" b="1">
                <a:sym typeface="Symbol" pitchFamily="18" charset="2"/>
              </a:rPr>
              <a:t> 2%</a:t>
            </a:r>
          </a:p>
        </p:txBody>
      </p:sp>
      <p:sp>
        <p:nvSpPr>
          <p:cNvPr id="90121" name="Text Box 11"/>
          <p:cNvSpPr txBox="1">
            <a:spLocks noChangeArrowheads="1"/>
          </p:cNvSpPr>
          <p:nvPr/>
        </p:nvSpPr>
        <p:spPr bwMode="auto">
          <a:xfrm>
            <a:off x="4572000" y="1196975"/>
            <a:ext cx="1655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400" b="1">
                <a:solidFill>
                  <a:srgbClr val="FF0000"/>
                </a:solidFill>
                <a:sym typeface="Symbol" pitchFamily="18" charset="2"/>
              </a:rPr>
              <a:t> 3.0%</a:t>
            </a:r>
          </a:p>
        </p:txBody>
      </p:sp>
      <p:sp>
        <p:nvSpPr>
          <p:cNvPr id="90122" name="Text Box 12"/>
          <p:cNvSpPr txBox="1">
            <a:spLocks noChangeArrowheads="1"/>
          </p:cNvSpPr>
          <p:nvPr/>
        </p:nvSpPr>
        <p:spPr bwMode="auto">
          <a:xfrm>
            <a:off x="7370763" y="1268413"/>
            <a:ext cx="17732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400" b="1">
                <a:solidFill>
                  <a:srgbClr val="FF33CC"/>
                </a:solidFill>
                <a:sym typeface="Symbol" pitchFamily="18" charset="2"/>
              </a:rPr>
              <a:t> 3.8%</a:t>
            </a:r>
          </a:p>
        </p:txBody>
      </p:sp>
      <p:sp>
        <p:nvSpPr>
          <p:cNvPr id="90130" name="Textfeld 17"/>
          <p:cNvSpPr txBox="1">
            <a:spLocks noChangeArrowheads="1"/>
          </p:cNvSpPr>
          <p:nvPr/>
        </p:nvSpPr>
        <p:spPr bwMode="auto">
          <a:xfrm>
            <a:off x="5929313" y="5000625"/>
            <a:ext cx="428625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latin typeface="Times New Roman" pitchFamily="18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115616" y="548680"/>
            <a:ext cx="7227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Correlation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 </a:t>
            </a:r>
            <a:r>
              <a:rPr lang="de-DE" dirty="0" err="1" smtClean="0"/>
              <a:t>pi-pi-Stacking</a:t>
            </a:r>
            <a:r>
              <a:rPr lang="de-DE" dirty="0" smtClean="0"/>
              <a:t> </a:t>
            </a:r>
            <a:r>
              <a:rPr lang="de-DE" dirty="0" err="1" smtClean="0"/>
              <a:t>Distance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Photovoltaic</a:t>
            </a:r>
            <a:r>
              <a:rPr lang="de-DE" dirty="0" smtClean="0"/>
              <a:t> Performance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17098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9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1" descr="anso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7" r="18651" b="7240"/>
          <a:stretch>
            <a:fillRect/>
          </a:stretch>
        </p:blipFill>
        <p:spPr bwMode="auto">
          <a:xfrm>
            <a:off x="3059113" y="5157788"/>
            <a:ext cx="1465262" cy="112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1263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81625" cy="347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625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5900" y="692150"/>
            <a:ext cx="3848100" cy="383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626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26" r="10831" b="16559"/>
          <a:stretch>
            <a:fillRect/>
          </a:stretch>
        </p:blipFill>
        <p:spPr bwMode="auto">
          <a:xfrm>
            <a:off x="1098550" y="3860800"/>
            <a:ext cx="2447925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6926" r="10831" b="1655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6261" name="Text Box 4"/>
          <p:cNvSpPr txBox="1">
            <a:spLocks noChangeArrowheads="1"/>
          </p:cNvSpPr>
          <p:nvPr/>
        </p:nvSpPr>
        <p:spPr bwMode="auto">
          <a:xfrm>
            <a:off x="4932363" y="5332413"/>
            <a:ext cx="3700462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de-DE" sz="1800" i="1">
                <a:solidFill>
                  <a:srgbClr val="000000"/>
                </a:solidFill>
                <a:ea typeface="Microsoft YaHei" pitchFamily="34" charset="-122"/>
              </a:rPr>
              <a:t>Nature Photonics </a:t>
            </a:r>
            <a:r>
              <a:rPr lang="en-US" altLang="de-DE" sz="1800" b="1">
                <a:solidFill>
                  <a:srgbClr val="000000"/>
                </a:solidFill>
                <a:ea typeface="Microsoft YaHei" pitchFamily="34" charset="-122"/>
              </a:rPr>
              <a:t>2013</a:t>
            </a:r>
            <a:r>
              <a:rPr lang="en-US" altLang="de-DE" sz="1800" i="1">
                <a:solidFill>
                  <a:srgbClr val="000000"/>
                </a:solidFill>
                <a:ea typeface="Microsoft YaHei" pitchFamily="34" charset="-122"/>
              </a:rPr>
              <a:t>, 7, </a:t>
            </a:r>
            <a:r>
              <a:rPr lang="en-US" altLang="de-DE" sz="1800">
                <a:solidFill>
                  <a:srgbClr val="000000"/>
                </a:solidFill>
                <a:ea typeface="Microsoft YaHei" pitchFamily="34" charset="-122"/>
              </a:rPr>
              <a:t>811-816</a:t>
            </a:r>
          </a:p>
        </p:txBody>
      </p:sp>
      <p:sp>
        <p:nvSpPr>
          <p:cNvPr id="96262" name="Text Box 5"/>
          <p:cNvSpPr txBox="1">
            <a:spLocks noChangeArrowheads="1"/>
          </p:cNvSpPr>
          <p:nvPr/>
        </p:nvSpPr>
        <p:spPr bwMode="auto">
          <a:xfrm>
            <a:off x="539750" y="3478213"/>
            <a:ext cx="3187700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400" b="1">
                <a:solidFill>
                  <a:srgbClr val="000000"/>
                </a:solidFill>
                <a:ea typeface="Microsoft YaHei" pitchFamily="34" charset="-122"/>
              </a:rPr>
              <a:t>S. AAZOU (ANEX, Morocco-Austria)</a:t>
            </a:r>
          </a:p>
        </p:txBody>
      </p:sp>
    </p:spTree>
    <p:extLst>
      <p:ext uri="{BB962C8B-B14F-4D97-AF65-F5344CB8AC3E}">
        <p14:creationId xmlns:p14="http://schemas.microsoft.com/office/powerpoint/2010/main" val="36339867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22158" y="980728"/>
            <a:ext cx="9528571" cy="378565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Africa’s energy sector is still best understood as 3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distinct regions: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North Africa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dependent on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oil and gas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South Africa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dependent on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coal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Rest Sub-Saharan Africa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 largely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dependent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biomass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Even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oil-rich sub-Saharan African countries  still continue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to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rely on biomass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meet the bulk of their household energy </a:t>
            </a: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requirements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(&gt; 85 % in Nigeria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5" name="Textfeld 3"/>
          <p:cNvSpPr txBox="1">
            <a:spLocks noChangeArrowheads="1"/>
          </p:cNvSpPr>
          <p:nvPr/>
        </p:nvSpPr>
        <p:spPr bwMode="auto">
          <a:xfrm>
            <a:off x="376238" y="5516563"/>
            <a:ext cx="46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de-DE" altLang="de-DE"/>
          </a:p>
        </p:txBody>
      </p:sp>
      <p:sp>
        <p:nvSpPr>
          <p:cNvPr id="8196" name="Textfeld 4"/>
          <p:cNvSpPr txBox="1">
            <a:spLocks noChangeArrowheads="1"/>
          </p:cNvSpPr>
          <p:nvPr/>
        </p:nvSpPr>
        <p:spPr bwMode="auto">
          <a:xfrm>
            <a:off x="755650" y="5292725"/>
            <a:ext cx="48244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de-DE" altLang="de-DE"/>
          </a:p>
          <a:p>
            <a:r>
              <a:rPr lang="de-DE" altLang="de-DE"/>
              <a:t> Stephen Karekezi  &amp; Waeni Kithyoma, 2003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0"/>
            <a:ext cx="8583613" cy="637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1988" y="-166688"/>
            <a:ext cx="10467976" cy="7191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3788" y="-471488"/>
            <a:ext cx="11331576" cy="7800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1988" y="-630238"/>
            <a:ext cx="10467976" cy="8118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 txBox="1">
            <a:spLocks/>
          </p:cNvSpPr>
          <p:nvPr/>
        </p:nvSpPr>
        <p:spPr bwMode="auto">
          <a:xfrm>
            <a:off x="674688" y="44450"/>
            <a:ext cx="7642225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de-DE" sz="2800" b="1">
                <a:solidFill>
                  <a:srgbClr val="000066"/>
                </a:solidFill>
                <a:latin typeface="Arial" charset="0"/>
              </a:rPr>
              <a:t>Energy resources in Africa</a:t>
            </a:r>
            <a:endParaRPr lang="en-US" altLang="de-DE" sz="2800" b="1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15363" name="Espace réservé du pied de page 5"/>
          <p:cNvSpPr>
            <a:spLocks noGrp="1"/>
          </p:cNvSpPr>
          <p:nvPr>
            <p:ph type="ftr" sz="quarter" idx="4294967295"/>
          </p:nvPr>
        </p:nvSpPr>
        <p:spPr bwMode="auto">
          <a:xfrm>
            <a:off x="134938" y="5732463"/>
            <a:ext cx="32131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altLang="de-DE"/>
              <a:t>PAUWES, Prof. Yao Azoumah, </a:t>
            </a:r>
          </a:p>
        </p:txBody>
      </p:sp>
      <p:sp>
        <p:nvSpPr>
          <p:cNvPr id="15364" name="Espace réservé du numéro de diapositive 6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CCE4031-6166-484D-98CE-1EB5DC1B24C7}" type="slidenum">
              <a:rPr lang="fr-FR" altLang="de-DE" sz="1200">
                <a:solidFill>
                  <a:srgbClr val="898989"/>
                </a:solidFill>
                <a:latin typeface="Times New Roman" pitchFamily="18" charset="0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fr-FR" altLang="de-DE" sz="1200">
              <a:solidFill>
                <a:srgbClr val="898989"/>
              </a:solidFill>
              <a:latin typeface="Times New Roman" pitchFamily="18" charset="0"/>
            </a:endParaRPr>
          </a:p>
        </p:txBody>
      </p:sp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963" y="295275"/>
            <a:ext cx="1704975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435100"/>
            <a:ext cx="4608512" cy="492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re 1"/>
          <p:cNvSpPr txBox="1">
            <a:spLocks/>
          </p:cNvSpPr>
          <p:nvPr/>
        </p:nvSpPr>
        <p:spPr bwMode="auto">
          <a:xfrm>
            <a:off x="2149475" y="922338"/>
            <a:ext cx="6994525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2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sz="2000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Energy</a:t>
            </a:r>
            <a:r>
              <a:rPr lang="fr-FR" altLang="fr-FR" sz="20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sz="2000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potentials</a:t>
            </a:r>
            <a:r>
              <a:rPr lang="fr-FR" altLang="fr-FR" sz="20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: </a:t>
            </a:r>
            <a:r>
              <a:rPr lang="fr-FR" altLang="fr-FR" sz="2000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renewable</a:t>
            </a:r>
            <a:r>
              <a:rPr lang="fr-FR" altLang="fr-FR" sz="20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sz="2000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energy</a:t>
            </a:r>
            <a:r>
              <a:rPr lang="fr-FR" altLang="fr-FR" sz="20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sz="2000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resources</a:t>
            </a:r>
            <a:r>
              <a:rPr lang="fr-FR" altLang="fr-FR" sz="20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(</a:t>
            </a:r>
            <a:r>
              <a:rPr lang="fr-FR" altLang="fr-FR" sz="2000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geothermal</a:t>
            </a:r>
            <a:r>
              <a:rPr lang="fr-FR" altLang="fr-FR" sz="20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fr-FR" altLang="fr-FR" sz="2000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grpSp>
        <p:nvGrpSpPr>
          <p:cNvPr id="15368" name="Groupe 9"/>
          <p:cNvGrpSpPr>
            <a:grpSpLocks/>
          </p:cNvGrpSpPr>
          <p:nvPr/>
        </p:nvGrpSpPr>
        <p:grpSpPr bwMode="auto">
          <a:xfrm>
            <a:off x="323850" y="2852738"/>
            <a:ext cx="2519363" cy="2447925"/>
            <a:chOff x="1404156" y="0"/>
            <a:chExt cx="1404156" cy="1281121"/>
          </a:xfrm>
        </p:grpSpPr>
        <p:sp>
          <p:nvSpPr>
            <p:cNvPr id="11" name="Arrondir un rectangle à un seul coin 10"/>
            <p:cNvSpPr/>
            <p:nvPr/>
          </p:nvSpPr>
          <p:spPr>
            <a:xfrm>
              <a:off x="1404156" y="0"/>
              <a:ext cx="1404156" cy="1281121"/>
            </a:xfrm>
            <a:prstGeom prst="round1Rect">
              <a:avLst/>
            </a:prstGeom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n w="25400" cap="flat" cmpd="sng" algn="ctr">
              <a:solidFill>
                <a:srgbClr val="4BACC6">
                  <a:shade val="8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Arrondir un rectangle à un seul coin 4"/>
            <p:cNvSpPr/>
            <p:nvPr/>
          </p:nvSpPr>
          <p:spPr>
            <a:xfrm>
              <a:off x="1404156" y="0"/>
              <a:ext cx="1404156" cy="96125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13792" tIns="113792" rIns="113792" bIns="113792" spcCol="1270" anchor="ctr"/>
            <a:lstStyle/>
            <a:p>
              <a:pPr defTabSz="7112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lang="fr-FR" sz="20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defTabSz="7112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fr-FR" sz="2000" b="1" dirty="0" err="1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Geothermal</a:t>
              </a:r>
              <a:r>
                <a:rPr lang="fr-FR" sz="2000" b="1" dirty="0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2000" b="1" dirty="0" err="1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energy</a:t>
              </a:r>
              <a:endParaRPr lang="fr-FR" sz="20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defTabSz="7112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lang="fr-FR" sz="2000" b="1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defTabSz="7112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fr-FR" sz="2000" b="1" dirty="0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More </a:t>
              </a:r>
              <a:r>
                <a:rPr lang="fr-FR" sz="2000" b="1" dirty="0" err="1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concentrated</a:t>
              </a:r>
              <a:r>
                <a:rPr lang="fr-FR" sz="2000" b="1" dirty="0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in </a:t>
              </a:r>
              <a:r>
                <a:rPr lang="fr-FR" sz="2000" b="1" dirty="0" err="1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Eastern</a:t>
              </a:r>
              <a:r>
                <a:rPr lang="fr-FR" sz="2000" b="1" dirty="0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2000" b="1" dirty="0" err="1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Africa</a:t>
              </a:r>
              <a:r>
                <a:rPr lang="fr-FR" sz="2000" b="1" dirty="0">
                  <a:solidFill>
                    <a:srgbClr val="00009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3" y="260350"/>
            <a:ext cx="9037637" cy="602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feld 3"/>
          <p:cNvSpPr txBox="1">
            <a:spLocks noChangeArrowheads="1"/>
          </p:cNvSpPr>
          <p:nvPr/>
        </p:nvSpPr>
        <p:spPr bwMode="auto">
          <a:xfrm>
            <a:off x="731838" y="63500"/>
            <a:ext cx="415925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1800">
                <a:latin typeface="Times New Roman" pitchFamily="18" charset="0"/>
              </a:rPr>
              <a:t>Johannes Kepler University Linz, Austria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1800">
                <a:latin typeface="Times New Roman" pitchFamily="18" charset="0"/>
              </a:rPr>
              <a:t>~22 000 students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de-DE" altLang="de-DE" sz="1800">
                <a:latin typeface="Times New Roman" pitchFamily="18" charset="0"/>
              </a:rPr>
              <a:t>Faculty of Social Sciences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de-DE" altLang="de-DE" sz="1800">
                <a:latin typeface="Times New Roman" pitchFamily="18" charset="0"/>
              </a:rPr>
              <a:t>Faculty of Law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de-DE" altLang="de-DE" sz="1800">
                <a:latin typeface="Times New Roman" pitchFamily="18" charset="0"/>
              </a:rPr>
              <a:t>Faculty of Technical and Natural Sciences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de-DE" altLang="de-DE" sz="1800">
                <a:latin typeface="Times New Roman" pitchFamily="18" charset="0"/>
              </a:rPr>
              <a:t>Faculty of Medecine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 txBox="1">
            <a:spLocks/>
          </p:cNvSpPr>
          <p:nvPr/>
        </p:nvSpPr>
        <p:spPr bwMode="auto">
          <a:xfrm>
            <a:off x="674688" y="44450"/>
            <a:ext cx="7642225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de-DE" sz="2800" b="1">
                <a:solidFill>
                  <a:srgbClr val="000066"/>
                </a:solidFill>
                <a:latin typeface="Arial" charset="0"/>
              </a:rPr>
              <a:t>Energy resources in Africa</a:t>
            </a:r>
            <a:endParaRPr lang="en-US" altLang="de-DE" sz="2800" b="1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16387" name="Espace réservé du pied de page 5"/>
          <p:cNvSpPr>
            <a:spLocks noGrp="1"/>
          </p:cNvSpPr>
          <p:nvPr>
            <p:ph type="ftr" sz="quarter" idx="4294967295"/>
          </p:nvPr>
        </p:nvSpPr>
        <p:spPr bwMode="auto">
          <a:xfrm>
            <a:off x="0" y="5970588"/>
            <a:ext cx="2895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altLang="de-DE"/>
              <a:t>PAUWES, Prof. Yao Azoumah, </a:t>
            </a:r>
          </a:p>
        </p:txBody>
      </p:sp>
      <p:sp>
        <p:nvSpPr>
          <p:cNvPr id="16388" name="Espace réservé du numéro de diapositive 6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4DF4286-A185-41BE-AF8A-4E96B2015B6B}" type="slidenum">
              <a:rPr lang="fr-FR" altLang="de-DE" sz="1200">
                <a:solidFill>
                  <a:srgbClr val="898989"/>
                </a:solidFill>
                <a:latin typeface="Times New Roman" pitchFamily="18" charset="0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fr-FR" altLang="de-DE" sz="1200">
              <a:solidFill>
                <a:srgbClr val="898989"/>
              </a:solidFill>
              <a:latin typeface="Times New Roman" pitchFamily="18" charset="0"/>
            </a:endParaRPr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175" y="206375"/>
            <a:ext cx="1704975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025" y="1125538"/>
            <a:ext cx="5178425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91" name="Groupe 9"/>
          <p:cNvGrpSpPr>
            <a:grpSpLocks/>
          </p:cNvGrpSpPr>
          <p:nvPr/>
        </p:nvGrpSpPr>
        <p:grpSpPr bwMode="auto">
          <a:xfrm>
            <a:off x="468313" y="2924175"/>
            <a:ext cx="2303462" cy="2449513"/>
            <a:chOff x="1404156" y="0"/>
            <a:chExt cx="1404156" cy="1281121"/>
          </a:xfrm>
        </p:grpSpPr>
        <p:sp>
          <p:nvSpPr>
            <p:cNvPr id="11" name="Arrondir un rectangle à un seul coin 10"/>
            <p:cNvSpPr/>
            <p:nvPr/>
          </p:nvSpPr>
          <p:spPr>
            <a:xfrm>
              <a:off x="1404156" y="0"/>
              <a:ext cx="1404156" cy="1281121"/>
            </a:xfrm>
            <a:prstGeom prst="round1Rect">
              <a:avLst/>
            </a:prstGeom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n w="25400" cap="flat" cmpd="sng" algn="ctr">
              <a:solidFill>
                <a:srgbClr val="4BACC6">
                  <a:shade val="8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Arrondir un rectangle à un seul coin 4"/>
            <p:cNvSpPr/>
            <p:nvPr/>
          </p:nvSpPr>
          <p:spPr>
            <a:xfrm>
              <a:off x="1404156" y="0"/>
              <a:ext cx="1404156" cy="9606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13792" tIns="113792" rIns="113792" bIns="113792" spcCol="1270" anchor="ctr"/>
            <a:lstStyle/>
            <a:p>
              <a:pPr algn="ctr" defTabSz="7112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lang="fr-FR" sz="2000" b="1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7112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fr-FR" sz="2000" b="1" dirty="0" err="1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Biomass</a:t>
              </a:r>
              <a:r>
                <a:rPr lang="fr-FR" sz="20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2000" b="1" dirty="0" err="1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energy</a:t>
              </a:r>
              <a:r>
                <a:rPr lang="fr-FR" sz="20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 defTabSz="7112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fr-FR" sz="20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25% of the global </a:t>
              </a:r>
              <a:r>
                <a:rPr lang="fr-FR" sz="2000" b="1" dirty="0" err="1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biomass</a:t>
              </a:r>
              <a:r>
                <a:rPr lang="fr-FR" sz="20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2000" b="1" dirty="0" err="1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reserves</a:t>
              </a:r>
              <a:endParaRPr lang="fr-FR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Titre 1"/>
          <p:cNvSpPr txBox="1">
            <a:spLocks/>
          </p:cNvSpPr>
          <p:nvPr/>
        </p:nvSpPr>
        <p:spPr bwMode="auto">
          <a:xfrm>
            <a:off x="2192338" y="908050"/>
            <a:ext cx="6951662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2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Energy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potentials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: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renewable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energy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resources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(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biomass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energy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fr-FR" altLang="fr-FR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836613"/>
            <a:ext cx="7127875" cy="534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feld 2"/>
          <p:cNvSpPr txBox="1">
            <a:spLocks noChangeArrowheads="1"/>
          </p:cNvSpPr>
          <p:nvPr/>
        </p:nvSpPr>
        <p:spPr bwMode="auto">
          <a:xfrm>
            <a:off x="898525" y="252413"/>
            <a:ext cx="6789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1800">
                <a:latin typeface="Arial" charset="0"/>
              </a:rPr>
              <a:t>20. Internationale  Solarkochertagung, Altötting, 20-21. April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7" t="26033" r="15393" b="-8208"/>
          <a:stretch>
            <a:fillRect/>
          </a:stretch>
        </p:blipFill>
        <p:spPr bwMode="auto">
          <a:xfrm>
            <a:off x="479425" y="1068388"/>
            <a:ext cx="3194050" cy="291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177925"/>
            <a:ext cx="3379788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71" t="18153" r="14978" b="-1857"/>
          <a:stretch>
            <a:fillRect/>
          </a:stretch>
        </p:blipFill>
        <p:spPr bwMode="auto">
          <a:xfrm>
            <a:off x="395288" y="3800475"/>
            <a:ext cx="2736850" cy="319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Grafik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325" y="3730625"/>
            <a:ext cx="3744913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xtfeld 5"/>
          <p:cNvSpPr txBox="1">
            <a:spLocks noChangeArrowheads="1"/>
          </p:cNvSpPr>
          <p:nvPr/>
        </p:nvSpPr>
        <p:spPr bwMode="auto">
          <a:xfrm>
            <a:off x="827088" y="476250"/>
            <a:ext cx="70596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1800">
                <a:latin typeface="Arial" charset="0"/>
              </a:rPr>
              <a:t>21. Internationale Solarkochertagung in Altötting (25-26. April 2015)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613" y="1700213"/>
            <a:ext cx="6265862" cy="469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feld 4"/>
          <p:cNvSpPr txBox="1">
            <a:spLocks noChangeArrowheads="1"/>
          </p:cNvSpPr>
          <p:nvPr/>
        </p:nvSpPr>
        <p:spPr bwMode="auto">
          <a:xfrm>
            <a:off x="395288" y="333375"/>
            <a:ext cx="84169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1800" b="1">
                <a:latin typeface="Arial" charset="0"/>
              </a:rPr>
              <a:t>21.Int. Solarkochertagung</a:t>
            </a:r>
            <a:r>
              <a:rPr lang="de-AT" altLang="de-DE" sz="1800">
                <a:latin typeface="Arial" charset="0"/>
              </a:rPr>
              <a:t>: Ms Regula Ochsner, CEO of the swiss organisation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AT" altLang="de-DE" sz="1800">
                <a:latin typeface="Arial" charset="0"/>
              </a:rPr>
              <a:t>ADES (Association pour le Développement de L´Energie Solaire) presenting the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AT" altLang="de-DE" sz="1800">
                <a:latin typeface="Arial" charset="0"/>
              </a:rPr>
              <a:t>successful implementation of solar cookers in Madagascar. </a:t>
            </a:r>
            <a:r>
              <a:rPr lang="de-AT" altLang="de-DE" sz="1800" b="1">
                <a:solidFill>
                  <a:srgbClr val="00B0F0"/>
                </a:solidFill>
                <a:latin typeface="Arial" charset="0"/>
              </a:rPr>
              <a:t>www.adesolaire.org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tl_files/Upload/Zentren/Mada_Karte_9Zentr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175" y="-6350"/>
            <a:ext cx="2663825" cy="480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4" descr="Box-Solarkocher, Typ «Kochkiste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9525"/>
            <a:ext cx="3190875" cy="238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6" descr="Energiesparöfen «OLI-b» bzw. «OLI-c»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2432050"/>
            <a:ext cx="3176588" cy="229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8" descr="Parabol-Solarkoch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4149725"/>
            <a:ext cx="3114675" cy="224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Textfeld 3"/>
          <p:cNvSpPr txBox="1">
            <a:spLocks noChangeArrowheads="1"/>
          </p:cNvSpPr>
          <p:nvPr/>
        </p:nvSpPr>
        <p:spPr bwMode="auto">
          <a:xfrm>
            <a:off x="3563938" y="9525"/>
            <a:ext cx="23558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1800" b="1">
                <a:solidFill>
                  <a:srgbClr val="00B0F0"/>
                </a:solidFill>
                <a:latin typeface="Arial" charset="0"/>
              </a:rPr>
              <a:t>www.adesolaire.org</a:t>
            </a:r>
          </a:p>
          <a:p>
            <a:pPr>
              <a:spcBef>
                <a:spcPct val="0"/>
              </a:spcBef>
              <a:buFontTx/>
              <a:buNone/>
            </a:pPr>
            <a:endParaRPr lang="de-DE" altLang="de-DE" sz="18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225" y="0"/>
            <a:ext cx="3005138" cy="225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238" y="0"/>
            <a:ext cx="3011487" cy="225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3175"/>
            <a:ext cx="3059112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Grafik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225" y="3783013"/>
            <a:ext cx="4089400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Grafik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744913"/>
            <a:ext cx="4140200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Textfeld 7"/>
          <p:cNvSpPr txBox="1">
            <a:spLocks noChangeArrowheads="1"/>
          </p:cNvSpPr>
          <p:nvPr/>
        </p:nvSpPr>
        <p:spPr bwMode="auto">
          <a:xfrm>
            <a:off x="1187450" y="2287588"/>
            <a:ext cx="52895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1800" b="1">
                <a:latin typeface="Arial" charset="0"/>
              </a:rPr>
              <a:t>TriesteNext</a:t>
            </a:r>
            <a:r>
              <a:rPr lang="de-AT" altLang="de-DE" sz="1800">
                <a:latin typeface="Arial" charset="0"/>
              </a:rPr>
              <a:t>, Trieste, Italy 26-28 September 2014 </a:t>
            </a:r>
          </a:p>
        </p:txBody>
      </p:sp>
      <p:sp>
        <p:nvSpPr>
          <p:cNvPr id="22536" name="Textfeld 9"/>
          <p:cNvSpPr txBox="1">
            <a:spLocks noChangeArrowheads="1"/>
          </p:cNvSpPr>
          <p:nvPr/>
        </p:nvSpPr>
        <p:spPr bwMode="auto">
          <a:xfrm>
            <a:off x="1042988" y="3357563"/>
            <a:ext cx="7658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1800" b="1">
                <a:latin typeface="Arial" charset="0"/>
              </a:rPr>
              <a:t>UNESCO World Science Day, </a:t>
            </a:r>
            <a:r>
              <a:rPr lang="de-AT" altLang="de-DE" sz="1800">
                <a:latin typeface="Arial" charset="0"/>
              </a:rPr>
              <a:t>10 Nov. 2014, UCLAN, Westlakes, Britain</a:t>
            </a:r>
          </a:p>
        </p:txBody>
      </p:sp>
      <p:sp>
        <p:nvSpPr>
          <p:cNvPr id="22537" name="Textfeld 10"/>
          <p:cNvSpPr txBox="1">
            <a:spLocks noChangeArrowheads="1"/>
          </p:cNvSpPr>
          <p:nvPr/>
        </p:nvSpPr>
        <p:spPr bwMode="auto">
          <a:xfrm>
            <a:off x="1447800" y="2781300"/>
            <a:ext cx="5513388" cy="461963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2400" i="1">
                <a:solidFill>
                  <a:srgbClr val="FF0000"/>
                </a:solidFill>
                <a:latin typeface="Arial" charset="0"/>
              </a:rPr>
              <a:t>Public Educational Mission of ANSOLE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/>
          <p:cNvSpPr txBox="1">
            <a:spLocks/>
          </p:cNvSpPr>
          <p:nvPr/>
        </p:nvSpPr>
        <p:spPr bwMode="auto">
          <a:xfrm>
            <a:off x="674688" y="44450"/>
            <a:ext cx="7642225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de-DE" sz="2800" b="1">
                <a:solidFill>
                  <a:srgbClr val="000066"/>
                </a:solidFill>
                <a:latin typeface="Arial" charset="0"/>
              </a:rPr>
              <a:t>Energy resources in Africa</a:t>
            </a:r>
            <a:endParaRPr lang="en-US" altLang="de-DE" sz="2800" b="1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23555" name="Espace réservé du pied de page 5"/>
          <p:cNvSpPr>
            <a:spLocks noGrp="1"/>
          </p:cNvSpPr>
          <p:nvPr>
            <p:ph type="ftr" sz="quarter" idx="4294967295"/>
          </p:nvPr>
        </p:nvSpPr>
        <p:spPr bwMode="auto">
          <a:xfrm>
            <a:off x="-9525" y="5732463"/>
            <a:ext cx="2895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altLang="de-DE"/>
              <a:t>PAUWES, Prof. Yao Azoumah, </a:t>
            </a:r>
          </a:p>
        </p:txBody>
      </p:sp>
      <p:sp>
        <p:nvSpPr>
          <p:cNvPr id="23556" name="Espace réservé du numéro de diapositive 6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177DDD2-E360-4399-9DE9-600D627912F2}" type="slidenum">
              <a:rPr lang="fr-FR" altLang="de-DE" sz="1200">
                <a:solidFill>
                  <a:srgbClr val="898989"/>
                </a:solidFill>
                <a:latin typeface="Times New Roman" pitchFamily="18" charset="0"/>
              </a:rPr>
              <a:pPr>
                <a:spcBef>
                  <a:spcPct val="0"/>
                </a:spcBef>
                <a:buFontTx/>
                <a:buNone/>
              </a:pPr>
              <a:t>26</a:t>
            </a:fld>
            <a:endParaRPr lang="fr-FR" altLang="de-DE" sz="1200">
              <a:solidFill>
                <a:srgbClr val="898989"/>
              </a:solidFill>
              <a:latin typeface="Times New Roman" pitchFamily="18" charset="0"/>
            </a:endParaRPr>
          </a:p>
        </p:txBody>
      </p:sp>
      <p:pic>
        <p:nvPicPr>
          <p:cNvPr id="2355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2675" y="247650"/>
            <a:ext cx="1704975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317625"/>
            <a:ext cx="5710238" cy="510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59" name="Groupe 7"/>
          <p:cNvGrpSpPr>
            <a:grpSpLocks/>
          </p:cNvGrpSpPr>
          <p:nvPr/>
        </p:nvGrpSpPr>
        <p:grpSpPr bwMode="auto">
          <a:xfrm>
            <a:off x="215900" y="2147888"/>
            <a:ext cx="2195513" cy="2865437"/>
            <a:chOff x="0" y="0"/>
            <a:chExt cx="1404156" cy="1281121"/>
          </a:xfrm>
        </p:grpSpPr>
        <p:sp>
          <p:nvSpPr>
            <p:cNvPr id="9" name="Arrondir un rectangle à un seul coin 8"/>
            <p:cNvSpPr/>
            <p:nvPr/>
          </p:nvSpPr>
          <p:spPr>
            <a:xfrm rot="16200000">
              <a:off x="61518" y="-61518"/>
              <a:ext cx="1281121" cy="1404156"/>
            </a:xfrm>
            <a:prstGeom prst="round1Rect">
              <a:avLst/>
            </a:prstGeom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n w="25400" cap="flat" cmpd="sng" algn="ctr">
              <a:solidFill>
                <a:srgbClr val="4BACC6">
                  <a:shade val="8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Arrondir un rectangle à un seul coin 4"/>
            <p:cNvSpPr/>
            <p:nvPr/>
          </p:nvSpPr>
          <p:spPr>
            <a:xfrm>
              <a:off x="0" y="0"/>
              <a:ext cx="1404156" cy="9610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13792" tIns="113792" rIns="113792" bIns="113792" spcCol="127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2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2000" b="1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b="1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Wind </a:t>
              </a:r>
              <a:r>
                <a:rPr lang="fr-FR" sz="2000" b="1" dirty="0" err="1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energy</a:t>
              </a:r>
              <a:r>
                <a:rPr lang="fr-FR" sz="2000" b="1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20% of global </a:t>
              </a:r>
              <a:r>
                <a:rPr lang="fr-FR" sz="2000" dirty="0" err="1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energy</a:t>
              </a:r>
              <a:endParaRPr lang="fr-FR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2000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b="1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More </a:t>
              </a:r>
              <a:r>
                <a:rPr lang="fr-FR" sz="2000" b="1" dirty="0" err="1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concentrated</a:t>
              </a:r>
              <a:r>
                <a:rPr lang="fr-FR" sz="2000" b="1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in </a:t>
              </a:r>
              <a:r>
                <a:rPr lang="fr-FR" sz="2000" b="1" dirty="0" err="1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northern</a:t>
              </a:r>
              <a:r>
                <a:rPr lang="fr-FR" sz="2000" b="1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and </a:t>
              </a:r>
              <a:r>
                <a:rPr lang="fr-FR" sz="2000" b="1" dirty="0" err="1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southern</a:t>
              </a:r>
              <a:r>
                <a:rPr lang="fr-FR" sz="2000" b="1" dirty="0">
                  <a:solidFill>
                    <a:schemeClr val="accent5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parts of the continent</a:t>
              </a:r>
            </a:p>
          </p:txBody>
        </p:sp>
      </p:grpSp>
      <p:sp>
        <p:nvSpPr>
          <p:cNvPr id="11" name="Titre 1"/>
          <p:cNvSpPr txBox="1">
            <a:spLocks/>
          </p:cNvSpPr>
          <p:nvPr/>
        </p:nvSpPr>
        <p:spPr bwMode="auto">
          <a:xfrm>
            <a:off x="1946275" y="868363"/>
            <a:ext cx="7197725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2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Energy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potentials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: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renewable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energy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resources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(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wind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energy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fr-FR" altLang="fr-FR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re 1"/>
          <p:cNvSpPr txBox="1">
            <a:spLocks/>
          </p:cNvSpPr>
          <p:nvPr/>
        </p:nvSpPr>
        <p:spPr bwMode="auto">
          <a:xfrm>
            <a:off x="674688" y="44450"/>
            <a:ext cx="7642225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de-DE" sz="2800" b="1">
                <a:solidFill>
                  <a:srgbClr val="000066"/>
                </a:solidFill>
                <a:latin typeface="Arial" charset="0"/>
              </a:rPr>
              <a:t>Energy resources in Africa</a:t>
            </a:r>
            <a:endParaRPr lang="en-US" altLang="de-DE" sz="2800" b="1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24579" name="Espace réservé du pied de page 5"/>
          <p:cNvSpPr>
            <a:spLocks noGrp="1"/>
          </p:cNvSpPr>
          <p:nvPr>
            <p:ph type="ftr" sz="quarter" idx="4294967295"/>
          </p:nvPr>
        </p:nvSpPr>
        <p:spPr bwMode="auto">
          <a:xfrm>
            <a:off x="1476375" y="6453188"/>
            <a:ext cx="2895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altLang="de-DE"/>
              <a:t>PAUWES, Prof. Yao Azoumah,</a:t>
            </a:r>
          </a:p>
        </p:txBody>
      </p:sp>
      <p:sp>
        <p:nvSpPr>
          <p:cNvPr id="24580" name="Espace réservé du numéro de diapositive 6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B9B57E5-66C1-4159-8C85-3E746E8264DF}" type="slidenum">
              <a:rPr lang="fr-FR" altLang="de-DE" sz="1200">
                <a:solidFill>
                  <a:srgbClr val="898989"/>
                </a:solidFill>
                <a:latin typeface="Times New Roman" pitchFamily="18" charset="0"/>
              </a:rPr>
              <a:pPr>
                <a:spcBef>
                  <a:spcPct val="0"/>
                </a:spcBef>
                <a:buFontTx/>
                <a:buNone/>
              </a:pPr>
              <a:t>27</a:t>
            </a:fld>
            <a:endParaRPr lang="fr-FR" altLang="de-DE" sz="1200">
              <a:solidFill>
                <a:srgbClr val="898989"/>
              </a:solidFill>
              <a:latin typeface="Times New Roman" pitchFamily="18" charset="0"/>
            </a:endParaRPr>
          </a:p>
        </p:txBody>
      </p:sp>
      <p:pic>
        <p:nvPicPr>
          <p:cNvPr id="2458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100" y="44450"/>
            <a:ext cx="1704975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re 1"/>
          <p:cNvSpPr txBox="1">
            <a:spLocks/>
          </p:cNvSpPr>
          <p:nvPr/>
        </p:nvSpPr>
        <p:spPr bwMode="auto">
          <a:xfrm>
            <a:off x="2051050" y="923925"/>
            <a:ext cx="6697663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2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Energy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potentials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: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renewable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energy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resources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(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wind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energy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fr-FR" altLang="fr-FR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2458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3" y="1468438"/>
            <a:ext cx="9047162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1"/>
          <p:cNvSpPr txBox="1">
            <a:spLocks/>
          </p:cNvSpPr>
          <p:nvPr/>
        </p:nvSpPr>
        <p:spPr bwMode="auto">
          <a:xfrm>
            <a:off x="674688" y="44450"/>
            <a:ext cx="7642225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de-DE" sz="2800" b="1">
                <a:solidFill>
                  <a:srgbClr val="000066"/>
                </a:solidFill>
                <a:latin typeface="Arial" charset="0"/>
              </a:rPr>
              <a:t>Energy resources in Africa</a:t>
            </a:r>
            <a:endParaRPr lang="en-US" altLang="de-DE" sz="2800" b="1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25603" name="Espace réservé du pied de page 5"/>
          <p:cNvSpPr>
            <a:spLocks noGrp="1"/>
          </p:cNvSpPr>
          <p:nvPr>
            <p:ph type="ftr" sz="quarter" idx="4294967295"/>
          </p:nvPr>
        </p:nvSpPr>
        <p:spPr bwMode="auto">
          <a:xfrm>
            <a:off x="242888" y="5805488"/>
            <a:ext cx="2895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altLang="de-DE"/>
              <a:t>PAUWES, Prof. Yao Azoumah</a:t>
            </a:r>
          </a:p>
        </p:txBody>
      </p:sp>
      <p:sp>
        <p:nvSpPr>
          <p:cNvPr id="25604" name="Espace réservé du numéro de diapositive 6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08BBDD1-F5B3-4D0A-88EA-A0E24161CC07}" type="slidenum">
              <a:rPr lang="fr-FR" altLang="de-DE" sz="1200">
                <a:solidFill>
                  <a:srgbClr val="898989"/>
                </a:solidFill>
                <a:latin typeface="Times New Roman" pitchFamily="18" charset="0"/>
              </a:rPr>
              <a:pPr>
                <a:spcBef>
                  <a:spcPct val="0"/>
                </a:spcBef>
                <a:buFontTx/>
                <a:buNone/>
              </a:pPr>
              <a:t>28</a:t>
            </a:fld>
            <a:endParaRPr lang="fr-FR" altLang="de-DE" sz="1200">
              <a:solidFill>
                <a:srgbClr val="898989"/>
              </a:solidFill>
              <a:latin typeface="Times New Roman" pitchFamily="18" charset="0"/>
            </a:endParaRPr>
          </a:p>
        </p:txBody>
      </p:sp>
      <p:pic>
        <p:nvPicPr>
          <p:cNvPr id="2560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925" y="222250"/>
            <a:ext cx="1704975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514475"/>
            <a:ext cx="5224463" cy="487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07" name="Groupe 9"/>
          <p:cNvGrpSpPr>
            <a:grpSpLocks/>
          </p:cNvGrpSpPr>
          <p:nvPr/>
        </p:nvGrpSpPr>
        <p:grpSpPr bwMode="auto">
          <a:xfrm>
            <a:off x="674688" y="2708275"/>
            <a:ext cx="1881187" cy="2089150"/>
            <a:chOff x="0" y="0"/>
            <a:chExt cx="1404156" cy="1281121"/>
          </a:xfrm>
        </p:grpSpPr>
        <p:sp>
          <p:nvSpPr>
            <p:cNvPr id="11" name="Arrondir un rectangle à un seul coin 10"/>
            <p:cNvSpPr/>
            <p:nvPr/>
          </p:nvSpPr>
          <p:spPr>
            <a:xfrm rot="16200000">
              <a:off x="61518" y="-61518"/>
              <a:ext cx="1281121" cy="1404156"/>
            </a:xfrm>
            <a:prstGeom prst="round1Rect">
              <a:avLst/>
            </a:prstGeom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n w="25400" cap="flat" cmpd="sng" algn="ctr">
              <a:solidFill>
                <a:srgbClr val="4BACC6">
                  <a:shade val="8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Arrondir un rectangle à un seul coin 4"/>
            <p:cNvSpPr/>
            <p:nvPr/>
          </p:nvSpPr>
          <p:spPr>
            <a:xfrm rot="21600000">
              <a:off x="0" y="0"/>
              <a:ext cx="1404156" cy="96084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13792" tIns="113792" rIns="113792" bIns="113792" spcCol="1270" anchor="ctr"/>
            <a:lstStyle/>
            <a:p>
              <a:pPr algn="ctr" defTabSz="7112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endParaRPr lang="fr-FR" sz="2000" b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 defTabSz="711200" fontAlgn="auto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defRPr/>
              </a:pPr>
              <a:r>
                <a:rPr lang="fr-FR" sz="2000" b="1" dirty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Hydro production </a:t>
              </a:r>
              <a:r>
                <a:rPr lang="fr-FR" sz="2000" b="1" dirty="0" err="1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potential</a:t>
              </a:r>
              <a:r>
                <a:rPr lang="fr-FR" sz="2000" b="1" dirty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of 1440 TWh/</a:t>
              </a:r>
              <a:r>
                <a:rPr lang="fr-FR" sz="2000" b="1" dirty="0" err="1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year</a:t>
              </a:r>
              <a:r>
                <a:rPr lang="fr-FR" sz="2000" b="1" dirty="0">
                  <a:solidFill>
                    <a:srgbClr val="0000C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</p:grpSp>
      <p:sp>
        <p:nvSpPr>
          <p:cNvPr id="14" name="Titre 1"/>
          <p:cNvSpPr txBox="1">
            <a:spLocks/>
          </p:cNvSpPr>
          <p:nvPr/>
        </p:nvSpPr>
        <p:spPr bwMode="auto">
          <a:xfrm>
            <a:off x="2197100" y="1081088"/>
            <a:ext cx="6911975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2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Energy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potentials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: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renewable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energy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resources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(hydro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energy</a:t>
            </a:r>
            <a:r>
              <a:rPr lang="fr-FR" altLang="fr-FR" sz="2000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fr-FR" altLang="fr-FR" sz="2000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http://www.inforse.org/europe/dieret/Solar/asolarirra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115888"/>
            <a:ext cx="8675687" cy="512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extfeld 5"/>
          <p:cNvSpPr txBox="1">
            <a:spLocks noChangeArrowheads="1"/>
          </p:cNvSpPr>
          <p:nvPr/>
        </p:nvSpPr>
        <p:spPr bwMode="auto">
          <a:xfrm>
            <a:off x="3635375" y="4530725"/>
            <a:ext cx="3292475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1100" b="1" i="1">
                <a:latin typeface="Arial" charset="0"/>
              </a:rPr>
              <a:t>Source: www.google.com &gt;&gt;&gt;www.inforse.org</a:t>
            </a:r>
          </a:p>
        </p:txBody>
      </p:sp>
      <p:sp>
        <p:nvSpPr>
          <p:cNvPr id="27652" name="Textfeld 1"/>
          <p:cNvSpPr txBox="1">
            <a:spLocks noChangeArrowheads="1"/>
          </p:cNvSpPr>
          <p:nvPr/>
        </p:nvSpPr>
        <p:spPr bwMode="auto">
          <a:xfrm>
            <a:off x="250825" y="5516563"/>
            <a:ext cx="84947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1800" b="1">
                <a:latin typeface="Arial" charset="0"/>
              </a:rPr>
              <a:t>PV Technologies</a:t>
            </a:r>
            <a:r>
              <a:rPr lang="de-AT" altLang="de-DE" sz="1800">
                <a:latin typeface="Arial" charset="0"/>
              </a:rPr>
              <a:t>: </a:t>
            </a:r>
            <a:r>
              <a:rPr lang="de-AT" altLang="de-DE" sz="1800">
                <a:solidFill>
                  <a:srgbClr val="006600"/>
                </a:solidFill>
                <a:latin typeface="Arial" charset="0"/>
              </a:rPr>
              <a:t>silicon technology adaptable to specific African environments</a:t>
            </a:r>
            <a:r>
              <a:rPr lang="de-AT" altLang="de-DE" sz="1800">
                <a:latin typeface="Arial" charset="0"/>
              </a:rPr>
              <a:t>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AT" altLang="de-DE" sz="1800">
                <a:latin typeface="Arial" charset="0"/>
              </a:rPr>
              <a:t>Concentrated and Highly Concentrated Photovoltaics, Concentrated Solar Power,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AT" altLang="de-DE" sz="1800">
                <a:solidFill>
                  <a:srgbClr val="006600"/>
                </a:solidFill>
                <a:latin typeface="Arial" charset="0"/>
              </a:rPr>
              <a:t>3rd generation solar cells (Organic, DSSC, Perovskites)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feld 1"/>
          <p:cNvSpPr txBox="1">
            <a:spLocks noChangeArrowheads="1"/>
          </p:cNvSpPr>
          <p:nvPr/>
        </p:nvSpPr>
        <p:spPr bwMode="auto">
          <a:xfrm>
            <a:off x="1408113" y="539750"/>
            <a:ext cx="6286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altLang="de-DE" sz="2000" b="1">
                <a:latin typeface="Arial" charset="0"/>
              </a:rPr>
              <a:t>Development Plan of JKU Linz, Austria: 2019-2024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369888" y="931863"/>
            <a:ext cx="8362950" cy="11398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sz="2000" b="1" cap="small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Sustainable</a:t>
            </a:r>
            <a:r>
              <a:rPr lang="de-DE" sz="2000" b="1" cap="small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Development: Science, Technologies &amp; Management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sz="2000" b="1" cap="small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Digital Transformation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8" name="Picture 2" descr="Bildergebnis für sustainable development goa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863" y="1943100"/>
            <a:ext cx="7239000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feld 4"/>
          <p:cNvSpPr txBox="1">
            <a:spLocks noChangeArrowheads="1"/>
          </p:cNvSpPr>
          <p:nvPr/>
        </p:nvSpPr>
        <p:spPr bwMode="auto">
          <a:xfrm>
            <a:off x="569913" y="5626100"/>
            <a:ext cx="77517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de-DE" b="1"/>
              <a:t>https://www.un.org/sustainabledevelopment/sustainable-development-goals/</a:t>
            </a:r>
            <a:endParaRPr lang="de-DE" altLang="de-DE"/>
          </a:p>
          <a:p>
            <a:endParaRPr lang="de-DE" alt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re 1"/>
          <p:cNvSpPr txBox="1">
            <a:spLocks/>
          </p:cNvSpPr>
          <p:nvPr/>
        </p:nvSpPr>
        <p:spPr bwMode="auto">
          <a:xfrm>
            <a:off x="674688" y="44450"/>
            <a:ext cx="7642225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de-DE" sz="2800" b="1">
                <a:solidFill>
                  <a:srgbClr val="000066"/>
                </a:solidFill>
                <a:latin typeface="Arial" charset="0"/>
              </a:rPr>
              <a:t>Energy resources in Africa</a:t>
            </a:r>
            <a:endParaRPr lang="en-US" altLang="de-DE" sz="2800" b="1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28675" name="Espace réservé du pied de page 5"/>
          <p:cNvSpPr>
            <a:spLocks noGrp="1"/>
          </p:cNvSpPr>
          <p:nvPr>
            <p:ph type="ftr" sz="quarter" idx="4294967295"/>
          </p:nvPr>
        </p:nvSpPr>
        <p:spPr bwMode="auto">
          <a:xfrm>
            <a:off x="-12700" y="5876925"/>
            <a:ext cx="2895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altLang="de-DE"/>
              <a:t>PAUWES, Prof. Yao Azoumah,</a:t>
            </a:r>
          </a:p>
        </p:txBody>
      </p:sp>
      <p:sp>
        <p:nvSpPr>
          <p:cNvPr id="28676" name="Espace réservé du numéro de diapositive 6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91D91C0-0B46-47DC-AEE5-47BF2B1B3FD9}" type="slidenum">
              <a:rPr lang="fr-FR" altLang="de-DE" sz="1200">
                <a:solidFill>
                  <a:srgbClr val="898989"/>
                </a:solidFill>
                <a:latin typeface="Times New Roman" pitchFamily="18" charset="0"/>
              </a:rPr>
              <a:pPr>
                <a:spcBef>
                  <a:spcPct val="0"/>
                </a:spcBef>
                <a:buFontTx/>
                <a:buNone/>
              </a:pPr>
              <a:t>30</a:t>
            </a:fld>
            <a:endParaRPr lang="fr-FR" altLang="de-DE" sz="1200">
              <a:solidFill>
                <a:srgbClr val="898989"/>
              </a:solidFill>
              <a:latin typeface="Times New Roman" pitchFamily="18" charset="0"/>
            </a:endParaRPr>
          </a:p>
        </p:txBody>
      </p:sp>
      <p:pic>
        <p:nvPicPr>
          <p:cNvPr id="286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100" y="44450"/>
            <a:ext cx="1704975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268413"/>
            <a:ext cx="5257800" cy="517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679" name="Groupe 8"/>
          <p:cNvGrpSpPr>
            <a:grpSpLocks/>
          </p:cNvGrpSpPr>
          <p:nvPr/>
        </p:nvGrpSpPr>
        <p:grpSpPr bwMode="auto">
          <a:xfrm>
            <a:off x="468313" y="2852738"/>
            <a:ext cx="2159000" cy="2089150"/>
            <a:chOff x="0" y="0"/>
            <a:chExt cx="1404156" cy="1281121"/>
          </a:xfrm>
        </p:grpSpPr>
        <p:sp>
          <p:nvSpPr>
            <p:cNvPr id="10" name="Arrondir un rectangle à un seul coin 9"/>
            <p:cNvSpPr/>
            <p:nvPr/>
          </p:nvSpPr>
          <p:spPr>
            <a:xfrm rot="16200000">
              <a:off x="61517" y="-61517"/>
              <a:ext cx="1281121" cy="1404156"/>
            </a:xfrm>
            <a:prstGeom prst="round1Rect">
              <a:avLst/>
            </a:prstGeom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ln w="25400" cap="flat" cmpd="sng" algn="ctr">
              <a:solidFill>
                <a:srgbClr val="4BACC6">
                  <a:shade val="80000"/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Arrondir un rectangle à un seul coin 4"/>
            <p:cNvSpPr/>
            <p:nvPr/>
          </p:nvSpPr>
          <p:spPr>
            <a:xfrm rot="21600000">
              <a:off x="0" y="0"/>
              <a:ext cx="1404156" cy="96084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13792" tIns="113792" rIns="113792" bIns="113792" spcCol="127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2000" b="1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 sz="2000" b="1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Solar </a:t>
              </a:r>
              <a:r>
                <a:rPr lang="fr-FR" sz="2000" b="1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energy</a:t>
              </a:r>
              <a:r>
                <a:rPr lang="fr-FR" sz="2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: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2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74% of the continent </a:t>
              </a:r>
              <a:r>
                <a:rPr lang="fr-FR" sz="2000" b="1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receives</a:t>
              </a:r>
              <a:r>
                <a:rPr lang="fr-FR" sz="2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more </a:t>
              </a:r>
              <a:r>
                <a:rPr lang="fr-FR" sz="2000" b="1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than</a:t>
              </a:r>
              <a:r>
                <a:rPr lang="fr-FR" sz="20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1900 kWh/m²/</a:t>
              </a:r>
              <a:r>
                <a:rPr lang="fr-FR" sz="2000" b="1" dirty="0" err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year</a:t>
              </a:r>
              <a:endParaRPr lang="fr-FR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Titre 1"/>
          <p:cNvSpPr txBox="1">
            <a:spLocks/>
          </p:cNvSpPr>
          <p:nvPr/>
        </p:nvSpPr>
        <p:spPr bwMode="auto">
          <a:xfrm>
            <a:off x="2339975" y="885825"/>
            <a:ext cx="7221538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Energy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potentials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: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renewable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energy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resources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(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solar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fr-FR" altLang="fr-FR" dirty="0" err="1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energy</a:t>
            </a:r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fr-FR" altLang="fr-FR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971550" y="332656"/>
            <a:ext cx="8208963" cy="4524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b="1" dirty="0">
                <a:latin typeface="+mn-lt"/>
                <a:cs typeface="Arial" panose="020B0604020202020204" pitchFamily="34" charset="0"/>
              </a:rPr>
              <a:t>An </a:t>
            </a:r>
            <a:r>
              <a:rPr lang="de-DE" sz="2400" b="1" dirty="0" err="1">
                <a:latin typeface="+mn-lt"/>
                <a:cs typeface="Arial" panose="020B0604020202020204" pitchFamily="34" charset="0"/>
              </a:rPr>
              <a:t>appropriate</a:t>
            </a:r>
            <a:r>
              <a:rPr lang="de-DE" sz="2400" b="1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2400" b="1" dirty="0" err="1">
                <a:latin typeface="+mn-lt"/>
                <a:cs typeface="Arial" panose="020B0604020202020204" pitchFamily="34" charset="0"/>
              </a:rPr>
              <a:t>and</a:t>
            </a:r>
            <a:r>
              <a:rPr lang="de-DE" sz="2400" b="1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2400" b="1" dirty="0" err="1">
                <a:latin typeface="+mn-lt"/>
                <a:cs typeface="Arial" panose="020B0604020202020204" pitchFamily="34" charset="0"/>
              </a:rPr>
              <a:t>adaptable</a:t>
            </a:r>
            <a:r>
              <a:rPr lang="de-DE" sz="2400" b="1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2400" b="1" dirty="0" err="1">
                <a:latin typeface="+mn-lt"/>
                <a:cs typeface="Arial" panose="020B0604020202020204" pitchFamily="34" charset="0"/>
              </a:rPr>
              <a:t>technology</a:t>
            </a:r>
            <a:r>
              <a:rPr lang="de-DE" sz="2400" b="1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2400" b="1" dirty="0" err="1">
                <a:latin typeface="+mn-lt"/>
                <a:cs typeface="Arial" panose="020B0604020202020204" pitchFamily="34" charset="0"/>
              </a:rPr>
              <a:t>takes</a:t>
            </a:r>
            <a:r>
              <a:rPr lang="de-DE" sz="2400" b="1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2400" b="1" dirty="0" err="1">
                <a:latin typeface="+mn-lt"/>
                <a:cs typeface="Arial" panose="020B0604020202020204" pitchFamily="34" charset="0"/>
              </a:rPr>
              <a:t>into</a:t>
            </a:r>
            <a:r>
              <a:rPr lang="de-DE" sz="2400" b="1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2400" b="1" dirty="0" err="1">
                <a:latin typeface="+mn-lt"/>
                <a:cs typeface="Arial" panose="020B0604020202020204" pitchFamily="34" charset="0"/>
              </a:rPr>
              <a:t>account</a:t>
            </a:r>
            <a:r>
              <a:rPr lang="de-DE" sz="2400" dirty="0">
                <a:latin typeface="+mn-lt"/>
                <a:cs typeface="Arial" panose="020B0604020202020204" pitchFamily="34" charset="0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dirty="0">
                <a:latin typeface="+mn-lt"/>
                <a:cs typeface="Arial" panose="020B0604020202020204" pitchFamily="34" charset="0"/>
              </a:rPr>
              <a:t>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sz="2400" dirty="0">
                <a:latin typeface="+mn-lt"/>
                <a:cs typeface="Arial" panose="020B0604020202020204" pitchFamily="34" charset="0"/>
              </a:rPr>
              <a:t>Environmental </a:t>
            </a:r>
            <a:r>
              <a:rPr lang="de-DE" sz="2400" dirty="0" err="1">
                <a:latin typeface="+mn-lt"/>
                <a:cs typeface="Arial" panose="020B0604020202020204" pitchFamily="34" charset="0"/>
              </a:rPr>
              <a:t>and</a:t>
            </a:r>
            <a:r>
              <a:rPr lang="de-DE" sz="2400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2400" dirty="0" err="1">
                <a:latin typeface="+mn-lt"/>
                <a:cs typeface="Arial" panose="020B0604020202020204" pitchFamily="34" charset="0"/>
              </a:rPr>
              <a:t>climatic</a:t>
            </a:r>
            <a:r>
              <a:rPr lang="de-DE" sz="2400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2400" dirty="0" err="1">
                <a:latin typeface="+mn-lt"/>
                <a:cs typeface="Arial" panose="020B0604020202020204" pitchFamily="34" charset="0"/>
              </a:rPr>
              <a:t>conditions</a:t>
            </a:r>
            <a:r>
              <a:rPr lang="de-DE" sz="2400" dirty="0">
                <a:latin typeface="+mn-lt"/>
                <a:cs typeface="Arial" panose="020B0604020202020204" pitchFamily="34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dirty="0">
                <a:latin typeface="+mn-lt"/>
                <a:cs typeface="Arial" panose="020B0604020202020204" pitchFamily="34" charset="0"/>
              </a:rPr>
              <a:t>     &gt;high </a:t>
            </a:r>
            <a:r>
              <a:rPr lang="de-DE" sz="2400" dirty="0" err="1">
                <a:latin typeface="+mn-lt"/>
                <a:cs typeface="Arial" panose="020B0604020202020204" pitchFamily="34" charset="0"/>
              </a:rPr>
              <a:t>temperatures</a:t>
            </a:r>
            <a:endParaRPr lang="de-DE" sz="2400" dirty="0">
              <a:latin typeface="+mn-lt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dirty="0">
                <a:latin typeface="+mn-lt"/>
                <a:cs typeface="Arial" panose="020B0604020202020204" pitchFamily="34" charset="0"/>
              </a:rPr>
              <a:t>     &gt;</a:t>
            </a:r>
            <a:r>
              <a:rPr lang="de-DE" sz="2400" dirty="0" err="1">
                <a:latin typeface="+mn-lt"/>
                <a:cs typeface="Arial" panose="020B0604020202020204" pitchFamily="34" charset="0"/>
              </a:rPr>
              <a:t>long</a:t>
            </a:r>
            <a:r>
              <a:rPr lang="de-DE" sz="2400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2400" dirty="0" err="1">
                <a:latin typeface="+mn-lt"/>
                <a:cs typeface="Arial" panose="020B0604020202020204" pitchFamily="34" charset="0"/>
              </a:rPr>
              <a:t>raining</a:t>
            </a:r>
            <a:r>
              <a:rPr lang="de-DE" sz="2400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2400" dirty="0" err="1">
                <a:latin typeface="+mn-lt"/>
                <a:cs typeface="Arial" panose="020B0604020202020204" pitchFamily="34" charset="0"/>
              </a:rPr>
              <a:t>seasons</a:t>
            </a:r>
            <a:r>
              <a:rPr lang="de-DE" sz="2400" dirty="0">
                <a:latin typeface="+mn-lt"/>
                <a:cs typeface="Arial" panose="020B0604020202020204" pitchFamily="34" charset="0"/>
              </a:rPr>
              <a:t>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dirty="0">
                <a:latin typeface="+mn-lt"/>
                <a:cs typeface="Arial" panose="020B0604020202020204" pitchFamily="34" charset="0"/>
              </a:rPr>
              <a:t>     &gt;</a:t>
            </a:r>
            <a:r>
              <a:rPr lang="de-DE" sz="2400" dirty="0" err="1">
                <a:latin typeface="+mn-lt"/>
                <a:cs typeface="Arial" panose="020B0604020202020204" pitchFamily="34" charset="0"/>
              </a:rPr>
              <a:t>dusts</a:t>
            </a:r>
            <a:endParaRPr lang="de-DE" sz="2400" dirty="0">
              <a:latin typeface="+mn-lt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400" dirty="0">
                <a:latin typeface="+mn-lt"/>
                <a:cs typeface="Arial" panose="020B0604020202020204" pitchFamily="34" charset="0"/>
              </a:rPr>
              <a:t>     &gt; etc.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sz="2400" dirty="0" err="1">
                <a:latin typeface="+mn-lt"/>
                <a:cs typeface="Arial" panose="020B0604020202020204" pitchFamily="34" charset="0"/>
              </a:rPr>
              <a:t>Societal</a:t>
            </a:r>
            <a:r>
              <a:rPr lang="de-DE" sz="2400" dirty="0">
                <a:latin typeface="+mn-lt"/>
                <a:cs typeface="Arial" panose="020B0604020202020204" pitchFamily="34" charset="0"/>
              </a:rPr>
              <a:t> </a:t>
            </a:r>
            <a:r>
              <a:rPr lang="de-DE" sz="2400" dirty="0" err="1">
                <a:latin typeface="+mn-lt"/>
                <a:cs typeface="Arial" panose="020B0604020202020204" pitchFamily="34" charset="0"/>
              </a:rPr>
              <a:t>behavior</a:t>
            </a:r>
            <a:endParaRPr lang="de-DE" sz="2400" dirty="0">
              <a:latin typeface="+mn-lt"/>
              <a:cs typeface="Arial" panose="020B0604020202020204" pitchFamily="34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de-DE" sz="2400" dirty="0">
              <a:latin typeface="+mn-lt"/>
              <a:cs typeface="Arial" panose="020B0604020202020204" pitchFamily="34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sz="2400" dirty="0" err="1">
                <a:latin typeface="+mn-lt"/>
                <a:cs typeface="Arial" panose="020B0604020202020204" pitchFamily="34" charset="0"/>
              </a:rPr>
              <a:t>Purchasing</a:t>
            </a:r>
            <a:r>
              <a:rPr lang="de-DE" sz="2400" dirty="0">
                <a:latin typeface="+mn-lt"/>
                <a:cs typeface="Arial" panose="020B0604020202020204" pitchFamily="34" charset="0"/>
              </a:rPr>
              <a:t> power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de-DE" sz="2400" dirty="0">
              <a:latin typeface="+mn-lt"/>
              <a:cs typeface="Arial" panose="020B0604020202020204" pitchFamily="34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de-DE" sz="24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38514" y="4393829"/>
            <a:ext cx="8289449" cy="175432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According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PhD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thesis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 (2018)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Cristina Cabo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Landeira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University </a:t>
            </a:r>
          </a:p>
          <a:p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Santiago de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Compostela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(USC):  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“PV 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systems design optimization as function of the climatic </a:t>
            </a:r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conditions”</a:t>
            </a:r>
          </a:p>
          <a:p>
            <a:endParaRPr lang="en-GB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Polycrystalline silicon solar cells are recommended for  all climatic conditions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39763"/>
            <a:ext cx="3286125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extfeld 3"/>
          <p:cNvSpPr txBox="1">
            <a:spLocks noChangeArrowheads="1"/>
          </p:cNvSpPr>
          <p:nvPr/>
        </p:nvSpPr>
        <p:spPr bwMode="auto">
          <a:xfrm>
            <a:off x="684213" y="0"/>
            <a:ext cx="81994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800" b="1">
                <a:solidFill>
                  <a:srgbClr val="00B050"/>
                </a:solidFill>
                <a:latin typeface="Times New Roman" pitchFamily="18" charset="0"/>
              </a:rPr>
              <a:t>Example of an adaptable and affordable technology </a:t>
            </a:r>
          </a:p>
        </p:txBody>
      </p:sp>
      <p:sp>
        <p:nvSpPr>
          <p:cNvPr id="31748" name="Textfeld 5"/>
          <p:cNvSpPr txBox="1">
            <a:spLocks noChangeArrowheads="1"/>
          </p:cNvSpPr>
          <p:nvPr/>
        </p:nvSpPr>
        <p:spPr bwMode="auto">
          <a:xfrm>
            <a:off x="68263" y="3113088"/>
            <a:ext cx="33258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e-DE" sz="1800">
                <a:latin typeface="Times New Roman" pitchFamily="18" charset="0"/>
              </a:rPr>
              <a:t>Easy transportation of a rolled up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e-DE" sz="1800">
                <a:latin typeface="Times New Roman" pitchFamily="18" charset="0"/>
              </a:rPr>
              <a:t>135 W panel on a motorbike</a:t>
            </a:r>
            <a:endParaRPr lang="de-DE" altLang="de-DE" sz="1800">
              <a:latin typeface="Times New Roman" pitchFamily="18" charset="0"/>
            </a:endParaRPr>
          </a:p>
        </p:txBody>
      </p:sp>
      <p:pic>
        <p:nvPicPr>
          <p:cNvPr id="31749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590550"/>
            <a:ext cx="2965450" cy="251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Rechteck 1"/>
          <p:cNvSpPr>
            <a:spLocks noChangeArrowheads="1"/>
          </p:cNvSpPr>
          <p:nvPr/>
        </p:nvSpPr>
        <p:spPr bwMode="auto">
          <a:xfrm>
            <a:off x="4500563" y="3270250"/>
            <a:ext cx="47879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e-DE" sz="1800">
                <a:latin typeface="Times New Roman" pitchFamily="18" charset="0"/>
              </a:rPr>
              <a:t>Solamander 36 W photovoltaic panel mounted on a corrugated roof and held in place with nails</a:t>
            </a:r>
            <a:endParaRPr lang="de-DE" altLang="de-DE" sz="1800">
              <a:latin typeface="Times New Roman" pitchFamily="18" charset="0"/>
            </a:endParaRPr>
          </a:p>
        </p:txBody>
      </p:sp>
      <p:pic>
        <p:nvPicPr>
          <p:cNvPr id="31751" name="Grafi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" y="3838575"/>
            <a:ext cx="3578225" cy="260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Textfeld 2"/>
          <p:cNvSpPr txBox="1">
            <a:spLocks noChangeArrowheads="1"/>
          </p:cNvSpPr>
          <p:nvPr/>
        </p:nvSpPr>
        <p:spPr bwMode="auto">
          <a:xfrm>
            <a:off x="3851275" y="5661025"/>
            <a:ext cx="45862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de-DE" sz="2200">
                <a:latin typeface="Times New Roman" pitchFamily="18" charset="0"/>
              </a:rPr>
              <a:t>Solamander 135 W photovoltaic panel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de-DE" sz="2200">
                <a:latin typeface="Times New Roman" pitchFamily="18" charset="0"/>
              </a:rPr>
              <a:t>mounted on a corrugated roof</a:t>
            </a:r>
            <a:endParaRPr lang="de-DE" altLang="de-DE" sz="22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836613"/>
            <a:ext cx="9001125" cy="546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extfeld 1"/>
          <p:cNvSpPr txBox="1">
            <a:spLocks noChangeArrowheads="1"/>
          </p:cNvSpPr>
          <p:nvPr/>
        </p:nvSpPr>
        <p:spPr bwMode="auto">
          <a:xfrm>
            <a:off x="1187450" y="231775"/>
            <a:ext cx="71961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2400">
                <a:latin typeface="Arial" charset="0"/>
              </a:rPr>
              <a:t>Founder of the „</a:t>
            </a:r>
            <a:r>
              <a:rPr lang="de-AT" altLang="de-DE" sz="2400" b="1">
                <a:latin typeface="Arial" charset="0"/>
              </a:rPr>
              <a:t>Solarbier</a:t>
            </a:r>
            <a:r>
              <a:rPr lang="de-AT" altLang="de-DE" sz="2400">
                <a:latin typeface="Arial" charset="0"/>
              </a:rPr>
              <a:t>“ concept: </a:t>
            </a:r>
            <a:r>
              <a:rPr lang="de-AT" altLang="de-DE" sz="2400" b="1">
                <a:latin typeface="Arial" charset="0"/>
              </a:rPr>
              <a:t>Hubert Brandl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34963"/>
            <a:ext cx="7416800" cy="593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Grafik 2" descr="http://www.solarbier.de/assets/images/sonne_logo_kle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115888"/>
            <a:ext cx="2092325" cy="209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ensinger.de/uploads/pics/Logo-Solarfood-Ensinger-Mineralwasser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3500438"/>
            <a:ext cx="219075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4" descr="Webseite der Ensinger Mineral-Heilquellen GmbH besuchen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595313"/>
            <a:ext cx="152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6" descr="Logo Fritz Mühlenbäckere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288" y="1143000"/>
            <a:ext cx="22860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8" descr="Logo Starkenberg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313" y="1143000"/>
            <a:ext cx="22860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Picture 10" descr="Logo Wildkaffe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281113"/>
            <a:ext cx="171450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Textfeld 1"/>
          <p:cNvSpPr txBox="1">
            <a:spLocks noChangeArrowheads="1"/>
          </p:cNvSpPr>
          <p:nvPr/>
        </p:nvSpPr>
        <p:spPr bwMode="auto">
          <a:xfrm>
            <a:off x="2957513" y="5940425"/>
            <a:ext cx="29575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2400">
                <a:latin typeface="Arial" charset="0"/>
              </a:rPr>
              <a:t>www.solar-food.com</a:t>
            </a:r>
          </a:p>
        </p:txBody>
      </p:sp>
      <p:sp>
        <p:nvSpPr>
          <p:cNvPr id="34824" name="Textfeld 2"/>
          <p:cNvSpPr txBox="1">
            <a:spLocks noChangeArrowheads="1"/>
          </p:cNvSpPr>
          <p:nvPr/>
        </p:nvSpPr>
        <p:spPr bwMode="auto">
          <a:xfrm>
            <a:off x="2484438" y="333375"/>
            <a:ext cx="4076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b="1">
                <a:solidFill>
                  <a:srgbClr val="7030A0"/>
                </a:solidFill>
                <a:latin typeface="Arial" charset="0"/>
              </a:rPr>
              <a:t>Solar Food Concept</a:t>
            </a:r>
          </a:p>
        </p:txBody>
      </p:sp>
      <p:sp>
        <p:nvSpPr>
          <p:cNvPr id="34825" name="Textfeld 3"/>
          <p:cNvSpPr txBox="1">
            <a:spLocks noChangeArrowheads="1"/>
          </p:cNvSpPr>
          <p:nvPr/>
        </p:nvSpPr>
        <p:spPr bwMode="auto">
          <a:xfrm>
            <a:off x="5732463" y="3770313"/>
            <a:ext cx="34369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2400">
                <a:latin typeface="Arial" charset="0"/>
              </a:rPr>
              <a:t>Certification institutions:</a:t>
            </a:r>
          </a:p>
        </p:txBody>
      </p:sp>
      <p:pic>
        <p:nvPicPr>
          <p:cNvPr id="34826" name="Picture 12" descr="Webseite der TUM besuchen...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563" y="4367213"/>
            <a:ext cx="26003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7" name="Picture 14" descr="Webseite von Technikum Wien besuchen...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900" y="5561013"/>
            <a:ext cx="2667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323850" y="476672"/>
            <a:ext cx="8280400" cy="466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fontAlgn="auto">
              <a:spcBef>
                <a:spcPts val="550"/>
              </a:spcBef>
              <a:spcAft>
                <a:spcPts val="0"/>
              </a:spcAft>
              <a:buClr>
                <a:srgbClr val="00B05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de-DE" sz="2800" b="1" dirty="0" smtClean="0">
                <a:solidFill>
                  <a:srgbClr val="00B050"/>
                </a:solidFill>
                <a:latin typeface="Arial" panose="020B0604020202020204" pitchFamily="34" charset="0"/>
              </a:rPr>
              <a:t>The appropriate use of the abundant solar energy can be regarded as a solution to the African energy problem. This  requires highly qualified human resources at all levels.</a:t>
            </a:r>
          </a:p>
          <a:p>
            <a:pPr algn="just" fontAlgn="auto">
              <a:spcBef>
                <a:spcPts val="550"/>
              </a:spcBef>
              <a:spcAft>
                <a:spcPts val="0"/>
              </a:spcAft>
              <a:buClr>
                <a:srgbClr val="00B05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en-US" altLang="de-DE" sz="2800" b="1" dirty="0" smtClean="0">
                <a:solidFill>
                  <a:srgbClr val="0070C0"/>
                </a:solidFill>
                <a:latin typeface="Arial" panose="020B0604020202020204" pitchFamily="34" charset="0"/>
              </a:rPr>
              <a:t>Presence of local qualified skills lead to acceptance of renewable energy technologies and reduction of energy end-price.</a:t>
            </a:r>
          </a:p>
          <a:p>
            <a:pPr marL="342900" algn="just" fontAlgn="auto">
              <a:spcBef>
                <a:spcPts val="550"/>
              </a:spcBef>
              <a:spcAft>
                <a:spcPts val="0"/>
              </a:spcAft>
              <a:buSzPct val="100000"/>
              <a:defRPr/>
            </a:pPr>
            <a:endParaRPr lang="en-US" altLang="de-DE" sz="2800" b="1" dirty="0" smtClean="0">
              <a:solidFill>
                <a:srgbClr val="0070C0"/>
              </a:solidFill>
              <a:latin typeface="Arial Narrow" panose="020B0606020202030204" pitchFamily="34" charset="0"/>
            </a:endParaRPr>
          </a:p>
        </p:txBody>
      </p:sp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1187450" y="6599238"/>
            <a:ext cx="8135938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41313">
              <a:spcBef>
                <a:spcPct val="20000"/>
              </a:spcBef>
              <a:buFont typeface="Arial" charset="0"/>
              <a:buChar char="•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  <a:buFontTx/>
              <a:buNone/>
            </a:pPr>
            <a:r>
              <a:rPr lang="en-US" altLang="de-DE" sz="2400">
                <a:solidFill>
                  <a:srgbClr val="000000"/>
                </a:solidFill>
                <a:ea typeface="Microsoft YaHei" pitchFamily="34" charset="-122"/>
              </a:rPr>
              <a:t> </a:t>
            </a:r>
          </a:p>
          <a:p>
            <a:pPr>
              <a:spcBef>
                <a:spcPts val="600"/>
              </a:spcBef>
              <a:buFontTx/>
              <a:buNone/>
            </a:pPr>
            <a:endParaRPr lang="en-US" altLang="de-DE" sz="2400">
              <a:solidFill>
                <a:srgbClr val="000000"/>
              </a:solidFill>
              <a:ea typeface="Microsoft YaHei" pitchFamily="34" charset="-122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1" r="18651" b="7233"/>
          <a:stretch>
            <a:fillRect/>
          </a:stretch>
        </p:blipFill>
        <p:spPr bwMode="auto">
          <a:xfrm>
            <a:off x="3851275" y="4941888"/>
            <a:ext cx="1584325" cy="121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6671" r="18651" b="723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feld 2"/>
          <p:cNvSpPr txBox="1">
            <a:spLocks noChangeArrowheads="1"/>
          </p:cNvSpPr>
          <p:nvPr/>
        </p:nvSpPr>
        <p:spPr bwMode="auto">
          <a:xfrm>
            <a:off x="434676" y="764704"/>
            <a:ext cx="852805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altLang="de-DE" b="1" dirty="0" err="1"/>
              <a:t>Dr</a:t>
            </a:r>
            <a:r>
              <a:rPr lang="de-DE" altLang="de-DE" b="1" dirty="0"/>
              <a:t> </a:t>
            </a:r>
            <a:r>
              <a:rPr lang="de-DE" altLang="de-DE" b="1" dirty="0" err="1"/>
              <a:t>Akinwumi</a:t>
            </a:r>
            <a:r>
              <a:rPr lang="de-DE" altLang="de-DE" b="1" dirty="0"/>
              <a:t> </a:t>
            </a:r>
            <a:r>
              <a:rPr lang="de-DE" altLang="de-DE" b="1" dirty="0" err="1"/>
              <a:t>Adesina</a:t>
            </a:r>
            <a:r>
              <a:rPr lang="de-DE" altLang="de-DE" b="1" dirty="0"/>
              <a:t>, </a:t>
            </a:r>
            <a:r>
              <a:rPr lang="de-DE" altLang="de-DE" b="1" dirty="0" err="1"/>
              <a:t>President</a:t>
            </a:r>
            <a:r>
              <a:rPr lang="de-DE" altLang="de-DE" b="1" dirty="0"/>
              <a:t> </a:t>
            </a:r>
            <a:r>
              <a:rPr lang="de-DE" altLang="de-DE" b="1" dirty="0" err="1"/>
              <a:t>of</a:t>
            </a:r>
            <a:r>
              <a:rPr lang="de-DE" altLang="de-DE" b="1" dirty="0"/>
              <a:t> African Development Bank, </a:t>
            </a:r>
            <a:r>
              <a:rPr lang="de-DE" altLang="de-DE" dirty="0" err="1"/>
              <a:t>during</a:t>
            </a:r>
            <a:r>
              <a:rPr lang="de-DE" altLang="de-DE" dirty="0"/>
              <a:t> 53rd Annual</a:t>
            </a:r>
          </a:p>
          <a:p>
            <a:r>
              <a:rPr lang="de-DE" altLang="de-DE" dirty="0"/>
              <a:t> Meetings </a:t>
            </a:r>
            <a:r>
              <a:rPr lang="de-DE" altLang="de-DE" dirty="0" err="1"/>
              <a:t>of</a:t>
            </a:r>
            <a:r>
              <a:rPr lang="de-DE" altLang="de-DE" dirty="0"/>
              <a:t> </a:t>
            </a:r>
            <a:r>
              <a:rPr lang="de-DE" altLang="de-DE" dirty="0" err="1"/>
              <a:t>the</a:t>
            </a:r>
            <a:r>
              <a:rPr lang="de-DE" altLang="de-DE" dirty="0"/>
              <a:t> Board </a:t>
            </a:r>
            <a:r>
              <a:rPr lang="de-DE" altLang="de-DE" dirty="0" err="1"/>
              <a:t>of</a:t>
            </a:r>
            <a:r>
              <a:rPr lang="de-DE" altLang="de-DE" dirty="0"/>
              <a:t> </a:t>
            </a:r>
            <a:r>
              <a:rPr lang="de-DE" altLang="de-DE" dirty="0" err="1"/>
              <a:t>Governors</a:t>
            </a:r>
            <a:r>
              <a:rPr lang="de-DE" altLang="de-DE" dirty="0"/>
              <a:t> </a:t>
            </a:r>
            <a:r>
              <a:rPr lang="de-DE" altLang="de-DE" dirty="0" err="1"/>
              <a:t>this</a:t>
            </a:r>
            <a:r>
              <a:rPr lang="de-DE" altLang="de-DE" dirty="0"/>
              <a:t> </a:t>
            </a:r>
            <a:r>
              <a:rPr lang="de-DE" altLang="de-DE" dirty="0" err="1"/>
              <a:t>year</a:t>
            </a:r>
            <a:r>
              <a:rPr lang="de-DE" altLang="de-DE" dirty="0"/>
              <a:t> in </a:t>
            </a:r>
            <a:r>
              <a:rPr lang="de-DE" altLang="de-DE" dirty="0" err="1"/>
              <a:t>Busan</a:t>
            </a:r>
            <a:r>
              <a:rPr lang="de-DE" altLang="de-DE" dirty="0"/>
              <a:t>, South Korea:</a:t>
            </a:r>
          </a:p>
          <a:p>
            <a:endParaRPr lang="de-DE" altLang="de-DE" b="1" dirty="0"/>
          </a:p>
          <a:p>
            <a:r>
              <a:rPr lang="de-DE" altLang="de-DE" b="1" dirty="0"/>
              <a:t>„</a:t>
            </a:r>
            <a:r>
              <a:rPr lang="de-DE" altLang="de-DE" b="1" dirty="0" err="1"/>
              <a:t>Africa</a:t>
            </a:r>
            <a:r>
              <a:rPr lang="de-DE" altLang="de-DE" b="1" dirty="0"/>
              <a:t> must </a:t>
            </a:r>
            <a:r>
              <a:rPr lang="de-DE" altLang="de-DE" b="1" dirty="0" err="1"/>
              <a:t>prepare</a:t>
            </a:r>
            <a:r>
              <a:rPr lang="de-DE" altLang="de-DE" b="1" dirty="0"/>
              <a:t> </a:t>
            </a:r>
            <a:r>
              <a:rPr lang="de-DE" altLang="de-DE" b="1" dirty="0" err="1"/>
              <a:t>its</a:t>
            </a:r>
            <a:r>
              <a:rPr lang="de-DE" altLang="de-DE" b="1" dirty="0"/>
              <a:t> </a:t>
            </a:r>
            <a:r>
              <a:rPr lang="de-DE" altLang="de-DE" b="1" dirty="0" err="1"/>
              <a:t>people</a:t>
            </a:r>
            <a:r>
              <a:rPr lang="de-DE" altLang="de-DE" b="1" dirty="0"/>
              <a:t> </a:t>
            </a:r>
            <a:r>
              <a:rPr lang="de-DE" altLang="de-DE" b="1" dirty="0" err="1"/>
              <a:t>for</a:t>
            </a:r>
            <a:r>
              <a:rPr lang="de-DE" altLang="de-DE" b="1" dirty="0"/>
              <a:t> </a:t>
            </a:r>
            <a:r>
              <a:rPr lang="de-DE" altLang="de-DE" b="1" dirty="0" err="1"/>
              <a:t>the</a:t>
            </a:r>
            <a:r>
              <a:rPr lang="de-DE" altLang="de-DE" b="1" dirty="0"/>
              <a:t> </a:t>
            </a:r>
            <a:r>
              <a:rPr lang="de-DE" altLang="de-DE" b="1" dirty="0" err="1"/>
              <a:t>jobs</a:t>
            </a:r>
            <a:r>
              <a:rPr lang="de-DE" altLang="de-DE" b="1" dirty="0"/>
              <a:t> </a:t>
            </a:r>
            <a:r>
              <a:rPr lang="de-DE" altLang="de-DE" b="1" dirty="0" err="1"/>
              <a:t>of</a:t>
            </a:r>
            <a:r>
              <a:rPr lang="de-DE" altLang="de-DE" b="1" dirty="0"/>
              <a:t> </a:t>
            </a:r>
            <a:r>
              <a:rPr lang="de-DE" altLang="de-DE" b="1" dirty="0" err="1"/>
              <a:t>the</a:t>
            </a:r>
            <a:r>
              <a:rPr lang="de-DE" altLang="de-DE" b="1" dirty="0"/>
              <a:t> </a:t>
            </a:r>
            <a:r>
              <a:rPr lang="de-DE" altLang="de-DE" b="1" dirty="0" err="1"/>
              <a:t>future</a:t>
            </a:r>
            <a:r>
              <a:rPr lang="de-DE" altLang="de-DE" b="1" dirty="0"/>
              <a:t>, not </a:t>
            </a:r>
            <a:r>
              <a:rPr lang="de-DE" altLang="de-DE" b="1" dirty="0" err="1"/>
              <a:t>those</a:t>
            </a:r>
            <a:r>
              <a:rPr lang="de-DE" altLang="de-DE" b="1" dirty="0"/>
              <a:t> </a:t>
            </a:r>
            <a:r>
              <a:rPr lang="de-DE" altLang="de-DE" b="1" dirty="0" err="1"/>
              <a:t>of</a:t>
            </a:r>
            <a:r>
              <a:rPr lang="de-DE" altLang="de-DE" b="1" dirty="0"/>
              <a:t> </a:t>
            </a:r>
            <a:r>
              <a:rPr lang="de-DE" altLang="de-DE" b="1" dirty="0" err="1"/>
              <a:t>the</a:t>
            </a:r>
            <a:r>
              <a:rPr lang="de-DE" altLang="de-DE" b="1" dirty="0"/>
              <a:t> </a:t>
            </a:r>
            <a:r>
              <a:rPr lang="de-DE" altLang="de-DE" b="1" dirty="0" err="1"/>
              <a:t>past</a:t>
            </a:r>
            <a:r>
              <a:rPr lang="de-DE" altLang="de-DE" dirty="0"/>
              <a:t>. </a:t>
            </a:r>
          </a:p>
          <a:p>
            <a:r>
              <a:rPr lang="de-DE" altLang="de-DE" dirty="0" err="1"/>
              <a:t>Africa</a:t>
            </a:r>
            <a:r>
              <a:rPr lang="de-DE" altLang="de-DE" dirty="0"/>
              <a:t> must </a:t>
            </a:r>
            <a:r>
              <a:rPr lang="de-DE" altLang="de-DE" dirty="0" err="1"/>
              <a:t>accelerate</a:t>
            </a:r>
            <a:r>
              <a:rPr lang="de-DE" altLang="de-DE" dirty="0"/>
              <a:t> </a:t>
            </a:r>
            <a:r>
              <a:rPr lang="de-DE" altLang="de-DE" dirty="0" err="1"/>
              <a:t>higher</a:t>
            </a:r>
            <a:r>
              <a:rPr lang="de-DE" altLang="de-DE" dirty="0"/>
              <a:t> </a:t>
            </a:r>
            <a:r>
              <a:rPr lang="de-DE" altLang="de-DE" dirty="0" err="1"/>
              <a:t>education</a:t>
            </a:r>
            <a:r>
              <a:rPr lang="de-DE" altLang="de-DE" dirty="0"/>
              <a:t>, </a:t>
            </a:r>
            <a:r>
              <a:rPr lang="de-DE" altLang="de-DE" dirty="0" err="1"/>
              <a:t>and</a:t>
            </a:r>
            <a:r>
              <a:rPr lang="de-DE" altLang="de-DE" dirty="0"/>
              <a:t> </a:t>
            </a:r>
            <a:r>
              <a:rPr lang="de-DE" altLang="de-DE" dirty="0" err="1"/>
              <a:t>vocational</a:t>
            </a:r>
            <a:r>
              <a:rPr lang="de-DE" altLang="de-DE" dirty="0"/>
              <a:t> </a:t>
            </a:r>
            <a:r>
              <a:rPr lang="de-DE" altLang="de-DE" dirty="0" err="1"/>
              <a:t>and</a:t>
            </a:r>
            <a:r>
              <a:rPr lang="de-DE" altLang="de-DE" dirty="0"/>
              <a:t> </a:t>
            </a:r>
            <a:r>
              <a:rPr lang="de-DE" altLang="de-DE" dirty="0" err="1"/>
              <a:t>technical</a:t>
            </a:r>
            <a:r>
              <a:rPr lang="de-DE" altLang="de-DE" dirty="0"/>
              <a:t> </a:t>
            </a:r>
            <a:r>
              <a:rPr lang="de-DE" altLang="de-DE" dirty="0" err="1"/>
              <a:t>training</a:t>
            </a:r>
            <a:r>
              <a:rPr lang="de-DE" altLang="de-DE" dirty="0"/>
              <a:t> in </a:t>
            </a:r>
          </a:p>
          <a:p>
            <a:r>
              <a:rPr lang="de-DE" altLang="de-DE" dirty="0" err="1"/>
              <a:t>building</a:t>
            </a:r>
            <a:r>
              <a:rPr lang="de-DE" altLang="de-DE" dirty="0"/>
              <a:t> </a:t>
            </a:r>
            <a:r>
              <a:rPr lang="de-DE" altLang="de-DE" dirty="0" err="1"/>
              <a:t>the</a:t>
            </a:r>
            <a:r>
              <a:rPr lang="de-DE" altLang="de-DE" dirty="0"/>
              <a:t> </a:t>
            </a:r>
            <a:r>
              <a:rPr lang="de-DE" altLang="de-DE" dirty="0" err="1"/>
              <a:t>skills</a:t>
            </a:r>
            <a:r>
              <a:rPr lang="de-DE" altLang="de-DE" dirty="0"/>
              <a:t> </a:t>
            </a:r>
            <a:r>
              <a:rPr lang="de-DE" altLang="de-DE" dirty="0" err="1"/>
              <a:t>of</a:t>
            </a:r>
            <a:r>
              <a:rPr lang="de-DE" altLang="de-DE" dirty="0"/>
              <a:t> </a:t>
            </a:r>
            <a:r>
              <a:rPr lang="de-DE" altLang="de-DE" dirty="0" err="1"/>
              <a:t>the</a:t>
            </a:r>
            <a:r>
              <a:rPr lang="de-DE" altLang="de-DE" dirty="0"/>
              <a:t> </a:t>
            </a:r>
            <a:r>
              <a:rPr lang="de-DE" altLang="de-DE" dirty="0" err="1"/>
              <a:t>future</a:t>
            </a:r>
            <a:r>
              <a:rPr lang="de-DE" altLang="de-DE" dirty="0"/>
              <a:t>. In </a:t>
            </a:r>
            <a:r>
              <a:rPr lang="de-DE" altLang="de-DE" dirty="0" err="1"/>
              <a:t>particular</a:t>
            </a:r>
            <a:r>
              <a:rPr lang="de-DE" altLang="de-DE" dirty="0"/>
              <a:t>, </a:t>
            </a:r>
            <a:r>
              <a:rPr lang="de-DE" altLang="de-DE" dirty="0" err="1"/>
              <a:t>greater</a:t>
            </a:r>
            <a:r>
              <a:rPr lang="de-DE" altLang="de-DE" dirty="0"/>
              <a:t> </a:t>
            </a:r>
            <a:r>
              <a:rPr lang="de-DE" altLang="de-DE" dirty="0" err="1"/>
              <a:t>emphasis</a:t>
            </a:r>
            <a:r>
              <a:rPr lang="de-DE" altLang="de-DE" dirty="0"/>
              <a:t> </a:t>
            </a:r>
            <a:r>
              <a:rPr lang="de-DE" altLang="de-DE" dirty="0" err="1"/>
              <a:t>should</a:t>
            </a:r>
            <a:r>
              <a:rPr lang="de-DE" altLang="de-DE" dirty="0"/>
              <a:t> </a:t>
            </a:r>
            <a:r>
              <a:rPr lang="de-DE" altLang="de-DE" dirty="0" err="1"/>
              <a:t>be</a:t>
            </a:r>
            <a:r>
              <a:rPr lang="de-DE" altLang="de-DE" dirty="0"/>
              <a:t> </a:t>
            </a:r>
            <a:r>
              <a:rPr lang="de-DE" altLang="de-DE" dirty="0" err="1"/>
              <a:t>placed</a:t>
            </a:r>
            <a:r>
              <a:rPr lang="de-DE" altLang="de-DE" dirty="0"/>
              <a:t> on </a:t>
            </a:r>
          </a:p>
          <a:p>
            <a:r>
              <a:rPr lang="de-DE" altLang="de-DE" dirty="0" err="1"/>
              <a:t>digitalisation</a:t>
            </a:r>
            <a:r>
              <a:rPr lang="de-DE" altLang="de-DE" dirty="0"/>
              <a:t>, </a:t>
            </a:r>
            <a:r>
              <a:rPr lang="de-DE" altLang="de-DE" dirty="0" err="1"/>
              <a:t>mathematics</a:t>
            </a:r>
            <a:r>
              <a:rPr lang="de-DE" altLang="de-DE" dirty="0"/>
              <a:t>, material </a:t>
            </a:r>
            <a:r>
              <a:rPr lang="de-DE" altLang="de-DE" dirty="0" err="1"/>
              <a:t>sciences</a:t>
            </a:r>
            <a:r>
              <a:rPr lang="de-DE" altLang="de-DE" dirty="0"/>
              <a:t>, </a:t>
            </a:r>
            <a:r>
              <a:rPr lang="de-DE" altLang="de-DE" dirty="0" err="1"/>
              <a:t>biotechnology</a:t>
            </a:r>
            <a:r>
              <a:rPr lang="de-DE" altLang="de-DE" dirty="0"/>
              <a:t>, </a:t>
            </a:r>
            <a:r>
              <a:rPr lang="de-DE" altLang="de-DE" dirty="0" err="1"/>
              <a:t>engineering</a:t>
            </a:r>
            <a:r>
              <a:rPr lang="de-DE" altLang="de-DE" dirty="0"/>
              <a:t>, </a:t>
            </a:r>
            <a:r>
              <a:rPr lang="de-DE" altLang="de-DE" dirty="0" err="1"/>
              <a:t>artificial</a:t>
            </a:r>
            <a:endParaRPr lang="de-DE" altLang="de-DE" dirty="0"/>
          </a:p>
          <a:p>
            <a:r>
              <a:rPr lang="de-DE" altLang="de-DE" dirty="0"/>
              <a:t> </a:t>
            </a:r>
            <a:r>
              <a:rPr lang="de-DE" altLang="de-DE" dirty="0" err="1"/>
              <a:t>intelligence</a:t>
            </a:r>
            <a:r>
              <a:rPr lang="de-DE" altLang="de-DE" dirty="0"/>
              <a:t>, </a:t>
            </a:r>
            <a:r>
              <a:rPr lang="de-DE" altLang="de-DE" dirty="0" err="1"/>
              <a:t>robotics</a:t>
            </a:r>
            <a:r>
              <a:rPr lang="de-DE" altLang="de-DE" dirty="0"/>
              <a:t> </a:t>
            </a:r>
            <a:r>
              <a:rPr lang="de-DE" altLang="de-DE" dirty="0" err="1"/>
              <a:t>and</a:t>
            </a:r>
            <a:r>
              <a:rPr lang="de-DE" altLang="de-DE" dirty="0"/>
              <a:t> </a:t>
            </a:r>
            <a:r>
              <a:rPr lang="de-DE" altLang="de-DE" dirty="0" err="1"/>
              <a:t>quantum</a:t>
            </a:r>
            <a:r>
              <a:rPr lang="de-DE" altLang="de-DE" dirty="0"/>
              <a:t> </a:t>
            </a:r>
            <a:r>
              <a:rPr lang="de-DE" altLang="de-DE" dirty="0" err="1"/>
              <a:t>computing</a:t>
            </a:r>
            <a:r>
              <a:rPr lang="de-DE" altLang="de-DE" dirty="0"/>
              <a:t>. These </a:t>
            </a:r>
            <a:r>
              <a:rPr lang="de-DE" altLang="de-DE" dirty="0" err="1"/>
              <a:t>areas</a:t>
            </a:r>
            <a:r>
              <a:rPr lang="de-DE" altLang="de-DE" dirty="0"/>
              <a:t> will </a:t>
            </a:r>
            <a:r>
              <a:rPr lang="de-DE" altLang="de-DE" dirty="0" err="1"/>
              <a:t>dominate</a:t>
            </a:r>
            <a:r>
              <a:rPr lang="de-DE" altLang="de-DE" dirty="0"/>
              <a:t> </a:t>
            </a:r>
            <a:r>
              <a:rPr lang="de-DE" altLang="de-DE" dirty="0" err="1"/>
              <a:t>the</a:t>
            </a:r>
            <a:r>
              <a:rPr lang="de-DE" altLang="de-DE" dirty="0"/>
              <a:t> </a:t>
            </a:r>
            <a:r>
              <a:rPr lang="de-DE" altLang="de-DE" dirty="0" err="1"/>
              <a:t>industrial</a:t>
            </a:r>
            <a:endParaRPr lang="de-DE" altLang="de-DE" dirty="0"/>
          </a:p>
          <a:p>
            <a:r>
              <a:rPr lang="de-DE" altLang="de-DE" dirty="0"/>
              <a:t> </a:t>
            </a:r>
            <a:r>
              <a:rPr lang="de-DE" altLang="de-DE" dirty="0" err="1"/>
              <a:t>revolution</a:t>
            </a:r>
            <a:r>
              <a:rPr lang="de-DE" altLang="de-DE" dirty="0"/>
              <a:t> in </a:t>
            </a:r>
            <a:r>
              <a:rPr lang="de-DE" altLang="de-DE" dirty="0" err="1"/>
              <a:t>the</a:t>
            </a:r>
            <a:r>
              <a:rPr lang="de-DE" altLang="de-DE" dirty="0"/>
              <a:t> </a:t>
            </a:r>
            <a:r>
              <a:rPr lang="de-DE" altLang="de-DE" dirty="0" err="1"/>
              <a:t>near</a:t>
            </a:r>
            <a:r>
              <a:rPr lang="de-DE" altLang="de-DE" dirty="0"/>
              <a:t> </a:t>
            </a:r>
            <a:r>
              <a:rPr lang="de-DE" altLang="de-DE" dirty="0" err="1"/>
              <a:t>future</a:t>
            </a:r>
            <a:r>
              <a:rPr lang="de-DE" altLang="de-DE" dirty="0"/>
              <a:t>. </a:t>
            </a:r>
            <a:r>
              <a:rPr lang="de-DE" altLang="de-DE" dirty="0" err="1"/>
              <a:t>And</a:t>
            </a:r>
            <a:r>
              <a:rPr lang="de-DE" altLang="de-DE" dirty="0"/>
              <a:t> </a:t>
            </a:r>
            <a:r>
              <a:rPr lang="de-DE" altLang="de-DE" dirty="0" err="1"/>
              <a:t>Africa</a:t>
            </a:r>
            <a:r>
              <a:rPr lang="de-DE" altLang="de-DE" dirty="0"/>
              <a:t> must not </a:t>
            </a:r>
            <a:r>
              <a:rPr lang="de-DE" altLang="de-DE" dirty="0" err="1"/>
              <a:t>be</a:t>
            </a:r>
            <a:r>
              <a:rPr lang="de-DE" altLang="de-DE" dirty="0"/>
              <a:t> </a:t>
            </a:r>
            <a:r>
              <a:rPr lang="de-DE" altLang="de-DE" dirty="0" err="1"/>
              <a:t>behind</a:t>
            </a:r>
            <a:r>
              <a:rPr lang="de-DE" altLang="de-DE" dirty="0"/>
              <a:t>.</a:t>
            </a:r>
          </a:p>
          <a:p>
            <a:r>
              <a:rPr lang="de-DE" altLang="de-DE" dirty="0"/>
              <a:t>….</a:t>
            </a:r>
          </a:p>
          <a:p>
            <a:r>
              <a:rPr lang="de-DE" altLang="de-DE" dirty="0"/>
              <a:t>The </a:t>
            </a:r>
            <a:r>
              <a:rPr lang="de-DE" altLang="de-DE" dirty="0" err="1"/>
              <a:t>continent</a:t>
            </a:r>
            <a:r>
              <a:rPr lang="de-DE" altLang="de-DE" dirty="0"/>
              <a:t> </a:t>
            </a:r>
            <a:r>
              <a:rPr lang="de-DE" altLang="de-DE" dirty="0" err="1"/>
              <a:t>needs</a:t>
            </a:r>
            <a:r>
              <a:rPr lang="de-DE" altLang="de-DE" dirty="0"/>
              <a:t> </a:t>
            </a:r>
            <a:r>
              <a:rPr lang="de-DE" altLang="de-DE" dirty="0" err="1"/>
              <a:t>to</a:t>
            </a:r>
            <a:r>
              <a:rPr lang="de-DE" altLang="de-DE" dirty="0"/>
              <a:t> </a:t>
            </a:r>
            <a:r>
              <a:rPr lang="de-DE" altLang="de-DE" dirty="0" err="1"/>
              <a:t>be</a:t>
            </a:r>
            <a:r>
              <a:rPr lang="de-DE" altLang="de-DE" dirty="0"/>
              <a:t> strong in </a:t>
            </a:r>
            <a:r>
              <a:rPr lang="de-DE" altLang="de-DE" dirty="0" err="1"/>
              <a:t>research</a:t>
            </a:r>
            <a:r>
              <a:rPr lang="de-DE" altLang="de-DE" dirty="0"/>
              <a:t> </a:t>
            </a:r>
            <a:r>
              <a:rPr lang="de-DE" altLang="de-DE" dirty="0" err="1"/>
              <a:t>and</a:t>
            </a:r>
            <a:r>
              <a:rPr lang="de-DE" altLang="de-DE" dirty="0"/>
              <a:t> </a:t>
            </a:r>
            <a:r>
              <a:rPr lang="de-DE" altLang="de-DE" dirty="0" err="1"/>
              <a:t>development</a:t>
            </a:r>
            <a:r>
              <a:rPr lang="de-DE" altLang="de-DE" dirty="0"/>
              <a:t>. </a:t>
            </a:r>
            <a:r>
              <a:rPr lang="de-DE" altLang="de-DE" dirty="0" err="1"/>
              <a:t>And</a:t>
            </a:r>
            <a:r>
              <a:rPr lang="de-DE" altLang="de-DE" dirty="0"/>
              <a:t> </a:t>
            </a:r>
            <a:r>
              <a:rPr lang="de-DE" altLang="de-DE" dirty="0" err="1"/>
              <a:t>this</a:t>
            </a:r>
            <a:r>
              <a:rPr lang="de-DE" altLang="de-DE" dirty="0"/>
              <a:t> </a:t>
            </a:r>
            <a:r>
              <a:rPr lang="de-DE" altLang="de-DE" dirty="0" err="1"/>
              <a:t>is</a:t>
            </a:r>
            <a:r>
              <a:rPr lang="de-DE" altLang="de-DE" dirty="0"/>
              <a:t> a </a:t>
            </a:r>
            <a:r>
              <a:rPr lang="de-DE" altLang="de-DE" dirty="0" err="1"/>
              <a:t>significant</a:t>
            </a:r>
            <a:r>
              <a:rPr lang="de-DE" altLang="de-DE" dirty="0"/>
              <a:t> </a:t>
            </a:r>
          </a:p>
          <a:p>
            <a:r>
              <a:rPr lang="de-DE" altLang="de-DE" dirty="0" err="1"/>
              <a:t>challenge</a:t>
            </a:r>
            <a:r>
              <a:rPr lang="de-DE" altLang="de-DE" dirty="0"/>
              <a:t>. </a:t>
            </a:r>
            <a:r>
              <a:rPr lang="de-DE" altLang="de-DE" dirty="0" err="1"/>
              <a:t>According</a:t>
            </a:r>
            <a:r>
              <a:rPr lang="de-DE" altLang="de-DE" dirty="0"/>
              <a:t> </a:t>
            </a:r>
            <a:r>
              <a:rPr lang="de-DE" altLang="de-DE" dirty="0" err="1"/>
              <a:t>to</a:t>
            </a:r>
            <a:r>
              <a:rPr lang="de-DE" altLang="de-DE" dirty="0"/>
              <a:t> UNESCO, regional </a:t>
            </a:r>
            <a:r>
              <a:rPr lang="de-DE" altLang="de-DE" dirty="0" err="1"/>
              <a:t>averages</a:t>
            </a:r>
            <a:r>
              <a:rPr lang="de-DE" altLang="de-DE" dirty="0"/>
              <a:t> </a:t>
            </a:r>
            <a:r>
              <a:rPr lang="de-DE" altLang="de-DE" dirty="0" err="1"/>
              <a:t>of</a:t>
            </a:r>
            <a:r>
              <a:rPr lang="de-DE" altLang="de-DE" dirty="0"/>
              <a:t> GDP </a:t>
            </a:r>
            <a:r>
              <a:rPr lang="de-DE" altLang="de-DE" dirty="0" err="1"/>
              <a:t>shares</a:t>
            </a:r>
            <a:r>
              <a:rPr lang="de-DE" altLang="de-DE" dirty="0"/>
              <a:t> </a:t>
            </a:r>
            <a:r>
              <a:rPr lang="de-DE" altLang="de-DE" dirty="0" err="1"/>
              <a:t>committed</a:t>
            </a:r>
            <a:r>
              <a:rPr lang="de-DE" altLang="de-DE" dirty="0"/>
              <a:t> </a:t>
            </a:r>
            <a:r>
              <a:rPr lang="de-DE" altLang="de-DE" dirty="0" err="1"/>
              <a:t>to</a:t>
            </a:r>
            <a:r>
              <a:rPr lang="de-DE" altLang="de-DE" dirty="0"/>
              <a:t> R&amp;D </a:t>
            </a:r>
            <a:r>
              <a:rPr lang="de-DE" altLang="de-DE" dirty="0" err="1"/>
              <a:t>are</a:t>
            </a:r>
            <a:r>
              <a:rPr lang="de-DE" altLang="de-DE" dirty="0"/>
              <a:t> </a:t>
            </a:r>
          </a:p>
          <a:p>
            <a:r>
              <a:rPr lang="de-DE" altLang="de-DE" dirty="0"/>
              <a:t>2.1% </a:t>
            </a:r>
            <a:r>
              <a:rPr lang="de-DE" altLang="de-DE" dirty="0" err="1"/>
              <a:t>for</a:t>
            </a:r>
            <a:r>
              <a:rPr lang="de-DE" altLang="de-DE" dirty="0"/>
              <a:t> East </a:t>
            </a:r>
            <a:r>
              <a:rPr lang="de-DE" altLang="de-DE" dirty="0" err="1"/>
              <a:t>Asia</a:t>
            </a:r>
            <a:r>
              <a:rPr lang="de-DE" altLang="de-DE" dirty="0"/>
              <a:t> </a:t>
            </a:r>
            <a:r>
              <a:rPr lang="de-DE" altLang="de-DE" dirty="0" err="1"/>
              <a:t>and</a:t>
            </a:r>
            <a:r>
              <a:rPr lang="de-DE" altLang="de-DE" dirty="0"/>
              <a:t> </a:t>
            </a:r>
            <a:r>
              <a:rPr lang="de-DE" altLang="de-DE" dirty="0" err="1"/>
              <a:t>the</a:t>
            </a:r>
            <a:r>
              <a:rPr lang="de-DE" altLang="de-DE" dirty="0"/>
              <a:t> Pacific, 2.4% </a:t>
            </a:r>
            <a:r>
              <a:rPr lang="de-DE" altLang="de-DE" dirty="0" err="1"/>
              <a:t>for</a:t>
            </a:r>
            <a:r>
              <a:rPr lang="de-DE" altLang="de-DE" dirty="0"/>
              <a:t> North </a:t>
            </a:r>
            <a:r>
              <a:rPr lang="de-DE" altLang="de-DE" dirty="0" err="1"/>
              <a:t>America</a:t>
            </a:r>
            <a:r>
              <a:rPr lang="de-DE" altLang="de-DE" dirty="0"/>
              <a:t> </a:t>
            </a:r>
            <a:r>
              <a:rPr lang="de-DE" altLang="de-DE" dirty="0" err="1"/>
              <a:t>and</a:t>
            </a:r>
            <a:r>
              <a:rPr lang="de-DE" altLang="de-DE" dirty="0"/>
              <a:t> Western Europe, </a:t>
            </a:r>
          </a:p>
          <a:p>
            <a:r>
              <a:rPr lang="de-DE" altLang="de-DE" dirty="0" err="1"/>
              <a:t>and</a:t>
            </a:r>
            <a:r>
              <a:rPr lang="de-DE" altLang="de-DE" dirty="0"/>
              <a:t> </a:t>
            </a:r>
            <a:r>
              <a:rPr lang="de-DE" altLang="de-DE" b="1" dirty="0"/>
              <a:t>a </a:t>
            </a:r>
            <a:r>
              <a:rPr lang="de-DE" altLang="de-DE" b="1" dirty="0" err="1"/>
              <a:t>vanishing</a:t>
            </a:r>
            <a:r>
              <a:rPr lang="de-DE" altLang="de-DE" b="1" dirty="0"/>
              <a:t> 0.4% </a:t>
            </a:r>
            <a:r>
              <a:rPr lang="de-DE" altLang="de-DE" b="1" dirty="0" err="1"/>
              <a:t>for</a:t>
            </a:r>
            <a:r>
              <a:rPr lang="de-DE" altLang="de-DE" b="1" dirty="0"/>
              <a:t> Sub-</a:t>
            </a:r>
            <a:r>
              <a:rPr lang="de-DE" altLang="de-DE" b="1" dirty="0" err="1"/>
              <a:t>Saharan</a:t>
            </a:r>
            <a:r>
              <a:rPr lang="de-DE" altLang="de-DE" b="1" dirty="0"/>
              <a:t> </a:t>
            </a:r>
            <a:r>
              <a:rPr lang="de-DE" altLang="de-DE" b="1" dirty="0" err="1"/>
              <a:t>Africa</a:t>
            </a:r>
            <a:r>
              <a:rPr lang="de-DE" altLang="de-DE" dirty="0"/>
              <a:t>“</a:t>
            </a:r>
          </a:p>
        </p:txBody>
      </p:sp>
      <p:sp>
        <p:nvSpPr>
          <p:cNvPr id="36867" name="Textfeld 3"/>
          <p:cNvSpPr txBox="1">
            <a:spLocks noChangeArrowheads="1"/>
          </p:cNvSpPr>
          <p:nvPr/>
        </p:nvSpPr>
        <p:spPr bwMode="auto">
          <a:xfrm>
            <a:off x="323850" y="5157192"/>
            <a:ext cx="8749703" cy="95410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lang="de-DE" altLang="de-DE" sz="2800"/>
              <a:t>70 % of the research on renewable energy is theoretical. </a:t>
            </a:r>
          </a:p>
          <a:p>
            <a:pPr>
              <a:buFont typeface="Wingdings" pitchFamily="2" charset="2"/>
              <a:buChar char="Ø"/>
            </a:pPr>
            <a:r>
              <a:rPr lang="de-DE" altLang="de-DE" sz="2800"/>
              <a:t>Lack of funds for experimental research!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feld 1"/>
          <p:cNvSpPr txBox="1">
            <a:spLocks noChangeArrowheads="1"/>
          </p:cNvSpPr>
          <p:nvPr/>
        </p:nvSpPr>
        <p:spPr bwMode="auto">
          <a:xfrm>
            <a:off x="2051720" y="692150"/>
            <a:ext cx="486331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altLang="de-DE" sz="2800" b="1" dirty="0" err="1" smtClean="0">
                <a:latin typeface="Arial" charset="0"/>
              </a:rPr>
              <a:t>Some</a:t>
            </a:r>
            <a:r>
              <a:rPr lang="de-DE" altLang="de-DE" sz="2800" b="1" dirty="0" smtClean="0">
                <a:latin typeface="Arial" charset="0"/>
              </a:rPr>
              <a:t> Solution </a:t>
            </a:r>
            <a:r>
              <a:rPr lang="de-DE" altLang="de-DE" sz="2800" b="1" dirty="0" err="1" smtClean="0">
                <a:latin typeface="Arial" charset="0"/>
              </a:rPr>
              <a:t>Approaches</a:t>
            </a:r>
            <a:endParaRPr lang="de-DE" altLang="de-DE" sz="2800" b="1" dirty="0">
              <a:latin typeface="Arial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900113" y="1916113"/>
            <a:ext cx="7859712" cy="1477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+mn-lt"/>
                <a:cs typeface="+mn-cs"/>
              </a:rPr>
              <a:t>Pan African </a:t>
            </a:r>
            <a:r>
              <a:rPr lang="de-DE" dirty="0" err="1">
                <a:latin typeface="+mn-lt"/>
                <a:cs typeface="+mn-cs"/>
              </a:rPr>
              <a:t>Universities</a:t>
            </a:r>
            <a:r>
              <a:rPr lang="de-DE" dirty="0">
                <a:latin typeface="+mn-lt"/>
                <a:cs typeface="+mn-cs"/>
              </a:rPr>
              <a:t> (PAU) </a:t>
            </a:r>
            <a:r>
              <a:rPr lang="de-DE" dirty="0" err="1">
                <a:latin typeface="+mn-lt"/>
                <a:cs typeface="+mn-cs"/>
              </a:rPr>
              <a:t>from</a:t>
            </a:r>
            <a:r>
              <a:rPr lang="de-DE" dirty="0">
                <a:latin typeface="+mn-lt"/>
                <a:cs typeface="+mn-cs"/>
              </a:rPr>
              <a:t> </a:t>
            </a:r>
            <a:r>
              <a:rPr lang="de-DE" dirty="0" err="1">
                <a:latin typeface="+mn-lt"/>
                <a:cs typeface="+mn-cs"/>
              </a:rPr>
              <a:t>the</a:t>
            </a:r>
            <a:r>
              <a:rPr lang="de-DE" dirty="0">
                <a:latin typeface="+mn-lt"/>
                <a:cs typeface="+mn-cs"/>
              </a:rPr>
              <a:t> African Union (</a:t>
            </a:r>
            <a:r>
              <a:rPr lang="de-DE" dirty="0" err="1">
                <a:latin typeface="+mn-lt"/>
                <a:cs typeface="+mn-cs"/>
              </a:rPr>
              <a:t>eg</a:t>
            </a:r>
            <a:r>
              <a:rPr lang="de-DE" dirty="0">
                <a:latin typeface="+mn-lt"/>
                <a:cs typeface="+mn-cs"/>
              </a:rPr>
              <a:t>. PAUWES)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+mn-lt"/>
                <a:cs typeface="+mn-cs"/>
              </a:rPr>
              <a:t>African </a:t>
            </a:r>
            <a:r>
              <a:rPr lang="de-DE" dirty="0" err="1">
                <a:latin typeface="+mn-lt"/>
                <a:cs typeface="+mn-cs"/>
              </a:rPr>
              <a:t>Centres</a:t>
            </a:r>
            <a:r>
              <a:rPr lang="de-DE" dirty="0">
                <a:latin typeface="+mn-lt"/>
                <a:cs typeface="+mn-cs"/>
              </a:rPr>
              <a:t> </a:t>
            </a:r>
            <a:r>
              <a:rPr lang="de-DE" dirty="0" err="1">
                <a:latin typeface="+mn-lt"/>
                <a:cs typeface="+mn-cs"/>
              </a:rPr>
              <a:t>of</a:t>
            </a:r>
            <a:r>
              <a:rPr lang="de-DE" dirty="0">
                <a:latin typeface="+mn-lt"/>
                <a:cs typeface="+mn-cs"/>
              </a:rPr>
              <a:t> Excellence (ACEs) </a:t>
            </a:r>
            <a:r>
              <a:rPr lang="de-DE" dirty="0" err="1">
                <a:latin typeface="+mn-lt"/>
                <a:cs typeface="+mn-cs"/>
              </a:rPr>
              <a:t>financed</a:t>
            </a:r>
            <a:r>
              <a:rPr lang="de-DE" dirty="0">
                <a:latin typeface="+mn-lt"/>
                <a:cs typeface="+mn-cs"/>
              </a:rPr>
              <a:t> </a:t>
            </a:r>
            <a:r>
              <a:rPr lang="de-DE" dirty="0" err="1">
                <a:latin typeface="+mn-lt"/>
                <a:cs typeface="+mn-cs"/>
              </a:rPr>
              <a:t>by</a:t>
            </a:r>
            <a:r>
              <a:rPr lang="de-DE" dirty="0">
                <a:latin typeface="+mn-lt"/>
                <a:cs typeface="+mn-cs"/>
              </a:rPr>
              <a:t> </a:t>
            </a:r>
            <a:r>
              <a:rPr lang="de-DE" dirty="0" err="1">
                <a:latin typeface="+mn-lt"/>
                <a:cs typeface="+mn-cs"/>
              </a:rPr>
              <a:t>the</a:t>
            </a:r>
            <a:r>
              <a:rPr lang="de-DE" dirty="0">
                <a:latin typeface="+mn-lt"/>
                <a:cs typeface="+mn-cs"/>
              </a:rPr>
              <a:t> World Bank Group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+mn-lt"/>
                <a:cs typeface="+mn-cs"/>
              </a:rPr>
              <a:t>African </a:t>
            </a:r>
            <a:r>
              <a:rPr lang="de-DE" dirty="0" err="1">
                <a:latin typeface="+mn-lt"/>
                <a:cs typeface="+mn-cs"/>
              </a:rPr>
              <a:t>Centre</a:t>
            </a:r>
            <a:r>
              <a:rPr lang="de-DE" dirty="0">
                <a:latin typeface="+mn-lt"/>
                <a:cs typeface="+mn-cs"/>
              </a:rPr>
              <a:t> </a:t>
            </a:r>
            <a:r>
              <a:rPr lang="de-DE" dirty="0" err="1">
                <a:latin typeface="+mn-lt"/>
                <a:cs typeface="+mn-cs"/>
              </a:rPr>
              <a:t>of</a:t>
            </a:r>
            <a:r>
              <a:rPr lang="de-DE" dirty="0">
                <a:latin typeface="+mn-lt"/>
                <a:cs typeface="+mn-cs"/>
              </a:rPr>
              <a:t> Excellence (ACEs) </a:t>
            </a:r>
            <a:r>
              <a:rPr lang="de-DE" dirty="0" err="1">
                <a:latin typeface="+mn-lt"/>
                <a:cs typeface="+mn-cs"/>
              </a:rPr>
              <a:t>financed</a:t>
            </a:r>
            <a:r>
              <a:rPr lang="de-DE" dirty="0">
                <a:latin typeface="+mn-lt"/>
                <a:cs typeface="+mn-cs"/>
              </a:rPr>
              <a:t> </a:t>
            </a:r>
            <a:r>
              <a:rPr lang="de-DE" dirty="0" err="1">
                <a:latin typeface="+mn-lt"/>
                <a:cs typeface="+mn-cs"/>
              </a:rPr>
              <a:t>by</a:t>
            </a:r>
            <a:r>
              <a:rPr lang="de-DE" dirty="0">
                <a:latin typeface="+mn-lt"/>
                <a:cs typeface="+mn-cs"/>
              </a:rPr>
              <a:t>  </a:t>
            </a:r>
            <a:r>
              <a:rPr lang="de-DE" dirty="0" err="1">
                <a:latin typeface="+mn-lt"/>
                <a:cs typeface="+mn-cs"/>
              </a:rPr>
              <a:t>the</a:t>
            </a:r>
            <a:r>
              <a:rPr lang="de-DE" dirty="0">
                <a:latin typeface="+mn-lt"/>
                <a:cs typeface="+mn-cs"/>
              </a:rPr>
              <a:t> African Development Bank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+mn-lt"/>
                <a:cs typeface="+mn-cs"/>
              </a:rPr>
              <a:t>Scientific Networks (ANSOLE, BALEWARE, MSSEESA, etc.)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dirty="0">
              <a:latin typeface="+mn-lt"/>
              <a:cs typeface="+mn-cs"/>
            </a:endParaRPr>
          </a:p>
        </p:txBody>
      </p:sp>
      <p:sp>
        <p:nvSpPr>
          <p:cNvPr id="37892" name="Textfeld 3"/>
          <p:cNvSpPr txBox="1">
            <a:spLocks noChangeArrowheads="1"/>
          </p:cNvSpPr>
          <p:nvPr/>
        </p:nvSpPr>
        <p:spPr bwMode="auto">
          <a:xfrm>
            <a:off x="539750" y="3748088"/>
            <a:ext cx="8520113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altLang="de-DE"/>
              <a:t>ANSOLE: </a:t>
            </a:r>
            <a:r>
              <a:rPr lang="de-DE" altLang="de-DE" b="1"/>
              <a:t>A</a:t>
            </a:r>
            <a:r>
              <a:rPr lang="de-DE" altLang="de-DE"/>
              <a:t>frican </a:t>
            </a:r>
            <a:r>
              <a:rPr lang="de-DE" altLang="de-DE" b="1"/>
              <a:t>N</a:t>
            </a:r>
            <a:r>
              <a:rPr lang="de-DE" altLang="de-DE"/>
              <a:t>etwork for </a:t>
            </a:r>
            <a:r>
              <a:rPr lang="de-DE" altLang="de-DE" b="1"/>
              <a:t>So</a:t>
            </a:r>
            <a:r>
              <a:rPr lang="de-DE" altLang="de-DE"/>
              <a:t>lar </a:t>
            </a:r>
            <a:r>
              <a:rPr lang="de-DE" altLang="de-DE" b="1"/>
              <a:t>E</a:t>
            </a:r>
            <a:r>
              <a:rPr lang="de-DE" altLang="de-DE"/>
              <a:t>nergy</a:t>
            </a:r>
          </a:p>
          <a:p>
            <a:endParaRPr lang="de-DE" altLang="de-DE"/>
          </a:p>
          <a:p>
            <a:r>
              <a:rPr lang="de-DE" altLang="de-DE"/>
              <a:t>BALEWARE: </a:t>
            </a:r>
            <a:r>
              <a:rPr lang="de-DE" altLang="de-DE" b="1"/>
              <a:t>B</a:t>
            </a:r>
            <a:r>
              <a:rPr lang="de-DE" altLang="de-DE"/>
              <a:t>ridging </a:t>
            </a:r>
            <a:r>
              <a:rPr lang="de-DE" altLang="de-DE" b="1"/>
              <a:t>A</a:t>
            </a:r>
            <a:r>
              <a:rPr lang="de-DE" altLang="de-DE"/>
              <a:t>frica, </a:t>
            </a:r>
            <a:r>
              <a:rPr lang="de-DE" altLang="de-DE" b="1"/>
              <a:t>L</a:t>
            </a:r>
            <a:r>
              <a:rPr lang="de-DE" altLang="de-DE"/>
              <a:t>atin America and </a:t>
            </a:r>
            <a:r>
              <a:rPr lang="de-DE" altLang="de-DE" b="1"/>
              <a:t>E</a:t>
            </a:r>
            <a:r>
              <a:rPr lang="de-DE" altLang="de-DE"/>
              <a:t>urope on </a:t>
            </a:r>
            <a:r>
              <a:rPr lang="de-DE" altLang="de-DE" b="1"/>
              <a:t>Wa</a:t>
            </a:r>
            <a:r>
              <a:rPr lang="de-DE" altLang="de-DE"/>
              <a:t>ter and </a:t>
            </a:r>
            <a:r>
              <a:rPr lang="de-DE" altLang="de-DE" b="1"/>
              <a:t>R</a:t>
            </a:r>
            <a:r>
              <a:rPr lang="de-DE" altLang="de-DE"/>
              <a:t>enewable </a:t>
            </a:r>
            <a:r>
              <a:rPr lang="de-DE" altLang="de-DE" b="1"/>
              <a:t>E</a:t>
            </a:r>
            <a:r>
              <a:rPr lang="de-DE" altLang="de-DE"/>
              <a:t>nergies</a:t>
            </a:r>
          </a:p>
          <a:p>
            <a:r>
              <a:rPr lang="de-DE" altLang="de-DE"/>
              <a:t>                     Applications </a:t>
            </a:r>
          </a:p>
          <a:p>
            <a:endParaRPr lang="de-DE" altLang="de-DE"/>
          </a:p>
          <a:p>
            <a:r>
              <a:rPr lang="de-DE" altLang="de-DE"/>
              <a:t>MSSEESA: </a:t>
            </a:r>
            <a:r>
              <a:rPr lang="de-DE" altLang="de-DE" b="1"/>
              <a:t>M</a:t>
            </a:r>
            <a:r>
              <a:rPr lang="de-DE" altLang="de-DE"/>
              <a:t>aterials </a:t>
            </a:r>
            <a:r>
              <a:rPr lang="de-DE" altLang="de-DE" b="1"/>
              <a:t>S</a:t>
            </a:r>
            <a:r>
              <a:rPr lang="de-DE" altLang="de-DE"/>
              <a:t>cience and </a:t>
            </a:r>
            <a:r>
              <a:rPr lang="de-DE" altLang="de-DE" b="1"/>
              <a:t>S</a:t>
            </a:r>
            <a:r>
              <a:rPr lang="de-DE" altLang="de-DE"/>
              <a:t>olar Energy Network for </a:t>
            </a:r>
            <a:r>
              <a:rPr lang="de-DE" altLang="de-DE" b="1"/>
              <a:t>E</a:t>
            </a:r>
            <a:r>
              <a:rPr lang="de-DE" altLang="de-DE"/>
              <a:t>astern and </a:t>
            </a:r>
            <a:r>
              <a:rPr lang="de-DE" altLang="de-DE" b="1"/>
              <a:t>S</a:t>
            </a:r>
            <a:r>
              <a:rPr lang="de-DE" altLang="de-DE"/>
              <a:t>outhern </a:t>
            </a:r>
            <a:r>
              <a:rPr lang="de-DE" altLang="de-DE" b="1"/>
              <a:t>A</a:t>
            </a:r>
            <a:r>
              <a:rPr lang="de-DE" altLang="de-DE"/>
              <a:t>frica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563888" y="620688"/>
            <a:ext cx="1938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MSSEESA</a:t>
            </a:r>
            <a:endParaRPr lang="de-D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971600" y="1628800"/>
            <a:ext cx="803944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network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5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Universities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: Nairobi, 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Eldoret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Kenya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Makerere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(Uganda),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Dar Es Salam (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Tanzania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University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Zambia</a:t>
            </a: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Funded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ISP (SIDA)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-Sharing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 Laboratory Equipments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Exchange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Joint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event</a:t>
            </a: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coordination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rotates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after 3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years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(a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weakness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network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!)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55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BIZUMUREMYI DIDACE 2018\ANSOLE RWANDA PROGRESS\RNCT LOGO NEW\Sign Statute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60648"/>
            <a:ext cx="3350146" cy="30243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E:\BIZUMUREMYI DIDACE 2018\ANSOLE RWANDA PROGRESS\SCITAP PHOTOS\IMG_20180627_09260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780928"/>
            <a:ext cx="4970884" cy="36140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692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79388" y="1052513"/>
            <a:ext cx="8351837" cy="833437"/>
          </a:xfrm>
          <a:prstGeom prst="rect">
            <a:avLst/>
          </a:prstGeom>
          <a:solidFill>
            <a:srgbClr val="C6D9F1"/>
          </a:solidFill>
          <a:ln w="25560" cap="sq">
            <a:solidFill>
              <a:srgbClr val="DDD9C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just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de-DE" altLang="de-DE" sz="2400" b="1" dirty="0" smtClean="0"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</a:t>
            </a:r>
            <a:r>
              <a:rPr lang="en-US" altLang="de-DE" sz="2400" b="1" dirty="0" err="1" smtClean="0"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osters</a:t>
            </a:r>
            <a:r>
              <a:rPr lang="en-US" altLang="de-DE" sz="2400" b="1" dirty="0" smtClean="0"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technical and vocational education and training(TVET) in renewable energies (RE) at various skill levels </a:t>
            </a:r>
            <a:r>
              <a:rPr lang="de-DE" altLang="de-DE" sz="2400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(</a:t>
            </a:r>
            <a:r>
              <a:rPr lang="de-DE" altLang="de-DE" sz="2400" b="1" i="1" dirty="0" err="1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capacity</a:t>
            </a:r>
            <a:r>
              <a:rPr lang="de-DE" altLang="de-DE" sz="2400" b="1" i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2400" b="1" i="1" dirty="0" err="1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building</a:t>
            </a:r>
            <a:r>
              <a:rPr lang="de-DE" altLang="de-DE" sz="2400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)</a:t>
            </a:r>
            <a:r>
              <a:rPr lang="en-US" altLang="de-DE" sz="2400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85738" y="2654300"/>
            <a:ext cx="8351837" cy="1201738"/>
          </a:xfrm>
          <a:prstGeom prst="rect">
            <a:avLst/>
          </a:prstGeom>
          <a:solidFill>
            <a:srgbClr val="C6D9F1"/>
          </a:solidFill>
          <a:ln w="25560" cap="sq">
            <a:solidFill>
              <a:srgbClr val="DDD9C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just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en-US" altLang="de-DE" sz="2400" b="1" dirty="0" smtClean="0"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Fosters (experimental) research activities in RE &amp; Water among African scientists and non-African scientists involved in the education of African students and experts</a:t>
            </a:r>
            <a:r>
              <a:rPr lang="en-US" altLang="de-DE" sz="2400" dirty="0" smtClean="0"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2400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(</a:t>
            </a:r>
            <a:r>
              <a:rPr lang="de-DE" altLang="de-DE" sz="2400" b="1" i="1" dirty="0" err="1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capacity</a:t>
            </a:r>
            <a:r>
              <a:rPr lang="de-DE" altLang="de-DE" sz="2400" b="1" i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2400" b="1" i="1" dirty="0" err="1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building</a:t>
            </a:r>
            <a:r>
              <a:rPr lang="de-DE" altLang="de-DE" sz="2400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95288" y="4508500"/>
            <a:ext cx="8353425" cy="1201738"/>
          </a:xfrm>
          <a:prstGeom prst="rect">
            <a:avLst/>
          </a:prstGeom>
          <a:solidFill>
            <a:srgbClr val="C6D9F1"/>
          </a:solidFill>
          <a:ln w="25560" cap="sq">
            <a:solidFill>
              <a:srgbClr val="DDD9C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de-DE" altLang="de-DE" sz="2400" b="1" dirty="0" err="1" smtClean="0"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Promotes</a:t>
            </a:r>
            <a:r>
              <a:rPr lang="de-DE" altLang="de-DE" sz="2400" b="1" dirty="0" smtClean="0"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2400" b="1" dirty="0" err="1" smtClean="0"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and</a:t>
            </a:r>
            <a:r>
              <a:rPr lang="de-DE" altLang="de-DE" sz="2400" b="1" dirty="0" smtClean="0"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2400" b="1" dirty="0" err="1" smtClean="0"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encourages</a:t>
            </a:r>
            <a:r>
              <a:rPr lang="de-DE" altLang="de-DE" sz="2400" b="1" dirty="0" smtClean="0"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2400" b="1" dirty="0" err="1" smtClean="0"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the</a:t>
            </a:r>
            <a:r>
              <a:rPr lang="de-DE" altLang="de-DE" sz="2400" b="1" dirty="0" smtClean="0"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2400" b="1" dirty="0" err="1" smtClean="0"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use</a:t>
            </a:r>
            <a:r>
              <a:rPr lang="de-DE" altLang="de-DE" sz="2400" b="1" dirty="0" smtClean="0"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2400" b="1" dirty="0" err="1" smtClean="0"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of</a:t>
            </a:r>
            <a:r>
              <a:rPr lang="de-DE" altLang="de-DE" sz="2400" b="1" dirty="0" smtClean="0"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RE in </a:t>
            </a:r>
            <a:r>
              <a:rPr lang="de-DE" altLang="de-DE" sz="2400" b="1" dirty="0" err="1" smtClean="0"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Africa</a:t>
            </a:r>
            <a:r>
              <a:rPr lang="de-DE" altLang="de-DE" sz="2400" b="1" dirty="0" smtClean="0"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2400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(</a:t>
            </a:r>
            <a:r>
              <a:rPr lang="de-DE" altLang="de-DE" sz="2400" b="1" i="1" dirty="0" err="1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public</a:t>
            </a:r>
            <a:r>
              <a:rPr lang="de-DE" altLang="de-DE" sz="2400" b="1" i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2400" b="1" i="1" dirty="0" err="1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education</a:t>
            </a:r>
            <a:r>
              <a:rPr lang="de-DE" altLang="de-DE" sz="2400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2400" b="1" i="1" dirty="0" err="1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substainable</a:t>
            </a:r>
            <a:r>
              <a:rPr lang="de-DE" altLang="de-DE" sz="2400" b="1" i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2400" b="1" i="1" dirty="0" err="1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development</a:t>
            </a:r>
            <a:r>
              <a:rPr lang="de-DE" altLang="de-DE" sz="2400" b="1" i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2400" b="1" i="1" dirty="0" err="1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business</a:t>
            </a:r>
            <a:r>
              <a:rPr lang="de-DE" altLang="de-DE" sz="2400" b="1" i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2400" b="1" i="1" dirty="0" err="1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mediation</a:t>
            </a:r>
            <a:r>
              <a:rPr lang="de-DE" altLang="de-DE" sz="2400" b="1" i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environmental </a:t>
            </a:r>
            <a:r>
              <a:rPr lang="de-DE" altLang="de-DE" sz="2400" b="1" i="1" dirty="0" err="1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protection</a:t>
            </a:r>
            <a:r>
              <a:rPr lang="de-DE" altLang="de-DE" sz="2400" dirty="0" smtClean="0">
                <a:solidFill>
                  <a:schemeClr val="accent5">
                    <a:lumMod val="5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2074863" y="188913"/>
            <a:ext cx="4848225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SzPct val="100000"/>
            </a:pPr>
            <a:r>
              <a:rPr lang="de-DE" altLang="de-DE" sz="3600" b="1" dirty="0" err="1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Objectives</a:t>
            </a:r>
            <a:r>
              <a:rPr lang="de-DE" altLang="de-DE" sz="3600" b="1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altLang="de-DE" sz="3600" b="1" dirty="0" err="1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de-DE" altLang="de-DE" sz="3600" b="1" dirty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ANSOLE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1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4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2205038"/>
            <a:ext cx="8820150" cy="345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9939" name="Text Box 2"/>
          <p:cNvSpPr txBox="1">
            <a:spLocks noChangeArrowheads="1"/>
          </p:cNvSpPr>
          <p:nvPr/>
        </p:nvSpPr>
        <p:spPr bwMode="auto">
          <a:xfrm>
            <a:off x="441325" y="5875338"/>
            <a:ext cx="8113713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i="1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Participants at the Launching of ANSOLE on the 4th of February 2011</a:t>
            </a:r>
          </a:p>
        </p:txBody>
      </p:sp>
      <p:sp>
        <p:nvSpPr>
          <p:cNvPr id="39940" name="Text Box 3"/>
          <p:cNvSpPr txBox="1">
            <a:spLocks noChangeArrowheads="1"/>
          </p:cNvSpPr>
          <p:nvPr/>
        </p:nvSpPr>
        <p:spPr bwMode="auto">
          <a:xfrm>
            <a:off x="355600" y="798513"/>
            <a:ext cx="8286750" cy="101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5750" indent="-285750">
              <a:spcBef>
                <a:spcPct val="20000"/>
              </a:spcBef>
              <a:buFont typeface="Arial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de-DE" altLang="de-DE" sz="2000" dirty="0" err="1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Initiated</a:t>
            </a:r>
            <a:r>
              <a:rPr lang="de-DE" altLang="de-DE" sz="2000" dirty="0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  on </a:t>
            </a:r>
            <a:r>
              <a:rPr lang="de-DE" altLang="de-DE" sz="2000" dirty="0" err="1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the</a:t>
            </a:r>
            <a:r>
              <a:rPr lang="de-DE" altLang="de-DE" sz="2000" dirty="0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 4th </a:t>
            </a:r>
            <a:r>
              <a:rPr lang="de-DE" altLang="de-DE" sz="2000" dirty="0" err="1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de-DE" altLang="de-DE" sz="2000" dirty="0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 November 2010 in </a:t>
            </a:r>
            <a:r>
              <a:rPr lang="de-DE" altLang="de-DE" sz="2000" dirty="0" err="1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Sousse</a:t>
            </a:r>
            <a:r>
              <a:rPr lang="de-DE" altLang="de-DE" sz="2000" dirty="0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de-DE" altLang="de-DE" sz="2000" dirty="0" err="1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Tunisia</a:t>
            </a:r>
            <a:endParaRPr lang="de-DE" altLang="de-DE" sz="2000" dirty="0">
              <a:solidFill>
                <a:srgbClr val="000000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spcBef>
                <a:spcPct val="0"/>
              </a:spcBef>
            </a:pPr>
            <a:r>
              <a:rPr lang="de-DE" altLang="de-DE" sz="2000" dirty="0" err="1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Launched</a:t>
            </a:r>
            <a:r>
              <a:rPr lang="de-DE" altLang="de-DE" sz="2000" dirty="0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 on </a:t>
            </a:r>
            <a:r>
              <a:rPr lang="de-DE" altLang="de-DE" sz="2000" dirty="0" err="1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the</a:t>
            </a:r>
            <a:r>
              <a:rPr lang="de-DE" altLang="de-DE" sz="2000" dirty="0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 4th </a:t>
            </a:r>
            <a:r>
              <a:rPr lang="de-DE" altLang="de-DE" sz="2000" dirty="0" err="1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de-DE" altLang="de-DE" sz="2000" dirty="0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altLang="de-DE" sz="2000" dirty="0" err="1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February</a:t>
            </a:r>
            <a:r>
              <a:rPr lang="de-DE" altLang="de-DE" sz="2000" dirty="0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 2011 at LIOS, JKU Linz, Austria</a:t>
            </a:r>
          </a:p>
          <a:p>
            <a:pPr>
              <a:spcBef>
                <a:spcPct val="0"/>
              </a:spcBef>
            </a:pPr>
            <a:r>
              <a:rPr lang="de-DE" altLang="de-DE" sz="2000" dirty="0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Registered </a:t>
            </a:r>
            <a:r>
              <a:rPr lang="de-DE" altLang="de-DE" sz="2000" dirty="0" err="1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as</a:t>
            </a:r>
            <a:r>
              <a:rPr lang="de-DE" altLang="de-DE" sz="2000" dirty="0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 „ANSOLE e.V.“ on </a:t>
            </a:r>
            <a:r>
              <a:rPr lang="de-DE" altLang="de-DE" sz="2000" dirty="0" err="1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the</a:t>
            </a:r>
            <a:r>
              <a:rPr lang="de-DE" altLang="de-DE" sz="2000" dirty="0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 26th </a:t>
            </a:r>
            <a:r>
              <a:rPr lang="de-DE" altLang="de-DE" sz="2000" dirty="0" err="1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de-DE" altLang="de-DE" sz="2000" dirty="0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de-DE" altLang="de-DE" sz="2000" dirty="0" err="1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January</a:t>
            </a:r>
            <a:r>
              <a:rPr lang="de-DE" altLang="de-DE" sz="2000" dirty="0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 2012 in Jena, </a:t>
            </a:r>
            <a:r>
              <a:rPr lang="de-DE" altLang="de-DE" sz="2000" dirty="0" smtClean="0">
                <a:solidFill>
                  <a:srgbClr val="00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Germany</a:t>
            </a:r>
            <a:endParaRPr lang="de-DE" altLang="de-DE" sz="2000" dirty="0">
              <a:solidFill>
                <a:srgbClr val="000000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1" r="18651" b="7233"/>
          <a:stretch>
            <a:fillRect/>
          </a:stretch>
        </p:blipFill>
        <p:spPr bwMode="auto">
          <a:xfrm>
            <a:off x="7667625" y="188913"/>
            <a:ext cx="1374775" cy="1055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6671" r="18651" b="723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9942" name="Textfeld 1"/>
          <p:cNvSpPr txBox="1">
            <a:spLocks noChangeArrowheads="1"/>
          </p:cNvSpPr>
          <p:nvPr/>
        </p:nvSpPr>
        <p:spPr bwMode="auto">
          <a:xfrm>
            <a:off x="3013075" y="354013"/>
            <a:ext cx="21542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altLang="de-DE" b="1">
                <a:latin typeface="Castellar" pitchFamily="18" charset="0"/>
              </a:rPr>
              <a:t>Brief History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1"/>
          <p:cNvSpPr txBox="1">
            <a:spLocks noChangeArrowheads="1"/>
          </p:cNvSpPr>
          <p:nvPr/>
        </p:nvSpPr>
        <p:spPr bwMode="auto">
          <a:xfrm>
            <a:off x="26988" y="1160895"/>
            <a:ext cx="9117012" cy="3295390"/>
          </a:xfrm>
          <a:prstGeom prst="rect">
            <a:avLst/>
          </a:prstGeom>
          <a:noFill/>
          <a:ln w="9525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de-DE" sz="1600" b="1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ANSOLE </a:t>
            </a:r>
            <a:r>
              <a:rPr lang="de-DE" altLang="de-DE" sz="1600" b="1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has</a:t>
            </a:r>
            <a:r>
              <a:rPr lang="de-DE" altLang="de-DE" sz="1600" b="1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&gt;1100 </a:t>
            </a:r>
            <a:r>
              <a:rPr lang="de-DE" altLang="de-DE" sz="1600" b="1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members</a:t>
            </a:r>
            <a:r>
              <a:rPr lang="de-DE" altLang="de-DE" sz="1600" b="1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in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:</a:t>
            </a:r>
          </a:p>
          <a:p>
            <a:pPr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just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de-DE" sz="1600" b="1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44 </a:t>
            </a:r>
            <a:r>
              <a:rPr lang="de-DE" altLang="de-DE" sz="1600" b="1" dirty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African Countries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: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Algeria</a:t>
            </a:r>
            <a:r>
              <a:rPr lang="de-DE" altLang="de-DE" sz="1600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1600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Angola, </a:t>
            </a:r>
            <a:r>
              <a:rPr lang="de-DE" alt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Benin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Botswana,</a:t>
            </a:r>
            <a:r>
              <a:rPr lang="de-DE" altLang="de-DE" sz="1600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Burkina Faso,  Burundi,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Cameroon</a:t>
            </a:r>
            <a:r>
              <a:rPr lang="de-DE" altLang="de-DE" sz="1600" b="1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Chad, </a:t>
            </a:r>
            <a:r>
              <a:rPr lang="de-DE" alt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Central 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African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Republic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Congo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-Brazzaville, </a:t>
            </a:r>
            <a:r>
              <a:rPr lang="de-DE" alt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Democratic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Republic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of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Congo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Cote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d´Ivoire, Djibouti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Egypt,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Ethiopia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Gambia, Ghana,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Guinée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Conakry,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Kenya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Liberia, Lesotho,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Libya</a:t>
            </a:r>
            <a:r>
              <a:rPr lang="de-DE" alt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 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Malawi, Mali, 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Mauritania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Mauritius,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Morocco</a:t>
            </a:r>
            <a:r>
              <a:rPr lang="de-DE" altLang="de-DE" sz="1600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Mozambique, Namibia, Niger,  Nigeria, </a:t>
            </a:r>
            <a:r>
              <a:rPr lang="de-DE" alt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Rwanda, Senegal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Sierra 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Leone, Somalia, South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Africa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Sudan, South Sudan,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Tanzania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Togo,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Tunisia</a:t>
            </a:r>
            <a:r>
              <a:rPr lang="de-DE" altLang="de-DE" sz="1600" dirty="0" smtClean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 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Uganda,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Zambia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Zimbabwe.</a:t>
            </a:r>
          </a:p>
          <a:p>
            <a:pPr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de-DE" altLang="de-DE" sz="1600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just" fontAlgn="auto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de-DE" altLang="de-DE" sz="1600" b="1" dirty="0" smtClean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31 </a:t>
            </a:r>
            <a:r>
              <a:rPr lang="de-DE" altLang="de-DE" sz="1600" b="1" dirty="0">
                <a:solidFill>
                  <a:srgbClr val="0070C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non -African Countries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: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Albania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Austria,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Belgium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Britain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Canada, Chile, China, </a:t>
            </a:r>
            <a:r>
              <a:rPr lang="de-DE" alt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Czech </a:t>
            </a:r>
            <a:r>
              <a:rPr lang="de-DE" altLang="de-DE" sz="1600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Republic</a:t>
            </a:r>
            <a:r>
              <a:rPr lang="de-DE" alt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Dubai,  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Estonia,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Finland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France, Germany,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India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Ireland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Italy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Luxembourg, Jordan, Malaysia</a:t>
            </a:r>
            <a:r>
              <a:rPr lang="de-DE" alt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Mexico, 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Holland</a:t>
            </a:r>
            <a:r>
              <a:rPr lang="de-DE" alt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Palestine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 Portugal,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Russian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Federation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Saudi </a:t>
            </a:r>
            <a:r>
              <a:rPr lang="de-DE" altLang="de-DE" sz="1600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Arabia</a:t>
            </a:r>
            <a:r>
              <a:rPr lang="de-DE" alt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Scotland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Spain,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Sweden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Switzerland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1600" dirty="0" err="1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Taiwan,Turkey</a:t>
            </a:r>
            <a:r>
              <a:rPr lang="de-DE" altLang="de-DE" sz="16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  </a:t>
            </a:r>
            <a:r>
              <a:rPr lang="de-DE" altLang="de-DE" sz="1600" dirty="0" err="1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and</a:t>
            </a:r>
            <a:r>
              <a:rPr lang="de-DE" altLang="de-DE" sz="16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USA </a:t>
            </a:r>
          </a:p>
        </p:txBody>
      </p:sp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2195513" y="3938588"/>
            <a:ext cx="246062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1800">
                <a:solidFill>
                  <a:srgbClr val="000000"/>
                </a:solidFill>
                <a:latin typeface="Arial" charset="0"/>
                <a:ea typeface="Microsoft YaHei" pitchFamily="34" charset="-122"/>
              </a:rPr>
              <a:t> </a:t>
            </a:r>
            <a:endParaRPr lang="de-AT" altLang="de-DE" sz="1800" b="1">
              <a:solidFill>
                <a:srgbClr val="006600"/>
              </a:solidFill>
              <a:latin typeface="Arial" charset="0"/>
              <a:ea typeface="Arial Unicode MS" pitchFamily="34" charset="-128"/>
            </a:endParaRPr>
          </a:p>
        </p:txBody>
      </p:sp>
      <p:sp>
        <p:nvSpPr>
          <p:cNvPr id="24586" name="Text Box 9"/>
          <p:cNvSpPr txBox="1">
            <a:spLocks noChangeArrowheads="1"/>
          </p:cNvSpPr>
          <p:nvPr/>
        </p:nvSpPr>
        <p:spPr bwMode="auto">
          <a:xfrm>
            <a:off x="3182611" y="339725"/>
            <a:ext cx="2499380" cy="525401"/>
          </a:xfrm>
          <a:prstGeom prst="rect">
            <a:avLst/>
          </a:prstGeom>
          <a:noFill/>
          <a:ln w="9525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algn="ctr" fontAlgn="auto"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lang="de-DE" altLang="de-DE" sz="28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Stand </a:t>
            </a:r>
            <a:r>
              <a:rPr lang="de-DE" altLang="de-DE" sz="2800" b="1" dirty="0" err="1" smtClean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July</a:t>
            </a:r>
            <a:r>
              <a:rPr lang="de-DE" altLang="de-DE" sz="2800" b="1" dirty="0" smtClean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 2018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627784" y="5085184"/>
            <a:ext cx="3640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Members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&gt; 300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Universities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1341438"/>
            <a:ext cx="1466850" cy="139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3068638"/>
            <a:ext cx="1295400" cy="108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98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463" y="2659063"/>
            <a:ext cx="1757362" cy="17605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3" descr="ACWA Power - DUAL LANGUAGE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938" y="1112838"/>
            <a:ext cx="3021012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650" y="2997200"/>
            <a:ext cx="334803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91" name="Text Box 5"/>
          <p:cNvSpPr txBox="1">
            <a:spLocks noChangeArrowheads="1"/>
          </p:cNvSpPr>
          <p:nvPr/>
        </p:nvSpPr>
        <p:spPr bwMode="auto">
          <a:xfrm>
            <a:off x="373063" y="333375"/>
            <a:ext cx="8407400" cy="585788"/>
          </a:xfrm>
          <a:prstGeom prst="rect">
            <a:avLst/>
          </a:prstGeom>
          <a:noFill/>
          <a:ln w="9525">
            <a:solidFill>
              <a:srgbClr val="3465A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AT" altLang="de-DE" sz="1800">
                <a:solidFill>
                  <a:srgbClr val="000000"/>
                </a:solidFill>
                <a:latin typeface="Arial" charset="0"/>
                <a:ea typeface="Microsoft YaHei" pitchFamily="34" charset="-122"/>
              </a:rPr>
              <a:t> </a:t>
            </a:r>
            <a:r>
              <a:rPr lang="de-AT" altLang="de-DE" b="1">
                <a:latin typeface="Arial Rounded MT Bold" pitchFamily="34" charset="0"/>
                <a:ea typeface="Arial Unicode MS" pitchFamily="34" charset="-128"/>
              </a:rPr>
              <a:t>Logos of Institutional/Company Members</a:t>
            </a:r>
          </a:p>
        </p:txBody>
      </p:sp>
      <p:pic>
        <p:nvPicPr>
          <p:cNvPr id="41992" name="Grafik 1073741829" descr="D:\ANSOLE1\Austria\IPMT-Log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4797425"/>
            <a:ext cx="4464050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3" name="Grafik 10" descr="https://i1.wp.com/www.hzwei.info/blog/wp-content/uploads/2017/07/DLR_Logo_Vernetzte_Energies.jpg?ssl=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112838"/>
            <a:ext cx="32670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4" name="Grafik 11" descr="Bildergebnis für logo Sirea group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650" y="4562475"/>
            <a:ext cx="3375025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feld 1"/>
          <p:cNvSpPr txBox="1">
            <a:spLocks noChangeArrowheads="1"/>
          </p:cNvSpPr>
          <p:nvPr/>
        </p:nvSpPr>
        <p:spPr bwMode="auto">
          <a:xfrm>
            <a:off x="3203575" y="577850"/>
            <a:ext cx="3244850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altLang="de-DE" sz="2400" b="1"/>
              <a:t>Membership to ANSOLE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71438" y="1196975"/>
            <a:ext cx="9072562" cy="3354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Century" panose="02040604050505020304" pitchFamily="18" charset="0"/>
                <a:cs typeface="+mn-cs"/>
              </a:rPr>
              <a:t>Any individual or corporate person supporting the goals of the network can become a member, either by downloading, filling and then sending the membership application  form to the coordinator (daniel.egbe@ansole.org) or by filling the online interactive membership form.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000" dirty="0">
              <a:latin typeface="Century" panose="02040604050505020304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u="sng" dirty="0">
                <a:solidFill>
                  <a:srgbClr val="002060"/>
                </a:solidFill>
                <a:latin typeface="Century" panose="02040604050505020304" pitchFamily="18" charset="0"/>
                <a:cs typeface="+mn-cs"/>
              </a:rPr>
              <a:t>Membership fees</a:t>
            </a:r>
            <a:endParaRPr lang="de-DE" b="1" dirty="0">
              <a:solidFill>
                <a:srgbClr val="002060"/>
              </a:solidFill>
              <a:latin typeface="Century" panose="02040604050505020304" pitchFamily="18" charset="0"/>
              <a:cs typeface="+mn-cs"/>
            </a:endParaRP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i="1" dirty="0">
                <a:latin typeface="Century" panose="02040604050505020304" pitchFamily="18" charset="0"/>
                <a:cs typeface="+mn-cs"/>
              </a:rPr>
              <a:t>Personal member (Africa)</a:t>
            </a:r>
            <a:r>
              <a:rPr lang="en-US" dirty="0">
                <a:latin typeface="Century" panose="02040604050505020304" pitchFamily="18" charset="0"/>
                <a:cs typeface="+mn-cs"/>
              </a:rPr>
              <a:t>: 20 €/year</a:t>
            </a:r>
            <a:endParaRPr lang="de-DE" dirty="0">
              <a:latin typeface="Century" panose="02040604050505020304" pitchFamily="18" charset="0"/>
              <a:cs typeface="+mn-cs"/>
            </a:endParaRP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i="1" dirty="0">
                <a:latin typeface="Century" panose="02040604050505020304" pitchFamily="18" charset="0"/>
                <a:cs typeface="+mn-cs"/>
              </a:rPr>
              <a:t>Personal member (rest of the World) and ANSOLE </a:t>
            </a:r>
            <a:r>
              <a:rPr lang="en-US" i="1" dirty="0" err="1">
                <a:latin typeface="Century" panose="02040604050505020304" pitchFamily="18" charset="0"/>
                <a:cs typeface="+mn-cs"/>
              </a:rPr>
              <a:t>e.V</a:t>
            </a:r>
            <a:r>
              <a:rPr lang="en-US" i="1" dirty="0">
                <a:latin typeface="Century" panose="02040604050505020304" pitchFamily="18" charset="0"/>
                <a:cs typeface="+mn-cs"/>
              </a:rPr>
              <a:t>. member</a:t>
            </a:r>
            <a:r>
              <a:rPr lang="en-US" dirty="0">
                <a:latin typeface="Century" panose="02040604050505020304" pitchFamily="18" charset="0"/>
                <a:cs typeface="+mn-cs"/>
              </a:rPr>
              <a:t>: 30€ /year</a:t>
            </a:r>
            <a:endParaRPr lang="de-DE" dirty="0">
              <a:latin typeface="Century" panose="02040604050505020304" pitchFamily="18" charset="0"/>
              <a:cs typeface="+mn-cs"/>
            </a:endParaRP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i="1" dirty="0">
                <a:latin typeface="Century" panose="02040604050505020304" pitchFamily="18" charset="0"/>
                <a:cs typeface="+mn-cs"/>
              </a:rPr>
              <a:t>Institutional member</a:t>
            </a:r>
            <a:r>
              <a:rPr lang="en-US" dirty="0">
                <a:latin typeface="Century" panose="02040604050505020304" pitchFamily="18" charset="0"/>
                <a:cs typeface="+mn-cs"/>
              </a:rPr>
              <a:t>: 200€/year</a:t>
            </a:r>
            <a:endParaRPr lang="de-DE" dirty="0">
              <a:latin typeface="Century" panose="02040604050505020304" pitchFamily="18" charset="0"/>
              <a:cs typeface="+mn-cs"/>
            </a:endParaRPr>
          </a:p>
          <a:p>
            <a:pPr marL="285750" indent="-285750" algn="ctr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i="1" dirty="0">
                <a:latin typeface="Century" panose="02040604050505020304" pitchFamily="18" charset="0"/>
                <a:cs typeface="+mn-cs"/>
              </a:rPr>
              <a:t>Company member 600€/y</a:t>
            </a:r>
            <a:r>
              <a:rPr lang="en-US" sz="2000" i="1" dirty="0">
                <a:latin typeface="Century" panose="02040604050505020304" pitchFamily="18" charset="0"/>
                <a:cs typeface="+mn-cs"/>
              </a:rPr>
              <a:t>ear</a:t>
            </a:r>
            <a:endParaRPr lang="de-DE" sz="2000" dirty="0">
              <a:latin typeface="Century" panose="02040604050505020304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000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83313" y="1092146"/>
            <a:ext cx="9085606" cy="4834273"/>
          </a:xfrm>
          <a:prstGeom prst="rect">
            <a:avLst/>
          </a:prstGeom>
          <a:blipFill rotWithShape="1">
            <a:blip r:embed="rId3"/>
            <a:stretch>
              <a:fillRect l="-268" t="-631" b="-757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de-DE">
                <a:noFill/>
              </a:rPr>
              <a:t> 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987675" y="230188"/>
            <a:ext cx="3876675" cy="5222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800" b="1" dirty="0" err="1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Activities</a:t>
            </a:r>
            <a:r>
              <a:rPr lang="de-DE" sz="2800" b="1" dirty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de-DE" sz="2800" b="1" dirty="0" err="1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of</a:t>
            </a:r>
            <a:r>
              <a:rPr lang="de-DE" sz="2800" b="1" dirty="0">
                <a:solidFill>
                  <a:schemeClr val="accent5">
                    <a:lumMod val="50000"/>
                  </a:schemeClr>
                </a:solidFill>
                <a:latin typeface="Arial Rounded MT Bold" panose="020F07040305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 ANSOLE</a:t>
            </a:r>
          </a:p>
        </p:txBody>
      </p:sp>
      <p:sp>
        <p:nvSpPr>
          <p:cNvPr id="3" name="Textfeld 2"/>
          <p:cNvSpPr txBox="1">
            <a:spLocks noChangeArrowheads="1"/>
          </p:cNvSpPr>
          <p:nvPr/>
        </p:nvSpPr>
        <p:spPr bwMode="auto">
          <a:xfrm>
            <a:off x="5262463" y="3212976"/>
            <a:ext cx="3474028" cy="646331"/>
          </a:xfrm>
          <a:prstGeom prst="rect">
            <a:avLst/>
          </a:prstGeom>
          <a:solidFill>
            <a:srgbClr val="CAE8AA"/>
          </a:solidFill>
          <a:ln w="76200">
            <a:solidFill>
              <a:srgbClr val="00B05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altLang="de-DE" b="1" dirty="0" smtClean="0">
                <a:solidFill>
                  <a:srgbClr val="FF0000"/>
                </a:solidFill>
                <a:latin typeface="Gentium Book Basic" pitchFamily="2" charset="0"/>
              </a:rPr>
              <a:t> -ICTP </a:t>
            </a:r>
            <a:r>
              <a:rPr lang="de-DE" altLang="de-DE" b="1" dirty="0" err="1" smtClean="0">
                <a:solidFill>
                  <a:srgbClr val="FF0000"/>
                </a:solidFill>
                <a:latin typeface="Gentium Book Basic" pitchFamily="2" charset="0"/>
              </a:rPr>
              <a:t>funding</a:t>
            </a:r>
            <a:r>
              <a:rPr lang="de-DE" altLang="de-DE" b="1" dirty="0" smtClean="0">
                <a:solidFill>
                  <a:srgbClr val="FF0000"/>
                </a:solidFill>
                <a:latin typeface="Gentium Book Basic" pitchFamily="2" charset="0"/>
              </a:rPr>
              <a:t>  (2011-2016)</a:t>
            </a:r>
          </a:p>
          <a:p>
            <a:r>
              <a:rPr lang="de-DE" altLang="de-DE" b="1" dirty="0" smtClean="0">
                <a:solidFill>
                  <a:srgbClr val="FF0000"/>
                </a:solidFill>
                <a:latin typeface="Gentium Book Basic" pitchFamily="2" charset="0"/>
              </a:rPr>
              <a:t>- </a:t>
            </a:r>
            <a:r>
              <a:rPr lang="de-DE" altLang="de-DE" b="1" dirty="0" err="1" smtClean="0">
                <a:solidFill>
                  <a:srgbClr val="FF0000"/>
                </a:solidFill>
                <a:latin typeface="Gentium Book Basic" pitchFamily="2" charset="0"/>
              </a:rPr>
              <a:t>Now</a:t>
            </a:r>
            <a:r>
              <a:rPr lang="de-DE" altLang="de-DE" b="1" dirty="0">
                <a:solidFill>
                  <a:srgbClr val="FF0000"/>
                </a:solidFill>
                <a:latin typeface="Gentium Book Basic" pitchFamily="2" charset="0"/>
              </a:rPr>
              <a:t> </a:t>
            </a:r>
            <a:r>
              <a:rPr lang="de-DE" altLang="de-DE" b="1" dirty="0" err="1" smtClean="0">
                <a:solidFill>
                  <a:srgbClr val="FF0000"/>
                </a:solidFill>
                <a:latin typeface="Gentium Book Basic" pitchFamily="2" charset="0"/>
              </a:rPr>
              <a:t>seeking</a:t>
            </a:r>
            <a:r>
              <a:rPr lang="de-DE" altLang="de-DE" b="1" dirty="0" smtClean="0">
                <a:solidFill>
                  <a:srgbClr val="FF0000"/>
                </a:solidFill>
                <a:latin typeface="Gentium Book Basic" pitchFamily="2" charset="0"/>
              </a:rPr>
              <a:t> </a:t>
            </a:r>
            <a:r>
              <a:rPr lang="de-DE" altLang="de-DE" b="1" dirty="0" err="1" smtClean="0">
                <a:solidFill>
                  <a:srgbClr val="FF0000"/>
                </a:solidFill>
                <a:latin typeface="Gentium Book Basic" pitchFamily="2" charset="0"/>
              </a:rPr>
              <a:t>for</a:t>
            </a:r>
            <a:r>
              <a:rPr lang="de-DE" altLang="de-DE" b="1" dirty="0" smtClean="0">
                <a:solidFill>
                  <a:srgbClr val="FF0000"/>
                </a:solidFill>
                <a:latin typeface="Gentium Book Basic" pitchFamily="2" charset="0"/>
              </a:rPr>
              <a:t> </a:t>
            </a:r>
            <a:r>
              <a:rPr lang="de-DE" altLang="de-DE" b="1" dirty="0" err="1" smtClean="0">
                <a:solidFill>
                  <a:srgbClr val="FF0000"/>
                </a:solidFill>
                <a:latin typeface="Gentium Book Basic" pitchFamily="2" charset="0"/>
              </a:rPr>
              <a:t>other</a:t>
            </a:r>
            <a:r>
              <a:rPr lang="de-DE" altLang="de-DE" b="1" dirty="0" smtClean="0">
                <a:solidFill>
                  <a:srgbClr val="FF0000"/>
                </a:solidFill>
                <a:latin typeface="Gentium Book Basic" pitchFamily="2" charset="0"/>
              </a:rPr>
              <a:t> </a:t>
            </a:r>
            <a:r>
              <a:rPr lang="de-DE" altLang="de-DE" b="1" dirty="0" err="1" smtClean="0">
                <a:solidFill>
                  <a:srgbClr val="FF0000"/>
                </a:solidFill>
                <a:latin typeface="Gentium Book Basic" pitchFamily="2" charset="0"/>
              </a:rPr>
              <a:t>funders</a:t>
            </a:r>
            <a:endParaRPr lang="de-DE" altLang="de-DE" b="1" dirty="0">
              <a:solidFill>
                <a:srgbClr val="FF0000"/>
              </a:solidFill>
              <a:latin typeface="Gentium Book Basic" pitchFamily="2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Grafi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45" t="15356" r="14169" b="2"/>
          <a:stretch>
            <a:fillRect/>
          </a:stretch>
        </p:blipFill>
        <p:spPr bwMode="auto">
          <a:xfrm>
            <a:off x="220663" y="1052513"/>
            <a:ext cx="4418012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Grafi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700" y="1036638"/>
            <a:ext cx="4933950" cy="370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0" name="Textfeld 1"/>
          <p:cNvSpPr txBox="1">
            <a:spLocks noChangeArrowheads="1"/>
          </p:cNvSpPr>
          <p:nvPr/>
        </p:nvSpPr>
        <p:spPr bwMode="auto">
          <a:xfrm>
            <a:off x="250825" y="5084763"/>
            <a:ext cx="85804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de-DE" i="1"/>
              <a:t>Egyptian PhD Fellow, Dr. Shaimaa Ali Mohamed:  From experimental work at the Johannes</a:t>
            </a:r>
          </a:p>
          <a:p>
            <a:r>
              <a:rPr lang="en-US" altLang="de-DE" i="1"/>
              <a:t> Kepler University Linz, Austria to PhD defense at Benha University, Egypt  on 24 May 2015</a:t>
            </a:r>
            <a:endParaRPr lang="de-DE" altLang="de-DE"/>
          </a:p>
          <a:p>
            <a:endParaRPr lang="de-DE" altLang="de-DE"/>
          </a:p>
        </p:txBody>
      </p:sp>
      <p:sp>
        <p:nvSpPr>
          <p:cNvPr id="45061" name="Textfeld 2"/>
          <p:cNvSpPr txBox="1">
            <a:spLocks noChangeArrowheads="1"/>
          </p:cNvSpPr>
          <p:nvPr/>
        </p:nvSpPr>
        <p:spPr bwMode="auto">
          <a:xfrm>
            <a:off x="2555875" y="436563"/>
            <a:ext cx="53181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altLang="de-DE" sz="2800" b="1"/>
              <a:t>AFRICA-NORTH EXCHANGE (ANEX)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Grafik 5" descr="DSCN07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0" t="-4016"/>
          <a:stretch>
            <a:fillRect/>
          </a:stretch>
        </p:blipFill>
        <p:spPr bwMode="auto">
          <a:xfrm>
            <a:off x="107950" y="830263"/>
            <a:ext cx="3871913" cy="358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3" name="Grafik 3" descr="DSC_02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5" t="7570" r="926" b="4382"/>
          <a:stretch>
            <a:fillRect/>
          </a:stretch>
        </p:blipFill>
        <p:spPr bwMode="auto">
          <a:xfrm>
            <a:off x="3708400" y="981075"/>
            <a:ext cx="5313363" cy="343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Textfeld 3"/>
          <p:cNvSpPr txBox="1">
            <a:spLocks noChangeArrowheads="1"/>
          </p:cNvSpPr>
          <p:nvPr/>
        </p:nvSpPr>
        <p:spPr bwMode="auto">
          <a:xfrm>
            <a:off x="2555875" y="436563"/>
            <a:ext cx="51673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altLang="de-DE" sz="2800" b="1"/>
              <a:t>INTRA-AFRICA EXCHANGE (INEX)</a:t>
            </a:r>
          </a:p>
        </p:txBody>
      </p:sp>
      <p:sp>
        <p:nvSpPr>
          <p:cNvPr id="46085" name="Textfeld 1"/>
          <p:cNvSpPr txBox="1">
            <a:spLocks noChangeArrowheads="1"/>
          </p:cNvSpPr>
          <p:nvPr/>
        </p:nvSpPr>
        <p:spPr bwMode="auto">
          <a:xfrm>
            <a:off x="179388" y="4941888"/>
            <a:ext cx="8799512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de-DE" i="1"/>
              <a:t>Cameroonian PhD Fellow, Dr. Joël Hervé NKUISSI TCHOGNIA: From experimental work at the </a:t>
            </a:r>
          </a:p>
          <a:p>
            <a:r>
              <a:rPr lang="en-US" altLang="de-DE" i="1"/>
              <a:t>University of Mohammedia in Morocco to PhD defense at the University of Yaounde I in </a:t>
            </a:r>
          </a:p>
          <a:p>
            <a:r>
              <a:rPr lang="en-US" altLang="de-DE" i="1"/>
              <a:t>Cameroon in Oct. 2016</a:t>
            </a:r>
            <a:r>
              <a:rPr lang="de-DE" altLang="de-DE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Grafik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62" t="23511" b="16228"/>
          <a:stretch>
            <a:fillRect/>
          </a:stretch>
        </p:blipFill>
        <p:spPr bwMode="auto">
          <a:xfrm>
            <a:off x="539750" y="968375"/>
            <a:ext cx="3095625" cy="423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Grafik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6" t="23756" r="33978" b="16759"/>
          <a:stretch>
            <a:fillRect/>
          </a:stretch>
        </p:blipFill>
        <p:spPr bwMode="auto">
          <a:xfrm>
            <a:off x="3995738" y="968375"/>
            <a:ext cx="4510087" cy="423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8" name="Textfeld 4"/>
          <p:cNvSpPr txBox="1">
            <a:spLocks noChangeArrowheads="1"/>
          </p:cNvSpPr>
          <p:nvPr/>
        </p:nvSpPr>
        <p:spPr bwMode="auto">
          <a:xfrm>
            <a:off x="2555875" y="436563"/>
            <a:ext cx="44561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altLang="de-DE" sz="2800" b="1"/>
              <a:t>ANSOLE SUR-PLACE (ANSUP)</a:t>
            </a:r>
          </a:p>
        </p:txBody>
      </p:sp>
      <p:sp>
        <p:nvSpPr>
          <p:cNvPr id="47109" name="Textfeld 1"/>
          <p:cNvSpPr txBox="1">
            <a:spLocks noChangeArrowheads="1"/>
          </p:cNvSpPr>
          <p:nvPr/>
        </p:nvSpPr>
        <p:spPr bwMode="auto">
          <a:xfrm>
            <a:off x="3175" y="5481638"/>
            <a:ext cx="91344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de-DE" sz="2400" i="1"/>
              <a:t>Beninese PhD Fellow, Dr. Alain Tossa at 2iE Ouagadougou Burkina Faso: </a:t>
            </a:r>
          </a:p>
          <a:p>
            <a:r>
              <a:rPr lang="en-US" altLang="de-DE" sz="2400" i="1"/>
              <a:t>From experimental research to PhD defense on 26 January 2017 </a:t>
            </a:r>
            <a:endParaRPr lang="de-DE" altLang="de-DE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82" r="716" b="8719"/>
          <a:stretch>
            <a:fillRect/>
          </a:stretch>
        </p:blipFill>
        <p:spPr bwMode="auto">
          <a:xfrm>
            <a:off x="71438" y="198438"/>
            <a:ext cx="2879725" cy="317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8" t="9634" r="60136" b="8295"/>
          <a:stretch>
            <a:fillRect/>
          </a:stretch>
        </p:blipFill>
        <p:spPr bwMode="auto">
          <a:xfrm>
            <a:off x="3243263" y="293688"/>
            <a:ext cx="2111375" cy="307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Grafik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4" t="21220" r="-922" b="8218"/>
          <a:stretch>
            <a:fillRect/>
          </a:stretch>
        </p:blipFill>
        <p:spPr bwMode="auto">
          <a:xfrm>
            <a:off x="5867400" y="293688"/>
            <a:ext cx="2771775" cy="309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Grafik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76" t="16354" r="2577"/>
          <a:stretch>
            <a:fillRect/>
          </a:stretch>
        </p:blipFill>
        <p:spPr bwMode="auto">
          <a:xfrm>
            <a:off x="5145088" y="3859213"/>
            <a:ext cx="35147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4" name="Grafik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3860800"/>
            <a:ext cx="3270250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5" name="Grafik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7" t="1314" r="15318"/>
          <a:stretch>
            <a:fillRect/>
          </a:stretch>
        </p:blipFill>
        <p:spPr bwMode="auto">
          <a:xfrm>
            <a:off x="3635375" y="3860800"/>
            <a:ext cx="1247775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6" name="Textfeld 7"/>
          <p:cNvSpPr txBox="1">
            <a:spLocks noChangeArrowheads="1"/>
          </p:cNvSpPr>
          <p:nvPr/>
        </p:nvSpPr>
        <p:spPr bwMode="auto">
          <a:xfrm>
            <a:off x="2074863" y="3425825"/>
            <a:ext cx="33258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altLang="de-DE" b="1"/>
              <a:t>Some ANSOLE Graduates in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feld 1"/>
          <p:cNvSpPr txBox="1">
            <a:spLocks noChangeArrowheads="1"/>
          </p:cNvSpPr>
          <p:nvPr/>
        </p:nvSpPr>
        <p:spPr bwMode="auto">
          <a:xfrm>
            <a:off x="3138488" y="1125538"/>
            <a:ext cx="21859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altLang="de-DE" sz="3600">
                <a:latin typeface="Arial" charset="0"/>
              </a:rPr>
              <a:t>OUTLINE</a:t>
            </a:r>
          </a:p>
        </p:txBody>
      </p:sp>
      <p:sp>
        <p:nvSpPr>
          <p:cNvPr id="3" name="Textfeld 3"/>
          <p:cNvSpPr txBox="1">
            <a:spLocks noChangeArrowheads="1"/>
          </p:cNvSpPr>
          <p:nvPr/>
        </p:nvSpPr>
        <p:spPr bwMode="auto">
          <a:xfrm>
            <a:off x="1549400" y="2924175"/>
            <a:ext cx="594265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defRPr sz="28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9pPr>
          </a:lstStyle>
          <a:p>
            <a:pPr marL="571500" indent="-571500" fontAlgn="auto"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de-DE" altLang="de-DE" sz="3600" dirty="0" err="1" smtClean="0">
                <a:solidFill>
                  <a:srgbClr val="008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My</a:t>
            </a:r>
            <a:r>
              <a:rPr lang="de-DE" altLang="de-DE" sz="3600" dirty="0" smtClean="0">
                <a:solidFill>
                  <a:srgbClr val="008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Research</a:t>
            </a:r>
          </a:p>
          <a:p>
            <a:pPr marL="571500" indent="-571500" fontAlgn="auto"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de-DE" altLang="de-DE" sz="3600" dirty="0" err="1" smtClean="0">
                <a:solidFill>
                  <a:srgbClr val="008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Energy</a:t>
            </a:r>
            <a:r>
              <a:rPr lang="de-DE" altLang="de-DE" sz="3600" dirty="0" smtClean="0">
                <a:solidFill>
                  <a:srgbClr val="008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Situation in </a:t>
            </a:r>
            <a:r>
              <a:rPr lang="de-DE" altLang="de-DE" sz="3600" dirty="0" err="1" smtClean="0">
                <a:solidFill>
                  <a:srgbClr val="008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Africa</a:t>
            </a:r>
            <a:endParaRPr lang="de-DE" altLang="de-DE" sz="3600" dirty="0" smtClean="0">
              <a:solidFill>
                <a:srgbClr val="008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571500" indent="-571500" fontAlgn="auto"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de-DE" altLang="de-DE" sz="3600" dirty="0" smtClean="0">
                <a:solidFill>
                  <a:srgbClr val="008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Research Networks</a:t>
            </a:r>
            <a:endParaRPr lang="de-DE" altLang="de-DE" sz="3600" dirty="0">
              <a:solidFill>
                <a:srgbClr val="008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2699792" y="619565"/>
            <a:ext cx="30027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Upcoming</a:t>
            </a:r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Events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60501" y="1517510"/>
            <a:ext cx="867635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ANSOLE DAYS 2018,  2-6 Sept,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Mbouo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Bandjoun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Cameroon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(www.ansole.com)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Summer School on SDG6, 22-30 June 2019, NUST, Windhoek, Namibia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International Conference on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Sustainability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Renewable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   (ICS:WARE 2019), 1-3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July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2019, NUST, Windhoek, Namibia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ANSOLE DAYS 2019, Accra Ghana (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Venue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still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fixed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902279" y="4650869"/>
            <a:ext cx="80345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Thank</a:t>
            </a:r>
            <a:r>
              <a:rPr lang="de-DE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de-DE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de-DE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4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  <a:endParaRPr lang="de-DE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339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71550"/>
            <a:ext cx="8964613" cy="522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feld 13"/>
          <p:cNvSpPr txBox="1"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defRPr sz="28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b="1">
                <a:solidFill>
                  <a:srgbClr val="0000CC"/>
                </a:solidFill>
                <a:latin typeface="Segoe Print" pitchFamily="2" charset="0"/>
              </a:rPr>
              <a:t>Organic Semiconductors</a:t>
            </a:r>
          </a:p>
        </p:txBody>
      </p:sp>
      <p:sp>
        <p:nvSpPr>
          <p:cNvPr id="22532" name="Textfeld 5"/>
          <p:cNvSpPr txBox="1">
            <a:spLocks noChangeArrowheads="1"/>
          </p:cNvSpPr>
          <p:nvPr/>
        </p:nvSpPr>
        <p:spPr bwMode="auto">
          <a:xfrm>
            <a:off x="2051050" y="6581775"/>
            <a:ext cx="2770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defRPr sz="28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1200" i="1">
                <a:solidFill>
                  <a:schemeClr val="tx1"/>
                </a:solidFill>
                <a:latin typeface="Times New Roman" pitchFamily="18" charset="0"/>
              </a:rPr>
              <a:t>Images source: Karl Leo, TU-Dresden</a:t>
            </a:r>
          </a:p>
        </p:txBody>
      </p:sp>
    </p:spTree>
    <p:extLst>
      <p:ext uri="{BB962C8B-B14F-4D97-AF65-F5344CB8AC3E}">
        <p14:creationId xmlns:p14="http://schemas.microsoft.com/office/powerpoint/2010/main" val="162241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8"/>
          <p:cNvSpPr txBox="1">
            <a:spLocks noChangeArrowheads="1"/>
          </p:cNvSpPr>
          <p:nvPr/>
        </p:nvSpPr>
        <p:spPr bwMode="auto">
          <a:xfrm>
            <a:off x="755650" y="998538"/>
            <a:ext cx="3287713" cy="3140075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r" eaLnBrk="1" hangingPunct="1">
              <a:defRPr/>
            </a:pPr>
            <a:r>
              <a:rPr lang="de-DE" sz="2400" b="1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Renewable</a:t>
            </a:r>
            <a:r>
              <a:rPr lang="de-DE" sz="2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Energies</a:t>
            </a:r>
            <a:endParaRPr lang="de-DE" sz="24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  <a:sym typeface="Symbol" pitchFamily="18" charset="2"/>
            </a:endParaRPr>
          </a:p>
          <a:p>
            <a:pPr eaLnBrk="1" hangingPunct="1"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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Hydropower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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Geothermal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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Solar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de-DE" i="1" dirty="0" err="1">
                <a:latin typeface="Arial" panose="020B0604020202020204" pitchFamily="34" charset="0"/>
                <a:cs typeface="Arial" panose="020B0604020202020204" pitchFamily="34" charset="0"/>
              </a:rPr>
              <a:t>Solarthermics</a:t>
            </a:r>
            <a:endParaRPr lang="de-DE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Char char="•"/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de-DE" i="1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Photovoltaics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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Ocean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tides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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Wind 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</a:t>
            </a:r>
            <a:r>
              <a:rPr lang="de-DE" sz="2000" dirty="0" err="1">
                <a:latin typeface="Arial" panose="020B0604020202020204" pitchFamily="34" charset="0"/>
                <a:cs typeface="Arial" panose="020B0604020202020204" pitchFamily="34" charset="0"/>
              </a:rPr>
              <a:t>Bioenergy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biomasses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19" name="Text Box 9"/>
          <p:cNvSpPr txBox="1">
            <a:spLocks noChangeArrowheads="1"/>
          </p:cNvSpPr>
          <p:nvPr/>
        </p:nvSpPr>
        <p:spPr bwMode="auto">
          <a:xfrm>
            <a:off x="4643438" y="981075"/>
            <a:ext cx="3600450" cy="4894263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de-DE" sz="2400" b="1" i="1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Photovoltaics</a:t>
            </a:r>
            <a:endParaRPr lang="de-DE" sz="2400" b="1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defRPr/>
            </a:pPr>
            <a:endParaRPr lang="de-DE" b="1" i="1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defRPr/>
            </a:pPr>
            <a:r>
              <a:rPr lang="de-DE" u="sng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Generation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 eaLnBrk="1" hangingPunct="1"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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Mono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crystralline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Si: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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&gt;16%</a:t>
            </a:r>
          </a:p>
          <a:p>
            <a:pPr algn="just" eaLnBrk="1" hangingPunct="1"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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Polycrystalline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Si: 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&gt;12%</a:t>
            </a:r>
          </a:p>
          <a:p>
            <a:pPr algn="just" eaLnBrk="1" hangingPunct="1"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 eaLnBrk="1" hangingPunct="1">
              <a:defRPr/>
            </a:pPr>
            <a:r>
              <a:rPr lang="de-DE" u="sng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 Generation</a:t>
            </a:r>
          </a:p>
          <a:p>
            <a:pPr algn="just" eaLnBrk="1" hangingPunct="1"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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Amorphous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Si: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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&gt;8%</a:t>
            </a:r>
          </a:p>
          <a:p>
            <a:pPr algn="just" eaLnBrk="1" hangingPunct="1"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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CdTe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: 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&gt; 8 %</a:t>
            </a:r>
          </a:p>
          <a:p>
            <a:pPr algn="just" eaLnBrk="1" hangingPunct="1"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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GaAs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: 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&gt; 20%</a:t>
            </a:r>
          </a:p>
          <a:p>
            <a:pPr algn="just" eaLnBrk="1" hangingPunct="1"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CIGS: 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&gt;12 %</a:t>
            </a:r>
          </a:p>
          <a:p>
            <a:pPr algn="just" eaLnBrk="1" hangingPunct="1">
              <a:defRPr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defRPr/>
            </a:pPr>
            <a:r>
              <a:rPr lang="de-DE" u="sng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Third Generation</a:t>
            </a:r>
            <a:endParaRPr lang="de-DE" dirty="0">
              <a:solidFill>
                <a:srgbClr val="A5002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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Grätzel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-Cells: 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&gt; 11 %</a:t>
            </a:r>
          </a:p>
          <a:p>
            <a:pPr algn="just" eaLnBrk="1" hangingPunct="1">
              <a:defRPr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</a:t>
            </a:r>
            <a:r>
              <a:rPr lang="de-DE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Organic</a:t>
            </a:r>
            <a:r>
              <a:rPr lang="de-D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Solar Cells:  </a:t>
            </a:r>
            <a:r>
              <a:rPr lang="de-D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&gt;12 %</a:t>
            </a:r>
          </a:p>
          <a:p>
            <a:pPr algn="just" eaLnBrk="1" hangingPunct="1">
              <a:defRPr/>
            </a:pPr>
            <a:r>
              <a:rPr lang="de-D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</a:t>
            </a:r>
            <a:r>
              <a:rPr lang="de-DE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Perovskite</a:t>
            </a:r>
            <a:r>
              <a:rPr lang="de-DE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 </a:t>
            </a:r>
            <a:r>
              <a:rPr lang="de-D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Solar Cells:  </a:t>
            </a:r>
            <a:r>
              <a:rPr lang="de-D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&gt;20 %</a:t>
            </a:r>
          </a:p>
          <a:p>
            <a:pPr algn="just" eaLnBrk="1" hangingPunct="1">
              <a:defRPr/>
            </a:pPr>
            <a:endParaRPr lang="nl-NL" dirty="0"/>
          </a:p>
        </p:txBody>
      </p:sp>
      <p:sp>
        <p:nvSpPr>
          <p:cNvPr id="18436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49263" algn="l"/>
                <a:tab pos="898525" algn="l"/>
                <a:tab pos="1347788" algn="l"/>
                <a:tab pos="179705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C751FA3-A9E5-4E8B-BFEA-992F3CA9E687}" type="slidenum">
              <a:rPr lang="de-DE" altLang="de-DE" sz="1400">
                <a:solidFill>
                  <a:schemeClr val="tx1"/>
                </a:solidFill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de-DE" altLang="de-DE" sz="140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11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419100"/>
            <a:ext cx="8391525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xtfeld 2"/>
          <p:cNvSpPr txBox="1">
            <a:spLocks noChangeArrowheads="1"/>
          </p:cNvSpPr>
          <p:nvPr/>
        </p:nvSpPr>
        <p:spPr bwMode="auto">
          <a:xfrm>
            <a:off x="1116013" y="6453188"/>
            <a:ext cx="31289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defRPr sz="28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1800" b="1" i="1">
                <a:solidFill>
                  <a:schemeClr val="tx1"/>
                </a:solidFill>
                <a:latin typeface="Times New Roman" pitchFamily="18" charset="0"/>
              </a:rPr>
              <a:t>Source: Mitsubishi Chemicals</a:t>
            </a:r>
          </a:p>
        </p:txBody>
      </p:sp>
    </p:spTree>
    <p:extLst>
      <p:ext uri="{BB962C8B-B14F-4D97-AF65-F5344CB8AC3E}">
        <p14:creationId xmlns:p14="http://schemas.microsoft.com/office/powerpoint/2010/main" val="297213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86" t="53600" r="19991"/>
          <a:stretch>
            <a:fillRect/>
          </a:stretch>
        </p:blipFill>
        <p:spPr bwMode="auto">
          <a:xfrm>
            <a:off x="3779838" y="4252913"/>
            <a:ext cx="5113337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39" descr="sf-bus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549275"/>
            <a:ext cx="4457700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Textfeld 5"/>
          <p:cNvSpPr txBox="1">
            <a:spLocks noChangeArrowheads="1"/>
          </p:cNvSpPr>
          <p:nvPr/>
        </p:nvSpPr>
        <p:spPr bwMode="auto">
          <a:xfrm>
            <a:off x="0" y="188913"/>
            <a:ext cx="7277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itchFamily="18" charset="0"/>
              <a:defRPr sz="28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Calibri" pitchFamily="34" charset="0"/>
                <a:ea typeface="Microsoft YaHei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de-DE" altLang="de-DE" sz="1800" b="1">
                <a:solidFill>
                  <a:schemeClr val="tx1"/>
                </a:solidFill>
                <a:latin typeface="Times New Roman" pitchFamily="18" charset="0"/>
              </a:rPr>
              <a:t>San Francisco Municipal Transportation Agency + Konarka +3 others </a:t>
            </a:r>
            <a:endParaRPr lang="de-DE" altLang="de-DE" sz="180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6" name="Picture 2" descr="Solar Fashion Accessori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63" y="3500438"/>
            <a:ext cx="20193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10" descr="Neuber's Solar Bag with Konarka Power Plastic(R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836613"/>
            <a:ext cx="2684462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6493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SP-ACP 2018 Daniel Egbe 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ASP-ACP 2018 Daniel Egbe 1</Template>
  <TotalTime>4</TotalTime>
  <Words>1866</Words>
  <Application>Microsoft Office PowerPoint</Application>
  <PresentationFormat>On-screen Show (4:3)</PresentationFormat>
  <Paragraphs>258</Paragraphs>
  <Slides>50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70" baseType="lpstr">
      <vt:lpstr>Microsoft YaHei</vt:lpstr>
      <vt:lpstr>Agency FB</vt:lpstr>
      <vt:lpstr>Arial</vt:lpstr>
      <vt:lpstr>Arial Narrow</vt:lpstr>
      <vt:lpstr>Arial Rounded MT Bold</vt:lpstr>
      <vt:lpstr>Arial Unicode MS</vt:lpstr>
      <vt:lpstr>Calibri</vt:lpstr>
      <vt:lpstr>Castellar</vt:lpstr>
      <vt:lpstr>Century</vt:lpstr>
      <vt:lpstr>Garamond</vt:lpstr>
      <vt:lpstr>Gentium Book Basic</vt:lpstr>
      <vt:lpstr>Perpetua</vt:lpstr>
      <vt:lpstr>Segoe Print</vt:lpstr>
      <vt:lpstr>Segoe UI</vt:lpstr>
      <vt:lpstr>Symbol</vt:lpstr>
      <vt:lpstr>Times New Roman</vt:lpstr>
      <vt:lpstr>Wingdings</vt:lpstr>
      <vt:lpstr>ASP-ACP 2018 Daniel Egbe 1</vt:lpstr>
      <vt:lpstr>Graph</vt:lpstr>
      <vt:lpstr>Visio</vt:lpstr>
      <vt:lpstr>General Situation of Energy Production and Consumption in Africa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Situation of Energy Production and Consumption in Africa</dc:title>
  <dc:creator>Nutzer</dc:creator>
  <cp:lastModifiedBy>Ankome, Teresia (CSI)</cp:lastModifiedBy>
  <cp:revision>14</cp:revision>
  <dcterms:created xsi:type="dcterms:W3CDTF">2018-07-02T08:38:24Z</dcterms:created>
  <dcterms:modified xsi:type="dcterms:W3CDTF">2018-07-02T13:19:14Z</dcterms:modified>
</cp:coreProperties>
</file>