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84" r:id="rId2"/>
    <p:sldId id="285" r:id="rId3"/>
    <p:sldId id="286" r:id="rId4"/>
    <p:sldId id="287" r:id="rId5"/>
    <p:sldId id="292" r:id="rId6"/>
    <p:sldId id="293" r:id="rId7"/>
    <p:sldId id="289" r:id="rId8"/>
    <p:sldId id="295" r:id="rId9"/>
    <p:sldId id="290" r:id="rId10"/>
    <p:sldId id="296" r:id="rId11"/>
    <p:sldId id="291" r:id="rId12"/>
    <p:sldId id="283" r:id="rId13"/>
    <p:sldId id="294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9" autoAdjust="0"/>
    <p:restoredTop sz="94606" autoAdjust="0"/>
  </p:normalViewPr>
  <p:slideViewPr>
    <p:cSldViewPr snapToGrid="0">
      <p:cViewPr varScale="1">
        <p:scale>
          <a:sx n="74" d="100"/>
          <a:sy n="74" d="100"/>
        </p:scale>
        <p:origin x="129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8929F-37BF-4256-B99F-43FA934A5EEC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B7710-06A2-4FC9-B310-8A7DF0A32C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08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1F29-20DC-40A6-84D4-5C0D06D016E5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70786-47D1-46FD-ACF0-829E31A96F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32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525EE-2E3D-4BB3-80A1-6835F1A877DD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DDB9-71A2-4DF3-8783-A420B0669B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47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5CAFC-6995-407A-85F3-891BFFDD9667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E635-1D49-4BC1-B347-A282E4DE95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12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28DFD-0744-4BF8-89C4-336D33713660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14CC4-B65D-4605-8ED8-FBEF9DE5DA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1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DF198-7310-479E-B3D9-80FF46716068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6CDB6-96D8-408E-956B-018BBFA131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27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1EDD4-7AEE-4A12-A6B7-B96062C516A3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CFD3D-5062-4D1C-A649-0AB04170DB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5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5E7FB-F141-4028-8D37-BD2CBEE2A749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80ADE-32BC-4FE6-9A1C-DFE4EB953A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298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9AFF9-8D5A-4219-8F6F-BCD49BFD208D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02B3D-44F2-4E06-95DB-170A02B181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780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A64D3-56CE-4748-8EAD-83E2555F8A56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0AAFF-C690-4924-B2C1-3605C6E289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509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0E8E-BDD3-4002-A60C-78A219817980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7DCB8-A8A0-4536-99B6-8BA1DEA451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435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0B1C23-EE84-436F-BD32-BDF8ABCE796C}" type="datetimeFigureOut">
              <a:rPr lang="en-US"/>
              <a:pPr>
                <a:defRPr/>
              </a:pPr>
              <a:t>6/27/2018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2F5AEC-EFD2-4725-A33D-D6E439D8C4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ta-observatory.org/consortium_acknowledgment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2887" y="588425"/>
            <a:ext cx="7225046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OF THE PROPERTIES OF THE FRONT-END ELECTRONICS OF THE COMPACT HIGH ENERGY CAMERA (CHEC) PROTOTYPE FOR GAMMA-RAY ASTRONOMY</a:t>
            </a:r>
          </a:p>
          <a:p>
            <a:pPr algn="ctr"/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/>
              <a:t>S</a:t>
            </a:r>
            <a:r>
              <a:rPr lang="en-US" b="1" dirty="0"/>
              <a:t>. Leach</a:t>
            </a:r>
            <a:r>
              <a:rPr lang="en-US" b="1" baseline="30000" dirty="0"/>
              <a:t>2</a:t>
            </a:r>
            <a:r>
              <a:rPr lang="en-US" b="1" dirty="0"/>
              <a:t>, M. Backes</a:t>
            </a:r>
            <a:r>
              <a:rPr lang="en-US" b="1" baseline="30000" dirty="0"/>
              <a:t>1,3</a:t>
            </a:r>
            <a:r>
              <a:rPr lang="en-US" b="1" dirty="0"/>
              <a:t>, J. Lapington</a:t>
            </a:r>
            <a:r>
              <a:rPr lang="en-US" b="1" baseline="30000" dirty="0"/>
              <a:t>2</a:t>
            </a:r>
            <a:r>
              <a:rPr lang="en-US" b="1" dirty="0"/>
              <a:t>, G. Cotter</a:t>
            </a:r>
            <a:r>
              <a:rPr lang="en-US" b="1" baseline="30000" dirty="0"/>
              <a:t>4</a:t>
            </a:r>
            <a:r>
              <a:rPr lang="en-US" b="1" dirty="0"/>
              <a:t>, </a:t>
            </a:r>
            <a:endParaRPr lang="en-US" b="1" dirty="0" smtClean="0"/>
          </a:p>
          <a:p>
            <a:r>
              <a:rPr lang="en-US" b="1" dirty="0" smtClean="0"/>
              <a:t>for </a:t>
            </a:r>
            <a:r>
              <a:rPr lang="en-US" b="1" dirty="0"/>
              <a:t>the CTA </a:t>
            </a:r>
            <a:r>
              <a:rPr lang="en-US" b="1" dirty="0" smtClean="0"/>
              <a:t>Consortium</a:t>
            </a:r>
          </a:p>
          <a:p>
            <a:endParaRPr lang="en-US" b="1" dirty="0"/>
          </a:p>
          <a:p>
            <a:pPr algn="ctr"/>
            <a:r>
              <a:rPr lang="en-US" baseline="30000" dirty="0"/>
              <a:t>1</a:t>
            </a:r>
            <a:r>
              <a:rPr lang="en-US" dirty="0"/>
              <a:t>Department of Physics, University of Namibia, Namibia</a:t>
            </a:r>
          </a:p>
          <a:p>
            <a:pPr algn="ctr"/>
            <a:r>
              <a:rPr lang="en-US" baseline="30000" dirty="0"/>
              <a:t>2</a:t>
            </a:r>
            <a:r>
              <a:rPr lang="en-US" dirty="0"/>
              <a:t>Space Research Centre, University of Leicester, UK</a:t>
            </a:r>
          </a:p>
          <a:p>
            <a:pPr algn="ctr"/>
            <a:r>
              <a:rPr lang="en-US" baseline="30000" dirty="0"/>
              <a:t>3</a:t>
            </a:r>
            <a:r>
              <a:rPr lang="en-US" dirty="0"/>
              <a:t>Centre for Space Research, North-West University, South Africa</a:t>
            </a:r>
          </a:p>
          <a:p>
            <a:pPr algn="ctr"/>
            <a:r>
              <a:rPr lang="en-US" baseline="30000" dirty="0"/>
              <a:t>4</a:t>
            </a:r>
            <a:r>
              <a:rPr lang="en-US" dirty="0"/>
              <a:t>Department of Physics, University of Oxford, UK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418307" y="6266925"/>
            <a:ext cx="15792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AFRICAN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SCHOOL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 PHYSICS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8483" y="5117706"/>
            <a:ext cx="1058900" cy="10057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89186" y="5707941"/>
            <a:ext cx="18935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AFRICAN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</a:t>
            </a:r>
          </a:p>
          <a:p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PHYSICS </a:t>
            </a:r>
          </a:p>
          <a:p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JULY 2018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0767" y="5407858"/>
            <a:ext cx="36447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</a:t>
            </a:r>
            <a:r>
              <a:rPr lang="en-US" dirty="0" err="1" smtClean="0"/>
              <a:t>Mwashana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usana </a:t>
            </a:r>
            <a:r>
              <a:rPr lang="en-US" dirty="0" err="1"/>
              <a:t>N</a:t>
            </a:r>
            <a:r>
              <a:rPr lang="en-US" dirty="0" err="1" smtClean="0"/>
              <a:t>ekwaya</a:t>
            </a:r>
            <a:endParaRPr lang="en-US" dirty="0" smtClean="0"/>
          </a:p>
          <a:p>
            <a:r>
              <a:rPr lang="en-US" dirty="0" smtClean="0"/>
              <a:t>       Department of Physics</a:t>
            </a:r>
          </a:p>
          <a:p>
            <a:r>
              <a:rPr lang="en-US" dirty="0" smtClean="0"/>
              <a:t>       University of </a:t>
            </a:r>
            <a:r>
              <a:rPr lang="en-US" dirty="0"/>
              <a:t>N</a:t>
            </a:r>
            <a:r>
              <a:rPr lang="en-US" dirty="0" smtClean="0"/>
              <a:t>amibia</a:t>
            </a:r>
          </a:p>
          <a:p>
            <a:r>
              <a:rPr lang="en-US" dirty="0" smtClean="0"/>
              <a:t>       Namibia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40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6377" y="218941"/>
            <a:ext cx="4726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WHAT HAS BEEN DONE </a:t>
            </a:r>
            <a:endParaRPr lang="en-US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186744" y="1585922"/>
            <a:ext cx="24276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Examined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output waveforms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digitised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shaped signal from the preamplifiers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Parameterised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preamplifier pulse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shape for a single event.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3293" y="1252064"/>
            <a:ext cx="5249843" cy="4488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09138" y="1649902"/>
            <a:ext cx="18931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Current result observations</a:t>
            </a:r>
          </a:p>
          <a:p>
            <a:endParaRPr lang="en-US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The rise </a:t>
            </a:r>
            <a:r>
              <a:rPr lang="en-US" dirty="0" smtClean="0"/>
              <a:t>times </a:t>
            </a:r>
            <a:r>
              <a:rPr lang="en-US" dirty="0"/>
              <a:t>for all the files </a:t>
            </a:r>
            <a:r>
              <a:rPr lang="en-US" dirty="0" smtClean="0"/>
              <a:t>analysed thus far </a:t>
            </a:r>
            <a:r>
              <a:rPr lang="en-US" dirty="0"/>
              <a:t>are in the range of 7ns and 10ns.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FWHM are in the range of 8 and 10 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091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C780C6-2FC8-5341-AAEF-4DE842235D38}"/>
              </a:ext>
            </a:extLst>
          </p:cNvPr>
          <p:cNvSpPr txBox="1"/>
          <p:nvPr/>
        </p:nvSpPr>
        <p:spPr>
          <a:xfrm>
            <a:off x="5290457" y="1610477"/>
            <a:ext cx="317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545FAF-CC62-F242-97F3-C298A575875D}"/>
              </a:ext>
            </a:extLst>
          </p:cNvPr>
          <p:cNvSpPr txBox="1"/>
          <p:nvPr/>
        </p:nvSpPr>
        <p:spPr>
          <a:xfrm>
            <a:off x="1482970" y="1741363"/>
            <a:ext cx="63879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following values: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Baseline,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at threshold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FWHM, mean, standard deviation and rise time of averaged amplitude data for each channel.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an automated waveform analysis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 that will: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Point out faulty preamplifier channels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Determine the nature of the faulty channel depending on the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values of the pulse peak and pulse width.</a:t>
            </a:r>
          </a:p>
          <a:p>
            <a:pPr marL="214313" indent="-214313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31489" y="451507"/>
            <a:ext cx="4290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OUTLOOK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42298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6320" y="373247"/>
            <a:ext cx="4105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REFERENCES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00766" y="1333595"/>
            <a:ext cx="75470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 smtClean="0"/>
              <a:t>DANIEL</a:t>
            </a:r>
            <a:r>
              <a:rPr lang="en-US" dirty="0"/>
              <a:t>, M., WHITE, R., BERGE, D., BUCKLEY, J., CHADWICK, P., COTTER, G., FUNK, S., GREENSHAW, T., HIDAKA, N., HINTON, J. and LAPINGTON, J., A Compact High Energy Camera for the Cherenkov Telescope Array. </a:t>
            </a:r>
            <a:r>
              <a:rPr lang="en-US" i="1" dirty="0"/>
              <a:t>Power</a:t>
            </a:r>
            <a:r>
              <a:rPr lang="en-US" dirty="0"/>
              <a:t>, </a:t>
            </a:r>
            <a:r>
              <a:rPr lang="en-US" i="1" dirty="0"/>
              <a:t>10</a:t>
            </a:r>
            <a:r>
              <a:rPr lang="en-US" dirty="0"/>
              <a:t>, p.4</a:t>
            </a:r>
            <a:r>
              <a:rPr lang="en-US" dirty="0" smtClean="0"/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De Franco, A., White, R., Allan, D., Armstrong, T., Ashton, T., </a:t>
            </a:r>
            <a:r>
              <a:rPr lang="en-US" dirty="0" err="1"/>
              <a:t>Balzer</a:t>
            </a:r>
            <a:r>
              <a:rPr lang="en-US" dirty="0"/>
              <a:t>, A., Berge, D., Bose, R., Brown, A.M., Buckley, J. and Chadwick, P.M., 2015, July. The first GCT camera for the Cherenkov Telescope Array. In </a:t>
            </a:r>
            <a:r>
              <a:rPr lang="en-US" i="1" dirty="0"/>
              <a:t>34th International Cosmic Ray Conference (ICRC2015)</a:t>
            </a:r>
            <a:r>
              <a:rPr lang="en-US" dirty="0"/>
              <a:t> (Vol. 34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De Franco, A. and Cotter, G., 2016. Test bench for front end electronic of the GCT camera for the Cherenkov Telescope Array. </a:t>
            </a:r>
            <a:r>
              <a:rPr lang="en-US" i="1" dirty="0"/>
              <a:t>Journal of Instrumentation</a:t>
            </a:r>
            <a:r>
              <a:rPr lang="en-US" dirty="0"/>
              <a:t>, </a:t>
            </a:r>
            <a:r>
              <a:rPr lang="en-US" i="1" dirty="0"/>
              <a:t>11</a:t>
            </a:r>
            <a:r>
              <a:rPr lang="en-US" dirty="0"/>
              <a:t>(02), p.C02006</a:t>
            </a:r>
            <a:r>
              <a:rPr lang="en-US" dirty="0" smtClean="0"/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 err="1"/>
              <a:t>Spieler</a:t>
            </a:r>
            <a:r>
              <a:rPr lang="en-US" dirty="0"/>
              <a:t>, H., 2003. Analog and digital electronics for detectors. </a:t>
            </a:r>
            <a:r>
              <a:rPr lang="en-US" i="1" dirty="0"/>
              <a:t>Proceedings of the 2003 ICFA School on Instrumentation, </a:t>
            </a:r>
            <a:r>
              <a:rPr lang="en-US" i="1" dirty="0" err="1"/>
              <a:t>Itacuruca</a:t>
            </a:r>
            <a:r>
              <a:rPr lang="en-US" i="1" dirty="0"/>
              <a:t>, Brazil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 smtClean="0">
              <a:latin typeface="CMR1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White, R., 2017. CHEC: A Compact High Energy Camera for the Cherenkov Telescope Array. </a:t>
            </a:r>
            <a:r>
              <a:rPr lang="en-US" i="1" dirty="0"/>
              <a:t>Journal of Instrumentation</a:t>
            </a:r>
            <a:r>
              <a:rPr lang="en-US" dirty="0"/>
              <a:t>, </a:t>
            </a:r>
            <a:r>
              <a:rPr lang="en-US" i="1" dirty="0"/>
              <a:t>12</a:t>
            </a:r>
            <a:r>
              <a:rPr lang="en-US" dirty="0"/>
              <a:t>(12), p.C12059</a:t>
            </a:r>
            <a:r>
              <a:rPr lang="en-US" dirty="0" smtClean="0"/>
              <a:t>.</a:t>
            </a:r>
            <a:endParaRPr lang="en-US" dirty="0">
              <a:latin typeface="CMR12"/>
            </a:endParaRPr>
          </a:p>
        </p:txBody>
      </p:sp>
    </p:spTree>
    <p:extLst>
      <p:ext uri="{BB962C8B-B14F-4D97-AF65-F5344CB8AC3E}">
        <p14:creationId xmlns:p14="http://schemas.microsoft.com/office/powerpoint/2010/main" val="110931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 gratefully acknowledge financial support from the agencies and organizations listed here: </a:t>
            </a: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1155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http://www.cta-observatory.org/consortium_acknowledgments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1548" y="3181082"/>
            <a:ext cx="72872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</a:t>
            </a:r>
            <a:r>
              <a:rPr lang="en-US" sz="2000" dirty="0"/>
              <a:t>gratefully acknowledge financial support from the agencies and organizations listed here</a:t>
            </a:r>
            <a:r>
              <a:rPr lang="en-US" sz="2000" dirty="0" smtClean="0"/>
              <a:t>: </a:t>
            </a:r>
            <a:r>
              <a:rPr lang="en-US" altLang="en-US" sz="20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n-US" sz="2000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en-US" altLang="en-US" dirty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altLang="en-US" dirty="0" smtClean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www.cta-observatory.org/consortium_acknowledgments</a:t>
            </a:r>
            <a:endParaRPr lang="en-US" altLang="en-US" sz="1600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67059" y="1519707"/>
            <a:ext cx="50098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THANK </a:t>
            </a:r>
            <a:r>
              <a:rPr lang="en-US" sz="3200" dirty="0" smtClean="0"/>
              <a:t>YOU!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80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7214" y="1387415"/>
            <a:ext cx="7284308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  <a:p>
            <a:endParaRPr lang="en-US" sz="2100" dirty="0"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>
                <a:cs typeface="Times New Roman" panose="02020603050405020304" pitchFamily="18" charset="0"/>
              </a:rPr>
              <a:t>INTRODUCTION TO FRONT-END ELECTRONICS (FEEs)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>
                <a:cs typeface="Times New Roman" panose="02020603050405020304" pitchFamily="18" charset="0"/>
              </a:rPr>
              <a:t>MAIN FOCUS OF THIS STUDY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>
                <a:cs typeface="Times New Roman" panose="02020603050405020304" pitchFamily="18" charset="0"/>
              </a:rPr>
              <a:t>RAW DATA WAVEFORMS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>
                <a:cs typeface="Times New Roman" panose="02020603050405020304" pitchFamily="18" charset="0"/>
              </a:rPr>
              <a:t>ANALYSIS PROCEDURE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>
                <a:cs typeface="Times New Roman" panose="02020603050405020304" pitchFamily="18" charset="0"/>
              </a:rPr>
              <a:t>PRELIMINARY RESULTS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>
                <a:cs typeface="Times New Roman" panose="02020603050405020304" pitchFamily="18" charset="0"/>
              </a:rPr>
              <a:t>CONCLUSION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>
                <a:cs typeface="Times New Roman" panose="02020603050405020304" pitchFamily="18" charset="0"/>
              </a:rPr>
              <a:t>REFERENCES</a:t>
            </a:r>
          </a:p>
          <a:p>
            <a:pPr>
              <a:lnSpc>
                <a:spcPct val="200000"/>
              </a:lnSpc>
            </a:pPr>
            <a:endParaRPr lang="en-US" dirty="0" smtClean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925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6875" y="106403"/>
            <a:ext cx="55512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INTRODUCTION TO FRONT-END ELECTRONICS (FEE)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8984" y="2058078"/>
            <a:ext cx="356361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Times New Roman" panose="02020603050405020304" pitchFamily="18" charset="0"/>
              </a:rPr>
              <a:t>Electronics – key components of modern detector systems.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dirty="0">
                <a:cs typeface="Times New Roman" panose="02020603050405020304" pitchFamily="18" charset="0"/>
              </a:rPr>
              <a:t>Purpose of </a:t>
            </a:r>
            <a:r>
              <a:rPr lang="en-US" sz="2000" dirty="0" smtClean="0">
                <a:cs typeface="Times New Roman" panose="02020603050405020304" pitchFamily="18" charset="0"/>
              </a:rPr>
              <a:t>FEE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Acquire electrical signal from sensor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anose="02020603050405020304" pitchFamily="18" charset="0"/>
              </a:rPr>
              <a:t>Tailor </a:t>
            </a:r>
            <a:r>
              <a:rPr lang="en-US" sz="2000" dirty="0">
                <a:cs typeface="Times New Roman" panose="02020603050405020304" pitchFamily="18" charset="0"/>
              </a:rPr>
              <a:t>time </a:t>
            </a:r>
            <a:r>
              <a:rPr lang="en-US" sz="2000" dirty="0" smtClean="0">
                <a:cs typeface="Times New Roman" panose="02020603050405020304" pitchFamily="18" charset="0"/>
              </a:rPr>
              <a:t>response to </a:t>
            </a:r>
            <a:r>
              <a:rPr lang="en-US" sz="2000" dirty="0" err="1" smtClean="0">
                <a:cs typeface="Times New Roman" panose="02020603050405020304" pitchFamily="18" charset="0"/>
              </a:rPr>
              <a:t>optimise</a:t>
            </a:r>
            <a:r>
              <a:rPr lang="en-US" sz="2000" dirty="0" smtClean="0">
                <a:cs typeface="Times New Roman" panose="02020603050405020304" pitchFamily="18" charset="0"/>
              </a:rPr>
              <a:t> for </a:t>
            </a:r>
            <a:r>
              <a:rPr lang="en-US" sz="2000" dirty="0" err="1" smtClean="0">
                <a:cs typeface="Times New Roman" panose="02020603050405020304" pitchFamily="18" charset="0"/>
              </a:rPr>
              <a:t>digitiser</a:t>
            </a:r>
            <a:r>
              <a:rPr lang="en-US" sz="2000" dirty="0" smtClean="0">
                <a:cs typeface="Times New Roman" panose="02020603050405020304" pitchFamily="18" charset="0"/>
              </a:rPr>
              <a:t> input.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anose="02020603050405020304" pitchFamily="18" charset="0"/>
              </a:rPr>
              <a:t>Pulse shaping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Signal digitization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428" y="2058078"/>
            <a:ext cx="4594874" cy="3441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04428" y="5499798"/>
            <a:ext cx="3860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 characteristic CHEC-S FEE module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4743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0193" y="473961"/>
            <a:ext cx="60517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FEE COMPONENTS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0362" y="1410867"/>
            <a:ext cx="55702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CHEC-S </a:t>
            </a:r>
            <a:r>
              <a:rPr lang="en-US" dirty="0" smtClean="0"/>
              <a:t>Silicon Photomultiplier (</a:t>
            </a:r>
            <a:r>
              <a:rPr lang="en-US" dirty="0" err="1" smtClean="0"/>
              <a:t>SiPM</a:t>
            </a:r>
            <a:r>
              <a:rPr lang="en-US" dirty="0" smtClean="0"/>
              <a:t>) tile contains: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256 </a:t>
            </a:r>
            <a:r>
              <a:rPr lang="en-US" dirty="0" smtClean="0"/>
              <a:t>3 x 3 mm² pixels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combined in groups of four on a bias board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to </a:t>
            </a:r>
            <a:r>
              <a:rPr lang="en-US" dirty="0" smtClean="0"/>
              <a:t>provide the desired camera pixel size.</a:t>
            </a:r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050" y="1445502"/>
            <a:ext cx="3703320" cy="26437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0" t="-361" r="3513" b="361"/>
          <a:stretch/>
        </p:blipFill>
        <p:spPr>
          <a:xfrm>
            <a:off x="477359" y="2842028"/>
            <a:ext cx="5486401" cy="35658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65746" y="4663801"/>
            <a:ext cx="27066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Thus each </a:t>
            </a:r>
            <a:r>
              <a:rPr lang="en-US" dirty="0" smtClean="0"/>
              <a:t>FEE has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64 6mm x 6mm camera pixels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64 camera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pulse/channel for a single event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71222" y="6027515"/>
            <a:ext cx="3271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[De </a:t>
            </a:r>
            <a:r>
              <a:rPr lang="en-US" sz="1600" dirty="0"/>
              <a:t>Franco, A. and Cotter, G</a:t>
            </a:r>
            <a:r>
              <a:rPr lang="en-US" sz="1600" dirty="0" smtClean="0"/>
              <a:t>., 2016. </a:t>
            </a:r>
            <a:r>
              <a:rPr lang="en-US" sz="1600" i="1" dirty="0" smtClean="0"/>
              <a:t>Journal </a:t>
            </a:r>
            <a:r>
              <a:rPr lang="en-US" sz="1600" i="1" dirty="0"/>
              <a:t>of </a:t>
            </a:r>
            <a:r>
              <a:rPr lang="en-US" sz="1600" i="1" dirty="0" smtClean="0"/>
              <a:t>Instrumentation]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047573" y="3860717"/>
            <a:ext cx="292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[White</a:t>
            </a:r>
            <a:r>
              <a:rPr lang="en-US" sz="1600" dirty="0"/>
              <a:t>, R., </a:t>
            </a:r>
            <a:r>
              <a:rPr lang="en-US" sz="1600" dirty="0" smtClean="0"/>
              <a:t>2017.</a:t>
            </a:r>
            <a:r>
              <a:rPr lang="en-US" sz="1600" i="1" dirty="0" smtClean="0"/>
              <a:t>Journal </a:t>
            </a:r>
            <a:r>
              <a:rPr lang="en-US" sz="1600" i="1" dirty="0"/>
              <a:t>of </a:t>
            </a:r>
            <a:r>
              <a:rPr lang="en-US" sz="1600" i="1" dirty="0" smtClean="0"/>
              <a:t>Instrumentation.]</a:t>
            </a:r>
            <a:endParaRPr lang="en-US" sz="1600" dirty="0">
              <a:latin typeface="CMR12"/>
            </a:endParaRPr>
          </a:p>
        </p:txBody>
      </p:sp>
    </p:spTree>
    <p:extLst>
      <p:ext uri="{BB962C8B-B14F-4D97-AF65-F5344CB8AC3E}">
        <p14:creationId xmlns:p14="http://schemas.microsoft.com/office/powerpoint/2010/main" val="172076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8358" y="177421"/>
            <a:ext cx="4790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EXPERIMENTAL SETUP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989" b="25359"/>
          <a:stretch/>
        </p:blipFill>
        <p:spPr>
          <a:xfrm>
            <a:off x="3995626" y="1531374"/>
            <a:ext cx="4999017" cy="354188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9558" y="1596788"/>
            <a:ext cx="2033517" cy="5595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Pulse generator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09683" y="2567997"/>
            <a:ext cx="1733265" cy="96899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Robot arm + laser pointer and Filters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68989" y="3887393"/>
            <a:ext cx="1214651" cy="9519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FEE module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62501" y="5268034"/>
            <a:ext cx="1555845" cy="9009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Computer</a:t>
            </a:r>
          </a:p>
          <a:p>
            <a:pPr algn="ctr"/>
            <a:r>
              <a:rPr lang="en-US" dirty="0" smtClean="0"/>
              <a:t>C++, Python and ROOT</a:t>
            </a:r>
            <a:endParaRPr lang="en-US" dirty="0"/>
          </a:p>
        </p:txBody>
      </p:sp>
      <p:cxnSp>
        <p:nvCxnSpPr>
          <p:cNvPr id="10" name="Straight Arrow Connector 9"/>
          <p:cNvCxnSpPr>
            <a:stCxn id="5" idx="2"/>
          </p:cNvCxnSpPr>
          <p:nvPr/>
        </p:nvCxnSpPr>
        <p:spPr>
          <a:xfrm flipH="1">
            <a:off x="1576314" y="2156346"/>
            <a:ext cx="3" cy="41165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7" idx="0"/>
          </p:cNvCxnSpPr>
          <p:nvPr/>
        </p:nvCxnSpPr>
        <p:spPr>
          <a:xfrm>
            <a:off x="1576314" y="3536988"/>
            <a:ext cx="1" cy="3504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733266" y="4878478"/>
            <a:ext cx="259307" cy="3895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3"/>
          </p:cNvCxnSpPr>
          <p:nvPr/>
        </p:nvCxnSpPr>
        <p:spPr>
          <a:xfrm flipV="1">
            <a:off x="2442948" y="2756079"/>
            <a:ext cx="4640432" cy="2964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083380" y="2743200"/>
            <a:ext cx="1275009" cy="24387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3"/>
          </p:cNvCxnSpPr>
          <p:nvPr/>
        </p:nvCxnSpPr>
        <p:spPr>
          <a:xfrm flipV="1">
            <a:off x="2183640" y="3206839"/>
            <a:ext cx="2955030" cy="115652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7353838" y="2865139"/>
            <a:ext cx="225379" cy="22963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27301" y="5268035"/>
            <a:ext cx="4520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Picture:  FEE Lab module in test at the University of Leicester, UK.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387921" y="2865139"/>
            <a:ext cx="386366" cy="1219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271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7593" y="334851"/>
            <a:ext cx="4726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EXPERIMENT PROCEDURES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08349" y="1867437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8490" y="1352282"/>
            <a:ext cx="79076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controlled laser pulse at 1kHz, and 650 nm  was fed to the </a:t>
            </a:r>
            <a:r>
              <a:rPr lang="en-US" dirty="0" err="1" smtClean="0"/>
              <a:t>SiPM</a:t>
            </a:r>
            <a:r>
              <a:rPr lang="en-US" dirty="0" smtClean="0"/>
              <a:t> with</a:t>
            </a:r>
            <a:br>
              <a:rPr lang="en-US" dirty="0" smtClean="0"/>
            </a:br>
            <a:r>
              <a:rPr lang="en-US" dirty="0" smtClean="0"/>
              <a:t>1000 </a:t>
            </a:r>
            <a:r>
              <a:rPr lang="en-US" dirty="0" err="1" smtClean="0"/>
              <a:t>pe</a:t>
            </a:r>
            <a:r>
              <a:rPr lang="en-US" dirty="0" smtClean="0"/>
              <a:t>/ns for 128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signal is then integrated in a preamplifier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and fed to a pulse shaper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pulse then gets digitized for storage and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script is then run to obtain the amplitude values from the raw data waveforms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amplitude is then anlysed further for parametarisation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4" t="42525" r="20959" b="20297"/>
          <a:stretch/>
        </p:blipFill>
        <p:spPr>
          <a:xfrm>
            <a:off x="1377091" y="3606085"/>
            <a:ext cx="7664878" cy="28560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93194" y="6331451"/>
            <a:ext cx="7096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[</a:t>
            </a:r>
            <a:r>
              <a:rPr lang="en-US" sz="1600" dirty="0" err="1" smtClean="0"/>
              <a:t>Spieler</a:t>
            </a:r>
            <a:r>
              <a:rPr lang="en-US" sz="1600" dirty="0"/>
              <a:t>, H., 2003</a:t>
            </a:r>
            <a:r>
              <a:rPr lang="en-US" sz="1600" dirty="0" smtClean="0"/>
              <a:t>.</a:t>
            </a:r>
            <a:r>
              <a:rPr lang="en-US" sz="1600" dirty="0"/>
              <a:t> </a:t>
            </a:r>
            <a:r>
              <a:rPr lang="en-US" sz="1600" i="1" dirty="0" smtClean="0"/>
              <a:t>Proc.2003 </a:t>
            </a:r>
            <a:r>
              <a:rPr lang="en-US" sz="1600" i="1" dirty="0"/>
              <a:t>ICFA School on </a:t>
            </a:r>
            <a:r>
              <a:rPr lang="en-US" sz="1600" i="1" dirty="0" smtClean="0"/>
              <a:t>Instrumentation]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88417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1543" y="304792"/>
            <a:ext cx="5948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RAW DATA WAVEFORMS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039" y="1430821"/>
            <a:ext cx="7335079" cy="489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87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97" y="2116491"/>
            <a:ext cx="3681382" cy="40495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5504" y="1365161"/>
            <a:ext cx="64651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Blow-up of a single pixel event plus the averaged waveform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395470" y="283335"/>
            <a:ext cx="5344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>
                <a:solidFill>
                  <a:prstClr val="black"/>
                </a:solidFill>
              </a:rPr>
              <a:t>RAW DATA </a:t>
            </a:r>
            <a:r>
              <a:rPr lang="en-US" sz="2800" b="1" dirty="0" smtClean="0">
                <a:solidFill>
                  <a:prstClr val="black"/>
                </a:solidFill>
              </a:rPr>
              <a:t>WAVEFORMS CONT…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273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3352" y="414183"/>
            <a:ext cx="4596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ANALYSIS PROCEDURE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511" y="1730719"/>
            <a:ext cx="4760447" cy="35703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366" y="1519706"/>
            <a:ext cx="1914691" cy="286232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Obtains the maximum amplitude from the data and prints the time at the peak</a:t>
            </a:r>
            <a:r>
              <a:rPr lang="en-US" dirty="0" smtClean="0"/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 smtClean="0"/>
              <a:t>Calculates the rise time of the pulse.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84044" y="5494205"/>
            <a:ext cx="3512410" cy="923330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Calculates the baseline </a:t>
            </a:r>
            <a:r>
              <a:rPr lang="en-US" dirty="0" smtClean="0"/>
              <a:t>and time at </a:t>
            </a:r>
            <a:r>
              <a:rPr lang="en-US" dirty="0"/>
              <a:t>threshold values </a:t>
            </a:r>
            <a:r>
              <a:rPr lang="en-US" dirty="0" smtClean="0"/>
              <a:t>in </a:t>
            </a:r>
            <a:r>
              <a:rPr lang="en-US" dirty="0"/>
              <a:t>order to get the rising edge of the pulse.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4817" y="1357756"/>
            <a:ext cx="1890199" cy="1754326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Obtains the minimum amplitude value and calculates the undershoot value of the pulse.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9080" y="5332688"/>
            <a:ext cx="2075936" cy="923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Calculates the Full Width at Half Maximum</a:t>
            </a:r>
          </a:p>
        </p:txBody>
      </p: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2301057" y="2103606"/>
            <a:ext cx="1628392" cy="84726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697376" y="4706380"/>
            <a:ext cx="40546" cy="78782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718735" y="2469293"/>
            <a:ext cx="2306082" cy="245269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46041" y="3581915"/>
            <a:ext cx="297333" cy="926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1"/>
          </p:cNvCxnSpPr>
          <p:nvPr/>
        </p:nvCxnSpPr>
        <p:spPr>
          <a:xfrm flipH="1" flipV="1">
            <a:off x="3977527" y="3591183"/>
            <a:ext cx="2861553" cy="220317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949909" y="3406909"/>
            <a:ext cx="1965107" cy="147732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Calculates the mean and standard deviation for each of </a:t>
            </a:r>
            <a:r>
              <a:rPr lang="en-US" dirty="0" smtClean="0"/>
              <a:t>the </a:t>
            </a:r>
            <a:r>
              <a:rPr lang="en-US" dirty="0"/>
              <a:t>waveforms</a:t>
            </a:r>
          </a:p>
        </p:txBody>
      </p:sp>
    </p:spTree>
    <p:extLst>
      <p:ext uri="{BB962C8B-B14F-4D97-AF65-F5344CB8AC3E}">
        <p14:creationId xmlns:p14="http://schemas.microsoft.com/office/powerpoint/2010/main" val="3047111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AM Powerpoint Presentation  [Compatibility Mode]" id="{B3727DFD-9C20-43F3-806B-8B4FBA40DC49}" vid="{8B0CE34C-2FE4-4338-B2A8-A526A4FC714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3508</TotalTime>
  <Words>604</Words>
  <Application>Microsoft Office PowerPoint</Application>
  <PresentationFormat>On-screen Show (4:3)</PresentationFormat>
  <Paragraphs>115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CMR12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&amp; Marketing PowerPoint Template</dc:title>
  <dc:creator>Rittmann, John</dc:creator>
  <cp:lastModifiedBy>user</cp:lastModifiedBy>
  <cp:revision>91</cp:revision>
  <dcterms:created xsi:type="dcterms:W3CDTF">2015-02-09T12:48:18Z</dcterms:created>
  <dcterms:modified xsi:type="dcterms:W3CDTF">2018-06-27T11:39:17Z</dcterms:modified>
</cp:coreProperties>
</file>