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9" r:id="rId4"/>
    <p:sldId id="260" r:id="rId5"/>
    <p:sldId id="258" r:id="rId6"/>
    <p:sldId id="262" r:id="rId7"/>
    <p:sldId id="263" r:id="rId8"/>
    <p:sldId id="266" r:id="rId9"/>
    <p:sldId id="267" r:id="rId10"/>
    <p:sldId id="264" r:id="rId11"/>
    <p:sldId id="265" r:id="rId12"/>
    <p:sldId id="261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171" autoAdjust="0"/>
  </p:normalViewPr>
  <p:slideViewPr>
    <p:cSldViewPr>
      <p:cViewPr varScale="1">
        <p:scale>
          <a:sx n="110" d="100"/>
          <a:sy n="110" d="100"/>
        </p:scale>
        <p:origin x="-164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50106D-8BA6-4A86-9829-29C388CBCFF7}" type="datetimeFigureOut">
              <a:rPr lang="en-US" smtClean="0"/>
              <a:t>10/2/2017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B9DEBE-94DA-406D-B937-B4267D42A4C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9738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02/10/2017</a:t>
            </a:r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Franck Cadoux, University of Geneva</a:t>
            </a: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02/10/2017</a:t>
            </a:r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Franck Cadoux, University of Geneva</a:t>
            </a: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02/10/2017</a:t>
            </a:r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Franck Cadoux, University of Geneva</a:t>
            </a: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02/10/2017</a:t>
            </a:r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Franck Cadoux, University of Geneva</a:t>
            </a: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02/10/2017</a:t>
            </a:r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Franck Cadoux, University of Geneva</a:t>
            </a: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02/10/2017</a:t>
            </a:r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Franck Cadoux, University of Geneva</a:t>
            </a:r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02/10/2017</a:t>
            </a:r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Franck Cadoux, University of Geneva</a:t>
            </a:r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02/10/2017</a:t>
            </a:r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Franck Cadoux, University of Geneva</a:t>
            </a:r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02/10/2017</a:t>
            </a:r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Franck Cadoux, University of Geneva</a:t>
            </a:r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02/10/2017</a:t>
            </a:r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Franck Cadoux, University of Geneva</a:t>
            </a:r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02/10/2017</a:t>
            </a:r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Franck Cadoux, University of Geneva</a:t>
            </a:r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02/10/2017</a:t>
            </a:r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Franck Cadoux, University of Geneva</a:t>
            </a: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t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t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"/><Relationship Id="rId2" Type="http://schemas.openxmlformats.org/officeDocument/2006/relationships/image" Target="../media/image3.t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"/><Relationship Id="rId2" Type="http://schemas.openxmlformats.org/officeDocument/2006/relationships/image" Target="../media/image5.t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"/><Relationship Id="rId2" Type="http://schemas.openxmlformats.org/officeDocument/2006/relationships/image" Target="../media/image7.t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"/><Relationship Id="rId2" Type="http://schemas.openxmlformats.org/officeDocument/2006/relationships/image" Target="../media/image7.t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11560" y="620688"/>
            <a:ext cx="7772400" cy="187220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Super FGD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</a:t>
            </a:r>
            <a:br>
              <a:rPr lang="en-US" dirty="0" smtClean="0"/>
            </a:br>
            <a:r>
              <a:rPr lang="en-US" i="1" dirty="0" smtClean="0"/>
              <a:t>Target Design</a:t>
            </a:r>
            <a:endParaRPr lang="en-US" i="1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35696" y="3717032"/>
            <a:ext cx="5360640" cy="1752600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smtClean="0"/>
              <a:t>Design Pre optimization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smtClean="0"/>
              <a:t>Design issues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smtClean="0"/>
              <a:t>Envelope definitions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02/10/2017</a:t>
            </a:r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Franck Cadoux, University of Geneva</a:t>
            </a: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1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99019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02/10/2017</a:t>
            </a:r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Franck Cadoux, University of Geneva</a:t>
            </a: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10</a:t>
            </a:fld>
            <a:endParaRPr lang="fr-BE" dirty="0"/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179512" y="0"/>
            <a:ext cx="8640960" cy="5486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/>
              <a:t>Super FGD                                                  </a:t>
            </a:r>
            <a:r>
              <a:rPr lang="en-US" sz="2400" i="1" dirty="0" smtClean="0"/>
              <a:t>Target Design_ FEA simplifications</a:t>
            </a:r>
            <a:endParaRPr lang="en-US" sz="2400" i="1" dirty="0"/>
          </a:p>
        </p:txBody>
      </p:sp>
      <p:sp>
        <p:nvSpPr>
          <p:cNvPr id="2" name="ZoneTexte 1"/>
          <p:cNvSpPr txBox="1"/>
          <p:nvPr/>
        </p:nvSpPr>
        <p:spPr>
          <a:xfrm>
            <a:off x="683568" y="692696"/>
            <a:ext cx="65780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Full target</a:t>
            </a:r>
            <a:r>
              <a:rPr lang="en-US" dirty="0" smtClean="0"/>
              <a:t>: double symmetries (2m x1.8m x 0.6m).. </a:t>
            </a:r>
            <a:r>
              <a:rPr lang="en-US" i="1" dirty="0" smtClean="0"/>
              <a:t>A quarter model</a:t>
            </a:r>
            <a:r>
              <a:rPr lang="en-US" dirty="0" smtClean="0"/>
              <a:t>!</a:t>
            </a:r>
            <a:endParaRPr lang="en-US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268759"/>
            <a:ext cx="8064896" cy="4195811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3131840" y="5301208"/>
            <a:ext cx="471109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3.6mm</a:t>
            </a:r>
            <a:r>
              <a:rPr lang="en-US" dirty="0" smtClean="0"/>
              <a:t> in case of 20mm core / </a:t>
            </a:r>
            <a:r>
              <a:rPr lang="en-US" b="1" dirty="0" smtClean="0"/>
              <a:t>2mm CFRP skins </a:t>
            </a:r>
          </a:p>
          <a:p>
            <a:r>
              <a:rPr lang="en-US" dirty="0" smtClean="0"/>
              <a:t>(meaning &lt; 3mm if not pressure equiv.)</a:t>
            </a:r>
          </a:p>
          <a:p>
            <a:r>
              <a:rPr lang="en-US" b="1" dirty="0" smtClean="0"/>
              <a:t>4.6mm</a:t>
            </a:r>
            <a:r>
              <a:rPr lang="en-US" dirty="0" smtClean="0"/>
              <a:t> in case of </a:t>
            </a:r>
            <a:r>
              <a:rPr lang="en-US" b="1" dirty="0" smtClean="0"/>
              <a:t>1mm</a:t>
            </a:r>
            <a:r>
              <a:rPr lang="en-US" dirty="0" smtClean="0"/>
              <a:t> CFRP skins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3765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9" y="847986"/>
            <a:ext cx="8604448" cy="4476516"/>
          </a:xfrm>
          <a:prstGeom prst="rect">
            <a:avLst/>
          </a:prstGeom>
        </p:spPr>
      </p:pic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02/10/2017</a:t>
            </a:r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Franck Cadoux, University of Geneva</a:t>
            </a: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11</a:t>
            </a:fld>
            <a:endParaRPr lang="fr-BE" dirty="0"/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179512" y="0"/>
            <a:ext cx="8640960" cy="5486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/>
              <a:t>Super FGD                                                  </a:t>
            </a:r>
            <a:r>
              <a:rPr lang="en-US" sz="2400" i="1" dirty="0" smtClean="0"/>
              <a:t>Target Design_ FEA simplifications</a:t>
            </a:r>
            <a:endParaRPr lang="en-US" sz="2400" i="1" dirty="0"/>
          </a:p>
        </p:txBody>
      </p:sp>
      <p:sp>
        <p:nvSpPr>
          <p:cNvPr id="2" name="ZoneTexte 1"/>
          <p:cNvSpPr txBox="1"/>
          <p:nvPr/>
        </p:nvSpPr>
        <p:spPr>
          <a:xfrm>
            <a:off x="683568" y="692696"/>
            <a:ext cx="65780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Full target</a:t>
            </a:r>
            <a:r>
              <a:rPr lang="en-US" dirty="0" smtClean="0"/>
              <a:t>: double symmetries (2m x1.8m x 0.6m).. </a:t>
            </a:r>
            <a:r>
              <a:rPr lang="en-US" i="1" dirty="0" smtClean="0"/>
              <a:t>A quarter model</a:t>
            </a:r>
            <a:r>
              <a:rPr lang="en-US" dirty="0" smtClean="0"/>
              <a:t>!</a:t>
            </a:r>
            <a:endParaRPr lang="en-US" dirty="0"/>
          </a:p>
        </p:txBody>
      </p:sp>
      <p:sp>
        <p:nvSpPr>
          <p:cNvPr id="10" name="ZoneTexte 9"/>
          <p:cNvSpPr txBox="1"/>
          <p:nvPr/>
        </p:nvSpPr>
        <p:spPr>
          <a:xfrm>
            <a:off x="2843808" y="4987731"/>
            <a:ext cx="471109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1.4mm</a:t>
            </a:r>
            <a:r>
              <a:rPr lang="en-US" dirty="0" smtClean="0"/>
              <a:t> in case of 30mm core / </a:t>
            </a:r>
            <a:r>
              <a:rPr lang="en-US" b="1" dirty="0" smtClean="0"/>
              <a:t>2mm CFRP skins </a:t>
            </a:r>
          </a:p>
          <a:p>
            <a:r>
              <a:rPr lang="en-US" dirty="0" smtClean="0"/>
              <a:t>(meaning 1.1mm if not pressure equiv.)</a:t>
            </a:r>
          </a:p>
          <a:p>
            <a:r>
              <a:rPr lang="en-US" dirty="0" smtClean="0"/>
              <a:t>1.7mm in case of 1mm CFRP skins</a:t>
            </a:r>
            <a:endParaRPr lang="en-US" dirty="0"/>
          </a:p>
        </p:txBody>
      </p:sp>
      <p:sp>
        <p:nvSpPr>
          <p:cNvPr id="11" name="ZoneTexte 10"/>
          <p:cNvSpPr txBox="1"/>
          <p:nvPr/>
        </p:nvSpPr>
        <p:spPr>
          <a:xfrm>
            <a:off x="1835696" y="5911061"/>
            <a:ext cx="6036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Stresses will be estimated with a more detailed mechanics…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3906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79512" y="0"/>
            <a:ext cx="8640960" cy="548680"/>
          </a:xfrm>
        </p:spPr>
        <p:txBody>
          <a:bodyPr>
            <a:normAutofit fontScale="90000"/>
          </a:bodyPr>
          <a:lstStyle/>
          <a:p>
            <a:r>
              <a:rPr lang="en-US" sz="2400" dirty="0" smtClean="0"/>
              <a:t>Super FGD</a:t>
            </a:r>
            <a:r>
              <a:rPr lang="en-US" sz="2400" dirty="0"/>
              <a:t> </a:t>
            </a:r>
            <a:r>
              <a:rPr lang="en-US" sz="2400" dirty="0" smtClean="0"/>
              <a:t>                                                          </a:t>
            </a:r>
            <a:r>
              <a:rPr lang="en-US" sz="2400" i="1" dirty="0" smtClean="0"/>
              <a:t>Design &amp; Envelope constraints</a:t>
            </a:r>
            <a:endParaRPr lang="en-US" sz="2400" i="1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395536" y="6448251"/>
            <a:ext cx="2133600" cy="365125"/>
          </a:xfrm>
        </p:spPr>
        <p:txBody>
          <a:bodyPr/>
          <a:lstStyle/>
          <a:p>
            <a:r>
              <a:rPr lang="fr-FR" dirty="0" smtClean="0"/>
              <a:t>02/10/2017</a:t>
            </a:r>
            <a:endParaRPr lang="fr-BE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520259"/>
            <a:ext cx="2895600" cy="365125"/>
          </a:xfrm>
        </p:spPr>
        <p:txBody>
          <a:bodyPr/>
          <a:lstStyle/>
          <a:p>
            <a:r>
              <a:rPr lang="en-US" smtClean="0"/>
              <a:t>Franck Cadoux, University of Geneva</a:t>
            </a: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12</a:t>
            </a:fld>
            <a:endParaRPr lang="fr-BE"/>
          </a:p>
        </p:txBody>
      </p:sp>
      <p:sp>
        <p:nvSpPr>
          <p:cNvPr id="7" name="ZoneTexte 6"/>
          <p:cNvSpPr txBox="1"/>
          <p:nvPr/>
        </p:nvSpPr>
        <p:spPr>
          <a:xfrm>
            <a:off x="373662" y="548680"/>
            <a:ext cx="868039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 definition (and key numbers)</a:t>
            </a:r>
            <a:endParaRPr lang="en-US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3 sides </a:t>
            </a:r>
            <a:r>
              <a:rPr lang="en-US" dirty="0" smtClean="0"/>
              <a:t>/ 6 to be read out by </a:t>
            </a:r>
            <a:r>
              <a:rPr lang="en-US" dirty="0" err="1" smtClean="0"/>
              <a:t>siPM</a:t>
            </a:r>
            <a:r>
              <a:rPr lang="en-US" dirty="0" smtClean="0"/>
              <a:t> + electronics (bottom part is excluded)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u="sng" dirty="0" err="1" smtClean="0"/>
              <a:t>Sci</a:t>
            </a:r>
            <a:r>
              <a:rPr lang="en-US" u="sng" dirty="0" smtClean="0"/>
              <a:t> Cube size and numbers</a:t>
            </a:r>
            <a:r>
              <a:rPr lang="en-US" dirty="0" smtClean="0"/>
              <a:t>: 15mm / 134 (X) x 121(Y) x 37 (Z)…leading to </a:t>
            </a:r>
            <a:r>
              <a:rPr lang="en-US" b="1" dirty="0" smtClean="0"/>
              <a:t>599918</a:t>
            </a:r>
            <a:r>
              <a:rPr lang="en-US" dirty="0" smtClean="0"/>
              <a:t> cubes!!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Nearly 1.8 millions 1.2mm holes  (3 per cubes)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2.5 Tons </a:t>
            </a:r>
            <a:r>
              <a:rPr lang="en-US" dirty="0" smtClean="0"/>
              <a:t>of scintillating material + mechanics and electronics…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26012</a:t>
            </a:r>
            <a:r>
              <a:rPr lang="en-US" dirty="0" smtClean="0"/>
              <a:t> channels to be read out</a:t>
            </a:r>
            <a:endParaRPr lang="en-US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697" y="2695680"/>
            <a:ext cx="7452320" cy="3829664"/>
          </a:xfrm>
          <a:prstGeom prst="rect">
            <a:avLst/>
          </a:prstGeom>
        </p:spPr>
      </p:pic>
      <p:cxnSp>
        <p:nvCxnSpPr>
          <p:cNvPr id="10" name="Connecteur droit avec flèche 9"/>
          <p:cNvCxnSpPr/>
          <p:nvPr/>
        </p:nvCxnSpPr>
        <p:spPr>
          <a:xfrm flipV="1">
            <a:off x="1187624" y="2623672"/>
            <a:ext cx="3888432" cy="21602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/>
          <p:nvPr/>
        </p:nvCxnSpPr>
        <p:spPr>
          <a:xfrm>
            <a:off x="5364088" y="2623672"/>
            <a:ext cx="3075929" cy="64807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/>
          <p:cNvCxnSpPr/>
          <p:nvPr/>
        </p:nvCxnSpPr>
        <p:spPr>
          <a:xfrm flipV="1">
            <a:off x="8244408" y="3415760"/>
            <a:ext cx="288032" cy="144016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14"/>
          <p:cNvSpPr txBox="1"/>
          <p:nvPr/>
        </p:nvSpPr>
        <p:spPr>
          <a:xfrm>
            <a:off x="2834437" y="2362352"/>
            <a:ext cx="853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 m (X)</a:t>
            </a:r>
            <a:endParaRPr lang="en-US" dirty="0"/>
          </a:p>
        </p:txBody>
      </p:sp>
      <p:sp>
        <p:nvSpPr>
          <p:cNvPr id="16" name="ZoneTexte 15"/>
          <p:cNvSpPr txBox="1"/>
          <p:nvPr/>
        </p:nvSpPr>
        <p:spPr>
          <a:xfrm>
            <a:off x="6732240" y="2623672"/>
            <a:ext cx="1019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1.8 m (Y)</a:t>
            </a:r>
            <a:endParaRPr lang="en-US" dirty="0"/>
          </a:p>
        </p:txBody>
      </p:sp>
      <p:sp>
        <p:nvSpPr>
          <p:cNvPr id="17" name="ZoneTexte 16"/>
          <p:cNvSpPr txBox="1"/>
          <p:nvPr/>
        </p:nvSpPr>
        <p:spPr>
          <a:xfrm>
            <a:off x="8373745" y="3951174"/>
            <a:ext cx="76655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0.6 m </a:t>
            </a:r>
          </a:p>
          <a:p>
            <a:r>
              <a:rPr lang="en-US" dirty="0" smtClean="0"/>
              <a:t>(Z)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7985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79512" y="0"/>
            <a:ext cx="8640960" cy="548680"/>
          </a:xfrm>
        </p:spPr>
        <p:txBody>
          <a:bodyPr>
            <a:normAutofit fontScale="90000"/>
          </a:bodyPr>
          <a:lstStyle/>
          <a:p>
            <a:r>
              <a:rPr lang="en-US" sz="2400" dirty="0" smtClean="0"/>
              <a:t>Super FGD</a:t>
            </a:r>
            <a:r>
              <a:rPr lang="en-US" sz="2400" dirty="0"/>
              <a:t> </a:t>
            </a:r>
            <a:r>
              <a:rPr lang="en-US" sz="2400" dirty="0" smtClean="0"/>
              <a:t>                                                          </a:t>
            </a:r>
            <a:r>
              <a:rPr lang="en-US" sz="2400" i="1" dirty="0" smtClean="0"/>
              <a:t>Design &amp; Envelope constraints</a:t>
            </a:r>
            <a:endParaRPr lang="en-US" sz="2400" i="1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395536" y="6448251"/>
            <a:ext cx="2133600" cy="365125"/>
          </a:xfrm>
        </p:spPr>
        <p:txBody>
          <a:bodyPr/>
          <a:lstStyle/>
          <a:p>
            <a:r>
              <a:rPr lang="fr-FR" dirty="0" smtClean="0"/>
              <a:t>02/10/2017</a:t>
            </a:r>
            <a:endParaRPr lang="fr-BE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520259"/>
            <a:ext cx="2895600" cy="365125"/>
          </a:xfrm>
        </p:spPr>
        <p:txBody>
          <a:bodyPr/>
          <a:lstStyle/>
          <a:p>
            <a:r>
              <a:rPr lang="en-US" smtClean="0"/>
              <a:t>Franck Cadoux, University of Geneva</a:t>
            </a: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13</a:t>
            </a:fld>
            <a:endParaRPr lang="fr-BE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500512"/>
            <a:ext cx="6228184" cy="4671138"/>
          </a:xfrm>
          <a:prstGeom prst="rect">
            <a:avLst/>
          </a:prstGeom>
        </p:spPr>
      </p:pic>
      <p:cxnSp>
        <p:nvCxnSpPr>
          <p:cNvPr id="20" name="Connecteur droit avec flèche 19"/>
          <p:cNvCxnSpPr/>
          <p:nvPr/>
        </p:nvCxnSpPr>
        <p:spPr>
          <a:xfrm flipV="1">
            <a:off x="2706105" y="4653136"/>
            <a:ext cx="1728192" cy="864096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4427984" y="3645024"/>
            <a:ext cx="1512168" cy="100811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Connecteur droit avec flèche 26"/>
          <p:cNvCxnSpPr/>
          <p:nvPr/>
        </p:nvCxnSpPr>
        <p:spPr>
          <a:xfrm>
            <a:off x="2915816" y="2204864"/>
            <a:ext cx="1008112" cy="1008112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ZoneTexte 28"/>
          <p:cNvSpPr txBox="1"/>
          <p:nvPr/>
        </p:nvSpPr>
        <p:spPr>
          <a:xfrm>
            <a:off x="203354" y="1621936"/>
            <a:ext cx="32712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Only a few holes (for Fiber insertion) </a:t>
            </a:r>
          </a:p>
          <a:p>
            <a:r>
              <a:rPr lang="en-US" sz="1600" dirty="0" smtClean="0"/>
              <a:t>are shown …</a:t>
            </a:r>
          </a:p>
          <a:p>
            <a:r>
              <a:rPr lang="en-US" sz="1600" dirty="0" smtClean="0"/>
              <a:t>To keep CAD from scratching!</a:t>
            </a:r>
          </a:p>
        </p:txBody>
      </p:sp>
      <p:sp>
        <p:nvSpPr>
          <p:cNvPr id="31" name="ZoneTexte 30"/>
          <p:cNvSpPr txBox="1"/>
          <p:nvPr/>
        </p:nvSpPr>
        <p:spPr>
          <a:xfrm>
            <a:off x="467544" y="5517232"/>
            <a:ext cx="395672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Each bottom corner will be equipped </a:t>
            </a:r>
          </a:p>
          <a:p>
            <a:r>
              <a:rPr lang="en-US" sz="1600" dirty="0" smtClean="0"/>
              <a:t>with bracket (for connection to basket frame)</a:t>
            </a:r>
          </a:p>
          <a:p>
            <a:r>
              <a:rPr lang="en-US" sz="1600" dirty="0" smtClean="0"/>
              <a:t>To be optimized / envelope constraint.</a:t>
            </a:r>
          </a:p>
        </p:txBody>
      </p:sp>
    </p:spTree>
    <p:extLst>
      <p:ext uri="{BB962C8B-B14F-4D97-AF65-F5344CB8AC3E}">
        <p14:creationId xmlns:p14="http://schemas.microsoft.com/office/powerpoint/2010/main" val="2997993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79512" y="0"/>
            <a:ext cx="8640960" cy="548680"/>
          </a:xfrm>
        </p:spPr>
        <p:txBody>
          <a:bodyPr>
            <a:normAutofit fontScale="90000"/>
          </a:bodyPr>
          <a:lstStyle/>
          <a:p>
            <a:r>
              <a:rPr lang="en-US" sz="2400" dirty="0" smtClean="0"/>
              <a:t>Super FGD</a:t>
            </a:r>
            <a:r>
              <a:rPr lang="en-US" sz="2400" dirty="0"/>
              <a:t> </a:t>
            </a:r>
            <a:r>
              <a:rPr lang="en-US" sz="2400" dirty="0" smtClean="0"/>
              <a:t>                                                          </a:t>
            </a:r>
            <a:r>
              <a:rPr lang="en-US" sz="2400" i="1" dirty="0" smtClean="0"/>
              <a:t>Design &amp; Envelope constraints</a:t>
            </a:r>
            <a:endParaRPr lang="en-US" sz="2400" i="1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395536" y="6448251"/>
            <a:ext cx="2133600" cy="365125"/>
          </a:xfrm>
        </p:spPr>
        <p:txBody>
          <a:bodyPr/>
          <a:lstStyle/>
          <a:p>
            <a:r>
              <a:rPr lang="fr-FR" dirty="0" smtClean="0"/>
              <a:t>02/10/2017</a:t>
            </a:r>
            <a:endParaRPr lang="fr-BE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520259"/>
            <a:ext cx="2895600" cy="365125"/>
          </a:xfrm>
        </p:spPr>
        <p:txBody>
          <a:bodyPr/>
          <a:lstStyle/>
          <a:p>
            <a:r>
              <a:rPr lang="en-US" smtClean="0"/>
              <a:t>Franck Cadoux, University of Geneva</a:t>
            </a: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14</a:t>
            </a:fld>
            <a:endParaRPr lang="fr-BE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620688"/>
            <a:ext cx="3919305" cy="2736304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40439"/>
            <a:ext cx="4465394" cy="3117562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740438"/>
            <a:ext cx="4499991" cy="3141716"/>
          </a:xfrm>
          <a:prstGeom prst="rect">
            <a:avLst/>
          </a:prstGeom>
        </p:spPr>
      </p:pic>
      <p:cxnSp>
        <p:nvCxnSpPr>
          <p:cNvPr id="11" name="Connecteur droit avec flèche 10"/>
          <p:cNvCxnSpPr/>
          <p:nvPr/>
        </p:nvCxnSpPr>
        <p:spPr>
          <a:xfrm>
            <a:off x="2286224" y="1844824"/>
            <a:ext cx="106164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/>
          <p:cNvCxnSpPr/>
          <p:nvPr/>
        </p:nvCxnSpPr>
        <p:spPr>
          <a:xfrm>
            <a:off x="2286224" y="2060848"/>
            <a:ext cx="2069752" cy="108012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ZoneTexte 20"/>
          <p:cNvSpPr txBox="1"/>
          <p:nvPr/>
        </p:nvSpPr>
        <p:spPr>
          <a:xfrm>
            <a:off x="185463" y="1329548"/>
            <a:ext cx="24423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3 NIDA planes to provide references:</a:t>
            </a:r>
          </a:p>
          <a:p>
            <a:r>
              <a:rPr lang="en-US" sz="1600" dirty="0" smtClean="0"/>
              <a:t>- X, Y and bottom Z</a:t>
            </a:r>
          </a:p>
        </p:txBody>
      </p:sp>
      <p:cxnSp>
        <p:nvCxnSpPr>
          <p:cNvPr id="15" name="Connecteur droit avec flèche 14"/>
          <p:cNvCxnSpPr/>
          <p:nvPr/>
        </p:nvCxnSpPr>
        <p:spPr>
          <a:xfrm>
            <a:off x="2286224" y="1988840"/>
            <a:ext cx="2179170" cy="28803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Flèche vers le bas 15"/>
          <p:cNvSpPr/>
          <p:nvPr/>
        </p:nvSpPr>
        <p:spPr>
          <a:xfrm rot="5400000">
            <a:off x="6369666" y="1805615"/>
            <a:ext cx="504056" cy="40575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lèche vers le bas 23"/>
          <p:cNvSpPr/>
          <p:nvPr/>
        </p:nvSpPr>
        <p:spPr>
          <a:xfrm>
            <a:off x="4416245" y="165781"/>
            <a:ext cx="504056" cy="40575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ZoneTexte 24"/>
          <p:cNvSpPr txBox="1"/>
          <p:nvPr/>
        </p:nvSpPr>
        <p:spPr>
          <a:xfrm>
            <a:off x="6563568" y="764704"/>
            <a:ext cx="24423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3 opposite planes will apply pressure to the cube assembly (thru “FOAM”)</a:t>
            </a:r>
          </a:p>
        </p:txBody>
      </p:sp>
    </p:spTree>
    <p:extLst>
      <p:ext uri="{BB962C8B-B14F-4D97-AF65-F5344CB8AC3E}">
        <p14:creationId xmlns:p14="http://schemas.microsoft.com/office/powerpoint/2010/main" val="2922675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79512" y="0"/>
            <a:ext cx="8640960" cy="548680"/>
          </a:xfrm>
        </p:spPr>
        <p:txBody>
          <a:bodyPr>
            <a:normAutofit fontScale="90000"/>
          </a:bodyPr>
          <a:lstStyle/>
          <a:p>
            <a:r>
              <a:rPr lang="en-US" sz="2400" dirty="0" smtClean="0"/>
              <a:t>Super FGD</a:t>
            </a:r>
            <a:r>
              <a:rPr lang="en-US" sz="2400" dirty="0"/>
              <a:t> </a:t>
            </a:r>
            <a:r>
              <a:rPr lang="en-US" sz="2400" dirty="0" smtClean="0"/>
              <a:t>                                                          </a:t>
            </a:r>
            <a:r>
              <a:rPr lang="en-US" sz="2400" i="1" dirty="0" smtClean="0"/>
              <a:t>Design &amp; Envelope constraints</a:t>
            </a:r>
            <a:endParaRPr lang="en-US" sz="2400" i="1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395536" y="6448251"/>
            <a:ext cx="2133600" cy="365125"/>
          </a:xfrm>
        </p:spPr>
        <p:txBody>
          <a:bodyPr/>
          <a:lstStyle/>
          <a:p>
            <a:r>
              <a:rPr lang="fr-FR" dirty="0" smtClean="0"/>
              <a:t>02/10/2017</a:t>
            </a:r>
            <a:endParaRPr lang="fr-BE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520259"/>
            <a:ext cx="2895600" cy="365125"/>
          </a:xfrm>
        </p:spPr>
        <p:txBody>
          <a:bodyPr/>
          <a:lstStyle/>
          <a:p>
            <a:r>
              <a:rPr lang="en-US" smtClean="0"/>
              <a:t>Franck Cadoux, University of Geneva</a:t>
            </a: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15</a:t>
            </a:fld>
            <a:endParaRPr lang="fr-BE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476673"/>
            <a:ext cx="4968552" cy="2678520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01008"/>
            <a:ext cx="4435002" cy="3096344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7595" y="3501008"/>
            <a:ext cx="4796405" cy="3348661"/>
          </a:xfrm>
          <a:prstGeom prst="rect">
            <a:avLst/>
          </a:prstGeom>
        </p:spPr>
      </p:pic>
      <p:cxnSp>
        <p:nvCxnSpPr>
          <p:cNvPr id="14" name="Connecteur droit avec flèche 13"/>
          <p:cNvCxnSpPr/>
          <p:nvPr/>
        </p:nvCxnSpPr>
        <p:spPr>
          <a:xfrm>
            <a:off x="2051720" y="1916832"/>
            <a:ext cx="1368152" cy="50405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18"/>
          <p:cNvCxnSpPr/>
          <p:nvPr/>
        </p:nvCxnSpPr>
        <p:spPr>
          <a:xfrm>
            <a:off x="2123728" y="2492896"/>
            <a:ext cx="1584176" cy="230425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avec flèche 21"/>
          <p:cNvCxnSpPr/>
          <p:nvPr/>
        </p:nvCxnSpPr>
        <p:spPr>
          <a:xfrm>
            <a:off x="2051720" y="2060848"/>
            <a:ext cx="2880320" cy="288032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ZoneTexte 25"/>
          <p:cNvSpPr txBox="1"/>
          <p:nvPr/>
        </p:nvSpPr>
        <p:spPr>
          <a:xfrm>
            <a:off x="185463" y="1329548"/>
            <a:ext cx="244232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Constraints on NIDA frames</a:t>
            </a:r>
          </a:p>
          <a:p>
            <a:r>
              <a:rPr lang="en-US" sz="1600" dirty="0" smtClean="0"/>
              <a:t>(screws are always needed… for panels connections) </a:t>
            </a:r>
          </a:p>
        </p:txBody>
      </p:sp>
    </p:spTree>
    <p:extLst>
      <p:ext uri="{BB962C8B-B14F-4D97-AF65-F5344CB8AC3E}">
        <p14:creationId xmlns:p14="http://schemas.microsoft.com/office/powerpoint/2010/main" val="2346278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79512" y="0"/>
            <a:ext cx="8640960" cy="548680"/>
          </a:xfrm>
        </p:spPr>
        <p:txBody>
          <a:bodyPr>
            <a:normAutofit fontScale="90000"/>
          </a:bodyPr>
          <a:lstStyle/>
          <a:p>
            <a:r>
              <a:rPr lang="en-US" sz="2400" dirty="0" smtClean="0"/>
              <a:t>Super FGD</a:t>
            </a:r>
            <a:r>
              <a:rPr lang="en-US" sz="2400" dirty="0"/>
              <a:t> </a:t>
            </a:r>
            <a:r>
              <a:rPr lang="en-US" sz="2400" dirty="0" smtClean="0"/>
              <a:t>                                                          </a:t>
            </a:r>
            <a:r>
              <a:rPr lang="en-US" sz="2400" i="1" dirty="0" smtClean="0"/>
              <a:t>Design &amp; Envelope constraints</a:t>
            </a:r>
            <a:endParaRPr lang="en-US" sz="2400" i="1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395536" y="6448251"/>
            <a:ext cx="2133600" cy="365125"/>
          </a:xfrm>
        </p:spPr>
        <p:txBody>
          <a:bodyPr/>
          <a:lstStyle/>
          <a:p>
            <a:r>
              <a:rPr lang="fr-FR" dirty="0" smtClean="0"/>
              <a:t>02/10/2017</a:t>
            </a:r>
            <a:endParaRPr lang="fr-BE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520259"/>
            <a:ext cx="2895600" cy="365125"/>
          </a:xfrm>
        </p:spPr>
        <p:txBody>
          <a:bodyPr/>
          <a:lstStyle/>
          <a:p>
            <a:r>
              <a:rPr lang="en-US" smtClean="0"/>
              <a:t>Franck Cadoux, University of Geneva</a:t>
            </a: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16</a:t>
            </a:fld>
            <a:endParaRPr lang="fr-BE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620688"/>
            <a:ext cx="7524328" cy="4933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ZoneTexte 14"/>
          <p:cNvSpPr txBox="1"/>
          <p:nvPr/>
        </p:nvSpPr>
        <p:spPr>
          <a:xfrm>
            <a:off x="323528" y="4329100"/>
            <a:ext cx="244232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NIDA panel frame (to be seriously considered…)</a:t>
            </a:r>
          </a:p>
          <a:p>
            <a:r>
              <a:rPr lang="en-US" sz="1600" dirty="0" smtClean="0"/>
              <a:t>Needed for screw inserts + load transmissions</a:t>
            </a:r>
          </a:p>
        </p:txBody>
      </p:sp>
      <p:cxnSp>
        <p:nvCxnSpPr>
          <p:cNvPr id="7" name="Connecteur droit avec flèche 6"/>
          <p:cNvCxnSpPr/>
          <p:nvPr/>
        </p:nvCxnSpPr>
        <p:spPr>
          <a:xfrm flipV="1">
            <a:off x="2555776" y="3789040"/>
            <a:ext cx="1080120" cy="100811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/>
          <p:nvPr/>
        </p:nvCxnSpPr>
        <p:spPr>
          <a:xfrm flipH="1" flipV="1">
            <a:off x="4427984" y="2636912"/>
            <a:ext cx="2952328" cy="194421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ZoneTexte 20"/>
          <p:cNvSpPr txBox="1"/>
          <p:nvPr/>
        </p:nvSpPr>
        <p:spPr>
          <a:xfrm>
            <a:off x="6516216" y="4580108"/>
            <a:ext cx="24423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AIREX core</a:t>
            </a:r>
          </a:p>
        </p:txBody>
      </p:sp>
    </p:spTree>
    <p:extLst>
      <p:ext uri="{BB962C8B-B14F-4D97-AF65-F5344CB8AC3E}">
        <p14:creationId xmlns:p14="http://schemas.microsoft.com/office/powerpoint/2010/main" val="803169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79512" y="0"/>
            <a:ext cx="8640960" cy="548680"/>
          </a:xfrm>
        </p:spPr>
        <p:txBody>
          <a:bodyPr>
            <a:normAutofit fontScale="90000"/>
          </a:bodyPr>
          <a:lstStyle/>
          <a:p>
            <a:r>
              <a:rPr lang="en-US" sz="2400" dirty="0" smtClean="0"/>
              <a:t>Super FGD</a:t>
            </a:r>
            <a:r>
              <a:rPr lang="en-US" sz="2400" dirty="0"/>
              <a:t> </a:t>
            </a:r>
            <a:r>
              <a:rPr lang="en-US" sz="2400" dirty="0" smtClean="0"/>
              <a:t>                                                          </a:t>
            </a:r>
            <a:r>
              <a:rPr lang="en-US" sz="2400" i="1" dirty="0" smtClean="0"/>
              <a:t>Design &amp; Envelope constraints</a:t>
            </a:r>
            <a:endParaRPr lang="en-US" sz="2400" i="1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395536" y="6448251"/>
            <a:ext cx="2133600" cy="365125"/>
          </a:xfrm>
        </p:spPr>
        <p:txBody>
          <a:bodyPr/>
          <a:lstStyle/>
          <a:p>
            <a:r>
              <a:rPr lang="fr-FR" dirty="0" smtClean="0"/>
              <a:t>02/10/2017</a:t>
            </a:r>
            <a:endParaRPr lang="fr-BE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520259"/>
            <a:ext cx="2895600" cy="365125"/>
          </a:xfrm>
        </p:spPr>
        <p:txBody>
          <a:bodyPr/>
          <a:lstStyle/>
          <a:p>
            <a:r>
              <a:rPr lang="en-US" smtClean="0"/>
              <a:t>Franck Cadoux, University of Geneva</a:t>
            </a: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17</a:t>
            </a:fld>
            <a:endParaRPr lang="fr-BE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6943" y="476672"/>
            <a:ext cx="4097057" cy="372900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9828" y="3792408"/>
            <a:ext cx="2989443" cy="2720888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48680"/>
            <a:ext cx="3563888" cy="3243728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444750" y="3991896"/>
            <a:ext cx="3096344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Sci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Fibre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insertion and locking </a:t>
            </a:r>
            <a:r>
              <a:rPr lang="en-US" sz="1600" dirty="0" smtClean="0"/>
              <a:t>..</a:t>
            </a:r>
          </a:p>
          <a:p>
            <a:pPr marL="285750" indent="-285750">
              <a:buFontTx/>
              <a:buChar char="-"/>
            </a:pPr>
            <a:r>
              <a:rPr lang="en-US" sz="1600" dirty="0" smtClean="0"/>
              <a:t>Connector design to be optimized (fab + integration)</a:t>
            </a:r>
          </a:p>
          <a:p>
            <a:pPr marL="285750" indent="-285750">
              <a:buFontTx/>
              <a:buChar char="-"/>
            </a:pPr>
            <a:r>
              <a:rPr lang="en-US" sz="1600" dirty="0" smtClean="0"/>
              <a:t>Clip system to connect the female part (incl. </a:t>
            </a:r>
            <a:r>
              <a:rPr lang="en-US" sz="1600" dirty="0" err="1" smtClean="0"/>
              <a:t>SiPM</a:t>
            </a:r>
            <a:r>
              <a:rPr lang="en-US" sz="1600" dirty="0" smtClean="0"/>
              <a:t>)… </a:t>
            </a:r>
            <a:r>
              <a:rPr lang="en-US" sz="1600" dirty="0" err="1" smtClean="0"/>
              <a:t>alla</a:t>
            </a:r>
            <a:r>
              <a:rPr lang="en-US" sz="1600" dirty="0" smtClean="0"/>
              <a:t> </a:t>
            </a:r>
            <a:r>
              <a:rPr lang="en-US" sz="1600" dirty="0" err="1" smtClean="0"/>
              <a:t>BabyMIND</a:t>
            </a:r>
            <a:endParaRPr lang="en-US" sz="1600" dirty="0" smtClean="0"/>
          </a:p>
          <a:p>
            <a:pPr marL="285750" indent="-285750">
              <a:buFontTx/>
              <a:buChar char="-"/>
            </a:pPr>
            <a:r>
              <a:rPr lang="en-US" sz="1600" dirty="0" smtClean="0"/>
              <a:t>Key issue: back PCB (micro coax cable connection)…</a:t>
            </a:r>
          </a:p>
          <a:p>
            <a:pPr marL="285750" indent="-285750">
              <a:buFontTx/>
              <a:buChar char="-"/>
            </a:pPr>
            <a:r>
              <a:rPr lang="en-US" sz="1600" dirty="0" smtClean="0"/>
              <a:t>20mm is needed for female + PCB+ connector</a:t>
            </a:r>
          </a:p>
          <a:p>
            <a:pPr marL="285750" indent="-285750">
              <a:buFontTx/>
              <a:buChar char="-"/>
            </a:pPr>
            <a:endParaRPr lang="en-US" sz="1600" dirty="0" smtClean="0"/>
          </a:p>
          <a:p>
            <a:pPr marL="285750" indent="-285750">
              <a:buFontTx/>
              <a:buChar char="-"/>
            </a:pPr>
            <a:endParaRPr lang="en-US" sz="1600" dirty="0" smtClean="0"/>
          </a:p>
          <a:p>
            <a:pPr marL="285750" indent="-285750">
              <a:buFontTx/>
              <a:buChar char="-"/>
            </a:pPr>
            <a:endParaRPr lang="en-US" sz="1600" dirty="0" smtClean="0"/>
          </a:p>
        </p:txBody>
      </p:sp>
      <p:sp>
        <p:nvSpPr>
          <p:cNvPr id="10" name="ZoneTexte 9"/>
          <p:cNvSpPr txBox="1"/>
          <p:nvPr/>
        </p:nvSpPr>
        <p:spPr>
          <a:xfrm>
            <a:off x="3822807" y="1847378"/>
            <a:ext cx="19013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Only the male part is shown</a:t>
            </a:r>
            <a:endParaRPr lang="en-US" dirty="0"/>
          </a:p>
        </p:txBody>
      </p:sp>
      <p:cxnSp>
        <p:nvCxnSpPr>
          <p:cNvPr id="12" name="Connecteur droit avec flèche 11"/>
          <p:cNvCxnSpPr>
            <a:stCxn id="10" idx="2"/>
          </p:cNvCxnSpPr>
          <p:nvPr/>
        </p:nvCxnSpPr>
        <p:spPr>
          <a:xfrm>
            <a:off x="4773468" y="2493709"/>
            <a:ext cx="518612" cy="14320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1018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79512" y="0"/>
            <a:ext cx="8640960" cy="548680"/>
          </a:xfrm>
        </p:spPr>
        <p:txBody>
          <a:bodyPr>
            <a:normAutofit fontScale="90000"/>
          </a:bodyPr>
          <a:lstStyle/>
          <a:p>
            <a:r>
              <a:rPr lang="en-US" sz="2400" dirty="0" smtClean="0"/>
              <a:t>Super FGD</a:t>
            </a:r>
            <a:r>
              <a:rPr lang="en-US" sz="2400" dirty="0"/>
              <a:t> </a:t>
            </a:r>
            <a:r>
              <a:rPr lang="en-US" sz="2400" dirty="0" smtClean="0"/>
              <a:t>                                                 </a:t>
            </a:r>
            <a:r>
              <a:rPr lang="en-US" sz="2400" i="1" dirty="0" smtClean="0"/>
              <a:t>Target Design_ FEA simplifications</a:t>
            </a:r>
            <a:endParaRPr lang="en-US" sz="2400" i="1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02/10/2017</a:t>
            </a:r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31840" y="6471681"/>
            <a:ext cx="2895600" cy="365125"/>
          </a:xfrm>
        </p:spPr>
        <p:txBody>
          <a:bodyPr/>
          <a:lstStyle/>
          <a:p>
            <a:r>
              <a:rPr lang="en-US" dirty="0" smtClean="0"/>
              <a:t>Franck </a:t>
            </a:r>
            <a:r>
              <a:rPr lang="en-US" dirty="0" err="1" smtClean="0"/>
              <a:t>Cadoux</a:t>
            </a:r>
            <a:r>
              <a:rPr lang="en-US" dirty="0" smtClean="0"/>
              <a:t>, University of Geneva</a:t>
            </a:r>
            <a:endParaRPr lang="fr-BE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2</a:t>
            </a:fld>
            <a:endParaRPr lang="fr-BE"/>
          </a:p>
        </p:txBody>
      </p:sp>
      <p:sp>
        <p:nvSpPr>
          <p:cNvPr id="8" name="ZoneTexte 7"/>
          <p:cNvSpPr txBox="1"/>
          <p:nvPr/>
        </p:nvSpPr>
        <p:spPr>
          <a:xfrm>
            <a:off x="323528" y="692696"/>
            <a:ext cx="845032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ey numbers and assumptions (to start with</a:t>
            </a:r>
            <a:r>
              <a:rPr lang="en-US" dirty="0" smtClean="0"/>
              <a:t>…)</a:t>
            </a:r>
          </a:p>
          <a:p>
            <a:endParaRPr lang="en-US" dirty="0" smtClean="0"/>
          </a:p>
          <a:p>
            <a:pPr marL="285750" indent="-285750">
              <a:buFontTx/>
              <a:buChar char="-"/>
            </a:pPr>
            <a:r>
              <a:rPr lang="en-US" dirty="0" smtClean="0"/>
              <a:t>Overall target size: </a:t>
            </a:r>
            <a:r>
              <a:rPr lang="en-US" b="1" dirty="0" smtClean="0"/>
              <a:t>2m x 1.8m x 0.6m </a:t>
            </a:r>
            <a:r>
              <a:rPr lang="en-US" dirty="0" smtClean="0"/>
              <a:t>high 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Assumptions for CAD and FEA: scintillator cube is </a:t>
            </a:r>
            <a:r>
              <a:rPr lang="en-US" b="1" dirty="0" smtClean="0"/>
              <a:t>15mm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Optimization is mandatory / target height (tight clearances on Z )… less tricky on X / Y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Try to simplify the FEA as much as possible (cubes vs equivalent pressure)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Double symmetries are considered to limit the model size (same results!)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Cubes are linked by friction (3 friction factors are considered: 0/0.5/1..)</a:t>
            </a: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29000"/>
            <a:ext cx="5436096" cy="2806868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 rot="420084">
            <a:off x="2137485" y="4116209"/>
            <a:ext cx="18443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Only 2 layers shown</a:t>
            </a:r>
            <a:endParaRPr lang="en-US" sz="1600" dirty="0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5448" y="3690319"/>
            <a:ext cx="4968552" cy="2565456"/>
          </a:xfrm>
          <a:prstGeom prst="rect">
            <a:avLst/>
          </a:prstGeom>
        </p:spPr>
      </p:pic>
      <p:sp>
        <p:nvSpPr>
          <p:cNvPr id="12" name="Flèche vers le bas 11"/>
          <p:cNvSpPr/>
          <p:nvPr/>
        </p:nvSpPr>
        <p:spPr>
          <a:xfrm>
            <a:off x="5496675" y="5229200"/>
            <a:ext cx="121158" cy="288032"/>
          </a:xfrm>
          <a:prstGeom prst="down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lèche vers le bas 12"/>
          <p:cNvSpPr/>
          <p:nvPr/>
        </p:nvSpPr>
        <p:spPr>
          <a:xfrm>
            <a:off x="5811084" y="5245968"/>
            <a:ext cx="121158" cy="288032"/>
          </a:xfrm>
          <a:prstGeom prst="down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lèche vers le bas 13"/>
          <p:cNvSpPr/>
          <p:nvPr/>
        </p:nvSpPr>
        <p:spPr>
          <a:xfrm>
            <a:off x="6156176" y="5282497"/>
            <a:ext cx="121158" cy="288032"/>
          </a:xfrm>
          <a:prstGeom prst="down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lèche vers le bas 14"/>
          <p:cNvSpPr/>
          <p:nvPr/>
        </p:nvSpPr>
        <p:spPr>
          <a:xfrm>
            <a:off x="7236296" y="5358404"/>
            <a:ext cx="121158" cy="288032"/>
          </a:xfrm>
          <a:prstGeom prst="down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lèche vers le bas 15"/>
          <p:cNvSpPr/>
          <p:nvPr/>
        </p:nvSpPr>
        <p:spPr>
          <a:xfrm>
            <a:off x="6444208" y="5286106"/>
            <a:ext cx="121158" cy="288032"/>
          </a:xfrm>
          <a:prstGeom prst="down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lèche vers le bas 16"/>
          <p:cNvSpPr/>
          <p:nvPr/>
        </p:nvSpPr>
        <p:spPr>
          <a:xfrm>
            <a:off x="6841744" y="5358404"/>
            <a:ext cx="121158" cy="288032"/>
          </a:xfrm>
          <a:prstGeom prst="down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ZoneTexte 17"/>
          <p:cNvSpPr txBox="1"/>
          <p:nvPr/>
        </p:nvSpPr>
        <p:spPr>
          <a:xfrm>
            <a:off x="5749314" y="4513100"/>
            <a:ext cx="18208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Equivalent pressure</a:t>
            </a:r>
            <a:endParaRPr lang="en-US" sz="1600" dirty="0"/>
          </a:p>
        </p:txBody>
      </p:sp>
      <p:cxnSp>
        <p:nvCxnSpPr>
          <p:cNvPr id="20" name="Connecteur droit avec flèche 19"/>
          <p:cNvCxnSpPr>
            <a:stCxn id="22" idx="1"/>
          </p:cNvCxnSpPr>
          <p:nvPr/>
        </p:nvCxnSpPr>
        <p:spPr>
          <a:xfrm flipH="1" flipV="1">
            <a:off x="3275856" y="5949280"/>
            <a:ext cx="719738" cy="33899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ZoneTexte 21"/>
          <p:cNvSpPr txBox="1"/>
          <p:nvPr/>
        </p:nvSpPr>
        <p:spPr>
          <a:xfrm>
            <a:off x="3995594" y="6103613"/>
            <a:ext cx="1671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Center of target</a:t>
            </a:r>
            <a:endParaRPr lang="en-US" dirty="0"/>
          </a:p>
        </p:txBody>
      </p:sp>
      <p:cxnSp>
        <p:nvCxnSpPr>
          <p:cNvPr id="24" name="Connecteur droit avec flèche 23"/>
          <p:cNvCxnSpPr/>
          <p:nvPr/>
        </p:nvCxnSpPr>
        <p:spPr>
          <a:xfrm flipV="1">
            <a:off x="5749314" y="6021288"/>
            <a:ext cx="1820819" cy="26616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avec flèche 28"/>
          <p:cNvCxnSpPr/>
          <p:nvPr/>
        </p:nvCxnSpPr>
        <p:spPr>
          <a:xfrm>
            <a:off x="2051720" y="3429000"/>
            <a:ext cx="2016224" cy="28803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ZoneTexte 29"/>
          <p:cNvSpPr txBox="1"/>
          <p:nvPr/>
        </p:nvSpPr>
        <p:spPr>
          <a:xfrm rot="452820">
            <a:off x="2823649" y="3289907"/>
            <a:ext cx="904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400mm</a:t>
            </a:r>
            <a:endParaRPr lang="en-US" dirty="0"/>
          </a:p>
        </p:txBody>
      </p:sp>
      <p:sp>
        <p:nvSpPr>
          <p:cNvPr id="31" name="ZoneTexte 30"/>
          <p:cNvSpPr txBox="1"/>
          <p:nvPr/>
        </p:nvSpPr>
        <p:spPr>
          <a:xfrm rot="20467430">
            <a:off x="726778" y="3368481"/>
            <a:ext cx="904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300mm</a:t>
            </a:r>
            <a:endParaRPr lang="en-US" dirty="0"/>
          </a:p>
        </p:txBody>
      </p:sp>
      <p:cxnSp>
        <p:nvCxnSpPr>
          <p:cNvPr id="33" name="Connecteur droit avec flèche 32"/>
          <p:cNvCxnSpPr/>
          <p:nvPr/>
        </p:nvCxnSpPr>
        <p:spPr>
          <a:xfrm flipV="1">
            <a:off x="691353" y="3474573"/>
            <a:ext cx="1144343" cy="399609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5277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79512" y="0"/>
            <a:ext cx="8640960" cy="548680"/>
          </a:xfrm>
        </p:spPr>
        <p:txBody>
          <a:bodyPr>
            <a:normAutofit fontScale="90000"/>
          </a:bodyPr>
          <a:lstStyle/>
          <a:p>
            <a:r>
              <a:rPr lang="en-US" sz="2400" dirty="0" smtClean="0"/>
              <a:t>Super FGD</a:t>
            </a:r>
            <a:r>
              <a:rPr lang="en-US" sz="2400" dirty="0"/>
              <a:t> </a:t>
            </a:r>
            <a:r>
              <a:rPr lang="en-US" sz="2400" dirty="0" smtClean="0"/>
              <a:t>                                                 </a:t>
            </a:r>
            <a:r>
              <a:rPr lang="en-US" sz="2400" i="1" dirty="0" smtClean="0"/>
              <a:t>Target Design_ FEA simplifications</a:t>
            </a:r>
            <a:endParaRPr lang="en-US" sz="2400" i="1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133600" cy="365125"/>
          </a:xfrm>
        </p:spPr>
        <p:txBody>
          <a:bodyPr/>
          <a:lstStyle/>
          <a:p>
            <a:r>
              <a:rPr lang="fr-FR" dirty="0" smtClean="0"/>
              <a:t>02/10/2017</a:t>
            </a:r>
            <a:endParaRPr lang="fr-BE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630488" y="6356350"/>
            <a:ext cx="2895600" cy="365125"/>
          </a:xfrm>
        </p:spPr>
        <p:txBody>
          <a:bodyPr/>
          <a:lstStyle/>
          <a:p>
            <a:r>
              <a:rPr lang="en-US" smtClean="0"/>
              <a:t>Franck Cadoux, University of Geneva</a:t>
            </a: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3</a:t>
            </a:fld>
            <a:endParaRPr lang="fr-BE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548681"/>
            <a:ext cx="6048672" cy="3123164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9" y="3501549"/>
            <a:ext cx="6266663" cy="3235722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6012160" y="772750"/>
            <a:ext cx="28837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Don’t look at absolute deformations… size doesn't  correspond to Target!</a:t>
            </a:r>
          </a:p>
          <a:p>
            <a:r>
              <a:rPr lang="en-US" dirty="0" smtClean="0"/>
              <a:t>….Only for COMPARISONS!</a:t>
            </a:r>
            <a:endParaRPr lang="en-US" dirty="0"/>
          </a:p>
        </p:txBody>
      </p:sp>
      <p:sp>
        <p:nvSpPr>
          <p:cNvPr id="9" name="ZoneTexte 8"/>
          <p:cNvSpPr txBox="1"/>
          <p:nvPr/>
        </p:nvSpPr>
        <p:spPr>
          <a:xfrm>
            <a:off x="3491880" y="1803802"/>
            <a:ext cx="18794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Friction factor is </a:t>
            </a:r>
            <a:r>
              <a:rPr lang="en-US" sz="1600" b="1" dirty="0" smtClean="0"/>
              <a:t>0.5</a:t>
            </a:r>
            <a:r>
              <a:rPr lang="en-US" sz="1600" dirty="0" smtClean="0"/>
              <a:t> </a:t>
            </a:r>
            <a:endParaRPr lang="en-US" sz="1600" dirty="0"/>
          </a:p>
        </p:txBody>
      </p:sp>
      <p:cxnSp>
        <p:nvCxnSpPr>
          <p:cNvPr id="11" name="Connecteur droit avec flèche 10"/>
          <p:cNvCxnSpPr/>
          <p:nvPr/>
        </p:nvCxnSpPr>
        <p:spPr>
          <a:xfrm flipH="1">
            <a:off x="6084168" y="4149080"/>
            <a:ext cx="504056" cy="50405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6102230" y="3137916"/>
            <a:ext cx="28083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Pressure model shows ≈</a:t>
            </a:r>
            <a:r>
              <a:rPr lang="en-US" b="1" dirty="0" smtClean="0"/>
              <a:t>20%</a:t>
            </a:r>
            <a:r>
              <a:rPr lang="en-US" dirty="0" smtClean="0"/>
              <a:t> over deformations / cubes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5415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79512" y="0"/>
            <a:ext cx="8640960" cy="548680"/>
          </a:xfrm>
        </p:spPr>
        <p:txBody>
          <a:bodyPr>
            <a:normAutofit fontScale="90000"/>
          </a:bodyPr>
          <a:lstStyle/>
          <a:p>
            <a:r>
              <a:rPr lang="en-US" sz="2400" dirty="0" smtClean="0"/>
              <a:t>Super FGD</a:t>
            </a:r>
            <a:r>
              <a:rPr lang="en-US" sz="2400" dirty="0"/>
              <a:t> </a:t>
            </a:r>
            <a:r>
              <a:rPr lang="en-US" sz="2400" dirty="0" smtClean="0"/>
              <a:t>                                                 </a:t>
            </a:r>
            <a:r>
              <a:rPr lang="en-US" sz="2400" i="1" dirty="0" smtClean="0"/>
              <a:t>Target Design_ FEA simplifications</a:t>
            </a:r>
            <a:endParaRPr lang="en-US" sz="2400" i="1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02/10/2017</a:t>
            </a:r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Franck Cadoux, University of Geneva</a:t>
            </a: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4</a:t>
            </a:fld>
            <a:endParaRPr lang="fr-BE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764" y="548680"/>
            <a:ext cx="6084168" cy="3141493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690173"/>
            <a:ext cx="5579310" cy="2880815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2915816" y="1556792"/>
            <a:ext cx="18794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Friction factor is </a:t>
            </a:r>
            <a:r>
              <a:rPr lang="en-US" sz="1600" b="1" dirty="0" smtClean="0"/>
              <a:t>0.0</a:t>
            </a:r>
            <a:r>
              <a:rPr lang="en-US" sz="1600" dirty="0" smtClean="0"/>
              <a:t> </a:t>
            </a:r>
            <a:endParaRPr lang="en-US" sz="1600" dirty="0"/>
          </a:p>
        </p:txBody>
      </p:sp>
      <p:sp>
        <p:nvSpPr>
          <p:cNvPr id="9" name="ZoneTexte 8"/>
          <p:cNvSpPr txBox="1"/>
          <p:nvPr/>
        </p:nvSpPr>
        <p:spPr>
          <a:xfrm>
            <a:off x="3198944" y="4365104"/>
            <a:ext cx="18345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Friction factor is </a:t>
            </a:r>
            <a:r>
              <a:rPr lang="en-US" sz="1600" b="1" dirty="0" smtClean="0"/>
              <a:t>1 </a:t>
            </a:r>
            <a:r>
              <a:rPr lang="en-US" sz="1600" dirty="0" smtClean="0"/>
              <a:t> </a:t>
            </a:r>
            <a:endParaRPr lang="en-US" sz="1600" dirty="0"/>
          </a:p>
        </p:txBody>
      </p:sp>
      <p:sp>
        <p:nvSpPr>
          <p:cNvPr id="10" name="ZoneTexte 9"/>
          <p:cNvSpPr txBox="1"/>
          <p:nvPr/>
        </p:nvSpPr>
        <p:spPr>
          <a:xfrm>
            <a:off x="5839763" y="3068960"/>
            <a:ext cx="30243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Extreme cases with friction factors (0 and 1)… negligible effects (1 to 2% difference)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1269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02/10/2017</a:t>
            </a:r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Franck Cadoux, University of Geneva</a:t>
            </a: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5</a:t>
            </a:fld>
            <a:endParaRPr lang="fr-BE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6672"/>
            <a:ext cx="5578351" cy="288032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349333"/>
            <a:ext cx="6012161" cy="3104313"/>
          </a:xfrm>
          <a:prstGeom prst="rect">
            <a:avLst/>
          </a:prstGeom>
        </p:spPr>
      </p:pic>
      <p:sp>
        <p:nvSpPr>
          <p:cNvPr id="9" name="Titre 1"/>
          <p:cNvSpPr txBox="1">
            <a:spLocks/>
          </p:cNvSpPr>
          <p:nvPr/>
        </p:nvSpPr>
        <p:spPr>
          <a:xfrm>
            <a:off x="179512" y="0"/>
            <a:ext cx="8640960" cy="5486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smtClean="0"/>
              <a:t>Super FGD                                                  </a:t>
            </a:r>
            <a:r>
              <a:rPr lang="en-US" sz="2400" i="1" smtClean="0"/>
              <a:t>Target Design_ FEA simplifications</a:t>
            </a:r>
            <a:endParaRPr lang="en-US" sz="2400" i="1" dirty="0"/>
          </a:p>
        </p:txBody>
      </p:sp>
      <p:sp>
        <p:nvSpPr>
          <p:cNvPr id="10" name="ZoneTexte 9"/>
          <p:cNvSpPr txBox="1"/>
          <p:nvPr/>
        </p:nvSpPr>
        <p:spPr>
          <a:xfrm>
            <a:off x="5868144" y="2348880"/>
            <a:ext cx="3024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case of 20 layers of cubes…</a:t>
            </a:r>
          </a:p>
          <a:p>
            <a:r>
              <a:rPr lang="en-US" dirty="0" smtClean="0"/>
              <a:t>We keep the </a:t>
            </a:r>
            <a:r>
              <a:rPr lang="en-US" b="1" dirty="0" smtClean="0"/>
              <a:t>20 %</a:t>
            </a:r>
            <a:r>
              <a:rPr lang="en-US" dirty="0" smtClean="0"/>
              <a:t> difference!</a:t>
            </a:r>
            <a:endParaRPr lang="en-US" dirty="0"/>
          </a:p>
        </p:txBody>
      </p:sp>
      <p:sp>
        <p:nvSpPr>
          <p:cNvPr id="11" name="ZoneTexte 10"/>
          <p:cNvSpPr txBox="1"/>
          <p:nvPr/>
        </p:nvSpPr>
        <p:spPr>
          <a:xfrm>
            <a:off x="3361621" y="1667937"/>
            <a:ext cx="18443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Only 2 layers shown</a:t>
            </a:r>
            <a:endParaRPr lang="en-US" sz="1600" dirty="0"/>
          </a:p>
        </p:txBody>
      </p:sp>
      <p:sp>
        <p:nvSpPr>
          <p:cNvPr id="12" name="Flèche vers le bas 11"/>
          <p:cNvSpPr/>
          <p:nvPr/>
        </p:nvSpPr>
        <p:spPr>
          <a:xfrm>
            <a:off x="7020272" y="3140968"/>
            <a:ext cx="484632" cy="648072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ZoneTexte 12"/>
          <p:cNvSpPr txBox="1"/>
          <p:nvPr/>
        </p:nvSpPr>
        <p:spPr>
          <a:xfrm>
            <a:off x="5992736" y="4149080"/>
            <a:ext cx="30243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 simplified model </a:t>
            </a:r>
            <a:r>
              <a:rPr lang="en-US" dirty="0" smtClean="0"/>
              <a:t>(equiv. pressure on the bottom plane) can be used for global target FEA </a:t>
            </a:r>
          </a:p>
          <a:p>
            <a:r>
              <a:rPr lang="en-US" dirty="0" smtClean="0"/>
              <a:t>(provide 20% margin in </a:t>
            </a:r>
            <a:r>
              <a:rPr lang="en-US" dirty="0" err="1" smtClean="0"/>
              <a:t>def</a:t>
            </a:r>
            <a:r>
              <a:rPr lang="en-US" dirty="0" smtClean="0"/>
              <a:t>!)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7247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02/10/2017</a:t>
            </a:r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Franck Cadoux, University of Geneva</a:t>
            </a: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6</a:t>
            </a:fld>
            <a:endParaRPr lang="fr-BE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6672"/>
            <a:ext cx="5578351" cy="288032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349333"/>
            <a:ext cx="6012161" cy="3104313"/>
          </a:xfrm>
          <a:prstGeom prst="rect">
            <a:avLst/>
          </a:prstGeom>
        </p:spPr>
      </p:pic>
      <p:sp>
        <p:nvSpPr>
          <p:cNvPr id="9" name="Titre 1"/>
          <p:cNvSpPr txBox="1">
            <a:spLocks/>
          </p:cNvSpPr>
          <p:nvPr/>
        </p:nvSpPr>
        <p:spPr>
          <a:xfrm>
            <a:off x="179512" y="0"/>
            <a:ext cx="8640960" cy="5486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smtClean="0"/>
              <a:t>Super FGD                                                  </a:t>
            </a:r>
            <a:r>
              <a:rPr lang="en-US" sz="2400" i="1" smtClean="0"/>
              <a:t>Target Design_ FEA simplifications</a:t>
            </a:r>
            <a:endParaRPr lang="en-US" sz="2400" i="1" dirty="0"/>
          </a:p>
        </p:txBody>
      </p:sp>
      <p:sp>
        <p:nvSpPr>
          <p:cNvPr id="10" name="ZoneTexte 9"/>
          <p:cNvSpPr txBox="1"/>
          <p:nvPr/>
        </p:nvSpPr>
        <p:spPr>
          <a:xfrm>
            <a:off x="5868144" y="2348880"/>
            <a:ext cx="3024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case of 20 layers of cubes…</a:t>
            </a:r>
          </a:p>
          <a:p>
            <a:r>
              <a:rPr lang="en-US" dirty="0" smtClean="0"/>
              <a:t>We keep the </a:t>
            </a:r>
            <a:r>
              <a:rPr lang="en-US" b="1" dirty="0" smtClean="0"/>
              <a:t>20 %</a:t>
            </a:r>
            <a:r>
              <a:rPr lang="en-US" dirty="0" smtClean="0"/>
              <a:t> difference!</a:t>
            </a:r>
            <a:endParaRPr lang="en-US" dirty="0"/>
          </a:p>
        </p:txBody>
      </p:sp>
      <p:sp>
        <p:nvSpPr>
          <p:cNvPr id="11" name="ZoneTexte 10"/>
          <p:cNvSpPr txBox="1"/>
          <p:nvPr/>
        </p:nvSpPr>
        <p:spPr>
          <a:xfrm>
            <a:off x="3361621" y="1667937"/>
            <a:ext cx="18443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Only 2 layers shown</a:t>
            </a:r>
            <a:endParaRPr lang="en-US" sz="1600" dirty="0"/>
          </a:p>
        </p:txBody>
      </p:sp>
      <p:sp>
        <p:nvSpPr>
          <p:cNvPr id="12" name="Flèche vers le bas 11"/>
          <p:cNvSpPr/>
          <p:nvPr/>
        </p:nvSpPr>
        <p:spPr>
          <a:xfrm>
            <a:off x="7020272" y="3140968"/>
            <a:ext cx="484632" cy="648072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ZoneTexte 12"/>
          <p:cNvSpPr txBox="1"/>
          <p:nvPr/>
        </p:nvSpPr>
        <p:spPr>
          <a:xfrm>
            <a:off x="5992736" y="4149080"/>
            <a:ext cx="30243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 simplified model </a:t>
            </a:r>
            <a:r>
              <a:rPr lang="en-US" dirty="0" smtClean="0"/>
              <a:t>(equiv. pressure on the bottom plane) can be used for global target FEA </a:t>
            </a:r>
          </a:p>
          <a:p>
            <a:r>
              <a:rPr lang="en-US" dirty="0" smtClean="0"/>
              <a:t>(provide 20% margin in </a:t>
            </a:r>
            <a:r>
              <a:rPr lang="en-US" dirty="0" err="1" smtClean="0"/>
              <a:t>def</a:t>
            </a:r>
            <a:r>
              <a:rPr lang="en-US" dirty="0" smtClean="0"/>
              <a:t>!)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9961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02/10/2017</a:t>
            </a:r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Franck Cadoux, University of Geneva</a:t>
            </a: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7</a:t>
            </a:fld>
            <a:endParaRPr lang="fr-BE" dirty="0"/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179512" y="0"/>
            <a:ext cx="8640960" cy="5486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/>
              <a:t>Super FGD                                                  </a:t>
            </a:r>
            <a:r>
              <a:rPr lang="en-US" sz="2400" i="1" dirty="0" smtClean="0"/>
              <a:t>Target Design_ FEA simplifications</a:t>
            </a:r>
            <a:endParaRPr lang="en-US" sz="2400" i="1" dirty="0"/>
          </a:p>
        </p:txBody>
      </p:sp>
      <p:sp>
        <p:nvSpPr>
          <p:cNvPr id="2" name="ZoneTexte 1"/>
          <p:cNvSpPr txBox="1"/>
          <p:nvPr/>
        </p:nvSpPr>
        <p:spPr>
          <a:xfrm>
            <a:off x="683568" y="764704"/>
            <a:ext cx="65780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Full target</a:t>
            </a:r>
            <a:r>
              <a:rPr lang="en-US" dirty="0" smtClean="0"/>
              <a:t>: double symmetries (2m x1.8m x 0.6m).. </a:t>
            </a:r>
            <a:r>
              <a:rPr lang="en-US" i="1" dirty="0" smtClean="0"/>
              <a:t>A quarter model</a:t>
            </a:r>
            <a:r>
              <a:rPr lang="en-US" dirty="0" smtClean="0"/>
              <a:t>!</a:t>
            </a:r>
            <a:endParaRPr lang="en-US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196752"/>
            <a:ext cx="8339187" cy="4608512"/>
          </a:xfrm>
          <a:prstGeom prst="rect">
            <a:avLst/>
          </a:prstGeom>
        </p:spPr>
      </p:pic>
      <p:cxnSp>
        <p:nvCxnSpPr>
          <p:cNvPr id="15" name="Connecteur droit avec flèche 14"/>
          <p:cNvCxnSpPr/>
          <p:nvPr/>
        </p:nvCxnSpPr>
        <p:spPr>
          <a:xfrm>
            <a:off x="3354235" y="1340768"/>
            <a:ext cx="3744416" cy="57606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/>
          <p:cNvCxnSpPr/>
          <p:nvPr/>
        </p:nvCxnSpPr>
        <p:spPr>
          <a:xfrm flipH="1">
            <a:off x="1482027" y="1340768"/>
            <a:ext cx="1703788" cy="86409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ZoneTexte 17"/>
          <p:cNvSpPr txBox="1"/>
          <p:nvPr/>
        </p:nvSpPr>
        <p:spPr>
          <a:xfrm rot="521810">
            <a:off x="4924932" y="1357506"/>
            <a:ext cx="10214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1000mm</a:t>
            </a:r>
            <a:endParaRPr lang="en-US" dirty="0"/>
          </a:p>
        </p:txBody>
      </p:sp>
      <p:sp>
        <p:nvSpPr>
          <p:cNvPr id="19" name="ZoneTexte 18"/>
          <p:cNvSpPr txBox="1"/>
          <p:nvPr/>
        </p:nvSpPr>
        <p:spPr>
          <a:xfrm rot="19911774">
            <a:off x="1778612" y="1444134"/>
            <a:ext cx="904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900mm</a:t>
            </a:r>
            <a:endParaRPr lang="en-US" dirty="0"/>
          </a:p>
        </p:txBody>
      </p:sp>
      <p:cxnSp>
        <p:nvCxnSpPr>
          <p:cNvPr id="21" name="Connecteur droit avec flèche 20"/>
          <p:cNvCxnSpPr/>
          <p:nvPr/>
        </p:nvCxnSpPr>
        <p:spPr>
          <a:xfrm flipH="1" flipV="1">
            <a:off x="4925169" y="4797152"/>
            <a:ext cx="1741434" cy="64807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ZoneTexte 22"/>
          <p:cNvSpPr txBox="1"/>
          <p:nvPr/>
        </p:nvSpPr>
        <p:spPr>
          <a:xfrm>
            <a:off x="6748939" y="5276377"/>
            <a:ext cx="2121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¼ target total weight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1295781" y="5805264"/>
            <a:ext cx="6408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Each panel as a SANDWICH MATERIAL (</a:t>
            </a:r>
            <a:r>
              <a:rPr lang="en-US" dirty="0" err="1" smtClean="0"/>
              <a:t>Airex</a:t>
            </a:r>
            <a:r>
              <a:rPr lang="en-US" dirty="0" smtClean="0"/>
              <a:t> + CFRP skin, see next)</a:t>
            </a:r>
          </a:p>
        </p:txBody>
      </p:sp>
    </p:spTree>
    <p:extLst>
      <p:ext uri="{BB962C8B-B14F-4D97-AF65-F5344CB8AC3E}">
        <p14:creationId xmlns:p14="http://schemas.microsoft.com/office/powerpoint/2010/main" val="2548358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02/10/2017</a:t>
            </a:r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Franck Cadoux, University of Geneva</a:t>
            </a: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8</a:t>
            </a:fld>
            <a:endParaRPr lang="fr-BE" dirty="0"/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179512" y="0"/>
            <a:ext cx="8640960" cy="5486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/>
              <a:t>Super FGD                                                  </a:t>
            </a:r>
            <a:r>
              <a:rPr lang="en-US" sz="2400" i="1" dirty="0" smtClean="0"/>
              <a:t>Target Design_ FEA simplifications</a:t>
            </a:r>
            <a:endParaRPr lang="en-US" sz="2400" i="1" dirty="0"/>
          </a:p>
        </p:txBody>
      </p:sp>
      <p:pic>
        <p:nvPicPr>
          <p:cNvPr id="16" name="Picture 2" descr="Résultat de recherche d'images pour &quot;sandwich material panel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647788"/>
            <a:ext cx="3922402" cy="2685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2" descr="http://www.airexbaltekbanova.com/uploads/pics/AIREX_R82.60_foam_1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7472"/>
            <a:ext cx="4572000" cy="17933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8" y="2736850"/>
            <a:ext cx="4335338" cy="33680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ZoneTexte 27"/>
          <p:cNvSpPr txBox="1">
            <a:spLocks noChangeArrowheads="1"/>
          </p:cNvSpPr>
          <p:nvPr/>
        </p:nvSpPr>
        <p:spPr bwMode="auto">
          <a:xfrm>
            <a:off x="1638300" y="1430338"/>
            <a:ext cx="173037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fr-FR" dirty="0">
                <a:solidFill>
                  <a:schemeClr val="tx1"/>
                </a:solidFill>
              </a:rPr>
              <a:t>AIREX core material…</a:t>
            </a:r>
          </a:p>
        </p:txBody>
      </p:sp>
      <p:sp>
        <p:nvSpPr>
          <p:cNvPr id="26" name="ZoneTexte 25"/>
          <p:cNvSpPr txBox="1"/>
          <p:nvPr/>
        </p:nvSpPr>
        <p:spPr>
          <a:xfrm>
            <a:off x="152400" y="533400"/>
            <a:ext cx="2515625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u="sng" dirty="0" smtClean="0">
                <a:solidFill>
                  <a:schemeClr val="tx1"/>
                </a:solidFill>
              </a:rPr>
              <a:t>various </a:t>
            </a:r>
            <a:r>
              <a:rPr lang="en-US" sz="1400" u="sng" dirty="0">
                <a:solidFill>
                  <a:schemeClr val="tx1"/>
                </a:solidFill>
              </a:rPr>
              <a:t>sorts of CORE </a:t>
            </a:r>
            <a:r>
              <a:rPr lang="en-US" sz="1400" u="sng" dirty="0" smtClean="0">
                <a:solidFill>
                  <a:schemeClr val="tx1"/>
                </a:solidFill>
              </a:rPr>
              <a:t>materials</a:t>
            </a:r>
            <a:endParaRPr lang="en-US" sz="1400" u="sng" dirty="0">
              <a:solidFill>
                <a:schemeClr val="tx1"/>
              </a:solidFill>
            </a:endParaRPr>
          </a:p>
        </p:txBody>
      </p:sp>
      <p:pic>
        <p:nvPicPr>
          <p:cNvPr id="27" name="Picture 2" descr="Résultat de recherche d'images pour &quot;sandwich material composite&quot;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496888"/>
            <a:ext cx="3859213" cy="235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Flèche vers le bas 2"/>
          <p:cNvSpPr>
            <a:spLocks noChangeArrowheads="1"/>
          </p:cNvSpPr>
          <p:nvPr/>
        </p:nvSpPr>
        <p:spPr bwMode="auto">
          <a:xfrm>
            <a:off x="1828800" y="2286000"/>
            <a:ext cx="368300" cy="450850"/>
          </a:xfrm>
          <a:prstGeom prst="downArrow">
            <a:avLst>
              <a:gd name="adj1" fmla="val 50000"/>
              <a:gd name="adj2" fmla="val 49980"/>
            </a:avLst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altLang="fr-FR"/>
          </a:p>
        </p:txBody>
      </p:sp>
      <p:sp>
        <p:nvSpPr>
          <p:cNvPr id="29" name="ZoneTexte 1"/>
          <p:cNvSpPr txBox="1">
            <a:spLocks noChangeArrowheads="1"/>
          </p:cNvSpPr>
          <p:nvPr/>
        </p:nvSpPr>
        <p:spPr bwMode="auto">
          <a:xfrm>
            <a:off x="4211960" y="5330249"/>
            <a:ext cx="4676453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1450" indent="-171450">
              <a:defRPr sz="1200">
                <a:solidFill>
                  <a:schemeClr val="bg1"/>
                </a:solidFill>
                <a:latin typeface="Arial" charset="0"/>
                <a:cs typeface="Arial" charset="0"/>
              </a:defRPr>
            </a:lvl1pPr>
            <a:lvl2pPr>
              <a:defRPr sz="12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>
              <a:defRPr sz="12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>
              <a:defRPr sz="12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>
              <a:defRPr sz="12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2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2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2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2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pPr>
              <a:buFont typeface="Arial" charset="0"/>
              <a:buChar char="•"/>
            </a:pPr>
            <a:r>
              <a:rPr lang="en-US" altLang="fr-FR" sz="1400" dirty="0">
                <a:solidFill>
                  <a:schemeClr val="tx1"/>
                </a:solidFill>
              </a:rPr>
              <a:t>AIREX is OK up to 50 </a:t>
            </a:r>
            <a:r>
              <a:rPr lang="en-US" altLang="fr-FR" sz="1400" dirty="0" err="1">
                <a:solidFill>
                  <a:schemeClr val="tx1"/>
                </a:solidFill>
              </a:rPr>
              <a:t>Mrad</a:t>
            </a:r>
            <a:r>
              <a:rPr lang="en-US" altLang="fr-FR" sz="1400" dirty="0">
                <a:solidFill>
                  <a:schemeClr val="tx1"/>
                </a:solidFill>
              </a:rPr>
              <a:t> (guess OK for T2K…)</a:t>
            </a:r>
          </a:p>
          <a:p>
            <a:pPr>
              <a:buFont typeface="Arial" charset="0"/>
              <a:buChar char="•"/>
            </a:pPr>
            <a:r>
              <a:rPr lang="en-US" altLang="fr-FR" sz="1400" dirty="0">
                <a:solidFill>
                  <a:schemeClr val="tx1"/>
                </a:solidFill>
              </a:rPr>
              <a:t>Transparency to particles, homogeneous in 3D, </a:t>
            </a:r>
            <a:r>
              <a:rPr lang="en-US" altLang="fr-FR" sz="1400" u="sng" dirty="0">
                <a:solidFill>
                  <a:schemeClr val="tx1"/>
                </a:solidFill>
              </a:rPr>
              <a:t>unlike the honeycomb</a:t>
            </a:r>
            <a:r>
              <a:rPr lang="en-US" altLang="fr-FR" sz="1400" dirty="0">
                <a:solidFill>
                  <a:schemeClr val="tx1"/>
                </a:solidFill>
              </a:rPr>
              <a:t>…</a:t>
            </a:r>
          </a:p>
          <a:p>
            <a:pPr>
              <a:buFont typeface="Arial" charset="0"/>
              <a:buChar char="•"/>
            </a:pPr>
            <a:r>
              <a:rPr lang="en-US" altLang="fr-FR" sz="1400" dirty="0">
                <a:solidFill>
                  <a:schemeClr val="tx1"/>
                </a:solidFill>
              </a:rPr>
              <a:t>Easy Bonding, not brittle, shock absorption…light!</a:t>
            </a:r>
          </a:p>
          <a:p>
            <a:pPr>
              <a:buFont typeface="Arial" charset="0"/>
              <a:buChar char="•"/>
            </a:pPr>
            <a:r>
              <a:rPr lang="en-US" altLang="fr-FR" sz="1400" dirty="0">
                <a:solidFill>
                  <a:schemeClr val="tx1"/>
                </a:solidFill>
              </a:rPr>
              <a:t>Used in harsh environments </a:t>
            </a:r>
          </a:p>
        </p:txBody>
      </p:sp>
    </p:spTree>
    <p:extLst>
      <p:ext uri="{BB962C8B-B14F-4D97-AF65-F5344CB8AC3E}">
        <p14:creationId xmlns:p14="http://schemas.microsoft.com/office/powerpoint/2010/main" val="3185696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02/10/2017</a:t>
            </a:r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Franck Cadoux, University of Geneva</a:t>
            </a: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9</a:t>
            </a:fld>
            <a:endParaRPr lang="fr-BE" dirty="0"/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179512" y="0"/>
            <a:ext cx="8640960" cy="5486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/>
              <a:t>Super FGD                                                  </a:t>
            </a:r>
            <a:r>
              <a:rPr lang="en-US" sz="2400" i="1" dirty="0" smtClean="0"/>
              <a:t>Target Design_ FEA simplifications</a:t>
            </a:r>
            <a:endParaRPr lang="en-US" sz="2400" i="1" dirty="0"/>
          </a:p>
        </p:txBody>
      </p:sp>
      <p:pic>
        <p:nvPicPr>
          <p:cNvPr id="14" name="Picture 2" descr="http://www.airexbaltekbanova.com/uploads/pics/AIREX_R82.60_foam_1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3741" y="584932"/>
            <a:ext cx="5098539" cy="19998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636912"/>
            <a:ext cx="5472608" cy="3722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ZoneTexte 27"/>
          <p:cNvSpPr txBox="1">
            <a:spLocks noChangeArrowheads="1"/>
          </p:cNvSpPr>
          <p:nvPr/>
        </p:nvSpPr>
        <p:spPr bwMode="auto">
          <a:xfrm>
            <a:off x="3706812" y="1152526"/>
            <a:ext cx="173037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fr-FR" dirty="0">
                <a:solidFill>
                  <a:schemeClr val="tx1"/>
                </a:solidFill>
              </a:rPr>
              <a:t>AIREX core material…</a:t>
            </a:r>
          </a:p>
        </p:txBody>
      </p:sp>
    </p:spTree>
    <p:extLst>
      <p:ext uri="{BB962C8B-B14F-4D97-AF65-F5344CB8AC3E}">
        <p14:creationId xmlns:p14="http://schemas.microsoft.com/office/powerpoint/2010/main" val="2816720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607</TotalTime>
  <Words>927</Words>
  <Application>Microsoft Office PowerPoint</Application>
  <PresentationFormat>Affichage à l'écran (4:3)</PresentationFormat>
  <Paragraphs>153</Paragraphs>
  <Slides>17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18" baseType="lpstr">
      <vt:lpstr>Thème Office</vt:lpstr>
      <vt:lpstr>Super FGD - Target Design</vt:lpstr>
      <vt:lpstr>Super FGD                                                  Target Design_ FEA simplifications</vt:lpstr>
      <vt:lpstr>Super FGD                                                  Target Design_ FEA simplifications</vt:lpstr>
      <vt:lpstr>Super FGD                                                  Target Design_ FEA simplifications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Super FGD                                                           Design &amp; Envelope constraints</vt:lpstr>
      <vt:lpstr>Super FGD                                                           Design &amp; Envelope constraints</vt:lpstr>
      <vt:lpstr>Super FGD                                                           Design &amp; Envelope constraints</vt:lpstr>
      <vt:lpstr>Super FGD                                                           Design &amp; Envelope constraints</vt:lpstr>
      <vt:lpstr>Super FGD                                                           Design &amp; Envelope constraints</vt:lpstr>
      <vt:lpstr>Super FGD                                                           Design &amp; Envelope constraints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Super FGD - Target Design</dc:title>
  <dc:creator>cadoux</dc:creator>
  <cp:lastModifiedBy>cadoux</cp:lastModifiedBy>
  <cp:revision>24</cp:revision>
  <dcterms:created xsi:type="dcterms:W3CDTF">2017-10-02T20:18:06Z</dcterms:created>
  <dcterms:modified xsi:type="dcterms:W3CDTF">2017-10-03T06:41:14Z</dcterms:modified>
</cp:coreProperties>
</file>