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8"/>
  </p:notesMasterIdLst>
  <p:sldIdLst>
    <p:sldId id="256" r:id="rId2"/>
    <p:sldId id="257" r:id="rId3"/>
    <p:sldId id="258" r:id="rId4"/>
    <p:sldId id="260" r:id="rId5"/>
    <p:sldId id="263" r:id="rId6"/>
    <p:sldId id="269" r:id="rId7"/>
    <p:sldId id="264" r:id="rId8"/>
    <p:sldId id="271" r:id="rId9"/>
    <p:sldId id="261" r:id="rId10"/>
    <p:sldId id="270" r:id="rId11"/>
    <p:sldId id="259" r:id="rId12"/>
    <p:sldId id="265" r:id="rId13"/>
    <p:sldId id="267" r:id="rId14"/>
    <p:sldId id="268" r:id="rId15"/>
    <p:sldId id="262" r:id="rId16"/>
    <p:sldId id="272" r:id="rId17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080" y="-6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A4E0551-225C-4764-A6F5-6D77BDC542A5}" type="datetimeFigureOut">
              <a:rPr lang="fr-FR" smtClean="0"/>
              <a:t>03/10/2017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A802866-488A-4224-861E-32850FC2CE6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600910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851CE8-FF45-4F4C-9ED2-C32A62D63FD3}" type="slidenum">
              <a:rPr lang="fr-FR" smtClean="0"/>
              <a:pPr/>
              <a:t>8</a:t>
            </a:fld>
            <a:endParaRPr lang="fr-F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03/10/2017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Horizontal ND280 TPC endplate - P. Colas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82E236-03AA-4211-A6EB-92FDFD6D523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98700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03/10/2017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Horizontal ND280 TPC endplate - P. Colas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82E236-03AA-4211-A6EB-92FDFD6D523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763736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03/10/2017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Horizontal ND280 TPC endplate - P. Colas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82E236-03AA-4211-A6EB-92FDFD6D523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22830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03/10/2017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Horizontal ND280 TPC endplate - P. Colas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82E236-03AA-4211-A6EB-92FDFD6D523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400947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03/10/2017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Horizontal ND280 TPC endplate - P. Colas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82E236-03AA-4211-A6EB-92FDFD6D523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10654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03/10/2017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Horizontal ND280 TPC endplate - P. Colas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82E236-03AA-4211-A6EB-92FDFD6D523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723577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03/10/2017</a:t>
            </a:r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Horizontal ND280 TPC endplate - P. Colas</a:t>
            </a:r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82E236-03AA-4211-A6EB-92FDFD6D523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604450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03/10/2017</a:t>
            </a:r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Horizontal ND280 TPC endplate - P. Colas</a:t>
            </a: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82E236-03AA-4211-A6EB-92FDFD6D523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922302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03/10/2017</a:t>
            </a:r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Horizontal ND280 TPC endplate - P. Colas</a:t>
            </a:r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82E236-03AA-4211-A6EB-92FDFD6D523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153690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03/10/2017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Horizontal ND280 TPC endplate - P. Colas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82E236-03AA-4211-A6EB-92FDFD6D523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38818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03/10/2017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Horizontal ND280 TPC endplate - P. Colas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82E236-03AA-4211-A6EB-92FDFD6D523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902189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smtClean="0"/>
              <a:t>03/10/2017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smtClean="0"/>
              <a:t>Horizontal ND280 TPC endplate - P. Colas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82E236-03AA-4211-A6EB-92FDFD6D523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069519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image" Target="../media/image7.jpeg"/><Relationship Id="rId7" Type="http://schemas.openxmlformats.org/officeDocument/2006/relationships/image" Target="../media/image1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 smtClean="0"/>
              <a:t>TPC </a:t>
            </a:r>
            <a:r>
              <a:rPr lang="fr-FR" dirty="0" err="1" smtClean="0"/>
              <a:t>Enplate</a:t>
            </a:r>
            <a:r>
              <a:rPr lang="fr-FR" dirty="0" smtClean="0"/>
              <a:t> upgrade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dirty="0" smtClean="0"/>
              <a:t>P. Colas</a:t>
            </a:r>
          </a:p>
          <a:p>
            <a:r>
              <a:rPr lang="fr-FR" dirty="0" smtClean="0"/>
              <a:t>CEA Saclay </a:t>
            </a:r>
            <a:r>
              <a:rPr lang="fr-FR" dirty="0" err="1" smtClean="0"/>
              <a:t>Irfu</a:t>
            </a:r>
            <a:r>
              <a:rPr lang="fr-FR" dirty="0" smtClean="0"/>
              <a:t>/</a:t>
            </a:r>
            <a:r>
              <a:rPr lang="fr-FR" dirty="0" err="1" smtClean="0"/>
              <a:t>DPhP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3978780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424936" cy="1143000"/>
          </a:xfrm>
          <a:solidFill>
            <a:srgbClr val="FFFF00"/>
          </a:solidFill>
        </p:spPr>
        <p:txBody>
          <a:bodyPr>
            <a:normAutofit/>
          </a:bodyPr>
          <a:lstStyle/>
          <a:p>
            <a:r>
              <a:rPr lang="fr-FR" dirty="0" err="1" smtClean="0"/>
              <a:t>Cooling</a:t>
            </a:r>
            <a:r>
              <a:rPr lang="fr-FR" dirty="0" smtClean="0"/>
              <a:t> by 2-phase CO</a:t>
            </a:r>
            <a:r>
              <a:rPr lang="fr-FR" baseline="-25000" dirty="0" smtClean="0"/>
              <a:t>2</a:t>
            </a:r>
            <a:endParaRPr lang="fr-FR" baseline="-250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0800" y="1340768"/>
            <a:ext cx="6502400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03/10/2017</a:t>
            </a:r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Horizontal ND280 TPC endplate - P. Colas</a:t>
            </a: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82E236-03AA-4211-A6EB-92FDFD6D523D}" type="slidenum">
              <a:rPr lang="fr-FR" smtClean="0"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945624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435280" cy="1143000"/>
          </a:xfrm>
          <a:solidFill>
            <a:srgbClr val="FFFF00"/>
          </a:solidFill>
        </p:spPr>
        <p:txBody>
          <a:bodyPr>
            <a:normAutofit/>
          </a:bodyPr>
          <a:lstStyle/>
          <a:p>
            <a:r>
              <a:rPr lang="fr-FR" dirty="0" smtClean="0"/>
              <a:t>Test </a:t>
            </a:r>
            <a:r>
              <a:rPr lang="fr-FR" dirty="0" err="1" smtClean="0"/>
              <a:t>bench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95536" y="1528192"/>
            <a:ext cx="8568952" cy="2188840"/>
          </a:xfrm>
        </p:spPr>
        <p:txBody>
          <a:bodyPr>
            <a:normAutofit/>
          </a:bodyPr>
          <a:lstStyle/>
          <a:p>
            <a:r>
              <a:rPr lang="fr-FR" sz="2800" dirty="0" smtClean="0"/>
              <a:t>For a proof-of-</a:t>
            </a:r>
            <a:r>
              <a:rPr lang="fr-FR" sz="2800" dirty="0" err="1" smtClean="0"/>
              <a:t>principle</a:t>
            </a:r>
            <a:r>
              <a:rPr lang="fr-FR" sz="2800" dirty="0" smtClean="0"/>
              <a:t> of charge </a:t>
            </a:r>
            <a:r>
              <a:rPr lang="fr-FR" sz="2800" dirty="0" err="1" smtClean="0"/>
              <a:t>spreading</a:t>
            </a:r>
            <a:r>
              <a:rPr lang="fr-FR" sz="2800" dirty="0" smtClean="0"/>
              <a:t>, use the T2K test </a:t>
            </a:r>
            <a:r>
              <a:rPr lang="fr-FR" sz="2800" dirty="0" err="1" smtClean="0"/>
              <a:t>bench</a:t>
            </a:r>
            <a:r>
              <a:rPr lang="fr-FR" sz="2800" dirty="0" smtClean="0"/>
              <a:t>. </a:t>
            </a:r>
          </a:p>
          <a:p>
            <a:r>
              <a:rPr lang="fr-FR" sz="2800" dirty="0" err="1" smtClean="0"/>
              <a:t>Resistive</a:t>
            </a:r>
            <a:r>
              <a:rPr lang="fr-FR" sz="2800" dirty="0" smtClean="0"/>
              <a:t> anode </a:t>
            </a:r>
            <a:r>
              <a:rPr lang="fr-FR" sz="2800" dirty="0" err="1" smtClean="0"/>
              <a:t>never</a:t>
            </a:r>
            <a:r>
              <a:rPr lang="fr-FR" sz="2800" dirty="0" smtClean="0"/>
              <a:t> </a:t>
            </a:r>
            <a:r>
              <a:rPr lang="fr-FR" sz="2800" dirty="0" err="1" smtClean="0"/>
              <a:t>tested</a:t>
            </a:r>
            <a:r>
              <a:rPr lang="fr-FR" sz="2800" dirty="0" smtClean="0"/>
              <a:t> on a T2K module-size area (</a:t>
            </a:r>
            <a:r>
              <a:rPr lang="fr-FR" sz="2800" dirty="0" err="1" smtClean="0"/>
              <a:t>attempt</a:t>
            </a:r>
            <a:r>
              <a:rPr lang="fr-FR" sz="2800" dirty="0" smtClean="0"/>
              <a:t> in 2008)</a:t>
            </a:r>
            <a:endParaRPr lang="fr-FR" sz="2800" dirty="0"/>
          </a:p>
        </p:txBody>
      </p:sp>
      <p:pic>
        <p:nvPicPr>
          <p:cNvPr id="1026" name="Picture 2" descr="D:\Paul\T2K\UpgradeTest\firstMMresT2K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3573016"/>
            <a:ext cx="3096344" cy="26221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D:\Paul\T2K\UpgradeTest\resBulkRui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3037459"/>
            <a:ext cx="3240360" cy="31998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03/10/2017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Horizontal ND280 TPC endplate - P. Colas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82E236-03AA-4211-A6EB-92FDFD6D523D}" type="slidenum">
              <a:rPr lang="fr-FR" smtClean="0"/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7751385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435280" cy="1143000"/>
          </a:xfrm>
          <a:solidFill>
            <a:srgbClr val="FFFF00"/>
          </a:solidFill>
        </p:spPr>
        <p:txBody>
          <a:bodyPr>
            <a:normAutofit/>
          </a:bodyPr>
          <a:lstStyle/>
          <a:p>
            <a:r>
              <a:rPr lang="fr-FR" dirty="0" smtClean="0"/>
              <a:t>Test </a:t>
            </a:r>
            <a:r>
              <a:rPr lang="fr-FR" dirty="0" err="1" smtClean="0"/>
              <a:t>bench</a:t>
            </a:r>
            <a:endParaRPr lang="fr-FR" dirty="0"/>
          </a:p>
        </p:txBody>
      </p:sp>
      <p:pic>
        <p:nvPicPr>
          <p:cNvPr id="3074" name="Picture 2" descr="D:\Paul\T2K\UpgradeTest\bench_compressee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1628800"/>
            <a:ext cx="4536503" cy="34039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ZoneTexte 4"/>
          <p:cNvSpPr txBox="1"/>
          <p:nvPr/>
        </p:nvSpPr>
        <p:spPr>
          <a:xfrm>
            <a:off x="467544" y="1916832"/>
            <a:ext cx="352839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Geneva U. </a:t>
            </a:r>
            <a:r>
              <a:rPr lang="fr-FR" dirty="0" err="1" smtClean="0"/>
              <a:t>testbox</a:t>
            </a:r>
            <a:r>
              <a:rPr lang="fr-FR" dirty="0" smtClean="0"/>
              <a:t>, </a:t>
            </a:r>
            <a:r>
              <a:rPr lang="fr-FR" dirty="0" err="1" smtClean="0"/>
              <a:t>moved</a:t>
            </a:r>
            <a:r>
              <a:rPr lang="fr-FR" dirty="0" smtClean="0"/>
              <a:t> to Saclay in July.</a:t>
            </a:r>
          </a:p>
          <a:p>
            <a:r>
              <a:rPr lang="fr-FR" dirty="0" smtClean="0"/>
              <a:t>To </a:t>
            </a:r>
            <a:r>
              <a:rPr lang="fr-FR" dirty="0" err="1" smtClean="0"/>
              <a:t>be</a:t>
            </a:r>
            <a:r>
              <a:rPr lang="fr-FR" dirty="0" smtClean="0"/>
              <a:t> </a:t>
            </a:r>
            <a:r>
              <a:rPr lang="fr-FR" dirty="0" err="1" smtClean="0"/>
              <a:t>adapted</a:t>
            </a:r>
            <a:r>
              <a:rPr lang="fr-FR" dirty="0" smtClean="0"/>
              <a:t> to a </a:t>
            </a:r>
            <a:r>
              <a:rPr lang="fr-FR" dirty="0" err="1" smtClean="0"/>
              <a:t>sufficiently</a:t>
            </a:r>
            <a:r>
              <a:rPr lang="fr-FR" dirty="0" smtClean="0"/>
              <a:t> long drift to </a:t>
            </a:r>
            <a:r>
              <a:rPr lang="fr-FR" dirty="0" err="1" smtClean="0"/>
              <a:t>contain</a:t>
            </a:r>
            <a:r>
              <a:rPr lang="fr-FR" dirty="0" smtClean="0"/>
              <a:t> </a:t>
            </a:r>
            <a:r>
              <a:rPr lang="fr-FR" dirty="0" err="1" smtClean="0"/>
              <a:t>cosmics</a:t>
            </a:r>
            <a:r>
              <a:rPr lang="fr-FR" dirty="0" smtClean="0"/>
              <a:t>.</a:t>
            </a:r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03/10/2017</a:t>
            </a:r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Horizontal ND280 TPC endplate - P. Colas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82E236-03AA-4211-A6EB-92FDFD6D523D}" type="slidenum">
              <a:rPr lang="fr-FR" smtClean="0"/>
              <a:t>12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1093480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435280" cy="1143000"/>
          </a:xfrm>
          <a:solidFill>
            <a:srgbClr val="FFFF00"/>
          </a:solidFill>
        </p:spPr>
        <p:txBody>
          <a:bodyPr>
            <a:normAutofit/>
          </a:bodyPr>
          <a:lstStyle/>
          <a:p>
            <a:r>
              <a:rPr lang="fr-FR" dirty="0" smtClean="0"/>
              <a:t>New detector</a:t>
            </a:r>
            <a:endParaRPr lang="fr-FR" dirty="0"/>
          </a:p>
        </p:txBody>
      </p:sp>
      <p:sp>
        <p:nvSpPr>
          <p:cNvPr id="3" name="Rectangle à coins arrondis 2"/>
          <p:cNvSpPr/>
          <p:nvPr/>
        </p:nvSpPr>
        <p:spPr>
          <a:xfrm>
            <a:off x="1691680" y="4077072"/>
            <a:ext cx="5688632" cy="21602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Rectangle 3"/>
          <p:cNvSpPr/>
          <p:nvPr/>
        </p:nvSpPr>
        <p:spPr>
          <a:xfrm>
            <a:off x="2195736" y="4293096"/>
            <a:ext cx="720080" cy="45719"/>
          </a:xfrm>
          <a:prstGeom prst="rect">
            <a:avLst/>
          </a:prstGeom>
          <a:solidFill>
            <a:srgbClr val="FFC000"/>
          </a:solidFill>
          <a:ln w="63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Rectangle 6"/>
          <p:cNvSpPr/>
          <p:nvPr/>
        </p:nvSpPr>
        <p:spPr>
          <a:xfrm>
            <a:off x="3203848" y="4293096"/>
            <a:ext cx="720080" cy="45719"/>
          </a:xfrm>
          <a:prstGeom prst="rect">
            <a:avLst/>
          </a:prstGeom>
          <a:solidFill>
            <a:srgbClr val="FFC000"/>
          </a:solidFill>
          <a:ln w="63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Rectangle 7"/>
          <p:cNvSpPr/>
          <p:nvPr/>
        </p:nvSpPr>
        <p:spPr>
          <a:xfrm>
            <a:off x="4211960" y="4293096"/>
            <a:ext cx="720080" cy="45719"/>
          </a:xfrm>
          <a:prstGeom prst="rect">
            <a:avLst/>
          </a:prstGeom>
          <a:solidFill>
            <a:srgbClr val="FFC000"/>
          </a:solidFill>
          <a:ln w="63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Rectangle 8"/>
          <p:cNvSpPr/>
          <p:nvPr/>
        </p:nvSpPr>
        <p:spPr>
          <a:xfrm>
            <a:off x="5220072" y="4293096"/>
            <a:ext cx="720080" cy="45719"/>
          </a:xfrm>
          <a:prstGeom prst="rect">
            <a:avLst/>
          </a:prstGeom>
          <a:solidFill>
            <a:srgbClr val="FFC000"/>
          </a:solidFill>
          <a:ln w="63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Rectangle 9"/>
          <p:cNvSpPr/>
          <p:nvPr/>
        </p:nvSpPr>
        <p:spPr>
          <a:xfrm>
            <a:off x="6228184" y="4293096"/>
            <a:ext cx="720080" cy="45719"/>
          </a:xfrm>
          <a:prstGeom prst="rect">
            <a:avLst/>
          </a:prstGeom>
          <a:solidFill>
            <a:srgbClr val="FFC000"/>
          </a:solidFill>
          <a:ln w="63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Rectangle à coins arrondis 11"/>
          <p:cNvSpPr/>
          <p:nvPr/>
        </p:nvSpPr>
        <p:spPr>
          <a:xfrm>
            <a:off x="1691680" y="4365104"/>
            <a:ext cx="5688632" cy="432048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PCB</a:t>
            </a:r>
            <a:endParaRPr lang="fr-FR" dirty="0"/>
          </a:p>
        </p:txBody>
      </p:sp>
      <p:sp>
        <p:nvSpPr>
          <p:cNvPr id="11" name="Rectangle 10"/>
          <p:cNvSpPr/>
          <p:nvPr/>
        </p:nvSpPr>
        <p:spPr>
          <a:xfrm>
            <a:off x="1704506" y="3861048"/>
            <a:ext cx="563238" cy="216024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Rectangle 13"/>
          <p:cNvSpPr/>
          <p:nvPr/>
        </p:nvSpPr>
        <p:spPr>
          <a:xfrm>
            <a:off x="2627784" y="3861048"/>
            <a:ext cx="144016" cy="216024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Rectangle 14"/>
          <p:cNvSpPr/>
          <p:nvPr/>
        </p:nvSpPr>
        <p:spPr>
          <a:xfrm>
            <a:off x="3131840" y="3861048"/>
            <a:ext cx="144016" cy="216024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 15"/>
          <p:cNvSpPr/>
          <p:nvPr/>
        </p:nvSpPr>
        <p:spPr>
          <a:xfrm>
            <a:off x="3635896" y="3861048"/>
            <a:ext cx="144016" cy="216024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/>
          <p:cNvSpPr/>
          <p:nvPr/>
        </p:nvSpPr>
        <p:spPr>
          <a:xfrm>
            <a:off x="4139952" y="3861048"/>
            <a:ext cx="144016" cy="216024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" name="Rectangle 17"/>
          <p:cNvSpPr/>
          <p:nvPr/>
        </p:nvSpPr>
        <p:spPr>
          <a:xfrm>
            <a:off x="4644008" y="3861048"/>
            <a:ext cx="144016" cy="216024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Rectangle 18"/>
          <p:cNvSpPr/>
          <p:nvPr/>
        </p:nvSpPr>
        <p:spPr>
          <a:xfrm>
            <a:off x="5148064" y="3861048"/>
            <a:ext cx="144016" cy="216024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" name="Rectangle 19"/>
          <p:cNvSpPr/>
          <p:nvPr/>
        </p:nvSpPr>
        <p:spPr>
          <a:xfrm>
            <a:off x="5652120" y="3861048"/>
            <a:ext cx="144016" cy="216024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" name="Rectangle 20"/>
          <p:cNvSpPr/>
          <p:nvPr/>
        </p:nvSpPr>
        <p:spPr>
          <a:xfrm>
            <a:off x="6156176" y="3861048"/>
            <a:ext cx="144016" cy="216024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24" name="Connecteur droit 23"/>
          <p:cNvCxnSpPr/>
          <p:nvPr/>
        </p:nvCxnSpPr>
        <p:spPr>
          <a:xfrm>
            <a:off x="1691680" y="3789040"/>
            <a:ext cx="5688632" cy="0"/>
          </a:xfrm>
          <a:prstGeom prst="line">
            <a:avLst/>
          </a:prstGeom>
          <a:ln w="28575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Rectangle 26"/>
          <p:cNvSpPr/>
          <p:nvPr/>
        </p:nvSpPr>
        <p:spPr>
          <a:xfrm>
            <a:off x="1691680" y="3501008"/>
            <a:ext cx="563238" cy="216024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8" name="Rectangle 27"/>
          <p:cNvSpPr/>
          <p:nvPr/>
        </p:nvSpPr>
        <p:spPr>
          <a:xfrm>
            <a:off x="6732240" y="3501008"/>
            <a:ext cx="563238" cy="216024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9" name="Rectangle 28"/>
          <p:cNvSpPr/>
          <p:nvPr/>
        </p:nvSpPr>
        <p:spPr>
          <a:xfrm>
            <a:off x="6817074" y="3861048"/>
            <a:ext cx="563238" cy="216024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1" name="Rectangle 30"/>
          <p:cNvSpPr/>
          <p:nvPr/>
        </p:nvSpPr>
        <p:spPr>
          <a:xfrm>
            <a:off x="7236296" y="4293096"/>
            <a:ext cx="103820" cy="45719"/>
          </a:xfrm>
          <a:prstGeom prst="rect">
            <a:avLst/>
          </a:prstGeom>
          <a:solidFill>
            <a:srgbClr val="FF0000"/>
          </a:solidFill>
          <a:ln w="63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2" name="Rectangle 31"/>
          <p:cNvSpPr/>
          <p:nvPr/>
        </p:nvSpPr>
        <p:spPr>
          <a:xfrm>
            <a:off x="1731876" y="4293096"/>
            <a:ext cx="103820" cy="45719"/>
          </a:xfrm>
          <a:prstGeom prst="rect">
            <a:avLst/>
          </a:prstGeom>
          <a:solidFill>
            <a:srgbClr val="FF0000"/>
          </a:solidFill>
          <a:ln w="63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3" name="Rectangle 32"/>
          <p:cNvSpPr/>
          <p:nvPr/>
        </p:nvSpPr>
        <p:spPr>
          <a:xfrm>
            <a:off x="1731876" y="4077072"/>
            <a:ext cx="103820" cy="45719"/>
          </a:xfrm>
          <a:prstGeom prst="rect">
            <a:avLst/>
          </a:prstGeom>
          <a:solidFill>
            <a:srgbClr val="FF0000"/>
          </a:solidFill>
          <a:ln w="63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4" name="Rectangle 33"/>
          <p:cNvSpPr/>
          <p:nvPr/>
        </p:nvSpPr>
        <p:spPr>
          <a:xfrm>
            <a:off x="7204484" y="4031353"/>
            <a:ext cx="103820" cy="45719"/>
          </a:xfrm>
          <a:prstGeom prst="rect">
            <a:avLst/>
          </a:prstGeom>
          <a:solidFill>
            <a:srgbClr val="FF0000"/>
          </a:solidFill>
          <a:ln w="63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38" name="Connecteur droit 37"/>
          <p:cNvCxnSpPr/>
          <p:nvPr/>
        </p:nvCxnSpPr>
        <p:spPr>
          <a:xfrm flipV="1">
            <a:off x="7452320" y="3784672"/>
            <a:ext cx="0" cy="1283439"/>
          </a:xfrm>
          <a:prstGeom prst="line">
            <a:avLst/>
          </a:prstGeom>
          <a:ln w="28575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Connecteur droit 38"/>
          <p:cNvCxnSpPr/>
          <p:nvPr/>
        </p:nvCxnSpPr>
        <p:spPr>
          <a:xfrm flipH="1" flipV="1">
            <a:off x="1619672" y="3789040"/>
            <a:ext cx="4847" cy="1279071"/>
          </a:xfrm>
          <a:prstGeom prst="line">
            <a:avLst/>
          </a:prstGeom>
          <a:ln w="28575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Organigramme : Processus 41"/>
          <p:cNvSpPr/>
          <p:nvPr/>
        </p:nvSpPr>
        <p:spPr>
          <a:xfrm>
            <a:off x="1691680" y="4869160"/>
            <a:ext cx="1008112" cy="360040"/>
          </a:xfrm>
          <a:prstGeom prst="flowChartProcess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4" name="Organigramme : Processus 43"/>
          <p:cNvSpPr/>
          <p:nvPr/>
        </p:nvSpPr>
        <p:spPr>
          <a:xfrm>
            <a:off x="6372200" y="4869160"/>
            <a:ext cx="1008112" cy="360040"/>
          </a:xfrm>
          <a:prstGeom prst="flowChartProcess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3" name="ZoneTexte 42"/>
          <p:cNvSpPr txBox="1"/>
          <p:nvPr/>
        </p:nvSpPr>
        <p:spPr>
          <a:xfrm>
            <a:off x="533139" y="2060848"/>
            <a:ext cx="28803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Grounded</a:t>
            </a:r>
            <a:r>
              <a:rPr lang="fr-FR" dirty="0" smtClean="0"/>
              <a:t> </a:t>
            </a:r>
            <a:r>
              <a:rPr lang="fr-FR" dirty="0" err="1" smtClean="0"/>
              <a:t>mesh</a:t>
            </a:r>
            <a:r>
              <a:rPr lang="fr-FR" dirty="0" smtClean="0"/>
              <a:t> </a:t>
            </a:r>
            <a:r>
              <a:rPr lang="fr-FR" dirty="0" err="1" smtClean="0"/>
              <a:t>encapsulating</a:t>
            </a:r>
            <a:r>
              <a:rPr lang="fr-FR" dirty="0" smtClean="0"/>
              <a:t> the detector</a:t>
            </a:r>
          </a:p>
        </p:txBody>
      </p:sp>
      <p:cxnSp>
        <p:nvCxnSpPr>
          <p:cNvPr id="46" name="Connecteur droit avec flèche 45"/>
          <p:cNvCxnSpPr/>
          <p:nvPr/>
        </p:nvCxnSpPr>
        <p:spPr>
          <a:xfrm>
            <a:off x="2771800" y="2707179"/>
            <a:ext cx="504056" cy="90184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ZoneTexte 46"/>
          <p:cNvSpPr txBox="1"/>
          <p:nvPr/>
        </p:nvSpPr>
        <p:spPr>
          <a:xfrm>
            <a:off x="5436096" y="5445224"/>
            <a:ext cx="16561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PCB </a:t>
            </a:r>
            <a:r>
              <a:rPr lang="fr-FR" dirty="0" err="1" smtClean="0"/>
              <a:t>with</a:t>
            </a:r>
            <a:r>
              <a:rPr lang="fr-FR" dirty="0" smtClean="0"/>
              <a:t> </a:t>
            </a:r>
          </a:p>
          <a:p>
            <a:r>
              <a:rPr lang="fr-FR" dirty="0" err="1" smtClean="0"/>
              <a:t>Readout</a:t>
            </a:r>
            <a:r>
              <a:rPr lang="fr-FR" dirty="0" smtClean="0"/>
              <a:t> pads</a:t>
            </a:r>
            <a:endParaRPr lang="fr-FR" dirty="0"/>
          </a:p>
        </p:txBody>
      </p:sp>
      <p:sp>
        <p:nvSpPr>
          <p:cNvPr id="48" name="ZoneTexte 47"/>
          <p:cNvSpPr txBox="1"/>
          <p:nvPr/>
        </p:nvSpPr>
        <p:spPr>
          <a:xfrm>
            <a:off x="899591" y="5517232"/>
            <a:ext cx="25138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Metal</a:t>
            </a:r>
            <a:r>
              <a:rPr lang="fr-FR" dirty="0" smtClean="0"/>
              <a:t> back-frame</a:t>
            </a:r>
            <a:endParaRPr lang="fr-FR" dirty="0"/>
          </a:p>
        </p:txBody>
      </p:sp>
      <p:sp>
        <p:nvSpPr>
          <p:cNvPr id="49" name="ZoneTexte 48"/>
          <p:cNvSpPr txBox="1"/>
          <p:nvPr/>
        </p:nvSpPr>
        <p:spPr>
          <a:xfrm>
            <a:off x="7236296" y="2780928"/>
            <a:ext cx="15841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HV ring </a:t>
            </a:r>
            <a:r>
              <a:rPr lang="fr-FR" dirty="0" err="1" smtClean="0"/>
              <a:t>with</a:t>
            </a:r>
            <a:r>
              <a:rPr lang="fr-FR" dirty="0" smtClean="0"/>
              <a:t> </a:t>
            </a:r>
            <a:r>
              <a:rPr lang="fr-FR" dirty="0" err="1" smtClean="0"/>
              <a:t>vias</a:t>
            </a:r>
            <a:endParaRPr lang="fr-FR" dirty="0"/>
          </a:p>
        </p:txBody>
      </p:sp>
      <p:cxnSp>
        <p:nvCxnSpPr>
          <p:cNvPr id="56" name="Connecteur en angle 55"/>
          <p:cNvCxnSpPr/>
          <p:nvPr/>
        </p:nvCxnSpPr>
        <p:spPr>
          <a:xfrm rot="10800000" flipV="1">
            <a:off x="7380313" y="3645024"/>
            <a:ext cx="648072" cy="391397"/>
          </a:xfrm>
          <a:prstGeom prst="bentConnector3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Connecteur en angle 60"/>
          <p:cNvCxnSpPr/>
          <p:nvPr/>
        </p:nvCxnSpPr>
        <p:spPr>
          <a:xfrm rot="10800000" flipV="1">
            <a:off x="7380313" y="3717032"/>
            <a:ext cx="648072" cy="574322"/>
          </a:xfrm>
          <a:prstGeom prst="bentConnector3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ZoneTexte 61"/>
          <p:cNvSpPr txBox="1"/>
          <p:nvPr/>
        </p:nvSpPr>
        <p:spPr>
          <a:xfrm>
            <a:off x="107504" y="3789040"/>
            <a:ext cx="129150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DLC-</a:t>
            </a:r>
            <a:r>
              <a:rPr lang="fr-FR" dirty="0" err="1" smtClean="0"/>
              <a:t>coated</a:t>
            </a:r>
            <a:endParaRPr lang="fr-FR" dirty="0" smtClean="0"/>
          </a:p>
          <a:p>
            <a:r>
              <a:rPr lang="fr-FR" dirty="0" err="1" smtClean="0"/>
              <a:t>kapton</a:t>
            </a:r>
            <a:endParaRPr lang="fr-FR" dirty="0"/>
          </a:p>
        </p:txBody>
      </p:sp>
      <p:cxnSp>
        <p:nvCxnSpPr>
          <p:cNvPr id="3072" name="Connecteur droit avec flèche 3071"/>
          <p:cNvCxnSpPr/>
          <p:nvPr/>
        </p:nvCxnSpPr>
        <p:spPr>
          <a:xfrm flipV="1">
            <a:off x="1115616" y="4185084"/>
            <a:ext cx="432048" cy="10627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03/10/2017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Horizontal ND280 TPC endplate - P. Colas</a:t>
            </a:r>
            <a:endParaRPr lang="fr-FR"/>
          </a:p>
        </p:txBody>
      </p:sp>
      <p:sp>
        <p:nvSpPr>
          <p:cNvPr id="13" name="Espace réservé du numéro de diapositive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82E236-03AA-4211-A6EB-92FDFD6D523D}" type="slidenum">
              <a:rPr lang="fr-FR" smtClean="0"/>
              <a:t>13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9889971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435280" cy="1143000"/>
          </a:xfrm>
          <a:solidFill>
            <a:srgbClr val="FFFF00"/>
          </a:solidFill>
        </p:spPr>
        <p:txBody>
          <a:bodyPr>
            <a:normAutofit/>
          </a:bodyPr>
          <a:lstStyle/>
          <a:p>
            <a:r>
              <a:rPr lang="fr-FR" dirty="0" smtClean="0"/>
              <a:t>New detector – </a:t>
            </a:r>
            <a:r>
              <a:rPr lang="fr-FR" dirty="0" err="1" smtClean="0"/>
              <a:t>dead</a:t>
            </a:r>
            <a:r>
              <a:rPr lang="fr-FR" dirty="0" smtClean="0"/>
              <a:t> area</a:t>
            </a:r>
            <a:endParaRPr lang="fr-FR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1432" y="1722462"/>
            <a:ext cx="7239000" cy="4514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Connecteur droit 5"/>
          <p:cNvCxnSpPr/>
          <p:nvPr/>
        </p:nvCxnSpPr>
        <p:spPr>
          <a:xfrm>
            <a:off x="5004048" y="3429000"/>
            <a:ext cx="0" cy="2664296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Connecteur droit 44"/>
          <p:cNvCxnSpPr/>
          <p:nvPr/>
        </p:nvCxnSpPr>
        <p:spPr>
          <a:xfrm flipH="1">
            <a:off x="1907704" y="3284984"/>
            <a:ext cx="3104728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Connecteur droit avec flèche 25"/>
          <p:cNvCxnSpPr/>
          <p:nvPr/>
        </p:nvCxnSpPr>
        <p:spPr>
          <a:xfrm flipH="1">
            <a:off x="5220072" y="4221088"/>
            <a:ext cx="1008112" cy="18002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Rectangle 34"/>
          <p:cNvSpPr/>
          <p:nvPr/>
        </p:nvSpPr>
        <p:spPr>
          <a:xfrm>
            <a:off x="6228184" y="3979887"/>
            <a:ext cx="1800200" cy="88927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rgbClr val="FF0000"/>
                </a:solidFill>
              </a:rPr>
              <a:t>5 </a:t>
            </a:r>
            <a:r>
              <a:rPr lang="fr-FR" dirty="0" err="1" smtClean="0">
                <a:solidFill>
                  <a:srgbClr val="FF0000"/>
                </a:solidFill>
              </a:rPr>
              <a:t>additional</a:t>
            </a:r>
            <a:r>
              <a:rPr lang="fr-FR" dirty="0" smtClean="0">
                <a:solidFill>
                  <a:srgbClr val="FF0000"/>
                </a:solidFill>
              </a:rPr>
              <a:t> mm </a:t>
            </a:r>
            <a:r>
              <a:rPr lang="fr-FR" dirty="0" err="1" smtClean="0">
                <a:solidFill>
                  <a:srgbClr val="FF0000"/>
                </a:solidFill>
              </a:rPr>
              <a:t>covered</a:t>
            </a:r>
            <a:r>
              <a:rPr lang="fr-FR" dirty="0" smtClean="0">
                <a:solidFill>
                  <a:srgbClr val="FF0000"/>
                </a:solidFill>
              </a:rPr>
              <a:t> by </a:t>
            </a:r>
            <a:r>
              <a:rPr lang="fr-FR" dirty="0" err="1" smtClean="0">
                <a:solidFill>
                  <a:srgbClr val="FF0000"/>
                </a:solidFill>
              </a:rPr>
              <a:t>insulator</a:t>
            </a:r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03/10/2017</a:t>
            </a:r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Horizontal ND280 TPC endplate - P. Colas</a:t>
            </a: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82E236-03AA-4211-A6EB-92FDFD6D523D}" type="slidenum">
              <a:rPr lang="fr-FR" smtClean="0"/>
              <a:t>14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8304592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67544" y="274638"/>
            <a:ext cx="8424936" cy="1143000"/>
          </a:xfrm>
          <a:solidFill>
            <a:srgbClr val="FFFF00"/>
          </a:solidFill>
        </p:spPr>
        <p:txBody>
          <a:bodyPr>
            <a:normAutofit fontScale="90000"/>
          </a:bodyPr>
          <a:lstStyle/>
          <a:p>
            <a:r>
              <a:rPr lang="fr-FR" dirty="0" err="1" smtClean="0"/>
              <a:t>Status</a:t>
            </a:r>
            <a:r>
              <a:rPr lang="fr-FR" dirty="0" smtClean="0"/>
              <a:t> of the Saclay </a:t>
            </a:r>
            <a:r>
              <a:rPr lang="fr-FR" dirty="0" err="1" smtClean="0"/>
              <a:t>cosmic</a:t>
            </a:r>
            <a:r>
              <a:rPr lang="fr-FR" dirty="0" smtClean="0"/>
              <a:t>-ray prototype 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fr-FR" dirty="0" err="1" smtClean="0"/>
              <a:t>Drawings</a:t>
            </a:r>
            <a:r>
              <a:rPr lang="fr-FR" dirty="0" smtClean="0"/>
              <a:t> for the </a:t>
            </a:r>
            <a:r>
              <a:rPr lang="fr-FR" dirty="0" err="1" smtClean="0"/>
              <a:t>gasbox</a:t>
            </a:r>
            <a:r>
              <a:rPr lang="fr-FR" dirty="0" smtClean="0"/>
              <a:t> in </a:t>
            </a:r>
            <a:r>
              <a:rPr lang="fr-FR" dirty="0" err="1" smtClean="0"/>
              <a:t>progress</a:t>
            </a:r>
            <a:r>
              <a:rPr lang="fr-FR" dirty="0" smtClean="0"/>
              <a:t> (about 15 cm drift)</a:t>
            </a:r>
          </a:p>
          <a:p>
            <a:r>
              <a:rPr lang="fr-FR" dirty="0" smtClean="0"/>
              <a:t>4 </a:t>
            </a:r>
            <a:r>
              <a:rPr lang="fr-FR" dirty="0" err="1" smtClean="0"/>
              <a:t>PCBs</a:t>
            </a:r>
            <a:r>
              <a:rPr lang="fr-FR" dirty="0" smtClean="0"/>
              <a:t> </a:t>
            </a:r>
            <a:r>
              <a:rPr lang="fr-FR" dirty="0" err="1" smtClean="0"/>
              <a:t>ordered</a:t>
            </a:r>
            <a:r>
              <a:rPr lang="fr-FR" dirty="0" smtClean="0"/>
              <a:t> (</a:t>
            </a:r>
            <a:r>
              <a:rPr lang="fr-FR" dirty="0" err="1" smtClean="0"/>
              <a:t>delivery</a:t>
            </a:r>
            <a:r>
              <a:rPr lang="fr-FR" dirty="0" smtClean="0"/>
              <a:t> </a:t>
            </a:r>
            <a:r>
              <a:rPr lang="fr-FR" dirty="0" err="1" smtClean="0"/>
              <a:t>planned</a:t>
            </a:r>
            <a:r>
              <a:rPr lang="fr-FR" dirty="0" smtClean="0"/>
              <a:t> Oct. 19)</a:t>
            </a:r>
          </a:p>
          <a:p>
            <a:r>
              <a:rPr lang="fr-FR" dirty="0" smtClean="0"/>
              <a:t>2 </a:t>
            </a:r>
            <a:r>
              <a:rPr lang="fr-FR" dirty="0" err="1" smtClean="0"/>
              <a:t>will</a:t>
            </a:r>
            <a:r>
              <a:rPr lang="fr-FR" dirty="0" smtClean="0"/>
              <a:t> </a:t>
            </a:r>
            <a:r>
              <a:rPr lang="fr-FR" dirty="0" err="1" smtClean="0"/>
              <a:t>be</a:t>
            </a:r>
            <a:r>
              <a:rPr lang="fr-FR" dirty="0" smtClean="0"/>
              <a:t> </a:t>
            </a:r>
            <a:r>
              <a:rPr lang="fr-FR" dirty="0" err="1" smtClean="0"/>
              <a:t>bulked</a:t>
            </a:r>
            <a:r>
              <a:rPr lang="fr-FR" dirty="0" smtClean="0"/>
              <a:t> </a:t>
            </a:r>
            <a:r>
              <a:rPr lang="fr-FR" dirty="0" err="1" smtClean="0"/>
              <a:t>with</a:t>
            </a:r>
            <a:r>
              <a:rPr lang="fr-FR" dirty="0" smtClean="0"/>
              <a:t> DLC (</a:t>
            </a:r>
            <a:r>
              <a:rPr lang="fr-FR" dirty="0" err="1" smtClean="0"/>
              <a:t>mesh</a:t>
            </a:r>
            <a:r>
              <a:rPr lang="fr-FR" dirty="0" smtClean="0"/>
              <a:t> to </a:t>
            </a:r>
            <a:r>
              <a:rPr lang="fr-FR" dirty="0" err="1" smtClean="0"/>
              <a:t>ground</a:t>
            </a:r>
            <a:r>
              <a:rPr lang="fr-FR" dirty="0" smtClean="0"/>
              <a:t>, </a:t>
            </a:r>
            <a:r>
              <a:rPr lang="fr-FR" dirty="0" err="1" smtClean="0"/>
              <a:t>encapsulated</a:t>
            </a:r>
            <a:r>
              <a:rPr lang="fr-FR" dirty="0" smtClean="0"/>
              <a:t> DLC 2 </a:t>
            </a:r>
            <a:r>
              <a:rPr lang="fr-FR" dirty="0" err="1" smtClean="0"/>
              <a:t>MOhm</a:t>
            </a:r>
            <a:r>
              <a:rPr lang="fr-FR" dirty="0" smtClean="0"/>
              <a:t>/</a:t>
            </a:r>
            <a:r>
              <a:rPr lang="fr-FR" dirty="0" err="1" smtClean="0"/>
              <a:t>Sq</a:t>
            </a:r>
            <a:r>
              <a:rPr lang="fr-FR" dirty="0" smtClean="0"/>
              <a:t> on 50 µ Apical)</a:t>
            </a:r>
          </a:p>
          <a:p>
            <a:r>
              <a:rPr lang="fr-FR" dirty="0" smtClean="0"/>
              <a:t>DLC </a:t>
            </a:r>
            <a:r>
              <a:rPr lang="fr-FR" dirty="0" err="1" smtClean="0"/>
              <a:t>sputtered</a:t>
            </a:r>
            <a:r>
              <a:rPr lang="fr-FR" dirty="0" smtClean="0"/>
              <a:t> on Apical end of August. </a:t>
            </a:r>
            <a:r>
              <a:rPr lang="fr-FR" dirty="0" err="1" smtClean="0"/>
              <a:t>Should</a:t>
            </a:r>
            <a:r>
              <a:rPr lang="fr-FR" dirty="0" smtClean="0"/>
              <a:t> </a:t>
            </a:r>
            <a:r>
              <a:rPr lang="fr-FR" dirty="0" err="1" smtClean="0"/>
              <a:t>be</a:t>
            </a:r>
            <a:r>
              <a:rPr lang="fr-FR" dirty="0" smtClean="0"/>
              <a:t> </a:t>
            </a:r>
            <a:r>
              <a:rPr lang="fr-FR" dirty="0" err="1" smtClean="0"/>
              <a:t>delivered</a:t>
            </a:r>
            <a:r>
              <a:rPr lang="fr-FR" dirty="0" smtClean="0"/>
              <a:t> second </a:t>
            </a:r>
            <a:r>
              <a:rPr lang="fr-FR" dirty="0" err="1" smtClean="0"/>
              <a:t>half</a:t>
            </a:r>
            <a:r>
              <a:rPr lang="fr-FR" dirty="0" smtClean="0"/>
              <a:t> of </a:t>
            </a:r>
            <a:r>
              <a:rPr lang="fr-FR" dirty="0" err="1" smtClean="0"/>
              <a:t>October</a:t>
            </a:r>
            <a:endParaRPr lang="fr-FR" dirty="0" smtClean="0"/>
          </a:p>
          <a:p>
            <a:r>
              <a:rPr lang="fr-FR" dirty="0" err="1" smtClean="0"/>
              <a:t>Selection</a:t>
            </a:r>
            <a:r>
              <a:rPr lang="fr-FR" dirty="0" smtClean="0"/>
              <a:t> of a </a:t>
            </a:r>
            <a:r>
              <a:rPr lang="fr-FR" dirty="0" err="1" smtClean="0"/>
              <a:t>readout</a:t>
            </a:r>
            <a:r>
              <a:rPr lang="fr-FR" dirty="0" smtClean="0"/>
              <a:t> </a:t>
            </a:r>
            <a:r>
              <a:rPr lang="fr-FR" dirty="0" err="1" smtClean="0"/>
              <a:t>electronics</a:t>
            </a:r>
            <a:r>
              <a:rPr lang="fr-FR" dirty="0" smtClean="0"/>
              <a:t> </a:t>
            </a:r>
            <a:r>
              <a:rPr lang="fr-FR" dirty="0" err="1" smtClean="0"/>
              <a:t>chain</a:t>
            </a:r>
            <a:r>
              <a:rPr lang="fr-FR" dirty="0" smtClean="0"/>
              <a:t> and of a </a:t>
            </a:r>
            <a:r>
              <a:rPr lang="fr-FR" dirty="0" err="1" smtClean="0"/>
              <a:t>cosmic</a:t>
            </a:r>
            <a:r>
              <a:rPr lang="fr-FR" dirty="0" smtClean="0"/>
              <a:t> trigger in </a:t>
            </a:r>
            <a:r>
              <a:rPr lang="fr-FR" dirty="0" err="1" smtClean="0"/>
              <a:t>progress</a:t>
            </a:r>
            <a:endParaRPr lang="fr-FR" dirty="0" smtClean="0"/>
          </a:p>
          <a:p>
            <a:r>
              <a:rPr lang="fr-FR" dirty="0" smtClean="0"/>
              <a:t>Hope to </a:t>
            </a:r>
            <a:r>
              <a:rPr lang="fr-FR" dirty="0" err="1" smtClean="0"/>
              <a:t>take</a:t>
            </a:r>
            <a:r>
              <a:rPr lang="fr-FR" dirty="0" smtClean="0"/>
              <a:t> the first </a:t>
            </a:r>
            <a:r>
              <a:rPr lang="fr-FR" dirty="0" err="1" smtClean="0"/>
              <a:t>cosmics</a:t>
            </a:r>
            <a:r>
              <a:rPr lang="fr-FR" dirty="0" smtClean="0"/>
              <a:t> </a:t>
            </a:r>
            <a:r>
              <a:rPr lang="fr-FR" dirty="0" err="1" smtClean="0"/>
              <a:t>this</a:t>
            </a:r>
            <a:r>
              <a:rPr lang="fr-FR" dirty="0" smtClean="0"/>
              <a:t> </a:t>
            </a:r>
            <a:r>
              <a:rPr lang="fr-FR" dirty="0" err="1" smtClean="0"/>
              <a:t>fall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03/10/2017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Horizontal ND280 TPC endplate - P. Colas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82E236-03AA-4211-A6EB-92FDFD6D523D}" type="slidenum">
              <a:rPr lang="fr-FR" smtClean="0"/>
              <a:t>15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3961080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870" t="2873" r="23588" b="4305"/>
          <a:stretch/>
        </p:blipFill>
        <p:spPr bwMode="auto">
          <a:xfrm>
            <a:off x="2051720" y="404664"/>
            <a:ext cx="5112568" cy="52613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ZoneTexte 4"/>
          <p:cNvSpPr txBox="1"/>
          <p:nvPr/>
        </p:nvSpPr>
        <p:spPr>
          <a:xfrm>
            <a:off x="1043608" y="5085184"/>
            <a:ext cx="29523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New </a:t>
            </a:r>
            <a:r>
              <a:rPr lang="fr-FR" dirty="0" err="1" smtClean="0"/>
              <a:t>Stiffener</a:t>
            </a:r>
            <a:r>
              <a:rPr lang="fr-FR" dirty="0" smtClean="0"/>
              <a:t> (M. </a:t>
            </a:r>
            <a:r>
              <a:rPr lang="fr-FR" dirty="0" err="1" smtClean="0"/>
              <a:t>Riallot</a:t>
            </a:r>
            <a:r>
              <a:rPr lang="fr-FR" dirty="0" smtClean="0"/>
              <a:t>)</a:t>
            </a:r>
            <a:endParaRPr lang="fr-FR" dirty="0"/>
          </a:p>
        </p:txBody>
      </p:sp>
      <p:sp>
        <p:nvSpPr>
          <p:cNvPr id="6" name="Espace réservé de la date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03/10/2017</a:t>
            </a:r>
            <a:endParaRPr lang="fr-FR"/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Horizontal ND280 TPC endplate - P. Colas</a:t>
            </a:r>
            <a:endParaRPr lang="fr-FR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82E236-03AA-4211-A6EB-92FDFD6D523D}" type="slidenum">
              <a:rPr lang="fr-FR" smtClean="0"/>
              <a:t>16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355162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435280" cy="1143000"/>
          </a:xfrm>
          <a:solidFill>
            <a:srgbClr val="FFFF00"/>
          </a:solidFill>
        </p:spPr>
        <p:txBody>
          <a:bodyPr>
            <a:normAutofit fontScale="90000"/>
          </a:bodyPr>
          <a:lstStyle/>
          <a:p>
            <a:r>
              <a:rPr lang="fr-FR" dirty="0" smtClean="0"/>
              <a:t>A  New </a:t>
            </a:r>
            <a:r>
              <a:rPr lang="fr-FR" dirty="0" err="1" smtClean="0"/>
              <a:t>endplate</a:t>
            </a:r>
            <a:r>
              <a:rPr lang="fr-FR" dirty="0" smtClean="0"/>
              <a:t> for the horizontal </a:t>
            </a:r>
            <a:r>
              <a:rPr lang="fr-FR" dirty="0" err="1" smtClean="0"/>
              <a:t>TPCs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New design – motivations and </a:t>
            </a:r>
            <a:r>
              <a:rPr lang="fr-FR" dirty="0" err="1" smtClean="0"/>
              <a:t>caveats</a:t>
            </a:r>
            <a:endParaRPr lang="fr-FR" dirty="0" smtClean="0"/>
          </a:p>
          <a:p>
            <a:r>
              <a:rPr lang="fr-FR" dirty="0" smtClean="0"/>
              <a:t>Charge </a:t>
            </a:r>
            <a:r>
              <a:rPr lang="fr-FR" dirty="0" err="1" smtClean="0"/>
              <a:t>spreading</a:t>
            </a:r>
            <a:r>
              <a:rPr lang="fr-FR" dirty="0" smtClean="0"/>
              <a:t>, DLC, </a:t>
            </a:r>
            <a:r>
              <a:rPr lang="fr-FR" dirty="0" err="1" smtClean="0"/>
              <a:t>results</a:t>
            </a:r>
            <a:r>
              <a:rPr lang="fr-FR" dirty="0" smtClean="0"/>
              <a:t> </a:t>
            </a:r>
            <a:r>
              <a:rPr lang="fr-FR" dirty="0" err="1" smtClean="0"/>
              <a:t>from</a:t>
            </a:r>
            <a:r>
              <a:rPr lang="fr-FR" dirty="0" smtClean="0"/>
              <a:t> LCTPC</a:t>
            </a:r>
          </a:p>
          <a:p>
            <a:r>
              <a:rPr lang="fr-FR" dirty="0" err="1" smtClean="0"/>
              <a:t>Preliminary</a:t>
            </a:r>
            <a:r>
              <a:rPr lang="fr-FR" dirty="0" smtClean="0"/>
              <a:t> test for T2K ND280 upgrade</a:t>
            </a:r>
          </a:p>
          <a:p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03/10/2017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Horizontal ND280 TPC endplate - P. Colas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82E236-03AA-4211-A6EB-92FDFD6D523D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468870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435280" cy="1143000"/>
          </a:xfrm>
          <a:solidFill>
            <a:srgbClr val="FFFF00"/>
          </a:solidFill>
        </p:spPr>
        <p:txBody>
          <a:bodyPr>
            <a:normAutofit/>
          </a:bodyPr>
          <a:lstStyle/>
          <a:p>
            <a:r>
              <a:rPr lang="fr-FR" dirty="0" smtClean="0"/>
              <a:t>New design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97152"/>
          </a:xfrm>
        </p:spPr>
        <p:txBody>
          <a:bodyPr>
            <a:normAutofit fontScale="77500" lnSpcReduction="20000"/>
          </a:bodyPr>
          <a:lstStyle/>
          <a:p>
            <a:r>
              <a:rPr lang="fr-FR" dirty="0" smtClean="0"/>
              <a:t>The vertical </a:t>
            </a:r>
            <a:r>
              <a:rPr lang="fr-FR" dirty="0" err="1" smtClean="0"/>
              <a:t>TPCs</a:t>
            </a:r>
            <a:r>
              <a:rPr lang="fr-FR" dirty="0" smtClean="0"/>
              <a:t> are fine </a:t>
            </a:r>
            <a:r>
              <a:rPr lang="fr-FR" dirty="0" err="1" smtClean="0"/>
              <a:t>after</a:t>
            </a:r>
            <a:r>
              <a:rPr lang="fr-FR" dirty="0" smtClean="0"/>
              <a:t> 10 </a:t>
            </a:r>
            <a:r>
              <a:rPr lang="fr-FR" dirty="0" err="1" smtClean="0"/>
              <a:t>years</a:t>
            </a:r>
            <a:r>
              <a:rPr lang="fr-FR" dirty="0"/>
              <a:t> </a:t>
            </a:r>
            <a:r>
              <a:rPr lang="fr-FR" dirty="0" smtClean="0"/>
              <a:t>: </a:t>
            </a:r>
            <a:r>
              <a:rPr lang="fr-FR" dirty="0" err="1" smtClean="0"/>
              <a:t>keep</a:t>
            </a:r>
            <a:r>
              <a:rPr lang="fr-FR" dirty="0" smtClean="0"/>
              <a:t> </a:t>
            </a:r>
            <a:r>
              <a:rPr lang="fr-FR" dirty="0" err="1" smtClean="0"/>
              <a:t>them</a:t>
            </a:r>
            <a:r>
              <a:rPr lang="fr-FR" dirty="0" smtClean="0"/>
              <a:t> </a:t>
            </a:r>
            <a:r>
              <a:rPr lang="fr-FR" dirty="0" err="1" smtClean="0"/>
              <a:t>operational</a:t>
            </a:r>
            <a:r>
              <a:rPr lang="fr-FR" dirty="0" smtClean="0"/>
              <a:t>.</a:t>
            </a:r>
          </a:p>
          <a:p>
            <a:r>
              <a:rPr lang="fr-FR" dirty="0" err="1" smtClean="0"/>
              <a:t>Add</a:t>
            </a:r>
            <a:r>
              <a:rPr lang="fr-FR" dirty="0" smtClean="0"/>
              <a:t> 2 horizontal </a:t>
            </a:r>
            <a:r>
              <a:rPr lang="fr-FR" dirty="0" err="1" smtClean="0"/>
              <a:t>TPCs</a:t>
            </a:r>
            <a:endParaRPr lang="fr-FR" dirty="0" smtClean="0"/>
          </a:p>
          <a:p>
            <a:r>
              <a:rPr lang="fr-FR" dirty="0" err="1" smtClean="0"/>
              <a:t>Try</a:t>
            </a:r>
            <a:r>
              <a:rPr lang="fr-FR" dirty="0" smtClean="0"/>
              <a:t> a new configuration: ‘</a:t>
            </a:r>
            <a:r>
              <a:rPr lang="fr-FR" dirty="0" err="1" smtClean="0"/>
              <a:t>encapsulated</a:t>
            </a:r>
            <a:r>
              <a:rPr lang="fr-FR" dirty="0" smtClean="0"/>
              <a:t> </a:t>
            </a:r>
            <a:r>
              <a:rPr lang="fr-FR" dirty="0" err="1" smtClean="0"/>
              <a:t>resistive</a:t>
            </a:r>
            <a:r>
              <a:rPr lang="fr-FR" dirty="0" smtClean="0"/>
              <a:t> anode </a:t>
            </a:r>
            <a:r>
              <a:rPr lang="fr-FR" dirty="0" err="1" smtClean="0"/>
              <a:t>with</a:t>
            </a:r>
            <a:r>
              <a:rPr lang="fr-FR" dirty="0" smtClean="0"/>
              <a:t> </a:t>
            </a:r>
            <a:r>
              <a:rPr lang="fr-FR" dirty="0" err="1" smtClean="0"/>
              <a:t>grounded</a:t>
            </a:r>
            <a:r>
              <a:rPr lang="fr-FR" dirty="0" smtClean="0"/>
              <a:t> </a:t>
            </a:r>
            <a:r>
              <a:rPr lang="fr-FR" dirty="0" err="1" smtClean="0"/>
              <a:t>mesh</a:t>
            </a:r>
            <a:r>
              <a:rPr lang="fr-FR" dirty="0" smtClean="0"/>
              <a:t>’</a:t>
            </a:r>
          </a:p>
          <a:p>
            <a:pPr lvl="1"/>
            <a:r>
              <a:rPr lang="fr-FR" dirty="0" smtClean="0"/>
              <a:t>Charge </a:t>
            </a:r>
            <a:r>
              <a:rPr lang="fr-FR" dirty="0" err="1" smtClean="0"/>
              <a:t>spreading</a:t>
            </a:r>
            <a:r>
              <a:rPr lang="fr-FR" dirty="0" smtClean="0"/>
              <a:t> </a:t>
            </a:r>
            <a:r>
              <a:rPr lang="fr-FR" dirty="0" err="1" smtClean="0"/>
              <a:t>allows</a:t>
            </a:r>
            <a:r>
              <a:rPr lang="fr-FR" dirty="0" smtClean="0"/>
              <a:t> </a:t>
            </a:r>
            <a:r>
              <a:rPr lang="fr-FR" dirty="0" err="1" smtClean="0"/>
              <a:t>space</a:t>
            </a:r>
            <a:r>
              <a:rPr lang="fr-FR" dirty="0" smtClean="0"/>
              <a:t> point </a:t>
            </a:r>
            <a:r>
              <a:rPr lang="fr-FR" dirty="0" err="1" smtClean="0"/>
              <a:t>resolution</a:t>
            </a:r>
            <a:r>
              <a:rPr lang="fr-FR" dirty="0" smtClean="0"/>
              <a:t> </a:t>
            </a:r>
            <a:r>
              <a:rPr lang="fr-FR" dirty="0" err="1" smtClean="0"/>
              <a:t>improvement</a:t>
            </a:r>
            <a:r>
              <a:rPr lang="fr-FR" dirty="0" smtClean="0"/>
              <a:t> </a:t>
            </a:r>
            <a:r>
              <a:rPr lang="fr-FR" dirty="0" err="1" smtClean="0"/>
              <a:t>with</a:t>
            </a:r>
            <a:r>
              <a:rPr lang="fr-FR" dirty="0" smtClean="0"/>
              <a:t> </a:t>
            </a:r>
            <a:r>
              <a:rPr lang="fr-FR" dirty="0" err="1" smtClean="0"/>
              <a:t>less</a:t>
            </a:r>
            <a:r>
              <a:rPr lang="fr-FR" dirty="0" smtClean="0"/>
              <a:t> </a:t>
            </a:r>
            <a:r>
              <a:rPr lang="fr-FR" dirty="0" err="1" smtClean="0"/>
              <a:t>electronics</a:t>
            </a:r>
            <a:r>
              <a:rPr lang="fr-FR" dirty="0" smtClean="0"/>
              <a:t> </a:t>
            </a:r>
            <a:r>
              <a:rPr lang="fr-FR" dirty="0" err="1" smtClean="0"/>
              <a:t>channels</a:t>
            </a:r>
            <a:endParaRPr lang="fr-FR" dirty="0" smtClean="0"/>
          </a:p>
          <a:p>
            <a:pPr lvl="1"/>
            <a:r>
              <a:rPr lang="fr-FR" dirty="0" smtClean="0"/>
              <a:t>The protection </a:t>
            </a:r>
            <a:r>
              <a:rPr lang="fr-FR" dirty="0" err="1" smtClean="0"/>
              <a:t>provided</a:t>
            </a:r>
            <a:r>
              <a:rPr lang="fr-FR" dirty="0" smtClean="0"/>
              <a:t> by the </a:t>
            </a:r>
            <a:r>
              <a:rPr lang="fr-FR" dirty="0" err="1" smtClean="0"/>
              <a:t>resistive</a:t>
            </a:r>
            <a:r>
              <a:rPr lang="fr-FR" dirty="0" smtClean="0"/>
              <a:t> foil </a:t>
            </a:r>
            <a:r>
              <a:rPr lang="fr-FR" dirty="0" err="1" smtClean="0"/>
              <a:t>allows</a:t>
            </a:r>
            <a:r>
              <a:rPr lang="fr-FR" dirty="0" smtClean="0"/>
              <a:t> </a:t>
            </a:r>
            <a:r>
              <a:rPr lang="fr-FR" dirty="0" err="1" smtClean="0"/>
              <a:t>lighter</a:t>
            </a:r>
            <a:r>
              <a:rPr lang="fr-FR" dirty="0" smtClean="0"/>
              <a:t> Font End  </a:t>
            </a:r>
            <a:r>
              <a:rPr lang="fr-FR" dirty="0" err="1" smtClean="0"/>
              <a:t>Cards</a:t>
            </a:r>
            <a:r>
              <a:rPr lang="fr-FR" dirty="0" smtClean="0"/>
              <a:t>  </a:t>
            </a:r>
          </a:p>
          <a:p>
            <a:pPr lvl="1"/>
            <a:r>
              <a:rPr lang="fr-FR" dirty="0" err="1" smtClean="0"/>
              <a:t>Less</a:t>
            </a:r>
            <a:r>
              <a:rPr lang="fr-FR" dirty="0" smtClean="0"/>
              <a:t> </a:t>
            </a:r>
            <a:r>
              <a:rPr lang="fr-FR" dirty="0" err="1" smtClean="0"/>
              <a:t>track</a:t>
            </a:r>
            <a:r>
              <a:rPr lang="fr-FR" dirty="0" smtClean="0"/>
              <a:t> </a:t>
            </a:r>
            <a:r>
              <a:rPr lang="fr-FR" dirty="0" err="1" smtClean="0"/>
              <a:t>distortions</a:t>
            </a:r>
            <a:r>
              <a:rPr lang="fr-FR" dirty="0" smtClean="0"/>
              <a:t> due to </a:t>
            </a:r>
            <a:r>
              <a:rPr lang="fr-FR" dirty="0" err="1" smtClean="0"/>
              <a:t>field</a:t>
            </a:r>
            <a:r>
              <a:rPr lang="fr-FR" dirty="0" smtClean="0"/>
              <a:t> </a:t>
            </a:r>
            <a:r>
              <a:rPr lang="fr-FR" dirty="0" err="1" smtClean="0"/>
              <a:t>homogeneity</a:t>
            </a:r>
            <a:endParaRPr lang="fr-FR" dirty="0" smtClean="0"/>
          </a:p>
          <a:p>
            <a:pPr lvl="1"/>
            <a:r>
              <a:rPr lang="fr-FR" dirty="0" err="1" smtClean="0"/>
              <a:t>Less</a:t>
            </a:r>
            <a:r>
              <a:rPr lang="fr-FR" dirty="0" smtClean="0"/>
              <a:t> sensitive to noise</a:t>
            </a:r>
          </a:p>
          <a:p>
            <a:pPr marL="457200" lvl="1" indent="0">
              <a:buNone/>
            </a:pPr>
            <a:endParaRPr lang="fr-FR" dirty="0" smtClean="0"/>
          </a:p>
          <a:p>
            <a:r>
              <a:rPr lang="fr-FR" dirty="0" err="1" smtClean="0"/>
              <a:t>Caveats</a:t>
            </a:r>
            <a:r>
              <a:rPr lang="fr-FR" dirty="0" smtClean="0"/>
              <a:t>: </a:t>
            </a:r>
            <a:r>
              <a:rPr lang="fr-FR" dirty="0" err="1" smtClean="0"/>
              <a:t>dE</a:t>
            </a:r>
            <a:r>
              <a:rPr lang="fr-FR" dirty="0" smtClean="0"/>
              <a:t>/dx to </a:t>
            </a:r>
            <a:r>
              <a:rPr lang="fr-FR" dirty="0" err="1" smtClean="0"/>
              <a:t>be</a:t>
            </a:r>
            <a:r>
              <a:rPr lang="fr-FR" dirty="0" smtClean="0"/>
              <a:t> </a:t>
            </a:r>
            <a:r>
              <a:rPr lang="fr-FR" dirty="0" err="1" smtClean="0"/>
              <a:t>studied</a:t>
            </a:r>
            <a:r>
              <a:rPr lang="fr-FR" dirty="0"/>
              <a:t> </a:t>
            </a:r>
            <a:r>
              <a:rPr lang="fr-FR" dirty="0" smtClean="0"/>
              <a:t>; few mm </a:t>
            </a:r>
            <a:r>
              <a:rPr lang="fr-FR" dirty="0" err="1" smtClean="0"/>
              <a:t>dead</a:t>
            </a:r>
            <a:r>
              <a:rPr lang="fr-FR" dirty="0" smtClean="0"/>
              <a:t> area on </a:t>
            </a:r>
            <a:r>
              <a:rPr lang="fr-FR" dirty="0" err="1" smtClean="0"/>
              <a:t>edges</a:t>
            </a:r>
            <a:r>
              <a:rPr lang="fr-FR" dirty="0" smtClean="0"/>
              <a:t> </a:t>
            </a:r>
            <a:r>
              <a:rPr lang="fr-FR" dirty="0" err="1" smtClean="0"/>
              <a:t>might</a:t>
            </a:r>
            <a:r>
              <a:rPr lang="fr-FR" dirty="0" smtClean="0"/>
              <a:t> </a:t>
            </a:r>
            <a:r>
              <a:rPr lang="fr-FR" dirty="0" err="1" smtClean="0"/>
              <a:t>be</a:t>
            </a:r>
            <a:r>
              <a:rPr lang="fr-FR" dirty="0" smtClean="0"/>
              <a:t> </a:t>
            </a:r>
            <a:r>
              <a:rPr lang="fr-FR" dirty="0" err="1" smtClean="0"/>
              <a:t>necessary</a:t>
            </a:r>
            <a:r>
              <a:rPr lang="fr-FR" dirty="0" smtClean="0"/>
              <a:t>. </a:t>
            </a:r>
            <a:endParaRPr lang="fr-FR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46677" y="4293095"/>
            <a:ext cx="2073795" cy="12731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03/10/2017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Horizontal ND280 TPC endplate - P. Colas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82E236-03AA-4211-A6EB-92FDFD6D523D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516425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435280" cy="936104"/>
          </a:xfrm>
          <a:solidFill>
            <a:srgbClr val="FFFF00"/>
          </a:solidFill>
        </p:spPr>
        <p:txBody>
          <a:bodyPr>
            <a:normAutofit/>
          </a:bodyPr>
          <a:lstStyle/>
          <a:p>
            <a:r>
              <a:rPr lang="fr-FR" dirty="0" smtClean="0"/>
              <a:t>Charge </a:t>
            </a:r>
            <a:r>
              <a:rPr lang="fr-FR" dirty="0" err="1" smtClean="0"/>
              <a:t>spreading</a:t>
            </a:r>
            <a:r>
              <a:rPr lang="fr-FR" dirty="0" smtClean="0"/>
              <a:t> technique</a:t>
            </a:r>
            <a:endParaRPr lang="fr-FR" dirty="0"/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05712" y="1935956"/>
            <a:ext cx="2438696" cy="26068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373876" y="2046471"/>
            <a:ext cx="4575029" cy="1765528"/>
            <a:chOff x="5208588" y="3034049"/>
            <a:chExt cx="3900066" cy="1580814"/>
          </a:xfrm>
        </p:grpSpPr>
        <p:grpSp>
          <p:nvGrpSpPr>
            <p:cNvPr id="7" name="Group 13"/>
            <p:cNvGrpSpPr>
              <a:grpSpLocks noChangeAspect="1"/>
            </p:cNvGrpSpPr>
            <p:nvPr/>
          </p:nvGrpSpPr>
          <p:grpSpPr bwMode="auto">
            <a:xfrm>
              <a:off x="5208588" y="3335457"/>
              <a:ext cx="3400424" cy="1279406"/>
              <a:chOff x="2644" y="789"/>
              <a:chExt cx="2534" cy="721"/>
            </a:xfrm>
          </p:grpSpPr>
          <p:sp>
            <p:nvSpPr>
              <p:cNvPr id="24" name="Rectangle 14"/>
              <p:cNvSpPr>
                <a:spLocks noChangeAspect="1" noChangeArrowheads="1"/>
              </p:cNvSpPr>
              <p:nvPr/>
            </p:nvSpPr>
            <p:spPr bwMode="auto">
              <a:xfrm>
                <a:off x="2985" y="1019"/>
                <a:ext cx="2167" cy="140"/>
              </a:xfrm>
              <a:prstGeom prst="rect">
                <a:avLst/>
              </a:prstGeom>
              <a:solidFill>
                <a:srgbClr val="96969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25" name="Rectangle 15"/>
              <p:cNvSpPr>
                <a:spLocks noChangeAspect="1" noChangeArrowheads="1"/>
              </p:cNvSpPr>
              <p:nvPr/>
            </p:nvSpPr>
            <p:spPr bwMode="auto">
              <a:xfrm>
                <a:off x="2985" y="1156"/>
                <a:ext cx="2167" cy="108"/>
              </a:xfrm>
              <a:prstGeom prst="rect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fr-FR"/>
              </a:p>
            </p:txBody>
          </p:sp>
          <p:grpSp>
            <p:nvGrpSpPr>
              <p:cNvPr id="26" name="Group 17"/>
              <p:cNvGrpSpPr>
                <a:grpSpLocks noChangeAspect="1"/>
              </p:cNvGrpSpPr>
              <p:nvPr/>
            </p:nvGrpSpPr>
            <p:grpSpPr bwMode="auto">
              <a:xfrm>
                <a:off x="2644" y="1098"/>
                <a:ext cx="337" cy="309"/>
                <a:chOff x="2644" y="1098"/>
                <a:chExt cx="337" cy="309"/>
              </a:xfrm>
            </p:grpSpPr>
            <p:sp>
              <p:nvSpPr>
                <p:cNvPr id="44" name="Line 18"/>
                <p:cNvSpPr>
                  <a:spLocks noChangeAspect="1" noChangeShapeType="1"/>
                </p:cNvSpPr>
                <p:nvPr/>
              </p:nvSpPr>
              <p:spPr bwMode="auto">
                <a:xfrm>
                  <a:off x="2754" y="1098"/>
                  <a:ext cx="227" cy="1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anchor="ctr"/>
                <a:lstStyle/>
                <a:p>
                  <a:endParaRPr lang="en-US"/>
                </a:p>
              </p:txBody>
            </p:sp>
            <p:sp>
              <p:nvSpPr>
                <p:cNvPr id="45" name="Line 19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2759" y="1101"/>
                  <a:ext cx="1" cy="306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anchor="ctr"/>
                <a:lstStyle/>
                <a:p>
                  <a:endParaRPr lang="en-US"/>
                </a:p>
              </p:txBody>
            </p:sp>
            <p:sp>
              <p:nvSpPr>
                <p:cNvPr id="46" name="Line 20"/>
                <p:cNvSpPr>
                  <a:spLocks noChangeAspect="1" noChangeShapeType="1"/>
                </p:cNvSpPr>
                <p:nvPr/>
              </p:nvSpPr>
              <p:spPr bwMode="auto">
                <a:xfrm>
                  <a:off x="2644" y="1246"/>
                  <a:ext cx="217" cy="0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anchor="ctr"/>
                <a:lstStyle/>
                <a:p>
                  <a:endParaRPr lang="en-US"/>
                </a:p>
              </p:txBody>
            </p:sp>
            <p:sp>
              <p:nvSpPr>
                <p:cNvPr id="47" name="Line 21"/>
                <p:cNvSpPr>
                  <a:spLocks noChangeAspect="1" noChangeShapeType="1"/>
                </p:cNvSpPr>
                <p:nvPr/>
              </p:nvSpPr>
              <p:spPr bwMode="auto">
                <a:xfrm>
                  <a:off x="2677" y="1295"/>
                  <a:ext cx="163" cy="0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anchor="ctr"/>
                <a:lstStyle/>
                <a:p>
                  <a:endParaRPr lang="en-US"/>
                </a:p>
              </p:txBody>
            </p:sp>
            <p:sp>
              <p:nvSpPr>
                <p:cNvPr id="48" name="Line 22"/>
                <p:cNvSpPr>
                  <a:spLocks noChangeAspect="1" noChangeShapeType="1"/>
                </p:cNvSpPr>
                <p:nvPr/>
              </p:nvSpPr>
              <p:spPr bwMode="auto">
                <a:xfrm>
                  <a:off x="2703" y="1344"/>
                  <a:ext cx="108" cy="0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anchor="ctr"/>
                <a:lstStyle/>
                <a:p>
                  <a:endParaRPr lang="en-US"/>
                </a:p>
              </p:txBody>
            </p:sp>
          </p:grpSp>
          <p:grpSp>
            <p:nvGrpSpPr>
              <p:cNvPr id="27" name="Group 23"/>
              <p:cNvGrpSpPr>
                <a:grpSpLocks noChangeAspect="1"/>
              </p:cNvGrpSpPr>
              <p:nvPr/>
            </p:nvGrpSpPr>
            <p:grpSpPr bwMode="auto">
              <a:xfrm>
                <a:off x="3024" y="1261"/>
                <a:ext cx="2118" cy="87"/>
                <a:chOff x="1133" y="3035"/>
                <a:chExt cx="2211" cy="91"/>
              </a:xfrm>
            </p:grpSpPr>
            <p:sp>
              <p:nvSpPr>
                <p:cNvPr id="38" name="Rectangle 24"/>
                <p:cNvSpPr>
                  <a:spLocks noChangeAspect="1" noChangeArrowheads="1"/>
                </p:cNvSpPr>
                <p:nvPr/>
              </p:nvSpPr>
              <p:spPr bwMode="auto">
                <a:xfrm>
                  <a:off x="1133" y="3035"/>
                  <a:ext cx="398" cy="91"/>
                </a:xfrm>
                <a:prstGeom prst="rect">
                  <a:avLst/>
                </a:prstGeom>
                <a:solidFill>
                  <a:schemeClr val="accent5">
                    <a:lumMod val="75000"/>
                  </a:schemeClr>
                </a:solidFill>
                <a:ln w="9525" algn="ctr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fr-FR"/>
                </a:p>
              </p:txBody>
            </p:sp>
            <p:sp>
              <p:nvSpPr>
                <p:cNvPr id="39" name="Rectangle 25"/>
                <p:cNvSpPr>
                  <a:spLocks noChangeAspect="1" noChangeArrowheads="1"/>
                </p:cNvSpPr>
                <p:nvPr/>
              </p:nvSpPr>
              <p:spPr bwMode="auto">
                <a:xfrm>
                  <a:off x="1704" y="3035"/>
                  <a:ext cx="272" cy="91"/>
                </a:xfrm>
                <a:prstGeom prst="rect">
                  <a:avLst/>
                </a:prstGeom>
                <a:solidFill>
                  <a:schemeClr val="tx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40" name="Rectangle 26"/>
                <p:cNvSpPr>
                  <a:spLocks noChangeAspect="1" noChangeArrowheads="1"/>
                </p:cNvSpPr>
                <p:nvPr/>
              </p:nvSpPr>
              <p:spPr bwMode="auto">
                <a:xfrm>
                  <a:off x="1586" y="3035"/>
                  <a:ext cx="398" cy="91"/>
                </a:xfrm>
                <a:prstGeom prst="rect">
                  <a:avLst/>
                </a:prstGeom>
                <a:solidFill>
                  <a:schemeClr val="accent5">
                    <a:lumMod val="75000"/>
                  </a:schemeClr>
                </a:solidFill>
                <a:ln w="9525" algn="ctr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fr-FR"/>
                </a:p>
              </p:txBody>
            </p:sp>
            <p:sp>
              <p:nvSpPr>
                <p:cNvPr id="41" name="Rectangle 27"/>
                <p:cNvSpPr>
                  <a:spLocks noChangeAspect="1" noChangeArrowheads="1"/>
                </p:cNvSpPr>
                <p:nvPr/>
              </p:nvSpPr>
              <p:spPr bwMode="auto">
                <a:xfrm>
                  <a:off x="2040" y="3035"/>
                  <a:ext cx="395" cy="91"/>
                </a:xfrm>
                <a:prstGeom prst="rect">
                  <a:avLst/>
                </a:prstGeom>
                <a:solidFill>
                  <a:schemeClr val="accent5">
                    <a:lumMod val="75000"/>
                  </a:schemeClr>
                </a:solidFill>
                <a:ln w="9525" algn="ctr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fr-FR"/>
                </a:p>
              </p:txBody>
            </p:sp>
            <p:sp>
              <p:nvSpPr>
                <p:cNvPr id="42" name="Rectangle 28"/>
                <p:cNvSpPr>
                  <a:spLocks noChangeAspect="1" noChangeArrowheads="1"/>
                </p:cNvSpPr>
                <p:nvPr/>
              </p:nvSpPr>
              <p:spPr bwMode="auto">
                <a:xfrm>
                  <a:off x="2494" y="3035"/>
                  <a:ext cx="396" cy="91"/>
                </a:xfrm>
                <a:prstGeom prst="rect">
                  <a:avLst/>
                </a:prstGeom>
                <a:solidFill>
                  <a:schemeClr val="accent5">
                    <a:lumMod val="75000"/>
                  </a:schemeClr>
                </a:solidFill>
                <a:ln w="9525" algn="ctr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fr-FR"/>
                </a:p>
              </p:txBody>
            </p:sp>
            <p:sp>
              <p:nvSpPr>
                <p:cNvPr id="43" name="Rectangle 29"/>
                <p:cNvSpPr>
                  <a:spLocks noChangeAspect="1" noChangeArrowheads="1"/>
                </p:cNvSpPr>
                <p:nvPr/>
              </p:nvSpPr>
              <p:spPr bwMode="auto">
                <a:xfrm>
                  <a:off x="2947" y="3035"/>
                  <a:ext cx="400" cy="91"/>
                </a:xfrm>
                <a:prstGeom prst="rect">
                  <a:avLst/>
                </a:prstGeom>
                <a:solidFill>
                  <a:schemeClr val="accent5">
                    <a:lumMod val="75000"/>
                  </a:schemeClr>
                </a:solidFill>
                <a:ln w="9525" algn="ctr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fr-FR"/>
                </a:p>
              </p:txBody>
            </p:sp>
          </p:grpSp>
          <p:sp>
            <p:nvSpPr>
              <p:cNvPr id="28" name="Rectangle 16" descr="Diagonales larges vers le haut"/>
              <p:cNvSpPr>
                <a:spLocks noChangeAspect="1" noChangeArrowheads="1"/>
              </p:cNvSpPr>
              <p:nvPr/>
            </p:nvSpPr>
            <p:spPr bwMode="auto">
              <a:xfrm>
                <a:off x="2968" y="1340"/>
                <a:ext cx="2210" cy="170"/>
              </a:xfrm>
              <a:prstGeom prst="rect">
                <a:avLst/>
              </a:prstGeom>
              <a:pattFill prst="wdUpDiag">
                <a:fgClr>
                  <a:srgbClr val="333333"/>
                </a:fgClr>
                <a:bgClr>
                  <a:srgbClr val="DDDDDD"/>
                </a:bgClr>
              </a:pattFill>
              <a:ln w="12700" algn="ctr">
                <a:solidFill>
                  <a:srgbClr val="333333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grpSp>
            <p:nvGrpSpPr>
              <p:cNvPr id="29" name="Group 30"/>
              <p:cNvGrpSpPr>
                <a:grpSpLocks noChangeAspect="1"/>
              </p:cNvGrpSpPr>
              <p:nvPr/>
            </p:nvGrpSpPr>
            <p:grpSpPr bwMode="auto">
              <a:xfrm>
                <a:off x="2965" y="789"/>
                <a:ext cx="2189" cy="22"/>
                <a:chOff x="885" y="1965"/>
                <a:chExt cx="2290" cy="23"/>
              </a:xfrm>
            </p:grpSpPr>
            <p:sp>
              <p:nvSpPr>
                <p:cNvPr id="30" name="Rectangle 31"/>
                <p:cNvSpPr>
                  <a:spLocks noChangeAspect="1" noChangeArrowheads="1"/>
                </p:cNvSpPr>
                <p:nvPr/>
              </p:nvSpPr>
              <p:spPr bwMode="auto">
                <a:xfrm>
                  <a:off x="885" y="1965"/>
                  <a:ext cx="227" cy="23"/>
                </a:xfrm>
                <a:prstGeom prst="rect">
                  <a:avLst/>
                </a:prstGeom>
                <a:solidFill>
                  <a:srgbClr val="00009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31" name="Rectangle 32"/>
                <p:cNvSpPr>
                  <a:spLocks noChangeAspect="1" noChangeArrowheads="1"/>
                </p:cNvSpPr>
                <p:nvPr/>
              </p:nvSpPr>
              <p:spPr bwMode="auto">
                <a:xfrm>
                  <a:off x="1180" y="1965"/>
                  <a:ext cx="227" cy="23"/>
                </a:xfrm>
                <a:prstGeom prst="rect">
                  <a:avLst/>
                </a:prstGeom>
                <a:solidFill>
                  <a:srgbClr val="00009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32" name="Rectangle 33"/>
                <p:cNvSpPr>
                  <a:spLocks noChangeAspect="1" noChangeArrowheads="1"/>
                </p:cNvSpPr>
                <p:nvPr/>
              </p:nvSpPr>
              <p:spPr bwMode="auto">
                <a:xfrm>
                  <a:off x="1475" y="1965"/>
                  <a:ext cx="227" cy="23"/>
                </a:xfrm>
                <a:prstGeom prst="rect">
                  <a:avLst/>
                </a:prstGeom>
                <a:solidFill>
                  <a:srgbClr val="00009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33" name="Rectangle 34"/>
                <p:cNvSpPr>
                  <a:spLocks noChangeAspect="1" noChangeArrowheads="1"/>
                </p:cNvSpPr>
                <p:nvPr/>
              </p:nvSpPr>
              <p:spPr bwMode="auto">
                <a:xfrm>
                  <a:off x="2359" y="1965"/>
                  <a:ext cx="227" cy="23"/>
                </a:xfrm>
                <a:prstGeom prst="rect">
                  <a:avLst/>
                </a:prstGeom>
                <a:solidFill>
                  <a:srgbClr val="00009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34" name="Rectangle 35"/>
                <p:cNvSpPr>
                  <a:spLocks noChangeAspect="1" noChangeArrowheads="1"/>
                </p:cNvSpPr>
                <p:nvPr/>
              </p:nvSpPr>
              <p:spPr bwMode="auto">
                <a:xfrm>
                  <a:off x="2653" y="1965"/>
                  <a:ext cx="227" cy="23"/>
                </a:xfrm>
                <a:prstGeom prst="rect">
                  <a:avLst/>
                </a:prstGeom>
                <a:solidFill>
                  <a:srgbClr val="00009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35" name="Rectangle 36"/>
                <p:cNvSpPr>
                  <a:spLocks noChangeAspect="1" noChangeArrowheads="1"/>
                </p:cNvSpPr>
                <p:nvPr/>
              </p:nvSpPr>
              <p:spPr bwMode="auto">
                <a:xfrm>
                  <a:off x="2948" y="1965"/>
                  <a:ext cx="227" cy="23"/>
                </a:xfrm>
                <a:prstGeom prst="rect">
                  <a:avLst/>
                </a:prstGeom>
                <a:solidFill>
                  <a:srgbClr val="00009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36" name="Rectangle 37"/>
                <p:cNvSpPr>
                  <a:spLocks noChangeAspect="1" noChangeArrowheads="1"/>
                </p:cNvSpPr>
                <p:nvPr/>
              </p:nvSpPr>
              <p:spPr bwMode="auto">
                <a:xfrm>
                  <a:off x="1769" y="1965"/>
                  <a:ext cx="227" cy="23"/>
                </a:xfrm>
                <a:prstGeom prst="rect">
                  <a:avLst/>
                </a:prstGeom>
                <a:solidFill>
                  <a:srgbClr val="00009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37" name="Rectangle 38"/>
                <p:cNvSpPr>
                  <a:spLocks noChangeAspect="1" noChangeArrowheads="1"/>
                </p:cNvSpPr>
                <p:nvPr/>
              </p:nvSpPr>
              <p:spPr bwMode="auto">
                <a:xfrm>
                  <a:off x="2064" y="1965"/>
                  <a:ext cx="227" cy="23"/>
                </a:xfrm>
                <a:prstGeom prst="rect">
                  <a:avLst/>
                </a:prstGeom>
                <a:solidFill>
                  <a:srgbClr val="00009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</p:grpSp>
        </p:grpSp>
        <p:sp>
          <p:nvSpPr>
            <p:cNvPr id="8" name="Text Box 46"/>
            <p:cNvSpPr txBox="1">
              <a:spLocks noChangeArrowheads="1"/>
            </p:cNvSpPr>
            <p:nvPr/>
          </p:nvSpPr>
          <p:spPr bwMode="auto">
            <a:xfrm>
              <a:off x="5708650" y="4031972"/>
              <a:ext cx="692150" cy="341476"/>
            </a:xfrm>
            <a:prstGeom prst="rect">
              <a:avLst/>
            </a:prstGeom>
            <a:noFill/>
            <a:ln w="12700" algn="ctr">
              <a:noFill/>
              <a:miter lim="800000"/>
              <a:headEnd/>
              <a:tailEnd/>
            </a:ln>
            <a:effectLst/>
          </p:spPr>
          <p:txBody>
            <a:bodyPr lIns="72567" tIns="36283" rIns="72567" bIns="36283">
              <a:spAutoFit/>
            </a:bodyPr>
            <a:lstStyle/>
            <a:p>
              <a:pPr defTabSz="725488">
                <a:spcBef>
                  <a:spcPct val="50000"/>
                </a:spcBef>
                <a:defRPr/>
              </a:pPr>
              <a:r>
                <a:rPr lang="fr-FR" sz="1200" b="1" dirty="0" smtClean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pads</a:t>
              </a:r>
              <a:r>
                <a:rPr lang="fr-FR" sz="2000" dirty="0" smtClean="0">
                  <a:solidFill>
                    <a:schemeClr val="bg1"/>
                  </a:solidFill>
                </a:rPr>
                <a:t> </a:t>
              </a:r>
              <a:endParaRPr lang="fr-FR" sz="2000" dirty="0">
                <a:solidFill>
                  <a:schemeClr val="bg1"/>
                </a:solidFill>
              </a:endParaRPr>
            </a:p>
          </p:txBody>
        </p:sp>
        <p:grpSp>
          <p:nvGrpSpPr>
            <p:cNvPr id="9" name="Group 160"/>
            <p:cNvGrpSpPr>
              <a:grpSpLocks/>
            </p:cNvGrpSpPr>
            <p:nvPr/>
          </p:nvGrpSpPr>
          <p:grpSpPr bwMode="auto">
            <a:xfrm>
              <a:off x="8695642" y="3867099"/>
              <a:ext cx="291196" cy="542994"/>
              <a:chOff x="8385053" y="3855343"/>
              <a:chExt cx="330351" cy="607857"/>
            </a:xfrm>
          </p:grpSpPr>
          <p:sp>
            <p:nvSpPr>
              <p:cNvPr id="20" name="Line 19"/>
              <p:cNvSpPr>
                <a:spLocks noChangeAspect="1" noChangeShapeType="1"/>
              </p:cNvSpPr>
              <p:nvPr/>
            </p:nvSpPr>
            <p:spPr bwMode="auto">
              <a:xfrm flipV="1">
                <a:off x="8560124" y="3855343"/>
                <a:ext cx="1522" cy="607857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anchor="ctr"/>
              <a:lstStyle/>
              <a:p>
                <a:endParaRPr lang="en-US"/>
              </a:p>
            </p:txBody>
          </p:sp>
          <p:sp>
            <p:nvSpPr>
              <p:cNvPr id="21" name="Line 20"/>
              <p:cNvSpPr>
                <a:spLocks noChangeAspect="1" noChangeShapeType="1"/>
              </p:cNvSpPr>
              <p:nvPr/>
            </p:nvSpPr>
            <p:spPr bwMode="auto">
              <a:xfrm>
                <a:off x="8385053" y="4143380"/>
                <a:ext cx="330351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anchor="ctr"/>
              <a:lstStyle/>
              <a:p>
                <a:endParaRPr lang="en-US"/>
              </a:p>
            </p:txBody>
          </p:sp>
          <p:sp>
            <p:nvSpPr>
              <p:cNvPr id="22" name="Line 21"/>
              <p:cNvSpPr>
                <a:spLocks noChangeAspect="1" noChangeShapeType="1"/>
              </p:cNvSpPr>
              <p:nvPr/>
            </p:nvSpPr>
            <p:spPr bwMode="auto">
              <a:xfrm>
                <a:off x="8435291" y="4240717"/>
                <a:ext cx="248144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anchor="ctr"/>
              <a:lstStyle/>
              <a:p>
                <a:endParaRPr lang="en-US"/>
              </a:p>
            </p:txBody>
          </p:sp>
          <p:sp>
            <p:nvSpPr>
              <p:cNvPr id="23" name="Line 22"/>
              <p:cNvSpPr>
                <a:spLocks noChangeAspect="1" noChangeShapeType="1"/>
              </p:cNvSpPr>
              <p:nvPr/>
            </p:nvSpPr>
            <p:spPr bwMode="auto">
              <a:xfrm>
                <a:off x="8474872" y="4338053"/>
                <a:ext cx="164414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anchor="ctr"/>
              <a:lstStyle/>
              <a:p>
                <a:endParaRPr lang="en-US"/>
              </a:p>
            </p:txBody>
          </p:sp>
        </p:grpSp>
        <p:sp>
          <p:nvSpPr>
            <p:cNvPr id="10" name="Text Box 48"/>
            <p:cNvSpPr txBox="1">
              <a:spLocks noChangeArrowheads="1"/>
            </p:cNvSpPr>
            <p:nvPr/>
          </p:nvSpPr>
          <p:spPr bwMode="auto">
            <a:xfrm>
              <a:off x="7871285" y="3034049"/>
              <a:ext cx="873912" cy="2424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72567" tIns="36283" rIns="72567" bIns="36283">
              <a:spAutoFit/>
            </a:bodyPr>
            <a:lstStyle>
              <a:lvl1pPr defTabSz="725488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defTabSz="725488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defTabSz="725488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defTabSz="725488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defTabSz="725488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defTabSz="72548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defTabSz="72548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defTabSz="72548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defTabSz="72548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GB" sz="2100" b="1" dirty="0">
                  <a:solidFill>
                    <a:schemeClr val="accent6"/>
                  </a:solidFill>
                </a:rPr>
                <a:t>mesh</a:t>
              </a:r>
              <a:endParaRPr lang="fr-FR" sz="2100" b="1" dirty="0">
                <a:solidFill>
                  <a:schemeClr val="accent6"/>
                </a:solidFill>
              </a:endParaRPr>
            </a:p>
          </p:txBody>
        </p:sp>
        <p:sp>
          <p:nvSpPr>
            <p:cNvPr id="11" name="Line 18"/>
            <p:cNvSpPr>
              <a:spLocks noChangeAspect="1" noChangeShapeType="1"/>
            </p:cNvSpPr>
            <p:nvPr/>
          </p:nvSpPr>
          <p:spPr bwMode="auto">
            <a:xfrm>
              <a:off x="8546042" y="3867099"/>
              <a:ext cx="304616" cy="1774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anchor="ctr"/>
            <a:lstStyle/>
            <a:p>
              <a:endParaRPr lang="en-US"/>
            </a:p>
          </p:txBody>
        </p:sp>
        <p:grpSp>
          <p:nvGrpSpPr>
            <p:cNvPr id="12" name="Group 163"/>
            <p:cNvGrpSpPr>
              <a:grpSpLocks/>
            </p:cNvGrpSpPr>
            <p:nvPr/>
          </p:nvGrpSpPr>
          <p:grpSpPr bwMode="auto">
            <a:xfrm>
              <a:off x="8409530" y="3354278"/>
              <a:ext cx="699124" cy="334117"/>
              <a:chOff x="4068515" y="3066019"/>
              <a:chExt cx="793129" cy="994849"/>
            </a:xfrm>
          </p:grpSpPr>
          <p:cxnSp>
            <p:nvCxnSpPr>
              <p:cNvPr id="16" name="Straight Arrow Connector 29"/>
              <p:cNvCxnSpPr/>
              <p:nvPr/>
            </p:nvCxnSpPr>
            <p:spPr>
              <a:xfrm rot="5400000" flipH="1" flipV="1">
                <a:off x="3752288" y="3681699"/>
                <a:ext cx="638430" cy="0"/>
              </a:xfrm>
              <a:prstGeom prst="straightConnector1">
                <a:avLst/>
              </a:prstGeom>
              <a:ln w="15875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Straight Arrow Connector 30"/>
              <p:cNvCxnSpPr/>
              <p:nvPr/>
            </p:nvCxnSpPr>
            <p:spPr>
              <a:xfrm rot="5400000" flipH="1" flipV="1">
                <a:off x="4124124" y="3741655"/>
                <a:ext cx="638427" cy="0"/>
              </a:xfrm>
              <a:prstGeom prst="straightConnector1">
                <a:avLst/>
              </a:prstGeom>
              <a:ln w="15875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8" name="TextBox 166"/>
              <p:cNvSpPr txBox="1">
                <a:spLocks noChangeArrowheads="1"/>
              </p:cNvSpPr>
              <p:nvPr/>
            </p:nvSpPr>
            <p:spPr bwMode="auto">
              <a:xfrm>
                <a:off x="4068515" y="3066019"/>
                <a:ext cx="428627" cy="84066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eaLnBrk="1" hangingPunct="1"/>
                <a:r>
                  <a:rPr lang="en-GB" sz="2400" b="1" dirty="0">
                    <a:solidFill>
                      <a:srgbClr val="FF0000"/>
                    </a:solidFill>
                  </a:rPr>
                  <a:t>E</a:t>
                </a:r>
                <a:endParaRPr lang="fr-FR" sz="2400" b="1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19" name="TextBox 167"/>
              <p:cNvSpPr txBox="1">
                <a:spLocks noChangeArrowheads="1"/>
              </p:cNvSpPr>
              <p:nvPr/>
            </p:nvSpPr>
            <p:spPr bwMode="auto">
              <a:xfrm>
                <a:off x="4443338" y="3066019"/>
                <a:ext cx="418306" cy="84066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eaLnBrk="1" hangingPunct="1"/>
                <a:r>
                  <a:rPr lang="en-GB" sz="2400" b="1" dirty="0">
                    <a:solidFill>
                      <a:srgbClr val="FF0000"/>
                    </a:solidFill>
                  </a:rPr>
                  <a:t>B</a:t>
                </a:r>
                <a:endParaRPr lang="fr-FR" sz="2400" b="1" dirty="0">
                  <a:solidFill>
                    <a:srgbClr val="FF0000"/>
                  </a:solidFill>
                </a:endParaRPr>
              </a:p>
            </p:txBody>
          </p:sp>
        </p:grpSp>
        <p:sp>
          <p:nvSpPr>
            <p:cNvPr id="13" name="Text Box 44"/>
            <p:cNvSpPr txBox="1">
              <a:spLocks noChangeArrowheads="1"/>
            </p:cNvSpPr>
            <p:nvPr/>
          </p:nvSpPr>
          <p:spPr bwMode="auto">
            <a:xfrm>
              <a:off x="5665029" y="3475013"/>
              <a:ext cx="2390684" cy="1577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72567" tIns="36283" rIns="72567" bIns="36283">
              <a:spAutoFit/>
            </a:bodyPr>
            <a:lstStyle>
              <a:lvl1pPr defTabSz="725488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defTabSz="725488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defTabSz="725488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defTabSz="725488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defTabSz="725488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defTabSz="72548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defTabSz="72548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defTabSz="72548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defTabSz="72548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fr-FR" sz="1200" b="1" dirty="0" smtClean="0">
                  <a:cs typeface="Times New Roman" pitchFamily="18" charset="0"/>
                </a:rPr>
                <a:t>~</a:t>
              </a:r>
              <a:r>
                <a:rPr lang="fr-FR" sz="1200" b="1" dirty="0">
                  <a:cs typeface="Times New Roman" pitchFamily="18" charset="0"/>
                </a:rPr>
                <a:t>100</a:t>
              </a:r>
              <a:r>
                <a:rPr lang="fr-FR" sz="1200" b="1" dirty="0">
                  <a:cs typeface="Times New Roman" pitchFamily="18" charset="0"/>
                  <a:sym typeface="Symbol" pitchFamily="18" charset="2"/>
                </a:rPr>
                <a:t></a:t>
              </a:r>
              <a:r>
                <a:rPr lang="fr-FR" sz="1200" b="1" dirty="0" smtClean="0">
                  <a:cs typeface="Times New Roman" pitchFamily="18" charset="0"/>
                  <a:sym typeface="Symbol" pitchFamily="18" charset="2"/>
                </a:rPr>
                <a:t>m </a:t>
              </a:r>
              <a:r>
                <a:rPr lang="fr-FR" sz="1200" b="1" dirty="0">
                  <a:cs typeface="Times New Roman" pitchFamily="18" charset="0"/>
                </a:rPr>
                <a:t>Amplification gap: </a:t>
              </a:r>
            </a:p>
          </p:txBody>
        </p:sp>
        <p:sp>
          <p:nvSpPr>
            <p:cNvPr id="14" name="Text Box 44"/>
            <p:cNvSpPr txBox="1">
              <a:spLocks noChangeArrowheads="1"/>
            </p:cNvSpPr>
            <p:nvPr/>
          </p:nvSpPr>
          <p:spPr bwMode="auto">
            <a:xfrm>
              <a:off x="5715376" y="3732435"/>
              <a:ext cx="2390684" cy="2318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72567" tIns="36283" rIns="72567" bIns="36283">
              <a:spAutoFit/>
            </a:bodyPr>
            <a:lstStyle>
              <a:lvl1pPr defTabSz="725488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defTabSz="725488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defTabSz="725488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defTabSz="725488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defTabSz="725488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defTabSz="72548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defTabSz="72548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defTabSz="72548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defTabSz="72548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fr-FR" sz="1200" b="1" dirty="0" err="1">
                  <a:cs typeface="Times New Roman" pitchFamily="18" charset="0"/>
                </a:rPr>
                <a:t>resistive</a:t>
              </a:r>
              <a:r>
                <a:rPr lang="fr-FR" sz="1200" b="1" dirty="0">
                  <a:cs typeface="Times New Roman" pitchFamily="18" charset="0"/>
                </a:rPr>
                <a:t> foil: ~75</a:t>
              </a:r>
              <a:r>
                <a:rPr lang="fr-FR" sz="1200" b="1" dirty="0">
                  <a:cs typeface="Times New Roman" pitchFamily="18" charset="0"/>
                  <a:sym typeface="Symbol" pitchFamily="18" charset="2"/>
                </a:rPr>
                <a:t>m</a:t>
              </a:r>
              <a:endParaRPr lang="fr-FR" sz="1200" b="1" dirty="0">
                <a:cs typeface="Times New Roman" pitchFamily="18" charset="0"/>
              </a:endParaRPr>
            </a:p>
          </p:txBody>
        </p:sp>
        <p:sp>
          <p:nvSpPr>
            <p:cNvPr id="15" name="Text Box 45"/>
            <p:cNvSpPr txBox="1">
              <a:spLocks noChangeArrowheads="1"/>
            </p:cNvSpPr>
            <p:nvPr/>
          </p:nvSpPr>
          <p:spPr bwMode="auto">
            <a:xfrm>
              <a:off x="5715376" y="3964259"/>
              <a:ext cx="1532014" cy="2580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72567" tIns="36283" rIns="72567" bIns="36283">
              <a:spAutoFit/>
            </a:bodyPr>
            <a:lstStyle>
              <a:lvl1pPr defTabSz="725488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defTabSz="725488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defTabSz="725488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defTabSz="725488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defTabSz="725488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defTabSz="72548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defTabSz="72548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defTabSz="72548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defTabSz="72548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fr-FR" sz="1200" b="1" dirty="0" err="1">
                  <a:solidFill>
                    <a:srgbClr val="0000FF"/>
                  </a:solidFill>
                </a:rPr>
                <a:t>i</a:t>
              </a:r>
              <a:r>
                <a:rPr lang="fr-FR" sz="1200" b="1" dirty="0" err="1" smtClean="0">
                  <a:solidFill>
                    <a:srgbClr val="0000FF"/>
                  </a:solidFill>
                </a:rPr>
                <a:t>nsulator</a:t>
              </a:r>
              <a:r>
                <a:rPr lang="fr-FR" sz="1200" b="1" dirty="0" smtClean="0">
                  <a:solidFill>
                    <a:srgbClr val="0000FF"/>
                  </a:solidFill>
                </a:rPr>
                <a:t>: </a:t>
              </a:r>
              <a:r>
                <a:rPr lang="fr-FR" sz="1200" b="1" dirty="0">
                  <a:solidFill>
                    <a:srgbClr val="0000FF"/>
                  </a:solidFill>
                </a:rPr>
                <a:t>~100</a:t>
              </a:r>
              <a:r>
                <a:rPr lang="fr-FR" sz="1200" b="1" dirty="0">
                  <a:solidFill>
                    <a:srgbClr val="0000FF"/>
                  </a:solidFill>
                  <a:sym typeface="Symbol" pitchFamily="18" charset="2"/>
                </a:rPr>
                <a:t>m</a:t>
              </a:r>
              <a:endParaRPr lang="fr-FR" sz="1200" b="1" dirty="0">
                <a:solidFill>
                  <a:srgbClr val="0000FF"/>
                </a:solidFill>
              </a:endParaRPr>
            </a:p>
          </p:txBody>
        </p:sp>
      </p:grpSp>
      <p:grpSp>
        <p:nvGrpSpPr>
          <p:cNvPr id="49" name="Group 62"/>
          <p:cNvGrpSpPr/>
          <p:nvPr/>
        </p:nvGrpSpPr>
        <p:grpSpPr>
          <a:xfrm>
            <a:off x="1526004" y="3681340"/>
            <a:ext cx="3766076" cy="755772"/>
            <a:chOff x="5257800" y="4608512"/>
            <a:chExt cx="3286125" cy="877888"/>
          </a:xfrm>
        </p:grpSpPr>
        <p:grpSp>
          <p:nvGrpSpPr>
            <p:cNvPr id="50" name="Group 11"/>
            <p:cNvGrpSpPr>
              <a:grpSpLocks/>
            </p:cNvGrpSpPr>
            <p:nvPr/>
          </p:nvGrpSpPr>
          <p:grpSpPr bwMode="auto">
            <a:xfrm>
              <a:off x="5257800" y="4608512"/>
              <a:ext cx="3286125" cy="876301"/>
              <a:chOff x="5553245" y="4114799"/>
              <a:chExt cx="3285955" cy="876163"/>
            </a:xfrm>
          </p:grpSpPr>
          <p:cxnSp>
            <p:nvCxnSpPr>
              <p:cNvPr id="111" name="Straight Arrow Connector 124"/>
              <p:cNvCxnSpPr/>
              <p:nvPr/>
            </p:nvCxnSpPr>
            <p:spPr>
              <a:xfrm>
                <a:off x="5553245" y="4990962"/>
                <a:ext cx="3285955" cy="0"/>
              </a:xfrm>
              <a:prstGeom prst="straightConnector1">
                <a:avLst/>
              </a:prstGeom>
              <a:ln>
                <a:solidFill>
                  <a:srgbClr val="00206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2" name="Straight Arrow Connector 125"/>
              <p:cNvCxnSpPr/>
              <p:nvPr/>
            </p:nvCxnSpPr>
            <p:spPr>
              <a:xfrm flipV="1">
                <a:off x="5559594" y="4114799"/>
                <a:ext cx="0" cy="876162"/>
              </a:xfrm>
              <a:prstGeom prst="straightConnector1">
                <a:avLst/>
              </a:prstGeom>
              <a:ln>
                <a:solidFill>
                  <a:srgbClr val="00206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51" name="Rectangle 50"/>
            <p:cNvSpPr/>
            <p:nvPr/>
          </p:nvSpPr>
          <p:spPr bwMode="auto">
            <a:xfrm>
              <a:off x="6599238" y="4838700"/>
              <a:ext cx="515937" cy="647700"/>
            </a:xfrm>
            <a:prstGeom prst="rect">
              <a:avLst/>
            </a:prstGeom>
            <a:noFill/>
            <a:ln w="15875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52" name="Rectangle 51"/>
            <p:cNvSpPr/>
            <p:nvPr/>
          </p:nvSpPr>
          <p:spPr bwMode="auto">
            <a:xfrm>
              <a:off x="7207250" y="4838700"/>
              <a:ext cx="515938" cy="647700"/>
            </a:xfrm>
            <a:prstGeom prst="rect">
              <a:avLst/>
            </a:prstGeom>
            <a:noFill/>
            <a:ln w="15875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53" name="Rectangle 52"/>
            <p:cNvSpPr/>
            <p:nvPr/>
          </p:nvSpPr>
          <p:spPr bwMode="auto">
            <a:xfrm>
              <a:off x="7805738" y="4838700"/>
              <a:ext cx="514350" cy="647700"/>
            </a:xfrm>
            <a:prstGeom prst="rect">
              <a:avLst/>
            </a:prstGeom>
            <a:noFill/>
            <a:ln w="15875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54" name="Rectangle 53"/>
            <p:cNvSpPr/>
            <p:nvPr/>
          </p:nvSpPr>
          <p:spPr bwMode="auto">
            <a:xfrm>
              <a:off x="6013450" y="4835525"/>
              <a:ext cx="514350" cy="646113"/>
            </a:xfrm>
            <a:prstGeom prst="rect">
              <a:avLst/>
            </a:prstGeom>
            <a:noFill/>
            <a:ln w="15875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55" name="Rectangle 54"/>
            <p:cNvSpPr/>
            <p:nvPr/>
          </p:nvSpPr>
          <p:spPr bwMode="auto">
            <a:xfrm>
              <a:off x="5427663" y="4838700"/>
              <a:ext cx="514350" cy="647700"/>
            </a:xfrm>
            <a:prstGeom prst="rect">
              <a:avLst/>
            </a:prstGeom>
            <a:noFill/>
            <a:ln w="15875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grpSp>
          <p:nvGrpSpPr>
            <p:cNvPr id="56" name="Group 293"/>
            <p:cNvGrpSpPr>
              <a:grpSpLocks/>
            </p:cNvGrpSpPr>
            <p:nvPr/>
          </p:nvGrpSpPr>
          <p:grpSpPr bwMode="auto">
            <a:xfrm>
              <a:off x="5607909" y="5440680"/>
              <a:ext cx="302488" cy="45719"/>
              <a:chOff x="5148064" y="2780928"/>
              <a:chExt cx="936104" cy="576064"/>
            </a:xfrm>
          </p:grpSpPr>
          <p:cxnSp>
            <p:nvCxnSpPr>
              <p:cNvPr id="101" name="Elbow Connector 114"/>
              <p:cNvCxnSpPr/>
              <p:nvPr/>
            </p:nvCxnSpPr>
            <p:spPr>
              <a:xfrm flipV="1">
                <a:off x="5150228" y="3266713"/>
                <a:ext cx="141197" cy="90279"/>
              </a:xfrm>
              <a:prstGeom prst="bentConnector3">
                <a:avLst/>
              </a:prstGeom>
              <a:ln w="15875">
                <a:solidFill>
                  <a:srgbClr val="FF99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2" name="Elbow Connector 115"/>
              <p:cNvCxnSpPr/>
              <p:nvPr/>
            </p:nvCxnSpPr>
            <p:spPr>
              <a:xfrm rot="5400000" flipH="1" flipV="1">
                <a:off x="5193657" y="3093644"/>
                <a:ext cx="270838" cy="75305"/>
              </a:xfrm>
              <a:prstGeom prst="bentConnector3">
                <a:avLst/>
              </a:prstGeom>
              <a:ln w="15875">
                <a:solidFill>
                  <a:srgbClr val="FF99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3" name="Elbow Connector 116"/>
              <p:cNvCxnSpPr/>
              <p:nvPr/>
            </p:nvCxnSpPr>
            <p:spPr>
              <a:xfrm rot="5400000" flipH="1" flipV="1">
                <a:off x="5365917" y="2924465"/>
                <a:ext cx="72223" cy="70597"/>
              </a:xfrm>
              <a:prstGeom prst="bentConnector3">
                <a:avLst/>
              </a:prstGeom>
              <a:ln w="15875">
                <a:solidFill>
                  <a:srgbClr val="FF99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4" name="Elbow Connector 117"/>
              <p:cNvCxnSpPr/>
              <p:nvPr/>
            </p:nvCxnSpPr>
            <p:spPr>
              <a:xfrm rot="5400000" flipH="1" flipV="1">
                <a:off x="5400405" y="2816125"/>
                <a:ext cx="144447" cy="70600"/>
              </a:xfrm>
              <a:prstGeom prst="bentConnector3">
                <a:avLst/>
              </a:prstGeom>
              <a:ln w="15875">
                <a:solidFill>
                  <a:srgbClr val="FF99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5" name="Elbow Connector 118"/>
              <p:cNvCxnSpPr/>
              <p:nvPr/>
            </p:nvCxnSpPr>
            <p:spPr>
              <a:xfrm>
                <a:off x="5507927" y="2779205"/>
                <a:ext cx="145902" cy="9031"/>
              </a:xfrm>
              <a:prstGeom prst="bentConnector3">
                <a:avLst/>
              </a:prstGeom>
              <a:ln w="15875">
                <a:solidFill>
                  <a:srgbClr val="FF99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6" name="Elbow Connector 119"/>
              <p:cNvCxnSpPr/>
              <p:nvPr/>
            </p:nvCxnSpPr>
            <p:spPr>
              <a:xfrm rot="16200000" flipH="1">
                <a:off x="5621423" y="2820641"/>
                <a:ext cx="135416" cy="70600"/>
              </a:xfrm>
              <a:prstGeom prst="bentConnector3">
                <a:avLst/>
              </a:prstGeom>
              <a:ln w="15875">
                <a:solidFill>
                  <a:srgbClr val="FF99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7" name="Elbow Connector 120"/>
              <p:cNvCxnSpPr/>
              <p:nvPr/>
            </p:nvCxnSpPr>
            <p:spPr>
              <a:xfrm rot="16200000" flipH="1">
                <a:off x="5723616" y="2924465"/>
                <a:ext cx="72223" cy="70597"/>
              </a:xfrm>
              <a:prstGeom prst="bentConnector3">
                <a:avLst/>
              </a:prstGeom>
              <a:ln w="15875">
                <a:solidFill>
                  <a:srgbClr val="FF99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8" name="Elbow Connector 121"/>
              <p:cNvCxnSpPr/>
              <p:nvPr/>
            </p:nvCxnSpPr>
            <p:spPr>
              <a:xfrm rot="16200000" flipH="1">
                <a:off x="5762615" y="3028286"/>
                <a:ext cx="135422" cy="70600"/>
              </a:xfrm>
              <a:prstGeom prst="bentConnector3">
                <a:avLst/>
              </a:prstGeom>
              <a:ln w="15875">
                <a:solidFill>
                  <a:srgbClr val="FF99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9" name="Elbow Connector 122"/>
              <p:cNvCxnSpPr/>
              <p:nvPr/>
            </p:nvCxnSpPr>
            <p:spPr>
              <a:xfrm>
                <a:off x="5865626" y="3131297"/>
                <a:ext cx="145902" cy="135416"/>
              </a:xfrm>
              <a:prstGeom prst="bentConnector3">
                <a:avLst/>
              </a:prstGeom>
              <a:ln w="15875">
                <a:solidFill>
                  <a:srgbClr val="FF99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0" name="Elbow Connector 123"/>
              <p:cNvCxnSpPr/>
              <p:nvPr/>
            </p:nvCxnSpPr>
            <p:spPr>
              <a:xfrm rot="16200000" flipH="1">
                <a:off x="6001689" y="3276552"/>
                <a:ext cx="90279" cy="70600"/>
              </a:xfrm>
              <a:prstGeom prst="bentConnector3">
                <a:avLst/>
              </a:prstGeom>
              <a:ln w="15875">
                <a:solidFill>
                  <a:srgbClr val="FF99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7" name="Group 304"/>
            <p:cNvGrpSpPr>
              <a:grpSpLocks/>
            </p:cNvGrpSpPr>
            <p:nvPr/>
          </p:nvGrpSpPr>
          <p:grpSpPr bwMode="auto">
            <a:xfrm>
              <a:off x="6112514" y="5392738"/>
              <a:ext cx="355967" cy="89533"/>
              <a:chOff x="5148064" y="2780928"/>
              <a:chExt cx="936104" cy="576064"/>
            </a:xfrm>
          </p:grpSpPr>
          <p:cxnSp>
            <p:nvCxnSpPr>
              <p:cNvPr id="91" name="Elbow Connector 104"/>
              <p:cNvCxnSpPr/>
              <p:nvPr/>
            </p:nvCxnSpPr>
            <p:spPr>
              <a:xfrm flipV="1">
                <a:off x="5146170" y="3260997"/>
                <a:ext cx="145905" cy="94693"/>
              </a:xfrm>
              <a:prstGeom prst="bentConnector3">
                <a:avLst/>
              </a:prstGeom>
              <a:ln w="15875">
                <a:solidFill>
                  <a:srgbClr val="FF99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2" name="Elbow Connector 105"/>
              <p:cNvCxnSpPr/>
              <p:nvPr/>
            </p:nvCxnSpPr>
            <p:spPr>
              <a:xfrm rot="5400000" flipH="1" flipV="1">
                <a:off x="5195129" y="3093457"/>
                <a:ext cx="264484" cy="70597"/>
              </a:xfrm>
              <a:prstGeom prst="bentConnector3">
                <a:avLst/>
              </a:prstGeom>
              <a:ln w="15875">
                <a:solidFill>
                  <a:srgbClr val="FF99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3" name="Elbow Connector 106"/>
              <p:cNvCxnSpPr/>
              <p:nvPr/>
            </p:nvCxnSpPr>
            <p:spPr>
              <a:xfrm rot="5400000" flipH="1" flipV="1">
                <a:off x="5362054" y="2925295"/>
                <a:ext cx="71835" cy="70600"/>
              </a:xfrm>
              <a:prstGeom prst="bentConnector3">
                <a:avLst/>
              </a:prstGeom>
              <a:ln w="15875">
                <a:solidFill>
                  <a:srgbClr val="FF99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4" name="Elbow Connector 107"/>
              <p:cNvCxnSpPr/>
              <p:nvPr/>
            </p:nvCxnSpPr>
            <p:spPr>
              <a:xfrm rot="5400000" flipH="1" flipV="1">
                <a:off x="5399089" y="2815189"/>
                <a:ext cx="143671" cy="75305"/>
              </a:xfrm>
              <a:prstGeom prst="bentConnector3">
                <a:avLst/>
              </a:prstGeom>
              <a:ln w="15875">
                <a:solidFill>
                  <a:srgbClr val="FF99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5" name="Elbow Connector 108"/>
              <p:cNvCxnSpPr/>
              <p:nvPr/>
            </p:nvCxnSpPr>
            <p:spPr>
              <a:xfrm>
                <a:off x="5508577" y="2781006"/>
                <a:ext cx="141197" cy="13061"/>
              </a:xfrm>
              <a:prstGeom prst="bentConnector3">
                <a:avLst/>
              </a:prstGeom>
              <a:ln w="15875">
                <a:solidFill>
                  <a:srgbClr val="FF99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6" name="Elbow Connector 109"/>
              <p:cNvCxnSpPr/>
              <p:nvPr/>
            </p:nvCxnSpPr>
            <p:spPr>
              <a:xfrm rot="16200000" flipH="1">
                <a:off x="5619767" y="2824074"/>
                <a:ext cx="130610" cy="70597"/>
              </a:xfrm>
              <a:prstGeom prst="bentConnector3">
                <a:avLst/>
              </a:prstGeom>
              <a:ln w="15875">
                <a:solidFill>
                  <a:srgbClr val="FF99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7" name="Elbow Connector 110"/>
              <p:cNvCxnSpPr/>
              <p:nvPr/>
            </p:nvCxnSpPr>
            <p:spPr>
              <a:xfrm rot="16200000" flipH="1">
                <a:off x="5722104" y="2922943"/>
                <a:ext cx="71835" cy="75305"/>
              </a:xfrm>
              <a:prstGeom prst="bentConnector3">
                <a:avLst/>
              </a:prstGeom>
              <a:ln w="15875">
                <a:solidFill>
                  <a:srgbClr val="FF99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8" name="Elbow Connector 111"/>
              <p:cNvCxnSpPr/>
              <p:nvPr/>
            </p:nvCxnSpPr>
            <p:spPr>
              <a:xfrm rot="16200000" flipH="1">
                <a:off x="5764038" y="3028150"/>
                <a:ext cx="133874" cy="70600"/>
              </a:xfrm>
              <a:prstGeom prst="bentConnector3">
                <a:avLst/>
              </a:prstGeom>
              <a:ln w="15875">
                <a:solidFill>
                  <a:srgbClr val="FF99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9" name="Elbow Connector 112"/>
              <p:cNvCxnSpPr/>
              <p:nvPr/>
            </p:nvCxnSpPr>
            <p:spPr>
              <a:xfrm>
                <a:off x="5866276" y="3130387"/>
                <a:ext cx="145902" cy="130610"/>
              </a:xfrm>
              <a:prstGeom prst="bentConnector3">
                <a:avLst/>
              </a:prstGeom>
              <a:ln w="15875">
                <a:solidFill>
                  <a:srgbClr val="FF99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0" name="Elbow Connector 113"/>
              <p:cNvCxnSpPr/>
              <p:nvPr/>
            </p:nvCxnSpPr>
            <p:spPr>
              <a:xfrm rot="16200000" flipH="1">
                <a:off x="6000132" y="3273042"/>
                <a:ext cx="94693" cy="70600"/>
              </a:xfrm>
              <a:prstGeom prst="bentConnector3">
                <a:avLst/>
              </a:prstGeom>
              <a:ln w="15875">
                <a:solidFill>
                  <a:srgbClr val="FF99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8" name="Group 315"/>
            <p:cNvGrpSpPr>
              <a:grpSpLocks/>
            </p:cNvGrpSpPr>
            <p:nvPr/>
          </p:nvGrpSpPr>
          <p:grpSpPr bwMode="auto">
            <a:xfrm>
              <a:off x="6629471" y="4953252"/>
              <a:ext cx="315743" cy="532459"/>
              <a:chOff x="5148064" y="2780928"/>
              <a:chExt cx="936104" cy="576064"/>
            </a:xfrm>
          </p:grpSpPr>
          <p:cxnSp>
            <p:nvCxnSpPr>
              <p:cNvPr id="81" name="Elbow Connector 94"/>
              <p:cNvCxnSpPr/>
              <p:nvPr/>
            </p:nvCxnSpPr>
            <p:spPr>
              <a:xfrm flipV="1">
                <a:off x="5147854" y="3264992"/>
                <a:ext cx="145905" cy="92745"/>
              </a:xfrm>
              <a:prstGeom prst="bentConnector3">
                <a:avLst/>
              </a:prstGeom>
              <a:ln w="15875">
                <a:solidFill>
                  <a:srgbClr val="FF99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2" name="Elbow Connector 95"/>
              <p:cNvCxnSpPr/>
              <p:nvPr/>
            </p:nvCxnSpPr>
            <p:spPr>
              <a:xfrm rot="5400000" flipH="1" flipV="1">
                <a:off x="5195092" y="3095728"/>
                <a:ext cx="267931" cy="70597"/>
              </a:xfrm>
              <a:prstGeom prst="bentConnector3">
                <a:avLst/>
              </a:prstGeom>
              <a:ln w="15875">
                <a:solidFill>
                  <a:srgbClr val="FF99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3" name="Elbow Connector 96"/>
              <p:cNvCxnSpPr/>
              <p:nvPr/>
            </p:nvCxnSpPr>
            <p:spPr>
              <a:xfrm rot="5400000" flipH="1" flipV="1">
                <a:off x="5363588" y="2925694"/>
                <a:ext cx="72135" cy="70600"/>
              </a:xfrm>
              <a:prstGeom prst="bentConnector3">
                <a:avLst/>
              </a:prstGeom>
              <a:ln w="15875">
                <a:solidFill>
                  <a:srgbClr val="FF99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4" name="Elbow Connector 97"/>
              <p:cNvCxnSpPr/>
              <p:nvPr/>
            </p:nvCxnSpPr>
            <p:spPr>
              <a:xfrm rot="5400000" flipH="1" flipV="1">
                <a:off x="5400473" y="2815138"/>
                <a:ext cx="144271" cy="75305"/>
              </a:xfrm>
              <a:prstGeom prst="bentConnector3">
                <a:avLst/>
              </a:prstGeom>
              <a:ln w="15875">
                <a:solidFill>
                  <a:srgbClr val="FF99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5" name="Elbow Connector 98"/>
              <p:cNvCxnSpPr/>
              <p:nvPr/>
            </p:nvCxnSpPr>
            <p:spPr>
              <a:xfrm>
                <a:off x="5510261" y="2780655"/>
                <a:ext cx="141197" cy="12023"/>
              </a:xfrm>
              <a:prstGeom prst="bentConnector3">
                <a:avLst/>
              </a:prstGeom>
              <a:ln w="15875">
                <a:solidFill>
                  <a:srgbClr val="FF99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6" name="Elbow Connector 99"/>
              <p:cNvCxnSpPr/>
              <p:nvPr/>
            </p:nvCxnSpPr>
            <p:spPr>
              <a:xfrm rot="16200000" flipH="1">
                <a:off x="5620631" y="2823504"/>
                <a:ext cx="132247" cy="70597"/>
              </a:xfrm>
              <a:prstGeom prst="bentConnector3">
                <a:avLst/>
              </a:prstGeom>
              <a:ln w="15875">
                <a:solidFill>
                  <a:srgbClr val="FF99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7" name="Elbow Connector 100"/>
              <p:cNvCxnSpPr/>
              <p:nvPr/>
            </p:nvCxnSpPr>
            <p:spPr>
              <a:xfrm rot="16200000" flipH="1">
                <a:off x="5723638" y="2923342"/>
                <a:ext cx="72135" cy="75305"/>
              </a:xfrm>
              <a:prstGeom prst="bentConnector3">
                <a:avLst/>
              </a:prstGeom>
              <a:ln w="15875">
                <a:solidFill>
                  <a:srgbClr val="FF99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8" name="Elbow Connector 101"/>
              <p:cNvCxnSpPr/>
              <p:nvPr/>
            </p:nvCxnSpPr>
            <p:spPr>
              <a:xfrm rot="16200000" flipH="1">
                <a:off x="5765677" y="3028744"/>
                <a:ext cx="133965" cy="70600"/>
              </a:xfrm>
              <a:prstGeom prst="bentConnector3">
                <a:avLst/>
              </a:prstGeom>
              <a:ln w="15875">
                <a:solidFill>
                  <a:srgbClr val="FF99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9" name="Elbow Connector 102"/>
              <p:cNvCxnSpPr/>
              <p:nvPr/>
            </p:nvCxnSpPr>
            <p:spPr>
              <a:xfrm>
                <a:off x="5867960" y="3131027"/>
                <a:ext cx="145902" cy="133965"/>
              </a:xfrm>
              <a:prstGeom prst="bentConnector3">
                <a:avLst/>
              </a:prstGeom>
              <a:ln w="15875">
                <a:solidFill>
                  <a:srgbClr val="FF99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0" name="Elbow Connector 103"/>
              <p:cNvCxnSpPr/>
              <p:nvPr/>
            </p:nvCxnSpPr>
            <p:spPr>
              <a:xfrm rot="16200000" flipH="1">
                <a:off x="6002789" y="3276065"/>
                <a:ext cx="92745" cy="70600"/>
              </a:xfrm>
              <a:prstGeom prst="bentConnector3">
                <a:avLst/>
              </a:prstGeom>
              <a:ln w="15875">
                <a:solidFill>
                  <a:srgbClr val="FF99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9" name="Group 326"/>
            <p:cNvGrpSpPr>
              <a:grpSpLocks/>
            </p:cNvGrpSpPr>
            <p:nvPr/>
          </p:nvGrpSpPr>
          <p:grpSpPr bwMode="auto">
            <a:xfrm>
              <a:off x="7282271" y="5276850"/>
              <a:ext cx="326195" cy="200994"/>
              <a:chOff x="5148064" y="2780928"/>
              <a:chExt cx="936104" cy="576064"/>
            </a:xfrm>
          </p:grpSpPr>
          <p:cxnSp>
            <p:nvCxnSpPr>
              <p:cNvPr id="71" name="Elbow Connector 84"/>
              <p:cNvCxnSpPr/>
              <p:nvPr/>
            </p:nvCxnSpPr>
            <p:spPr>
              <a:xfrm flipV="1">
                <a:off x="5146854" y="3264290"/>
                <a:ext cx="145902" cy="93592"/>
              </a:xfrm>
              <a:prstGeom prst="bentConnector3">
                <a:avLst/>
              </a:prstGeom>
              <a:ln w="15875">
                <a:solidFill>
                  <a:srgbClr val="FF99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2" name="Elbow Connector 85"/>
              <p:cNvCxnSpPr/>
              <p:nvPr/>
            </p:nvCxnSpPr>
            <p:spPr>
              <a:xfrm rot="5400000" flipH="1" flipV="1">
                <a:off x="5194518" y="3095452"/>
                <a:ext cx="267076" cy="70600"/>
              </a:xfrm>
              <a:prstGeom prst="bentConnector3">
                <a:avLst/>
              </a:prstGeom>
              <a:ln w="15875">
                <a:solidFill>
                  <a:srgbClr val="FF99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3" name="Elbow Connector 86"/>
              <p:cNvCxnSpPr/>
              <p:nvPr/>
            </p:nvCxnSpPr>
            <p:spPr>
              <a:xfrm rot="5400000" flipH="1" flipV="1">
                <a:off x="5362132" y="2925392"/>
                <a:ext cx="73047" cy="70597"/>
              </a:xfrm>
              <a:prstGeom prst="bentConnector3">
                <a:avLst/>
              </a:prstGeom>
              <a:ln w="15875">
                <a:solidFill>
                  <a:srgbClr val="FF99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4" name="Elbow Connector 87"/>
              <p:cNvCxnSpPr/>
              <p:nvPr/>
            </p:nvCxnSpPr>
            <p:spPr>
              <a:xfrm rot="5400000" flipH="1" flipV="1">
                <a:off x="5399699" y="2814610"/>
                <a:ext cx="143811" cy="75305"/>
              </a:xfrm>
              <a:prstGeom prst="bentConnector3">
                <a:avLst/>
              </a:prstGeom>
              <a:ln w="15875">
                <a:solidFill>
                  <a:srgbClr val="FF99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5" name="Elbow Connector 88"/>
              <p:cNvCxnSpPr/>
              <p:nvPr/>
            </p:nvCxnSpPr>
            <p:spPr>
              <a:xfrm>
                <a:off x="5509258" y="2780356"/>
                <a:ext cx="141197" cy="13696"/>
              </a:xfrm>
              <a:prstGeom prst="bentConnector3">
                <a:avLst/>
              </a:prstGeom>
              <a:ln w="15875">
                <a:solidFill>
                  <a:srgbClr val="FF99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6" name="Elbow Connector 89"/>
              <p:cNvCxnSpPr/>
              <p:nvPr/>
            </p:nvCxnSpPr>
            <p:spPr>
              <a:xfrm rot="16200000" flipH="1">
                <a:off x="5620699" y="2823809"/>
                <a:ext cx="130115" cy="70600"/>
              </a:xfrm>
              <a:prstGeom prst="bentConnector3">
                <a:avLst/>
              </a:prstGeom>
              <a:ln w="15875">
                <a:solidFill>
                  <a:srgbClr val="FF99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7" name="Elbow Connector 90"/>
              <p:cNvCxnSpPr/>
              <p:nvPr/>
            </p:nvCxnSpPr>
            <p:spPr>
              <a:xfrm rot="16200000" flipH="1">
                <a:off x="5722185" y="2923038"/>
                <a:ext cx="73047" cy="75305"/>
              </a:xfrm>
              <a:prstGeom prst="bentConnector3">
                <a:avLst/>
              </a:prstGeom>
              <a:ln w="15875">
                <a:solidFill>
                  <a:srgbClr val="FF99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8" name="Elbow Connector 91"/>
              <p:cNvCxnSpPr/>
              <p:nvPr/>
            </p:nvCxnSpPr>
            <p:spPr>
              <a:xfrm rot="16200000" flipH="1">
                <a:off x="5765459" y="3028115"/>
                <a:ext cx="132397" cy="70597"/>
              </a:xfrm>
              <a:prstGeom prst="bentConnector3">
                <a:avLst/>
              </a:prstGeom>
              <a:ln w="15875">
                <a:solidFill>
                  <a:srgbClr val="FF99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9" name="Elbow Connector 92"/>
              <p:cNvCxnSpPr/>
              <p:nvPr/>
            </p:nvCxnSpPr>
            <p:spPr>
              <a:xfrm>
                <a:off x="5866957" y="3129611"/>
                <a:ext cx="145905" cy="134679"/>
              </a:xfrm>
              <a:prstGeom prst="bentConnector3">
                <a:avLst/>
              </a:prstGeom>
              <a:ln w="15875">
                <a:solidFill>
                  <a:srgbClr val="FF99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0" name="Elbow Connector 93"/>
              <p:cNvCxnSpPr/>
              <p:nvPr/>
            </p:nvCxnSpPr>
            <p:spPr>
              <a:xfrm rot="16200000" flipH="1">
                <a:off x="6001365" y="3275788"/>
                <a:ext cx="93592" cy="70597"/>
              </a:xfrm>
              <a:prstGeom prst="bentConnector3">
                <a:avLst/>
              </a:prstGeom>
              <a:ln w="15875">
                <a:solidFill>
                  <a:srgbClr val="FF99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0" name="Group 337"/>
            <p:cNvGrpSpPr>
              <a:grpSpLocks/>
            </p:cNvGrpSpPr>
            <p:nvPr/>
          </p:nvGrpSpPr>
          <p:grpSpPr bwMode="auto">
            <a:xfrm>
              <a:off x="7977346" y="5436552"/>
              <a:ext cx="326866" cy="45719"/>
              <a:chOff x="5148064" y="2780928"/>
              <a:chExt cx="936104" cy="576064"/>
            </a:xfrm>
          </p:grpSpPr>
          <p:cxnSp>
            <p:nvCxnSpPr>
              <p:cNvPr id="61" name="Elbow Connector 74"/>
              <p:cNvCxnSpPr/>
              <p:nvPr/>
            </p:nvCxnSpPr>
            <p:spPr>
              <a:xfrm flipV="1">
                <a:off x="5147596" y="3258115"/>
                <a:ext cx="145902" cy="92716"/>
              </a:xfrm>
              <a:prstGeom prst="bentConnector3">
                <a:avLst/>
              </a:prstGeom>
              <a:ln w="15875">
                <a:solidFill>
                  <a:srgbClr val="FF99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" name="Elbow Connector 75"/>
              <p:cNvCxnSpPr/>
              <p:nvPr/>
            </p:nvCxnSpPr>
            <p:spPr>
              <a:xfrm rot="5400000" flipH="1" flipV="1">
                <a:off x="5197449" y="3091460"/>
                <a:ext cx="262699" cy="70600"/>
              </a:xfrm>
              <a:prstGeom prst="bentConnector3">
                <a:avLst/>
              </a:prstGeom>
              <a:ln w="15875">
                <a:solidFill>
                  <a:srgbClr val="FF99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" name="Elbow Connector 76"/>
              <p:cNvCxnSpPr/>
              <p:nvPr/>
            </p:nvCxnSpPr>
            <p:spPr>
              <a:xfrm rot="5400000" flipH="1" flipV="1">
                <a:off x="5360765" y="2921493"/>
                <a:ext cx="77258" cy="70597"/>
              </a:xfrm>
              <a:prstGeom prst="bentConnector3">
                <a:avLst/>
              </a:prstGeom>
              <a:ln w="15875">
                <a:solidFill>
                  <a:srgbClr val="FF99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" name="Elbow Connector 77"/>
              <p:cNvCxnSpPr/>
              <p:nvPr/>
            </p:nvCxnSpPr>
            <p:spPr>
              <a:xfrm rot="5400000" flipH="1" flipV="1">
                <a:off x="5402808" y="2810965"/>
                <a:ext cx="139078" cy="75305"/>
              </a:xfrm>
              <a:prstGeom prst="bentConnector3">
                <a:avLst/>
              </a:prstGeom>
              <a:ln w="15875">
                <a:solidFill>
                  <a:srgbClr val="FF99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" name="Elbow Connector 78"/>
              <p:cNvCxnSpPr/>
              <p:nvPr/>
            </p:nvCxnSpPr>
            <p:spPr>
              <a:xfrm>
                <a:off x="5510000" y="2779079"/>
                <a:ext cx="141197" cy="15457"/>
              </a:xfrm>
              <a:prstGeom prst="bentConnector3">
                <a:avLst/>
              </a:prstGeom>
              <a:ln w="15875">
                <a:solidFill>
                  <a:srgbClr val="FF99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6" name="Elbow Connector 79"/>
              <p:cNvCxnSpPr/>
              <p:nvPr/>
            </p:nvCxnSpPr>
            <p:spPr>
              <a:xfrm rot="16200000" flipH="1">
                <a:off x="5624688" y="2821042"/>
                <a:ext cx="123621" cy="70600"/>
              </a:xfrm>
              <a:prstGeom prst="bentConnector3">
                <a:avLst/>
              </a:prstGeom>
              <a:ln w="15875">
                <a:solidFill>
                  <a:srgbClr val="FF99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7" name="Elbow Connector 80"/>
              <p:cNvCxnSpPr/>
              <p:nvPr/>
            </p:nvCxnSpPr>
            <p:spPr>
              <a:xfrm rot="16200000" flipH="1">
                <a:off x="5720818" y="2919138"/>
                <a:ext cx="77258" cy="75305"/>
              </a:xfrm>
              <a:prstGeom prst="bentConnector3">
                <a:avLst/>
              </a:prstGeom>
              <a:ln w="15875">
                <a:solidFill>
                  <a:srgbClr val="FF99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Elbow Connector 81"/>
              <p:cNvCxnSpPr/>
              <p:nvPr/>
            </p:nvCxnSpPr>
            <p:spPr>
              <a:xfrm rot="16200000" flipH="1">
                <a:off x="5770590" y="3021927"/>
                <a:ext cx="123621" cy="70597"/>
              </a:xfrm>
              <a:prstGeom prst="bentConnector3">
                <a:avLst/>
              </a:prstGeom>
              <a:ln w="15875">
                <a:solidFill>
                  <a:srgbClr val="FF99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Elbow Connector 82"/>
              <p:cNvCxnSpPr/>
              <p:nvPr/>
            </p:nvCxnSpPr>
            <p:spPr>
              <a:xfrm>
                <a:off x="5867699" y="3119036"/>
                <a:ext cx="145905" cy="139078"/>
              </a:xfrm>
              <a:prstGeom prst="bentConnector3">
                <a:avLst/>
              </a:prstGeom>
              <a:ln w="15875">
                <a:solidFill>
                  <a:srgbClr val="FF99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" name="Elbow Connector 83"/>
              <p:cNvCxnSpPr/>
              <p:nvPr/>
            </p:nvCxnSpPr>
            <p:spPr>
              <a:xfrm rot="16200000" flipH="1">
                <a:off x="6002543" y="3269179"/>
                <a:ext cx="92716" cy="70597"/>
              </a:xfrm>
              <a:prstGeom prst="bentConnector3">
                <a:avLst/>
              </a:prstGeom>
              <a:ln w="15875">
                <a:solidFill>
                  <a:srgbClr val="FF99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13" name="Group 39"/>
          <p:cNvGrpSpPr>
            <a:grpSpLocks noChangeAspect="1"/>
          </p:cNvGrpSpPr>
          <p:nvPr/>
        </p:nvGrpSpPr>
        <p:grpSpPr bwMode="auto">
          <a:xfrm>
            <a:off x="2594182" y="1913342"/>
            <a:ext cx="903209" cy="1410068"/>
            <a:chOff x="4129" y="440"/>
            <a:chExt cx="975" cy="901"/>
          </a:xfrm>
        </p:grpSpPr>
        <p:sp>
          <p:nvSpPr>
            <p:cNvPr id="114" name="Line 40"/>
            <p:cNvSpPr>
              <a:spLocks noChangeAspect="1" noChangeShapeType="1"/>
            </p:cNvSpPr>
            <p:nvPr/>
          </p:nvSpPr>
          <p:spPr bwMode="auto">
            <a:xfrm>
              <a:off x="4600" y="440"/>
              <a:ext cx="1" cy="453"/>
            </a:xfrm>
            <a:prstGeom prst="line">
              <a:avLst/>
            </a:prstGeom>
            <a:noFill/>
            <a:ln w="38100" cap="rnd">
              <a:solidFill>
                <a:srgbClr val="FFC000">
                  <a:alpha val="50000"/>
                </a:srgbClr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anchor="ctr"/>
            <a:lstStyle/>
            <a:p>
              <a:endParaRPr lang="en-US"/>
            </a:p>
          </p:txBody>
        </p:sp>
        <p:sp>
          <p:nvSpPr>
            <p:cNvPr id="115" name="AutoShape 41"/>
            <p:cNvSpPr>
              <a:spLocks noChangeAspect="1" noChangeArrowheads="1"/>
            </p:cNvSpPr>
            <p:nvPr/>
          </p:nvSpPr>
          <p:spPr bwMode="auto">
            <a:xfrm>
              <a:off x="4547" y="867"/>
              <a:ext cx="108" cy="217"/>
            </a:xfrm>
            <a:prstGeom prst="triangle">
              <a:avLst>
                <a:gd name="adj" fmla="val 50000"/>
              </a:avLst>
            </a:prstGeom>
            <a:solidFill>
              <a:srgbClr val="FFC000"/>
            </a:solidFill>
            <a:ln w="12700" algn="ctr">
              <a:solidFill>
                <a:srgbClr val="FFC000">
                  <a:alpha val="50000"/>
                </a:srgbClr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6" name="AutoShape 42"/>
            <p:cNvSpPr>
              <a:spLocks noChangeAspect="1"/>
            </p:cNvSpPr>
            <p:nvPr/>
          </p:nvSpPr>
          <p:spPr bwMode="auto">
            <a:xfrm rot="5400000">
              <a:off x="4576" y="812"/>
              <a:ext cx="82" cy="975"/>
            </a:xfrm>
            <a:prstGeom prst="leftBracket">
              <a:avLst>
                <a:gd name="adj" fmla="val 284981"/>
              </a:avLst>
            </a:prstGeom>
            <a:solidFill>
              <a:srgbClr val="FFC000"/>
            </a:solidFill>
            <a:ln w="12700">
              <a:solidFill>
                <a:srgbClr val="FFC000">
                  <a:alpha val="50000"/>
                </a:srgb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7" name="AutoShape 43"/>
            <p:cNvSpPr>
              <a:spLocks noChangeAspect="1"/>
            </p:cNvSpPr>
            <p:nvPr/>
          </p:nvSpPr>
          <p:spPr bwMode="auto">
            <a:xfrm rot="-5400000">
              <a:off x="4563" y="693"/>
              <a:ext cx="107" cy="882"/>
            </a:xfrm>
            <a:prstGeom prst="leftBracket">
              <a:avLst>
                <a:gd name="adj" fmla="val 188940"/>
              </a:avLst>
            </a:prstGeom>
            <a:solidFill>
              <a:srgbClr val="FFC000"/>
            </a:solidFill>
            <a:ln w="12700">
              <a:solidFill>
                <a:srgbClr val="FFC000">
                  <a:alpha val="50000"/>
                </a:srgb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</p:grpSp>
      <p:sp>
        <p:nvSpPr>
          <p:cNvPr id="3" name="ZoneTexte 2"/>
          <p:cNvSpPr txBox="1"/>
          <p:nvPr/>
        </p:nvSpPr>
        <p:spPr>
          <a:xfrm>
            <a:off x="466751" y="1196752"/>
            <a:ext cx="71295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Continuous</a:t>
            </a:r>
            <a:r>
              <a:rPr lang="fr-FR" dirty="0" smtClean="0"/>
              <a:t> RC network </a:t>
            </a:r>
            <a:r>
              <a:rPr lang="fr-FR" dirty="0" err="1" smtClean="0"/>
              <a:t>shares</a:t>
            </a:r>
            <a:r>
              <a:rPr lang="fr-FR" dirty="0" smtClean="0"/>
              <a:t> </a:t>
            </a:r>
            <a:r>
              <a:rPr lang="fr-FR" dirty="0" err="1" smtClean="0"/>
              <a:t>evenly</a:t>
            </a:r>
            <a:r>
              <a:rPr lang="fr-FR" dirty="0" smtClean="0"/>
              <a:t> the charge </a:t>
            </a:r>
            <a:r>
              <a:rPr lang="fr-FR" dirty="0" err="1" smtClean="0"/>
              <a:t>among</a:t>
            </a:r>
            <a:r>
              <a:rPr lang="fr-FR" dirty="0" smtClean="0"/>
              <a:t> </a:t>
            </a:r>
            <a:r>
              <a:rPr lang="fr-FR" dirty="0" err="1" smtClean="0"/>
              <a:t>several</a:t>
            </a:r>
            <a:r>
              <a:rPr lang="fr-FR" dirty="0" smtClean="0"/>
              <a:t> pads</a:t>
            </a:r>
            <a:endParaRPr lang="fr-FR" dirty="0"/>
          </a:p>
        </p:txBody>
      </p:sp>
      <p:pic>
        <p:nvPicPr>
          <p:cNvPr id="2050" name="Picture 2" descr="\\Dapdc5\colas\My Documents\My Pictures\ChargeDensity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4774654"/>
            <a:ext cx="3465513" cy="1390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48" name="Flèche droite 2047"/>
          <p:cNvSpPr/>
          <p:nvPr/>
        </p:nvSpPr>
        <p:spPr>
          <a:xfrm>
            <a:off x="4067944" y="4988421"/>
            <a:ext cx="652604" cy="312787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49" name="ZoneTexte 2048"/>
          <p:cNvSpPr txBox="1"/>
          <p:nvPr/>
        </p:nvSpPr>
        <p:spPr>
          <a:xfrm>
            <a:off x="4989118" y="4725144"/>
            <a:ext cx="390336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Gaussian</a:t>
            </a:r>
            <a:r>
              <a:rPr lang="fr-FR" dirty="0" smtClean="0"/>
              <a:t> </a:t>
            </a:r>
            <a:r>
              <a:rPr lang="fr-FR" dirty="0" err="1" smtClean="0"/>
              <a:t>spreading</a:t>
            </a:r>
            <a:r>
              <a:rPr lang="fr-FR" dirty="0" smtClean="0"/>
              <a:t> as a </a:t>
            </a:r>
            <a:r>
              <a:rPr lang="fr-FR" dirty="0" err="1" smtClean="0"/>
              <a:t>function</a:t>
            </a:r>
            <a:r>
              <a:rPr lang="fr-FR" dirty="0" smtClean="0"/>
              <a:t> of time </a:t>
            </a:r>
            <a:r>
              <a:rPr lang="fr-FR" dirty="0" err="1" smtClean="0"/>
              <a:t>with</a:t>
            </a:r>
            <a:r>
              <a:rPr lang="fr-FR" dirty="0" smtClean="0"/>
              <a:t> </a:t>
            </a:r>
            <a:r>
              <a:rPr lang="fr-FR" dirty="0" smtClean="0">
                <a:latin typeface="Symbol" panose="05050102010706020507" pitchFamily="18" charset="2"/>
              </a:rPr>
              <a:t>s</a:t>
            </a:r>
            <a:r>
              <a:rPr lang="fr-FR" baseline="-25000" dirty="0" smtClean="0"/>
              <a:t>r</a:t>
            </a:r>
            <a:r>
              <a:rPr lang="fr-FR" dirty="0" smtClean="0"/>
              <a:t> = </a:t>
            </a:r>
            <a:r>
              <a:rPr lang="fr-FR" dirty="0" err="1" smtClean="0"/>
              <a:t>sqrt</a:t>
            </a:r>
            <a:r>
              <a:rPr lang="fr-FR" dirty="0" smtClean="0"/>
              <a:t>(2t/RC)</a:t>
            </a:r>
          </a:p>
          <a:p>
            <a:endParaRPr lang="fr-FR" dirty="0"/>
          </a:p>
          <a:p>
            <a:r>
              <a:rPr lang="fr-FR" dirty="0" err="1"/>
              <a:t>t</a:t>
            </a:r>
            <a:r>
              <a:rPr lang="fr-FR" dirty="0" err="1" smtClean="0"/>
              <a:t>~shaping~few</a:t>
            </a:r>
            <a:r>
              <a:rPr lang="fr-FR" dirty="0" smtClean="0"/>
              <a:t> 100 ns</a:t>
            </a:r>
          </a:p>
          <a:p>
            <a:r>
              <a:rPr lang="fr-FR" dirty="0" smtClean="0"/>
              <a:t>RC =  180 R(M</a:t>
            </a:r>
            <a:r>
              <a:rPr lang="fr-FR" dirty="0" smtClean="0">
                <a:latin typeface="Symbol" panose="05050102010706020507" pitchFamily="18" charset="2"/>
              </a:rPr>
              <a:t>W</a:t>
            </a:r>
            <a:r>
              <a:rPr lang="fr-FR" dirty="0" smtClean="0"/>
              <a:t>) /(d/175µ) ns/mm²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03/10/2017</a:t>
            </a:r>
            <a:endParaRPr lang="fr-FR"/>
          </a:p>
        </p:txBody>
      </p:sp>
      <p:sp>
        <p:nvSpPr>
          <p:cNvPr id="2051" name="Espace réservé du pied de page 205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Horizontal ND280 TPC endplate - P. Colas</a:t>
            </a:r>
            <a:endParaRPr lang="fr-FR"/>
          </a:p>
        </p:txBody>
      </p:sp>
      <p:sp>
        <p:nvSpPr>
          <p:cNvPr id="2052" name="Espace réservé du numéro de diapositive 205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82E236-03AA-4211-A6EB-92FDFD6D523D}" type="slidenum">
              <a:rPr lang="fr-FR" smtClean="0"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54329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75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39552" y="116632"/>
            <a:ext cx="7920880" cy="1224136"/>
          </a:xfrm>
          <a:solidFill>
            <a:srgbClr val="FFFF00"/>
          </a:solidFill>
        </p:spPr>
        <p:txBody>
          <a:bodyPr>
            <a:normAutofit fontScale="90000"/>
          </a:bodyPr>
          <a:lstStyle/>
          <a:p>
            <a:r>
              <a:rPr lang="fr-FR" dirty="0" smtClean="0"/>
              <a:t>Real </a:t>
            </a:r>
            <a:r>
              <a:rPr lang="fr-FR" dirty="0" err="1" smtClean="0"/>
              <a:t>events</a:t>
            </a:r>
            <a:r>
              <a:rPr lang="fr-FR" dirty="0" smtClean="0"/>
              <a:t> </a:t>
            </a:r>
            <a:r>
              <a:rPr lang="fr-FR" dirty="0" err="1" smtClean="0"/>
              <a:t>from</a:t>
            </a:r>
            <a:r>
              <a:rPr lang="fr-FR" dirty="0" smtClean="0"/>
              <a:t> </a:t>
            </a:r>
            <a:r>
              <a:rPr lang="fr-FR" dirty="0" err="1" smtClean="0"/>
              <a:t>beam</a:t>
            </a:r>
            <a:r>
              <a:rPr lang="fr-FR" dirty="0" smtClean="0"/>
              <a:t> test at DESY (LC TPC R&amp;D)</a:t>
            </a:r>
            <a:endParaRPr lang="fr-FR" dirty="0"/>
          </a:p>
        </p:txBody>
      </p:sp>
      <p:pic>
        <p:nvPicPr>
          <p:cNvPr id="9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6747" y="1412776"/>
            <a:ext cx="6945613" cy="4968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03/10/2017</a:t>
            </a:r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Horizontal ND280 TPC endplate - P. Colas</a:t>
            </a: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82E236-03AA-4211-A6EB-92FDFD6D523D}" type="slidenum">
              <a:rPr lang="fr-FR" smtClean="0"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426803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435280" cy="936104"/>
          </a:xfrm>
          <a:solidFill>
            <a:srgbClr val="FFFF00"/>
          </a:solidFill>
        </p:spPr>
        <p:txBody>
          <a:bodyPr>
            <a:normAutofit/>
          </a:bodyPr>
          <a:lstStyle/>
          <a:p>
            <a:r>
              <a:rPr lang="fr-FR" dirty="0" smtClean="0"/>
              <a:t>Pad </a:t>
            </a:r>
            <a:r>
              <a:rPr lang="fr-FR" dirty="0" err="1" smtClean="0"/>
              <a:t>Response</a:t>
            </a:r>
            <a:r>
              <a:rPr lang="fr-FR" dirty="0" smtClean="0"/>
              <a:t> </a:t>
            </a:r>
            <a:r>
              <a:rPr lang="fr-FR" dirty="0" err="1" smtClean="0"/>
              <a:t>function</a:t>
            </a:r>
            <a:endParaRPr lang="fr-FR" dirty="0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>
            <a:lum/>
            <a:alphaModFix/>
          </a:blip>
          <a:srcRect/>
          <a:stretch>
            <a:fillRect/>
          </a:stretch>
        </p:blipFill>
        <p:spPr>
          <a:xfrm>
            <a:off x="107504" y="1052736"/>
            <a:ext cx="7267666" cy="5355121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ZoneTexte 2"/>
          <p:cNvSpPr txBox="1"/>
          <p:nvPr/>
        </p:nvSpPr>
        <p:spPr>
          <a:xfrm>
            <a:off x="6660232" y="1988840"/>
            <a:ext cx="24117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>
                <a:solidFill>
                  <a:srgbClr val="FF0000"/>
                </a:solidFill>
              </a:rPr>
              <a:t>Diamond-like</a:t>
            </a:r>
            <a:r>
              <a:rPr lang="fr-FR" dirty="0" smtClean="0">
                <a:solidFill>
                  <a:srgbClr val="FF0000"/>
                </a:solidFill>
              </a:rPr>
              <a:t>  </a:t>
            </a:r>
            <a:r>
              <a:rPr lang="fr-FR" dirty="0" err="1" smtClean="0">
                <a:solidFill>
                  <a:srgbClr val="FF0000"/>
                </a:solidFill>
              </a:rPr>
              <a:t>Carbon</a:t>
            </a:r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6" name="ZoneTexte 5"/>
          <p:cNvSpPr txBox="1"/>
          <p:nvPr/>
        </p:nvSpPr>
        <p:spPr>
          <a:xfrm>
            <a:off x="6694729" y="2865236"/>
            <a:ext cx="2520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>
                <a:solidFill>
                  <a:srgbClr val="0070C0"/>
                </a:solidFill>
              </a:rPr>
              <a:t>Carbon-loaded</a:t>
            </a:r>
            <a:r>
              <a:rPr lang="fr-FR" dirty="0" smtClean="0">
                <a:solidFill>
                  <a:srgbClr val="0070C0"/>
                </a:solidFill>
              </a:rPr>
              <a:t> </a:t>
            </a:r>
            <a:r>
              <a:rPr lang="fr-FR" dirty="0" err="1" smtClean="0">
                <a:solidFill>
                  <a:srgbClr val="0070C0"/>
                </a:solidFill>
              </a:rPr>
              <a:t>kapton</a:t>
            </a:r>
            <a:endParaRPr lang="fr-FR" dirty="0">
              <a:solidFill>
                <a:srgbClr val="0070C0"/>
              </a:solidFill>
            </a:endParaRP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03/10/2017</a:t>
            </a:r>
            <a:endParaRPr lang="fr-FR"/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Horizontal ND280 TPC endplate - P. Colas</a:t>
            </a:r>
            <a:endParaRPr lang="fr-FR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82E236-03AA-4211-A6EB-92FDFD6D523D}" type="slidenum">
              <a:rPr lang="fr-FR" smtClean="0"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519912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DLC : ‘</a:t>
            </a:r>
            <a:r>
              <a:rPr lang="fr-FR" dirty="0" err="1" smtClean="0"/>
              <a:t>Diamond-Like</a:t>
            </a:r>
            <a:r>
              <a:rPr lang="fr-FR" dirty="0" smtClean="0"/>
              <a:t> </a:t>
            </a:r>
            <a:r>
              <a:rPr lang="fr-FR" dirty="0" err="1" smtClean="0"/>
              <a:t>Carbon</a:t>
            </a:r>
            <a:r>
              <a:rPr lang="fr-FR" dirty="0" smtClean="0"/>
              <a:t>’</a:t>
            </a:r>
            <a:endParaRPr lang="fr-FR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4259" y="1600200"/>
            <a:ext cx="6195482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03/10/2017</a:t>
            </a:r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Horizontal ND280 TPC endplate - P. Colas</a:t>
            </a: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82E236-03AA-4211-A6EB-92FDFD6D523D}" type="slidenum">
              <a:rPr lang="fr-FR" smtClean="0"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646437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>
          <a:xfrm>
            <a:off x="518864" y="44624"/>
            <a:ext cx="8229600" cy="576064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n-US" sz="4000" dirty="0" smtClean="0"/>
              <a:t>Integrated electronics for LC TPC prototype</a:t>
            </a:r>
            <a:endParaRPr lang="en-US" sz="4000" dirty="0"/>
          </a:p>
        </p:txBody>
      </p:sp>
      <p:sp>
        <p:nvSpPr>
          <p:cNvPr id="11272" name="Espace réservé du contenu 1"/>
          <p:cNvSpPr>
            <a:spLocks noGrp="1"/>
          </p:cNvSpPr>
          <p:nvPr>
            <p:ph idx="1"/>
          </p:nvPr>
        </p:nvSpPr>
        <p:spPr>
          <a:xfrm>
            <a:off x="2843808" y="764704"/>
            <a:ext cx="4752528" cy="1080120"/>
          </a:xfrm>
        </p:spPr>
        <p:txBody>
          <a:bodyPr>
            <a:normAutofit/>
          </a:bodyPr>
          <a:lstStyle/>
          <a:p>
            <a:pPr eaLnBrk="1" hangingPunct="1"/>
            <a:r>
              <a:rPr lang="en-US" sz="1600" dirty="0" smtClean="0">
                <a:solidFill>
                  <a:srgbClr val="0000FF"/>
                </a:solidFill>
                <a:cs typeface="Arial" charset="0"/>
              </a:rPr>
              <a:t>Remove packaging and protection diodes</a:t>
            </a:r>
          </a:p>
          <a:p>
            <a:pPr eaLnBrk="1" hangingPunct="1"/>
            <a:r>
              <a:rPr lang="en-US" sz="1600" dirty="0" smtClean="0">
                <a:solidFill>
                  <a:srgbClr val="0000FF"/>
                </a:solidFill>
                <a:cs typeface="Arial" charset="0"/>
              </a:rPr>
              <a:t>Wire –bond AFTER chips</a:t>
            </a:r>
          </a:p>
          <a:p>
            <a:pPr eaLnBrk="1" hangingPunct="1"/>
            <a:r>
              <a:rPr lang="en-US" sz="1600" dirty="0" smtClean="0">
                <a:solidFill>
                  <a:srgbClr val="0000FF"/>
                </a:solidFill>
                <a:cs typeface="Arial" charset="0"/>
              </a:rPr>
              <a:t>Use 2 × 300 pins connector</a:t>
            </a:r>
          </a:p>
        </p:txBody>
      </p:sp>
      <p:pic>
        <p:nvPicPr>
          <p:cNvPr id="11270" name="Picture 9" descr="PhotoFEC 00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6900" y="684213"/>
            <a:ext cx="1965325" cy="3151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rapèze 7"/>
          <p:cNvSpPr/>
          <p:nvPr/>
        </p:nvSpPr>
        <p:spPr bwMode="auto">
          <a:xfrm>
            <a:off x="762000" y="3521075"/>
            <a:ext cx="1800225" cy="1116013"/>
          </a:xfrm>
          <a:prstGeom prst="trapezoid">
            <a:avLst>
              <a:gd name="adj" fmla="val 66997"/>
            </a:avLst>
          </a:prstGeom>
          <a:solidFill>
            <a:schemeClr val="bg1">
              <a:lumMod val="95000"/>
              <a:alpha val="5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>
              <a:defRPr/>
            </a:pPr>
            <a:endParaRPr lang="fr-FR">
              <a:cs typeface="+mn-cs"/>
            </a:endParaRPr>
          </a:p>
        </p:txBody>
      </p:sp>
      <p:pic>
        <p:nvPicPr>
          <p:cNvPr id="11273" name="Picture 1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2204864"/>
            <a:ext cx="1831157" cy="1202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74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9180" y="2059161"/>
            <a:ext cx="1366837" cy="2320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75" name="Picture 6" descr="Photos 018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42" t="1726" r="47417" b="2589"/>
          <a:stretch>
            <a:fillRect/>
          </a:stretch>
        </p:blipFill>
        <p:spPr bwMode="auto">
          <a:xfrm>
            <a:off x="762000" y="4637088"/>
            <a:ext cx="1800225" cy="1809750"/>
          </a:xfrm>
          <a:prstGeom prst="rect">
            <a:avLst/>
          </a:prstGeom>
          <a:solidFill>
            <a:srgbClr val="FFFFE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1276" name="Connecteur droit avec flèche 12"/>
          <p:cNvCxnSpPr>
            <a:cxnSpLocks noChangeShapeType="1"/>
          </p:cNvCxnSpPr>
          <p:nvPr/>
        </p:nvCxnSpPr>
        <p:spPr bwMode="auto">
          <a:xfrm>
            <a:off x="727075" y="3906838"/>
            <a:ext cx="1800225" cy="1587"/>
          </a:xfrm>
          <a:prstGeom prst="straightConnector1">
            <a:avLst/>
          </a:prstGeom>
          <a:noFill/>
          <a:ln w="9525" algn="ctr">
            <a:solidFill>
              <a:srgbClr val="0000FF"/>
            </a:solidFill>
            <a:round/>
            <a:headEnd type="arrow" w="med" len="med"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1277" name="Connecteur droit avec flèche 14"/>
          <p:cNvCxnSpPr>
            <a:cxnSpLocks noChangeShapeType="1"/>
          </p:cNvCxnSpPr>
          <p:nvPr/>
        </p:nvCxnSpPr>
        <p:spPr bwMode="auto">
          <a:xfrm rot="16200000" flipH="1">
            <a:off x="1117600" y="2284413"/>
            <a:ext cx="3060700" cy="0"/>
          </a:xfrm>
          <a:prstGeom prst="straightConnector1">
            <a:avLst/>
          </a:prstGeom>
          <a:noFill/>
          <a:ln w="9525" algn="ctr">
            <a:solidFill>
              <a:srgbClr val="0000FF"/>
            </a:solidFill>
            <a:round/>
            <a:headEnd type="arrow" w="med" len="med"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1278" name="Connecteur droit avec flèche 17"/>
          <p:cNvCxnSpPr>
            <a:cxnSpLocks noChangeShapeType="1"/>
          </p:cNvCxnSpPr>
          <p:nvPr/>
        </p:nvCxnSpPr>
        <p:spPr bwMode="auto">
          <a:xfrm>
            <a:off x="749300" y="4518025"/>
            <a:ext cx="1800225" cy="1588"/>
          </a:xfrm>
          <a:prstGeom prst="straightConnector1">
            <a:avLst/>
          </a:prstGeom>
          <a:noFill/>
          <a:ln w="9525" algn="ctr">
            <a:solidFill>
              <a:srgbClr val="0000FF"/>
            </a:solidFill>
            <a:round/>
            <a:headEnd type="arrow" w="med" len="med"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1279" name="Connecteur droit avec flèche 18"/>
          <p:cNvCxnSpPr>
            <a:cxnSpLocks noChangeShapeType="1"/>
          </p:cNvCxnSpPr>
          <p:nvPr/>
        </p:nvCxnSpPr>
        <p:spPr bwMode="auto">
          <a:xfrm rot="5400000">
            <a:off x="4545904" y="3384724"/>
            <a:ext cx="1800225" cy="0"/>
          </a:xfrm>
          <a:prstGeom prst="straightConnector1">
            <a:avLst/>
          </a:prstGeom>
          <a:noFill/>
          <a:ln w="9525" algn="ctr">
            <a:solidFill>
              <a:srgbClr val="0000FF"/>
            </a:solidFill>
            <a:round/>
            <a:headEnd type="arrow" w="med" len="med"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1280" name="Connecteur droit avec flèche 20"/>
          <p:cNvCxnSpPr>
            <a:cxnSpLocks noChangeShapeType="1"/>
          </p:cNvCxnSpPr>
          <p:nvPr/>
        </p:nvCxnSpPr>
        <p:spPr bwMode="auto">
          <a:xfrm rot="5400000" flipH="1" flipV="1">
            <a:off x="1814513" y="5559425"/>
            <a:ext cx="1776412" cy="1588"/>
          </a:xfrm>
          <a:prstGeom prst="straightConnector1">
            <a:avLst/>
          </a:prstGeom>
          <a:noFill/>
          <a:ln w="9525" algn="ctr">
            <a:solidFill>
              <a:srgbClr val="0000FF"/>
            </a:solidFill>
            <a:round/>
            <a:headEnd type="arrow" w="med" len="med"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11281" name="Picture 3" descr="Camera3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56150" y="5354638"/>
            <a:ext cx="503238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1282" name="Connecteur droit avec flèche 25"/>
          <p:cNvCxnSpPr>
            <a:cxnSpLocks noChangeShapeType="1"/>
          </p:cNvCxnSpPr>
          <p:nvPr/>
        </p:nvCxnSpPr>
        <p:spPr bwMode="auto">
          <a:xfrm>
            <a:off x="4730750" y="5224463"/>
            <a:ext cx="576263" cy="1587"/>
          </a:xfrm>
          <a:prstGeom prst="straightConnector1">
            <a:avLst/>
          </a:prstGeom>
          <a:noFill/>
          <a:ln w="9525" algn="ctr">
            <a:solidFill>
              <a:srgbClr val="0000FF"/>
            </a:solidFill>
            <a:round/>
            <a:headEnd type="arrow" w="med" len="med"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1283" name="Connecteur droit avec flèche 26"/>
          <p:cNvCxnSpPr>
            <a:cxnSpLocks noChangeShapeType="1"/>
          </p:cNvCxnSpPr>
          <p:nvPr/>
        </p:nvCxnSpPr>
        <p:spPr bwMode="auto">
          <a:xfrm rot="5400000">
            <a:off x="5142707" y="5614194"/>
            <a:ext cx="431800" cy="1587"/>
          </a:xfrm>
          <a:prstGeom prst="straightConnector1">
            <a:avLst/>
          </a:prstGeom>
          <a:noFill/>
          <a:ln w="9525" algn="ctr">
            <a:solidFill>
              <a:srgbClr val="0000FF"/>
            </a:solidFill>
            <a:round/>
            <a:headEnd type="arrow" w="med" len="med"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1284" name="Connecteur droit avec flèche 28"/>
          <p:cNvCxnSpPr>
            <a:cxnSpLocks noChangeAspect="1"/>
          </p:cNvCxnSpPr>
          <p:nvPr/>
        </p:nvCxnSpPr>
        <p:spPr bwMode="auto">
          <a:xfrm>
            <a:off x="5724128" y="2754486"/>
            <a:ext cx="1174273" cy="674514"/>
          </a:xfrm>
          <a:prstGeom prst="straightConnector1">
            <a:avLst/>
          </a:prstGeom>
          <a:noFill/>
          <a:ln w="9525" algn="ctr">
            <a:solidFill>
              <a:srgbClr val="0000FF"/>
            </a:solidFill>
            <a:round/>
            <a:headEnd type="arrow" w="med" len="med"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1285" name="ZoneTexte 38"/>
          <p:cNvSpPr txBox="1">
            <a:spLocks noChangeArrowheads="1"/>
          </p:cNvSpPr>
          <p:nvPr/>
        </p:nvSpPr>
        <p:spPr bwMode="auto">
          <a:xfrm>
            <a:off x="2647950" y="1903413"/>
            <a:ext cx="687388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9pPr>
          </a:lstStyle>
          <a:p>
            <a:pPr eaLnBrk="1" hangingPunct="1"/>
            <a:r>
              <a:rPr lang="fr-FR" sz="1600">
                <a:solidFill>
                  <a:srgbClr val="0000FF"/>
                </a:solidFill>
                <a:latin typeface="Bell MT" pitchFamily="18" charset="0"/>
              </a:rPr>
              <a:t>25 cm</a:t>
            </a:r>
          </a:p>
        </p:txBody>
      </p:sp>
      <p:sp>
        <p:nvSpPr>
          <p:cNvPr id="11286" name="ZoneTexte 39"/>
          <p:cNvSpPr txBox="1">
            <a:spLocks noChangeArrowheads="1"/>
          </p:cNvSpPr>
          <p:nvPr/>
        </p:nvSpPr>
        <p:spPr bwMode="auto">
          <a:xfrm>
            <a:off x="708025" y="3908425"/>
            <a:ext cx="68580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9pPr>
          </a:lstStyle>
          <a:p>
            <a:pPr eaLnBrk="1" hangingPunct="1"/>
            <a:r>
              <a:rPr lang="fr-FR" sz="1600">
                <a:solidFill>
                  <a:srgbClr val="0000FF"/>
                </a:solidFill>
                <a:latin typeface="Bell MT" pitchFamily="18" charset="0"/>
              </a:rPr>
              <a:t>14 cm</a:t>
            </a:r>
          </a:p>
        </p:txBody>
      </p:sp>
      <p:sp>
        <p:nvSpPr>
          <p:cNvPr id="11287" name="ZoneTexte 40"/>
          <p:cNvSpPr txBox="1">
            <a:spLocks noChangeArrowheads="1"/>
          </p:cNvSpPr>
          <p:nvPr/>
        </p:nvSpPr>
        <p:spPr bwMode="auto">
          <a:xfrm>
            <a:off x="4716463" y="4867275"/>
            <a:ext cx="83502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9pPr>
          </a:lstStyle>
          <a:p>
            <a:pPr eaLnBrk="1" hangingPunct="1"/>
            <a:r>
              <a:rPr lang="fr-FR" sz="1600">
                <a:solidFill>
                  <a:srgbClr val="0000FF"/>
                </a:solidFill>
                <a:latin typeface="Bell MT" pitchFamily="18" charset="0"/>
              </a:rPr>
              <a:t>0,78 cm</a:t>
            </a:r>
          </a:p>
        </p:txBody>
      </p:sp>
      <p:sp>
        <p:nvSpPr>
          <p:cNvPr id="11288" name="ZoneTexte 41"/>
          <p:cNvSpPr txBox="1">
            <a:spLocks noChangeArrowheads="1"/>
          </p:cNvSpPr>
          <p:nvPr/>
        </p:nvSpPr>
        <p:spPr bwMode="auto">
          <a:xfrm>
            <a:off x="5387975" y="5441950"/>
            <a:ext cx="83502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9pPr>
          </a:lstStyle>
          <a:p>
            <a:pPr eaLnBrk="1" hangingPunct="1"/>
            <a:r>
              <a:rPr lang="fr-FR" sz="1600">
                <a:solidFill>
                  <a:srgbClr val="0000FF"/>
                </a:solidFill>
                <a:latin typeface="Bell MT" pitchFamily="18" charset="0"/>
              </a:rPr>
              <a:t>0,74 cm</a:t>
            </a:r>
          </a:p>
        </p:txBody>
      </p:sp>
      <p:sp>
        <p:nvSpPr>
          <p:cNvPr id="11289" name="ZoneTexte 42"/>
          <p:cNvSpPr txBox="1">
            <a:spLocks noChangeArrowheads="1"/>
          </p:cNvSpPr>
          <p:nvPr/>
        </p:nvSpPr>
        <p:spPr bwMode="auto">
          <a:xfrm>
            <a:off x="5713958" y="2946847"/>
            <a:ext cx="730250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9pPr>
          </a:lstStyle>
          <a:p>
            <a:pPr eaLnBrk="1" hangingPunct="1"/>
            <a:r>
              <a:rPr lang="fr-FR" sz="1600" dirty="0">
                <a:solidFill>
                  <a:srgbClr val="0000FF"/>
                </a:solidFill>
                <a:latin typeface="Bell MT" pitchFamily="18" charset="0"/>
              </a:rPr>
              <a:t>4,5 cm</a:t>
            </a:r>
          </a:p>
        </p:txBody>
      </p:sp>
      <p:sp>
        <p:nvSpPr>
          <p:cNvPr id="11290" name="ZoneTexte 43"/>
          <p:cNvSpPr txBox="1">
            <a:spLocks noChangeArrowheads="1"/>
          </p:cNvSpPr>
          <p:nvPr/>
        </p:nvSpPr>
        <p:spPr bwMode="auto">
          <a:xfrm>
            <a:off x="5393159" y="3234878"/>
            <a:ext cx="83502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9pPr>
          </a:lstStyle>
          <a:p>
            <a:pPr eaLnBrk="1" hangingPunct="1"/>
            <a:r>
              <a:rPr lang="fr-FR" sz="1600" dirty="0">
                <a:solidFill>
                  <a:srgbClr val="0000FF"/>
                </a:solidFill>
                <a:latin typeface="Bell MT" pitchFamily="18" charset="0"/>
              </a:rPr>
              <a:t>12,5 cm</a:t>
            </a:r>
          </a:p>
        </p:txBody>
      </p:sp>
      <p:sp>
        <p:nvSpPr>
          <p:cNvPr id="11291" name="ZoneTexte 44"/>
          <p:cNvSpPr txBox="1">
            <a:spLocks noChangeArrowheads="1"/>
          </p:cNvSpPr>
          <p:nvPr/>
        </p:nvSpPr>
        <p:spPr bwMode="auto">
          <a:xfrm>
            <a:off x="4550667" y="4313411"/>
            <a:ext cx="730250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9pPr>
          </a:lstStyle>
          <a:p>
            <a:pPr eaLnBrk="1" hangingPunct="1"/>
            <a:r>
              <a:rPr lang="fr-FR" sz="1600">
                <a:solidFill>
                  <a:srgbClr val="0000FF"/>
                </a:solidFill>
                <a:latin typeface="Bell MT" pitchFamily="18" charset="0"/>
              </a:rPr>
              <a:t>2,8 cm</a:t>
            </a:r>
          </a:p>
        </p:txBody>
      </p:sp>
      <p:cxnSp>
        <p:nvCxnSpPr>
          <p:cNvPr id="11292" name="Connecteur droit avec flèche 45"/>
          <p:cNvCxnSpPr>
            <a:cxnSpLocks noChangeAspect="1"/>
          </p:cNvCxnSpPr>
          <p:nvPr/>
        </p:nvCxnSpPr>
        <p:spPr bwMode="auto">
          <a:xfrm>
            <a:off x="4758630" y="4145136"/>
            <a:ext cx="388937" cy="223837"/>
          </a:xfrm>
          <a:prstGeom prst="straightConnector1">
            <a:avLst/>
          </a:prstGeom>
          <a:noFill/>
          <a:ln w="9525" algn="ctr">
            <a:solidFill>
              <a:srgbClr val="0000FF"/>
            </a:solidFill>
            <a:round/>
            <a:headEnd type="arrow" w="med" len="med"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0" name="Flèche droite 29"/>
          <p:cNvSpPr/>
          <p:nvPr/>
        </p:nvSpPr>
        <p:spPr bwMode="auto">
          <a:xfrm>
            <a:off x="3060700" y="5354638"/>
            <a:ext cx="1020763" cy="346075"/>
          </a:xfrm>
          <a:prstGeom prst="rightArrow">
            <a:avLst/>
          </a:prstGeom>
          <a:solidFill>
            <a:schemeClr val="accent2">
              <a:lumMod val="20000"/>
              <a:lumOff val="80000"/>
            </a:schemeClr>
          </a:solidFill>
          <a:ln w="9525" cap="flat" cmpd="sng" algn="ctr">
            <a:solidFill>
              <a:schemeClr val="accent2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>
              <a:defRPr/>
            </a:pPr>
            <a:endParaRPr lang="fr-FR">
              <a:cs typeface="+mn-cs"/>
            </a:endParaRPr>
          </a:p>
        </p:txBody>
      </p:sp>
      <p:sp>
        <p:nvSpPr>
          <p:cNvPr id="11294" name="ZoneTexte 49"/>
          <p:cNvSpPr txBox="1">
            <a:spLocks noChangeArrowheads="1"/>
          </p:cNvSpPr>
          <p:nvPr/>
        </p:nvSpPr>
        <p:spPr bwMode="auto">
          <a:xfrm>
            <a:off x="1393825" y="4178300"/>
            <a:ext cx="731838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9pPr>
          </a:lstStyle>
          <a:p>
            <a:pPr eaLnBrk="1" hangingPunct="1"/>
            <a:r>
              <a:rPr lang="fr-FR" sz="1600">
                <a:solidFill>
                  <a:srgbClr val="0000FF"/>
                </a:solidFill>
                <a:latin typeface="Bell MT" pitchFamily="18" charset="0"/>
              </a:rPr>
              <a:t>3,5 cm</a:t>
            </a:r>
          </a:p>
        </p:txBody>
      </p:sp>
      <p:sp>
        <p:nvSpPr>
          <p:cNvPr id="11295" name="ZoneTexte 50"/>
          <p:cNvSpPr txBox="1">
            <a:spLocks noChangeArrowheads="1"/>
          </p:cNvSpPr>
          <p:nvPr/>
        </p:nvSpPr>
        <p:spPr bwMode="auto">
          <a:xfrm>
            <a:off x="2681288" y="4887913"/>
            <a:ext cx="730250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9pPr>
          </a:lstStyle>
          <a:p>
            <a:pPr eaLnBrk="1" hangingPunct="1"/>
            <a:r>
              <a:rPr lang="fr-FR" sz="1600">
                <a:solidFill>
                  <a:srgbClr val="0000FF"/>
                </a:solidFill>
                <a:latin typeface="Bell MT" pitchFamily="18" charset="0"/>
              </a:rPr>
              <a:t>3,5 cm</a:t>
            </a:r>
          </a:p>
        </p:txBody>
      </p:sp>
      <p:sp>
        <p:nvSpPr>
          <p:cNvPr id="33" name="Espace réservé du contenu 1"/>
          <p:cNvSpPr txBox="1">
            <a:spLocks/>
          </p:cNvSpPr>
          <p:nvPr/>
        </p:nvSpPr>
        <p:spPr bwMode="auto">
          <a:xfrm>
            <a:off x="0" y="2038350"/>
            <a:ext cx="596900" cy="382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18" tIns="45709" rIns="91418" bIns="45709"/>
          <a:lstStyle/>
          <a:p>
            <a:pPr marL="174625" indent="-174625" eaLnBrk="0" hangingPunct="0">
              <a:spcBef>
                <a:spcPct val="20000"/>
              </a:spcBef>
              <a:defRPr/>
            </a:pPr>
            <a:r>
              <a:rPr lang="en-US" sz="1600" kern="0" dirty="0">
                <a:solidFill>
                  <a:srgbClr val="0000FF"/>
                </a:solidFill>
                <a:latin typeface="Bell MT" pitchFamily="18" charset="0"/>
              </a:rPr>
              <a:t>FEC</a:t>
            </a:r>
          </a:p>
        </p:txBody>
      </p:sp>
      <p:sp>
        <p:nvSpPr>
          <p:cNvPr id="34" name="Espace réservé du contenu 1"/>
          <p:cNvSpPr txBox="1">
            <a:spLocks/>
          </p:cNvSpPr>
          <p:nvPr/>
        </p:nvSpPr>
        <p:spPr bwMode="auto">
          <a:xfrm>
            <a:off x="152400" y="5354638"/>
            <a:ext cx="596900" cy="382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18" tIns="45709" rIns="91418" bIns="45709"/>
          <a:lstStyle/>
          <a:p>
            <a:pPr marL="174625" indent="-174625" eaLnBrk="0" hangingPunct="0">
              <a:spcBef>
                <a:spcPct val="20000"/>
              </a:spcBef>
              <a:defRPr/>
            </a:pPr>
            <a:r>
              <a:rPr lang="en-US" sz="1600" kern="0" dirty="0">
                <a:solidFill>
                  <a:srgbClr val="0000FF"/>
                </a:solidFill>
                <a:latin typeface="Bell MT" pitchFamily="18" charset="0"/>
              </a:rPr>
              <a:t>Chip</a:t>
            </a:r>
          </a:p>
        </p:txBody>
      </p:sp>
      <p:sp>
        <p:nvSpPr>
          <p:cNvPr id="35" name="Flèche droite 34"/>
          <p:cNvSpPr/>
          <p:nvPr/>
        </p:nvSpPr>
        <p:spPr bwMode="auto">
          <a:xfrm>
            <a:off x="3004442" y="3030711"/>
            <a:ext cx="1020763" cy="344487"/>
          </a:xfrm>
          <a:prstGeom prst="rightArrow">
            <a:avLst/>
          </a:prstGeom>
          <a:solidFill>
            <a:schemeClr val="accent2">
              <a:lumMod val="20000"/>
              <a:lumOff val="80000"/>
            </a:schemeClr>
          </a:solidFill>
          <a:ln w="9525" cap="flat" cmpd="sng" algn="ctr">
            <a:solidFill>
              <a:schemeClr val="accent2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>
              <a:defRPr/>
            </a:pPr>
            <a:endParaRPr lang="fr-FR">
              <a:cs typeface="+mn-cs"/>
            </a:endParaRPr>
          </a:p>
        </p:txBody>
      </p:sp>
      <p:sp>
        <p:nvSpPr>
          <p:cNvPr id="36" name="Espace réservé de la date 3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03/10/2017</a:t>
            </a:r>
            <a:endParaRPr lang="fr-FR" dirty="0"/>
          </a:p>
        </p:txBody>
      </p:sp>
      <p:pic>
        <p:nvPicPr>
          <p:cNvPr id="39" name="Image 38" descr="IMG_4380.JPG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6336" y="854099"/>
            <a:ext cx="1152128" cy="4908123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srgbClr val="000000">
                <a:alpha val="39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" name="Rectangle 40"/>
          <p:cNvSpPr/>
          <p:nvPr/>
        </p:nvSpPr>
        <p:spPr>
          <a:xfrm>
            <a:off x="2915816" y="5934670"/>
            <a:ext cx="604867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>
              <a:defRPr/>
            </a:pPr>
            <a:r>
              <a:rPr lang="en-US" b="1" dirty="0" smtClean="0">
                <a:cs typeface="Arial" charset="0"/>
              </a:rPr>
              <a:t>The resistive foil protects against sparks</a:t>
            </a:r>
          </a:p>
        </p:txBody>
      </p:sp>
      <p:sp>
        <p:nvSpPr>
          <p:cNvPr id="2" name="Espace réservé du pied de page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Horizontal ND280 TPC endplate - P. Colas</a:t>
            </a:r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82E236-03AA-4211-A6EB-92FDFD6D523D}" type="slidenum">
              <a:rPr lang="fr-FR" smtClean="0"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05253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67544" y="274638"/>
            <a:ext cx="8424936" cy="1143000"/>
          </a:xfrm>
          <a:solidFill>
            <a:srgbClr val="FFFF00"/>
          </a:solidFill>
        </p:spPr>
        <p:txBody>
          <a:bodyPr>
            <a:normAutofit/>
          </a:bodyPr>
          <a:lstStyle/>
          <a:p>
            <a:r>
              <a:rPr lang="fr-FR" dirty="0" err="1" smtClean="0"/>
              <a:t>Experience</a:t>
            </a:r>
            <a:r>
              <a:rPr lang="fr-FR" dirty="0" smtClean="0"/>
              <a:t> </a:t>
            </a:r>
            <a:r>
              <a:rPr lang="fr-FR" dirty="0" err="1" smtClean="0"/>
              <a:t>from</a:t>
            </a:r>
            <a:r>
              <a:rPr lang="fr-FR" dirty="0"/>
              <a:t> </a:t>
            </a:r>
            <a:r>
              <a:rPr lang="fr-FR" dirty="0" smtClean="0"/>
              <a:t>LC-TPC </a:t>
            </a:r>
            <a:r>
              <a:rPr lang="fr-FR" dirty="0" err="1" smtClean="0"/>
              <a:t>studies</a:t>
            </a:r>
            <a:endParaRPr lang="fr-FR" dirty="0"/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1556792"/>
            <a:ext cx="6624736" cy="4521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ZoneTexte 2"/>
          <p:cNvSpPr txBox="1"/>
          <p:nvPr/>
        </p:nvSpPr>
        <p:spPr>
          <a:xfrm>
            <a:off x="179512" y="2204864"/>
            <a:ext cx="12241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 smtClean="0"/>
              <a:t>17x21 cm² modules</a:t>
            </a:r>
            <a:endParaRPr lang="fr-FR" dirty="0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03/10/2017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Horizontal ND280 TPC endplate - P. Colas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82E236-03AA-4211-A6EB-92FDFD6D523D}" type="slidenum">
              <a:rPr lang="fr-FR" smtClean="0"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69110036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546</TotalTime>
  <Words>591</Words>
  <Application>Microsoft Office PowerPoint</Application>
  <PresentationFormat>Affichage à l'écran (4:3)</PresentationFormat>
  <Paragraphs>125</Paragraphs>
  <Slides>16</Slides>
  <Notes>1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16</vt:i4>
      </vt:variant>
    </vt:vector>
  </HeadingPairs>
  <TitlesOfParts>
    <vt:vector size="17" baseType="lpstr">
      <vt:lpstr>Thème Office</vt:lpstr>
      <vt:lpstr>TPC Enplate upgrade</vt:lpstr>
      <vt:lpstr>A  New endplate for the horizontal TPCs</vt:lpstr>
      <vt:lpstr>New design</vt:lpstr>
      <vt:lpstr>Charge spreading technique</vt:lpstr>
      <vt:lpstr>Real events from beam test at DESY (LC TPC R&amp;D)</vt:lpstr>
      <vt:lpstr>Pad Response function</vt:lpstr>
      <vt:lpstr>DLC : ‘Diamond-Like Carbon’</vt:lpstr>
      <vt:lpstr>Integrated electronics for LC TPC prototype</vt:lpstr>
      <vt:lpstr>Experience from LC-TPC studies</vt:lpstr>
      <vt:lpstr>Cooling by 2-phase CO2</vt:lpstr>
      <vt:lpstr>Test bench</vt:lpstr>
      <vt:lpstr>Test bench</vt:lpstr>
      <vt:lpstr>New detector</vt:lpstr>
      <vt:lpstr>New detector – dead area</vt:lpstr>
      <vt:lpstr>Status of the Saclay cosmic-ray prototype </vt:lpstr>
      <vt:lpstr>Présentation PowerPoint</vt:lpstr>
    </vt:vector>
  </TitlesOfParts>
  <Company>CEA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TPC Enplate upgrade</dc:title>
  <dc:creator>Colas Paul</dc:creator>
  <cp:lastModifiedBy>Colas Paul</cp:lastModifiedBy>
  <cp:revision>29</cp:revision>
  <dcterms:created xsi:type="dcterms:W3CDTF">2017-09-30T09:32:58Z</dcterms:created>
  <dcterms:modified xsi:type="dcterms:W3CDTF">2017-10-03T10:13:12Z</dcterms:modified>
</cp:coreProperties>
</file>