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9" r:id="rId2"/>
    <p:sldId id="363" r:id="rId3"/>
    <p:sldId id="382" r:id="rId4"/>
    <p:sldId id="383" r:id="rId5"/>
    <p:sldId id="384" r:id="rId6"/>
    <p:sldId id="364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7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66"/>
    <a:srgbClr val="B2B2B2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>
      <p:cViewPr varScale="1">
        <p:scale>
          <a:sx n="116" d="100"/>
          <a:sy n="116" d="100"/>
        </p:scale>
        <p:origin x="1404" y="108"/>
      </p:cViewPr>
      <p:guideLst>
        <p:guide orient="horz" pos="2387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9" d="100"/>
          <a:sy n="89" d="100"/>
        </p:scale>
        <p:origin x="-3762" y="-108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4C3DA1-9BFE-4D5D-B25D-7CC592D9C3C5}" type="datetimeFigureOut">
              <a:rPr lang="fr-FR" smtClean="0"/>
              <a:t>03/10/2017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21956D-7473-4ACD-A8EB-84381C2C4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77152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3AFE2C-5007-4057-8DFB-EC24DF7E4136}" type="datetimeFigureOut">
              <a:rPr lang="fr-FR" smtClean="0"/>
              <a:pPr/>
              <a:t>03/10/2017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5FE0B-B3A6-4AF6-B265-A109385ED23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18974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0745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76844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23300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8534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96241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2451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2653832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3060272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4509120"/>
            <a:ext cx="4788464" cy="1224136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 | Prénom Nom</a:t>
            </a:r>
            <a:endParaRPr lang="fr-FR" dirty="0"/>
          </a:p>
        </p:txBody>
      </p:sp>
      <p:pic>
        <p:nvPicPr>
          <p:cNvPr id="1027" name="Picture 3" descr="C:\Users\eb137366\Downloads\logoirfu02quadri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0886" y="6008003"/>
            <a:ext cx="1305570" cy="589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bandeau_page_cart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251460"/>
          </a:xfrm>
          <a:prstGeom prst="rect">
            <a:avLst/>
          </a:prstGeom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EOI-15 WP1 Mechanics | Geneva, 03 October 2017</a:t>
            </a:r>
            <a:endParaRPr lang="fr-FR" dirty="0"/>
          </a:p>
        </p:txBody>
      </p:sp>
      <p:sp>
        <p:nvSpPr>
          <p:cNvPr id="17" name="Espace réservé du contenu 15"/>
          <p:cNvSpPr>
            <a:spLocks noGrp="1"/>
          </p:cNvSpPr>
          <p:nvPr>
            <p:ph sz="quarter" idx="15"/>
          </p:nvPr>
        </p:nvSpPr>
        <p:spPr>
          <a:xfrm>
            <a:off x="378000" y="836613"/>
            <a:ext cx="8460000" cy="518477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cart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486" y="846237"/>
            <a:ext cx="8460000" cy="4156911"/>
          </a:xfrm>
          <a:prstGeom prst="rect">
            <a:avLst/>
          </a:prstGeom>
        </p:spPr>
      </p:pic>
      <p:pic>
        <p:nvPicPr>
          <p:cNvPr id="9" name="Image 8" descr="bandeau_page_cart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251460"/>
          </a:xfrm>
          <a:prstGeom prst="rect">
            <a:avLst/>
          </a:prstGeom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EOI-15 WP1 Mechanics | Geneva, 03 October 2017</a:t>
            </a:r>
            <a:endParaRPr lang="fr-FR" dirty="0"/>
          </a:p>
        </p:txBody>
      </p:sp>
      <p:sp>
        <p:nvSpPr>
          <p:cNvPr id="33" name="Espace réservé du graphique 32"/>
          <p:cNvSpPr>
            <a:spLocks noGrp="1"/>
          </p:cNvSpPr>
          <p:nvPr>
            <p:ph type="chart" sz="quarter" idx="13" hasCustomPrompt="1"/>
          </p:nvPr>
        </p:nvSpPr>
        <p:spPr>
          <a:xfrm>
            <a:off x="899592" y="5157788"/>
            <a:ext cx="3240360" cy="863600"/>
          </a:xfrm>
        </p:spPr>
        <p:txBody>
          <a:bodyPr anchor="ctr"/>
          <a:lstStyle>
            <a:lvl1pPr marL="0" indent="0" algn="ctr">
              <a:defRPr sz="1200"/>
            </a:lvl1pPr>
          </a:lstStyle>
          <a:p>
            <a:r>
              <a:rPr lang="fr-FR" dirty="0" smtClean="0"/>
              <a:t> Graphique</a:t>
            </a:r>
            <a:endParaRPr lang="fr-FR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intercalair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0128" y="0"/>
            <a:ext cx="5833872" cy="6858000"/>
          </a:xfrm>
          <a:prstGeom prst="rect">
            <a:avLst/>
          </a:prstGeom>
        </p:spPr>
      </p:pic>
      <p:pic>
        <p:nvPicPr>
          <p:cNvPr id="7" name="Image 6" descr="bandeau_dernièr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5350"/>
          <a:stretch>
            <a:fillRect/>
          </a:stretch>
        </p:blipFill>
        <p:spPr>
          <a:xfrm>
            <a:off x="3310128" y="0"/>
            <a:ext cx="5833872" cy="580526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38800" y="5799600"/>
            <a:ext cx="1897200" cy="943200"/>
          </a:xfrm>
        </p:spPr>
        <p:txBody>
          <a:bodyPr anchor="t" anchorCtr="0"/>
          <a:lstStyle>
            <a:lvl1pPr>
              <a:lnSpc>
                <a:spcPts val="1200"/>
              </a:lnSpc>
              <a:defRPr sz="850" b="0" cap="none" baseline="0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39505" y="5799600"/>
            <a:ext cx="3552775" cy="943200"/>
          </a:xfrm>
        </p:spPr>
        <p:txBody>
          <a:bodyPr/>
          <a:lstStyle>
            <a:lvl1pPr marL="0" indent="0">
              <a:lnSpc>
                <a:spcPts val="1200"/>
              </a:lnSpc>
              <a:spcAft>
                <a:spcPts val="0"/>
              </a:spcAft>
              <a:buFont typeface="Arial" pitchFamily="34" charset="0"/>
              <a:buNone/>
              <a:defRPr sz="800">
                <a:solidFill>
                  <a:schemeClr val="bg1"/>
                </a:solidFill>
              </a:defRPr>
            </a:lvl1pPr>
            <a:lvl2pPr marL="0" indent="0">
              <a:lnSpc>
                <a:spcPts val="1200"/>
              </a:lnSpc>
              <a:spcBef>
                <a:spcPts val="800"/>
              </a:spcBef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2pPr>
            <a:lvl3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3pPr>
            <a:lvl4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4pPr>
            <a:lvl5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>
          <a:xfrm>
            <a:off x="576000" y="5445224"/>
            <a:ext cx="1118696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>
          <a:xfrm>
            <a:off x="576000" y="5877272"/>
            <a:ext cx="2664296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EOI-15 WP1 Mechanics | Geneva, 03 October 2017</a:t>
            </a:r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1429696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5445224"/>
            <a:ext cx="4788464" cy="288032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 | Prénom Nom</a:t>
            </a:r>
            <a:endParaRPr lang="fr-FR" dirty="0"/>
          </a:p>
        </p:txBody>
      </p:sp>
      <p:sp>
        <p:nvSpPr>
          <p:cNvPr id="11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3060272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  <p:pic>
        <p:nvPicPr>
          <p:cNvPr id="16" name="Picture 3" descr="C:\Users\eb137366\Downloads\logoirfu02quadri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0886" y="6008003"/>
            <a:ext cx="1305570" cy="589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19"/>
          <p:cNvGrpSpPr>
            <a:grpSpLocks/>
          </p:cNvGrpSpPr>
          <p:nvPr userDrawn="1"/>
        </p:nvGrpSpPr>
        <p:grpSpPr bwMode="auto">
          <a:xfrm>
            <a:off x="977897" y="3356992"/>
            <a:ext cx="8166103" cy="2117727"/>
            <a:chOff x="528" y="2578"/>
            <a:chExt cx="5144" cy="1334"/>
          </a:xfrm>
        </p:grpSpPr>
        <p:pic>
          <p:nvPicPr>
            <p:cNvPr id="13" name="Picture 5" descr="solenoide_at_100K"/>
            <p:cNvPicPr preferRelativeResize="0"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7" y="2578"/>
              <a:ext cx="883" cy="120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4" name="Picture 6" descr="Edelweiss2"/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28" y="2578"/>
              <a:ext cx="836" cy="120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5" name="Text Box 7"/>
            <p:cNvSpPr txBox="1">
              <a:spLocks noChangeArrowheads="1"/>
            </p:cNvSpPr>
            <p:nvPr userDrawn="1"/>
          </p:nvSpPr>
          <p:spPr bwMode="auto">
            <a:xfrm>
              <a:off x="4798" y="3640"/>
              <a:ext cx="32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en-US" sz="1200" b="1" i="1">
                  <a:solidFill>
                    <a:schemeClr val="bg1"/>
                  </a:solidFill>
                </a:rPr>
                <a:t>CMS</a:t>
              </a:r>
            </a:p>
          </p:txBody>
        </p:sp>
        <p:pic>
          <p:nvPicPr>
            <p:cNvPr id="17" name="Picture 8" descr="DoubleChooz"/>
            <p:cNvPicPr>
              <a:picLocks noChangeAspect="1" noChangeArrowheads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" y="2579"/>
              <a:ext cx="845" cy="120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8" name="Text Box 9"/>
            <p:cNvSpPr txBox="1">
              <a:spLocks noChangeArrowheads="1"/>
            </p:cNvSpPr>
            <p:nvPr userDrawn="1"/>
          </p:nvSpPr>
          <p:spPr bwMode="auto">
            <a:xfrm>
              <a:off x="533" y="3642"/>
              <a:ext cx="76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en-US" sz="1200" b="1" i="1">
                  <a:solidFill>
                    <a:schemeClr val="bg1"/>
                  </a:solidFill>
                </a:rPr>
                <a:t>Double Chooz</a:t>
              </a:r>
            </a:p>
          </p:txBody>
        </p:sp>
        <p:pic>
          <p:nvPicPr>
            <p:cNvPr id="19" name="Picture 10"/>
            <p:cNvPicPr>
              <a:picLocks noChangeAspect="1" noChangeArrowheads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2" y="2578"/>
              <a:ext cx="845" cy="120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20" name="Picture 11" descr="hess-new-small"/>
            <p:cNvPicPr>
              <a:picLocks noChangeAspect="1" noChangeArrowheads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8" y="2578"/>
              <a:ext cx="844" cy="120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21" name="Rectangle 20"/>
            <p:cNvSpPr>
              <a:spLocks noChangeArrowheads="1"/>
            </p:cNvSpPr>
            <p:nvPr userDrawn="1"/>
          </p:nvSpPr>
          <p:spPr bwMode="auto">
            <a:xfrm>
              <a:off x="3106" y="3640"/>
              <a:ext cx="377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en-US" sz="1200" b="1" i="1" dirty="0">
                  <a:solidFill>
                    <a:schemeClr val="bg1"/>
                  </a:solidFill>
                </a:rPr>
                <a:t>HESS</a:t>
              </a:r>
            </a:p>
          </p:txBody>
        </p:sp>
        <p:sp>
          <p:nvSpPr>
            <p:cNvPr id="22" name="Rectangle 21"/>
            <p:cNvSpPr>
              <a:spLocks noChangeArrowheads="1"/>
            </p:cNvSpPr>
            <p:nvPr userDrawn="1"/>
          </p:nvSpPr>
          <p:spPr bwMode="auto">
            <a:xfrm>
              <a:off x="2424" y="3640"/>
              <a:ext cx="580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en-US" sz="1200" b="1" i="1" dirty="0" smtClean="0">
                  <a:solidFill>
                    <a:schemeClr val="bg1"/>
                  </a:solidFill>
                </a:rPr>
                <a:t>Edelweiss</a:t>
              </a:r>
              <a:endParaRPr lang="en-US" sz="1200" b="1" i="1" dirty="0">
                <a:solidFill>
                  <a:schemeClr val="bg1"/>
                </a:solidFill>
              </a:endParaRPr>
            </a:p>
          </p:txBody>
        </p:sp>
        <p:sp>
          <p:nvSpPr>
            <p:cNvPr id="23" name="Rectangle 22"/>
            <p:cNvSpPr>
              <a:spLocks noChangeArrowheads="1"/>
            </p:cNvSpPr>
            <p:nvPr userDrawn="1"/>
          </p:nvSpPr>
          <p:spPr bwMode="auto">
            <a:xfrm>
              <a:off x="3953" y="3640"/>
              <a:ext cx="520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en-US" sz="1200" b="1" i="1" dirty="0">
                  <a:solidFill>
                    <a:schemeClr val="bg1"/>
                  </a:solidFill>
                </a:rPr>
                <a:t>Herschel</a:t>
              </a:r>
            </a:p>
          </p:txBody>
        </p:sp>
        <p:pic>
          <p:nvPicPr>
            <p:cNvPr id="24" name="Picture 15" descr="alice_tracking chamber"/>
            <p:cNvPicPr>
              <a:picLocks noChangeAspect="1" noChangeArrowheads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7" y="2578"/>
              <a:ext cx="845" cy="120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25" name="Text Box 16"/>
            <p:cNvSpPr txBox="1">
              <a:spLocks noChangeArrowheads="1"/>
            </p:cNvSpPr>
            <p:nvPr userDrawn="1"/>
          </p:nvSpPr>
          <p:spPr bwMode="auto">
            <a:xfrm>
              <a:off x="1377" y="3641"/>
              <a:ext cx="67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en-US" sz="1200" b="1" i="1">
                  <a:solidFill>
                    <a:schemeClr val="bg1"/>
                  </a:solidFill>
                </a:rPr>
                <a:t>ALICE</a:t>
              </a:r>
            </a:p>
          </p:txBody>
        </p:sp>
        <p:sp>
          <p:nvSpPr>
            <p:cNvPr id="26" name="Rectangle 25"/>
            <p:cNvSpPr>
              <a:spLocks noChangeArrowheads="1"/>
            </p:cNvSpPr>
            <p:nvPr userDrawn="1"/>
          </p:nvSpPr>
          <p:spPr bwMode="auto">
            <a:xfrm>
              <a:off x="3528" y="3816"/>
              <a:ext cx="2144" cy="9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7" tIns="44450" rIns="90487" bIns="44450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90000"/>
                </a:lnSpc>
                <a:spcBef>
                  <a:spcPct val="0"/>
                </a:spcBef>
              </a:pPr>
              <a:r>
                <a:rPr lang="en-US" sz="1200" b="1" i="1">
                  <a:solidFill>
                    <a:srgbClr val="000000"/>
                  </a:solidFill>
                </a:rPr>
                <a:t>Detecting radiations from the Universe.  </a:t>
              </a: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3 visu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1429696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5445224"/>
            <a:ext cx="4788464" cy="288032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 | Prénom Nom</a:t>
            </a:r>
            <a:endParaRPr lang="fr-FR" dirty="0"/>
          </a:p>
        </p:txBody>
      </p:sp>
      <p:sp>
        <p:nvSpPr>
          <p:cNvPr id="21" name="Espace réservé du contenu 20"/>
          <p:cNvSpPr>
            <a:spLocks noGrp="1"/>
          </p:cNvSpPr>
          <p:nvPr>
            <p:ph sz="quarter" idx="20" hasCustomPrompt="1"/>
          </p:nvPr>
        </p:nvSpPr>
        <p:spPr>
          <a:xfrm>
            <a:off x="3312000" y="3312000"/>
            <a:ext cx="1944000" cy="2124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22" name="Espace réservé du contenu 20"/>
          <p:cNvSpPr>
            <a:spLocks noGrp="1"/>
          </p:cNvSpPr>
          <p:nvPr>
            <p:ph sz="quarter" idx="21" hasCustomPrompt="1"/>
          </p:nvPr>
        </p:nvSpPr>
        <p:spPr>
          <a:xfrm>
            <a:off x="5256000" y="3312000"/>
            <a:ext cx="1944000" cy="2124000"/>
          </a:xfrm>
          <a:solidFill>
            <a:srgbClr val="808080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23" name="Espace réservé du contenu 20"/>
          <p:cNvSpPr>
            <a:spLocks noGrp="1"/>
          </p:cNvSpPr>
          <p:nvPr>
            <p:ph sz="quarter" idx="22" hasCustomPrompt="1"/>
          </p:nvPr>
        </p:nvSpPr>
        <p:spPr>
          <a:xfrm>
            <a:off x="7200000" y="3312000"/>
            <a:ext cx="1944000" cy="2124000"/>
          </a:xfrm>
          <a:solidFill>
            <a:srgbClr val="B2B2B2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12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3060272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  <p:pic>
        <p:nvPicPr>
          <p:cNvPr id="14" name="Picture 3" descr="C:\Users\eb137366\Downloads\logoirfu02quadri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0886" y="6008003"/>
            <a:ext cx="1305570" cy="589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rcalai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bandeau_intercalair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0128" y="0"/>
            <a:ext cx="5833872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72000" y="1949598"/>
            <a:ext cx="5364496" cy="4719761"/>
          </a:xfrm>
        </p:spPr>
        <p:txBody>
          <a:bodyPr anchor="t"/>
          <a:lstStyle>
            <a:lvl1pPr algn="l">
              <a:lnSpc>
                <a:spcPts val="2800"/>
              </a:lnSpc>
              <a:defRPr sz="2200" b="1" cap="all"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672000" y="260649"/>
            <a:ext cx="5292488" cy="1584176"/>
          </a:xfrm>
        </p:spPr>
        <p:txBody>
          <a:bodyPr anchor="t" anchorCtr="0"/>
          <a:lstStyle>
            <a:lvl1pPr marL="0" indent="0">
              <a:lnSpc>
                <a:spcPts val="1200"/>
              </a:lnSpc>
              <a:spcAft>
                <a:spcPts val="0"/>
              </a:spcAft>
              <a:buNone/>
              <a:defRPr sz="85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>
          <a:xfrm>
            <a:off x="576000" y="5877272"/>
            <a:ext cx="269985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>
          <a:xfrm>
            <a:off x="576000" y="5445224"/>
            <a:ext cx="269985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/>
            <a:r>
              <a:rPr lang="en-US" smtClean="0"/>
              <a:t>EOI-15 WP1 Mechanics | Geneva, 03 October 2017</a:t>
            </a:r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spcAft>
                <a:spcPts val="1500"/>
              </a:spcAft>
              <a:defRPr/>
            </a:lvl1pPr>
            <a:lvl2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2pPr>
            <a:lvl3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3pPr>
            <a:lvl4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4pPr>
            <a:lvl5pPr marL="361950" indent="0">
              <a:lnSpc>
                <a:spcPts val="2800"/>
              </a:lnSpc>
              <a:buNone/>
              <a:tabLst>
                <a:tab pos="8077200" algn="r"/>
              </a:tabLst>
              <a:defRPr sz="220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EOI-15 WP1 Mechanics | Geneva, 03 October 2017</a:t>
            </a:r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EOI-15 WP1 Mechanics | Geneva, 03 October 2017</a:t>
            </a:r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268760"/>
            <a:ext cx="4428048" cy="496855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EOI-15 WP1 Mechanics | Geneva, 03 October 2017</a:t>
            </a:r>
            <a:endParaRPr lang="fr-FR" dirty="0"/>
          </a:p>
        </p:txBody>
      </p:sp>
      <p:sp>
        <p:nvSpPr>
          <p:cNvPr id="11" name="Espace réservé du contenu 20"/>
          <p:cNvSpPr>
            <a:spLocks noGrp="1"/>
          </p:cNvSpPr>
          <p:nvPr>
            <p:ph sz="quarter" idx="20" hasCustomPrompt="1"/>
          </p:nvPr>
        </p:nvSpPr>
        <p:spPr>
          <a:xfrm>
            <a:off x="5148000" y="2016000"/>
            <a:ext cx="3492000" cy="3690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3 visu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268760"/>
            <a:ext cx="4428048" cy="496855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 smtClean="0"/>
              <a:t>EOI-15 WP1 Mechanics | Geneva, 03 October 2017</a:t>
            </a:r>
            <a:endParaRPr lang="fr-FR" dirty="0"/>
          </a:p>
        </p:txBody>
      </p:sp>
      <p:sp>
        <p:nvSpPr>
          <p:cNvPr id="15" name="Espace réservé du contenu 20"/>
          <p:cNvSpPr>
            <a:spLocks noGrp="1"/>
          </p:cNvSpPr>
          <p:nvPr>
            <p:ph sz="quarter" idx="21" hasCustomPrompt="1"/>
          </p:nvPr>
        </p:nvSpPr>
        <p:spPr>
          <a:xfrm>
            <a:off x="5148000" y="2016000"/>
            <a:ext cx="3492000" cy="1980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16" name="Espace réservé du contenu 20"/>
          <p:cNvSpPr>
            <a:spLocks noGrp="1"/>
          </p:cNvSpPr>
          <p:nvPr>
            <p:ph sz="quarter" idx="22" hasCustomPrompt="1"/>
          </p:nvPr>
        </p:nvSpPr>
        <p:spPr>
          <a:xfrm>
            <a:off x="5148000" y="3999600"/>
            <a:ext cx="1746000" cy="1695600"/>
          </a:xfrm>
          <a:solidFill>
            <a:srgbClr val="808080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17" name="Espace réservé du contenu 20"/>
          <p:cNvSpPr>
            <a:spLocks noGrp="1"/>
          </p:cNvSpPr>
          <p:nvPr>
            <p:ph sz="quarter" idx="23" hasCustomPrompt="1"/>
          </p:nvPr>
        </p:nvSpPr>
        <p:spPr>
          <a:xfrm>
            <a:off x="6894000" y="3999600"/>
            <a:ext cx="1746000" cy="1695600"/>
          </a:xfrm>
          <a:solidFill>
            <a:srgbClr val="B2B2B2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graphiqu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3707506"/>
            <a:ext cx="8172464" cy="252980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EOI-15 WP1 Mechanics | Geneva, 03 October 2017</a:t>
            </a:r>
            <a:endParaRPr lang="fr-FR" dirty="0"/>
          </a:p>
        </p:txBody>
      </p:sp>
      <p:sp>
        <p:nvSpPr>
          <p:cNvPr id="9" name="Espace réservé du contenu 20"/>
          <p:cNvSpPr>
            <a:spLocks noGrp="1"/>
          </p:cNvSpPr>
          <p:nvPr>
            <p:ph sz="quarter" idx="21" hasCustomPrompt="1"/>
          </p:nvPr>
        </p:nvSpPr>
        <p:spPr>
          <a:xfrm>
            <a:off x="576000" y="1458000"/>
            <a:ext cx="8064000" cy="1908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text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955548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12000" y="52752"/>
            <a:ext cx="723646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6000" y="1268760"/>
            <a:ext cx="8172464" cy="49685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en-US" smtClean="0"/>
              <a:t>EOI-15 WP1 Mechanics | Geneva, 03 October 2017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25304" y="6303598"/>
            <a:ext cx="111869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2050" name="Picture 2" descr="C:\Users\eb137366\Downloads\irfu_signature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4408" y="155313"/>
            <a:ext cx="646061" cy="644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5" r:id="rId4"/>
    <p:sldLayoutId id="2147483666" r:id="rId5"/>
    <p:sldLayoutId id="2147483650" r:id="rId6"/>
    <p:sldLayoutId id="2147483662" r:id="rId7"/>
    <p:sldLayoutId id="2147483663" r:id="rId8"/>
    <p:sldLayoutId id="2147483664" r:id="rId9"/>
    <p:sldLayoutId id="2147483667" r:id="rId10"/>
    <p:sldLayoutId id="2147483654" r:id="rId11"/>
    <p:sldLayoutId id="2147483668" r:id="rId1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2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923925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defRPr sz="2200" kern="1200">
          <a:solidFill>
            <a:schemeClr val="tx2"/>
          </a:solidFill>
          <a:latin typeface="+mn-lt"/>
          <a:ea typeface="+mn-ea"/>
          <a:cs typeface="+mn-cs"/>
        </a:defRPr>
      </a:lvl1pPr>
      <a:lvl2pPr marL="360363" indent="-360363" algn="l" defTabSz="914400" rtl="0" eaLnBrk="1" latinLnBrk="0" hangingPunct="1">
        <a:lnSpc>
          <a:spcPts val="2000"/>
        </a:lnSpc>
        <a:spcBef>
          <a:spcPts val="0"/>
        </a:spcBef>
        <a:buSzPct val="90000"/>
        <a:buFontTx/>
        <a:buBlip>
          <a:blip r:embed="rId16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2pPr>
      <a:lvl3pPr marL="361950" indent="0" algn="l" defTabSz="914400" rtl="0" eaLnBrk="1" latinLnBrk="0" hangingPunct="1">
        <a:lnSpc>
          <a:spcPts val="2000"/>
        </a:lnSpc>
        <a:spcBef>
          <a:spcPts val="0"/>
        </a:spcBef>
        <a:buSzPct val="36000"/>
        <a:buFont typeface="Arial" pitchFamily="34" charset="0"/>
        <a:buNone/>
        <a:defRPr sz="1600" kern="1200">
          <a:solidFill>
            <a:srgbClr val="666666"/>
          </a:solidFill>
          <a:latin typeface="+mn-lt"/>
          <a:ea typeface="+mn-ea"/>
          <a:cs typeface="+mn-cs"/>
        </a:defRPr>
      </a:lvl3pPr>
      <a:lvl4pPr marL="1009650" indent="-238125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SzPct val="36000"/>
        <a:buFontTx/>
        <a:buBlip>
          <a:blip r:embed="rId17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4pPr>
      <a:lvl5pPr marL="1133475" indent="-114300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Font typeface="Arial" pitchFamily="34" charset="0"/>
        <a:buChar char="-"/>
        <a:defRPr sz="1600" kern="12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3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3.pn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382852" y="1664804"/>
            <a:ext cx="5761148" cy="2952328"/>
          </a:xfrm>
        </p:spPr>
        <p:txBody>
          <a:bodyPr/>
          <a:lstStyle/>
          <a:p>
            <a:r>
              <a:rPr lang="en-US" b="1" dirty="0" smtClean="0"/>
              <a:t>Mechanics for front-end Electronics Of T2K-II TPCs</a:t>
            </a:r>
            <a:br>
              <a:rPr lang="en-US" b="1" dirty="0" smtClean="0"/>
            </a:br>
            <a:r>
              <a:rPr lang="en-US" b="1" dirty="0" smtClean="0"/>
              <a:t>– A Few Conceptual Ideas</a:t>
            </a:r>
            <a:endParaRPr lang="fr-FR" sz="100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3960000" y="4257092"/>
            <a:ext cx="4788464" cy="1152128"/>
          </a:xfrm>
        </p:spPr>
        <p:txBody>
          <a:bodyPr/>
          <a:lstStyle/>
          <a:p>
            <a:r>
              <a:rPr lang="fr-FR" sz="1400" b="1" dirty="0" smtClean="0"/>
              <a:t>D. Calvet,</a:t>
            </a:r>
          </a:p>
          <a:p>
            <a:r>
              <a:rPr lang="fr-FR" sz="1200" b="1" i="1" dirty="0" err="1" smtClean="0"/>
              <a:t>Irfu</a:t>
            </a:r>
            <a:r>
              <a:rPr lang="fr-FR" sz="1200" b="1" i="1" dirty="0" smtClean="0"/>
              <a:t>, CEA Saclay, 91191 </a:t>
            </a:r>
            <a:r>
              <a:rPr lang="fr-FR" sz="1200" b="1" i="1" dirty="0" err="1" smtClean="0"/>
              <a:t>Gif</a:t>
            </a:r>
            <a:r>
              <a:rPr lang="fr-FR" sz="1200" b="1" i="1" dirty="0" smtClean="0"/>
              <a:t> sur Yvette Cedex, FRANCE </a:t>
            </a:r>
          </a:p>
        </p:txBody>
      </p:sp>
    </p:spTree>
    <p:extLst>
      <p:ext uri="{BB962C8B-B14F-4D97-AF65-F5344CB8AC3E}">
        <p14:creationId xmlns:p14="http://schemas.microsoft.com/office/powerpoint/2010/main" val="33786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1238500" y="52752"/>
            <a:ext cx="7236464" cy="908720"/>
          </a:xfrm>
        </p:spPr>
        <p:txBody>
          <a:bodyPr/>
          <a:lstStyle/>
          <a:p>
            <a:r>
              <a:rPr lang="en-US" dirty="0" smtClean="0"/>
              <a:t>Mechanics Of Front-end Electronics on Existing T2K TPCs</a:t>
            </a:r>
            <a:endParaRPr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EOI-15 WP1 Mechanics | Geneva, 03 October 2017</a:t>
            </a:r>
            <a:endParaRPr lang="fr-FR" dirty="0"/>
          </a:p>
        </p:txBody>
      </p:sp>
      <p:sp>
        <p:nvSpPr>
          <p:cNvPr id="35" name="Espace réservé du contenu 11"/>
          <p:cNvSpPr txBox="1">
            <a:spLocks/>
          </p:cNvSpPr>
          <p:nvPr/>
        </p:nvSpPr>
        <p:spPr>
          <a:xfrm>
            <a:off x="251520" y="5548486"/>
            <a:ext cx="8699662" cy="8283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4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Tx/>
              <a:buNone/>
            </a:pPr>
            <a:r>
              <a:rPr lang="fr-FR" b="1" dirty="0" smtClean="0">
                <a:solidFill>
                  <a:srgbClr val="0070C0"/>
                </a:solidFill>
              </a:rPr>
              <a:t>Structure</a:t>
            </a:r>
            <a:endParaRPr lang="fr-FR" dirty="0" smtClean="0">
              <a:solidFill>
                <a:srgbClr val="0070C0"/>
              </a:solidFill>
            </a:endParaRPr>
          </a:p>
          <a:p>
            <a:pPr lvl="1"/>
            <a:r>
              <a:rPr lang="en-US" sz="1400" dirty="0" smtClean="0"/>
              <a:t>Shell structure for each FEC (2 pieces); 1 piece carapace for FEM + back-side shield (1 layer FR4 PCB)</a:t>
            </a:r>
          </a:p>
          <a:p>
            <a:pPr lvl="1"/>
            <a:r>
              <a:rPr lang="en-US" sz="1400" dirty="0" smtClean="0"/>
              <a:t>Thermal gap filler above major components, passive heat conduction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69280"/>
            <a:ext cx="3629025" cy="203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Photo128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89" b="14054"/>
          <a:stretch/>
        </p:blipFill>
        <p:spPr bwMode="auto">
          <a:xfrm>
            <a:off x="5179336" y="971206"/>
            <a:ext cx="3932237" cy="2304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 descr="IMG_028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43" b="6410"/>
          <a:stretch>
            <a:fillRect/>
          </a:stretch>
        </p:blipFill>
        <p:spPr bwMode="auto">
          <a:xfrm>
            <a:off x="5171219" y="3305053"/>
            <a:ext cx="3932237" cy="246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 descr="IMG_108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693" y="1327612"/>
            <a:ext cx="4266307" cy="1579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ZoneTexte 12"/>
          <p:cNvSpPr txBox="1"/>
          <p:nvPr/>
        </p:nvSpPr>
        <p:spPr>
          <a:xfrm>
            <a:off x="302888" y="3020239"/>
            <a:ext cx="410445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Front-End Mezzanine Card and its carapace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5209497" y="2904760"/>
            <a:ext cx="193595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Front-End Card and carapace</a:t>
            </a:r>
          </a:p>
        </p:txBody>
      </p:sp>
    </p:spTree>
    <p:extLst>
      <p:ext uri="{BB962C8B-B14F-4D97-AF65-F5344CB8AC3E}">
        <p14:creationId xmlns:p14="http://schemas.microsoft.com/office/powerpoint/2010/main" val="147156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1238500" y="52752"/>
            <a:ext cx="7236464" cy="908720"/>
          </a:xfrm>
        </p:spPr>
        <p:txBody>
          <a:bodyPr/>
          <a:lstStyle/>
          <a:p>
            <a:r>
              <a:rPr lang="en-US" dirty="0" smtClean="0"/>
              <a:t>Mechanics Of Front-end Electronics on Existing T2K TPCs (</a:t>
            </a:r>
            <a:r>
              <a:rPr lang="en-US" dirty="0" err="1" smtClean="0"/>
              <a:t>cont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EOI-15 WP1 Mechanics | Geneva, 03 October 2017</a:t>
            </a:r>
            <a:endParaRPr lang="fr-FR" dirty="0"/>
          </a:p>
        </p:txBody>
      </p:sp>
      <p:sp>
        <p:nvSpPr>
          <p:cNvPr id="35" name="Espace réservé du contenu 11"/>
          <p:cNvSpPr txBox="1">
            <a:spLocks/>
          </p:cNvSpPr>
          <p:nvPr/>
        </p:nvSpPr>
        <p:spPr>
          <a:xfrm>
            <a:off x="251520" y="5548486"/>
            <a:ext cx="8699662" cy="8283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4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Tx/>
              <a:buNone/>
            </a:pPr>
            <a:r>
              <a:rPr lang="fr-FR" b="1" dirty="0" smtClean="0">
                <a:solidFill>
                  <a:srgbClr val="0070C0"/>
                </a:solidFill>
              </a:rPr>
              <a:t>Pros and Cons</a:t>
            </a:r>
            <a:endParaRPr lang="fr-FR" dirty="0" smtClean="0">
              <a:solidFill>
                <a:srgbClr val="0070C0"/>
              </a:solidFill>
            </a:endParaRPr>
          </a:p>
          <a:p>
            <a:pPr lvl="1"/>
            <a:r>
              <a:rPr lang="en-US" sz="1400" dirty="0" smtClean="0"/>
              <a:t>Robust and effective</a:t>
            </a:r>
          </a:p>
          <a:p>
            <a:pPr lvl="1"/>
            <a:r>
              <a:rPr lang="en-US" sz="1400" dirty="0" smtClean="0"/>
              <a:t>Heavy and expensive</a:t>
            </a:r>
          </a:p>
        </p:txBody>
      </p:sp>
      <p:grpSp>
        <p:nvGrpSpPr>
          <p:cNvPr id="27" name="Groupe 26"/>
          <p:cNvGrpSpPr/>
          <p:nvPr/>
        </p:nvGrpSpPr>
        <p:grpSpPr>
          <a:xfrm>
            <a:off x="6508" y="972556"/>
            <a:ext cx="7953172" cy="4472668"/>
            <a:chOff x="6508" y="972556"/>
            <a:chExt cx="7953172" cy="4472668"/>
          </a:xfrm>
        </p:grpSpPr>
        <p:pic>
          <p:nvPicPr>
            <p:cNvPr id="1031" name="Picture 7" descr="P102042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8" y="972556"/>
              <a:ext cx="4835770" cy="4472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ZoneTexte 11"/>
            <p:cNvSpPr txBox="1"/>
            <p:nvPr/>
          </p:nvSpPr>
          <p:spPr>
            <a:xfrm>
              <a:off x="5268515" y="1520788"/>
              <a:ext cx="1931777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dirty="0" err="1" smtClean="0">
                  <a:solidFill>
                    <a:srgbClr val="0070C0"/>
                  </a:solidFill>
                  <a:latin typeface="Berlin Sans FB" panose="020E0602020502020306" pitchFamily="34" charset="0"/>
                </a:rPr>
                <a:t>Micromegas</a:t>
              </a:r>
              <a:r>
                <a:rPr lang="en-US" sz="1200" dirty="0" smtClean="0">
                  <a:solidFill>
                    <a:srgbClr val="0070C0"/>
                  </a:solidFill>
                  <a:latin typeface="Berlin Sans FB" panose="020E0602020502020306" pitchFamily="34" charset="0"/>
                </a:rPr>
                <a:t> detector module</a:t>
              </a:r>
            </a:p>
          </p:txBody>
        </p:sp>
        <p:cxnSp>
          <p:nvCxnSpPr>
            <p:cNvPr id="3" name="Connecteur droit avec flèche 2"/>
            <p:cNvCxnSpPr>
              <a:stCxn id="12" idx="1"/>
            </p:cNvCxnSpPr>
            <p:nvPr/>
          </p:nvCxnSpPr>
          <p:spPr>
            <a:xfrm flipH="1">
              <a:off x="3131840" y="1613121"/>
              <a:ext cx="2136675" cy="3658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ZoneTexte 14"/>
            <p:cNvSpPr txBox="1"/>
            <p:nvPr/>
          </p:nvSpPr>
          <p:spPr>
            <a:xfrm>
              <a:off x="5236650" y="3212075"/>
              <a:ext cx="2723030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dirty="0" smtClean="0">
                  <a:solidFill>
                    <a:srgbClr val="0070C0"/>
                  </a:solidFill>
                  <a:latin typeface="Berlin Sans FB" panose="020E0602020502020306" pitchFamily="34" charset="0"/>
                </a:rPr>
                <a:t>Front-end electronics support structure</a:t>
              </a:r>
            </a:p>
          </p:txBody>
        </p:sp>
        <p:cxnSp>
          <p:nvCxnSpPr>
            <p:cNvPr id="16" name="Connecteur droit avec flèche 15"/>
            <p:cNvCxnSpPr>
              <a:stCxn id="15" idx="1"/>
            </p:cNvCxnSpPr>
            <p:nvPr/>
          </p:nvCxnSpPr>
          <p:spPr>
            <a:xfrm flipH="1" flipV="1">
              <a:off x="4392979" y="1613122"/>
              <a:ext cx="843671" cy="169128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avec flèche 17"/>
            <p:cNvCxnSpPr>
              <a:stCxn id="15" idx="1"/>
            </p:cNvCxnSpPr>
            <p:nvPr/>
          </p:nvCxnSpPr>
          <p:spPr>
            <a:xfrm flipH="1">
              <a:off x="3311860" y="3304408"/>
              <a:ext cx="1924790" cy="1219953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/>
            <p:cNvCxnSpPr>
              <a:stCxn id="15" idx="1"/>
            </p:cNvCxnSpPr>
            <p:nvPr/>
          </p:nvCxnSpPr>
          <p:spPr>
            <a:xfrm flipH="1">
              <a:off x="1079612" y="3304408"/>
              <a:ext cx="4157038" cy="20861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avec flèche 23"/>
            <p:cNvCxnSpPr>
              <a:stCxn id="15" idx="1"/>
            </p:cNvCxnSpPr>
            <p:nvPr/>
          </p:nvCxnSpPr>
          <p:spPr>
            <a:xfrm flipH="1" flipV="1">
              <a:off x="2316187" y="1404502"/>
              <a:ext cx="2920463" cy="189990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e 48"/>
          <p:cNvGrpSpPr/>
          <p:nvPr/>
        </p:nvGrpSpPr>
        <p:grpSpPr>
          <a:xfrm>
            <a:off x="6508" y="976664"/>
            <a:ext cx="8632470" cy="4520191"/>
            <a:chOff x="4785255" y="731983"/>
            <a:chExt cx="8632470" cy="4520191"/>
          </a:xfrm>
        </p:grpSpPr>
        <p:pic>
          <p:nvPicPr>
            <p:cNvPr id="1028" name="Picture 4" descr="P102043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98" b="1329"/>
            <a:stretch>
              <a:fillRect/>
            </a:stretch>
          </p:blipFill>
          <p:spPr bwMode="auto">
            <a:xfrm>
              <a:off x="4785255" y="731983"/>
              <a:ext cx="4770828" cy="4520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Rectangle 27"/>
            <p:cNvSpPr/>
            <p:nvPr/>
          </p:nvSpPr>
          <p:spPr>
            <a:xfrm>
              <a:off x="9556083" y="731983"/>
              <a:ext cx="3861642" cy="452019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10204933" y="2418639"/>
              <a:ext cx="1054057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dirty="0" smtClean="0">
                  <a:solidFill>
                    <a:srgbClr val="0070C0"/>
                  </a:solidFill>
                  <a:latin typeface="Berlin Sans FB" panose="020E0602020502020306" pitchFamily="34" charset="0"/>
                </a:rPr>
                <a:t>Front-End Cards with carapace</a:t>
              </a:r>
            </a:p>
          </p:txBody>
        </p:sp>
        <p:cxnSp>
          <p:nvCxnSpPr>
            <p:cNvPr id="30" name="Connecteur droit avec flèche 29"/>
            <p:cNvCxnSpPr>
              <a:stCxn id="34" idx="1"/>
            </p:cNvCxnSpPr>
            <p:nvPr/>
          </p:nvCxnSpPr>
          <p:spPr>
            <a:xfrm flipH="1" flipV="1">
              <a:off x="5210299" y="2124038"/>
              <a:ext cx="4994634" cy="47926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avec flèche 37"/>
            <p:cNvCxnSpPr>
              <a:stCxn id="34" idx="1"/>
            </p:cNvCxnSpPr>
            <p:nvPr/>
          </p:nvCxnSpPr>
          <p:spPr>
            <a:xfrm flipH="1">
              <a:off x="8053129" y="2603305"/>
              <a:ext cx="2151804" cy="65915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avec flèche 40"/>
            <p:cNvCxnSpPr>
              <a:stCxn id="34" idx="1"/>
            </p:cNvCxnSpPr>
            <p:nvPr/>
          </p:nvCxnSpPr>
          <p:spPr>
            <a:xfrm flipH="1">
              <a:off x="6678214" y="2603305"/>
              <a:ext cx="3526719" cy="177733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avec flèche 43"/>
            <p:cNvCxnSpPr>
              <a:stCxn id="34" idx="1"/>
            </p:cNvCxnSpPr>
            <p:nvPr/>
          </p:nvCxnSpPr>
          <p:spPr>
            <a:xfrm flipH="1">
              <a:off x="7335490" y="2603305"/>
              <a:ext cx="2869443" cy="36819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avec flèche 46"/>
            <p:cNvCxnSpPr>
              <a:stCxn id="34" idx="1"/>
            </p:cNvCxnSpPr>
            <p:nvPr/>
          </p:nvCxnSpPr>
          <p:spPr>
            <a:xfrm flipH="1">
              <a:off x="6132169" y="2603305"/>
              <a:ext cx="4072764" cy="1273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avec flèche 50"/>
            <p:cNvCxnSpPr>
              <a:stCxn id="34" idx="1"/>
            </p:cNvCxnSpPr>
            <p:nvPr/>
          </p:nvCxnSpPr>
          <p:spPr>
            <a:xfrm flipH="1">
              <a:off x="8767300" y="2603305"/>
              <a:ext cx="1437633" cy="75513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e 53"/>
          <p:cNvGrpSpPr/>
          <p:nvPr/>
        </p:nvGrpSpPr>
        <p:grpSpPr>
          <a:xfrm>
            <a:off x="13014" y="972556"/>
            <a:ext cx="8522482" cy="4551756"/>
            <a:chOff x="13014" y="968608"/>
            <a:chExt cx="8522482" cy="4551756"/>
          </a:xfrm>
        </p:grpSpPr>
        <p:pic>
          <p:nvPicPr>
            <p:cNvPr id="1030" name="Picture 6" descr="P102044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14" y="968608"/>
              <a:ext cx="6026921" cy="4520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" name="Rectangle 49"/>
            <p:cNvSpPr/>
            <p:nvPr/>
          </p:nvSpPr>
          <p:spPr>
            <a:xfrm>
              <a:off x="6047830" y="1011257"/>
              <a:ext cx="2487666" cy="450910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" name="ZoneTexte 56"/>
            <p:cNvSpPr txBox="1"/>
            <p:nvPr/>
          </p:nvSpPr>
          <p:spPr>
            <a:xfrm>
              <a:off x="6410058" y="2751122"/>
              <a:ext cx="1509964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dirty="0" smtClean="0">
                  <a:solidFill>
                    <a:srgbClr val="0070C0"/>
                  </a:solidFill>
                  <a:latin typeface="Berlin Sans FB" panose="020E0602020502020306" pitchFamily="34" charset="0"/>
                </a:rPr>
                <a:t>Cooling plate with</a:t>
              </a:r>
            </a:p>
            <a:p>
              <a:r>
                <a:rPr lang="en-US" sz="1200" dirty="0" smtClean="0">
                  <a:solidFill>
                    <a:srgbClr val="0070C0"/>
                  </a:solidFill>
                  <a:latin typeface="Berlin Sans FB" panose="020E0602020502020306" pitchFamily="34" charset="0"/>
                </a:rPr>
                <a:t>Water circulation loop</a:t>
              </a:r>
            </a:p>
          </p:txBody>
        </p:sp>
        <p:cxnSp>
          <p:nvCxnSpPr>
            <p:cNvPr id="53" name="Connecteur droit avec flèche 52"/>
            <p:cNvCxnSpPr>
              <a:stCxn id="57" idx="1"/>
            </p:cNvCxnSpPr>
            <p:nvPr/>
          </p:nvCxnSpPr>
          <p:spPr>
            <a:xfrm flipH="1" flipV="1">
              <a:off x="4883311" y="2214985"/>
              <a:ext cx="1526747" cy="720803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e 55"/>
          <p:cNvGrpSpPr/>
          <p:nvPr/>
        </p:nvGrpSpPr>
        <p:grpSpPr>
          <a:xfrm>
            <a:off x="0" y="961472"/>
            <a:ext cx="8301819" cy="4518194"/>
            <a:chOff x="-8613" y="972556"/>
            <a:chExt cx="8301819" cy="4518194"/>
          </a:xfrm>
        </p:grpSpPr>
        <p:pic>
          <p:nvPicPr>
            <p:cNvPr id="1029" name="Picture 5" descr="P1020443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613" y="992055"/>
              <a:ext cx="6026554" cy="4498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5" name="Rectangle 54"/>
            <p:cNvSpPr/>
            <p:nvPr/>
          </p:nvSpPr>
          <p:spPr>
            <a:xfrm>
              <a:off x="6058786" y="972556"/>
              <a:ext cx="2234420" cy="449601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2" name="ZoneTexte 61"/>
            <p:cNvSpPr txBox="1"/>
            <p:nvPr/>
          </p:nvSpPr>
          <p:spPr>
            <a:xfrm>
              <a:off x="6232171" y="2748921"/>
              <a:ext cx="1672221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dirty="0" smtClean="0">
                  <a:solidFill>
                    <a:srgbClr val="0070C0"/>
                  </a:solidFill>
                  <a:latin typeface="Berlin Sans FB" panose="020E0602020502020306" pitchFamily="34" charset="0"/>
                </a:rPr>
                <a:t>Fully assembled detector read-out module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69631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1238500" y="52752"/>
            <a:ext cx="7236464" cy="908720"/>
          </a:xfrm>
        </p:spPr>
        <p:txBody>
          <a:bodyPr/>
          <a:lstStyle/>
          <a:p>
            <a:r>
              <a:rPr lang="en-US" dirty="0" smtClean="0"/>
              <a:t>T2K-II Front-end Electronics Volume Estimation</a:t>
            </a:r>
            <a:endParaRPr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EOI-15 WP1 Mechanics | Geneva, 03 October 2017</a:t>
            </a:r>
            <a:endParaRPr lang="fr-FR" dirty="0"/>
          </a:p>
        </p:txBody>
      </p:sp>
      <p:sp>
        <p:nvSpPr>
          <p:cNvPr id="35" name="Espace réservé du contenu 11"/>
          <p:cNvSpPr txBox="1">
            <a:spLocks/>
          </p:cNvSpPr>
          <p:nvPr/>
        </p:nvSpPr>
        <p:spPr>
          <a:xfrm>
            <a:off x="251520" y="5331778"/>
            <a:ext cx="8699662" cy="104507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4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Tx/>
              <a:buNone/>
            </a:pPr>
            <a:r>
              <a:rPr lang="en-US" b="1" dirty="0" smtClean="0">
                <a:solidFill>
                  <a:srgbClr val="0070C0"/>
                </a:solidFill>
              </a:rPr>
              <a:t>Comments</a:t>
            </a:r>
            <a:endParaRPr lang="en-US" dirty="0" smtClean="0">
              <a:solidFill>
                <a:srgbClr val="0070C0"/>
              </a:solidFill>
            </a:endParaRPr>
          </a:p>
          <a:p>
            <a:pPr lvl="1"/>
            <a:r>
              <a:rPr lang="en-US" sz="1400" dirty="0" smtClean="0"/>
              <a:t>Dimensions of electronic boards only, excluding cooling plates and mechanics</a:t>
            </a:r>
          </a:p>
          <a:p>
            <a:pPr lvl="1"/>
            <a:r>
              <a:rPr lang="en-US" sz="1400" dirty="0" smtClean="0"/>
              <a:t>FECs may be mounted // to detector only if protection circuits can be removed, i.e. resistive </a:t>
            </a:r>
            <a:r>
              <a:rPr lang="en-US" sz="1400" dirty="0" err="1" smtClean="0"/>
              <a:t>Micromegas</a:t>
            </a:r>
            <a:endParaRPr lang="en-US" sz="1400" dirty="0" smtClean="0"/>
          </a:p>
          <a:p>
            <a:pPr lvl="1"/>
            <a:r>
              <a:rPr lang="en-US" sz="1400" dirty="0" smtClean="0"/>
              <a:t>First dimension estimate. Should be refined by detailed studies</a:t>
            </a:r>
          </a:p>
        </p:txBody>
      </p:sp>
      <p:sp>
        <p:nvSpPr>
          <p:cNvPr id="2" name="Cube 1"/>
          <p:cNvSpPr/>
          <p:nvPr/>
        </p:nvSpPr>
        <p:spPr>
          <a:xfrm>
            <a:off x="683568" y="1508802"/>
            <a:ext cx="3240000" cy="2880000"/>
          </a:xfrm>
          <a:prstGeom prst="cub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" name="Connecteur droit avec flèche 3"/>
          <p:cNvCxnSpPr/>
          <p:nvPr/>
        </p:nvCxnSpPr>
        <p:spPr>
          <a:xfrm>
            <a:off x="1475656" y="1358787"/>
            <a:ext cx="25200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flipH="1" flipV="1">
            <a:off x="4067944" y="1508802"/>
            <a:ext cx="0" cy="21600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 flipV="1">
            <a:off x="3338744" y="3764085"/>
            <a:ext cx="729200" cy="72206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814538" y="4715673"/>
            <a:ext cx="278535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FEC orthogonal to detector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(size identical to that of the current system)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3674926" y="4131095"/>
            <a:ext cx="64145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170 mm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2519772" y="1156796"/>
            <a:ext cx="64145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310 mm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4067944" y="2451778"/>
            <a:ext cx="64145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250 mm</a:t>
            </a:r>
          </a:p>
        </p:txBody>
      </p:sp>
      <p:sp>
        <p:nvSpPr>
          <p:cNvPr id="26" name="Cube 25"/>
          <p:cNvSpPr/>
          <p:nvPr/>
        </p:nvSpPr>
        <p:spPr>
          <a:xfrm>
            <a:off x="5436096" y="1509021"/>
            <a:ext cx="2762648" cy="2452120"/>
          </a:xfrm>
          <a:prstGeom prst="cube">
            <a:avLst>
              <a:gd name="adj" fmla="val 11270"/>
            </a:avLst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7" name="Connecteur droit avec flèche 26"/>
          <p:cNvCxnSpPr/>
          <p:nvPr/>
        </p:nvCxnSpPr>
        <p:spPr>
          <a:xfrm>
            <a:off x="5750832" y="1359006"/>
            <a:ext cx="25200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/>
          <p:nvPr/>
        </p:nvCxnSpPr>
        <p:spPr>
          <a:xfrm flipH="1" flipV="1">
            <a:off x="8343120" y="1509021"/>
            <a:ext cx="0" cy="21600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 flipV="1">
            <a:off x="8109419" y="3759078"/>
            <a:ext cx="217268" cy="24173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>
            <a:off x="5819221" y="4715673"/>
            <a:ext cx="199639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FEC parallel to detector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(if possible)</a:t>
            </a:r>
          </a:p>
        </p:txBody>
      </p:sp>
      <p:sp>
        <p:nvSpPr>
          <p:cNvPr id="31" name="ZoneTexte 30"/>
          <p:cNvSpPr txBox="1"/>
          <p:nvPr/>
        </p:nvSpPr>
        <p:spPr>
          <a:xfrm>
            <a:off x="8218053" y="3908484"/>
            <a:ext cx="64145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~70 mm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6794948" y="1157015"/>
            <a:ext cx="64145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~310 mm</a:t>
            </a:r>
          </a:p>
        </p:txBody>
      </p:sp>
      <p:sp>
        <p:nvSpPr>
          <p:cNvPr id="33" name="ZoneTexte 32"/>
          <p:cNvSpPr txBox="1"/>
          <p:nvPr/>
        </p:nvSpPr>
        <p:spPr>
          <a:xfrm>
            <a:off x="8343120" y="2451997"/>
            <a:ext cx="64145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~250 mm</a:t>
            </a:r>
          </a:p>
        </p:txBody>
      </p:sp>
    </p:spTree>
    <p:extLst>
      <p:ext uri="{BB962C8B-B14F-4D97-AF65-F5344CB8AC3E}">
        <p14:creationId xmlns:p14="http://schemas.microsoft.com/office/powerpoint/2010/main" val="171779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1238500" y="52752"/>
            <a:ext cx="7236464" cy="908720"/>
          </a:xfrm>
        </p:spPr>
        <p:txBody>
          <a:bodyPr/>
          <a:lstStyle/>
          <a:p>
            <a:r>
              <a:rPr lang="en-US" dirty="0" smtClean="0"/>
              <a:t>Front-end Electronics Power Budget</a:t>
            </a:r>
            <a:endParaRPr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EOI-15 WP1 Mechanics | Geneva, 03 October 2017</a:t>
            </a:r>
            <a:endParaRPr lang="fr-FR" dirty="0"/>
          </a:p>
        </p:txBody>
      </p:sp>
      <p:sp>
        <p:nvSpPr>
          <p:cNvPr id="35" name="Espace réservé du contenu 11"/>
          <p:cNvSpPr txBox="1">
            <a:spLocks/>
          </p:cNvSpPr>
          <p:nvPr/>
        </p:nvSpPr>
        <p:spPr>
          <a:xfrm>
            <a:off x="251520" y="5331778"/>
            <a:ext cx="8699662" cy="104507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4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Tx/>
              <a:buNone/>
            </a:pPr>
            <a:r>
              <a:rPr lang="en-US" b="1" dirty="0" smtClean="0">
                <a:solidFill>
                  <a:srgbClr val="0070C0"/>
                </a:solidFill>
              </a:rPr>
              <a:t>Comments</a:t>
            </a:r>
            <a:endParaRPr lang="en-US" dirty="0" smtClean="0">
              <a:solidFill>
                <a:srgbClr val="0070C0"/>
              </a:solidFill>
            </a:endParaRPr>
          </a:p>
          <a:p>
            <a:pPr lvl="1"/>
            <a:r>
              <a:rPr lang="en-US" sz="1400" dirty="0" smtClean="0"/>
              <a:t>Power reduction by: 1) less pads per module 2) less modules and end-plates 3) lower supply voltage</a:t>
            </a:r>
          </a:p>
          <a:p>
            <a:pPr lvl="1"/>
            <a:r>
              <a:rPr lang="en-US" sz="1400" dirty="0"/>
              <a:t>W</a:t>
            </a:r>
            <a:r>
              <a:rPr lang="en-US" sz="1400" dirty="0" smtClean="0"/>
              <a:t>ater cooling remains necessary because electronics placed in confined space</a:t>
            </a: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1027929"/>
              </p:ext>
            </p:extLst>
          </p:nvPr>
        </p:nvGraphicFramePr>
        <p:xfrm>
          <a:off x="179512" y="1397000"/>
          <a:ext cx="877167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384"/>
                <a:gridCol w="2664296"/>
                <a:gridCol w="265099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Item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Phase</a:t>
                      </a:r>
                      <a:r>
                        <a:rPr lang="en-US" baseline="0" noProof="0" dirty="0" smtClean="0"/>
                        <a:t> I (existing)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Phase</a:t>
                      </a:r>
                      <a:r>
                        <a:rPr lang="en-US" baseline="0" noProof="0" dirty="0" smtClean="0"/>
                        <a:t> II (projected)</a:t>
                      </a:r>
                      <a:endParaRPr lang="en-US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Pads</a:t>
                      </a:r>
                      <a:r>
                        <a:rPr lang="en-US" baseline="0" noProof="0" dirty="0" smtClean="0"/>
                        <a:t> per </a:t>
                      </a:r>
                      <a:r>
                        <a:rPr lang="en-US" baseline="0" noProof="0" dirty="0" err="1" smtClean="0"/>
                        <a:t>Micromegas</a:t>
                      </a:r>
                      <a:r>
                        <a:rPr lang="en-US" baseline="0" noProof="0" dirty="0" smtClean="0"/>
                        <a:t> Module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1728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1152</a:t>
                      </a:r>
                      <a:endParaRPr lang="en-US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FEC / FEM per </a:t>
                      </a:r>
                      <a:r>
                        <a:rPr lang="en-US" baseline="0" noProof="0" dirty="0" err="1" smtClean="0"/>
                        <a:t>Micromegas</a:t>
                      </a:r>
                      <a:r>
                        <a:rPr lang="en-US" baseline="0" noProof="0" dirty="0" smtClean="0"/>
                        <a:t> M.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6 (288-channels) / 1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2 (576-channels)</a:t>
                      </a:r>
                      <a:r>
                        <a:rPr lang="en-US" baseline="0" noProof="0" dirty="0" smtClean="0"/>
                        <a:t> </a:t>
                      </a:r>
                      <a:r>
                        <a:rPr lang="en-US" noProof="0" dirty="0" smtClean="0"/>
                        <a:t>/ 1</a:t>
                      </a:r>
                      <a:endParaRPr lang="en-US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Power per FEC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5 V * 1 A = 5 W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4 V * 2 A = 8 W</a:t>
                      </a:r>
                      <a:endParaRPr lang="en-US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Power per FEM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5</a:t>
                      </a:r>
                      <a:r>
                        <a:rPr lang="en-US" baseline="0" noProof="0" dirty="0" smtClean="0"/>
                        <a:t> V * 1 A = 5 W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4 V * 1 A = 4 W</a:t>
                      </a:r>
                      <a:endParaRPr lang="en-US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Power per </a:t>
                      </a:r>
                      <a:r>
                        <a:rPr lang="en-US" baseline="0" noProof="0" dirty="0" err="1" smtClean="0"/>
                        <a:t>Micromegas</a:t>
                      </a:r>
                      <a:r>
                        <a:rPr lang="en-US" baseline="0" noProof="0" dirty="0" smtClean="0"/>
                        <a:t> M.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noProof="0" dirty="0" smtClean="0"/>
                        <a:t>35 W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20</a:t>
                      </a:r>
                      <a:r>
                        <a:rPr lang="en-US" baseline="0" noProof="0" dirty="0" smtClean="0"/>
                        <a:t> W</a:t>
                      </a:r>
                      <a:endParaRPr lang="en-US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Module per TPC end-plate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12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8</a:t>
                      </a:r>
                      <a:endParaRPr lang="en-US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Power per TPC end-plate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420 W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160 W</a:t>
                      </a:r>
                      <a:endParaRPr lang="en-US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Number of TPC end-plates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6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4</a:t>
                      </a:r>
                      <a:endParaRPr lang="en-US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Total power dissipation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2520 W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640 W</a:t>
                      </a:r>
                      <a:endParaRPr lang="en-US" noProof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056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1238500" y="52752"/>
            <a:ext cx="7236464" cy="908720"/>
          </a:xfrm>
        </p:spPr>
        <p:txBody>
          <a:bodyPr/>
          <a:lstStyle/>
          <a:p>
            <a:r>
              <a:rPr lang="en-US" dirty="0" smtClean="0"/>
              <a:t>Towards Mechanics for T2K-II Front-end Electronics</a:t>
            </a:r>
            <a:endParaRPr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EOI-15 WP1 Mechanics | Geneva, 03 October 2017</a:t>
            </a:r>
            <a:endParaRPr lang="fr-FR" dirty="0"/>
          </a:p>
        </p:txBody>
      </p:sp>
      <p:sp>
        <p:nvSpPr>
          <p:cNvPr id="35" name="Espace réservé du contenu 11"/>
          <p:cNvSpPr txBox="1">
            <a:spLocks/>
          </p:cNvSpPr>
          <p:nvPr/>
        </p:nvSpPr>
        <p:spPr>
          <a:xfrm>
            <a:off x="251520" y="1360478"/>
            <a:ext cx="8699662" cy="138444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4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Constraints</a:t>
            </a:r>
            <a:endParaRPr lang="en-US" dirty="0" smtClean="0">
              <a:solidFill>
                <a:srgbClr val="0070C0"/>
              </a:solidFill>
            </a:endParaRPr>
          </a:p>
          <a:p>
            <a:pPr lvl="1"/>
            <a:r>
              <a:rPr lang="en-US" sz="1400" dirty="0"/>
              <a:t>Volume </a:t>
            </a:r>
            <a:r>
              <a:rPr lang="en-US" sz="1400" dirty="0" smtClean="0"/>
              <a:t>needed for </a:t>
            </a:r>
            <a:r>
              <a:rPr lang="en-US" sz="1400" dirty="0"/>
              <a:t>electronics </a:t>
            </a:r>
            <a:r>
              <a:rPr lang="en-US" sz="1400" dirty="0" smtClean="0"/>
              <a:t>strongly influenced by detector technology (resistive vs. metallic) because card orientation will change</a:t>
            </a:r>
          </a:p>
          <a:p>
            <a:pPr lvl="1"/>
            <a:r>
              <a:rPr lang="en-US" sz="1400" dirty="0" smtClean="0"/>
              <a:t>Need to be able to access TPC electronics in the simplest possible way for system maintenance</a:t>
            </a:r>
          </a:p>
          <a:p>
            <a:pPr lvl="1"/>
            <a:r>
              <a:rPr lang="en-US" sz="1400" dirty="0" smtClean="0"/>
              <a:t>Should not require crane to access electronics (needed to take TPC end-plate cover on existing TPCs)</a:t>
            </a:r>
          </a:p>
        </p:txBody>
      </p:sp>
      <p:sp>
        <p:nvSpPr>
          <p:cNvPr id="36" name="Espace réservé du contenu 11"/>
          <p:cNvSpPr txBox="1">
            <a:spLocks/>
          </p:cNvSpPr>
          <p:nvPr/>
        </p:nvSpPr>
        <p:spPr>
          <a:xfrm>
            <a:off x="251520" y="3100227"/>
            <a:ext cx="8699662" cy="137827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4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US" b="1" dirty="0">
                <a:solidFill>
                  <a:srgbClr val="0070C0"/>
                </a:solidFill>
              </a:rPr>
              <a:t>Principles</a:t>
            </a:r>
            <a:endParaRPr lang="en-US" dirty="0" smtClean="0">
              <a:solidFill>
                <a:srgbClr val="0070C0"/>
              </a:solidFill>
            </a:endParaRPr>
          </a:p>
          <a:p>
            <a:pPr lvl="1"/>
            <a:r>
              <a:rPr lang="en-US" sz="1400" dirty="0" smtClean="0"/>
              <a:t>Mechanical structure needed to hold the cards</a:t>
            </a:r>
            <a:r>
              <a:rPr lang="en-US" sz="1400" dirty="0"/>
              <a:t>;</a:t>
            </a:r>
            <a:r>
              <a:rPr lang="en-US" sz="1400" dirty="0" smtClean="0"/>
              <a:t> card connectors only cannot support card weight </a:t>
            </a:r>
          </a:p>
          <a:p>
            <a:pPr lvl="1"/>
            <a:r>
              <a:rPr lang="en-US" sz="1400" dirty="0" smtClean="0"/>
              <a:t>Mechanics </a:t>
            </a:r>
            <a:r>
              <a:rPr lang="en-US" sz="1400" dirty="0"/>
              <a:t>needed for each </a:t>
            </a:r>
            <a:r>
              <a:rPr lang="en-US" sz="1400" dirty="0" smtClean="0"/>
              <a:t>board to provide electromagnetic shielding, dust/shock protection </a:t>
            </a:r>
            <a:r>
              <a:rPr lang="en-US" sz="1400" dirty="0"/>
              <a:t>and </a:t>
            </a:r>
            <a:r>
              <a:rPr lang="en-US" sz="1400" dirty="0" smtClean="0"/>
              <a:t>cooling</a:t>
            </a:r>
          </a:p>
          <a:p>
            <a:pPr lvl="1"/>
            <a:r>
              <a:rPr lang="en-US" sz="1400" dirty="0" smtClean="0"/>
              <a:t>May only be placed on the top side, rear side could use a simple screen (already done like this on FEM)</a:t>
            </a:r>
          </a:p>
          <a:p>
            <a:pPr lvl="1"/>
            <a:r>
              <a:rPr lang="en-US" sz="1400" dirty="0"/>
              <a:t>P</a:t>
            </a:r>
            <a:r>
              <a:rPr lang="en-US" sz="1400" dirty="0" smtClean="0"/>
              <a:t>assive conduction to bring heat extracted from the cards to a module cooling plate with water circulation</a:t>
            </a:r>
            <a:endParaRPr lang="en-US" sz="1400" dirty="0"/>
          </a:p>
        </p:txBody>
      </p:sp>
      <p:sp>
        <p:nvSpPr>
          <p:cNvPr id="7" name="Espace réservé du contenu 11"/>
          <p:cNvSpPr txBox="1">
            <a:spLocks/>
          </p:cNvSpPr>
          <p:nvPr/>
        </p:nvSpPr>
        <p:spPr>
          <a:xfrm>
            <a:off x="251520" y="4833156"/>
            <a:ext cx="8699662" cy="8664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4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Tx/>
              <a:buNone/>
            </a:pPr>
            <a:r>
              <a:rPr lang="en-US" b="1" dirty="0" smtClean="0">
                <a:solidFill>
                  <a:srgbClr val="0070C0"/>
                </a:solidFill>
              </a:rPr>
              <a:t>Experience return guides new objectives</a:t>
            </a:r>
            <a:endParaRPr lang="en-US" dirty="0" smtClean="0">
              <a:solidFill>
                <a:srgbClr val="0070C0"/>
              </a:solidFill>
            </a:endParaRPr>
          </a:p>
          <a:p>
            <a:pPr lvl="1"/>
            <a:r>
              <a:rPr lang="en-US" sz="1400" dirty="0" smtClean="0"/>
              <a:t>Do not use small diameter brass screws (too fragile, hard to remove when head is damaged)</a:t>
            </a:r>
          </a:p>
          <a:p>
            <a:pPr lvl="1"/>
            <a:r>
              <a:rPr lang="en-US" sz="1400" dirty="0" smtClean="0"/>
              <a:t>Simplify mechanics to reduce design time, manufacturing cost and weight</a:t>
            </a:r>
          </a:p>
        </p:txBody>
      </p:sp>
    </p:spTree>
    <p:extLst>
      <p:ext uri="{BB962C8B-B14F-4D97-AF65-F5344CB8AC3E}">
        <p14:creationId xmlns:p14="http://schemas.microsoft.com/office/powerpoint/2010/main" val="350070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xemple_powerpoint_Irfu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Mod_powerpoint_CEA_Irfu</Template>
  <TotalTime>7196</TotalTime>
  <Words>573</Words>
  <Application>Microsoft Office PowerPoint</Application>
  <PresentationFormat>Affichage à l'écran (4:3)</PresentationFormat>
  <Paragraphs>91</Paragraphs>
  <Slides>6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Berlin Sans FB</vt:lpstr>
      <vt:lpstr>Calibri</vt:lpstr>
      <vt:lpstr>Exemple_powerpoint_Irfu</vt:lpstr>
      <vt:lpstr>Mechanics for front-end Electronics Of T2K-II TPCs – A Few Conceptual Ideas</vt:lpstr>
      <vt:lpstr>Mechanics Of Front-end Electronics on Existing T2K TPCs</vt:lpstr>
      <vt:lpstr>Mechanics Of Front-end Electronics on Existing T2K TPCs (cont)</vt:lpstr>
      <vt:lpstr>T2K-II Front-end Electronics Volume Estimation</vt:lpstr>
      <vt:lpstr>Front-end Electronics Power Budget</vt:lpstr>
      <vt:lpstr>Towards Mechanics for T2K-II Front-end Electronics</vt:lpstr>
    </vt:vector>
  </TitlesOfParts>
  <Company>CEA DSM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Mechanics for Front-end Electronics of TPCs at T2K Phase II</dc:title>
  <dc:creator>CALVET Denis</dc:creator>
  <cp:lastModifiedBy>CALVET Denis</cp:lastModifiedBy>
  <cp:revision>980</cp:revision>
  <dcterms:created xsi:type="dcterms:W3CDTF">2014-07-23T11:50:02Z</dcterms:created>
  <dcterms:modified xsi:type="dcterms:W3CDTF">2017-10-03T07:37:39Z</dcterms:modified>
</cp:coreProperties>
</file>