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366" r:id="rId6"/>
    <p:sldId id="352" r:id="rId7"/>
    <p:sldId id="354" r:id="rId8"/>
    <p:sldId id="355" r:id="rId9"/>
    <p:sldId id="370" r:id="rId10"/>
    <p:sldId id="356" r:id="rId11"/>
    <p:sldId id="358" r:id="rId12"/>
    <p:sldId id="368" r:id="rId13"/>
    <p:sldId id="369" r:id="rId14"/>
    <p:sldId id="372" r:id="rId15"/>
    <p:sldId id="367" r:id="rId16"/>
    <p:sldId id="371" r:id="rId17"/>
    <p:sldId id="365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9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0" autoAdjust="0"/>
    <p:restoredTop sz="94645" autoAdjust="0"/>
  </p:normalViewPr>
  <p:slideViewPr>
    <p:cSldViewPr snapToObjects="1" showGuides="1">
      <p:cViewPr varScale="1">
        <p:scale>
          <a:sx n="145" d="100"/>
          <a:sy n="145" d="100"/>
        </p:scale>
        <p:origin x="-636" y="-90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2569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2153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00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6" y="285752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1pPr>
            <a:lvl2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2pPr>
            <a:lvl3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3pPr>
            <a:lvl4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4pPr>
            <a:lvl5pPr algn="l">
              <a:spcAft>
                <a:spcPts val="600"/>
              </a:spcAft>
              <a:defRPr>
                <a:latin typeface="Corbel" pitchFamily="34" charset="0"/>
                <a:cs typeface="Calibri" pitchFamily="34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0"/>
            <a:r>
              <a:rPr lang="en-GB" noProof="0" dirty="0" err="1" smtClean="0"/>
              <a:t>sdfsdf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5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30" y="911425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30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6" y="285752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3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R. Bruce, </a:t>
            </a:r>
            <a:r>
              <a:rPr lang="fr-FR" dirty="0" smtClean="0"/>
              <a:t>2017.09.26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Protected aperture in HL-LHC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3648" y="3219822"/>
            <a:ext cx="6984776" cy="123825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R. Bruce, </a:t>
            </a:r>
            <a:r>
              <a:rPr lang="en-GB" dirty="0" smtClean="0"/>
              <a:t>S</a:t>
            </a:r>
            <a:r>
              <a:rPr lang="en-GB" dirty="0" smtClean="0"/>
              <a:t>. </a:t>
            </a:r>
            <a:r>
              <a:rPr lang="en-GB" dirty="0" err="1" smtClean="0"/>
              <a:t>Redaelli</a:t>
            </a:r>
            <a:endParaRPr lang="en-GB" dirty="0" smtClean="0"/>
          </a:p>
          <a:p>
            <a:pPr algn="ctr"/>
            <a:r>
              <a:rPr lang="en-GB" dirty="0" smtClean="0"/>
              <a:t>Acknowledgement: C. </a:t>
            </a:r>
            <a:r>
              <a:rPr lang="en-GB" dirty="0" err="1" smtClean="0"/>
              <a:t>Bracco</a:t>
            </a:r>
            <a:r>
              <a:rPr lang="en-GB" dirty="0" smtClean="0"/>
              <a:t>, R. De Maria, A. </a:t>
            </a:r>
            <a:r>
              <a:rPr lang="en-GB" dirty="0" err="1" smtClean="0"/>
              <a:t>Lechner</a:t>
            </a:r>
            <a:endParaRPr lang="en-GB" dirty="0" smtClean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2017.09.26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Phase advance in HL-LHC v1.3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2931790"/>
            <a:ext cx="7920000" cy="1584176"/>
          </a:xfrm>
        </p:spPr>
        <p:txBody>
          <a:bodyPr>
            <a:normAutofit/>
          </a:bodyPr>
          <a:lstStyle/>
          <a:p>
            <a:r>
              <a:rPr lang="en-US" sz="2400" dirty="0"/>
              <a:t>For </a:t>
            </a:r>
            <a:r>
              <a:rPr lang="en-US" sz="2400" b="1" dirty="0"/>
              <a:t>HL-LHC </a:t>
            </a:r>
            <a:r>
              <a:rPr lang="en-US" sz="2400" b="1" dirty="0" smtClean="0"/>
              <a:t>v1.2 </a:t>
            </a:r>
            <a:r>
              <a:rPr lang="en-US" sz="2400" dirty="0"/>
              <a:t>optics: aperture should be above </a:t>
            </a:r>
            <a:r>
              <a:rPr lang="en-US" sz="2400" b="1" dirty="0" smtClean="0"/>
              <a:t>14.6 </a:t>
            </a:r>
            <a:r>
              <a:rPr lang="el-GR" sz="2400" b="1" dirty="0"/>
              <a:t>σ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For </a:t>
            </a:r>
            <a:r>
              <a:rPr lang="en-US" sz="2400" b="1" dirty="0" smtClean="0"/>
              <a:t>HL-LHC v1.3 </a:t>
            </a:r>
            <a:r>
              <a:rPr lang="en-US" sz="2400" dirty="0" smtClean="0"/>
              <a:t>optics: aperture should be above </a:t>
            </a:r>
            <a:r>
              <a:rPr lang="en-US" sz="2400" b="1" dirty="0" smtClean="0"/>
              <a:t>11.9 </a:t>
            </a:r>
            <a:r>
              <a:rPr lang="el-GR" sz="2400" b="1" dirty="0" smtClean="0"/>
              <a:t>σ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49911"/>
              </p:ext>
            </p:extLst>
          </p:nvPr>
        </p:nvGraphicFramePr>
        <p:xfrm>
          <a:off x="464388" y="992758"/>
          <a:ext cx="81280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7180"/>
                <a:gridCol w="1656080"/>
                <a:gridCol w="1656080"/>
                <a:gridCol w="1656080"/>
                <a:gridCol w="15925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optics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TCT6 IR1 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IR5 B1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IR1 B2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TCT6 IR5 B2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HL-LHC v1.2 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106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285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137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chemeClr val="accent3"/>
                          </a:solidFill>
                        </a:rPr>
                        <a:t>101</a:t>
                      </a:r>
                      <a:endParaRPr lang="en-US" dirty="0">
                        <a:solidFill>
                          <a:schemeClr val="accent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HL-LHC v1.3 15 cm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180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155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154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152</a:t>
                      </a:r>
                      <a:endParaRPr lang="en-US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225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new collimation hierarchy for v1.3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870877"/>
              </p:ext>
            </p:extLst>
          </p:nvPr>
        </p:nvGraphicFramePr>
        <p:xfrm>
          <a:off x="612775" y="1272014"/>
          <a:ext cx="7918449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483"/>
                <a:gridCol w="2639483"/>
                <a:gridCol w="26394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Collimator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Setting (LHC – 3.5 </a:t>
                      </a:r>
                      <a:r>
                        <a:rPr lang="el-GR" b="0" dirty="0" smtClean="0"/>
                        <a:t>μ</a:t>
                      </a:r>
                      <a:r>
                        <a:rPr lang="en-US" b="0" dirty="0" smtClean="0"/>
                        <a:t>m)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Setting (HL – 2.5 </a:t>
                      </a:r>
                      <a:r>
                        <a:rPr lang="el-GR" b="1" dirty="0" smtClean="0"/>
                        <a:t>μ</a:t>
                      </a:r>
                      <a:r>
                        <a:rPr lang="en-US" b="1" dirty="0" smtClean="0"/>
                        <a:t>m)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TCP7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6.7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9.1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TCSP6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10.1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TCDQ6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10.1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TCT IR1/5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10.4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Aperture IR1/5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11.9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69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US" dirty="0" smtClean="0"/>
              <a:t>Translate aperture in </a:t>
            </a:r>
            <a:r>
              <a:rPr lang="el-GR" dirty="0" smtClean="0"/>
              <a:t>β</a:t>
            </a:r>
            <a:r>
              <a:rPr lang="en-US" dirty="0" smtClean="0"/>
              <a:t>*-reach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627534"/>
            <a:ext cx="7920000" cy="158417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Below 20 </a:t>
            </a:r>
            <a:r>
              <a:rPr lang="en-US" dirty="0" err="1" smtClean="0"/>
              <a:t>deg</a:t>
            </a:r>
            <a:r>
              <a:rPr lang="en-US" dirty="0" smtClean="0"/>
              <a:t> phase advance, we can almost recover 15 cm and 295 </a:t>
            </a:r>
            <a:r>
              <a:rPr lang="en-US" dirty="0" err="1" smtClean="0"/>
              <a:t>urad</a:t>
            </a:r>
            <a:endParaRPr lang="en-US" dirty="0" smtClean="0"/>
          </a:p>
          <a:p>
            <a:r>
              <a:rPr lang="en-US" dirty="0" smtClean="0"/>
              <a:t>For 30 </a:t>
            </a:r>
            <a:r>
              <a:rPr lang="en-US" dirty="0" err="1" smtClean="0"/>
              <a:t>deg</a:t>
            </a:r>
            <a:r>
              <a:rPr lang="en-US" dirty="0" smtClean="0"/>
              <a:t> phase, reach in </a:t>
            </a:r>
            <a:r>
              <a:rPr lang="el-GR" dirty="0" smtClean="0"/>
              <a:t>β</a:t>
            </a:r>
            <a:r>
              <a:rPr lang="en-US" dirty="0" smtClean="0"/>
              <a:t>* is between 16 cm and 17 cm</a:t>
            </a:r>
          </a:p>
          <a:p>
            <a:r>
              <a:rPr lang="en-US" dirty="0" smtClean="0"/>
              <a:t>Need to also decrease crossing angle to recover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At 30 </a:t>
            </a:r>
            <a:r>
              <a:rPr lang="en-US" dirty="0" err="1" smtClean="0">
                <a:solidFill>
                  <a:schemeClr val="tx1"/>
                </a:solidFill>
              </a:rPr>
              <a:t>deg</a:t>
            </a:r>
            <a:r>
              <a:rPr lang="en-US" dirty="0" smtClean="0">
                <a:solidFill>
                  <a:schemeClr val="tx1"/>
                </a:solidFill>
              </a:rPr>
              <a:t>: 250 </a:t>
            </a:r>
            <a:r>
              <a:rPr lang="en-US" dirty="0" err="1" smtClean="0">
                <a:solidFill>
                  <a:schemeClr val="tx1"/>
                </a:solidFill>
              </a:rPr>
              <a:t>urad</a:t>
            </a:r>
            <a:r>
              <a:rPr lang="en-US" dirty="0" smtClean="0">
                <a:solidFill>
                  <a:schemeClr val="tx1"/>
                </a:solidFill>
              </a:rPr>
              <a:t> (10.6 </a:t>
            </a:r>
            <a:r>
              <a:rPr lang="el-GR" dirty="0" smtClean="0">
                <a:solidFill>
                  <a:schemeClr val="tx1"/>
                </a:solidFill>
              </a:rPr>
              <a:t>σ</a:t>
            </a:r>
            <a:r>
              <a:rPr lang="en-US" dirty="0" smtClean="0">
                <a:solidFill>
                  <a:schemeClr val="tx1"/>
                </a:solidFill>
              </a:rPr>
              <a:t> BB separation) gives enough aperture for </a:t>
            </a:r>
            <a:r>
              <a:rPr lang="el-GR" dirty="0" smtClean="0">
                <a:solidFill>
                  <a:schemeClr val="tx1"/>
                </a:solidFill>
              </a:rPr>
              <a:t>β</a:t>
            </a:r>
            <a:r>
              <a:rPr lang="en-US" dirty="0">
                <a:solidFill>
                  <a:schemeClr val="tx1"/>
                </a:solidFill>
              </a:rPr>
              <a:t>* =15 cm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194" y="2102106"/>
            <a:ext cx="6607142" cy="2917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8064" y="4270325"/>
            <a:ext cx="43204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Assuming 2.5 </a:t>
            </a:r>
            <a:r>
              <a:rPr lang="el-GR" sz="1200" i="1" dirty="0" smtClean="0"/>
              <a:t>μ</a:t>
            </a:r>
            <a:r>
              <a:rPr lang="en-US" sz="1200" i="1" dirty="0" smtClean="0"/>
              <a:t>m </a:t>
            </a:r>
            <a:r>
              <a:rPr lang="en-US" sz="1200" i="1" dirty="0" err="1" smtClean="0"/>
              <a:t>emittance</a:t>
            </a:r>
            <a:endParaRPr lang="en-US" sz="1200" i="1" dirty="0" smtClean="0"/>
          </a:p>
          <a:p>
            <a:r>
              <a:rPr lang="en-US" sz="1200" i="1" dirty="0" smtClean="0"/>
              <a:t>Aperture parameters from CERN-ACC-2017-0051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256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TCT </a:t>
            </a:r>
            <a:r>
              <a:rPr lang="en-US" dirty="0" err="1" smtClean="0"/>
              <a:t>asynch</a:t>
            </a:r>
            <a:r>
              <a:rPr lang="en-US" dirty="0" smtClean="0"/>
              <a:t> dump losses from </a:t>
            </a:r>
            <a:r>
              <a:rPr lang="en-US" dirty="0" err="1" smtClean="0"/>
              <a:t>SixTrack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172935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Simulating type 2 single-module pre-fire with </a:t>
            </a:r>
            <a:r>
              <a:rPr lang="en-US" dirty="0" err="1" smtClean="0"/>
              <a:t>SixTrack</a:t>
            </a:r>
            <a:endParaRPr lang="en-US" dirty="0" smtClean="0"/>
          </a:p>
          <a:p>
            <a:pPr lvl="1"/>
            <a:r>
              <a:rPr lang="en-US" dirty="0" smtClean="0"/>
              <a:t>Full magnetic tracking with collimation system in place</a:t>
            </a:r>
          </a:p>
          <a:p>
            <a:pPr lvl="1"/>
            <a:r>
              <a:rPr lang="en-US" dirty="0" smtClean="0"/>
              <a:t>Method described in </a:t>
            </a:r>
            <a:r>
              <a:rPr lang="en-US" i="1" dirty="0" smtClean="0"/>
              <a:t>NIM A </a:t>
            </a:r>
            <a:r>
              <a:rPr lang="en-US" i="1" dirty="0"/>
              <a:t>848 (2017) </a:t>
            </a:r>
            <a:r>
              <a:rPr lang="en-US" i="1" dirty="0" smtClean="0"/>
              <a:t>19–30</a:t>
            </a:r>
          </a:p>
          <a:p>
            <a:r>
              <a:rPr lang="en-US" dirty="0" smtClean="0"/>
              <a:t>As expected, only secondary impacts on TCTs over studied range of settings in HL-LHC v1.3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7774"/>
            <a:ext cx="4435619" cy="232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787774"/>
            <a:ext cx="4482572" cy="2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820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One main limitation for protected aperture and </a:t>
            </a:r>
            <a:r>
              <a:rPr lang="el-GR" sz="2400" dirty="0" smtClean="0"/>
              <a:t>β</a:t>
            </a:r>
            <a:r>
              <a:rPr lang="en-US" sz="2400" dirty="0" smtClean="0"/>
              <a:t>* has been risk of damage on TCTs and triplets during </a:t>
            </a:r>
            <a:r>
              <a:rPr lang="en-US" sz="2400" dirty="0" err="1" smtClean="0"/>
              <a:t>asynch</a:t>
            </a:r>
            <a:r>
              <a:rPr lang="en-US" sz="2400" dirty="0" smtClean="0"/>
              <a:t> dumps</a:t>
            </a:r>
          </a:p>
          <a:p>
            <a:r>
              <a:rPr lang="en-US" sz="2400" dirty="0" smtClean="0"/>
              <a:t>Studied how limitation varies as function of MKD-TCT phase</a:t>
            </a:r>
            <a:endParaRPr lang="en-US" sz="2400" dirty="0" smtClean="0"/>
          </a:p>
          <a:p>
            <a:r>
              <a:rPr lang="en-US" sz="2400" dirty="0" smtClean="0"/>
              <a:t>In HL-LHC v1.3, mitigated with good phase advance MKD-TCT as in LHC</a:t>
            </a:r>
          </a:p>
          <a:p>
            <a:r>
              <a:rPr lang="en-US" sz="2400" dirty="0" smtClean="0"/>
              <a:t>Protected aperture for HL-LHC v1.3 is estimated at 11.9 </a:t>
            </a:r>
            <a:r>
              <a:rPr lang="el-GR" sz="2400" dirty="0" smtClean="0"/>
              <a:t>σ</a:t>
            </a:r>
            <a:endParaRPr lang="en-US" sz="2400" dirty="0"/>
          </a:p>
          <a:p>
            <a:r>
              <a:rPr lang="el-GR" sz="2400" dirty="0"/>
              <a:t>β</a:t>
            </a:r>
            <a:r>
              <a:rPr lang="en-US" sz="2400" dirty="0" smtClean="0"/>
              <a:t>*=15 cm can be recovered in this optics if 250 </a:t>
            </a:r>
            <a:r>
              <a:rPr lang="el-GR" sz="2400" dirty="0" smtClean="0"/>
              <a:t>μ</a:t>
            </a:r>
            <a:r>
              <a:rPr lang="en-US" sz="2400" dirty="0" smtClean="0"/>
              <a:t>rad crossing is used</a:t>
            </a:r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89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Continuous effort to improve collimation hierarchy and hence reach in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</a:p>
          <a:p>
            <a:pPr lvl="1"/>
            <a:r>
              <a:rPr lang="en-US" dirty="0" smtClean="0"/>
              <a:t>Tighter collimators =&gt; smaller protected normalized aperture =&gt; smaller </a:t>
            </a:r>
            <a:r>
              <a:rPr lang="el-GR" dirty="0"/>
              <a:t>β</a:t>
            </a:r>
            <a:r>
              <a:rPr lang="en-US" dirty="0" smtClean="0"/>
              <a:t>* allowed</a:t>
            </a:r>
          </a:p>
          <a:p>
            <a:pPr lvl="1"/>
            <a:r>
              <a:rPr lang="en-US" dirty="0" smtClean="0"/>
              <a:t>Main limitation in the LHC was in Run I and 2015 the risk of damaging tertiary collimators / triplets during asynchronous beam dumps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12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71550"/>
            <a:ext cx="3672408" cy="36802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Significant improvement in </a:t>
            </a:r>
            <a:r>
              <a:rPr lang="el-GR" sz="2400" dirty="0"/>
              <a:t>β</a:t>
            </a:r>
            <a:r>
              <a:rPr lang="en-US" sz="2400" dirty="0" smtClean="0"/>
              <a:t>*</a:t>
            </a:r>
            <a:r>
              <a:rPr lang="en-US" sz="2400" dirty="0" smtClean="0"/>
              <a:t>-</a:t>
            </a:r>
            <a:r>
              <a:rPr lang="en-US" sz="2400" dirty="0" smtClean="0"/>
              <a:t>reach in the LHC in </a:t>
            </a:r>
            <a:r>
              <a:rPr lang="en-US" sz="2400" dirty="0" smtClean="0"/>
              <a:t>2016 / 2017</a:t>
            </a:r>
          </a:p>
          <a:p>
            <a:pPr lvl="1"/>
            <a:r>
              <a:rPr lang="en-US" sz="2000" dirty="0" smtClean="0"/>
              <a:t>matched </a:t>
            </a:r>
            <a:r>
              <a:rPr lang="en-US" sz="2000" dirty="0" smtClean="0"/>
              <a:t>phase advance between MKD-TCT</a:t>
            </a:r>
          </a:p>
          <a:p>
            <a:pPr lvl="1"/>
            <a:r>
              <a:rPr lang="en-US" sz="2000" dirty="0" smtClean="0"/>
              <a:t>Removes risk of TCTs being hit and damaged by primary impacts during asynchronous beam dumps</a:t>
            </a:r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213592"/>
            <a:ext cx="4392488" cy="2582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9992" y="3997102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i="1" dirty="0"/>
              <a:t> Nuclear Instruments and Methods in Physics Research A 848 (2017) 19–30</a:t>
            </a:r>
          </a:p>
        </p:txBody>
      </p:sp>
    </p:spTree>
    <p:extLst>
      <p:ext uri="{BB962C8B-B14F-4D97-AF65-F5344CB8AC3E}">
        <p14:creationId xmlns:p14="http://schemas.microsoft.com/office/powerpoint/2010/main" val="3981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to HL-LHC?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68022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/>
              <a:t>Can we profit of this experience to improve the </a:t>
            </a:r>
            <a:r>
              <a:rPr lang="el-GR" sz="2400" dirty="0" smtClean="0"/>
              <a:t>β</a:t>
            </a:r>
            <a:r>
              <a:rPr lang="en-US" sz="2400" dirty="0" smtClean="0"/>
              <a:t>*-</a:t>
            </a:r>
            <a:r>
              <a:rPr lang="en-US" sz="2400" dirty="0"/>
              <a:t>reach in the HL-LHC?</a:t>
            </a:r>
          </a:p>
          <a:p>
            <a:pPr marL="400050" lvl="1" indent="-400050"/>
            <a:r>
              <a:rPr lang="en-US" dirty="0" smtClean="0"/>
              <a:t>Possibilities discussed </a:t>
            </a:r>
            <a:r>
              <a:rPr lang="en-US" dirty="0" smtClean="0"/>
              <a:t>previously: </a:t>
            </a:r>
            <a:r>
              <a:rPr lang="en-US" dirty="0"/>
              <a:t>R. De Maria in WP2 meeting </a:t>
            </a:r>
            <a:r>
              <a:rPr lang="en-US" dirty="0" smtClean="0"/>
              <a:t>1/11/2016, R. Bruce in </a:t>
            </a:r>
            <a:r>
              <a:rPr lang="en-US" dirty="0" err="1" smtClean="0"/>
              <a:t>ColUSM</a:t>
            </a:r>
            <a:r>
              <a:rPr lang="en-US" dirty="0" smtClean="0"/>
              <a:t> 11/11/2016, R. Bruce at Chamonix 26/1/2017</a:t>
            </a:r>
          </a:p>
          <a:p>
            <a:pPr marL="400050" lvl="1" indent="-400050"/>
            <a:r>
              <a:rPr lang="en-US" dirty="0" smtClean="0"/>
              <a:t>Published CERN report CERN-ACC-2017-0051</a:t>
            </a:r>
          </a:p>
          <a:p>
            <a:pPr marL="400050" lvl="1" indent="-400050"/>
            <a:r>
              <a:rPr lang="en-US" dirty="0" smtClean="0"/>
              <a:t>In new version optics </a:t>
            </a:r>
            <a:r>
              <a:rPr lang="en-US" dirty="0"/>
              <a:t>HL-LHC </a:t>
            </a:r>
            <a:r>
              <a:rPr lang="en-US" dirty="0" smtClean="0"/>
              <a:t>v1.3: MKD-TCT phase significantly improved</a:t>
            </a:r>
          </a:p>
          <a:p>
            <a:pPr marL="400050" lvl="1" indent="-400050"/>
            <a:r>
              <a:rPr lang="en-US" dirty="0" smtClean="0"/>
              <a:t>Today: status of protected aperture in HL-LHC for different phase advance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898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TCT losses during </a:t>
            </a:r>
            <a:r>
              <a:rPr lang="en-US" dirty="0" err="1" smtClean="0"/>
              <a:t>asynch</a:t>
            </a:r>
            <a:r>
              <a:rPr lang="en-US" dirty="0" smtClean="0"/>
              <a:t>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763389"/>
            <a:ext cx="8424936" cy="173635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As for LHC, use phase-space integration to estimate losses on TCTs for each bunch during </a:t>
            </a:r>
            <a:r>
              <a:rPr lang="en-US" dirty="0" smtClean="0"/>
              <a:t>dump failure (type 2 single-module pre-fire – worst case). </a:t>
            </a:r>
          </a:p>
          <a:p>
            <a:pPr lvl="1"/>
            <a:r>
              <a:rPr lang="en-US" dirty="0" smtClean="0"/>
              <a:t>Integrate beam distribution over phase space area caught by studies bottleneck</a:t>
            </a:r>
            <a:endParaRPr lang="en-US" dirty="0"/>
          </a:p>
          <a:p>
            <a:pPr lvl="1"/>
            <a:r>
              <a:rPr lang="en-US" dirty="0" smtClean="0"/>
              <a:t>Fast study which does not require full optics for every studied case</a:t>
            </a:r>
          </a:p>
          <a:p>
            <a:pPr lvl="1"/>
            <a:r>
              <a:rPr lang="en-US" dirty="0" smtClean="0"/>
              <a:t>Disadvantage: does not treat secondary impacts.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579911"/>
            <a:ext cx="2539683" cy="25841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579911"/>
            <a:ext cx="2539683" cy="2584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797" y="2579911"/>
            <a:ext cx="2539683" cy="258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6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collimator settings, v1.2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2859782"/>
            <a:ext cx="7920000" cy="1734841"/>
          </a:xfrm>
        </p:spPr>
        <p:txBody>
          <a:bodyPr>
            <a:normAutofit fontScale="70000" lnSpcReduction="20000"/>
          </a:bodyPr>
          <a:lstStyle/>
          <a:p>
            <a:pPr marL="342900" lvl="1" indent="-342900"/>
            <a:r>
              <a:rPr lang="en-US" dirty="0"/>
              <a:t>Present baseline: TCSP is at 10.1</a:t>
            </a:r>
            <a:r>
              <a:rPr lang="el-GR" dirty="0"/>
              <a:t> σ</a:t>
            </a:r>
            <a:r>
              <a:rPr lang="en-US" dirty="0"/>
              <a:t>, TCDQ at 10.6</a:t>
            </a:r>
            <a:r>
              <a:rPr lang="el-GR" dirty="0"/>
              <a:t> σ</a:t>
            </a:r>
            <a:r>
              <a:rPr lang="en-US" dirty="0"/>
              <a:t>, but likely that TCDQ can be tightened to 10.1 </a:t>
            </a:r>
            <a:r>
              <a:rPr lang="el-GR" dirty="0"/>
              <a:t>σ</a:t>
            </a:r>
            <a:r>
              <a:rPr lang="en-US" dirty="0"/>
              <a:t> (2.5 um </a:t>
            </a:r>
            <a:r>
              <a:rPr lang="en-US" dirty="0" err="1"/>
              <a:t>emittance</a:t>
            </a:r>
            <a:r>
              <a:rPr lang="en-US" dirty="0" smtClean="0"/>
              <a:t>)</a:t>
            </a:r>
          </a:p>
          <a:p>
            <a:pPr marL="342900" lvl="1" indent="-342900"/>
            <a:r>
              <a:rPr lang="en-US" dirty="0" smtClean="0"/>
              <a:t>We don’t think we can move in TCDQ further due to robustness constraints (C. </a:t>
            </a:r>
            <a:r>
              <a:rPr lang="en-US" dirty="0" err="1" smtClean="0"/>
              <a:t>Bracco</a:t>
            </a:r>
            <a:r>
              <a:rPr lang="en-US" dirty="0" smtClean="0"/>
              <a:t>, A. </a:t>
            </a:r>
            <a:r>
              <a:rPr lang="en-US" dirty="0" err="1" smtClean="0"/>
              <a:t>Lechner</a:t>
            </a:r>
            <a:r>
              <a:rPr lang="en-US" dirty="0" smtClean="0"/>
              <a:t>)</a:t>
            </a:r>
          </a:p>
          <a:p>
            <a:pPr marL="742950" lvl="2" indent="-342900"/>
            <a:r>
              <a:rPr lang="en-US" dirty="0" smtClean="0"/>
              <a:t>Decreasing margin TCP-TCSG doesn’t bring a gain at the moment</a:t>
            </a:r>
          </a:p>
          <a:p>
            <a:pPr marL="342900" lvl="1" indent="-342900"/>
            <a:r>
              <a:rPr lang="en-US" dirty="0" smtClean="0"/>
              <a:t>As function of MKD-TCT phase, study how TCT and aperture can be tightened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18265"/>
            <a:ext cx="5940524" cy="2069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77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US" dirty="0" smtClean="0"/>
              <a:t>TCT losses </a:t>
            </a:r>
            <a:r>
              <a:rPr lang="en-US" dirty="0" err="1" smtClean="0"/>
              <a:t>vs</a:t>
            </a:r>
            <a:r>
              <a:rPr lang="en-US" dirty="0" smtClean="0"/>
              <a:t> phase and setting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591470"/>
            <a:ext cx="8856984" cy="176425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Parametric study over </a:t>
            </a:r>
            <a:r>
              <a:rPr lang="en-US" dirty="0" smtClean="0"/>
              <a:t>phase and TCT opening, keeping the protection device (TCSP/TCDQ) fixed at </a:t>
            </a:r>
            <a:r>
              <a:rPr lang="en-US" dirty="0" smtClean="0"/>
              <a:t>10.1 </a:t>
            </a:r>
            <a:r>
              <a:rPr lang="el-GR" dirty="0" smtClean="0"/>
              <a:t>σ</a:t>
            </a:r>
            <a:r>
              <a:rPr lang="en-US" dirty="0" smtClean="0"/>
              <a:t>, </a:t>
            </a:r>
            <a:r>
              <a:rPr lang="en-US" dirty="0" smtClean="0"/>
              <a:t>normalized to 2.2e11 p/bunch</a:t>
            </a:r>
          </a:p>
          <a:p>
            <a:r>
              <a:rPr lang="en-US" dirty="0" smtClean="0"/>
              <a:t>Next </a:t>
            </a:r>
            <a:r>
              <a:rPr lang="en-US" dirty="0" smtClean="0"/>
              <a:t>step: find intersection with damage limit for each phase and relate to </a:t>
            </a:r>
            <a:r>
              <a:rPr lang="en-US" dirty="0" smtClean="0"/>
              <a:t>setting</a:t>
            </a:r>
          </a:p>
          <a:p>
            <a:r>
              <a:rPr lang="en-US" dirty="0"/>
              <a:t>Using previously calculated limit of plastic deformation (5e9 protons</a:t>
            </a:r>
            <a:r>
              <a:rPr lang="en-US" dirty="0" smtClean="0"/>
              <a:t>, E. </a:t>
            </a:r>
            <a:r>
              <a:rPr lang="en-US" dirty="0" err="1" smtClean="0"/>
              <a:t>Quaranta</a:t>
            </a:r>
            <a:r>
              <a:rPr lang="en-US" dirty="0" smtClean="0"/>
              <a:t> et al. </a:t>
            </a:r>
            <a:r>
              <a:rPr lang="en-US" dirty="0"/>
              <a:t>PRSTAB 20, </a:t>
            </a:r>
            <a:r>
              <a:rPr lang="en-US" dirty="0" smtClean="0"/>
              <a:t>091002 2017) </a:t>
            </a:r>
            <a:r>
              <a:rPr lang="en-US" dirty="0"/>
              <a:t>with additional factor 2 safety margin</a:t>
            </a:r>
          </a:p>
          <a:p>
            <a:pPr lvl="1"/>
            <a:r>
              <a:rPr lang="en-US" dirty="0"/>
              <a:t>Further margin: Plastic deformation should not require exchange of collimator – can use 5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dirty="0" smtClean="0"/>
              <a:t>axis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018" y="2283718"/>
            <a:ext cx="6393334" cy="28266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34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dirty="0" smtClean="0"/>
              <a:t>Allowed TCT setting and aperture in operation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432" y="699542"/>
            <a:ext cx="7920000" cy="14931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TCT must operate sufficiently far outside the setting @ damage</a:t>
            </a:r>
          </a:p>
          <a:p>
            <a:r>
              <a:rPr lang="en-US" dirty="0" smtClean="0"/>
              <a:t>Calculate operational setting and allowed aperture with methods used for LHC (</a:t>
            </a:r>
            <a:r>
              <a:rPr lang="en-US" dirty="0"/>
              <a:t>PRSTAB  18, 061001 (2015</a:t>
            </a:r>
            <a:r>
              <a:rPr lang="en-US" dirty="0" smtClean="0"/>
              <a:t>)</a:t>
            </a:r>
            <a:r>
              <a:rPr lang="en-US" dirty="0" smtClean="0"/>
              <a:t>) accounting for orbit, </a:t>
            </a:r>
            <a:r>
              <a:rPr lang="el-GR" dirty="0" smtClean="0"/>
              <a:t>β</a:t>
            </a:r>
            <a:r>
              <a:rPr lang="en-US" dirty="0" smtClean="0"/>
              <a:t>-beat, setup error etc.</a:t>
            </a:r>
          </a:p>
          <a:p>
            <a:r>
              <a:rPr lang="en-US" b="1" dirty="0" smtClean="0"/>
              <a:t>Note</a:t>
            </a:r>
            <a:r>
              <a:rPr lang="en-US" b="1" dirty="0" smtClean="0"/>
              <a:t>: aperture from </a:t>
            </a:r>
            <a:r>
              <a:rPr lang="en-US" b="1" dirty="0" err="1" smtClean="0"/>
              <a:t>asynch</a:t>
            </a:r>
            <a:r>
              <a:rPr lang="en-US" b="1" dirty="0" smtClean="0"/>
              <a:t> dump only</a:t>
            </a:r>
            <a:r>
              <a:rPr lang="en-US" dirty="0" smtClean="0"/>
              <a:t>. Cleaning limits anyway to around </a:t>
            </a:r>
            <a:r>
              <a:rPr lang="en-US" dirty="0" smtClean="0"/>
              <a:t>10.1</a:t>
            </a:r>
            <a:r>
              <a:rPr lang="en-US" dirty="0" smtClean="0"/>
              <a:t> </a:t>
            </a:r>
            <a:r>
              <a:rPr lang="en-US" dirty="0" smtClean="0"/>
              <a:t>sigma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23155"/>
            <a:ext cx="5616872" cy="2696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92817" y="2355726"/>
            <a:ext cx="398769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Worst case: </a:t>
            </a:r>
            <a:r>
              <a:rPr lang="en-US" sz="1600" dirty="0" smtClean="0"/>
              <a:t>aperture=14.6 </a:t>
            </a:r>
            <a:r>
              <a:rPr lang="el-GR" sz="1600" dirty="0" smtClean="0"/>
              <a:t>σ</a:t>
            </a:r>
            <a:endParaRPr lang="en-US" sz="1600" dirty="0" smtClean="0"/>
          </a:p>
          <a:p>
            <a:r>
              <a:rPr lang="en-US" sz="1600" dirty="0" smtClean="0"/>
              <a:t>Best case</a:t>
            </a:r>
            <a:r>
              <a:rPr lang="en-US" sz="1600" dirty="0"/>
              <a:t>: </a:t>
            </a:r>
            <a:r>
              <a:rPr lang="en-US" sz="1600" dirty="0" smtClean="0"/>
              <a:t>aperture=11.2 </a:t>
            </a:r>
            <a:r>
              <a:rPr lang="el-GR" sz="1600" dirty="0" smtClean="0"/>
              <a:t>σ</a:t>
            </a:r>
            <a:r>
              <a:rPr lang="en-US" sz="1600" dirty="0" smtClean="0"/>
              <a:t> below 20 deg.</a:t>
            </a:r>
            <a:endParaRPr lang="en-US" sz="1600" dirty="0" smtClean="0"/>
          </a:p>
          <a:p>
            <a:r>
              <a:rPr lang="en-US" sz="1600" dirty="0" smtClean="0"/>
              <a:t>Note: </a:t>
            </a:r>
            <a:r>
              <a:rPr lang="en-US" sz="1600" dirty="0" smtClean="0"/>
              <a:t>2.5 </a:t>
            </a:r>
            <a:r>
              <a:rPr lang="en-US" sz="1600" dirty="0"/>
              <a:t>um </a:t>
            </a:r>
            <a:r>
              <a:rPr lang="en-US" sz="1600" dirty="0" err="1" smtClean="0"/>
              <a:t>emittance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9620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95486"/>
            <a:ext cx="7920000" cy="540000"/>
          </a:xfrm>
        </p:spPr>
        <p:txBody>
          <a:bodyPr/>
          <a:lstStyle/>
          <a:p>
            <a:r>
              <a:rPr lang="en-US" dirty="0" smtClean="0"/>
              <a:t>Protected aperture </a:t>
            </a:r>
            <a:r>
              <a:rPr lang="en-US" dirty="0" err="1" smtClean="0"/>
              <a:t>vs</a:t>
            </a:r>
            <a:r>
              <a:rPr lang="en-US" dirty="0" smtClean="0"/>
              <a:t> MKD-TCT phase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R. Bruce, 2017.09.26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532" y="914400"/>
            <a:ext cx="6052936" cy="367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6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metadata/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properties/metaAttributes"/>
    <ds:schemaRef ds:uri="http://schemas.microsoft.com/office/2006/metadata/contentType"/>
    <ds:schemaRef ds:uri="8946e33d-fd2f-4ae4-8ee9-d90c129cdf9e"/>
    <ds:schemaRef ds:uri="http://schemas.microsoft.com/office/2006/metadata/properties"/>
    <ds:schemaRef ds:uri="http://www.w3.org/2001/XMLSchema"/>
    <ds:schemaRef ds:uri="http://schemas.microsoft.com/office/infopath/2007/PartnerControls"/>
    <ds:schemaRef ds:uri="http://schemas.microsoft.com/office/2006/documentManagement/types"/>
    <ds:schemaRef ds:uri="http://schemas.microsoft.com/internal/obd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16891</TotalTime>
  <Words>890</Words>
  <Application>Microsoft Office PowerPoint</Application>
  <PresentationFormat>On-screen Show (16:9)</PresentationFormat>
  <Paragraphs>128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Protected aperture in HL-LHC</vt:lpstr>
      <vt:lpstr>Introduction</vt:lpstr>
      <vt:lpstr>Introduction</vt:lpstr>
      <vt:lpstr>Application to HL-LHC?</vt:lpstr>
      <vt:lpstr>Studies of TCT losses during asynch dump</vt:lpstr>
      <vt:lpstr>HL-LHC collimator settings, v1.2</vt:lpstr>
      <vt:lpstr>TCT losses vs phase and setting</vt:lpstr>
      <vt:lpstr>Allowed TCT setting and aperture in operation</vt:lpstr>
      <vt:lpstr>Protected aperture vs MKD-TCT phase</vt:lpstr>
      <vt:lpstr>Phase advance in HL-LHC v1.3</vt:lpstr>
      <vt:lpstr>Proposed new collimation hierarchy for v1.3</vt:lpstr>
      <vt:lpstr>Translate aperture in β*-reach</vt:lpstr>
      <vt:lpstr>TCT asynch dump losses from SixTrack</vt:lpstr>
      <vt:lpstr>Conclusions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Rodeirk B</cp:lastModifiedBy>
  <cp:revision>302</cp:revision>
  <dcterms:created xsi:type="dcterms:W3CDTF">2016-02-12T09:02:01Z</dcterms:created>
  <dcterms:modified xsi:type="dcterms:W3CDTF">2017-09-26T07:11:33Z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