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sldIdLst>
    <p:sldId id="300" r:id="rId2"/>
    <p:sldId id="257" r:id="rId3"/>
    <p:sldId id="297" r:id="rId4"/>
    <p:sldId id="258" r:id="rId5"/>
    <p:sldId id="286" r:id="rId6"/>
    <p:sldId id="287" r:id="rId7"/>
    <p:sldId id="288" r:id="rId8"/>
    <p:sldId id="289" r:id="rId9"/>
    <p:sldId id="290" r:id="rId10"/>
    <p:sldId id="299" r:id="rId11"/>
    <p:sldId id="302" r:id="rId12"/>
    <p:sldId id="261" r:id="rId13"/>
    <p:sldId id="291" r:id="rId14"/>
    <p:sldId id="266" r:id="rId15"/>
    <p:sldId id="263" r:id="rId16"/>
    <p:sldId id="292" r:id="rId17"/>
    <p:sldId id="264" r:id="rId18"/>
    <p:sldId id="265" r:id="rId19"/>
    <p:sldId id="295" r:id="rId20"/>
    <p:sldId id="294" r:id="rId21"/>
    <p:sldId id="269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96" r:id="rId35"/>
    <p:sldId id="301" r:id="rId36"/>
    <p:sldId id="28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  <a:srgbClr val="7F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62"/>
    <p:restoredTop sz="94646"/>
  </p:normalViewPr>
  <p:slideViewPr>
    <p:cSldViewPr snapToGrid="0" snapToObjects="1">
      <p:cViewPr varScale="1">
        <p:scale>
          <a:sx n="110" d="100"/>
          <a:sy n="110" d="100"/>
        </p:scale>
        <p:origin x="1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CDDC-38E2-A942-B183-A0E3BF1D21E9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83061-A213-464A-9D10-E67B75339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5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95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624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145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169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8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873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88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855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6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45CD-569A-054C-BED2-B08F25C1FC3C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9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0.png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1.gif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Simulation%20studies%20on%20the%20electron%20cloud%20build-up%20inthe%20elements%20of%20the%20LHC%20Arcs%20at%206.5%20TeV" TargetMode="External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6.png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1.gif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1.png"/><Relationship Id="rId5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cds.cern.ch/record/2217217?ln=en" TargetMode="External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1.png"/><Relationship Id="rId5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indico.cern.ch/event/647825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gi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6.png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7.png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/>
          <p:cNvSpPr txBox="1"/>
          <p:nvPr/>
        </p:nvSpPr>
        <p:spPr>
          <a:xfrm>
            <a:off x="474785" y="2014598"/>
            <a:ext cx="8194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Update on heat load estimates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95656" y="2576386"/>
            <a:ext cx="872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P.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Dijkstal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u="sng" dirty="0" smtClean="0">
                <a:solidFill>
                  <a:schemeClr val="tx2"/>
                </a:solidFill>
                <a:latin typeface="Calibri" pitchFamily="34" charset="0"/>
              </a:rPr>
              <a:t>G. Iadarola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and G.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Skripka</a:t>
            </a:r>
            <a:endParaRPr lang="it-IT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0" y="64015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HLLHC-WP2 Meeting, 3 October 2017</a:t>
            </a:r>
            <a:endParaRPr lang="it-IT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430696" y="3782886"/>
            <a:ext cx="828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Thanks to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: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Arduini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R. De Maria, L.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E.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Metral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G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Rumolo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24" y="4711700"/>
            <a:ext cx="2965752" cy="14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0" y="264417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H</a:t>
            </a:r>
            <a:r>
              <a:rPr lang="en-GB" sz="2400" b="1" dirty="0" smtClean="0">
                <a:solidFill>
                  <a:schemeClr val="tx2"/>
                </a:solidFill>
              </a:rPr>
              <a:t>eat load on the arc beam screen: </a:t>
            </a:r>
            <a:endParaRPr lang="en-GB" sz="2400" b="1" dirty="0">
              <a:solidFill>
                <a:schemeClr val="tx2"/>
              </a:solidFill>
            </a:endParaRPr>
          </a:p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Status of ongoing work</a:t>
            </a:r>
          </a:p>
        </p:txBody>
      </p:sp>
    </p:spTree>
    <p:extLst>
      <p:ext uri="{BB962C8B-B14F-4D97-AF65-F5344CB8AC3E}">
        <p14:creationId xmlns:p14="http://schemas.microsoft.com/office/powerpoint/2010/main" val="19354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1050"/>
            <a:ext cx="6491592" cy="48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2"/>
          <a:stretch/>
        </p:blipFill>
        <p:spPr>
          <a:xfrm>
            <a:off x="4524859" y="1161050"/>
            <a:ext cx="4538118" cy="4860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038601" y="5887657"/>
            <a:ext cx="1969625" cy="802510"/>
            <a:chOff x="3553427" y="5945530"/>
            <a:chExt cx="1969625" cy="8025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335" t="40374" r="6765" b="46884"/>
            <a:stretch/>
          </p:blipFill>
          <p:spPr>
            <a:xfrm>
              <a:off x="3553427" y="5955176"/>
              <a:ext cx="1226917" cy="61924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335" t="53473" r="6765" b="30014"/>
            <a:stretch/>
          </p:blipFill>
          <p:spPr>
            <a:xfrm>
              <a:off x="4296135" y="5945530"/>
              <a:ext cx="1226917" cy="80251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0" y="8169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1" y="8169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2017 status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the model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1" y="1068831"/>
            <a:ext cx="7941732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Estimates are </a:t>
            </a:r>
            <a:r>
              <a:rPr lang="en-GB" sz="1700" b="1" dirty="0" smtClean="0">
                <a:solidFill>
                  <a:srgbClr val="FF0000"/>
                </a:solidFill>
              </a:rPr>
              <a:t>more delicate</a:t>
            </a:r>
            <a:r>
              <a:rPr lang="en-GB" sz="1700" dirty="0" smtClean="0">
                <a:solidFill>
                  <a:schemeClr val="tx2"/>
                </a:solidFill>
              </a:rPr>
              <a:t> than for IRs due to the important </a:t>
            </a:r>
            <a:r>
              <a:rPr lang="en-GB" sz="1700" b="1" dirty="0" smtClean="0">
                <a:solidFill>
                  <a:srgbClr val="FF0000"/>
                </a:solidFill>
              </a:rPr>
              <a:t>role of photoelectrons </a:t>
            </a:r>
            <a:r>
              <a:rPr lang="en-GB" sz="1700" dirty="0" smtClean="0">
                <a:solidFill>
                  <a:schemeClr val="tx2"/>
                </a:solidFill>
              </a:rPr>
              <a:t>generated by the beam </a:t>
            </a:r>
            <a:r>
              <a:rPr lang="en-GB" sz="1700" b="1" dirty="0" smtClean="0">
                <a:solidFill>
                  <a:srgbClr val="FF0000"/>
                </a:solidFill>
              </a:rPr>
              <a:t>synchrotron radiation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Decided to focus on the present LHC at first to develop a </a:t>
            </a:r>
            <a:r>
              <a:rPr lang="en-GB" sz="1700" b="1" dirty="0" smtClean="0">
                <a:solidFill>
                  <a:srgbClr val="FF0000"/>
                </a:solidFill>
              </a:rPr>
              <a:t>solid model </a:t>
            </a:r>
            <a:r>
              <a:rPr lang="en-GB" sz="1700" dirty="0" smtClean="0">
                <a:solidFill>
                  <a:schemeClr val="tx2"/>
                </a:solidFill>
              </a:rPr>
              <a:t>(to be then applied for HL-LHC predictions):</a:t>
            </a:r>
          </a:p>
          <a:p>
            <a:pPr marL="587375" lvl="1" indent="-265113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Performed </a:t>
            </a:r>
            <a:r>
              <a:rPr lang="en-GB" sz="1700" b="1" dirty="0" smtClean="0">
                <a:solidFill>
                  <a:srgbClr val="FF0000"/>
                </a:solidFill>
              </a:rPr>
              <a:t>literature </a:t>
            </a:r>
            <a:r>
              <a:rPr lang="en-GB" sz="1700" b="1" dirty="0">
                <a:solidFill>
                  <a:srgbClr val="FF0000"/>
                </a:solidFill>
              </a:rPr>
              <a:t>review </a:t>
            </a:r>
            <a:r>
              <a:rPr lang="en-GB" sz="1700" dirty="0">
                <a:solidFill>
                  <a:schemeClr val="tx2"/>
                </a:solidFill>
              </a:rPr>
              <a:t>to identify the best available knowledge on </a:t>
            </a:r>
            <a:r>
              <a:rPr lang="en-GB" sz="1700" b="1" dirty="0">
                <a:solidFill>
                  <a:srgbClr val="FF0000"/>
                </a:solidFill>
              </a:rPr>
              <a:t>photoelectron yield for the LHC beam screens </a:t>
            </a:r>
            <a:r>
              <a:rPr lang="en-GB" sz="1700" dirty="0">
                <a:solidFill>
                  <a:schemeClr val="tx2"/>
                </a:solidFill>
              </a:rPr>
              <a:t>(correctly handling the effect of the saw-tooth)</a:t>
            </a:r>
          </a:p>
          <a:p>
            <a:pPr marL="587375" lvl="1" indent="-265113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Defined the </a:t>
            </a:r>
            <a:r>
              <a:rPr lang="en-GB" sz="1700" b="1" dirty="0" smtClean="0">
                <a:solidFill>
                  <a:srgbClr val="FF0000"/>
                </a:solidFill>
              </a:rPr>
              <a:t>correct “recipe” </a:t>
            </a:r>
            <a:r>
              <a:rPr lang="en-GB" sz="1700" dirty="0" smtClean="0">
                <a:solidFill>
                  <a:schemeClr val="tx2"/>
                </a:solidFill>
              </a:rPr>
              <a:t>to model the </a:t>
            </a:r>
            <a:r>
              <a:rPr lang="en-GB" sz="1700" b="1" dirty="0" smtClean="0">
                <a:solidFill>
                  <a:srgbClr val="FF0000"/>
                </a:solidFill>
              </a:rPr>
              <a:t>effect of photoelectrons </a:t>
            </a:r>
            <a:r>
              <a:rPr lang="en-GB" sz="1700" dirty="0" smtClean="0">
                <a:solidFill>
                  <a:schemeClr val="tx2"/>
                </a:solidFill>
              </a:rPr>
              <a:t>from synchrotron radiation (implemented in a python tool): </a:t>
            </a:r>
          </a:p>
          <a:p>
            <a:pPr marL="1073150" lvl="1" indent="-334963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Evaluate the </a:t>
            </a:r>
            <a:r>
              <a:rPr lang="en-GB" sz="1700" b="1" dirty="0" smtClean="0">
                <a:solidFill>
                  <a:srgbClr val="FF0000"/>
                </a:solidFill>
              </a:rPr>
              <a:t>photon spectrum </a:t>
            </a:r>
            <a:r>
              <a:rPr lang="en-GB" sz="1700" dirty="0" smtClean="0">
                <a:solidFill>
                  <a:schemeClr val="tx2"/>
                </a:solidFill>
              </a:rPr>
              <a:t>for an arbitrary energy</a:t>
            </a:r>
          </a:p>
          <a:p>
            <a:pPr marL="1073150" lvl="1" indent="-334963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Compute the number of </a:t>
            </a:r>
            <a:r>
              <a:rPr lang="en-GB" sz="1700" b="1" dirty="0" smtClean="0">
                <a:solidFill>
                  <a:srgbClr val="FF0000"/>
                </a:solidFill>
              </a:rPr>
              <a:t>“direct” and reflected photoelectrons</a:t>
            </a:r>
          </a:p>
          <a:p>
            <a:pPr marL="1073150" lvl="1" indent="-334963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Translate the information into the </a:t>
            </a:r>
            <a:r>
              <a:rPr lang="en-GB" sz="1700" b="1" dirty="0" smtClean="0">
                <a:solidFill>
                  <a:srgbClr val="FF0000"/>
                </a:solidFill>
              </a:rPr>
              <a:t>input parameters required by </a:t>
            </a:r>
            <a:r>
              <a:rPr lang="en-GB" sz="1700" b="1" dirty="0" err="1" smtClean="0">
                <a:solidFill>
                  <a:srgbClr val="FF0000"/>
                </a:solidFill>
              </a:rPr>
              <a:t>PyECLOUD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4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15047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0" y="749300"/>
            <a:ext cx="6708140" cy="530041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7001" y="1640331"/>
            <a:ext cx="21463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Synchrotron radiation spectra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9" name="Rectangle 18"/>
          <p:cNvSpPr/>
          <p:nvPr/>
        </p:nvSpPr>
        <p:spPr>
          <a:xfrm>
            <a:off x="127001" y="4434331"/>
            <a:ext cx="21463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Number of photons above the Copper Work Function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smtClean="0">
                <a:solidFill>
                  <a:schemeClr val="tx2"/>
                </a:solidFill>
              </a:rPr>
              <a:t> the model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6047" b="27245"/>
          <a:stretch/>
        </p:blipFill>
        <p:spPr>
          <a:xfrm>
            <a:off x="2451100" y="2163537"/>
            <a:ext cx="6565900" cy="13738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3486" b="30072"/>
          <a:stretch/>
        </p:blipFill>
        <p:spPr>
          <a:xfrm>
            <a:off x="2527299" y="3597425"/>
            <a:ext cx="6439948" cy="1368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536699" y="573531"/>
            <a:ext cx="7103533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Estimates on the number of photons has to be combined with information </a:t>
            </a:r>
            <a:r>
              <a:rPr lang="en-GB" sz="1700" b="1" dirty="0" smtClean="0">
                <a:solidFill>
                  <a:srgbClr val="FF0000"/>
                </a:solidFill>
              </a:rPr>
              <a:t>photoelectron yield</a:t>
            </a:r>
            <a:r>
              <a:rPr lang="en-GB" sz="1700" dirty="0" smtClean="0">
                <a:solidFill>
                  <a:schemeClr val="tx2"/>
                </a:solidFill>
              </a:rPr>
              <a:t> and </a:t>
            </a:r>
            <a:r>
              <a:rPr lang="en-GB" sz="1700" b="1" dirty="0" smtClean="0">
                <a:solidFill>
                  <a:srgbClr val="FF0000"/>
                </a:solidFill>
              </a:rPr>
              <a:t>reflectivity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from lab measurements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GB" sz="1700" dirty="0" smtClean="0">
                <a:solidFill>
                  <a:schemeClr val="tx2"/>
                </a:solidFill>
              </a:rPr>
              <a:t>Need to take into account the presence of the </a:t>
            </a:r>
            <a:r>
              <a:rPr lang="en-GB" sz="1700" b="1" dirty="0" err="1" smtClean="0">
                <a:solidFill>
                  <a:srgbClr val="FF0000"/>
                </a:solidFill>
              </a:rPr>
              <a:t>sawtooth</a:t>
            </a:r>
            <a:endParaRPr lang="en-GB" sz="1700" b="1" dirty="0" smtClean="0">
              <a:solidFill>
                <a:srgbClr val="FF0000"/>
              </a:solidFill>
            </a:endParaRPr>
          </a:p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Available measurements show significant differences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</a:t>
            </a:r>
            <a:r>
              <a:rPr lang="en-GB" sz="1700" dirty="0" smtClean="0">
                <a:solidFill>
                  <a:schemeClr val="tx2"/>
                </a:solidFill>
              </a:rPr>
              <a:t> Decided to compare </a:t>
            </a:r>
            <a:r>
              <a:rPr lang="en-GB" sz="1700" b="1" dirty="0" smtClean="0">
                <a:solidFill>
                  <a:srgbClr val="FF0000"/>
                </a:solidFill>
              </a:rPr>
              <a:t>two sets of parameters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  <a:endParaRPr lang="en-GB" sz="17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3083" y="2617029"/>
            <a:ext cx="158998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“Conservative”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4730" y="5092700"/>
            <a:ext cx="5399569" cy="16256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37453" y="3696529"/>
            <a:ext cx="21612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“Optimistic”</a:t>
            </a:r>
          </a:p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(also accounting for photon conditioning) </a:t>
            </a:r>
            <a:endParaRPr lang="en-GB" sz="1700" dirty="0" smtClean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43983" y="5741229"/>
            <a:ext cx="99912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b="1" smtClean="0">
                <a:solidFill>
                  <a:schemeClr val="tx2"/>
                </a:solidFill>
              </a:rPr>
              <a:t>Symbols: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5657671"/>
            <a:ext cx="2222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chemeClr val="tx2"/>
                </a:solidFill>
              </a:rPr>
              <a:t>Details in P. </a:t>
            </a:r>
            <a:r>
              <a:rPr lang="en-US" sz="1200" i="1" dirty="0" err="1" smtClean="0">
                <a:solidFill>
                  <a:schemeClr val="tx2"/>
                </a:solidFill>
              </a:rPr>
              <a:t>Dijkstal</a:t>
            </a:r>
            <a:r>
              <a:rPr lang="en-US" sz="12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2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200" i="1" dirty="0" smtClean="0">
                <a:solidFill>
                  <a:schemeClr val="tx2"/>
                </a:solidFill>
              </a:rPr>
              <a:t>in the </a:t>
            </a:r>
            <a:r>
              <a:rPr lang="en-US" sz="12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200" i="1" dirty="0" err="1" smtClean="0">
                <a:solidFill>
                  <a:schemeClr val="tx2"/>
                </a:solidFill>
              </a:rPr>
              <a:t>TeV</a:t>
            </a:r>
            <a:r>
              <a:rPr lang="en-US" sz="12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200" i="1" dirty="0" smtClean="0">
                <a:solidFill>
                  <a:schemeClr val="tx2"/>
                </a:solidFill>
                <a:hlinkClick r:id="rId7" action="ppaction://hlinkfile"/>
              </a:rPr>
              <a:t>here</a:t>
            </a:r>
            <a:r>
              <a:rPr lang="en-US" sz="1200" i="1" dirty="0" smtClean="0"/>
              <a:t> </a:t>
            </a:r>
            <a:endParaRPr lang="en-US" sz="12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smtClean="0">
                <a:solidFill>
                  <a:schemeClr val="tx2"/>
                </a:solidFill>
              </a:rPr>
              <a:t> the model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7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51"/>
          <a:stretch/>
        </p:blipFill>
        <p:spPr>
          <a:xfrm>
            <a:off x="1296417" y="1435100"/>
            <a:ext cx="6666483" cy="16669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0" y="3278065"/>
            <a:ext cx="6159500" cy="2783620"/>
          </a:xfrm>
          <a:prstGeom prst="rect">
            <a:avLst/>
          </a:prstGeom>
        </p:spPr>
      </p:pic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smtClean="0">
                <a:solidFill>
                  <a:schemeClr val="tx2"/>
                </a:solidFill>
              </a:rPr>
              <a:t> the model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</p:spTree>
    <p:extLst>
      <p:ext uri="{BB962C8B-B14F-4D97-AF65-F5344CB8AC3E}">
        <p14:creationId xmlns:p14="http://schemas.microsoft.com/office/powerpoint/2010/main" val="11602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3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27" b="50319"/>
          <a:stretch/>
        </p:blipFill>
        <p:spPr>
          <a:xfrm>
            <a:off x="295208" y="1384300"/>
            <a:ext cx="2803592" cy="22479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20" t="-561" r="-593" b="50880"/>
          <a:stretch/>
        </p:blipFill>
        <p:spPr>
          <a:xfrm>
            <a:off x="3235258" y="1358900"/>
            <a:ext cx="2803592" cy="22479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49962" r="53056" b="-2731"/>
          <a:stretch/>
        </p:blipFill>
        <p:spPr>
          <a:xfrm>
            <a:off x="6175308" y="1333500"/>
            <a:ext cx="2803592" cy="23876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31799" y="3989831"/>
            <a:ext cx="4991101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impact of the photoelectrons</a:t>
            </a:r>
            <a:r>
              <a:rPr lang="en-GB" sz="1700" dirty="0" smtClean="0">
                <a:solidFill>
                  <a:schemeClr val="tx2"/>
                </a:solidFill>
              </a:rPr>
              <a:t> is very </a:t>
            </a:r>
            <a:r>
              <a:rPr lang="en-GB" sz="1700" b="1" dirty="0" smtClean="0">
                <a:solidFill>
                  <a:srgbClr val="FF0000"/>
                </a:solidFill>
              </a:rPr>
              <a:t>strong the drift sections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For the other elements, in the presence of a vertical magnetic field, only photoelectrons from reflected photons (&lt;10%) can be accelerated by the beam and contribute to the heat load</a:t>
            </a: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968999" y="3746499"/>
            <a:ext cx="2476523" cy="2310969"/>
            <a:chOff x="1054546" y="970478"/>
            <a:chExt cx="3391761" cy="29646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39" r="50000" b="4364"/>
            <a:stretch/>
          </p:blipFill>
          <p:spPr>
            <a:xfrm>
              <a:off x="1054546" y="1198774"/>
              <a:ext cx="3391761" cy="2736304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39" name="Rectangle 38"/>
            <p:cNvSpPr/>
            <p:nvPr/>
          </p:nvSpPr>
          <p:spPr>
            <a:xfrm>
              <a:off x="1675936" y="970478"/>
              <a:ext cx="1859242" cy="3750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/>
                  <a:cs typeface="Arial"/>
                  <a:sym typeface="Wingdings" panose="05000000000000000000" pitchFamily="2" charset="2"/>
                </a:rPr>
                <a:t>Dipole</a:t>
              </a:r>
              <a:endParaRPr lang="en-US" sz="1300" b="1" dirty="0">
                <a:latin typeface="Arial"/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09165" y="4845274"/>
            <a:ext cx="647741" cy="92940"/>
            <a:chOff x="2788863" y="2223333"/>
            <a:chExt cx="783725" cy="10533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788863" y="2278362"/>
              <a:ext cx="78372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788863" y="2223333"/>
              <a:ext cx="783725" cy="50301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788863" y="2278362"/>
              <a:ext cx="783725" cy="50301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422712" y="4298643"/>
            <a:ext cx="1334195" cy="1162996"/>
            <a:chOff x="1958299" y="1603828"/>
            <a:chExt cx="1614289" cy="131804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056318" y="1603828"/>
              <a:ext cx="516270" cy="669807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788863" y="1603828"/>
              <a:ext cx="780284" cy="674534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405818" y="1603828"/>
              <a:ext cx="1163329" cy="66980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081322" y="1857804"/>
              <a:ext cx="1487825" cy="41583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958299" y="2273634"/>
              <a:ext cx="1610848" cy="4728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044559" y="2252063"/>
              <a:ext cx="516270" cy="669807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777104" y="2273634"/>
              <a:ext cx="792043" cy="64823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394059" y="2252064"/>
              <a:ext cx="1163329" cy="66980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081322" y="2273634"/>
              <a:ext cx="1487825" cy="39426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7748560" y="4800379"/>
            <a:ext cx="37786" cy="1808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1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572" y="1549400"/>
            <a:ext cx="6018265" cy="4621644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t="50242" r="-808" b="-1327"/>
          <a:stretch/>
        </p:blipFill>
        <p:spPr>
          <a:xfrm>
            <a:off x="12700" y="1502726"/>
            <a:ext cx="2844800" cy="23453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t="3930" r="74274" b="85630"/>
          <a:stretch/>
        </p:blipFill>
        <p:spPr>
          <a:xfrm>
            <a:off x="619684" y="4563740"/>
            <a:ext cx="1828753" cy="7226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0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767348" y="557213"/>
            <a:ext cx="7233793" cy="5522899"/>
            <a:chOff x="1000125" y="465536"/>
            <a:chExt cx="7915275" cy="60432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56191"/>
            <a:stretch/>
          </p:blipFill>
          <p:spPr>
            <a:xfrm>
              <a:off x="4523540" y="465536"/>
              <a:ext cx="2932315" cy="296437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60" t="-608" r="55271" b="50399"/>
            <a:stretch/>
          </p:blipFill>
          <p:spPr>
            <a:xfrm>
              <a:off x="1000125" y="3531976"/>
              <a:ext cx="3125085" cy="297676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80" t="55468" r="36926" b="14843"/>
            <a:stretch/>
          </p:blipFill>
          <p:spPr>
            <a:xfrm>
              <a:off x="7537704" y="756670"/>
              <a:ext cx="1377696" cy="203606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43" b="50933"/>
            <a:stretch/>
          </p:blipFill>
          <p:spPr>
            <a:xfrm>
              <a:off x="1056859" y="605621"/>
              <a:ext cx="2902061" cy="290905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1" r="63015" b="50211"/>
            <a:stretch/>
          </p:blipFill>
          <p:spPr>
            <a:xfrm>
              <a:off x="4369559" y="3500441"/>
              <a:ext cx="3079314" cy="2986086"/>
            </a:xfrm>
            <a:prstGeom prst="rect">
              <a:avLst/>
            </a:prstGeom>
          </p:spPr>
        </p:pic>
      </p:grpSp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42888" y="1428751"/>
            <a:ext cx="13858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Total loads</a:t>
            </a:r>
          </a:p>
          <a:p>
            <a:pPr algn="ctr"/>
            <a:r>
              <a:rPr lang="en-US" sz="1700" dirty="0" smtClean="0">
                <a:solidFill>
                  <a:schemeClr val="tx2"/>
                </a:solidFill>
              </a:rPr>
              <a:t>(assuming SEY uniform in the cell)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5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SEY estimate based on measurements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94" r="56308" b="-939"/>
          <a:stretch/>
        </p:blipFill>
        <p:spPr>
          <a:xfrm>
            <a:off x="111891" y="1607019"/>
            <a:ext cx="2506133" cy="248670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08" b="5462"/>
          <a:stretch/>
        </p:blipFill>
        <p:spPr>
          <a:xfrm>
            <a:off x="1888544" y="1555659"/>
            <a:ext cx="7979838" cy="497576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113234" y="4123401"/>
            <a:ext cx="1068572" cy="15470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3139" y="125779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Simulations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7580" y="1257790"/>
            <a:ext cx="6139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smtClean="0">
                <a:solidFill>
                  <a:srgbClr val="FF0000"/>
                </a:solidFill>
              </a:rPr>
              <a:t>Measurements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82593" y="176645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450 GeV</a:t>
            </a:r>
          </a:p>
          <a:p>
            <a:pPr algn="r"/>
            <a:r>
              <a:rPr lang="en-US" sz="14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400" b="1" dirty="0" err="1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TeV</a:t>
            </a:r>
            <a:endParaRPr lang="en-US" sz="1400" b="1" dirty="0">
              <a:solidFill>
                <a:srgbClr val="FF7F7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89346" y="519926"/>
            <a:ext cx="76340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We started by using the </a:t>
            </a:r>
            <a:r>
              <a:rPr lang="en-GB" sz="1700" b="1" dirty="0" smtClean="0">
                <a:solidFill>
                  <a:srgbClr val="FF0000"/>
                </a:solidFill>
              </a:rPr>
              <a:t>conservative</a:t>
            </a:r>
            <a:r>
              <a:rPr lang="en-GB" sz="1700" dirty="0" smtClean="0">
                <a:solidFill>
                  <a:schemeClr val="tx2"/>
                </a:solidFill>
              </a:rPr>
              <a:t> parameter set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sz="1700" dirty="0" smtClean="0">
                <a:solidFill>
                  <a:schemeClr val="tx2"/>
                </a:solidFill>
              </a:rPr>
              <a:t>analysis will be repeated with the “optimistic” and cross-checked </a:t>
            </a:r>
            <a:r>
              <a:rPr lang="en-GB" sz="1700" smtClean="0">
                <a:solidFill>
                  <a:schemeClr val="tx2"/>
                </a:solidFill>
              </a:rPr>
              <a:t>against measurements at injection </a:t>
            </a:r>
            <a:r>
              <a:rPr lang="en-GB" sz="1700" dirty="0" smtClean="0">
                <a:solidFill>
                  <a:schemeClr val="tx2"/>
                </a:solidFill>
              </a:rPr>
              <a:t>energy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152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Overview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45869" y="765694"/>
            <a:ext cx="732503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dirty="0" smtClean="0">
                <a:solidFill>
                  <a:schemeClr val="tx2"/>
                </a:solidFill>
              </a:rPr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goal</a:t>
            </a:r>
            <a:r>
              <a:rPr lang="en-GB" dirty="0" smtClean="0">
                <a:solidFill>
                  <a:schemeClr val="tx2"/>
                </a:solidFill>
              </a:rPr>
              <a:t> is to have a </a:t>
            </a:r>
            <a:r>
              <a:rPr lang="en-GB" b="1" dirty="0" smtClean="0">
                <a:solidFill>
                  <a:srgbClr val="FF0000"/>
                </a:solidFill>
              </a:rPr>
              <a:t>complete survey</a:t>
            </a:r>
            <a:r>
              <a:rPr lang="en-GB" dirty="0" smtClean="0">
                <a:solidFill>
                  <a:schemeClr val="tx2"/>
                </a:solidFill>
              </a:rPr>
              <a:t> of the beam-induced heat loads on </a:t>
            </a:r>
            <a:r>
              <a:rPr lang="en-GB" b="1" dirty="0" smtClean="0">
                <a:solidFill>
                  <a:srgbClr val="FF0000"/>
                </a:solidFill>
              </a:rPr>
              <a:t>all beam screens</a:t>
            </a:r>
            <a:r>
              <a:rPr lang="en-GB" dirty="0" smtClean="0">
                <a:solidFill>
                  <a:schemeClr val="tx2"/>
                </a:solidFill>
              </a:rPr>
              <a:t> including the effect of impedance, synchrotron radiation and e-cloud effects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339655"/>
              </p:ext>
            </p:extLst>
          </p:nvPr>
        </p:nvGraphicFramePr>
        <p:xfrm>
          <a:off x="806047" y="3118575"/>
          <a:ext cx="7550552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2415"/>
                <a:gridCol w="50581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</a:t>
                      </a:r>
                      <a:r>
                        <a:rPr lang="en-US" baseline="0" dirty="0" smtClean="0"/>
                        <a:t> 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IR twin bore magnets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Estimates</a:t>
                      </a:r>
                      <a:r>
                        <a:rPr lang="en-US" baseline="0" smtClean="0"/>
                        <a:t> were made and documented in </a:t>
                      </a:r>
                    </a:p>
                    <a:p>
                      <a:r>
                        <a:rPr lang="de-DE" sz="1800" b="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CERN-ACC-2016-0112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Inner</a:t>
                      </a:r>
                      <a:r>
                        <a:rPr lang="en-US" b="1" baseline="0" dirty="0" smtClean="0"/>
                        <a:t> triplets the four experimental IRs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Estimates</a:t>
                      </a:r>
                      <a:r>
                        <a:rPr lang="en-US" baseline="0" dirty="0" smtClean="0"/>
                        <a:t> were made and documented in a report presently being circulated (present version </a:t>
                      </a:r>
                      <a:r>
                        <a:rPr lang="en-US" baseline="0" dirty="0" smtClean="0">
                          <a:hlinkClick r:id="rId5"/>
                        </a:rPr>
                        <a:t>here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Arcs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In progress (see next slides), to be completed and documented</a:t>
                      </a:r>
                      <a:r>
                        <a:rPr lang="mr-IN" baseline="0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25500" y="2596634"/>
            <a:ext cx="751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u="sng" dirty="0" smtClean="0">
                <a:solidFill>
                  <a:srgbClr val="FF0000"/>
                </a:solidFill>
              </a:rPr>
              <a:t>Present status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SEY estimate based on measurements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94" r="56308" b="-939"/>
          <a:stretch/>
        </p:blipFill>
        <p:spPr>
          <a:xfrm>
            <a:off x="111891" y="1607019"/>
            <a:ext cx="2506133" cy="248670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08" b="49372"/>
          <a:stretch/>
        </p:blipFill>
        <p:spPr>
          <a:xfrm>
            <a:off x="1888544" y="1555659"/>
            <a:ext cx="7979838" cy="249382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101358" y="4147152"/>
            <a:ext cx="1068572" cy="15470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3139" y="125779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Simulations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7580" y="1257790"/>
            <a:ext cx="6139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smtClean="0">
                <a:solidFill>
                  <a:srgbClr val="FF0000"/>
                </a:solidFill>
              </a:rPr>
              <a:t>Measurements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700644" y="3391868"/>
            <a:ext cx="753383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401288" y="2824110"/>
            <a:ext cx="6841144" cy="221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397020" y="2836212"/>
            <a:ext cx="0" cy="97132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10921" y="3338405"/>
            <a:ext cx="0" cy="46715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189346" y="519926"/>
            <a:ext cx="76340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We started by using the </a:t>
            </a:r>
            <a:r>
              <a:rPr lang="en-GB" sz="1700" b="1" dirty="0" smtClean="0">
                <a:solidFill>
                  <a:srgbClr val="FF0000"/>
                </a:solidFill>
              </a:rPr>
              <a:t>conservative</a:t>
            </a:r>
            <a:r>
              <a:rPr lang="en-GB" sz="1700" dirty="0" smtClean="0">
                <a:solidFill>
                  <a:schemeClr val="tx2"/>
                </a:solidFill>
              </a:rPr>
              <a:t> parameter set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sz="1700" dirty="0" smtClean="0">
                <a:solidFill>
                  <a:schemeClr val="tx2"/>
                </a:solidFill>
              </a:rPr>
              <a:t>analysis will be repeated with the “optimistic” and cross-checked </a:t>
            </a:r>
            <a:r>
              <a:rPr lang="en-GB" sz="1700" smtClean="0">
                <a:solidFill>
                  <a:schemeClr val="tx2"/>
                </a:solidFill>
              </a:rPr>
              <a:t>against measurements at injection </a:t>
            </a:r>
            <a:r>
              <a:rPr lang="en-GB" sz="1700" dirty="0" smtClean="0">
                <a:solidFill>
                  <a:schemeClr val="tx2"/>
                </a:solidFill>
              </a:rPr>
              <a:t>energy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0705" y="4370118"/>
            <a:ext cx="58769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Avg. high load sectors (S12, S81): 		SEY = ~1.3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Avg. low load sectors (S34, S45, S56, S67): 	SEY = ~1.15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Worst cells in the ring:			SEY = ~1.4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Best cells in the ring:			SEY = ~1.1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94243" y="4733689"/>
            <a:ext cx="15677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Based on these assumptions: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8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723408"/>
            <a:ext cx="5040000" cy="30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66"/>
          <a:stretch/>
        </p:blipFill>
        <p:spPr>
          <a:xfrm>
            <a:off x="98962" y="3704114"/>
            <a:ext cx="3867396" cy="30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66"/>
          <a:stretch/>
        </p:blipFill>
        <p:spPr>
          <a:xfrm>
            <a:off x="5050973" y="723408"/>
            <a:ext cx="3867396" cy="3024000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93836" y="4296271"/>
            <a:ext cx="4493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Conservative parameter set </a:t>
            </a:r>
            <a:r>
              <a:rPr lang="en-US" sz="1700" dirty="0" smtClean="0">
                <a:solidFill>
                  <a:schemeClr val="tx2"/>
                </a:solidFill>
              </a:rPr>
              <a:t>used for the photoelectrons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Different trends </a:t>
            </a:r>
            <a:r>
              <a:rPr lang="en-US" sz="1700" dirty="0" smtClean="0">
                <a:solidFill>
                  <a:schemeClr val="tx2"/>
                </a:solidFill>
              </a:rPr>
              <a:t>with bunch intensity observed for dipoles, quadrupoles and drifts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Significant heat load </a:t>
            </a:r>
            <a:r>
              <a:rPr lang="en-US" sz="1700" dirty="0" smtClean="0">
                <a:solidFill>
                  <a:schemeClr val="tx2"/>
                </a:solidFill>
              </a:rPr>
              <a:t>from the </a:t>
            </a:r>
            <a:r>
              <a:rPr lang="en-US" sz="1700" b="1" dirty="0" smtClean="0">
                <a:solidFill>
                  <a:srgbClr val="FF0000"/>
                </a:solidFill>
              </a:rPr>
              <a:t>drifts</a:t>
            </a:r>
            <a:r>
              <a:rPr lang="en-US" sz="1700" dirty="0" smtClean="0">
                <a:solidFill>
                  <a:schemeClr val="tx2"/>
                </a:solidFill>
              </a:rPr>
              <a:t> even for </a:t>
            </a:r>
            <a:r>
              <a:rPr lang="en-US" sz="1700" b="1" dirty="0" smtClean="0">
                <a:solidFill>
                  <a:srgbClr val="FF0000"/>
                </a:solidFill>
              </a:rPr>
              <a:t>low SEY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740240" y="2980707"/>
            <a:ext cx="0" cy="81939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36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7481" y="5115674"/>
            <a:ext cx="784274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</a:t>
            </a:r>
            <a:r>
              <a:rPr lang="en-US" sz="1700" smtClean="0">
                <a:solidFill>
                  <a:schemeClr val="tx2"/>
                </a:solidFill>
              </a:rPr>
              <a:t>drifts)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5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7481" y="5115674"/>
            <a:ext cx="784274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</a:t>
            </a:r>
            <a:r>
              <a:rPr lang="en-US" sz="1700" smtClean="0">
                <a:solidFill>
                  <a:schemeClr val="tx2"/>
                </a:solidFill>
              </a:rPr>
              <a:t>drifts)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0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7481" y="5115674"/>
            <a:ext cx="784274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</a:t>
            </a:r>
            <a:r>
              <a:rPr lang="en-US" sz="1700" smtClean="0">
                <a:solidFill>
                  <a:schemeClr val="tx2"/>
                </a:solidFill>
              </a:rPr>
              <a:t>drifts)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60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863939" y="315883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956383" y="366458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7481" y="5115674"/>
            <a:ext cx="78427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</a:t>
            </a:r>
            <a:r>
              <a:rPr lang="en-US" sz="1700" b="1" smtClean="0">
                <a:solidFill>
                  <a:srgbClr val="FF0000"/>
                </a:solidFill>
              </a:rPr>
              <a:t>with HL-LHC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7481" y="5115674"/>
            <a:ext cx="78427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</p:spTree>
    <p:extLst>
      <p:ext uri="{BB962C8B-B14F-4D97-AF65-F5344CB8AC3E}">
        <p14:creationId xmlns:p14="http://schemas.microsoft.com/office/powerpoint/2010/main" val="11084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7481" y="5115674"/>
            <a:ext cx="78427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</p:spTree>
    <p:extLst>
      <p:ext uri="{BB962C8B-B14F-4D97-AF65-F5344CB8AC3E}">
        <p14:creationId xmlns:p14="http://schemas.microsoft.com/office/powerpoint/2010/main" val="167484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863939" y="315883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956383" y="366458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7481" y="5115674"/>
            <a:ext cx="78427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~12 kW/arc!</a:t>
            </a:r>
          </a:p>
        </p:txBody>
      </p:sp>
    </p:spTree>
    <p:extLst>
      <p:ext uri="{BB962C8B-B14F-4D97-AF65-F5344CB8AC3E}">
        <p14:creationId xmlns:p14="http://schemas.microsoft.com/office/powerpoint/2010/main" val="197344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7481" y="5115674"/>
            <a:ext cx="78427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~12 kW/arc!</a:t>
            </a:r>
          </a:p>
        </p:txBody>
      </p:sp>
    </p:spTree>
    <p:extLst>
      <p:ext uri="{BB962C8B-B14F-4D97-AF65-F5344CB8AC3E}">
        <p14:creationId xmlns:p14="http://schemas.microsoft.com/office/powerpoint/2010/main" val="203599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0" y="264417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Update on heat loads in the inner triplets</a:t>
            </a:r>
          </a:p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(for previous work see </a:t>
            </a:r>
            <a:r>
              <a:rPr lang="en-GB" sz="2400" dirty="0" smtClean="0">
                <a:solidFill>
                  <a:schemeClr val="tx2"/>
                </a:solidFill>
                <a:hlinkClick r:id="rId4"/>
              </a:rPr>
              <a:t>presentation given on 29 June</a:t>
            </a:r>
            <a:r>
              <a:rPr lang="en-GB" sz="2400" dirty="0" smtClean="0">
                <a:solidFill>
                  <a:schemeClr val="tx2"/>
                </a:solidFill>
              </a:rPr>
              <a:t>)</a:t>
            </a:r>
          </a:p>
          <a:p>
            <a:pPr algn="ctr"/>
            <a:endParaRPr lang="en-GB" sz="2400" dirty="0">
              <a:solidFill>
                <a:schemeClr val="tx2"/>
              </a:solidFill>
            </a:endParaRPr>
          </a:p>
          <a:p>
            <a:pPr algn="ctr"/>
            <a:r>
              <a:rPr lang="en-GB" sz="2400" b="1" u="sng" dirty="0" smtClean="0">
                <a:solidFill>
                  <a:schemeClr val="tx2"/>
                </a:solidFill>
              </a:rPr>
              <a:t>Simulations for the corrector package</a:t>
            </a:r>
            <a:endParaRPr lang="en-GB" sz="24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1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7481" y="5115674"/>
            <a:ext cx="78427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~12 kW/arc!</a:t>
            </a:r>
          </a:p>
        </p:txBody>
      </p:sp>
    </p:spTree>
    <p:extLst>
      <p:ext uri="{BB962C8B-B14F-4D97-AF65-F5344CB8AC3E}">
        <p14:creationId xmlns:p14="http://schemas.microsoft.com/office/powerpoint/2010/main" val="10448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7481" y="5115674"/>
            <a:ext cx="78427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~12 kW/arc!</a:t>
            </a:r>
          </a:p>
        </p:txBody>
      </p:sp>
    </p:spTree>
    <p:extLst>
      <p:ext uri="{BB962C8B-B14F-4D97-AF65-F5344CB8AC3E}">
        <p14:creationId xmlns:p14="http://schemas.microsoft.com/office/powerpoint/2010/main" val="75240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7481" y="5115674"/>
            <a:ext cx="78427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~12 kW/arc!</a:t>
            </a:r>
          </a:p>
        </p:txBody>
      </p:sp>
    </p:spTree>
    <p:extLst>
      <p:ext uri="{BB962C8B-B14F-4D97-AF65-F5344CB8AC3E}">
        <p14:creationId xmlns:p14="http://schemas.microsoft.com/office/powerpoint/2010/main" val="124774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08270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6200000">
            <a:off x="4293836" y="1564279"/>
            <a:ext cx="1750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 collisions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820884" y="3637808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821787" y="3307972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7481" y="5115674"/>
            <a:ext cx="78427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~12 kW/arc!</a:t>
            </a:r>
          </a:p>
        </p:txBody>
      </p:sp>
    </p:spTree>
    <p:extLst>
      <p:ext uri="{BB962C8B-B14F-4D97-AF65-F5344CB8AC3E}">
        <p14:creationId xmlns:p14="http://schemas.microsoft.com/office/powerpoint/2010/main" val="63312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Summary and conclusions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5894" y="625148"/>
            <a:ext cx="7882359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Heat load </a:t>
            </a:r>
            <a:r>
              <a:rPr lang="en-US" sz="1700" b="1" dirty="0" smtClean="0">
                <a:solidFill>
                  <a:srgbClr val="FF0000"/>
                </a:solidFill>
              </a:rPr>
              <a:t>estimates for Inner Triplets and other magnets in the IR </a:t>
            </a:r>
            <a:r>
              <a:rPr lang="en-US" sz="1700" dirty="0" smtClean="0">
                <a:solidFill>
                  <a:schemeClr val="tx2"/>
                </a:solidFill>
              </a:rPr>
              <a:t>have been </a:t>
            </a:r>
            <a:r>
              <a:rPr lang="en-US" sz="1700" b="1" dirty="0" smtClean="0">
                <a:solidFill>
                  <a:srgbClr val="FF0000"/>
                </a:solidFill>
              </a:rPr>
              <a:t>finalized</a:t>
            </a:r>
            <a:r>
              <a:rPr lang="en-US" sz="1700" dirty="0" smtClean="0">
                <a:solidFill>
                  <a:schemeClr val="tx2"/>
                </a:solidFill>
              </a:rPr>
              <a:t> including the effect of impedance and e-cloud effects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Ongoing work </a:t>
            </a:r>
            <a:r>
              <a:rPr lang="en-US" sz="1700" dirty="0" smtClean="0">
                <a:solidFill>
                  <a:schemeClr val="tx2"/>
                </a:solidFill>
              </a:rPr>
              <a:t>to estimate HL-LHC heat loads on the </a:t>
            </a:r>
            <a:r>
              <a:rPr lang="en-US" sz="1700" b="1" dirty="0" smtClean="0">
                <a:solidFill>
                  <a:srgbClr val="FF0000"/>
                </a:solidFill>
              </a:rPr>
              <a:t>arcs beam screens </a:t>
            </a:r>
            <a:r>
              <a:rPr lang="en-US" sz="1700" dirty="0" smtClean="0">
                <a:solidFill>
                  <a:schemeClr val="tx2"/>
                </a:solidFill>
              </a:rPr>
              <a:t>(more complicated due to the effect of photoelectrons generated by synchrotron radiation)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Developed a </a:t>
            </a:r>
            <a:r>
              <a:rPr lang="en-US" sz="1700" b="1" dirty="0" smtClean="0">
                <a:solidFill>
                  <a:srgbClr val="FF0000"/>
                </a:solidFill>
              </a:rPr>
              <a:t>detailed model </a:t>
            </a:r>
            <a:r>
              <a:rPr lang="en-US" sz="1700" dirty="0" smtClean="0">
                <a:solidFill>
                  <a:schemeClr val="tx2"/>
                </a:solidFill>
              </a:rPr>
              <a:t>including all elements of the arc half-cell and taking into account the </a:t>
            </a:r>
            <a:r>
              <a:rPr lang="en-US" sz="1700" b="1" dirty="0" smtClean="0">
                <a:solidFill>
                  <a:srgbClr val="FF0000"/>
                </a:solidFill>
              </a:rPr>
              <a:t>effect of photoelectrons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</a:rPr>
              <a:t>Simulations for LHC beam parameters</a:t>
            </a:r>
            <a:r>
              <a:rPr lang="en-US" sz="1700" dirty="0" smtClean="0">
                <a:solidFill>
                  <a:schemeClr val="tx2"/>
                </a:solidFill>
              </a:rPr>
              <a:t> compared with heat load measurements to quantify the present conditioning state of the machine (SEY values)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Large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differences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observed between different arcs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With these values we made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first extrapolations for HL-LHC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(using a “conservative” parameter set for photoelectrons  to be refined):</a:t>
            </a:r>
          </a:p>
          <a:p>
            <a:pPr marL="1200150" lvl="3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For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low-load sectors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, the present conditioning state would be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sufficient to operate with HL-LHC beam parameters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(with little margin</a:t>
            </a:r>
            <a:r>
              <a:rPr lang="mr-IN" sz="1700" dirty="0" smtClean="0">
                <a:solidFill>
                  <a:schemeClr val="tx2"/>
                </a:solidFill>
                <a:sym typeface="Wingdings"/>
              </a:rPr>
              <a:t>…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</a:t>
            </a:r>
          </a:p>
          <a:p>
            <a:pPr marL="1200150" lvl="3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This is not the case for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high-load sectors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, where the expected load goes </a:t>
            </a:r>
            <a:r>
              <a:rPr lang="en-US" sz="1700" b="1" smtClean="0">
                <a:solidFill>
                  <a:srgbClr val="FF0000"/>
                </a:solidFill>
                <a:sym typeface="Wingdings"/>
              </a:rPr>
              <a:t>beyond </a:t>
            </a:r>
            <a:r>
              <a:rPr lang="en-US" sz="1700" b="1" smtClean="0">
                <a:solidFill>
                  <a:srgbClr val="FF0000"/>
                </a:solidFill>
                <a:sym typeface="Wingdings"/>
              </a:rPr>
              <a:t>10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kW/arc</a:t>
            </a:r>
            <a:endParaRPr lang="en-US" sz="1700" b="1" dirty="0">
              <a:solidFill>
                <a:srgbClr val="FF0000"/>
              </a:solidFill>
              <a:sym typeface="Wingdings"/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It is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necessary to identify and suppress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source of large heat loads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in S12, S23, S78, S81 in order to allow operation with HL-LHC beam parameters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Still margin on available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cooling capacity will be quite limited</a:t>
            </a:r>
          </a:p>
          <a:p>
            <a:pPr marL="1200150" lvl="3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US" sz="1700" dirty="0" smtClean="0">
                <a:solidFill>
                  <a:schemeClr val="tx2"/>
                </a:solidFill>
              </a:rPr>
              <a:t>Heat load on LSS magnets in </a:t>
            </a:r>
            <a:r>
              <a:rPr lang="en-US" sz="1700" b="1" dirty="0" smtClean="0">
                <a:solidFill>
                  <a:srgbClr val="FF0000"/>
                </a:solidFill>
              </a:rPr>
              <a:t>IR2 </a:t>
            </a:r>
            <a:r>
              <a:rPr lang="en-US" sz="1700" b="1" dirty="0">
                <a:solidFill>
                  <a:srgbClr val="FF0000"/>
                </a:solidFill>
              </a:rPr>
              <a:t>and IR8 will affect the neighboring arcs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Low SEY coating of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these 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matching sections is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desirable</a:t>
            </a:r>
            <a:endParaRPr lang="en-US" sz="1700" dirty="0" smtClean="0">
              <a:solidFill>
                <a:schemeClr val="tx2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5866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40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9000"/>
            <a:ext cx="6491592" cy="48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9"/>
          <a:stretch/>
        </p:blipFill>
        <p:spPr>
          <a:xfrm>
            <a:off x="4524859" y="999000"/>
            <a:ext cx="4514969" cy="48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6" t="40136" r="16214" b="46765"/>
          <a:stretch/>
        </p:blipFill>
        <p:spPr>
          <a:xfrm>
            <a:off x="4265271" y="5660019"/>
            <a:ext cx="613458" cy="6366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1603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1" y="51603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46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0"/>
          <a:stretch/>
        </p:blipFill>
        <p:spPr>
          <a:xfrm>
            <a:off x="565645" y="783772"/>
            <a:ext cx="4071670" cy="3165829"/>
          </a:xfrm>
          <a:prstGeom prst="rect">
            <a:avLst/>
          </a:prstGeom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the triplets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corrector package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489856"/>
            <a:ext cx="4320000" cy="32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18000"/>
            <a:ext cx="4320000" cy="3240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52400" y="4120914"/>
            <a:ext cx="4893734" cy="220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No significant heat load expected with the coating </a:t>
            </a:r>
            <a:r>
              <a:rPr lang="en-GB" sz="1700" dirty="0" smtClean="0">
                <a:solidFill>
                  <a:schemeClr val="tx2"/>
                </a:solidFill>
              </a:rPr>
              <a:t>in place (SEY&lt;1.1)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Compared to the </a:t>
            </a:r>
            <a:r>
              <a:rPr lang="en-GB" sz="1700" b="1" dirty="0" smtClean="0">
                <a:solidFill>
                  <a:srgbClr val="FF0000"/>
                </a:solidFill>
              </a:rPr>
              <a:t>corresponding drifts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have </a:t>
            </a:r>
            <a:r>
              <a:rPr lang="en-GB" sz="1700" b="1" dirty="0" smtClean="0">
                <a:solidFill>
                  <a:srgbClr val="FF0000"/>
                </a:solidFill>
              </a:rPr>
              <a:t>slightly lower threshold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show </a:t>
            </a:r>
            <a:r>
              <a:rPr lang="en-GB" sz="1700" b="1" dirty="0" smtClean="0">
                <a:solidFill>
                  <a:srgbClr val="FF0000"/>
                </a:solidFill>
              </a:rPr>
              <a:t>lower heat loads </a:t>
            </a:r>
            <a:r>
              <a:rPr lang="en-GB" sz="1700" dirty="0" smtClean="0">
                <a:solidFill>
                  <a:schemeClr val="tx2"/>
                </a:solidFill>
              </a:rPr>
              <a:t>above threshold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533" y="2705096"/>
            <a:ext cx="2929467" cy="219710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4134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95"/>
          <a:stretch/>
        </p:blipFill>
        <p:spPr>
          <a:xfrm>
            <a:off x="475897" y="796833"/>
            <a:ext cx="4449401" cy="31285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489856"/>
            <a:ext cx="4320000" cy="32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18000"/>
            <a:ext cx="4320000" cy="3240000"/>
          </a:xfrm>
          <a:prstGeom prst="rect">
            <a:avLst/>
          </a:prstGeom>
        </p:spPr>
      </p:pic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the triplets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corrector package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" y="4120914"/>
            <a:ext cx="4893734" cy="220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No significant heat load expected with the coating </a:t>
            </a:r>
            <a:r>
              <a:rPr lang="en-GB" sz="1700" dirty="0" smtClean="0">
                <a:solidFill>
                  <a:schemeClr val="tx2"/>
                </a:solidFill>
              </a:rPr>
              <a:t>in place (SEY&lt;1.1)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Compared to the </a:t>
            </a:r>
            <a:r>
              <a:rPr lang="en-GB" sz="1700" b="1" dirty="0" smtClean="0">
                <a:solidFill>
                  <a:srgbClr val="FF0000"/>
                </a:solidFill>
              </a:rPr>
              <a:t>corresponding drifts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have </a:t>
            </a:r>
            <a:r>
              <a:rPr lang="en-GB" sz="1700" b="1" dirty="0" smtClean="0">
                <a:solidFill>
                  <a:srgbClr val="FF0000"/>
                </a:solidFill>
              </a:rPr>
              <a:t>slightly lower threshold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show </a:t>
            </a:r>
            <a:r>
              <a:rPr lang="en-GB" sz="1700" b="1" dirty="0" smtClean="0">
                <a:solidFill>
                  <a:srgbClr val="FF0000"/>
                </a:solidFill>
              </a:rPr>
              <a:t>lower heat loads </a:t>
            </a:r>
            <a:r>
              <a:rPr lang="en-GB" sz="1700" dirty="0" smtClean="0">
                <a:solidFill>
                  <a:schemeClr val="tx2"/>
                </a:solidFill>
              </a:rPr>
              <a:t>above threshold</a:t>
            </a: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0"/>
          <a:stretch/>
        </p:blipFill>
        <p:spPr>
          <a:xfrm>
            <a:off x="535576" y="868679"/>
            <a:ext cx="4376057" cy="30567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489856"/>
            <a:ext cx="4320000" cy="32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18000"/>
            <a:ext cx="4320000" cy="324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2400" y="4120914"/>
            <a:ext cx="4893734" cy="220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No significant heat load expected with the coating </a:t>
            </a:r>
            <a:r>
              <a:rPr lang="en-GB" sz="1700" dirty="0" smtClean="0">
                <a:solidFill>
                  <a:schemeClr val="tx2"/>
                </a:solidFill>
              </a:rPr>
              <a:t>in place (SEY&lt;1.1)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Compared to the </a:t>
            </a:r>
            <a:r>
              <a:rPr lang="en-GB" sz="1700" b="1" dirty="0" smtClean="0">
                <a:solidFill>
                  <a:srgbClr val="FF0000"/>
                </a:solidFill>
              </a:rPr>
              <a:t>corresponding drifts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have </a:t>
            </a:r>
            <a:r>
              <a:rPr lang="en-GB" sz="1700" b="1" dirty="0" smtClean="0">
                <a:solidFill>
                  <a:srgbClr val="FF0000"/>
                </a:solidFill>
              </a:rPr>
              <a:t>slightly lower threshold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show </a:t>
            </a:r>
            <a:r>
              <a:rPr lang="en-GB" sz="1700" b="1" dirty="0" smtClean="0">
                <a:solidFill>
                  <a:srgbClr val="FF0000"/>
                </a:solidFill>
              </a:rPr>
              <a:t>lower heat loads </a:t>
            </a:r>
            <a:r>
              <a:rPr lang="en-GB" sz="1700" dirty="0" smtClean="0">
                <a:solidFill>
                  <a:schemeClr val="tx2"/>
                </a:solidFill>
              </a:rPr>
              <a:t>above threshold</a:t>
            </a:r>
            <a:endParaRPr lang="en-GB" sz="1700" dirty="0">
              <a:solidFill>
                <a:schemeClr val="tx2"/>
              </a:solidFill>
            </a:endParaRPr>
          </a:p>
        </p:txBody>
      </p:sp>
      <p:grpSp>
        <p:nvGrpSpPr>
          <p:cNvPr id="1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the triplets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corrector package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3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6"/>
          <a:stretch/>
        </p:blipFill>
        <p:spPr>
          <a:xfrm>
            <a:off x="594360" y="789942"/>
            <a:ext cx="3989888" cy="31354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489856"/>
            <a:ext cx="4320000" cy="32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18000"/>
            <a:ext cx="4320000" cy="324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2400" y="4120914"/>
            <a:ext cx="4893734" cy="220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No significant heat load expected with the coating </a:t>
            </a:r>
            <a:r>
              <a:rPr lang="en-GB" sz="1700" dirty="0" smtClean="0">
                <a:solidFill>
                  <a:schemeClr val="tx2"/>
                </a:solidFill>
              </a:rPr>
              <a:t>in place (SEY&lt;1.1)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Compared to the </a:t>
            </a:r>
            <a:r>
              <a:rPr lang="en-GB" sz="1700" b="1" dirty="0" smtClean="0">
                <a:solidFill>
                  <a:srgbClr val="FF0000"/>
                </a:solidFill>
              </a:rPr>
              <a:t>corresponding drifts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have </a:t>
            </a:r>
            <a:r>
              <a:rPr lang="en-GB" sz="1700" b="1" dirty="0" smtClean="0">
                <a:solidFill>
                  <a:srgbClr val="FF0000"/>
                </a:solidFill>
              </a:rPr>
              <a:t>slightly lower threshold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Multipoles show </a:t>
            </a:r>
            <a:r>
              <a:rPr lang="en-GB" sz="1700" b="1" dirty="0" smtClean="0">
                <a:solidFill>
                  <a:srgbClr val="FF0000"/>
                </a:solidFill>
              </a:rPr>
              <a:t>lower heat loads </a:t>
            </a:r>
            <a:r>
              <a:rPr lang="en-GB" sz="1700" dirty="0" smtClean="0">
                <a:solidFill>
                  <a:schemeClr val="tx2"/>
                </a:solidFill>
              </a:rPr>
              <a:t>above threshold</a:t>
            </a:r>
            <a:endParaRPr lang="en-GB" sz="1700" dirty="0">
              <a:solidFill>
                <a:schemeClr val="tx2"/>
              </a:solidFill>
            </a:endParaRPr>
          </a:p>
        </p:txBody>
      </p:sp>
      <p:grpSp>
        <p:nvGrpSpPr>
          <p:cNvPr id="1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the triplets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corrector package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1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the triplets: heat load tables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3250" y="965199"/>
            <a:ext cx="5832083" cy="56035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" y="1022112"/>
            <a:ext cx="2929467" cy="259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Changes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err="1" smtClean="0">
                <a:solidFill>
                  <a:schemeClr val="tx2"/>
                </a:solidFill>
              </a:rPr>
              <a:t>w.r.t</a:t>
            </a:r>
            <a:r>
              <a:rPr lang="en-GB" sz="1700" dirty="0" smtClean="0">
                <a:solidFill>
                  <a:schemeClr val="tx2"/>
                </a:solidFill>
              </a:rPr>
              <a:t>. presentation given on 29 June: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Included </a:t>
            </a:r>
            <a:r>
              <a:rPr lang="en-GB" sz="1700" b="1" dirty="0" smtClean="0">
                <a:solidFill>
                  <a:srgbClr val="FF0000"/>
                </a:solidFill>
              </a:rPr>
              <a:t>corrector package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New nominal </a:t>
            </a:r>
            <a:r>
              <a:rPr lang="en-GB" sz="1700" b="1" dirty="0" smtClean="0">
                <a:solidFill>
                  <a:srgbClr val="FF0000"/>
                </a:solidFill>
              </a:rPr>
              <a:t>bunch length </a:t>
            </a:r>
            <a:r>
              <a:rPr lang="en-GB" sz="1700" dirty="0" smtClean="0">
                <a:solidFill>
                  <a:schemeClr val="tx2"/>
                </a:solidFill>
              </a:rPr>
              <a:t>(9 cm)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4000" y="3731445"/>
            <a:ext cx="2506133" cy="111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Effect on the total smaller than 10%</a:t>
            </a:r>
            <a:endParaRPr lang="en-GB" sz="1700" dirty="0">
              <a:solidFill>
                <a:schemeClr val="tx2"/>
              </a:solidFill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1354667" y="2997199"/>
            <a:ext cx="508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64933" y="531043"/>
            <a:ext cx="5723467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Triplets </a:t>
            </a:r>
            <a:r>
              <a:rPr lang="en-GB" sz="2000" b="1" u="sng" smtClean="0">
                <a:solidFill>
                  <a:srgbClr val="FF0000"/>
                </a:solidFill>
              </a:rPr>
              <a:t>in IR1&amp;5</a:t>
            </a:r>
            <a:endParaRPr lang="en-GB" sz="2000" b="1" u="sng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375" y="5617199"/>
            <a:ext cx="280257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See also G. </a:t>
            </a:r>
            <a:r>
              <a:rPr lang="en-US" sz="1400" i="1" dirty="0" err="1" smtClean="0">
                <a:solidFill>
                  <a:schemeClr val="tx2"/>
                </a:solidFill>
              </a:rPr>
              <a:t>Skripka</a:t>
            </a:r>
            <a:r>
              <a:rPr lang="en-US" sz="1400" i="1" dirty="0" smtClean="0">
                <a:solidFill>
                  <a:schemeClr val="tx2"/>
                </a:solidFill>
              </a:rPr>
              <a:t> and G. Iadarola, “Beam-induced heat loads on the beam screens of the inner triplets for the HL-LHC”,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986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the triplets: heat load tables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022112"/>
            <a:ext cx="2861733" cy="1425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Changes</a:t>
            </a:r>
            <a:r>
              <a:rPr lang="en-GB" sz="1700" dirty="0" smtClean="0">
                <a:solidFill>
                  <a:srgbClr val="FF0000"/>
                </a:solidFill>
              </a:rPr>
              <a:t> </a:t>
            </a:r>
            <a:r>
              <a:rPr lang="en-GB" sz="1700" dirty="0" err="1" smtClean="0">
                <a:solidFill>
                  <a:schemeClr val="tx2"/>
                </a:solidFill>
              </a:rPr>
              <a:t>w.r.t</a:t>
            </a:r>
            <a:r>
              <a:rPr lang="en-GB" sz="1700" dirty="0" smtClean="0">
                <a:solidFill>
                  <a:schemeClr val="tx2"/>
                </a:solidFill>
              </a:rPr>
              <a:t>. presentation given on 29 June: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New nominal </a:t>
            </a:r>
            <a:r>
              <a:rPr lang="en-GB" sz="1700" b="1" dirty="0" smtClean="0">
                <a:solidFill>
                  <a:srgbClr val="FF0000"/>
                </a:solidFill>
              </a:rPr>
              <a:t>bunch length</a:t>
            </a:r>
            <a:r>
              <a:rPr lang="en-GB" sz="1700" dirty="0" smtClean="0">
                <a:solidFill>
                  <a:schemeClr val="tx2"/>
                </a:solidFill>
              </a:rPr>
              <a:t> (9 cm)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1605"/>
          <a:stretch/>
        </p:blipFill>
        <p:spPr>
          <a:xfrm>
            <a:off x="3056391" y="999068"/>
            <a:ext cx="5920209" cy="4707466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>
            <a:off x="1354667" y="2997199"/>
            <a:ext cx="508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4000" y="3731445"/>
            <a:ext cx="2506133" cy="111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Effect on the total </a:t>
            </a:r>
            <a:r>
              <a:rPr lang="en-GB" sz="1700" smtClean="0">
                <a:solidFill>
                  <a:schemeClr val="tx2"/>
                </a:solidFill>
              </a:rPr>
              <a:t>smaller than 10%</a:t>
            </a:r>
            <a:endParaRPr lang="en-GB" sz="1700" dirty="0">
              <a:solidFill>
                <a:schemeClr val="tx2"/>
              </a:solidFill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81867" y="531043"/>
            <a:ext cx="5706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Triplets in IR2&amp;8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375" y="5617199"/>
            <a:ext cx="280257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See also G. </a:t>
            </a:r>
            <a:r>
              <a:rPr lang="en-US" sz="1400" i="1" dirty="0" err="1" smtClean="0">
                <a:solidFill>
                  <a:schemeClr val="tx2"/>
                </a:solidFill>
              </a:rPr>
              <a:t>Skripka</a:t>
            </a:r>
            <a:r>
              <a:rPr lang="en-US" sz="1400" i="1" dirty="0" smtClean="0">
                <a:solidFill>
                  <a:schemeClr val="tx2"/>
                </a:solidFill>
              </a:rPr>
              <a:t> and G. Iadarola, “Beam-induced heat loads on the beam screens of the inner triplets for the HL-LHC”,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9297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1119</TotalTime>
  <Words>2082</Words>
  <Application>Microsoft Macintosh PowerPoint</Application>
  <PresentationFormat>On-screen Show (4:3)</PresentationFormat>
  <Paragraphs>204</Paragraphs>
  <Slides>36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Calibri</vt:lpstr>
      <vt:lpstr>Calibri Light</vt:lpstr>
      <vt:lpstr>Courier New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114</cp:revision>
  <dcterms:created xsi:type="dcterms:W3CDTF">2017-10-02T11:31:14Z</dcterms:created>
  <dcterms:modified xsi:type="dcterms:W3CDTF">2017-10-03T08:45:39Z</dcterms:modified>
</cp:coreProperties>
</file>