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24"/>
  </p:notesMasterIdLst>
  <p:sldIdLst>
    <p:sldId id="339" r:id="rId2"/>
    <p:sldId id="391" r:id="rId3"/>
    <p:sldId id="338" r:id="rId4"/>
    <p:sldId id="340" r:id="rId5"/>
    <p:sldId id="337" r:id="rId6"/>
    <p:sldId id="395" r:id="rId7"/>
    <p:sldId id="320" r:id="rId8"/>
    <p:sldId id="384" r:id="rId9"/>
    <p:sldId id="385" r:id="rId10"/>
    <p:sldId id="387" r:id="rId11"/>
    <p:sldId id="396" r:id="rId12"/>
    <p:sldId id="298" r:id="rId13"/>
    <p:sldId id="364" r:id="rId14"/>
    <p:sldId id="345" r:id="rId15"/>
    <p:sldId id="360" r:id="rId16"/>
    <p:sldId id="351" r:id="rId17"/>
    <p:sldId id="375" r:id="rId18"/>
    <p:sldId id="371" r:id="rId19"/>
    <p:sldId id="373" r:id="rId20"/>
    <p:sldId id="374" r:id="rId21"/>
    <p:sldId id="343" r:id="rId22"/>
    <p:sldId id="31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000000"/>
    <a:srgbClr val="12A2F1"/>
    <a:srgbClr val="FFA500"/>
    <a:srgbClr val="2BDDDD"/>
    <a:srgbClr val="8000FF"/>
    <a:srgbClr val="DFC000"/>
    <a:srgbClr val="F753BC"/>
    <a:srgbClr val="F9D700"/>
    <a:srgbClr val="FFB4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68" autoAdjust="0"/>
    <p:restoredTop sz="91517"/>
  </p:normalViewPr>
  <p:slideViewPr>
    <p:cSldViewPr snapToGrid="0" snapToObjects="1">
      <p:cViewPr varScale="1">
        <p:scale>
          <a:sx n="79" d="100"/>
          <a:sy n="79" d="100"/>
        </p:scale>
        <p:origin x="200" y="6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54843-F826-474B-BBE9-9554D0500D6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ACAA2-A907-4C31-BE0B-C5417195D38E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3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ACAA2-A907-4C31-BE0B-C5417195D38E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2436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0073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49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305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4174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Visot</a:t>
            </a:r>
            <a:r>
              <a:rPr lang="it-IT" dirty="0" smtClean="0"/>
              <a:t> in </a:t>
            </a:r>
            <a:r>
              <a:rPr lang="it-IT" dirty="0" err="1" smtClean="0"/>
              <a:t>lhc</a:t>
            </a:r>
            <a:r>
              <a:rPr lang="it-IT" dirty="0" smtClean="0"/>
              <a:t> </a:t>
            </a:r>
            <a:r>
              <a:rPr lang="mr-IN" dirty="0" smtClean="0"/>
              <a:t>…</a:t>
            </a:r>
            <a:r>
              <a:rPr lang="it-IT" dirty="0" smtClean="0"/>
              <a:t> </a:t>
            </a:r>
            <a:r>
              <a:rPr lang="it-IT" dirty="0" err="1" smtClean="0"/>
              <a:t>scrubbing</a:t>
            </a:r>
            <a:r>
              <a:rPr lang="it-IT" dirty="0" smtClean="0"/>
              <a:t> </a:t>
            </a:r>
            <a:r>
              <a:rPr lang="it-IT" dirty="0" err="1" smtClean="0"/>
              <a:t>run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49244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60033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371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574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11795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6572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A4428-071C-564E-B294-5DC70E0080C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1111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88585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7123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A4428-071C-564E-B294-5DC70E0080C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3513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A4428-071C-564E-B294-5DC70E0080C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6435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A4428-071C-564E-B294-5DC70E0080C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0025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A4428-071C-564E-B294-5DC70E0080C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63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A4428-071C-564E-B294-5DC70E0080C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016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8164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750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71200" y="6356349"/>
            <a:ext cx="5968756" cy="365125"/>
          </a:xfrm>
        </p:spPr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Arial" panose="020B0604020202020204" pitchFamily="34" charset="0"/>
              <a:buChar char="■"/>
              <a:defRPr/>
            </a:lvl1pPr>
            <a:lvl2pPr marL="905256" indent="-457200">
              <a:buFont typeface="Wingdings" panose="05000000000000000000" pitchFamily="2" charset="2"/>
              <a:buChar char="Ø"/>
              <a:defRPr/>
            </a:lvl2pPr>
            <a:lvl3pPr marL="1092708" indent="-342900">
              <a:buFont typeface="Wingdings" panose="05000000000000000000" pitchFamily="2" charset="2"/>
              <a:buChar char="Ø"/>
              <a:defRPr/>
            </a:lvl3pPr>
            <a:lvl4pPr marL="1385316" indent="-342900">
              <a:buFont typeface="Arial" panose="020B0604020202020204" pitchFamily="34" charset="0"/>
              <a:buChar char="■"/>
              <a:defRPr/>
            </a:lvl4pPr>
            <a:lvl5pPr marL="1650492" indent="-342900">
              <a:buFont typeface="Arial" panose="020B0604020202020204" pitchFamily="34" charset="0"/>
              <a:buChar char="■"/>
              <a:defRPr/>
            </a:lvl5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71200" y="6356349"/>
            <a:ext cx="5968756" cy="365125"/>
          </a:xfrm>
        </p:spPr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47656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71200" y="6356349"/>
            <a:ext cx="5968756" cy="365125"/>
          </a:xfrm>
        </p:spPr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03/20/17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106th HiLumi WP2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8C33-444F-FA49-B317-4922166C480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305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71200" y="6356349"/>
            <a:ext cx="59687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106th HiLumi WP2 meeting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79" r:id="rId4"/>
    <p:sldLayoutId id="2147483667" r:id="rId5"/>
    <p:sldLayoutId id="2147483674" r:id="rId6"/>
    <p:sldLayoutId id="2147483682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309.6494.pdf" TargetMode="External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ipac2017/papers/thpab043.pdf" TargetMode="External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309.6494.pdf" TargetMode="External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hyperlink" Target="https://arxiv.org/pdf/1309.6494.pdf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309.6494.pdf" TargetMode="External"/><Relationship Id="rId4" Type="http://schemas.openxmlformats.org/officeDocument/2006/relationships/hyperlink" Target="https://indico.cern.ch/event/589625/sessions/215352/attachments/1379164/2095774/Internal_review_instability_stable_beamAR.pdf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hyperlink" Target="https://indico.cern.ch/event/638087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http://accelconf.web.cern.ch/AccelConf/IPAC2015/papers/mopje051.pdf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2"/>
          <p:cNvSpPr txBox="1"/>
          <p:nvPr/>
        </p:nvSpPr>
        <p:spPr>
          <a:xfrm>
            <a:off x="370065" y="2181780"/>
            <a:ext cx="75293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3000" dirty="0" smtClean="0">
                <a:solidFill>
                  <a:srgbClr val="004078"/>
                </a:solidFill>
                <a:latin typeface="Calibri"/>
                <a:cs typeface="Calibri"/>
              </a:rPr>
              <a:t>Stability with electron cloud</a:t>
            </a:r>
            <a:endParaRPr lang="en-GB" sz="3000" dirty="0">
              <a:solidFill>
                <a:srgbClr val="004078"/>
              </a:solidFill>
              <a:latin typeface="Calibri"/>
              <a:cs typeface="Calibri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70065" y="2689611"/>
            <a:ext cx="7632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F81BD"/>
                </a:solidFill>
                <a:latin typeface="Calibri"/>
                <a:cs typeface="Calibri"/>
              </a:rPr>
              <a:t>A. </a:t>
            </a:r>
            <a:r>
              <a:rPr lang="en-US" dirty="0" smtClean="0">
                <a:solidFill>
                  <a:srgbClr val="4F81BD"/>
                </a:solidFill>
                <a:latin typeface="Calibri"/>
                <a:cs typeface="Calibri"/>
              </a:rPr>
              <a:t>Romano, G</a:t>
            </a:r>
            <a:r>
              <a:rPr lang="en-US" dirty="0">
                <a:solidFill>
                  <a:srgbClr val="4F81BD"/>
                </a:solidFill>
                <a:latin typeface="Calibri"/>
                <a:cs typeface="Calibri"/>
              </a:rPr>
              <a:t>. </a:t>
            </a:r>
            <a:r>
              <a:rPr lang="en-US" dirty="0" smtClean="0">
                <a:solidFill>
                  <a:srgbClr val="4F81BD"/>
                </a:solidFill>
                <a:latin typeface="Calibri"/>
                <a:cs typeface="Calibri"/>
              </a:rPr>
              <a:t>Iadarola, G</a:t>
            </a:r>
            <a:r>
              <a:rPr lang="en-US" dirty="0">
                <a:solidFill>
                  <a:srgbClr val="4F81BD"/>
                </a:solidFill>
                <a:latin typeface="Calibri"/>
                <a:cs typeface="Calibri"/>
              </a:rPr>
              <a:t>. </a:t>
            </a:r>
            <a:r>
              <a:rPr lang="en-US" dirty="0" err="1" smtClean="0">
                <a:solidFill>
                  <a:srgbClr val="4F81BD"/>
                </a:solidFill>
                <a:latin typeface="Calibri"/>
                <a:cs typeface="Calibri"/>
              </a:rPr>
              <a:t>Rumolo</a:t>
            </a:r>
            <a:endParaRPr lang="en-GB" dirty="0">
              <a:solidFill>
                <a:srgbClr val="4F81BD"/>
              </a:solidFill>
              <a:latin typeface="Calibri"/>
              <a:cs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0857" y="3757969"/>
            <a:ext cx="7632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Many thanks to: 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G. </a:t>
            </a:r>
            <a:r>
              <a:rPr lang="en-US" dirty="0" err="1" smtClean="0">
                <a:solidFill>
                  <a:schemeClr val="tx2"/>
                </a:solidFill>
                <a:latin typeface="Calibri"/>
                <a:cs typeface="Calibri"/>
              </a:rPr>
              <a:t>Arduini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, D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. </a:t>
            </a:r>
            <a:r>
              <a:rPr lang="en-US" dirty="0" err="1" smtClean="0">
                <a:solidFill>
                  <a:schemeClr val="tx2"/>
                </a:solidFill>
                <a:latin typeface="Calibri"/>
                <a:cs typeface="Calibri"/>
              </a:rPr>
              <a:t>Cesini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, </a:t>
            </a:r>
            <a:r>
              <a:rPr lang="en-US" dirty="0" err="1" smtClean="0">
                <a:solidFill>
                  <a:schemeClr val="tx2"/>
                </a:solidFill>
                <a:latin typeface="Calibri"/>
                <a:cs typeface="Calibri"/>
              </a:rPr>
              <a:t>K.Li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, L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. </a:t>
            </a:r>
            <a:r>
              <a:rPr lang="en-US" dirty="0" err="1" smtClean="0">
                <a:solidFill>
                  <a:schemeClr val="tx2"/>
                </a:solidFill>
                <a:latin typeface="Calibri"/>
                <a:cs typeface="Calibri"/>
              </a:rPr>
              <a:t>Mether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, E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. </a:t>
            </a:r>
            <a:r>
              <a:rPr lang="en-US" dirty="0" err="1" smtClean="0">
                <a:solidFill>
                  <a:schemeClr val="tx2"/>
                </a:solidFill>
                <a:latin typeface="Calibri"/>
                <a:cs typeface="Calibri"/>
              </a:rPr>
              <a:t>Mètral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 and the INFN-CNAF institute in Bologna 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  </a:t>
            </a:r>
            <a:endParaRPr lang="en-GB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6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9</a:t>
            </a:fld>
            <a:endParaRPr lang="it-IT"/>
          </a:p>
        </p:txBody>
      </p:sp>
      <p:sp>
        <p:nvSpPr>
          <p:cNvPr id="12" name="Rectangle 5"/>
          <p:cNvSpPr/>
          <p:nvPr/>
        </p:nvSpPr>
        <p:spPr>
          <a:xfrm>
            <a:off x="24839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Impact of the initial electron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distribution</a:t>
            </a:r>
            <a:endParaRPr lang="en-US" sz="2800" dirty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31827" y="3991621"/>
            <a:ext cx="8154973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The electron density is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overestimated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(up to a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factor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2) when using the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same EC distribution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(computed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for </a:t>
            </a:r>
            <a:r>
              <a:rPr lang="en-GB" sz="16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GB" sz="1600" baseline="-250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b</a:t>
            </a:r>
            <a:r>
              <a:rPr lang="en-GB" sz="1600" baseline="-250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=</a:t>
            </a:r>
            <a:r>
              <a:rPr lang="en-GB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1.0e11) as input for a set of instability simulations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endParaRPr lang="en-GB" sz="16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endParaRPr lang="en-GB" sz="16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R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elying on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self-consistent simulations</a:t>
            </a:r>
          </a:p>
          <a:p>
            <a:pPr marL="742950" lvl="1" indent="-285750">
              <a:spcBef>
                <a:spcPts val="6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Instability observed for lower bunch intensity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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larger EC density in the chamber 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742950" lvl="1" indent="-285750">
              <a:spcBef>
                <a:spcPts val="6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For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higher bunch intensity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the e- density is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not sufficient to drive the bunch unstable</a:t>
            </a:r>
            <a:endParaRPr lang="en-GB" sz="1600" dirty="0" smtClean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buClr>
                <a:schemeClr val="tx1"/>
              </a:buClr>
              <a:buFont typeface="Arial" charset="0"/>
              <a:buChar char="•"/>
            </a:pPr>
            <a:endParaRPr lang="it-IT" sz="1600" dirty="0" smtClean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3" t="54770" r="15355"/>
          <a:stretch/>
        </p:blipFill>
        <p:spPr>
          <a:xfrm>
            <a:off x="4414258" y="1352203"/>
            <a:ext cx="3296339" cy="2322361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47" t="8719" b="70174"/>
          <a:stretch/>
        </p:blipFill>
        <p:spPr>
          <a:xfrm>
            <a:off x="7646966" y="1391467"/>
            <a:ext cx="1139598" cy="1045192"/>
          </a:xfrm>
          <a:prstGeom prst="rect">
            <a:avLst/>
          </a:prstGeom>
        </p:spPr>
      </p:pic>
      <p:grpSp>
        <p:nvGrpSpPr>
          <p:cNvPr id="2" name="Gruppo 1"/>
          <p:cNvGrpSpPr>
            <a:grpSpLocks noChangeAspect="1"/>
          </p:cNvGrpSpPr>
          <p:nvPr/>
        </p:nvGrpSpPr>
        <p:grpSpPr>
          <a:xfrm>
            <a:off x="610673" y="774671"/>
            <a:ext cx="3704482" cy="2899893"/>
            <a:chOff x="206741" y="527800"/>
            <a:chExt cx="4047886" cy="3168714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3" t="55331" r="15355" b="-1"/>
            <a:stretch/>
          </p:blipFill>
          <p:spPr>
            <a:xfrm>
              <a:off x="366372" y="1139293"/>
              <a:ext cx="3675254" cy="2557221"/>
            </a:xfrm>
            <a:prstGeom prst="rect">
              <a:avLst/>
            </a:prstGeom>
          </p:spPr>
        </p:pic>
        <p:sp>
          <p:nvSpPr>
            <p:cNvPr id="18" name="Rettangolo 17"/>
            <p:cNvSpPr/>
            <p:nvPr/>
          </p:nvSpPr>
          <p:spPr>
            <a:xfrm>
              <a:off x="206741" y="527800"/>
              <a:ext cx="404788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  <a:sym typeface="Wingdings"/>
                </a:rPr>
                <a:t>Initial distribution from build-up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assuming </a:t>
              </a:r>
              <a:endParaRPr lang="en-GB" sz="1600" dirty="0" smtClean="0">
                <a:solidFill>
                  <a:schemeClr val="tx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endParaRPr>
            </a:p>
            <a:p>
              <a:pPr algn="ctr"/>
              <a:r>
                <a:rPr lang="en-GB" sz="1600" dirty="0" err="1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en-GB" sz="1600" baseline="-25000" dirty="0" err="1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b</a:t>
              </a:r>
              <a:r>
                <a:rPr lang="en-GB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en-GB" sz="1600" dirty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= </a:t>
              </a:r>
              <a:r>
                <a:rPr lang="en-GB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1.0e11</a:t>
              </a:r>
              <a:r>
                <a:rPr lang="en-GB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  <a:sym typeface="Wingdings"/>
                </a:rPr>
                <a:t></a:t>
              </a:r>
              <a:r>
                <a:rPr lang="en-GB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 same input for all cases</a:t>
              </a:r>
              <a:endPara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20" name="Rettangolo 19"/>
          <p:cNvSpPr/>
          <p:nvPr/>
        </p:nvSpPr>
        <p:spPr>
          <a:xfrm>
            <a:off x="4309039" y="775696"/>
            <a:ext cx="41685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Initial distribution from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build-up computed “ad-hoc” for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each bunch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intensity  (self-consistent)</a:t>
            </a:r>
            <a:endParaRPr lang="en-GB" sz="160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33094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10</a:t>
            </a:fld>
            <a:endParaRPr lang="it-IT"/>
          </a:p>
        </p:txBody>
      </p:sp>
      <p:sp>
        <p:nvSpPr>
          <p:cNvPr id="12" name="Rectangle 5"/>
          <p:cNvSpPr/>
          <p:nvPr/>
        </p:nvSpPr>
        <p:spPr>
          <a:xfrm>
            <a:off x="24839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Impact of the initial electron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distribution</a:t>
            </a:r>
            <a:endParaRPr lang="en-US" sz="2800" dirty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31827" y="3991621"/>
            <a:ext cx="8154973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The electron density is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overestimated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(up to a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factor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2) when using the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same EC distribution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(computed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for </a:t>
            </a:r>
            <a:r>
              <a:rPr lang="en-GB" sz="16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GB" sz="1600" baseline="-250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b</a:t>
            </a:r>
            <a:r>
              <a:rPr lang="en-GB" sz="1600" baseline="-250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=</a:t>
            </a:r>
            <a:r>
              <a:rPr lang="en-GB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1.0e11) as input for a set of instability simulations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endParaRPr lang="en-GB" sz="16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endParaRPr lang="en-GB" sz="16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R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elying on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self-consistent simulations</a:t>
            </a:r>
          </a:p>
          <a:p>
            <a:pPr marL="742950" lvl="1" indent="-285750">
              <a:spcBef>
                <a:spcPts val="6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Instability observed for lower bunch intensity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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larger EC density in the chamber 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742950" lvl="1" indent="-285750">
              <a:spcBef>
                <a:spcPts val="6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For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higher bunch intensity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the e- density is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not sufficient to drive the bunch unstable</a:t>
            </a:r>
            <a:endParaRPr lang="en-GB" sz="1600" dirty="0" smtClean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buClr>
                <a:schemeClr val="tx1"/>
              </a:buClr>
              <a:buFont typeface="Arial" charset="0"/>
              <a:buChar char="•"/>
            </a:pPr>
            <a:endParaRPr lang="it-IT" sz="1600" dirty="0" smtClean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3" t="54770" r="15355"/>
          <a:stretch/>
        </p:blipFill>
        <p:spPr>
          <a:xfrm>
            <a:off x="4414258" y="1352203"/>
            <a:ext cx="3296339" cy="2322361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47" t="8719" b="70174"/>
          <a:stretch/>
        </p:blipFill>
        <p:spPr>
          <a:xfrm>
            <a:off x="7646966" y="1391467"/>
            <a:ext cx="1139598" cy="1045192"/>
          </a:xfrm>
          <a:prstGeom prst="rect">
            <a:avLst/>
          </a:prstGeom>
        </p:spPr>
      </p:pic>
      <p:grpSp>
        <p:nvGrpSpPr>
          <p:cNvPr id="2" name="Gruppo 1"/>
          <p:cNvGrpSpPr>
            <a:grpSpLocks noChangeAspect="1"/>
          </p:cNvGrpSpPr>
          <p:nvPr/>
        </p:nvGrpSpPr>
        <p:grpSpPr>
          <a:xfrm>
            <a:off x="610673" y="774671"/>
            <a:ext cx="3704482" cy="2899893"/>
            <a:chOff x="206741" y="527800"/>
            <a:chExt cx="4047886" cy="3168714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3" t="55331" r="15355" b="-1"/>
            <a:stretch/>
          </p:blipFill>
          <p:spPr>
            <a:xfrm>
              <a:off x="366372" y="1139293"/>
              <a:ext cx="3675254" cy="2557221"/>
            </a:xfrm>
            <a:prstGeom prst="rect">
              <a:avLst/>
            </a:prstGeom>
          </p:spPr>
        </p:pic>
        <p:sp>
          <p:nvSpPr>
            <p:cNvPr id="18" name="Rettangolo 17"/>
            <p:cNvSpPr/>
            <p:nvPr/>
          </p:nvSpPr>
          <p:spPr>
            <a:xfrm>
              <a:off x="206741" y="527800"/>
              <a:ext cx="404788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  <a:sym typeface="Wingdings"/>
                </a:rPr>
                <a:t>Initial distribution from build-up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assuming </a:t>
              </a:r>
              <a:endParaRPr lang="en-GB" sz="1600" dirty="0" smtClean="0">
                <a:solidFill>
                  <a:schemeClr val="tx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endParaRPr>
            </a:p>
            <a:p>
              <a:pPr algn="ctr"/>
              <a:r>
                <a:rPr lang="en-GB" sz="1600" dirty="0" err="1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en-GB" sz="1600" baseline="-25000" dirty="0" err="1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b</a:t>
              </a:r>
              <a:r>
                <a:rPr lang="en-GB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en-GB" sz="1600" dirty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= </a:t>
              </a:r>
              <a:r>
                <a:rPr lang="en-GB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1.0e11</a:t>
              </a:r>
              <a:r>
                <a:rPr lang="en-GB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  <a:sym typeface="Wingdings"/>
                </a:rPr>
                <a:t></a:t>
              </a:r>
              <a:r>
                <a:rPr lang="en-GB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 same input for all cases</a:t>
              </a:r>
              <a:endPara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20" name="Rettangolo 19"/>
          <p:cNvSpPr/>
          <p:nvPr/>
        </p:nvSpPr>
        <p:spPr>
          <a:xfrm>
            <a:off x="4309039" y="775696"/>
            <a:ext cx="41685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Initial distribution from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build-up computed “ad-hoc” for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each bunch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intensity  (self-consistent)</a:t>
            </a:r>
            <a:endParaRPr lang="en-GB" sz="160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610673" y="2360794"/>
            <a:ext cx="7448446" cy="209288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endParaRPr lang="en-GB" sz="1600" dirty="0" smtClean="0">
              <a:latin typeface="Calibri" charset="0"/>
              <a:ea typeface="Calibri" charset="0"/>
              <a:cs typeface="Calibri" charset="0"/>
            </a:endParaRPr>
          </a:p>
          <a:p>
            <a:pPr marL="541338" indent="-263525">
              <a:buClr>
                <a:schemeClr val="tx1"/>
              </a:buClr>
              <a:buFont typeface="Arial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To estimate correctly the instability threshold we need run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self-consistent 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simulations with bunch intensity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 initial EC distribution computed “ad-hoc” for different bunch intensities and used as input for instability simulations</a:t>
            </a:r>
          </a:p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587375" indent="-309563">
              <a:buClr>
                <a:schemeClr val="tx1"/>
              </a:buClr>
              <a:buFont typeface="Arial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In these conditions the increase of the bunch intensity has a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beneficial impact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on the beam stability </a:t>
            </a:r>
          </a:p>
          <a:p>
            <a:pPr algn="ctr">
              <a:buClr>
                <a:schemeClr val="tx1"/>
              </a:buClr>
            </a:pPr>
            <a:endParaRPr lang="en-GB" dirty="0" smtClean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84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11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Arc quadrupoles @ 450 GeV: only EC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grpSp>
        <p:nvGrpSpPr>
          <p:cNvPr id="16" name="Gruppo 15"/>
          <p:cNvGrpSpPr>
            <a:grpSpLocks noChangeAspect="1"/>
          </p:cNvGrpSpPr>
          <p:nvPr/>
        </p:nvGrpSpPr>
        <p:grpSpPr>
          <a:xfrm>
            <a:off x="679099" y="3342789"/>
            <a:ext cx="8069693" cy="2431976"/>
            <a:chOff x="515203" y="1535152"/>
            <a:chExt cx="8069693" cy="243197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18" t="54460" r="15138" b="394"/>
            <a:stretch/>
          </p:blipFill>
          <p:spPr>
            <a:xfrm>
              <a:off x="3966576" y="1535152"/>
              <a:ext cx="3488738" cy="2431976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25" t="6099" r="14767" b="49136"/>
            <a:stretch/>
          </p:blipFill>
          <p:spPr>
            <a:xfrm>
              <a:off x="515203" y="1542634"/>
              <a:ext cx="3502121" cy="2411431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931" t="9523" b="70342"/>
            <a:stretch/>
          </p:blipFill>
          <p:spPr>
            <a:xfrm>
              <a:off x="7352090" y="1652192"/>
              <a:ext cx="1232806" cy="1084655"/>
            </a:xfrm>
            <a:prstGeom prst="rect">
              <a:avLst/>
            </a:prstGeom>
          </p:spPr>
        </p:pic>
      </p:grpSp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25" name="Rettangolo 24"/>
          <p:cNvSpPr/>
          <p:nvPr/>
        </p:nvSpPr>
        <p:spPr>
          <a:xfrm>
            <a:off x="2709850" y="5857112"/>
            <a:ext cx="393768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en-GB" sz="14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(similar behaviour in the horizontal plane)</a:t>
            </a:r>
            <a:endParaRPr lang="en-GB" sz="1400" dirty="0">
              <a:solidFill>
                <a:schemeClr val="tx2"/>
              </a:solidFill>
              <a:latin typeface="Calibri"/>
              <a:cs typeface="Calibri"/>
              <a:sym typeface="Wingdings"/>
            </a:endParaRPr>
          </a:p>
        </p:txBody>
      </p:sp>
      <p:graphicFrame>
        <p:nvGraphicFramePr>
          <p:cNvPr id="26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08784"/>
              </p:ext>
            </p:extLst>
          </p:nvPr>
        </p:nvGraphicFramePr>
        <p:xfrm>
          <a:off x="1215827" y="2442937"/>
          <a:ext cx="6858000" cy="741680"/>
        </p:xfrm>
        <a:graphic>
          <a:graphicData uri="http://schemas.openxmlformats.org/drawingml/2006/table">
            <a:tbl>
              <a:tblPr firstRow="1" bandRow="1"/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EC in quads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Damper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Chromaticity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Octupoles</a:t>
                      </a:r>
                      <a:r>
                        <a:rPr lang="en-GB" sz="1600" dirty="0" smtClean="0"/>
                        <a:t> current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SEY 1.3 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lang="en-GB" sz="1600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0/0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2"/>
          <p:cNvSpPr/>
          <p:nvPr/>
        </p:nvSpPr>
        <p:spPr>
          <a:xfrm>
            <a:off x="738209" y="779745"/>
            <a:ext cx="79485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Instability observed in both planes,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consistently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with the symmetry of the e-cloud dynamics in the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quadrupoles</a:t>
            </a:r>
          </a:p>
          <a:p>
            <a:pPr marL="285750" lvl="1" indent="-28575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Unlike LHC, EC in quadrupoles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is not expected to drive instabilities at injection </a:t>
            </a: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within the beam intensity upgrade foreseen by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HL-LHC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GB" sz="1600" dirty="0" err="1" smtClean="0"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GB" sz="1600" baseline="-25000" dirty="0" err="1" smtClean="0">
                <a:latin typeface="Calibri" charset="0"/>
                <a:ea typeface="Calibri" charset="0"/>
                <a:cs typeface="Calibri" charset="0"/>
              </a:rPr>
              <a:t>b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=2.3e11 p/bunch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)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 provided that intensity dependence from build-up simulations is confirmed experimentally</a:t>
            </a:r>
            <a:endParaRPr lang="en-GB" sz="1600" dirty="0" smtClean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61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54220"/>
              </p:ext>
            </p:extLst>
          </p:nvPr>
        </p:nvGraphicFramePr>
        <p:xfrm>
          <a:off x="1215827" y="2442937"/>
          <a:ext cx="6858000" cy="741680"/>
        </p:xfrm>
        <a:graphic>
          <a:graphicData uri="http://schemas.openxmlformats.org/drawingml/2006/table">
            <a:tbl>
              <a:tblPr firstRow="1" bandRow="1"/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EC in quads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Damper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Chromaticity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Octupoles</a:t>
                      </a:r>
                      <a:r>
                        <a:rPr lang="en-GB" sz="1600" dirty="0" smtClean="0"/>
                        <a:t> current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SEY 1.3 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ON</a:t>
                      </a:r>
                      <a:endParaRPr lang="en-GB" sz="160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0/0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12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Arc quadrupoles @ 450 GeV: only EC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679099" y="3342789"/>
            <a:ext cx="8069693" cy="2431976"/>
            <a:chOff x="515203" y="1535152"/>
            <a:chExt cx="8069693" cy="243197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18" t="54460" r="15138" b="394"/>
            <a:stretch/>
          </p:blipFill>
          <p:spPr>
            <a:xfrm>
              <a:off x="3966576" y="1535152"/>
              <a:ext cx="3488738" cy="2431976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25" t="6099" r="14767" b="49136"/>
            <a:stretch/>
          </p:blipFill>
          <p:spPr>
            <a:xfrm>
              <a:off x="515203" y="1542634"/>
              <a:ext cx="3502121" cy="2411431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931" t="9523" b="70342"/>
            <a:stretch/>
          </p:blipFill>
          <p:spPr>
            <a:xfrm>
              <a:off x="7352090" y="1652192"/>
              <a:ext cx="1232806" cy="1084655"/>
            </a:xfrm>
            <a:prstGeom prst="rect">
              <a:avLst/>
            </a:prstGeom>
          </p:spPr>
        </p:pic>
      </p:grpSp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25" name="Rettangolo 24"/>
          <p:cNvSpPr/>
          <p:nvPr/>
        </p:nvSpPr>
        <p:spPr>
          <a:xfrm>
            <a:off x="2709850" y="5857112"/>
            <a:ext cx="393768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en-GB" sz="14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(similar behaviour in the horizontal plane)</a:t>
            </a:r>
            <a:endParaRPr lang="en-GB" sz="1400" dirty="0">
              <a:solidFill>
                <a:schemeClr val="tx2"/>
              </a:solidFill>
              <a:latin typeface="Calibri"/>
              <a:cs typeface="Calibri"/>
              <a:sym typeface="Wingdings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1418657" y="3034355"/>
            <a:ext cx="6399329" cy="107721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101600" dist="762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 defTabSz="457200"/>
            <a:endParaRPr lang="en-GB" sz="1600" dirty="0" smtClean="0">
              <a:ln w="0"/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/>
            </a:endParaRPr>
          </a:p>
          <a:p>
            <a:pPr lvl="0" algn="ctr" defTabSz="457200"/>
            <a:r>
              <a:rPr lang="en-GB" sz="1600" dirty="0" smtClean="0">
                <a:ln w="0"/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/>
              </a:rPr>
              <a:t>In order to identify potential stabilization mechanisms we need to study the unstable cases (far from the realistic scenario …)</a:t>
            </a:r>
          </a:p>
          <a:p>
            <a:pPr lvl="0" algn="ctr" defTabSz="457200"/>
            <a:endParaRPr lang="en-GB" sz="1600" dirty="0">
              <a:ln w="0"/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/>
            </a:endParaRPr>
          </a:p>
        </p:txBody>
      </p:sp>
      <p:sp>
        <p:nvSpPr>
          <p:cNvPr id="20" name="Rectangle 12"/>
          <p:cNvSpPr/>
          <p:nvPr/>
        </p:nvSpPr>
        <p:spPr>
          <a:xfrm>
            <a:off x="738209" y="779745"/>
            <a:ext cx="794859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Instability observed in both planes,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consistently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with the symmetry of the e-cloud dynamics in the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quadrupoles</a:t>
            </a:r>
          </a:p>
          <a:p>
            <a:pPr marL="285750" lvl="1" indent="-28575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Unlike LHC, EC in quadrupoles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is not expected to drive instabilities at injection </a:t>
            </a: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within the beam intensity upgrade foreseen by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HL-LHC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GB" sz="1600" dirty="0" err="1" smtClean="0"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GB" sz="1600" baseline="-25000" dirty="0" err="1" smtClean="0">
                <a:latin typeface="Calibri" charset="0"/>
                <a:ea typeface="Calibri" charset="0"/>
                <a:cs typeface="Calibri" charset="0"/>
              </a:rPr>
              <a:t>b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=2.3e11 p/bunch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)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 provided that intensity dependence from build-up simulations is confirmed experimentally</a:t>
            </a:r>
            <a:endParaRPr lang="en-GB" sz="1600" dirty="0">
              <a:latin typeface="Calibri" charset="0"/>
              <a:ea typeface="Calibri" charset="0"/>
              <a:cs typeface="Calibri" charset="0"/>
            </a:endParaRPr>
          </a:p>
          <a:p>
            <a:pPr marL="285750" lvl="1" indent="-28575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dirty="0" smtClean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2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13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Arc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quadrupoles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@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450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GeV: transverse feedback effect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00" y="3466800"/>
            <a:ext cx="7253173" cy="2478481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 flipH="1">
            <a:off x="2786394" y="3580107"/>
            <a:ext cx="141673" cy="1934068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17" name="Rettangolo 16"/>
          <p:cNvSpPr/>
          <p:nvPr/>
        </p:nvSpPr>
        <p:spPr>
          <a:xfrm>
            <a:off x="2709850" y="5857112"/>
            <a:ext cx="393768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en-GB" sz="14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(similar behaviour in the horizontal plane)</a:t>
            </a:r>
            <a:endParaRPr lang="en-GB" sz="1400" dirty="0">
              <a:solidFill>
                <a:schemeClr val="tx2"/>
              </a:solidFill>
              <a:latin typeface="Calibri"/>
              <a:cs typeface="Calibri"/>
              <a:sym typeface="Wingdings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" t="4488" r="49412" b="46903"/>
          <a:stretch/>
        </p:blipFill>
        <p:spPr>
          <a:xfrm>
            <a:off x="3107175" y="4126605"/>
            <a:ext cx="3262269" cy="212324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9" name="Rectangle 12"/>
          <p:cNvSpPr/>
          <p:nvPr/>
        </p:nvSpPr>
        <p:spPr>
          <a:xfrm>
            <a:off x="776034" y="718478"/>
            <a:ext cx="79590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lnSpc>
                <a:spcPct val="15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Feedback system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/>
              </a:rPr>
              <a:t>helps in reducing the centroid oscillation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/>
              </a:rPr>
              <a:t>but not the emittance growth</a:t>
            </a:r>
          </a:p>
          <a:p>
            <a:pPr marL="742950" lvl="1" indent="-285750" defTabSz="457200">
              <a:lnSpc>
                <a:spcPct val="150000"/>
              </a:lnSpc>
              <a:buClr>
                <a:schemeClr val="tx2"/>
              </a:buClr>
              <a:buFont typeface="Wingdings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Higher order modes </a:t>
            </a:r>
            <a:r>
              <a:rPr lang="en-GB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excited 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/>
              </a:rPr>
              <a:t>cannot be damped by the traditional damper </a:t>
            </a:r>
          </a:p>
          <a:p>
            <a:pPr marL="742950" lvl="1" indent="-285750" defTabSz="457200">
              <a:buClr>
                <a:schemeClr val="tx2"/>
              </a:buClr>
              <a:buFont typeface="Wingdings" charset="2"/>
              <a:buChar char="Ø"/>
            </a:pP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Consistent with the machine observation during the scrubbing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/>
              </a:rPr>
              <a:t>run  higher damper gain helped to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/>
              </a:rPr>
              <a:t>mitigate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/>
              </a:rPr>
              <a:t>fast losses </a:t>
            </a:r>
            <a:endParaRPr lang="en-GB" sz="1600" dirty="0">
              <a:latin typeface="Calibri"/>
              <a:cs typeface="Arial" panose="020B0604020202020204" pitchFamily="34" charset="0"/>
              <a:sym typeface="Wingdings"/>
            </a:endParaRPr>
          </a:p>
        </p:txBody>
      </p:sp>
      <p:graphicFrame>
        <p:nvGraphicFramePr>
          <p:cNvPr id="23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030757"/>
              </p:ext>
            </p:extLst>
          </p:nvPr>
        </p:nvGraphicFramePr>
        <p:xfrm>
          <a:off x="1215827" y="2225964"/>
          <a:ext cx="6858000" cy="741680"/>
        </p:xfrm>
        <a:graphic>
          <a:graphicData uri="http://schemas.openxmlformats.org/drawingml/2006/table">
            <a:tbl>
              <a:tblPr firstRow="1" bandRow="1"/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EC in quads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Damper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Chromaticity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Octupoles</a:t>
                      </a:r>
                      <a:r>
                        <a:rPr lang="en-GB" sz="1600" dirty="0" smtClean="0"/>
                        <a:t> current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SEY 1.3 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ON</a:t>
                      </a:r>
                      <a:endParaRPr lang="en-GB" sz="160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tx2"/>
                          </a:solidFill>
                        </a:rPr>
                        <a:t>0/0</a:t>
                      </a:r>
                      <a:endParaRPr lang="en-GB" sz="1600" baseline="3000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4" name="Rettangolo 23"/>
          <p:cNvSpPr/>
          <p:nvPr/>
        </p:nvSpPr>
        <p:spPr>
          <a:xfrm>
            <a:off x="2928068" y="3013062"/>
            <a:ext cx="3380509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N</a:t>
            </a:r>
            <a:r>
              <a:rPr lang="it-IT" sz="1600" b="1" baseline="-250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b</a:t>
            </a: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 = 1.0e11 </a:t>
            </a:r>
            <a:r>
              <a:rPr lang="it-IT" sz="1600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ppb</a:t>
            </a: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 </a:t>
            </a:r>
            <a:endParaRPr lang="it-IT" sz="16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89106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14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12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Arc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quadrupoles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@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450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GeV: octupoles effect 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5" name="Rectangle 12"/>
          <p:cNvSpPr/>
          <p:nvPr/>
        </p:nvSpPr>
        <p:spPr>
          <a:xfrm>
            <a:off x="759984" y="675942"/>
            <a:ext cx="771667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Mild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stabilizing effect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of octupoles alone  emittance growth still visible 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285750" indent="-28575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Octupoles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might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be less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effective due to the smaller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beam emittance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 next step: detailed emittance and </a:t>
            </a:r>
            <a:r>
              <a:rPr lang="en-GB" sz="1600" dirty="0" err="1" smtClean="0">
                <a:latin typeface="Calibri" charset="0"/>
                <a:ea typeface="Calibri" charset="0"/>
                <a:cs typeface="Calibri" charset="0"/>
                <a:sym typeface="Wingdings"/>
              </a:rPr>
              <a:t>octupole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 scan</a:t>
            </a:r>
            <a:endParaRPr lang="en-GB" sz="1600" dirty="0" smtClean="0"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00" y="3466800"/>
            <a:ext cx="7253173" cy="2478481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2709850" y="5857112"/>
            <a:ext cx="393768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en-GB" sz="14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(similar behaviour in the horizontal plane)</a:t>
            </a:r>
            <a:endParaRPr lang="en-GB" sz="1400" dirty="0">
              <a:solidFill>
                <a:schemeClr val="tx2"/>
              </a:solidFill>
              <a:latin typeface="Calibri"/>
              <a:cs typeface="Calibri"/>
              <a:sym typeface="Wingdings"/>
            </a:endParaRPr>
          </a:p>
        </p:txBody>
      </p:sp>
      <p:graphicFrame>
        <p:nvGraphicFramePr>
          <p:cNvPr id="16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9201"/>
              </p:ext>
            </p:extLst>
          </p:nvPr>
        </p:nvGraphicFramePr>
        <p:xfrm>
          <a:off x="1215827" y="2225964"/>
          <a:ext cx="6858000" cy="741680"/>
        </p:xfrm>
        <a:graphic>
          <a:graphicData uri="http://schemas.openxmlformats.org/drawingml/2006/table">
            <a:tbl>
              <a:tblPr firstRow="1" bandRow="1"/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EC in quads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Damper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Chromaticity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Octupoles</a:t>
                      </a:r>
                      <a:r>
                        <a:rPr lang="en-GB" sz="1600" dirty="0" smtClean="0"/>
                        <a:t> current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SEY 1.3 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ON</a:t>
                      </a:r>
                      <a:endParaRPr lang="en-GB" sz="160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tx2"/>
                          </a:solidFill>
                        </a:rPr>
                        <a:t>0/0</a:t>
                      </a:r>
                      <a:endParaRPr lang="en-GB" sz="1600" baseline="3000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26 A</a:t>
                      </a:r>
                      <a:endParaRPr lang="en-GB" sz="160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Rettangolo 16"/>
          <p:cNvSpPr/>
          <p:nvPr/>
        </p:nvSpPr>
        <p:spPr>
          <a:xfrm>
            <a:off x="2928068" y="3013062"/>
            <a:ext cx="3380509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N</a:t>
            </a:r>
            <a:r>
              <a:rPr lang="it-IT" sz="1600" b="1" baseline="-250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b</a:t>
            </a: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 = 1.0e11 </a:t>
            </a:r>
            <a:r>
              <a:rPr lang="it-IT" sz="1600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ppb</a:t>
            </a: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 </a:t>
            </a:r>
            <a:endParaRPr lang="it-IT" sz="16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61720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15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Arc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quadrupoles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@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450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GeV: chromaticity effect 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7" name="Rectangle 12"/>
          <p:cNvSpPr/>
          <p:nvPr/>
        </p:nvSpPr>
        <p:spPr>
          <a:xfrm>
            <a:off x="1029152" y="695445"/>
            <a:ext cx="8006360" cy="77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lnSpc>
                <a:spcPct val="15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Strong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impact on </a:t>
            </a:r>
            <a:r>
              <a:rPr lang="en-GB" sz="1600" dirty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the emittance growth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and on the bunch oscillation as well</a:t>
            </a:r>
          </a:p>
          <a:p>
            <a:pPr marL="742950" lvl="1" indent="-285750" defTabSz="457200">
              <a:spcBef>
                <a:spcPts val="5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Large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chromaticity </a:t>
            </a:r>
            <a:r>
              <a:rPr lang="en-GB" sz="1600" dirty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values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can ensure the beam stability </a:t>
            </a:r>
            <a:endParaRPr lang="en-GB" sz="1600" dirty="0">
              <a:solidFill>
                <a:schemeClr val="tx2"/>
              </a:solidFill>
              <a:latin typeface="Calibri"/>
              <a:cs typeface="Arial" panose="020B0604020202020204" pitchFamily="34" charset="0"/>
              <a:sym typeface="Wingding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00" y="3466800"/>
            <a:ext cx="7253173" cy="2478481"/>
          </a:xfrm>
          <a:prstGeom prst="rect">
            <a:avLst/>
          </a:prstGeom>
        </p:spPr>
      </p:pic>
      <p:graphicFrame>
        <p:nvGraphicFramePr>
          <p:cNvPr id="10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166081"/>
              </p:ext>
            </p:extLst>
          </p:nvPr>
        </p:nvGraphicFramePr>
        <p:xfrm>
          <a:off x="1215827" y="2225964"/>
          <a:ext cx="6858000" cy="741680"/>
        </p:xfrm>
        <a:graphic>
          <a:graphicData uri="http://schemas.openxmlformats.org/drawingml/2006/table">
            <a:tbl>
              <a:tblPr firstRow="1" bandRow="1"/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EC in quads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Damper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Chromaticity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Octupoles</a:t>
                      </a:r>
                      <a:r>
                        <a:rPr lang="en-GB" sz="1600" dirty="0" smtClean="0"/>
                        <a:t> current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SEY 1.3 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ON</a:t>
                      </a:r>
                      <a:endParaRPr lang="en-GB" sz="160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20/20</a:t>
                      </a:r>
                      <a:endParaRPr lang="en-GB" sz="160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Rettangolo 10"/>
          <p:cNvSpPr/>
          <p:nvPr/>
        </p:nvSpPr>
        <p:spPr>
          <a:xfrm>
            <a:off x="2928068" y="3013062"/>
            <a:ext cx="3380509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N</a:t>
            </a:r>
            <a:r>
              <a:rPr lang="it-IT" sz="1600" b="1" baseline="-250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b</a:t>
            </a: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 = 1.0e11 </a:t>
            </a:r>
            <a:r>
              <a:rPr lang="it-IT" sz="1600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ppb</a:t>
            </a:r>
            <a:r>
              <a:rPr lang="it-IT" sz="16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 </a:t>
            </a:r>
            <a:endParaRPr lang="it-IT" sz="16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  <a:sym typeface="Wingdings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709850" y="5857112"/>
            <a:ext cx="393768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en-GB" sz="14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(similar behaviour in the horizontal plane)</a:t>
            </a:r>
            <a:endParaRPr lang="en-GB" sz="1400" dirty="0">
              <a:solidFill>
                <a:schemeClr val="tx2"/>
              </a:solidFill>
              <a:latin typeface="Calibri"/>
              <a:cs typeface="Calibri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44493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16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Arc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quadrupoles @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7 </a:t>
            </a:r>
            <a:r>
              <a:rPr lang="en-US" sz="2800" dirty="0" err="1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TeV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: only EC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106th </a:t>
            </a:r>
            <a:r>
              <a:rPr lang="en-GB" dirty="0" err="1" smtClean="0"/>
              <a:t>HiLumi</a:t>
            </a:r>
            <a:r>
              <a:rPr lang="en-GB" dirty="0" smtClean="0"/>
              <a:t> WP2 meeting</a:t>
            </a:r>
            <a:endParaRPr lang="en-US" dirty="0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3" b="49063"/>
          <a:stretch/>
        </p:blipFill>
        <p:spPr>
          <a:xfrm>
            <a:off x="411153" y="3473927"/>
            <a:ext cx="8723650" cy="2496311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4588933" y="4470400"/>
            <a:ext cx="3031067" cy="23706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12"/>
          <p:cNvSpPr/>
          <p:nvPr/>
        </p:nvSpPr>
        <p:spPr>
          <a:xfrm>
            <a:off x="508241" y="643929"/>
            <a:ext cx="8351241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tx1"/>
              </a:buClr>
              <a:buFont typeface="Arial" charset="0"/>
              <a:buChar char="•"/>
              <a:defRPr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For bunch intensities larger than 2.0e11 the </a:t>
            </a:r>
            <a:r>
              <a:rPr lang="en-GB" sz="1600" dirty="0" err="1" smtClean="0">
                <a:latin typeface="Calibri" charset="0"/>
                <a:ea typeface="Calibri" charset="0"/>
                <a:cs typeface="Calibri" charset="0"/>
              </a:rPr>
              <a:t>multipacting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process does not occur for SEY=1.30</a:t>
            </a:r>
          </a:p>
          <a:p>
            <a:pPr marL="285750" lvl="0" indent="-285750">
              <a:spcBef>
                <a:spcPts val="1000"/>
              </a:spcBef>
              <a:buClr>
                <a:schemeClr val="tx1"/>
              </a:buClr>
              <a:buFont typeface="Arial" charset="0"/>
              <a:buChar char="•"/>
              <a:defRPr/>
            </a:pP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Strong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stabilizing effects of the increased beam energy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 effect of the increased beam rigidity</a:t>
            </a:r>
          </a:p>
          <a:p>
            <a:pPr marL="285750" lvl="0" indent="-285750">
              <a:spcBef>
                <a:spcPts val="1200"/>
              </a:spcBef>
              <a:buClr>
                <a:schemeClr val="bg1"/>
              </a:buClr>
              <a:buFont typeface="Arial" charset="0"/>
              <a:buChar char="•"/>
              <a:defRPr/>
            </a:pPr>
            <a:r>
              <a:rPr lang="en-GB" sz="16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Few unstable </a:t>
            </a:r>
            <a:r>
              <a:rPr lang="en-GB" sz="16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cases </a:t>
            </a:r>
            <a:r>
              <a:rPr lang="en-GB" sz="16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around </a:t>
            </a:r>
            <a:r>
              <a:rPr lang="en-GB" sz="16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LHC-like </a:t>
            </a:r>
            <a:r>
              <a:rPr lang="en-GB" sz="16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intensities </a:t>
            </a:r>
            <a:r>
              <a:rPr lang="en-GB" sz="16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can be observed in </a:t>
            </a:r>
            <a:r>
              <a:rPr lang="en-GB" sz="16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only the </a:t>
            </a:r>
            <a:r>
              <a:rPr lang="en-GB" sz="16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vertical plane, developing after </a:t>
            </a:r>
            <a:r>
              <a:rPr lang="en-GB" sz="16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10k simulated turns</a:t>
            </a:r>
          </a:p>
          <a:p>
            <a:pPr marL="742950" lvl="1" indent="-285750">
              <a:spcBef>
                <a:spcPts val="600"/>
              </a:spcBef>
              <a:buClr>
                <a:schemeClr val="bg1"/>
              </a:buClr>
              <a:buFont typeface="Wingdings" charset="2"/>
              <a:buChar char="Ø"/>
              <a:defRPr/>
            </a:pPr>
            <a:r>
              <a:rPr lang="en-GB" sz="160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Due to higher intensity EC in quadrupoles should not be an issue in HL-LHC</a:t>
            </a:r>
            <a:endParaRPr lang="en-GB" sz="16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aphicFrame>
        <p:nvGraphicFramePr>
          <p:cNvPr id="11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100947"/>
              </p:ext>
            </p:extLst>
          </p:nvPr>
        </p:nvGraphicFramePr>
        <p:xfrm>
          <a:off x="1171045" y="2651829"/>
          <a:ext cx="6858000" cy="741680"/>
        </p:xfrm>
        <a:graphic>
          <a:graphicData uri="http://schemas.openxmlformats.org/drawingml/2006/table">
            <a:tbl>
              <a:tblPr firstRow="1" bandRow="1"/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EC in quads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Damper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Chromaticity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Octupoles</a:t>
                      </a:r>
                      <a:r>
                        <a:rPr lang="en-GB" sz="1600" dirty="0" smtClean="0"/>
                        <a:t> current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SEY 1.3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OFF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0/0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716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17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Arc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quadrupoles @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7 </a:t>
            </a:r>
            <a:r>
              <a:rPr lang="en-US" sz="2800" dirty="0" err="1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TeV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: only EC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graphicFrame>
        <p:nvGraphicFramePr>
          <p:cNvPr id="12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577902"/>
              </p:ext>
            </p:extLst>
          </p:nvPr>
        </p:nvGraphicFramePr>
        <p:xfrm>
          <a:off x="1171045" y="2651829"/>
          <a:ext cx="6858000" cy="741680"/>
        </p:xfrm>
        <a:graphic>
          <a:graphicData uri="http://schemas.openxmlformats.org/drawingml/2006/table">
            <a:tbl>
              <a:tblPr firstRow="1" bandRow="1"/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EC in quads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Damper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Chromaticity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Octupoles</a:t>
                      </a:r>
                      <a:r>
                        <a:rPr lang="en-GB" sz="1600" dirty="0" smtClean="0"/>
                        <a:t> current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SEY 1.3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OFF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0/0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2"/>
          <p:cNvSpPr/>
          <p:nvPr/>
        </p:nvSpPr>
        <p:spPr>
          <a:xfrm>
            <a:off x="508241" y="643929"/>
            <a:ext cx="8358173" cy="192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tx1"/>
              </a:buClr>
              <a:buFont typeface="Arial" charset="0"/>
              <a:buChar char="•"/>
              <a:defRPr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For bunch intensities larger than 2.0e11 the </a:t>
            </a:r>
            <a:r>
              <a:rPr lang="en-GB" sz="1600" dirty="0" err="1" smtClean="0">
                <a:latin typeface="Calibri" charset="0"/>
                <a:ea typeface="Calibri" charset="0"/>
                <a:cs typeface="Calibri" charset="0"/>
              </a:rPr>
              <a:t>multipacting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 process does not occur for SEY=1.30</a:t>
            </a:r>
          </a:p>
          <a:p>
            <a:pPr marL="285750" lvl="0" indent="-285750">
              <a:spcBef>
                <a:spcPts val="1000"/>
              </a:spcBef>
              <a:buClr>
                <a:schemeClr val="tx1"/>
              </a:buClr>
              <a:buFont typeface="Arial" charset="0"/>
              <a:buChar char="•"/>
              <a:defRPr/>
            </a:pP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Strong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stabilizing effects of the increased beam energy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 effect of the increased beam rigidity</a:t>
            </a:r>
          </a:p>
          <a:p>
            <a:pPr marL="285750" lvl="0" indent="-285750">
              <a:spcBef>
                <a:spcPts val="1200"/>
              </a:spcBef>
              <a:buClr>
                <a:schemeClr val="tx1"/>
              </a:buClr>
              <a:buFont typeface="Arial" charset="0"/>
              <a:buChar char="•"/>
              <a:defRPr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Few unstable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cases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around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LHC-like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intensities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can be observed in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only the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vertical plane, developing after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10k simulated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turns  to be simulated together with damper, chromaticity and octupoles</a:t>
            </a:r>
            <a:endParaRPr lang="en-GB" sz="1600" dirty="0" smtClean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742950" lvl="1" indent="-285750">
              <a:spcBef>
                <a:spcPts val="600"/>
              </a:spcBef>
              <a:buClr>
                <a:schemeClr val="tx1"/>
              </a:buClr>
              <a:buFont typeface="Wingdings" charset="2"/>
              <a:buChar char="Ø"/>
              <a:defRPr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EC in quadrupoles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should not be an issue in HL-LHC</a:t>
            </a:r>
            <a:endParaRPr lang="en-GB" sz="160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106th </a:t>
            </a:r>
            <a:r>
              <a:rPr lang="en-GB" dirty="0" err="1" smtClean="0"/>
              <a:t>HiLumi</a:t>
            </a:r>
            <a:r>
              <a:rPr lang="en-GB" dirty="0" smtClean="0"/>
              <a:t> WP2 meeting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3" b="49063"/>
          <a:stretch/>
        </p:blipFill>
        <p:spPr>
          <a:xfrm>
            <a:off x="411153" y="3473927"/>
            <a:ext cx="8723650" cy="2496311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4600045" y="4231038"/>
            <a:ext cx="3053167" cy="27066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uppo 8"/>
          <p:cNvGrpSpPr>
            <a:grpSpLocks noChangeAspect="1"/>
          </p:cNvGrpSpPr>
          <p:nvPr/>
        </p:nvGrpSpPr>
        <p:grpSpPr>
          <a:xfrm>
            <a:off x="4096653" y="3541669"/>
            <a:ext cx="3705295" cy="2446497"/>
            <a:chOff x="3905573" y="1579302"/>
            <a:chExt cx="3848475" cy="2541034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 rotWithShape="1"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38" t="6770" r="14598" b="48458"/>
            <a:stretch/>
          </p:blipFill>
          <p:spPr>
            <a:xfrm>
              <a:off x="3905574" y="1579302"/>
              <a:ext cx="3848474" cy="2541034"/>
            </a:xfrm>
            <a:prstGeom prst="rect">
              <a:avLst/>
            </a:prstGeom>
            <a:ln w="28575">
              <a:solidFill>
                <a:srgbClr val="FF0000"/>
              </a:solidFill>
              <a:prstDash val="dash"/>
            </a:ln>
          </p:spPr>
        </p:pic>
        <p:sp>
          <p:nvSpPr>
            <p:cNvPr id="11" name="Rettangolo 10"/>
            <p:cNvSpPr/>
            <p:nvPr/>
          </p:nvSpPr>
          <p:spPr>
            <a:xfrm>
              <a:off x="3905573" y="3717804"/>
              <a:ext cx="263471" cy="230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56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6"/>
          <p:cNvGraphicFramePr>
            <a:graphicFrameLocks noGrp="1"/>
          </p:cNvGraphicFramePr>
          <p:nvPr>
            <p:extLst/>
          </p:nvPr>
        </p:nvGraphicFramePr>
        <p:xfrm>
          <a:off x="1202833" y="2483978"/>
          <a:ext cx="6858000" cy="741680"/>
        </p:xfrm>
        <a:graphic>
          <a:graphicData uri="http://schemas.openxmlformats.org/drawingml/2006/table">
            <a:tbl>
              <a:tblPr firstRow="1" bandRow="1"/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EC density in Dip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Damper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Chromaticity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Octupoles</a:t>
                      </a:r>
                      <a:r>
                        <a:rPr lang="en-GB" sz="1600" dirty="0" smtClean="0"/>
                        <a:t> current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1e11-5e12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OFF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0/0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</a:t>
                      </a:r>
                      <a:endParaRPr lang="en-GB" sz="1600" baseline="30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18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Arc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dipoles @ 450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GeV: a first look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9487" y="597911"/>
            <a:ext cx="81093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EC distribution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is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initialized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uniform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 within the dipole chamber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and its density is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scanned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 good approximation</a:t>
            </a:r>
            <a:r>
              <a:rPr lang="en-GB" sz="1600" baseline="300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(1)</a:t>
            </a:r>
            <a:endParaRPr lang="en-GB" sz="1600" baseline="300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Instabilities observed only in the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vertical plane 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742950" lvl="1" indent="-285750">
              <a:spcBef>
                <a:spcPts val="6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fast rise-time for large e- densities</a:t>
            </a:r>
          </a:p>
          <a:p>
            <a:pPr marL="742950" lvl="1" indent="-285750">
              <a:spcBef>
                <a:spcPts val="6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i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nstability threshold at around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1e12 e-/m</a:t>
            </a:r>
            <a:r>
              <a:rPr lang="en-GB" sz="1600" baseline="300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3</a:t>
            </a:r>
            <a:endParaRPr lang="en-GB" sz="160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865566" y="5880784"/>
            <a:ext cx="8033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(1) H. </a:t>
            </a:r>
            <a:r>
              <a:rPr lang="en-GB" sz="1200" dirty="0" err="1" smtClean="0">
                <a:latin typeface="Calibri" charset="0"/>
                <a:ea typeface="Calibri" charset="0"/>
                <a:cs typeface="Calibri" charset="0"/>
                <a:hlinkClick r:id="rId3"/>
              </a:rPr>
              <a:t>Bartosik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 et al., “</a:t>
            </a:r>
            <a:r>
              <a:rPr lang="en-GB" sz="1200" dirty="0">
                <a:latin typeface="Calibri" charset="0"/>
                <a:ea typeface="Calibri" charset="0"/>
                <a:cs typeface="Calibri" charset="0"/>
                <a:hlinkClick r:id="rId3"/>
              </a:rPr>
              <a:t>BENCHMARKING HEADTAIL WITH ELECTRON 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CLOUD INSTABILITIES </a:t>
            </a:r>
            <a:r>
              <a:rPr lang="en-GB" sz="1200" dirty="0">
                <a:latin typeface="Calibri" charset="0"/>
                <a:ea typeface="Calibri" charset="0"/>
                <a:cs typeface="Calibri" charset="0"/>
                <a:hlinkClick r:id="rId3"/>
              </a:rPr>
              <a:t>OBSERVED IN THE 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LHC”, ECLOUD12</a:t>
            </a:r>
            <a:endParaRPr lang="en-GB" sz="1200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524932" y="3304657"/>
            <a:ext cx="8407723" cy="2681692"/>
            <a:chOff x="524932" y="3304657"/>
            <a:chExt cx="8407723" cy="2681692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04" b="48136"/>
            <a:stretch/>
          </p:blipFill>
          <p:spPr>
            <a:xfrm>
              <a:off x="524932" y="3507545"/>
              <a:ext cx="8407723" cy="2478804"/>
            </a:xfrm>
            <a:prstGeom prst="rect">
              <a:avLst/>
            </a:prstGeom>
          </p:spPr>
        </p:pic>
        <p:sp>
          <p:nvSpPr>
            <p:cNvPr id="11" name="Rettangolo 10"/>
            <p:cNvSpPr/>
            <p:nvPr/>
          </p:nvSpPr>
          <p:spPr>
            <a:xfrm>
              <a:off x="2688228" y="3304657"/>
              <a:ext cx="3380509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3975" lvl="1" algn="ctr" defTabSz="457200">
                <a:lnSpc>
                  <a:spcPct val="90000"/>
                </a:lnSpc>
                <a:buSzPct val="60000"/>
                <a:defRPr/>
              </a:pPr>
              <a:r>
                <a:rPr lang="it-IT" sz="1600" b="1" dirty="0" smtClean="0">
                  <a:solidFill>
                    <a:schemeClr val="accent6">
                      <a:lumMod val="50000"/>
                    </a:schemeClr>
                  </a:solidFill>
                  <a:latin typeface="Calibri"/>
                  <a:cs typeface="Calibri"/>
                  <a:sym typeface="Wingdings"/>
                </a:rPr>
                <a:t>N</a:t>
              </a:r>
              <a:r>
                <a:rPr lang="it-IT" sz="1600" b="1" baseline="-25000" dirty="0" smtClean="0">
                  <a:solidFill>
                    <a:schemeClr val="accent6">
                      <a:lumMod val="50000"/>
                    </a:schemeClr>
                  </a:solidFill>
                  <a:latin typeface="Calibri"/>
                  <a:cs typeface="Calibri"/>
                  <a:sym typeface="Wingdings"/>
                </a:rPr>
                <a:t>b</a:t>
              </a:r>
              <a:r>
                <a:rPr lang="it-IT" sz="1600" b="1" dirty="0" smtClean="0">
                  <a:solidFill>
                    <a:schemeClr val="accent6">
                      <a:lumMod val="50000"/>
                    </a:schemeClr>
                  </a:solidFill>
                  <a:latin typeface="Calibri"/>
                  <a:cs typeface="Calibri"/>
                  <a:sym typeface="Wingdings"/>
                </a:rPr>
                <a:t> = 2.2e11 </a:t>
              </a:r>
              <a:r>
                <a:rPr lang="it-IT" sz="1600" b="1" dirty="0" err="1" smtClean="0">
                  <a:solidFill>
                    <a:schemeClr val="accent6">
                      <a:lumMod val="50000"/>
                    </a:schemeClr>
                  </a:solidFill>
                  <a:latin typeface="Calibri"/>
                  <a:cs typeface="Calibri"/>
                  <a:sym typeface="Wingdings"/>
                </a:rPr>
                <a:t>ppb</a:t>
              </a:r>
              <a:r>
                <a:rPr lang="it-IT" sz="1600" b="1" dirty="0" smtClean="0">
                  <a:solidFill>
                    <a:schemeClr val="accent6">
                      <a:lumMod val="50000"/>
                    </a:schemeClr>
                  </a:solidFill>
                  <a:latin typeface="Calibri"/>
                  <a:cs typeface="Calibri"/>
                  <a:sym typeface="Wingdings"/>
                </a:rPr>
                <a:t> </a:t>
              </a:r>
              <a:endParaRPr lang="it-IT" sz="16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endParaRPr>
            </a:p>
          </p:txBody>
        </p:sp>
      </p:grpSp>
      <p:sp>
        <p:nvSpPr>
          <p:cNvPr id="10" name="Rettangolo 9"/>
          <p:cNvSpPr/>
          <p:nvPr/>
        </p:nvSpPr>
        <p:spPr>
          <a:xfrm>
            <a:off x="4538134" y="3652455"/>
            <a:ext cx="237067" cy="187632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5" t="6601" r="14421" b="48655"/>
          <a:stretch/>
        </p:blipFill>
        <p:spPr>
          <a:xfrm>
            <a:off x="4183956" y="3618589"/>
            <a:ext cx="3556000" cy="2439206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</p:pic>
    </p:spTree>
    <p:extLst>
      <p:ext uri="{BB962C8B-B14F-4D97-AF65-F5344CB8AC3E}">
        <p14:creationId xmlns:p14="http://schemas.microsoft.com/office/powerpoint/2010/main" val="46070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5"/>
          <p:cNvSpPr/>
          <p:nvPr/>
        </p:nvSpPr>
        <p:spPr>
          <a:xfrm>
            <a:off x="224779" y="932951"/>
            <a:ext cx="85936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buFont typeface="Arial"/>
              <a:buChar char="•"/>
            </a:pPr>
            <a:endParaRPr lang="en-GB" sz="2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Rectangle 10"/>
          <p:cNvSpPr/>
          <p:nvPr/>
        </p:nvSpPr>
        <p:spPr>
          <a:xfrm>
            <a:off x="341516" y="933171"/>
            <a:ext cx="819570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endParaRPr lang="en-US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5845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1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PyECLOUD-PyHEADTAIL simulation</a:t>
            </a:r>
          </a:p>
        </p:txBody>
      </p:sp>
      <p:sp>
        <p:nvSpPr>
          <p:cNvPr id="25" name="Segnaposto numero diapositiva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8C33-444F-FA49-B317-4922166C480A}" type="slidenum">
              <a:rPr lang="it-IT" smtClean="0"/>
              <a:t>1</a:t>
            </a:fld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718779" y="636631"/>
            <a:ext cx="7818442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Clr>
                <a:schemeClr val="tx2"/>
              </a:buClr>
            </a:pP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Understanding of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EC phenomena heavily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relies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on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PyECLOUD-PyHEADTAIL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simulations</a:t>
            </a:r>
          </a:p>
          <a:p>
            <a:pPr marL="400050" lvl="1" indent="-214313">
              <a:spcBef>
                <a:spcPts val="8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Simulations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are very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demanding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 terms of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time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and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computational resources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 multi-scale problem</a:t>
            </a:r>
          </a:p>
          <a:p>
            <a:pPr marL="928687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space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: small beam (~100 um) in a big chamber (4 cm)</a:t>
            </a:r>
          </a:p>
          <a:p>
            <a:pPr marL="928687" lvl="2" indent="-285750"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time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: 1 ns for the e- motion, 1 to 10 s for instability development</a:t>
            </a:r>
          </a:p>
          <a:p>
            <a:pPr marL="400050" lvl="1" indent="-214313">
              <a:spcBef>
                <a:spcPts val="1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Recent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work has been focused on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increasing the performance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of the simulation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tools </a:t>
            </a:r>
            <a:r>
              <a:rPr lang="en-GB" sz="1600" baseline="300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(1) </a:t>
            </a:r>
          </a:p>
          <a:p>
            <a:pPr marL="928687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“telescopic”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grid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introduced in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the Particle in Cell solver</a:t>
            </a:r>
          </a:p>
          <a:p>
            <a:pPr marL="928687" lvl="2" indent="-285750"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exploit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parallel computing through a new parallelization layer (</a:t>
            </a:r>
            <a:r>
              <a:rPr lang="en-GB" sz="1600" dirty="0" err="1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PyPARIS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en-GB" sz="1600" dirty="0" smtClean="0">
              <a:latin typeface="Calibri"/>
              <a:cs typeface="Arial" panose="020B0604020202020204" pitchFamily="34" charset="0"/>
              <a:sym typeface="Wingdings"/>
            </a:endParaRPr>
          </a:p>
          <a:p>
            <a:pPr marL="642937" lvl="2">
              <a:lnSpc>
                <a:spcPct val="150000"/>
              </a:lnSpc>
              <a:buClr>
                <a:schemeClr val="tx2"/>
              </a:buClr>
            </a:pP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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Allowed gaining new insight on scenarios that were previously inaccessible!</a:t>
            </a:r>
          </a:p>
          <a:p>
            <a:pPr marL="928687" lvl="2" indent="-285750">
              <a:buClr>
                <a:schemeClr val="tx2"/>
              </a:buClr>
              <a:buFont typeface="Wingdings" charset="2"/>
              <a:buChar char="Ø"/>
            </a:pPr>
            <a:endParaRPr lang="en-GB" sz="1600" dirty="0"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106th </a:t>
            </a:r>
            <a:r>
              <a:rPr lang="it-IT" dirty="0" err="1" smtClean="0"/>
              <a:t>HiLumi</a:t>
            </a:r>
            <a:r>
              <a:rPr lang="it-IT" dirty="0" smtClean="0"/>
              <a:t> WP2 meeting</a:t>
            </a:r>
            <a:endParaRPr lang="it-IT" dirty="0"/>
          </a:p>
        </p:txBody>
      </p:sp>
      <p:sp>
        <p:nvSpPr>
          <p:cNvPr id="21" name="Rettangolo 20"/>
          <p:cNvSpPr/>
          <p:nvPr/>
        </p:nvSpPr>
        <p:spPr>
          <a:xfrm>
            <a:off x="5433609" y="5788371"/>
            <a:ext cx="2751767" cy="279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Calibri" charset="0"/>
                <a:ea typeface="Calibri" charset="0"/>
                <a:cs typeface="Calibri" charset="0"/>
              </a:rPr>
              <a:t> (1)  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G</a:t>
            </a:r>
            <a:r>
              <a:rPr lang="en-GB" sz="1200" dirty="0">
                <a:latin typeface="Calibri" charset="0"/>
                <a:ea typeface="Calibri" charset="0"/>
                <a:cs typeface="Calibri" charset="0"/>
                <a:hlinkClick r:id="rId3"/>
              </a:rPr>
              <a:t>. Iadarola et al, 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“THPAB043 </a:t>
            </a:r>
            <a:r>
              <a:rPr lang="en-GB" sz="1200" dirty="0">
                <a:latin typeface="Calibri" charset="0"/>
                <a:ea typeface="Calibri" charset="0"/>
                <a:cs typeface="Calibri" charset="0"/>
                <a:hlinkClick r:id="rId3"/>
              </a:rPr>
              <a:t>(2017)</a:t>
            </a:r>
            <a:endParaRPr lang="en-GB" sz="12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9213" y="3482636"/>
            <a:ext cx="3253825" cy="272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1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19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Arc </a:t>
            </a: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dipoles @ 450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GeV: a first look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9487" y="597911"/>
            <a:ext cx="81093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EC distribution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is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initialized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uniform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 within the dipole chamber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and its density is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scanned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 good approximation</a:t>
            </a:r>
            <a:r>
              <a:rPr lang="en-GB" sz="1600" baseline="300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(1)</a:t>
            </a:r>
            <a:endParaRPr lang="en-GB" sz="1600" baseline="300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Instabilities observed only in the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vertical plane 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742950" lvl="1" indent="-285750">
              <a:spcBef>
                <a:spcPts val="6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fast rise-time for large e- densities</a:t>
            </a:r>
          </a:p>
          <a:p>
            <a:pPr marL="742950" lvl="1" indent="-285750">
              <a:spcBef>
                <a:spcPts val="6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i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nstability threshold at around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1e12 e-/m</a:t>
            </a:r>
            <a:r>
              <a:rPr lang="en-GB" sz="1600" baseline="300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3</a:t>
            </a:r>
            <a:endParaRPr lang="en-GB" sz="160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865566" y="5880784"/>
            <a:ext cx="8033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(1) H. </a:t>
            </a:r>
            <a:r>
              <a:rPr lang="en-GB" sz="1200" dirty="0" err="1" smtClean="0">
                <a:latin typeface="Calibri" charset="0"/>
                <a:ea typeface="Calibri" charset="0"/>
                <a:cs typeface="Calibri" charset="0"/>
                <a:hlinkClick r:id="rId3"/>
              </a:rPr>
              <a:t>Bartosik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 et al., “</a:t>
            </a:r>
            <a:r>
              <a:rPr lang="en-GB" sz="1200" dirty="0">
                <a:latin typeface="Calibri" charset="0"/>
                <a:ea typeface="Calibri" charset="0"/>
                <a:cs typeface="Calibri" charset="0"/>
                <a:hlinkClick r:id="rId3"/>
              </a:rPr>
              <a:t>BENCHMARKING HEADTAIL WITH ELECTRON 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CLOUD INSTABILITIES </a:t>
            </a:r>
            <a:r>
              <a:rPr lang="en-GB" sz="1200" dirty="0">
                <a:latin typeface="Calibri" charset="0"/>
                <a:ea typeface="Calibri" charset="0"/>
                <a:cs typeface="Calibri" charset="0"/>
                <a:hlinkClick r:id="rId3"/>
              </a:rPr>
              <a:t>OBSERVED IN THE 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LHC”, ECLOUD12</a:t>
            </a:r>
            <a:endParaRPr lang="en-GB" sz="12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54"/>
          <a:stretch/>
        </p:blipFill>
        <p:spPr>
          <a:xfrm>
            <a:off x="2030277" y="2518076"/>
            <a:ext cx="4153546" cy="3440197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1771200" y="2518075"/>
            <a:ext cx="5124773" cy="2862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Estimated e- density from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PyECLOUD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  <a:sym typeface="Wingdings"/>
              </a:rPr>
              <a:t> build-up simulations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  <a:sym typeface="Wingdings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3807244" y="2846161"/>
            <a:ext cx="1229705" cy="286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en-GB" sz="1400" b="1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SEY</a:t>
            </a:r>
            <a:r>
              <a:rPr lang="en-GB" sz="1400" b="1" baseline="-250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DIP</a:t>
            </a:r>
            <a:r>
              <a:rPr lang="en-GB" sz="1400" b="1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 = 1.40</a:t>
            </a:r>
          </a:p>
        </p:txBody>
      </p:sp>
      <p:cxnSp>
        <p:nvCxnSpPr>
          <p:cNvPr id="18" name="Connettore 1 17"/>
          <p:cNvCxnSpPr/>
          <p:nvPr/>
        </p:nvCxnSpPr>
        <p:spPr>
          <a:xfrm>
            <a:off x="2807543" y="3328401"/>
            <a:ext cx="3236796" cy="0"/>
          </a:xfrm>
          <a:prstGeom prst="line">
            <a:avLst/>
          </a:prstGeom>
          <a:ln w="6350" cmpd="sng">
            <a:solidFill>
              <a:schemeClr val="tx2"/>
            </a:solidFill>
            <a:prstDash val="sysDash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uppo 19"/>
          <p:cNvGrpSpPr/>
          <p:nvPr/>
        </p:nvGrpSpPr>
        <p:grpSpPr>
          <a:xfrm>
            <a:off x="4980706" y="4359182"/>
            <a:ext cx="2406233" cy="883297"/>
            <a:chOff x="5036950" y="4377766"/>
            <a:chExt cx="2406233" cy="883297"/>
          </a:xfrm>
        </p:grpSpPr>
        <p:sp>
          <p:nvSpPr>
            <p:cNvPr id="7" name="Callout con freccia sinistra 6"/>
            <p:cNvSpPr/>
            <p:nvPr/>
          </p:nvSpPr>
          <p:spPr>
            <a:xfrm>
              <a:off x="5036950" y="4377766"/>
              <a:ext cx="2311584" cy="883297"/>
            </a:xfrm>
            <a:prstGeom prst="leftArrowCallout">
              <a:avLst>
                <a:gd name="adj1" fmla="val 4710"/>
                <a:gd name="adj2" fmla="val 25000"/>
                <a:gd name="adj3" fmla="val 25000"/>
                <a:gd name="adj4" fmla="val 81098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5442616" y="4377766"/>
              <a:ext cx="20005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C</a:t>
              </a:r>
              <a:r>
                <a:rPr lang="en-GB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entral density well below the estimated instability threshold </a:t>
              </a:r>
              <a:endPara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61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20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Conclusions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830255" y="677871"/>
            <a:ext cx="7576135" cy="4067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Simulation results show that the beam intensity increase foreseen by the HL-LHC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has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a beneficial impact on the beam stability</a:t>
            </a:r>
          </a:p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endParaRPr lang="en-GB" sz="1600" dirty="0">
              <a:solidFill>
                <a:srgbClr val="FF0000"/>
              </a:solidFill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Unlike LHC, the EC in quadrupoles in HL-LHC is not expected to drive the beam unstable both at injection and flattop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energy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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provided that intensity dependence from build-up simulations is confirmed experimentally</a:t>
            </a:r>
            <a:endParaRPr lang="en-GB" sz="1600" dirty="0">
              <a:latin typeface="Calibri" charset="0"/>
              <a:ea typeface="Calibri" charset="0"/>
              <a:cs typeface="Calibri" charset="0"/>
            </a:endParaRPr>
          </a:p>
          <a:p>
            <a:pPr marL="742950" lvl="2" indent="-285750">
              <a:spcBef>
                <a:spcPts val="8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However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potential mitigation strategies have been investigated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 strong stabilizing effect from large chromaticity (20/20) and mild effect from octupoles and damper</a:t>
            </a:r>
          </a:p>
          <a:p>
            <a:pPr marL="742950" lvl="2" indent="-285750">
              <a:buClr>
                <a:schemeClr val="tx2"/>
              </a:buClr>
              <a:buFont typeface="Wingdings" charset="2"/>
              <a:buChar char="Ø"/>
            </a:pPr>
            <a:endParaRPr lang="en-GB" sz="1600" dirty="0">
              <a:solidFill>
                <a:schemeClr val="tx2"/>
              </a:solidFill>
              <a:latin typeface="Calibri"/>
              <a:cs typeface="Arial" panose="020B0604020202020204" pitchFamily="34" charset="0"/>
              <a:sym typeface="Wingdings"/>
            </a:endParaRPr>
          </a:p>
          <a:p>
            <a:pPr marL="742950" lvl="2" indent="-285750"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Next steps  scan in beam emittance, octupoles current,  chromaticity and beta function</a:t>
            </a:r>
          </a:p>
          <a:p>
            <a:pPr marL="742950" lvl="2" indent="-285750">
              <a:buClr>
                <a:schemeClr val="tx2"/>
              </a:buClr>
              <a:buFont typeface="Wingdings" charset="2"/>
              <a:buChar char="Ø"/>
            </a:pPr>
            <a:endParaRPr lang="en-GB" sz="1600" dirty="0">
              <a:solidFill>
                <a:schemeClr val="tx2"/>
              </a:solidFill>
              <a:latin typeface="Calibri"/>
              <a:cs typeface="Arial" panose="020B0604020202020204" pitchFamily="34" charset="0"/>
              <a:sym typeface="Wingdings"/>
            </a:endParaRPr>
          </a:p>
          <a:p>
            <a:pPr marL="285750" lvl="1" indent="-285750">
              <a:buClr>
                <a:srgbClr val="0055A0"/>
              </a:buClr>
              <a:buFont typeface="Arial" charset="0"/>
              <a:buChar char="•"/>
            </a:pPr>
            <a:r>
              <a:rPr lang="en-GB" sz="1600" dirty="0" smtClean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Preliminary studies in dipoles show that the EC density in the beam chamber is well below the estimated instability threshold </a:t>
            </a:r>
            <a:r>
              <a:rPr lang="en-GB" sz="1600" dirty="0" smtClean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</a:rPr>
              <a:t> EC induced instabilities are not expected</a:t>
            </a:r>
            <a:endParaRPr lang="en-GB" sz="1600" dirty="0">
              <a:solidFill>
                <a:schemeClr val="tx2"/>
              </a:solidFill>
              <a:latin typeface="Calibri"/>
              <a:cs typeface="Arial" panose="020B0604020202020204" pitchFamily="34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7489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3" name="Rectangle 5"/>
          <p:cNvSpPr/>
          <p:nvPr/>
        </p:nvSpPr>
        <p:spPr>
          <a:xfrm>
            <a:off x="184002" y="2730135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Thanks for your attention! 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97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5"/>
          <p:cNvSpPr/>
          <p:nvPr/>
        </p:nvSpPr>
        <p:spPr>
          <a:xfrm>
            <a:off x="224779" y="932951"/>
            <a:ext cx="85936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buFont typeface="Arial"/>
              <a:buChar char="•"/>
            </a:pPr>
            <a:endParaRPr lang="en-GB" sz="2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Rectangle 10"/>
          <p:cNvSpPr/>
          <p:nvPr/>
        </p:nvSpPr>
        <p:spPr>
          <a:xfrm>
            <a:off x="341516" y="933171"/>
            <a:ext cx="819570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endParaRPr lang="en-US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5845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1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HCP cluster at INFN-CNAF</a:t>
            </a:r>
          </a:p>
        </p:txBody>
      </p:sp>
      <p:sp>
        <p:nvSpPr>
          <p:cNvPr id="25" name="Segnaposto numero diapositiva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8C33-444F-FA49-B317-4922166C480A}" type="slidenum">
              <a:rPr lang="it-IT" smtClean="0"/>
              <a:t>2</a:t>
            </a:fld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718779" y="729620"/>
            <a:ext cx="7818442" cy="4149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ypical simulation study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requires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hundreds of CPUs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(8-16 CPUs per job) and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3-4 week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to simulate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10</a:t>
            </a:r>
            <a:r>
              <a:rPr lang="en-GB" sz="1600" baseline="300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turns </a:t>
            </a:r>
            <a:endParaRPr lang="en-GB" sz="1600" dirty="0">
              <a:latin typeface="Calibri"/>
              <a:cs typeface="Arial" panose="020B0604020202020204" pitchFamily="34" charset="0"/>
              <a:sym typeface="Wingdings"/>
            </a:endParaRPr>
          </a:p>
          <a:p>
            <a:pPr marL="742950" lvl="2" indent="-285750">
              <a:spcBef>
                <a:spcPts val="8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smtClean="0">
                <a:latin typeface="Calibri"/>
                <a:cs typeface="Arial" panose="020B0604020202020204" pitchFamily="34" charset="0"/>
                <a:sym typeface="Wingdings"/>
              </a:rPr>
              <a:t> HPC cluster at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INFN-CNAF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(in Bologna) extensively used for this purpose</a:t>
            </a:r>
          </a:p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endParaRPr lang="en-GB" sz="1600" dirty="0">
              <a:solidFill>
                <a:srgbClr val="FF0000"/>
              </a:solidFill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New HPC cluster dedicated to CERN studies </a:t>
            </a:r>
            <a:r>
              <a:rPr lang="en-GB" sz="1600" baseline="300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(1)</a:t>
            </a:r>
            <a:endParaRPr lang="en-GB" sz="1600" baseline="30000" dirty="0">
              <a:latin typeface="Calibri"/>
              <a:cs typeface="Arial" panose="020B0604020202020204" pitchFamily="34" charset="0"/>
              <a:sym typeface="Wingdings"/>
            </a:endParaRPr>
          </a:p>
          <a:p>
            <a:pPr marL="742950" lvl="2" indent="-285750">
              <a:spcBef>
                <a:spcPts val="8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US" sz="16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12 nodes running in LSF (32 cores each)  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384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CPUs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 with 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hyper-threading 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enable </a:t>
            </a:r>
          </a:p>
          <a:p>
            <a:pPr marL="742950" lvl="2" indent="-285750">
              <a:spcBef>
                <a:spcPts val="3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US" sz="16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Simulations running steadily </a:t>
            </a:r>
            <a:r>
              <a:rPr lang="en-US" sz="1600" dirty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since 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June </a:t>
            </a:r>
          </a:p>
          <a:p>
            <a:pPr marL="742950" lvl="2" indent="-285750">
              <a:spcBef>
                <a:spcPts val="800"/>
              </a:spcBef>
              <a:buClr>
                <a:schemeClr val="tx2"/>
              </a:buClr>
              <a:buFont typeface="Wingdings" charset="2"/>
              <a:buChar char="Ø"/>
            </a:pPr>
            <a:endParaRPr lang="en-US" sz="1600" dirty="0" smtClean="0">
              <a:solidFill>
                <a:schemeClr val="tx2"/>
              </a:solidFill>
              <a:latin typeface="Calibri"/>
              <a:cs typeface="Calibri"/>
              <a:sym typeface="Wingdings"/>
            </a:endParaRPr>
          </a:p>
          <a:p>
            <a:pPr marL="742950" lvl="2" indent="-285750">
              <a:spcBef>
                <a:spcPts val="800"/>
              </a:spcBef>
              <a:buClr>
                <a:schemeClr val="tx2"/>
              </a:buClr>
              <a:buFont typeface="Wingdings" charset="2"/>
              <a:buChar char="Ø"/>
            </a:pPr>
            <a:endParaRPr lang="en-GB" sz="1600" dirty="0" smtClean="0"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endParaRPr lang="en-GB" sz="1600" dirty="0" smtClean="0">
              <a:solidFill>
                <a:srgbClr val="FF0000"/>
              </a:solidFill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endParaRPr lang="en-GB" sz="1600" dirty="0" smtClean="0">
              <a:solidFill>
                <a:srgbClr val="FF0000"/>
              </a:solidFill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endParaRPr lang="en-GB" sz="1600" dirty="0">
              <a:solidFill>
                <a:srgbClr val="FF0000"/>
              </a:solidFill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endParaRPr lang="en-GB" sz="1600" dirty="0">
              <a:solidFill>
                <a:srgbClr val="FF0000"/>
              </a:solidFill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00050" lvl="1" indent="-214313">
              <a:lnSpc>
                <a:spcPct val="150000"/>
              </a:lnSpc>
              <a:buClr>
                <a:schemeClr val="tx2"/>
              </a:buClr>
              <a:buFont typeface="Arial" charset="0"/>
              <a:buChar char="•"/>
            </a:pPr>
            <a:endParaRPr lang="en-GB" sz="1600" dirty="0" smtClean="0"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106th </a:t>
            </a:r>
            <a:r>
              <a:rPr lang="it-IT" dirty="0" err="1" smtClean="0"/>
              <a:t>HiLumi</a:t>
            </a:r>
            <a:r>
              <a:rPr lang="it-IT" dirty="0" smtClean="0"/>
              <a:t> WP2 meeting</a:t>
            </a:r>
            <a:endParaRPr lang="it-IT" dirty="0"/>
          </a:p>
        </p:txBody>
      </p:sp>
      <p:grpSp>
        <p:nvGrpSpPr>
          <p:cNvPr id="16" name="Gruppo 15"/>
          <p:cNvGrpSpPr/>
          <p:nvPr/>
        </p:nvGrpSpPr>
        <p:grpSpPr>
          <a:xfrm>
            <a:off x="1132078" y="2985094"/>
            <a:ext cx="6809045" cy="2632818"/>
            <a:chOff x="1226679" y="2073179"/>
            <a:chExt cx="6809045" cy="2632818"/>
          </a:xfrm>
        </p:grpSpPr>
        <p:grpSp>
          <p:nvGrpSpPr>
            <p:cNvPr id="17" name="Gruppo 16"/>
            <p:cNvGrpSpPr/>
            <p:nvPr/>
          </p:nvGrpSpPr>
          <p:grpSpPr>
            <a:xfrm>
              <a:off x="1226679" y="2073179"/>
              <a:ext cx="6809045" cy="2632818"/>
              <a:chOff x="1448547" y="2172447"/>
              <a:chExt cx="6134101" cy="2336053"/>
            </a:xfrm>
          </p:grpSpPr>
          <p:pic>
            <p:nvPicPr>
              <p:cNvPr id="22" name="Immagine 2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227"/>
              <a:stretch/>
            </p:blipFill>
            <p:spPr>
              <a:xfrm>
                <a:off x="1448548" y="2336800"/>
                <a:ext cx="6134100" cy="2171700"/>
              </a:xfrm>
              <a:prstGeom prst="rect">
                <a:avLst/>
              </a:prstGeom>
            </p:spPr>
          </p:pic>
          <p:pic>
            <p:nvPicPr>
              <p:cNvPr id="23" name="Immagine 2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48547" y="2172447"/>
                <a:ext cx="6134100" cy="177800"/>
              </a:xfrm>
              <a:prstGeom prst="rect">
                <a:avLst/>
              </a:prstGeom>
            </p:spPr>
          </p:pic>
        </p:grpSp>
        <p:grpSp>
          <p:nvGrpSpPr>
            <p:cNvPr id="18" name="Gruppo 17"/>
            <p:cNvGrpSpPr/>
            <p:nvPr/>
          </p:nvGrpSpPr>
          <p:grpSpPr>
            <a:xfrm>
              <a:off x="1226679" y="2073179"/>
              <a:ext cx="3795895" cy="2632818"/>
              <a:chOff x="140001" y="2029784"/>
              <a:chExt cx="3795895" cy="2632818"/>
            </a:xfrm>
            <a:effectLst/>
          </p:grpSpPr>
          <p:sp>
            <p:nvSpPr>
              <p:cNvPr id="19" name="Rettangolo 18"/>
              <p:cNvSpPr/>
              <p:nvPr/>
            </p:nvSpPr>
            <p:spPr>
              <a:xfrm>
                <a:off x="140001" y="2029784"/>
                <a:ext cx="1516522" cy="263281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ttangolo 20"/>
              <p:cNvSpPr/>
              <p:nvPr/>
            </p:nvSpPr>
            <p:spPr>
              <a:xfrm>
                <a:off x="3465360" y="2029784"/>
                <a:ext cx="470536" cy="263281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5" name="CasellaDiTesto 14"/>
          <p:cNvSpPr txBox="1"/>
          <p:nvPr/>
        </p:nvSpPr>
        <p:spPr>
          <a:xfrm>
            <a:off x="1682549" y="5812151"/>
            <a:ext cx="5678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en-GB" sz="1200" u="sng" dirty="0" smtClean="0">
                <a:latin typeface="Calibri" charset="0"/>
                <a:ea typeface="Calibri" charset="0"/>
                <a:cs typeface="Calibri" charset="0"/>
                <a:hlinkClick r:id="rId5"/>
              </a:rPr>
              <a:t>A. Falabella</a:t>
            </a:r>
            <a:r>
              <a:rPr lang="en-GB" sz="1200" u="sng" dirty="0" smtClean="0">
                <a:latin typeface="Calibri" charset="0"/>
                <a:ea typeface="Calibri" charset="0"/>
                <a:cs typeface="Calibri" charset="0"/>
                <a:hlinkClick r:id="rId5"/>
              </a:rPr>
              <a:t>, “HPC Cluster at CNAF: a brief introduction”, </a:t>
            </a:r>
            <a:r>
              <a:rPr lang="en-GB" sz="1200" u="sng" dirty="0" smtClean="0">
                <a:latin typeface="Calibri" charset="0"/>
                <a:ea typeface="Calibri" charset="0"/>
                <a:cs typeface="Calibri" charset="0"/>
                <a:hlinkClick r:id="rId5"/>
              </a:rPr>
              <a:t> ABP-CWG meeting </a:t>
            </a:r>
            <a:r>
              <a:rPr lang="en-GB" sz="1200" u="sng" dirty="0" smtClean="0">
                <a:latin typeface="Calibri" charset="0"/>
                <a:ea typeface="Calibri" charset="0"/>
                <a:cs typeface="Calibri" charset="0"/>
              </a:rPr>
              <a:t>#18</a:t>
            </a:r>
            <a:endParaRPr lang="en-GB" sz="1200" u="sng" dirty="0" smtClean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95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/>
          <p:cNvSpPr/>
          <p:nvPr/>
        </p:nvSpPr>
        <p:spPr>
          <a:xfrm>
            <a:off x="341516" y="933171"/>
            <a:ext cx="819570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endParaRPr lang="en-US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5845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1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Lessons learned </a:t>
            </a:r>
            <a:r>
              <a:rPr lang="en-US" sz="280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from LHC 1/2 </a:t>
            </a:r>
            <a:endParaRPr lang="en-US" sz="2800" dirty="0" smtClean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25" name="Segnaposto numero diapositiva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8C33-444F-FA49-B317-4922166C480A}" type="slidenum">
              <a:rPr lang="it-IT" smtClean="0"/>
              <a:t>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106th </a:t>
            </a:r>
            <a:r>
              <a:rPr lang="it-IT" dirty="0" err="1" smtClean="0"/>
              <a:t>HiLumi</a:t>
            </a:r>
            <a:r>
              <a:rPr lang="it-IT" dirty="0" smtClean="0"/>
              <a:t> WP2 meeting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54637" y="665752"/>
            <a:ext cx="79825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lnSpc>
                <a:spcPct val="15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EC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 </a:t>
            </a:r>
            <a:r>
              <a:rPr lang="en-GB" sz="1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dipoles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is </a:t>
            </a:r>
            <a:r>
              <a:rPr lang="en-GB" sz="1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not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expected </a:t>
            </a:r>
            <a:r>
              <a:rPr lang="en-GB" sz="1600" dirty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to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drive instabilities </a:t>
            </a:r>
            <a:r>
              <a:rPr lang="en-GB" sz="1600" dirty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both at injection and flattop energy </a:t>
            </a:r>
          </a:p>
          <a:p>
            <a:pPr marL="742950" lvl="2" indent="-285750">
              <a:spcBef>
                <a:spcPts val="12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the onset of instability development in dipoles depends on the electron density seen by the beam</a:t>
            </a:r>
            <a:r>
              <a:rPr lang="en-GB" sz="1600" baseline="300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(1)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 </a:t>
            </a:r>
            <a:r>
              <a:rPr lang="en-GB" sz="1600" dirty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 the present conditioning state of the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LHC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estimated density below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the instability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threshold </a:t>
            </a:r>
          </a:p>
          <a:p>
            <a:pPr marL="742950" lvl="2" indent="-285750">
              <a:spcBef>
                <a:spcPts val="12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owever the </a:t>
            </a:r>
            <a:r>
              <a:rPr lang="en-GB" sz="1600" dirty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situation changes significantly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when the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bunch intensity decreases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w.r.t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. the nominal parameters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/>
              </a:rPr>
              <a:t>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observations </a:t>
            </a:r>
            <a:r>
              <a:rPr lang="en-GB" sz="1600" dirty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of instabilities in collisions consistent with our simulation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studies </a:t>
            </a:r>
            <a:r>
              <a:rPr lang="en-GB" sz="1600" baseline="30000" dirty="0" smtClean="0">
                <a:solidFill>
                  <a:schemeClr val="tx2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(2) </a:t>
            </a:r>
            <a:r>
              <a:rPr lang="en-GB" sz="1600" dirty="0" smtClean="0">
                <a:solidFill>
                  <a:srgbClr val="00B05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236587" y="5652212"/>
            <a:ext cx="8802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H. Bartosik et al., “</a:t>
            </a:r>
            <a:r>
              <a:rPr lang="en-GB" sz="1200" dirty="0">
                <a:latin typeface="Calibri" charset="0"/>
                <a:ea typeface="Calibri" charset="0"/>
                <a:cs typeface="Calibri" charset="0"/>
                <a:hlinkClick r:id="rId3"/>
              </a:rPr>
              <a:t>BENCHMARKING HEADTAIL WITH ELECTRON 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CLOUD INSTABILITIES </a:t>
            </a:r>
            <a:r>
              <a:rPr lang="en-GB" sz="1200" dirty="0">
                <a:latin typeface="Calibri" charset="0"/>
                <a:ea typeface="Calibri" charset="0"/>
                <a:cs typeface="Calibri" charset="0"/>
                <a:hlinkClick r:id="rId3"/>
              </a:rPr>
              <a:t>OBSERVED IN THE 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LHC”, ECLOUD12</a:t>
            </a:r>
            <a:endParaRPr lang="en-GB" sz="1200" dirty="0" smtClean="0">
              <a:latin typeface="Calibri" charset="0"/>
              <a:ea typeface="Calibri" charset="0"/>
              <a:cs typeface="Calibri" charset="0"/>
            </a:endParaRPr>
          </a:p>
          <a:p>
            <a:pPr marL="228600" indent="-228600">
              <a:buAutoNum type="arabicParenBoth"/>
            </a:pPr>
            <a:r>
              <a:rPr lang="en-GB" sz="1200" dirty="0">
                <a:latin typeface="Calibri" charset="0"/>
                <a:ea typeface="Calibri" charset="0"/>
                <a:cs typeface="Calibri" charset="0"/>
                <a:hlinkClick r:id="rId4"/>
              </a:rPr>
              <a:t>A. Romano et al., “Instabilities in stable beams”, presentation at the ½ -day internal review of LHC performance limitations during 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run2</a:t>
            </a:r>
            <a:endParaRPr lang="en-GB" sz="12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667" y="2761129"/>
            <a:ext cx="4279175" cy="2885055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5499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/>
          <p:cNvSpPr/>
          <p:nvPr/>
        </p:nvSpPr>
        <p:spPr>
          <a:xfrm>
            <a:off x="341516" y="933171"/>
            <a:ext cx="819570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endParaRPr lang="en-US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25" name="Segnaposto numero diapositiva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8C33-444F-FA49-B317-4922166C480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106th HiLumi WP2 meeting</a:t>
            </a:r>
            <a:endParaRPr lang="it-IT"/>
          </a:p>
        </p:txBody>
      </p:sp>
      <p:grpSp>
        <p:nvGrpSpPr>
          <p:cNvPr id="7" name="Gruppo 6"/>
          <p:cNvGrpSpPr/>
          <p:nvPr/>
        </p:nvGrpSpPr>
        <p:grpSpPr>
          <a:xfrm>
            <a:off x="495723" y="3059923"/>
            <a:ext cx="4139986" cy="2637668"/>
            <a:chOff x="495723" y="3059923"/>
            <a:chExt cx="4139986" cy="2637668"/>
          </a:xfrm>
        </p:grpSpPr>
        <p:grpSp>
          <p:nvGrpSpPr>
            <p:cNvPr id="99" name="Gruppo 98"/>
            <p:cNvGrpSpPr/>
            <p:nvPr/>
          </p:nvGrpSpPr>
          <p:grpSpPr>
            <a:xfrm>
              <a:off x="495723" y="3524330"/>
              <a:ext cx="4139986" cy="2173261"/>
              <a:chOff x="367047" y="2989534"/>
              <a:chExt cx="4139986" cy="2173261"/>
            </a:xfrm>
          </p:grpSpPr>
          <p:pic>
            <p:nvPicPr>
              <p:cNvPr id="100" name="Picture 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889" t="52131" r="2867"/>
              <a:stretch/>
            </p:blipFill>
            <p:spPr>
              <a:xfrm>
                <a:off x="544859" y="3444454"/>
                <a:ext cx="3957230" cy="1718341"/>
              </a:xfrm>
              <a:prstGeom prst="rect">
                <a:avLst/>
              </a:prstGeom>
            </p:spPr>
          </p:pic>
          <p:grpSp>
            <p:nvGrpSpPr>
              <p:cNvPr id="101" name="Gruppo 100"/>
              <p:cNvGrpSpPr/>
              <p:nvPr/>
            </p:nvGrpSpPr>
            <p:grpSpPr>
              <a:xfrm>
                <a:off x="367047" y="2991096"/>
                <a:ext cx="925323" cy="452183"/>
                <a:chOff x="2274240" y="4014645"/>
                <a:chExt cx="925323" cy="452183"/>
              </a:xfrm>
            </p:grpSpPr>
            <p:sp>
              <p:nvSpPr>
                <p:cNvPr id="134" name="Rectangle 17"/>
                <p:cNvSpPr/>
                <p:nvPr/>
              </p:nvSpPr>
              <p:spPr>
                <a:xfrm>
                  <a:off x="2319049" y="4014645"/>
                  <a:ext cx="746716" cy="452183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2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35" name="CasellaDiTesto 134"/>
                <p:cNvSpPr txBox="1"/>
                <p:nvPr/>
              </p:nvSpPr>
              <p:spPr>
                <a:xfrm>
                  <a:off x="2274240" y="4036058"/>
                  <a:ext cx="92532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Oct  [A]</a:t>
                  </a:r>
                </a:p>
                <a:p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Chromaticity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sp>
            <p:nvSpPr>
              <p:cNvPr id="102" name="Rectangle 6"/>
              <p:cNvSpPr/>
              <p:nvPr/>
            </p:nvSpPr>
            <p:spPr>
              <a:xfrm>
                <a:off x="797447" y="3554757"/>
                <a:ext cx="379382" cy="1245300"/>
              </a:xfrm>
              <a:prstGeom prst="rect">
                <a:avLst/>
              </a:prstGeom>
              <a:solidFill>
                <a:srgbClr val="FF0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3" name="Rectangle 16"/>
              <p:cNvSpPr/>
              <p:nvPr/>
            </p:nvSpPr>
            <p:spPr>
              <a:xfrm>
                <a:off x="1176830" y="3554757"/>
                <a:ext cx="266600" cy="1247975"/>
              </a:xfrm>
              <a:prstGeom prst="rect">
                <a:avLst/>
              </a:prstGeom>
              <a:solidFill>
                <a:srgbClr val="FFC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4" name="Rectangle 17"/>
              <p:cNvSpPr/>
              <p:nvPr/>
            </p:nvSpPr>
            <p:spPr>
              <a:xfrm>
                <a:off x="1443430" y="3554757"/>
                <a:ext cx="282040" cy="1245300"/>
              </a:xfrm>
              <a:prstGeom prst="rect">
                <a:avLst/>
              </a:prstGeom>
              <a:solidFill>
                <a:srgbClr val="00B05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5" name="Rectangle 18"/>
              <p:cNvSpPr/>
              <p:nvPr/>
            </p:nvSpPr>
            <p:spPr>
              <a:xfrm>
                <a:off x="1738723" y="3540166"/>
                <a:ext cx="266600" cy="1254951"/>
              </a:xfrm>
              <a:prstGeom prst="rect">
                <a:avLst/>
              </a:prstGeom>
              <a:solidFill>
                <a:srgbClr val="0070C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6" name="Rectangle 19"/>
              <p:cNvSpPr/>
              <p:nvPr/>
            </p:nvSpPr>
            <p:spPr>
              <a:xfrm>
                <a:off x="2012450" y="3540165"/>
                <a:ext cx="266601" cy="1254951"/>
              </a:xfrm>
              <a:prstGeom prst="rect">
                <a:avLst/>
              </a:prstGeom>
              <a:solidFill>
                <a:srgbClr val="7030A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7" name="Rectangle 26"/>
              <p:cNvSpPr/>
              <p:nvPr/>
            </p:nvSpPr>
            <p:spPr>
              <a:xfrm>
                <a:off x="2396162" y="3553416"/>
                <a:ext cx="531682" cy="1254953"/>
              </a:xfrm>
              <a:prstGeom prst="rect">
                <a:avLst/>
              </a:prstGeom>
              <a:solidFill>
                <a:srgbClr val="FF0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8" name="Rectangle 27"/>
              <p:cNvSpPr/>
              <p:nvPr/>
            </p:nvSpPr>
            <p:spPr>
              <a:xfrm>
                <a:off x="2924156" y="3553417"/>
                <a:ext cx="543500" cy="1254951"/>
              </a:xfrm>
              <a:prstGeom prst="rect">
                <a:avLst/>
              </a:prstGeom>
              <a:solidFill>
                <a:srgbClr val="FFC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9" name="Rectangle 17"/>
              <p:cNvSpPr/>
              <p:nvPr/>
            </p:nvSpPr>
            <p:spPr>
              <a:xfrm>
                <a:off x="3471464" y="3553417"/>
                <a:ext cx="583962" cy="1257494"/>
              </a:xfrm>
              <a:prstGeom prst="rect">
                <a:avLst/>
              </a:prstGeom>
              <a:solidFill>
                <a:srgbClr val="00B05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grpSp>
            <p:nvGrpSpPr>
              <p:cNvPr id="110" name="Gruppo 109"/>
              <p:cNvGrpSpPr/>
              <p:nvPr/>
            </p:nvGrpSpPr>
            <p:grpSpPr>
              <a:xfrm>
                <a:off x="1175204" y="2989535"/>
                <a:ext cx="413431" cy="453745"/>
                <a:chOff x="3082397" y="4013084"/>
                <a:chExt cx="413431" cy="453745"/>
              </a:xfrm>
            </p:grpSpPr>
            <p:sp>
              <p:nvSpPr>
                <p:cNvPr id="132" name="Rectangle 6"/>
                <p:cNvSpPr/>
                <p:nvPr/>
              </p:nvSpPr>
              <p:spPr>
                <a:xfrm>
                  <a:off x="3082397" y="4013084"/>
                  <a:ext cx="413431" cy="453745"/>
                </a:xfrm>
                <a:prstGeom prst="rect">
                  <a:avLst/>
                </a:prstGeom>
                <a:solidFill>
                  <a:srgbClr val="FF00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33" name="CasellaDiTesto 132"/>
                <p:cNvSpPr txBox="1"/>
                <p:nvPr/>
              </p:nvSpPr>
              <p:spPr>
                <a:xfrm>
                  <a:off x="3082397" y="4048943"/>
                  <a:ext cx="41265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6.5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5/5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1" name="Gruppo 110"/>
              <p:cNvGrpSpPr/>
              <p:nvPr/>
            </p:nvGrpSpPr>
            <p:grpSpPr>
              <a:xfrm>
                <a:off x="1486441" y="2989535"/>
                <a:ext cx="582842" cy="453745"/>
                <a:chOff x="3393634" y="4013084"/>
                <a:chExt cx="582842" cy="453745"/>
              </a:xfrm>
            </p:grpSpPr>
            <p:sp>
              <p:nvSpPr>
                <p:cNvPr id="130" name="Rectangle 16"/>
                <p:cNvSpPr/>
                <p:nvPr/>
              </p:nvSpPr>
              <p:spPr>
                <a:xfrm>
                  <a:off x="3495051" y="4013084"/>
                  <a:ext cx="381821" cy="453745"/>
                </a:xfrm>
                <a:prstGeom prst="rect">
                  <a:avLst/>
                </a:prstGeom>
                <a:solidFill>
                  <a:srgbClr val="FFC0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31" name="CasellaDiTesto 130"/>
                <p:cNvSpPr txBox="1"/>
                <p:nvPr/>
              </p:nvSpPr>
              <p:spPr>
                <a:xfrm>
                  <a:off x="3393634" y="405790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13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5/5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2" name="Gruppo 111"/>
              <p:cNvGrpSpPr/>
              <p:nvPr/>
            </p:nvGrpSpPr>
            <p:grpSpPr>
              <a:xfrm>
                <a:off x="1865135" y="2989535"/>
                <a:ext cx="582842" cy="453745"/>
                <a:chOff x="3772328" y="4013084"/>
                <a:chExt cx="582842" cy="453745"/>
              </a:xfrm>
            </p:grpSpPr>
            <p:sp>
              <p:nvSpPr>
                <p:cNvPr id="128" name="Rectangle 17"/>
                <p:cNvSpPr/>
                <p:nvPr/>
              </p:nvSpPr>
              <p:spPr>
                <a:xfrm>
                  <a:off x="3876849" y="4013084"/>
                  <a:ext cx="426506" cy="453745"/>
                </a:xfrm>
                <a:prstGeom prst="rect">
                  <a:avLst/>
                </a:prstGeom>
                <a:solidFill>
                  <a:srgbClr val="00B05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9" name="CasellaDiTesto 128"/>
                <p:cNvSpPr txBox="1"/>
                <p:nvPr/>
              </p:nvSpPr>
              <p:spPr>
                <a:xfrm>
                  <a:off x="3772328" y="405824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13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10/10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3" name="Gruppo 112"/>
              <p:cNvGrpSpPr/>
              <p:nvPr/>
            </p:nvGrpSpPr>
            <p:grpSpPr>
              <a:xfrm>
                <a:off x="2290868" y="2989535"/>
                <a:ext cx="582842" cy="453745"/>
                <a:chOff x="4198061" y="4013084"/>
                <a:chExt cx="582842" cy="453745"/>
              </a:xfrm>
            </p:grpSpPr>
            <p:sp>
              <p:nvSpPr>
                <p:cNvPr id="126" name="Rectangle 18"/>
                <p:cNvSpPr/>
                <p:nvPr/>
              </p:nvSpPr>
              <p:spPr>
                <a:xfrm>
                  <a:off x="4305181" y="4013084"/>
                  <a:ext cx="400568" cy="453745"/>
                </a:xfrm>
                <a:prstGeom prst="rect">
                  <a:avLst/>
                </a:prstGeom>
                <a:solidFill>
                  <a:srgbClr val="0070C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7" name="CasellaDiTesto 126"/>
                <p:cNvSpPr txBox="1"/>
                <p:nvPr/>
              </p:nvSpPr>
              <p:spPr>
                <a:xfrm>
                  <a:off x="4198061" y="405790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13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15/15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4" name="Gruppo 113"/>
              <p:cNvGrpSpPr/>
              <p:nvPr/>
            </p:nvGrpSpPr>
            <p:grpSpPr>
              <a:xfrm>
                <a:off x="2698780" y="2989535"/>
                <a:ext cx="582842" cy="453746"/>
                <a:chOff x="4605973" y="4013084"/>
                <a:chExt cx="582842" cy="453746"/>
              </a:xfrm>
            </p:grpSpPr>
            <p:sp>
              <p:nvSpPr>
                <p:cNvPr id="124" name="Rectangle 19"/>
                <p:cNvSpPr/>
                <p:nvPr/>
              </p:nvSpPr>
              <p:spPr>
                <a:xfrm>
                  <a:off x="4705726" y="4013084"/>
                  <a:ext cx="425756" cy="453746"/>
                </a:xfrm>
                <a:prstGeom prst="rect">
                  <a:avLst/>
                </a:prstGeom>
                <a:solidFill>
                  <a:srgbClr val="7030A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5" name="CasellaDiTesto 124"/>
                <p:cNvSpPr txBox="1"/>
                <p:nvPr/>
              </p:nvSpPr>
              <p:spPr>
                <a:xfrm>
                  <a:off x="4605973" y="405424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26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15/15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5" name="Gruppo 114"/>
              <p:cNvGrpSpPr/>
              <p:nvPr/>
            </p:nvGrpSpPr>
            <p:grpSpPr>
              <a:xfrm>
                <a:off x="3127637" y="2989534"/>
                <a:ext cx="582842" cy="453745"/>
                <a:chOff x="5034830" y="4013083"/>
                <a:chExt cx="582842" cy="453745"/>
              </a:xfrm>
            </p:grpSpPr>
            <p:sp>
              <p:nvSpPr>
                <p:cNvPr id="122" name="Rectangle 6"/>
                <p:cNvSpPr/>
                <p:nvPr/>
              </p:nvSpPr>
              <p:spPr>
                <a:xfrm>
                  <a:off x="5131482" y="4013083"/>
                  <a:ext cx="391997" cy="453745"/>
                </a:xfrm>
                <a:prstGeom prst="rect">
                  <a:avLst/>
                </a:prstGeom>
                <a:solidFill>
                  <a:srgbClr val="FF00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3" name="CasellaDiTesto 122"/>
                <p:cNvSpPr txBox="1"/>
                <p:nvPr/>
              </p:nvSpPr>
              <p:spPr>
                <a:xfrm>
                  <a:off x="5034830" y="405058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52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15/15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6" name="Gruppo 115"/>
              <p:cNvGrpSpPr/>
              <p:nvPr/>
            </p:nvGrpSpPr>
            <p:grpSpPr>
              <a:xfrm>
                <a:off x="3527634" y="2990195"/>
                <a:ext cx="582842" cy="453745"/>
                <a:chOff x="5434827" y="4013744"/>
                <a:chExt cx="582842" cy="453745"/>
              </a:xfrm>
            </p:grpSpPr>
            <p:sp>
              <p:nvSpPr>
                <p:cNvPr id="120" name="Rectangle 16"/>
                <p:cNvSpPr/>
                <p:nvPr/>
              </p:nvSpPr>
              <p:spPr>
                <a:xfrm>
                  <a:off x="5521607" y="4013744"/>
                  <a:ext cx="412025" cy="453745"/>
                </a:xfrm>
                <a:prstGeom prst="rect">
                  <a:avLst/>
                </a:prstGeom>
                <a:solidFill>
                  <a:srgbClr val="FFC0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1" name="CasellaDiTesto 120"/>
                <p:cNvSpPr txBox="1"/>
                <p:nvPr/>
              </p:nvSpPr>
              <p:spPr>
                <a:xfrm>
                  <a:off x="5434827" y="4037963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52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10/15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7" name="Gruppo 116"/>
              <p:cNvGrpSpPr/>
              <p:nvPr/>
            </p:nvGrpSpPr>
            <p:grpSpPr>
              <a:xfrm>
                <a:off x="3924191" y="2991096"/>
                <a:ext cx="582842" cy="447419"/>
                <a:chOff x="5831384" y="4014645"/>
                <a:chExt cx="582842" cy="447419"/>
              </a:xfrm>
            </p:grpSpPr>
            <p:sp>
              <p:nvSpPr>
                <p:cNvPr id="118" name="Rectangle 17"/>
                <p:cNvSpPr/>
                <p:nvPr/>
              </p:nvSpPr>
              <p:spPr>
                <a:xfrm>
                  <a:off x="5933602" y="4014645"/>
                  <a:ext cx="426506" cy="447419"/>
                </a:xfrm>
                <a:prstGeom prst="rect">
                  <a:avLst/>
                </a:prstGeom>
                <a:solidFill>
                  <a:srgbClr val="00B05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19" name="CasellaDiTesto 118"/>
                <p:cNvSpPr txBox="1"/>
                <p:nvPr/>
              </p:nvSpPr>
              <p:spPr>
                <a:xfrm>
                  <a:off x="5831384" y="4037963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52</a:t>
                  </a:r>
                </a:p>
                <a:p>
                  <a:pPr algn="ctr"/>
                  <a:r>
                    <a:rPr lang="en-GB" sz="1000" dirty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2</a:t>
                  </a:r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0/15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</p:grpSp>
        <p:sp>
          <p:nvSpPr>
            <p:cNvPr id="136" name="Rectangle 12"/>
            <p:cNvSpPr/>
            <p:nvPr/>
          </p:nvSpPr>
          <p:spPr>
            <a:xfrm>
              <a:off x="721927" y="3059923"/>
              <a:ext cx="386044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  <a:latin typeface="Calibri" charset="0"/>
                  <a:ea typeface="Calibri" charset="0"/>
                  <a:cs typeface="Calibri" charset="0"/>
                </a:rPr>
                <a:t>Bunch-by bunch emittance </a:t>
              </a:r>
              <a:r>
                <a:rPr lang="en-US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measurements</a:t>
              </a:r>
              <a:endParaRPr lang="en-US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8" name="Gruppo 7"/>
          <p:cNvGrpSpPr/>
          <p:nvPr/>
        </p:nvGrpSpPr>
        <p:grpSpPr>
          <a:xfrm>
            <a:off x="4701790" y="3113710"/>
            <a:ext cx="3860445" cy="2687092"/>
            <a:chOff x="4701790" y="3113710"/>
            <a:chExt cx="3860445" cy="2687092"/>
          </a:xfrm>
        </p:grpSpPr>
        <p:grpSp>
          <p:nvGrpSpPr>
            <p:cNvPr id="137" name="Gruppo 136"/>
            <p:cNvGrpSpPr>
              <a:grpSpLocks noChangeAspect="1"/>
            </p:cNvGrpSpPr>
            <p:nvPr/>
          </p:nvGrpSpPr>
          <p:grpSpPr>
            <a:xfrm>
              <a:off x="5221867" y="3509137"/>
              <a:ext cx="3327672" cy="2291665"/>
              <a:chOff x="5093191" y="1947244"/>
              <a:chExt cx="3788651" cy="2609127"/>
            </a:xfrm>
          </p:grpSpPr>
          <p:pic>
            <p:nvPicPr>
              <p:cNvPr id="138" name="Immagine 13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455" t="54564" r="10615"/>
              <a:stretch/>
            </p:blipFill>
            <p:spPr>
              <a:xfrm>
                <a:off x="5093191" y="1947244"/>
                <a:ext cx="3266970" cy="2609127"/>
              </a:xfrm>
              <a:prstGeom prst="rect">
                <a:avLst/>
              </a:prstGeom>
            </p:spPr>
          </p:pic>
          <p:pic>
            <p:nvPicPr>
              <p:cNvPr id="139" name="Immagine 13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170" t="5926" r="1563" b="49402"/>
              <a:stretch/>
            </p:blipFill>
            <p:spPr>
              <a:xfrm>
                <a:off x="8185376" y="1947244"/>
                <a:ext cx="696466" cy="2233338"/>
              </a:xfrm>
              <a:prstGeom prst="rect">
                <a:avLst/>
              </a:prstGeom>
            </p:spPr>
          </p:pic>
        </p:grpSp>
        <p:sp>
          <p:nvSpPr>
            <p:cNvPr id="141" name="Rectangle 12"/>
            <p:cNvSpPr/>
            <p:nvPr/>
          </p:nvSpPr>
          <p:spPr>
            <a:xfrm>
              <a:off x="4701790" y="3113710"/>
              <a:ext cx="386044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Simulation</a:t>
              </a:r>
              <a:r>
                <a:rPr lang="en-US" sz="1600" dirty="0" smtClean="0">
                  <a:solidFill>
                    <a:srgbClr val="000000"/>
                  </a:solidFill>
                  <a:latin typeface="Calibri" charset="0"/>
                  <a:ea typeface="Calibri" charset="0"/>
                  <a:cs typeface="Calibri" charset="0"/>
                </a:rPr>
                <a:t> studies </a:t>
              </a:r>
              <a:endParaRPr lang="en-US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142" name="CasellaDiTesto 141"/>
          <p:cNvSpPr txBox="1"/>
          <p:nvPr/>
        </p:nvSpPr>
        <p:spPr>
          <a:xfrm>
            <a:off x="554637" y="737468"/>
            <a:ext cx="79949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EC in </a:t>
            </a:r>
            <a:r>
              <a:rPr lang="en-GB" sz="1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quadrupoles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alone is a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key driver of instabilities at the LHC </a:t>
            </a:r>
            <a:r>
              <a:rPr lang="en-GB" sz="1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injection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energy </a:t>
            </a:r>
            <a:r>
              <a:rPr lang="en-GB" sz="1600" baseline="300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(1)</a:t>
            </a:r>
            <a:endParaRPr lang="en-GB" sz="1600" baseline="30000" dirty="0">
              <a:solidFill>
                <a:srgbClr val="FF0000"/>
              </a:solidFill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2" indent="-285750">
              <a:spcBef>
                <a:spcPts val="12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simulations allowed explaining instabilities observations 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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large chromaticity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values, relatively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high octupoles current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and a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fully functional feedback system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were needed to reach a satisfactory emittance preservation</a:t>
            </a:r>
            <a:endParaRPr lang="en-GB" sz="1600" dirty="0"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2" indent="-285750">
              <a:spcBef>
                <a:spcPts val="12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instability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suppressed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when increasing the beam energy up to 6.5 </a:t>
            </a:r>
            <a:r>
              <a:rPr lang="en-GB" sz="1600" dirty="0" err="1">
                <a:latin typeface="Calibri" charset="0"/>
                <a:ea typeface="Calibri" charset="0"/>
                <a:cs typeface="Calibri" charset="0"/>
                <a:sym typeface="Wingdings"/>
              </a:rPr>
              <a:t>TeV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due to the increased beam rigidity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  <p:sp>
        <p:nvSpPr>
          <p:cNvPr id="143" name="Rettangolo 142"/>
          <p:cNvSpPr/>
          <p:nvPr/>
        </p:nvSpPr>
        <p:spPr>
          <a:xfrm>
            <a:off x="495723" y="5783149"/>
            <a:ext cx="84273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buClr>
                <a:schemeClr val="tx1"/>
              </a:buClr>
              <a:defRPr/>
            </a:pPr>
            <a:r>
              <a:rPr lang="en-GB" sz="1200" dirty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(</a:t>
            </a:r>
            <a:r>
              <a:rPr lang="en-GB" sz="1200" dirty="0" smtClean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1) A</a:t>
            </a:r>
            <a:r>
              <a:rPr lang="en-GB" sz="1200" dirty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. Romano et al., “Electron cloud induced instabilities in the LHC”, presentation at the Joint </a:t>
            </a:r>
            <a:r>
              <a:rPr lang="en-GB" sz="1200" dirty="0" err="1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Ecloud-PyHEADTAIL</a:t>
            </a:r>
            <a:r>
              <a:rPr lang="en-GB" sz="1200" dirty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 </a:t>
            </a:r>
            <a:r>
              <a:rPr lang="en-GB" sz="1200" dirty="0" smtClean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Meeting</a:t>
            </a:r>
            <a:endParaRPr lang="en-GB" sz="1200" dirty="0">
              <a:solidFill>
                <a:srgbClr val="0055A0"/>
              </a:solidFill>
              <a:latin typeface="Calibri"/>
              <a:cs typeface="Arial" panose="020B0604020202020204" pitchFamily="34" charset="0"/>
              <a:sym typeface="Wingdings"/>
            </a:endParaRPr>
          </a:p>
        </p:txBody>
      </p:sp>
      <p:sp>
        <p:nvSpPr>
          <p:cNvPr id="144" name="Rectangle 5"/>
          <p:cNvSpPr/>
          <p:nvPr/>
        </p:nvSpPr>
        <p:spPr>
          <a:xfrm>
            <a:off x="15845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1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Lessons learned from LHC 2/2 </a:t>
            </a:r>
          </a:p>
        </p:txBody>
      </p:sp>
    </p:spTree>
    <p:extLst>
      <p:ext uri="{BB962C8B-B14F-4D97-AF65-F5344CB8AC3E}">
        <p14:creationId xmlns:p14="http://schemas.microsoft.com/office/powerpoint/2010/main" val="123961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5"/>
          <p:cNvSpPr/>
          <p:nvPr/>
        </p:nvSpPr>
        <p:spPr>
          <a:xfrm>
            <a:off x="224779" y="932951"/>
            <a:ext cx="85936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buFont typeface="Arial"/>
              <a:buChar char="•"/>
            </a:pPr>
            <a:endParaRPr lang="en-GB" sz="2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Rectangle 10"/>
          <p:cNvSpPr/>
          <p:nvPr/>
        </p:nvSpPr>
        <p:spPr>
          <a:xfrm>
            <a:off x="341516" y="933171"/>
            <a:ext cx="819570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endParaRPr lang="en-US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25" name="Segnaposto numero diapositiva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8C33-444F-FA49-B317-4922166C480A}" type="slidenum">
              <a:rPr lang="it-IT" smtClean="0"/>
              <a:t>5</a:t>
            </a:fld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703789" y="671044"/>
            <a:ext cx="76356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342900">
              <a:buSzPct val="100000"/>
              <a:buFont typeface="Arial"/>
              <a:buChar char="•"/>
              <a:defRPr/>
            </a:pPr>
            <a:r>
              <a:rPr lang="en-GB" sz="1600" dirty="0" smtClean="0">
                <a:latin typeface="Calibri"/>
                <a:cs typeface="Calibri"/>
                <a:sym typeface="Wingdings"/>
              </a:rPr>
              <a:t>The interaction of a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single bunch </a:t>
            </a:r>
            <a:r>
              <a:rPr lang="en-GB" sz="1600" dirty="0" smtClean="0">
                <a:latin typeface="Calibri"/>
                <a:cs typeface="Calibri"/>
                <a:sym typeface="Wingdings"/>
              </a:rPr>
              <a:t>with an EC has been simulated in the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dipole and quadrupole magnets separately </a:t>
            </a:r>
          </a:p>
          <a:p>
            <a:pPr marL="571500" indent="-342900">
              <a:buSzPct val="100000"/>
              <a:buFont typeface="Arial"/>
              <a:buChar char="•"/>
              <a:defRPr/>
            </a:pPr>
            <a:endParaRPr lang="en-GB" sz="1600" dirty="0">
              <a:solidFill>
                <a:srgbClr val="FF0000"/>
              </a:solidFill>
              <a:latin typeface="Calibri"/>
              <a:cs typeface="Calibri"/>
              <a:sym typeface="Wingdings"/>
            </a:endParaRPr>
          </a:p>
          <a:p>
            <a:pPr marL="571500" indent="-342900">
              <a:buSzPct val="100000"/>
              <a:buFont typeface="Arial"/>
              <a:buChar char="•"/>
              <a:defRPr/>
            </a:pPr>
            <a:r>
              <a:rPr lang="en-GB" sz="1600" dirty="0" smtClean="0">
                <a:latin typeface="Calibri"/>
                <a:cs typeface="Calibri"/>
                <a:sym typeface="Wingdings"/>
              </a:rPr>
              <a:t>The parameters used are listed below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106th HiLumi WP2 meeting</a:t>
            </a:r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15845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1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Instability simulations for the HL-LHC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/>
          </p:nvPr>
        </p:nvGraphicFramePr>
        <p:xfrm>
          <a:off x="1862912" y="2063508"/>
          <a:ext cx="5785331" cy="31316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8200"/>
                <a:gridCol w="1975267"/>
                <a:gridCol w="1931864"/>
              </a:tblGrid>
              <a:tr h="576545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Parameters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Value @ 450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GeV</a:t>
                      </a:r>
                    </a:p>
                    <a:p>
                      <a:pPr algn="ctr"/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Value @ 7 </a:t>
                      </a:r>
                      <a:r>
                        <a:rPr lang="en-GB" sz="16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TeV</a:t>
                      </a:r>
                      <a:endParaRPr lang="en-GB" sz="160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  <a:p>
                      <a:pPr algn="ctr"/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42076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N</a:t>
                      </a:r>
                      <a:r>
                        <a:rPr lang="en-GB" sz="1600" baseline="-250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(p/bunch)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0.6-2.4 x 10</a:t>
                      </a:r>
                      <a:r>
                        <a:rPr lang="en-GB" sz="1600" baseline="300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11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0.6-2.4 x 10</a:t>
                      </a:r>
                      <a:r>
                        <a:rPr lang="en-GB" sz="1600" baseline="300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11</a:t>
                      </a:r>
                      <a:endParaRPr lang="en-GB" sz="160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42076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𝜀</a:t>
                      </a:r>
                      <a:r>
                        <a:rPr lang="en-GB" sz="1600" baseline="-250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x,y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(𝛍m)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2.0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42076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𝜎</a:t>
                      </a:r>
                      <a:r>
                        <a:rPr lang="en-GB" sz="1600" baseline="-250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z 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(cm)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10.4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9.0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42076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 (T,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T/m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0.53, 12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8.3, 188.2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42076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</a:t>
                      </a:r>
                      <a:r>
                        <a:rPr lang="en-GB" sz="1600" baseline="-250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400MHz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16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4487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&lt;𝛽</a:t>
                      </a:r>
                      <a:r>
                        <a:rPr lang="en-GB" sz="1600" baseline="-250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x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&gt; , &lt;𝛽</a:t>
                      </a:r>
                      <a:r>
                        <a:rPr lang="en-GB" sz="1600" baseline="-250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y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92.7,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93.2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92.7,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93.2</a:t>
                      </a:r>
                      <a:endParaRPr lang="en-GB" sz="160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e 5"/>
          <p:cNvSpPr/>
          <p:nvPr/>
        </p:nvSpPr>
        <p:spPr>
          <a:xfrm>
            <a:off x="1240971" y="4735286"/>
            <a:ext cx="6498985" cy="4599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sellaDiTesto 6"/>
          <p:cNvSpPr txBox="1"/>
          <p:nvPr/>
        </p:nvSpPr>
        <p:spPr>
          <a:xfrm>
            <a:off x="3326206" y="5195204"/>
            <a:ext cx="3613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Pre-squeezed optics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 we can scan the beta function to study the impact of the ATS scheme </a:t>
            </a:r>
            <a:r>
              <a:rPr lang="mr-IN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…</a:t>
            </a:r>
            <a:r>
              <a:rPr lang="it-IT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.</a:t>
            </a:r>
            <a:endParaRPr lang="en-GB" sz="160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82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5"/>
          <p:cNvSpPr/>
          <p:nvPr/>
        </p:nvSpPr>
        <p:spPr>
          <a:xfrm>
            <a:off x="224779" y="932951"/>
            <a:ext cx="85936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buFont typeface="Arial"/>
              <a:buChar char="•"/>
            </a:pPr>
            <a:endParaRPr lang="en-GB" sz="2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Rectangle 10"/>
          <p:cNvSpPr/>
          <p:nvPr/>
        </p:nvSpPr>
        <p:spPr>
          <a:xfrm>
            <a:off x="341516" y="933171"/>
            <a:ext cx="819570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endParaRPr lang="en-US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24839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EC induced instability: quadrupole magnets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703789" y="671044"/>
            <a:ext cx="7635645" cy="243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342900">
              <a:buSzPct val="100000"/>
              <a:buFont typeface="Arial"/>
              <a:buChar char="•"/>
              <a:defRPr/>
            </a:pPr>
            <a:r>
              <a:rPr lang="en-GB" sz="1600" dirty="0" smtClean="0">
                <a:latin typeface="Calibri"/>
                <a:cs typeface="Calibri"/>
                <a:sym typeface="Wingdings"/>
              </a:rPr>
              <a:t>Due to electron trapping from magnetic field gradients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EC density at the beam location can be very high</a:t>
            </a:r>
          </a:p>
          <a:p>
            <a:pPr marL="571500" indent="-342900">
              <a:buSzPct val="100000"/>
              <a:buFont typeface="Arial"/>
              <a:buChar char="•"/>
              <a:defRPr/>
            </a:pPr>
            <a:endParaRPr lang="en-GB" sz="1600" dirty="0" smtClean="0">
              <a:latin typeface="Calibri"/>
              <a:cs typeface="Calibri"/>
              <a:sym typeface="Wingdings"/>
            </a:endParaRPr>
          </a:p>
          <a:p>
            <a:pPr marL="571500" indent="-342900">
              <a:buSzPct val="100000"/>
              <a:buFont typeface="Arial"/>
              <a:buChar char="•"/>
              <a:defRPr/>
            </a:pPr>
            <a:r>
              <a:rPr lang="en-GB" sz="1600" dirty="0" smtClean="0">
                <a:latin typeface="Calibri"/>
                <a:cs typeface="Calibri"/>
                <a:sym typeface="Wingdings"/>
              </a:rPr>
              <a:t>The </a:t>
            </a:r>
            <a:r>
              <a:rPr lang="en-GB" sz="1600" dirty="0">
                <a:latin typeface="Calibri"/>
                <a:cs typeface="Calibri"/>
                <a:sym typeface="Wingdings"/>
              </a:rPr>
              <a:t>EC pinch dynamics in the quadrupoles can be very sensitive to the initial phase space </a:t>
            </a:r>
            <a:r>
              <a:rPr lang="en-GB" sz="1600" dirty="0" smtClean="0">
                <a:latin typeface="Calibri"/>
                <a:cs typeface="Calibri"/>
                <a:sym typeface="Wingdings"/>
              </a:rPr>
              <a:t>distribution again due </a:t>
            </a:r>
            <a:r>
              <a:rPr lang="en-GB" sz="1600" dirty="0">
                <a:latin typeface="Calibri"/>
                <a:cs typeface="Calibri"/>
                <a:sym typeface="Wingdings"/>
              </a:rPr>
              <a:t>to the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trapping effects </a:t>
            </a:r>
          </a:p>
          <a:p>
            <a:pPr marL="1028700" lvl="2" indent="-342900">
              <a:spcBef>
                <a:spcPts val="1000"/>
              </a:spcBef>
              <a:buSzPct val="100000"/>
              <a:buFont typeface="Wingdings" charset="2"/>
              <a:buChar char="Ø"/>
              <a:defRPr/>
            </a:pP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realistic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initial distribution of electron in the quadrupoles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from build-up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has to be used to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assess the threshold for the coherent instability 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/>
              </a:rPr>
              <a:t>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self-consistent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simulations </a:t>
            </a:r>
            <a:r>
              <a:rPr lang="en-GB" sz="160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with build-up</a:t>
            </a:r>
            <a:r>
              <a:rPr lang="en-GB" sz="1600" baseline="3000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baseline="300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(1)</a:t>
            </a:r>
            <a:endParaRPr lang="en-GB" sz="1600" baseline="30000" dirty="0" smtClean="0">
              <a:solidFill>
                <a:srgbClr val="FF0000"/>
              </a:solidFill>
              <a:latin typeface="Calibri"/>
              <a:cs typeface="Calibri"/>
              <a:sym typeface="Wingdings"/>
            </a:endParaRPr>
          </a:p>
          <a:p>
            <a:pPr marL="571500" indent="-342900">
              <a:buSzPct val="100000"/>
              <a:buFont typeface="Arial"/>
              <a:buChar char="•"/>
              <a:defRPr/>
            </a:pPr>
            <a:endParaRPr lang="en-GB" sz="1600" dirty="0" smtClean="0">
              <a:solidFill>
                <a:srgbClr val="FF0000"/>
              </a:solidFill>
              <a:latin typeface="Calibri"/>
              <a:cs typeface="Calibri"/>
              <a:sym typeface="Wingdings"/>
            </a:endParaRPr>
          </a:p>
        </p:txBody>
      </p:sp>
      <p:sp>
        <p:nvSpPr>
          <p:cNvPr id="25" name="Segnaposto numero diapositiva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8C33-444F-FA49-B317-4922166C480A}" type="slidenum">
              <a:rPr lang="it-IT" smtClean="0"/>
              <a:t>6</a:t>
            </a:fld>
            <a:endParaRPr lang="it-IT"/>
          </a:p>
        </p:txBody>
      </p:sp>
      <p:grpSp>
        <p:nvGrpSpPr>
          <p:cNvPr id="4" name="Gruppo 3"/>
          <p:cNvGrpSpPr/>
          <p:nvPr/>
        </p:nvGrpSpPr>
        <p:grpSpPr>
          <a:xfrm>
            <a:off x="2757941" y="3009127"/>
            <a:ext cx="3746521" cy="2892333"/>
            <a:chOff x="2856369" y="3043597"/>
            <a:chExt cx="4004740" cy="3031545"/>
          </a:xfrm>
        </p:grpSpPr>
        <p:pic>
          <p:nvPicPr>
            <p:cNvPr id="22" name="Immagine 8" descr="EC_distribution_inj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6369" y="3109446"/>
              <a:ext cx="4004740" cy="2965696"/>
            </a:xfrm>
            <a:prstGeom prst="rect">
              <a:avLst/>
            </a:prstGeom>
          </p:spPr>
        </p:pic>
        <p:sp>
          <p:nvSpPr>
            <p:cNvPr id="2" name="Ovale 1"/>
            <p:cNvSpPr/>
            <p:nvPr/>
          </p:nvSpPr>
          <p:spPr>
            <a:xfrm>
              <a:off x="5954951" y="3043597"/>
              <a:ext cx="468341" cy="40791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1440540" y="5885694"/>
            <a:ext cx="666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(1) G. </a:t>
            </a:r>
            <a:r>
              <a:rPr lang="en-GB" sz="1200" dirty="0" err="1" smtClean="0">
                <a:latin typeface="Calibri" charset="0"/>
                <a:ea typeface="Calibri" charset="0"/>
                <a:cs typeface="Calibri" charset="0"/>
                <a:hlinkClick r:id="rId4"/>
              </a:rPr>
              <a:t>Iadarola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 et al., “EFFECT OF ELECTRON CLOUD IN QUADRUPOLES ON BEAM INSTABILITY”, IPAC15</a:t>
            </a:r>
            <a:endParaRPr lang="en-GB" sz="1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106th HiLumi WP2 meeting</a:t>
            </a:r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883927" y="3687401"/>
            <a:ext cx="7528536" cy="113877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endParaRPr lang="en-GB" dirty="0" smtClean="0">
              <a:latin typeface="Calibri" charset="0"/>
              <a:ea typeface="Calibri" charset="0"/>
              <a:cs typeface="Calibri" charset="0"/>
            </a:endParaRPr>
          </a:p>
          <a:p>
            <a:pPr algn="ctr">
              <a:buClr>
                <a:schemeClr val="tx1"/>
              </a:buClr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We want to study the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impact of the beam intensity on the instability development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 Which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initial EC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distribution has to be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taken into account?</a:t>
            </a:r>
          </a:p>
          <a:p>
            <a:pPr algn="ctr">
              <a:buClr>
                <a:schemeClr val="tx1"/>
              </a:buClr>
            </a:pPr>
            <a:endParaRPr lang="en-GB" dirty="0"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8849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7</a:t>
            </a:fld>
            <a:endParaRPr lang="it-IT"/>
          </a:p>
        </p:txBody>
      </p:sp>
      <p:sp>
        <p:nvSpPr>
          <p:cNvPr id="12" name="Rectangle 5"/>
          <p:cNvSpPr/>
          <p:nvPr/>
        </p:nvSpPr>
        <p:spPr>
          <a:xfrm>
            <a:off x="24839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Impact of the initial electron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distribution</a:t>
            </a:r>
            <a:endParaRPr lang="en-US" sz="2800" dirty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cs typeface="Calibri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21" y="2448947"/>
            <a:ext cx="4251557" cy="2893951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21" name="Rectangle 12"/>
          <p:cNvSpPr/>
          <p:nvPr/>
        </p:nvSpPr>
        <p:spPr>
          <a:xfrm>
            <a:off x="578321" y="672463"/>
            <a:ext cx="8354513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7813" lvl="1" indent="-231775">
              <a:spcBef>
                <a:spcPts val="1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At first we wanted to investigate separately the effect of the intensity increase on the instability mechanism for the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same initial EC distribution</a:t>
            </a:r>
          </a:p>
          <a:p>
            <a:pPr marL="788988" lvl="2" indent="-285750">
              <a:spcBef>
                <a:spcPts val="10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EC distribution computed </a:t>
            </a: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for </a:t>
            </a:r>
            <a:r>
              <a:rPr lang="en-GB" sz="16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GB" sz="1600" baseline="-250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b</a:t>
            </a:r>
            <a:r>
              <a:rPr lang="en-GB" sz="1600" baseline="-250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=</a:t>
            </a:r>
            <a:r>
              <a:rPr lang="en-GB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1.0e11</a:t>
            </a: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and then used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 it as input for a set of instability simulations  </a:t>
            </a:r>
            <a:r>
              <a:rPr lang="en-GB" sz="16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realistic distribution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 from build-up but </a:t>
            </a:r>
            <a:r>
              <a:rPr lang="en-GB" sz="1600" u="sng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not </a:t>
            </a:r>
            <a:r>
              <a:rPr lang="en-GB" sz="1600" u="sng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self-consistent with intensity</a:t>
            </a:r>
            <a:endParaRPr lang="en-GB" sz="1600" dirty="0" smtClean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788988" lvl="2" indent="-285750">
              <a:spcBef>
                <a:spcPts val="1000"/>
              </a:spcBef>
              <a:buClr>
                <a:srgbClr val="0055A0"/>
              </a:buClr>
              <a:buFont typeface="Wingdings" charset="2"/>
              <a:buChar char="Ø"/>
            </a:pPr>
            <a:r>
              <a:rPr lang="en-GB" sz="1600" dirty="0" smtClean="0">
                <a:solidFill>
                  <a:srgbClr val="0055A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Instability </a:t>
            </a:r>
            <a:r>
              <a:rPr lang="en-GB" sz="1600" dirty="0" smtClean="0">
                <a:solidFill>
                  <a:srgbClr val="0055A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rise-time </a:t>
            </a:r>
            <a:r>
              <a:rPr lang="en-GB" sz="1600" dirty="0">
                <a:solidFill>
                  <a:srgbClr val="0055A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is much faster for higher beam </a:t>
            </a:r>
            <a:r>
              <a:rPr lang="en-GB" sz="1600" dirty="0" smtClean="0">
                <a:solidFill>
                  <a:srgbClr val="0055A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intensities</a:t>
            </a:r>
          </a:p>
        </p:txBody>
      </p:sp>
      <p:grpSp>
        <p:nvGrpSpPr>
          <p:cNvPr id="2" name="Gruppo 1"/>
          <p:cNvGrpSpPr>
            <a:grpSpLocks noChangeAspect="1"/>
          </p:cNvGrpSpPr>
          <p:nvPr/>
        </p:nvGrpSpPr>
        <p:grpSpPr>
          <a:xfrm>
            <a:off x="4092055" y="3076374"/>
            <a:ext cx="4922289" cy="2648003"/>
            <a:chOff x="3767408" y="3222651"/>
            <a:chExt cx="5365735" cy="2886561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3" t="55331" r="15355" b="-1"/>
            <a:stretch/>
          </p:blipFill>
          <p:spPr>
            <a:xfrm>
              <a:off x="3767408" y="3222651"/>
              <a:ext cx="4148582" cy="2886561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645" t="9467" b="68907"/>
            <a:stretch/>
          </p:blipFill>
          <p:spPr>
            <a:xfrm>
              <a:off x="7729099" y="3352513"/>
              <a:ext cx="1404044" cy="1302082"/>
            </a:xfrm>
            <a:prstGeom prst="rect">
              <a:avLst/>
            </a:prstGeom>
          </p:spPr>
        </p:pic>
      </p:grpSp>
      <p:sp>
        <p:nvSpPr>
          <p:cNvPr id="13" name="Rettangolo 12"/>
          <p:cNvSpPr/>
          <p:nvPr/>
        </p:nvSpPr>
        <p:spPr>
          <a:xfrm>
            <a:off x="949179" y="5724377"/>
            <a:ext cx="724006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 defTabSz="457200">
              <a:lnSpc>
                <a:spcPct val="90000"/>
              </a:lnSpc>
              <a:buSzPct val="60000"/>
              <a:defRPr/>
            </a:pPr>
            <a:r>
              <a:rPr lang="en-GB" sz="16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(Realistic total length </a:t>
            </a:r>
            <a:r>
              <a:rPr lang="en-GB" sz="160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of quadrupoles,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NO chromaticity</a:t>
            </a:r>
            <a:r>
              <a:rPr lang="en-GB" sz="1600" smtClean="0">
                <a:solidFill>
                  <a:schemeClr val="tx2"/>
                </a:solidFill>
                <a:latin typeface="Calibri"/>
                <a:cs typeface="Calibri"/>
                <a:sym typeface="Wingdings"/>
              </a:rPr>
              <a:t>, NO octupoles, NO damper)</a:t>
            </a:r>
            <a:endParaRPr lang="en-GB" sz="1600" dirty="0">
              <a:solidFill>
                <a:schemeClr val="tx2"/>
              </a:solidFill>
              <a:latin typeface="Calibri"/>
              <a:cs typeface="Calibri"/>
              <a:sym typeface="Wingdings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1260269" y="2783986"/>
            <a:ext cx="23657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ct val="100000"/>
            </a:pP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EC density profile from </a:t>
            </a:r>
          </a:p>
          <a:p>
            <a:pPr algn="ctr">
              <a:buSzPct val="100000"/>
            </a:pP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build-up simulations</a:t>
            </a:r>
          </a:p>
        </p:txBody>
      </p:sp>
    </p:spTree>
    <p:extLst>
      <p:ext uri="{BB962C8B-B14F-4D97-AF65-F5344CB8AC3E}">
        <p14:creationId xmlns:p14="http://schemas.microsoft.com/office/powerpoint/2010/main" val="90696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57A501-AD3F-914F-9B9F-A7EF42672804}" type="slidenum">
              <a:rPr lang="it-IT" smtClean="0"/>
              <a:t>8</a:t>
            </a:fld>
            <a:endParaRPr lang="it-IT"/>
          </a:p>
        </p:txBody>
      </p:sp>
      <p:sp>
        <p:nvSpPr>
          <p:cNvPr id="12" name="Rectangle 5"/>
          <p:cNvSpPr/>
          <p:nvPr/>
        </p:nvSpPr>
        <p:spPr>
          <a:xfrm>
            <a:off x="248396" y="141482"/>
            <a:ext cx="8765613" cy="4456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Impact of the initial electron </a:t>
            </a:r>
            <a:r>
              <a:rPr lang="en-US" sz="2800" dirty="0" smtClean="0">
                <a:effectLst>
                  <a:outerShdw blurRad="50800" dist="762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distribution</a:t>
            </a:r>
            <a:endParaRPr lang="en-US" sz="2800" dirty="0">
              <a:effectLst>
                <a:outerShdw blurRad="50800" dist="762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Calibri"/>
              <a:cs typeface="Calibri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248" y="2873065"/>
            <a:ext cx="5172231" cy="3154120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106th HiLumi WP2 meeting</a:t>
            </a:r>
            <a:endParaRPr lang="en-US" dirty="0"/>
          </a:p>
        </p:txBody>
      </p:sp>
      <p:sp>
        <p:nvSpPr>
          <p:cNvPr id="19" name="Rettangolo 18"/>
          <p:cNvSpPr/>
          <p:nvPr/>
        </p:nvSpPr>
        <p:spPr>
          <a:xfrm>
            <a:off x="3122881" y="3217727"/>
            <a:ext cx="23657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ct val="100000"/>
            </a:pP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EC density profile from </a:t>
            </a:r>
          </a:p>
          <a:p>
            <a:pPr algn="ctr">
              <a:buSzPct val="100000"/>
            </a:pP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build-up simulations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78321" y="672463"/>
            <a:ext cx="8354513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7813" lvl="1" indent="-231775">
              <a:spcBef>
                <a:spcPts val="1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At first we wanted to investigate separately the effect of the intensity increase on the instability mechanism for the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same initial EC distribution</a:t>
            </a:r>
          </a:p>
          <a:p>
            <a:pPr marL="788988" lvl="2" indent="-285750">
              <a:spcBef>
                <a:spcPts val="100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EC distribution computed </a:t>
            </a: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for </a:t>
            </a:r>
            <a:r>
              <a:rPr lang="en-GB" sz="16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GB" sz="1600" baseline="-250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b</a:t>
            </a:r>
            <a:r>
              <a:rPr lang="en-GB" sz="1600" baseline="-250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=1.0e11 and then used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 it as input for a set of instability simulations 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realistic distribution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 from build-up but </a:t>
            </a:r>
            <a:r>
              <a:rPr lang="en-GB" sz="1600" u="sng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not </a:t>
            </a:r>
            <a:r>
              <a:rPr lang="en-GB" sz="1600" u="sng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self-consistent with intensity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788988" lvl="2" indent="-285750">
              <a:spcBef>
                <a:spcPts val="1000"/>
              </a:spcBef>
              <a:buClr>
                <a:srgbClr val="0055A0"/>
              </a:buClr>
              <a:buFont typeface="Wingdings" charset="2"/>
              <a:buChar char="Ø"/>
            </a:pPr>
            <a:r>
              <a:rPr lang="en-GB" sz="1600" dirty="0">
                <a:solidFill>
                  <a:srgbClr val="0055A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</a:t>
            </a:r>
            <a:r>
              <a:rPr lang="en-GB" sz="1600" dirty="0" smtClean="0">
                <a:solidFill>
                  <a:srgbClr val="0055A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nstability </a:t>
            </a:r>
            <a:r>
              <a:rPr lang="en-GB" sz="1600" dirty="0">
                <a:solidFill>
                  <a:srgbClr val="0055A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rise-time is much faster for higher beam intensities</a:t>
            </a:r>
          </a:p>
          <a:p>
            <a:pPr marL="277813" lvl="1" indent="-231775">
              <a:spcBef>
                <a:spcPts val="1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However, the EC density profile estimated for different bunch intensity shows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that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for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increasing bunch intensities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, the electron </a:t>
            </a:r>
            <a:r>
              <a:rPr lang="en-GB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density decreases significantly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all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over the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chamber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783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Impostazioni personalizzate 3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24786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59650</TotalTime>
  <Words>2164</Words>
  <Application>Microsoft Macintosh PowerPoint</Application>
  <PresentationFormat>Presentazione su schermo (4:3)</PresentationFormat>
  <Paragraphs>318</Paragraphs>
  <Slides>22</Slides>
  <Notes>21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8" baseType="lpstr">
      <vt:lpstr>Calibri</vt:lpstr>
      <vt:lpstr>Mangal</vt:lpstr>
      <vt:lpstr>ＭＳ Ｐゴシック</vt:lpstr>
      <vt:lpstr>Wingdings</vt:lpstr>
      <vt:lpstr>Arial</vt:lpstr>
      <vt:lpstr>CERNCorporate4-3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>cern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Annalisa Romano</cp:lastModifiedBy>
  <cp:revision>1989</cp:revision>
  <dcterms:created xsi:type="dcterms:W3CDTF">2012-11-30T11:04:26Z</dcterms:created>
  <dcterms:modified xsi:type="dcterms:W3CDTF">2017-10-02T23:50:30Z</dcterms:modified>
</cp:coreProperties>
</file>