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29"/>
  </p:notesMasterIdLst>
  <p:sldIdLst>
    <p:sldId id="256" r:id="rId6"/>
    <p:sldId id="257" r:id="rId7"/>
    <p:sldId id="278" r:id="rId8"/>
    <p:sldId id="279" r:id="rId9"/>
    <p:sldId id="258" r:id="rId10"/>
    <p:sldId id="259" r:id="rId11"/>
    <p:sldId id="260" r:id="rId12"/>
    <p:sldId id="261" r:id="rId13"/>
    <p:sldId id="277" r:id="rId14"/>
    <p:sldId id="262" r:id="rId15"/>
    <p:sldId id="263" r:id="rId16"/>
    <p:sldId id="266" r:id="rId17"/>
    <p:sldId id="269" r:id="rId18"/>
    <p:sldId id="267" r:id="rId19"/>
    <p:sldId id="268" r:id="rId20"/>
    <p:sldId id="270" r:id="rId21"/>
    <p:sldId id="271" r:id="rId22"/>
    <p:sldId id="272" r:id="rId23"/>
    <p:sldId id="274" r:id="rId24"/>
    <p:sldId id="275" r:id="rId25"/>
    <p:sldId id="276" r:id="rId26"/>
    <p:sldId id="281" r:id="rId27"/>
    <p:sldId id="280" r:id="rId2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C9EC2-8651-4CBE-9A84-2C4C6118C18A}" type="datetimeFigureOut">
              <a:rPr lang="it-IT" smtClean="0"/>
              <a:pPr/>
              <a:t>26/08/2009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02E56-9A1E-4BF2-BF5B-EDFE31C41B8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41F0AF-472E-483D-96DA-080426BA58ED}" type="slidenum">
              <a:rPr lang="it-IT">
                <a:solidFill>
                  <a:prstClr val="black"/>
                </a:solidFill>
              </a:rPr>
              <a:pPr/>
              <a:t>23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it-IT"/>
              <a:t>Corr Fram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FFC1-8DC1-48CC-94EF-574C9FA9C26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EC63-B330-41A3-9154-B9D841F9A34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807F4-2520-4172-AB3E-099EA7B761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20A04-57C8-47E1-A8C4-D78EAFC2827E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01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18327-C6D0-4F24-B266-43D7A813821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8E36-83F0-4238-B2F6-F4CB3774B7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D340-AB5B-4FE2-A922-AEACBCFE4C0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4871-7027-4BF0-999F-AF88F8960D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D3DAD-A48C-40CF-A358-2AFD283597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C9CA0-E2AD-4C66-A947-DCA91A4CB6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77A03-82DD-43D6-A5A3-55CC1191C78C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 </a:t>
            </a:r>
            <a:fld id="{A8BE83C5-5BF1-4708-845A-6155BB16AEAD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loshi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51/MCH.lo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mailto:Costin.Grigoras@cern.c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info.cern.ch/Offline/Activities/Shuttle/RunTypesForGRP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an.Fiete.Grosse-Oetringhaus@cern.ch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Chiara.Zampolli@cern.ch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pcalimonitor.cern.ch/shuttle.jsp?instance=PROD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calimonitor.cern.ch/map.jsp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48/SHUTTLE.lo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Offline Shift Training: </a:t>
            </a:r>
            <a:br>
              <a:rPr lang="it-IT" sz="3200" dirty="0" smtClean="0"/>
            </a:br>
            <a:r>
              <a:rPr lang="it-IT" sz="3200" u="sng" dirty="0" smtClean="0"/>
              <a:t>the shuttle</a:t>
            </a:r>
            <a:r>
              <a:rPr lang="it-IT" sz="3200" dirty="0" smtClean="0"/>
              <a:t> – monitoring and debugging</a:t>
            </a:r>
            <a:endParaRPr lang="it-IT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7095"/>
            <a:ext cx="6400800" cy="1624083"/>
          </a:xfrm>
        </p:spPr>
        <p:txBody>
          <a:bodyPr/>
          <a:lstStyle/>
          <a:p>
            <a:pPr>
              <a:spcAft>
                <a:spcPts val="1200"/>
              </a:spcAft>
            </a:pP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sz="1600" dirty="0" smtClean="0"/>
              <a:t>26 August 2009</a:t>
            </a:r>
          </a:p>
          <a:p>
            <a:pPr>
              <a:spcAft>
                <a:spcPts val="1200"/>
              </a:spcAft>
            </a:pPr>
            <a:r>
              <a:rPr lang="it-IT" sz="1600" u="sng" dirty="0" smtClean="0"/>
              <a:t>Chiara Zampolli</a:t>
            </a:r>
            <a:r>
              <a:rPr lang="it-IT" sz="1600" dirty="0" smtClean="0"/>
              <a:t>, Jan Fiete Grosse-Oetringhaus</a:t>
            </a:r>
            <a:endParaRPr lang="it-IT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50003" y="3623376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hlinkClick r:id="rId3"/>
              </a:rPr>
              <a:t>https://aloshi.cern.ch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Detector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3" y="1299944"/>
            <a:ext cx="8509379" cy="5073559"/>
          </a:xfrm>
        </p:spPr>
        <p:txBody>
          <a:bodyPr/>
          <a:lstStyle/>
          <a:p>
            <a:r>
              <a:rPr lang="it-IT" sz="2000" dirty="0" smtClean="0"/>
              <a:t>Every information is associated to a timestamp which is expressed in </a:t>
            </a:r>
            <a:r>
              <a:rPr lang="it-IT" sz="2000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sz="1800" dirty="0" smtClean="0"/>
              <a:t>Geneva time is CEST </a:t>
            </a:r>
            <a:r>
              <a:rPr lang="it-IT" sz="1800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sz="2000" dirty="0" smtClean="0">
                <a:sym typeface="Wingdings" pitchFamily="2" charset="2"/>
              </a:rPr>
              <a:t>Messages can come from either the detector, or the SHUTTLE</a:t>
            </a:r>
          </a:p>
          <a:p>
            <a:pPr lvl="1"/>
            <a:r>
              <a:rPr lang="it-IT" sz="1800" dirty="0" smtClean="0">
                <a:sym typeface="Wingdings" pitchFamily="2" charset="2"/>
              </a:rPr>
              <a:t>E.g.: </a:t>
            </a:r>
            <a:r>
              <a:rPr lang="it-IT" sz="1800" dirty="0" smtClean="0">
                <a:sym typeface="Wingdings" pitchFamily="2" charset="2"/>
                <a:hlinkClick r:id="rId3"/>
              </a:rPr>
              <a:t>http://</a:t>
            </a:r>
            <a:r>
              <a:rPr lang="it-IT" sz="1800" dirty="0" smtClean="0">
                <a:sym typeface="Wingdings" pitchFamily="2" charset="2"/>
                <a:hlinkClick r:id="rId3"/>
              </a:rPr>
              <a:t>pcalishuttle02.cern.ch/logs_PROD/7/76451/MCH.log</a:t>
            </a:r>
            <a:endParaRPr lang="it-IT" sz="1800" dirty="0" smtClean="0">
              <a:sym typeface="Wingdings" pitchFamily="2" charset="2"/>
            </a:endParaRPr>
          </a:p>
          <a:p>
            <a:pPr lvl="1">
              <a:buNone/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MCH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ProcessCurrentDetector - The preprocessor requested to skip the retrieval of DCS values </a:t>
            </a:r>
          </a:p>
          <a:p>
            <a:pPr lvl="1">
              <a:buNone/>
            </a:pP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	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SHUTTLE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UpdateShuttleStatus - MCH: Changing state from Started to PPStarted</a:t>
            </a:r>
          </a:p>
          <a:p>
            <a:r>
              <a:rPr lang="it-IT" sz="2000" dirty="0" smtClean="0">
                <a:cs typeface="Times New Roman" pitchFamily="18" charset="0"/>
              </a:rPr>
              <a:t>In case of failure, the email address of the responsibles to which the notification has been sent can be found at the end of the log</a:t>
            </a:r>
          </a:p>
          <a:p>
            <a:r>
              <a:rPr lang="it-IT" sz="2000" dirty="0" smtClean="0">
                <a:cs typeface="Times New Roman" pitchFamily="18" charset="0"/>
              </a:rPr>
              <a:t>Key words: DCS, FXS, GetFile, StoreOCDB</a:t>
            </a:r>
            <a:endParaRPr lang="it-IT" sz="2000" dirty="0"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10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History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11</a:t>
            </a:fld>
            <a:r>
              <a:rPr lang="it-IT" smtClean="0"/>
              <a:t> </a:t>
            </a:r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669051" y="1420079"/>
            <a:ext cx="3671887" cy="4926013"/>
            <a:chOff x="887413" y="1133475"/>
            <a:chExt cx="3671887" cy="4926013"/>
          </a:xfrm>
        </p:grpSpPr>
        <p:pic>
          <p:nvPicPr>
            <p:cNvPr id="8" name="Picture 6" descr="HMPIDfailed.gif"/>
            <p:cNvPicPr>
              <a:picLocks noChangeAspect="1"/>
            </p:cNvPicPr>
            <p:nvPr/>
          </p:nvPicPr>
          <p:blipFill>
            <a:blip r:embed="rId3" cstate="print"/>
            <a:srcRect t="11497" r="83582" b="59135"/>
            <a:stretch>
              <a:fillRect/>
            </a:stretch>
          </p:blipFill>
          <p:spPr bwMode="auto">
            <a:xfrm>
              <a:off x="887413" y="1133475"/>
              <a:ext cx="3671887" cy="492601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2327276" y="3883025"/>
              <a:ext cx="3357562" cy="1428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3862388" y="3684588"/>
              <a:ext cx="681037" cy="369887"/>
            </a:xfrm>
            <a:prstGeom prst="rect">
              <a:avLst/>
            </a:prstGeom>
            <a:noFill/>
            <a:ln w="28575"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22850" y="2211696"/>
            <a:ext cx="3738563" cy="3219450"/>
            <a:chOff x="5022850" y="2184400"/>
            <a:chExt cx="3738563" cy="3219450"/>
          </a:xfrm>
        </p:grpSpPr>
        <p:pic>
          <p:nvPicPr>
            <p:cNvPr id="12" name="Picture 7" descr="TPCok.gif"/>
            <p:cNvPicPr>
              <a:picLocks noChangeAspect="1"/>
            </p:cNvPicPr>
            <p:nvPr/>
          </p:nvPicPr>
          <p:blipFill>
            <a:blip r:embed="rId4" cstate="print"/>
            <a:srcRect t="11420" r="83948" b="70148"/>
            <a:stretch>
              <a:fillRect/>
            </a:stretch>
          </p:blipFill>
          <p:spPr bwMode="auto">
            <a:xfrm>
              <a:off x="5022850" y="2184400"/>
              <a:ext cx="3738563" cy="321945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7477918" y="4094957"/>
              <a:ext cx="1611313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8136731" y="3947319"/>
              <a:ext cx="681038" cy="3683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18582" y="5991609"/>
            <a:ext cx="34702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Failed preprocessor: 3 retries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6760" y="4983637"/>
            <a:ext cx="37798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Successful preprocessor: 1 retry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Preprocessor Status Flow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12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50115" y="2027741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started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50115" y="39565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266240" y="436612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Delayed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50115" y="29913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266240" y="202297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error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50115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cxnSp>
        <p:nvCxnSpPr>
          <p:cNvPr id="13" name="AutoShape 7"/>
          <p:cNvCxnSpPr>
            <a:cxnSpLocks noChangeShapeType="1"/>
            <a:stCxn id="29" idx="3"/>
            <a:endCxn id="7" idx="0"/>
          </p:cNvCxnSpPr>
          <p:nvPr/>
        </p:nvCxnSpPr>
        <p:spPr bwMode="auto">
          <a:xfrm>
            <a:off x="3077203" y="17102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" name="AutoShape 8"/>
          <p:cNvCxnSpPr>
            <a:cxnSpLocks noChangeShapeType="1"/>
            <a:stCxn id="7" idx="2"/>
            <a:endCxn id="10" idx="0"/>
          </p:cNvCxnSpPr>
          <p:nvPr/>
        </p:nvCxnSpPr>
        <p:spPr bwMode="auto">
          <a:xfrm>
            <a:off x="3077203" y="26754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10" idx="2"/>
            <a:endCxn id="8" idx="0"/>
          </p:cNvCxnSpPr>
          <p:nvPr/>
        </p:nvCxnSpPr>
        <p:spPr bwMode="auto">
          <a:xfrm>
            <a:off x="3077203" y="3639053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6" name="AutoShape 10"/>
          <p:cNvCxnSpPr>
            <a:cxnSpLocks noChangeShapeType="1"/>
            <a:stCxn id="8" idx="2"/>
            <a:endCxn id="31" idx="0"/>
          </p:cNvCxnSpPr>
          <p:nvPr/>
        </p:nvCxnSpPr>
        <p:spPr bwMode="auto">
          <a:xfrm flipH="1">
            <a:off x="3074028" y="4604253"/>
            <a:ext cx="3175" cy="347663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" name="AutoShape 11"/>
          <p:cNvCxnSpPr>
            <a:cxnSpLocks noChangeShapeType="1"/>
            <a:stCxn id="31" idx="3"/>
            <a:endCxn id="12" idx="0"/>
          </p:cNvCxnSpPr>
          <p:nvPr/>
        </p:nvCxnSpPr>
        <p:spPr bwMode="auto">
          <a:xfrm>
            <a:off x="3077203" y="5599616"/>
            <a:ext cx="1587" cy="288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8" name="AutoShape 12"/>
          <p:cNvCxnSpPr>
            <a:cxnSpLocks noChangeShapeType="1"/>
            <a:stCxn id="7" idx="3"/>
            <a:endCxn id="11" idx="1"/>
          </p:cNvCxnSpPr>
          <p:nvPr/>
        </p:nvCxnSpPr>
        <p:spPr bwMode="auto">
          <a:xfrm flipV="1">
            <a:off x="3905878" y="2348416"/>
            <a:ext cx="360362" cy="3175"/>
          </a:xfrm>
          <a:prstGeom prst="straightConnector1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13"/>
          <p:cNvCxnSpPr>
            <a:cxnSpLocks noChangeShapeType="1"/>
            <a:stCxn id="10" idx="3"/>
            <a:endCxn id="37" idx="1"/>
          </p:cNvCxnSpPr>
          <p:nvPr/>
        </p:nvCxnSpPr>
        <p:spPr bwMode="auto">
          <a:xfrm>
            <a:off x="3905878" y="3315203"/>
            <a:ext cx="3176587" cy="1411288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" name="AutoShape 14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997703"/>
            <a:ext cx="3176587" cy="3175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" name="AutoShape 15"/>
          <p:cNvCxnSpPr>
            <a:cxnSpLocks noChangeShapeType="1"/>
            <a:stCxn id="10" idx="3"/>
          </p:cNvCxnSpPr>
          <p:nvPr/>
        </p:nvCxnSpPr>
        <p:spPr bwMode="auto">
          <a:xfrm>
            <a:off x="3905878" y="3315203"/>
            <a:ext cx="3176587" cy="544513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" name="AutoShape 16"/>
          <p:cNvCxnSpPr>
            <a:cxnSpLocks noChangeShapeType="1"/>
            <a:stCxn id="31" idx="1"/>
            <a:endCxn id="9" idx="2"/>
          </p:cNvCxnSpPr>
          <p:nvPr/>
        </p:nvCxnSpPr>
        <p:spPr bwMode="auto">
          <a:xfrm flipV="1">
            <a:off x="3907465" y="5013828"/>
            <a:ext cx="1187450" cy="219075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" name="AutoShape 17"/>
          <p:cNvCxnSpPr>
            <a:cxnSpLocks noChangeShapeType="1"/>
            <a:endCxn id="30" idx="3"/>
          </p:cNvCxnSpPr>
          <p:nvPr/>
        </p:nvCxnSpPr>
        <p:spPr bwMode="auto">
          <a:xfrm flipH="1" flipV="1">
            <a:off x="3907465" y="1386391"/>
            <a:ext cx="4903788" cy="14414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4" name="AutoShape 18"/>
          <p:cNvCxnSpPr>
            <a:cxnSpLocks noChangeShapeType="1"/>
            <a:endCxn id="29" idx="1"/>
          </p:cNvCxnSpPr>
          <p:nvPr/>
        </p:nvCxnSpPr>
        <p:spPr bwMode="auto">
          <a:xfrm flipH="1" flipV="1">
            <a:off x="3907465" y="1216528"/>
            <a:ext cx="4903788" cy="247491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5" name="AutoShape 19"/>
          <p:cNvCxnSpPr>
            <a:cxnSpLocks noChangeShapeType="1"/>
            <a:stCxn id="36" idx="1"/>
            <a:endCxn id="29" idx="1"/>
          </p:cNvCxnSpPr>
          <p:nvPr/>
        </p:nvCxnSpPr>
        <p:spPr bwMode="auto">
          <a:xfrm flipH="1" flipV="1">
            <a:off x="3907465" y="1062541"/>
            <a:ext cx="4903788" cy="34925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082467" y="2673853"/>
            <a:ext cx="1728788" cy="677863"/>
            <a:chOff x="3974" y="1542"/>
            <a:chExt cx="1089" cy="427"/>
          </a:xfrm>
        </p:grpSpPr>
        <p:sp>
          <p:nvSpPr>
            <p:cNvPr id="27" name="Freeform 21"/>
            <p:cNvSpPr>
              <a:spLocks noChangeArrowheads="1"/>
            </p:cNvSpPr>
            <p:nvPr/>
          </p:nvSpPr>
          <p:spPr bwMode="auto">
            <a:xfrm>
              <a:off x="3974" y="1542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3974" y="1550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OutOfMemory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Freeform 23"/>
          <p:cNvSpPr>
            <a:spLocks noChangeArrowheads="1"/>
          </p:cNvSpPr>
          <p:nvPr/>
        </p:nvSpPr>
        <p:spPr bwMode="auto">
          <a:xfrm>
            <a:off x="2250115" y="1062541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2250115" y="1207003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31" name="Freeform 25"/>
          <p:cNvSpPr>
            <a:spLocks noChangeArrowheads="1"/>
          </p:cNvSpPr>
          <p:nvPr/>
        </p:nvSpPr>
        <p:spPr bwMode="auto">
          <a:xfrm>
            <a:off x="2250115" y="4951916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2250115" y="5096378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Started</a:t>
            </a: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7082467" y="3537453"/>
            <a:ext cx="1728788" cy="677863"/>
            <a:chOff x="3974" y="2086"/>
            <a:chExt cx="1089" cy="427"/>
          </a:xfrm>
        </p:grpSpPr>
        <p:sp>
          <p:nvSpPr>
            <p:cNvPr id="34" name="Freeform 28"/>
            <p:cNvSpPr>
              <a:spLocks noChangeArrowheads="1"/>
            </p:cNvSpPr>
            <p:nvPr/>
          </p:nvSpPr>
          <p:spPr bwMode="auto">
            <a:xfrm>
              <a:off x="3974" y="2086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3974" y="2094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OutOfTime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" name="Freeform 30"/>
          <p:cNvSpPr>
            <a:spLocks noChangeArrowheads="1"/>
          </p:cNvSpPr>
          <p:nvPr/>
        </p:nvSpPr>
        <p:spPr bwMode="auto">
          <a:xfrm>
            <a:off x="7082465" y="4402641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7082465" y="4415341"/>
            <a:ext cx="1728788" cy="62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Error</a:t>
            </a:r>
          </a:p>
        </p:txBody>
      </p:sp>
      <p:sp>
        <p:nvSpPr>
          <p:cNvPr id="38" name="Freeform 32"/>
          <p:cNvSpPr>
            <a:spLocks noChangeArrowheads="1"/>
          </p:cNvSpPr>
          <p:nvPr/>
        </p:nvSpPr>
        <p:spPr bwMode="auto">
          <a:xfrm>
            <a:off x="7082465" y="5886953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7082465" y="6031416"/>
            <a:ext cx="1728788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Failed</a:t>
            </a:r>
          </a:p>
        </p:txBody>
      </p:sp>
      <p:cxnSp>
        <p:nvCxnSpPr>
          <p:cNvPr id="40" name="AutoShape 34"/>
          <p:cNvCxnSpPr>
            <a:cxnSpLocks noChangeShapeType="1"/>
            <a:endCxn id="38" idx="1"/>
          </p:cNvCxnSpPr>
          <p:nvPr/>
        </p:nvCxnSpPr>
        <p:spPr bwMode="auto">
          <a:xfrm>
            <a:off x="8811253" y="2997703"/>
            <a:ext cx="1587" cy="3043238"/>
          </a:xfrm>
          <a:prstGeom prst="bentConnector3">
            <a:avLst>
              <a:gd name="adj1" fmla="val 16389545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1" name="AutoShape 35"/>
          <p:cNvCxnSpPr>
            <a:cxnSpLocks noChangeShapeType="1"/>
            <a:endCxn id="38" idx="1"/>
          </p:cNvCxnSpPr>
          <p:nvPr/>
        </p:nvCxnSpPr>
        <p:spPr bwMode="auto">
          <a:xfrm>
            <a:off x="8811253" y="4021641"/>
            <a:ext cx="1587" cy="2184400"/>
          </a:xfrm>
          <a:prstGeom prst="bentConnector3">
            <a:avLst>
              <a:gd name="adj1" fmla="val 1036969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2" name="AutoShape 36"/>
          <p:cNvCxnSpPr>
            <a:cxnSpLocks noChangeShapeType="1"/>
            <a:stCxn id="36" idx="2"/>
            <a:endCxn id="38" idx="2"/>
          </p:cNvCxnSpPr>
          <p:nvPr/>
        </p:nvCxnSpPr>
        <p:spPr bwMode="auto">
          <a:xfrm>
            <a:off x="8811253" y="4886828"/>
            <a:ext cx="1587" cy="1484313"/>
          </a:xfrm>
          <a:prstGeom prst="bentConnector3">
            <a:avLst>
              <a:gd name="adj1" fmla="val 6069819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3" name="Text Box 37"/>
          <p:cNvSpPr txBox="1">
            <a:spLocks noChangeArrowheads="1"/>
          </p:cNvSpPr>
          <p:nvPr/>
        </p:nvSpPr>
        <p:spPr bwMode="auto">
          <a:xfrm>
            <a:off x="7589558" y="5199566"/>
            <a:ext cx="1387216" cy="664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2676" rIns="90000" bIns="4680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retry count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exceeded</a:t>
            </a:r>
          </a:p>
        </p:txBody>
      </p:sp>
      <p:sp>
        <p:nvSpPr>
          <p:cNvPr id="44" name="Rectangle 38"/>
          <p:cNvSpPr>
            <a:spLocks noChangeArrowheads="1"/>
          </p:cNvSpPr>
          <p:nvPr/>
        </p:nvSpPr>
        <p:spPr bwMode="auto">
          <a:xfrm>
            <a:off x="4266240" y="55186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Error</a:t>
            </a:r>
          </a:p>
        </p:txBody>
      </p:sp>
      <p:grpSp>
        <p:nvGrpSpPr>
          <p:cNvPr id="26" name="Group 39"/>
          <p:cNvGrpSpPr>
            <a:grpSpLocks/>
          </p:cNvGrpSpPr>
          <p:nvPr/>
        </p:nvGrpSpPr>
        <p:grpSpPr bwMode="auto">
          <a:xfrm>
            <a:off x="7082465" y="1810253"/>
            <a:ext cx="1727200" cy="646113"/>
            <a:chOff x="3974" y="998"/>
            <a:chExt cx="1088" cy="407"/>
          </a:xfrm>
        </p:grpSpPr>
        <p:sp>
          <p:nvSpPr>
            <p:cNvPr id="46" name="Freeform 40"/>
            <p:cNvSpPr>
              <a:spLocks noChangeArrowheads="1"/>
            </p:cNvSpPr>
            <p:nvPr/>
          </p:nvSpPr>
          <p:spPr bwMode="auto">
            <a:xfrm>
              <a:off x="3974" y="998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41"/>
            <p:cNvSpPr txBox="1">
              <a:spLocks noChangeArrowheads="1"/>
            </p:cNvSpPr>
            <p:nvPr/>
          </p:nvSpPr>
          <p:spPr bwMode="auto">
            <a:xfrm>
              <a:off x="3974" y="1006"/>
              <a:ext cx="1089" cy="3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Error</a:t>
              </a:r>
            </a:p>
          </p:txBody>
        </p:sp>
      </p:grpSp>
      <p:cxnSp>
        <p:nvCxnSpPr>
          <p:cNvPr id="48" name="AutoShape 42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134103"/>
            <a:ext cx="3176587" cy="11811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" name="AutoShape 43"/>
          <p:cNvCxnSpPr>
            <a:cxnSpLocks noChangeShapeType="1"/>
            <a:stCxn id="11" idx="0"/>
            <a:endCxn id="29" idx="2"/>
          </p:cNvCxnSpPr>
          <p:nvPr/>
        </p:nvCxnSpPr>
        <p:spPr bwMode="auto">
          <a:xfrm flipH="1" flipV="1">
            <a:off x="3907465" y="1710241"/>
            <a:ext cx="1187450" cy="312737"/>
          </a:xfrm>
          <a:prstGeom prst="bentConnector3">
            <a:avLst>
              <a:gd name="adj1" fmla="val -571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" name="AutoShape 44"/>
          <p:cNvCxnSpPr>
            <a:cxnSpLocks noChangeShapeType="1"/>
            <a:endCxn id="29" idx="2"/>
          </p:cNvCxnSpPr>
          <p:nvPr/>
        </p:nvCxnSpPr>
        <p:spPr bwMode="auto">
          <a:xfrm flipH="1" flipV="1">
            <a:off x="3907465" y="1546728"/>
            <a:ext cx="4040188" cy="261938"/>
          </a:xfrm>
          <a:prstGeom prst="bentConnector3">
            <a:avLst>
              <a:gd name="adj1" fmla="val -332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" name="AutoShape 45"/>
          <p:cNvCxnSpPr>
            <a:cxnSpLocks noChangeShapeType="1"/>
            <a:stCxn id="9" idx="1"/>
            <a:endCxn id="31" idx="1"/>
          </p:cNvCxnSpPr>
          <p:nvPr/>
        </p:nvCxnSpPr>
        <p:spPr bwMode="auto">
          <a:xfrm flipH="1">
            <a:off x="3486778" y="4689978"/>
            <a:ext cx="779462" cy="261938"/>
          </a:xfrm>
          <a:prstGeom prst="bentConnector3">
            <a:avLst>
              <a:gd name="adj1" fmla="val 99026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2" name="AutoShape 46"/>
          <p:cNvCxnSpPr>
            <a:cxnSpLocks noChangeShapeType="1"/>
            <a:stCxn id="31" idx="2"/>
            <a:endCxn id="44" idx="0"/>
          </p:cNvCxnSpPr>
          <p:nvPr/>
        </p:nvCxnSpPr>
        <p:spPr bwMode="auto">
          <a:xfrm>
            <a:off x="3907465" y="5301166"/>
            <a:ext cx="1187450" cy="217487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3" name="AutoShape 47"/>
          <p:cNvCxnSpPr>
            <a:cxnSpLocks noChangeShapeType="1"/>
            <a:stCxn id="44" idx="1"/>
            <a:endCxn id="31" idx="2"/>
          </p:cNvCxnSpPr>
          <p:nvPr/>
        </p:nvCxnSpPr>
        <p:spPr bwMode="auto">
          <a:xfrm flipH="1" flipV="1">
            <a:off x="3488365" y="5598028"/>
            <a:ext cx="776288" cy="242888"/>
          </a:xfrm>
          <a:prstGeom prst="bentConnector3">
            <a:avLst>
              <a:gd name="adj1" fmla="val 10098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4" name="Rectangle 48"/>
          <p:cNvSpPr>
            <a:spLocks noChangeArrowheads="1"/>
          </p:cNvSpPr>
          <p:nvPr/>
        </p:nvSpPr>
        <p:spPr bwMode="auto">
          <a:xfrm>
            <a:off x="233990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Skipped</a:t>
            </a:r>
          </a:p>
        </p:txBody>
      </p:sp>
      <p:cxnSp>
        <p:nvCxnSpPr>
          <p:cNvPr id="55" name="AutoShape 49"/>
          <p:cNvCxnSpPr>
            <a:cxnSpLocks noChangeShapeType="1"/>
            <a:stCxn id="30" idx="1"/>
          </p:cNvCxnSpPr>
          <p:nvPr/>
        </p:nvCxnSpPr>
        <p:spPr bwMode="auto">
          <a:xfrm flipH="1">
            <a:off x="1061078" y="1386391"/>
            <a:ext cx="1187450" cy="4502150"/>
          </a:xfrm>
          <a:prstGeom prst="bentConnector3">
            <a:avLst>
              <a:gd name="adj1" fmla="val 10172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6" name="Text Box 50"/>
          <p:cNvSpPr txBox="1">
            <a:spLocks noChangeArrowheads="1"/>
          </p:cNvSpPr>
          <p:nvPr/>
        </p:nvSpPr>
        <p:spPr bwMode="auto">
          <a:xfrm>
            <a:off x="627079" y="1989641"/>
            <a:ext cx="1271588" cy="881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run type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requested</a:t>
            </a:r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auto">
          <a:xfrm>
            <a:off x="4268515" y="2025253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retrieving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DPs 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7082228" y="1809163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to connect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FXS </a:t>
            </a:r>
          </a:p>
        </p:txBody>
      </p:sp>
      <p:sp>
        <p:nvSpPr>
          <p:cNvPr id="67" name="Rectangle 5"/>
          <p:cNvSpPr>
            <a:spLocks noChangeArrowheads="1"/>
          </p:cNvSpPr>
          <p:nvPr/>
        </p:nvSpPr>
        <p:spPr bwMode="auto">
          <a:xfrm>
            <a:off x="7084503" y="268489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mem</a:t>
            </a: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7086778" y="3546978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time</a:t>
            </a:r>
          </a:p>
        </p:txBody>
      </p:sp>
      <p:sp>
        <p:nvSpPr>
          <p:cNvPr id="70" name="Rectangle 5"/>
          <p:cNvSpPr>
            <a:spLocks noChangeArrowheads="1"/>
          </p:cNvSpPr>
          <p:nvPr/>
        </p:nvSpPr>
        <p:spPr bwMode="auto">
          <a:xfrm>
            <a:off x="7089050" y="440907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failure - retry</a:t>
            </a: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4268514" y="4368403"/>
            <a:ext cx="1655763" cy="647700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Waiting for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previous runs</a:t>
            </a: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4270789" y="5517089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storing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data in OCDB</a:t>
            </a: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2239547" y="5887853"/>
            <a:ext cx="1655763" cy="647700"/>
          </a:xfrm>
          <a:prstGeom prst="rect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success</a:t>
            </a:r>
          </a:p>
        </p:txBody>
      </p:sp>
      <p:sp>
        <p:nvSpPr>
          <p:cNvPr id="74" name="Footer Placeholder 7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When </a:t>
            </a:r>
            <a:r>
              <a:rPr lang="it-IT" u="sng" dirty="0" smtClean="0"/>
              <a:t>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GRP Errors</a:t>
            </a:r>
          </a:p>
          <a:p>
            <a:pPr lvl="1"/>
            <a:r>
              <a:rPr lang="it-IT" dirty="0" smtClean="0"/>
              <a:t>DCS Errors</a:t>
            </a:r>
          </a:p>
          <a:p>
            <a:pPr lvl="1"/>
            <a:r>
              <a:rPr lang="it-IT" dirty="0" smtClean="0"/>
              <a:t>FXS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>
              <a:spcBef>
                <a:spcPts val="1200"/>
              </a:spcBef>
            </a:pPr>
            <a:r>
              <a:rPr lang="it-IT" dirty="0" smtClean="0"/>
              <a:t>When </a:t>
            </a:r>
            <a:r>
              <a:rPr lang="it-IT" u="sng" dirty="0" smtClean="0"/>
              <a:t>not 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Store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800" dirty="0" smtClean="0"/>
              <a:t>(*) Depending on the error, on the frequency...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13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071" y="1600200"/>
            <a:ext cx="8509379" cy="4708525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GRP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“PPError”, “Failed”</a:t>
            </a:r>
            <a:r>
              <a:rPr lang="it-IT" dirty="0" smtClean="0"/>
              <a:t>:</a:t>
            </a:r>
          </a:p>
          <a:p>
            <a:pPr lvl="1"/>
            <a:r>
              <a:rPr lang="it-IT" i="1" dirty="0" smtClean="0">
                <a:solidFill>
                  <a:srgbClr val="FF0000"/>
                </a:solidFill>
              </a:rPr>
              <a:t>Immediate action </a:t>
            </a:r>
            <a:r>
              <a:rPr lang="it-IT" dirty="0" smtClean="0"/>
              <a:t>required </a:t>
            </a:r>
            <a:r>
              <a:rPr lang="it-IT" dirty="0" smtClean="0">
                <a:sym typeface="Wingdings" pitchFamily="2" charset="2"/>
              </a:rPr>
              <a:t> without the GRP, the run cannot be reconstructed!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Search in the corresponding log the cause of the error in the last lines – e.g.: </a:t>
            </a:r>
            <a:r>
              <a:rPr lang="en-US" dirty="0" smtClean="0">
                <a:sym typeface="Wingdings" pitchFamily="2" charset="2"/>
              </a:rPr>
              <a:t>“</a:t>
            </a:r>
            <a:r>
              <a:rPr lang="en-US" dirty="0" smtClean="0"/>
              <a:t>GRP Preprocessor FAILS!!! (Trigger Configuration ERROR)” or “GRP Preprocessor FAILS!!! (DCS ERROR)”</a:t>
            </a:r>
          </a:p>
          <a:p>
            <a:pPr lvl="1"/>
            <a:r>
              <a:rPr lang="en-US" dirty="0" smtClean="0"/>
              <a:t>Contact the responsible for the corresponding system (Trigger or DCS, in the example)</a:t>
            </a:r>
          </a:p>
          <a:p>
            <a:pPr lvl="1"/>
            <a:r>
              <a:rPr lang="en-US" dirty="0" smtClean="0"/>
              <a:t>Inform the shift leader of the problem </a:t>
            </a:r>
            <a:r>
              <a:rPr lang="en-US" dirty="0" smtClean="0">
                <a:sym typeface="Wingdings" pitchFamily="2" charset="2"/>
              </a:rPr>
              <a:t> no reconstruction will be possible for that run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14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888"/>
            <a:ext cx="8229600" cy="5155446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DCS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“DCSError”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the communication between the DCS AMANDA server (DP retrieval) and the Shuttle is broken</a:t>
            </a:r>
          </a:p>
          <a:p>
            <a:pPr lvl="1"/>
            <a:r>
              <a:rPr lang="it-IT" dirty="0" smtClean="0"/>
              <a:t>Inform the DCS shifter, indicating the detector for which the problem is happening</a:t>
            </a:r>
          </a:p>
          <a:p>
            <a:r>
              <a:rPr lang="it-IT" b="1" u="sng" dirty="0" smtClean="0">
                <a:solidFill>
                  <a:srgbClr val="FF0000"/>
                </a:solidFill>
              </a:rPr>
              <a:t>FXS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“FXSError”</a:t>
            </a:r>
            <a:r>
              <a:rPr lang="it-IT" dirty="0" smtClean="0">
                <a:sym typeface="Wingdings" pitchFamily="2" charset="2"/>
              </a:rPr>
              <a:t> (</a:t>
            </a:r>
            <a:r>
              <a:rPr lang="it-IT" dirty="0" smtClean="0"/>
              <a:t>could happen for every detector):</a:t>
            </a:r>
          </a:p>
          <a:p>
            <a:pPr lvl="1"/>
            <a:r>
              <a:rPr lang="it-IT" dirty="0" smtClean="0"/>
              <a:t>It means that the communication between one FXS (DAQ, DCS or HLT) and the Shuttle is broken</a:t>
            </a:r>
          </a:p>
          <a:p>
            <a:pPr lvl="1"/>
            <a:r>
              <a:rPr lang="it-IT" dirty="0" smtClean="0"/>
              <a:t>Check in the log which system is involved (DAQ/DCS/HLT), finding the entry in the FXS for which the retrieval failed (search, e.g., for “GetFile” in the log)</a:t>
            </a:r>
          </a:p>
          <a:p>
            <a:pPr lvl="1"/>
            <a:r>
              <a:rPr lang="it-IT" dirty="0" smtClean="0"/>
              <a:t>Inform the shifter of the online system involved (DAQ/DCS/HLT), indicating the detector for which it’s happening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15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9257"/>
            <a:ext cx="8229600" cy="4281990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“StoreError”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some problems occured while storing the output files of the detector preprocessor</a:t>
            </a:r>
          </a:p>
          <a:p>
            <a:pPr lvl="1"/>
            <a:r>
              <a:rPr lang="it-IT" dirty="0" smtClean="0"/>
              <a:t>Could be related to some instabilities of the GRID</a:t>
            </a:r>
          </a:p>
          <a:p>
            <a:pPr lvl="1"/>
            <a:r>
              <a:rPr lang="it-IT" dirty="0" smtClean="0"/>
              <a:t>Inform the experts in case the error is persistent</a:t>
            </a:r>
          </a:p>
          <a:p>
            <a:r>
              <a:rPr lang="it-IT" b="1" u="sng" dirty="0" smtClean="0">
                <a:solidFill>
                  <a:srgbClr val="FFC000"/>
                </a:solidFill>
              </a:rPr>
              <a:t>“StoreDelayed”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This is </a:t>
            </a:r>
            <a:r>
              <a:rPr lang="it-IT" b="1" u="sng" dirty="0" smtClean="0">
                <a:solidFill>
                  <a:srgbClr val="FFFF00"/>
                </a:solidFill>
              </a:rPr>
              <a:t>NOT an error</a:t>
            </a:r>
            <a:r>
              <a:rPr lang="it-IT" dirty="0" smtClean="0"/>
              <a:t>! (not in red)</a:t>
            </a:r>
          </a:p>
          <a:p>
            <a:pPr lvl="1"/>
            <a:r>
              <a:rPr lang="it-IT" dirty="0" smtClean="0"/>
              <a:t>In case a previous run has still to be closed for this detector</a:t>
            </a:r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16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 – II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“PPError”, “Failed”</a:t>
            </a:r>
            <a:r>
              <a:rPr lang="it-IT" dirty="0" smtClean="0">
                <a:sym typeface="Wingdings" pitchFamily="2" charset="2"/>
              </a:rPr>
              <a:t>: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An error occurred in the processing of the data by the corresponding detector preprocessor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In general, no action has to be taken (if not in the case of GRP): the detector experts are automatically notified...</a:t>
            </a:r>
          </a:p>
          <a:p>
            <a:pPr lvl="2"/>
            <a:r>
              <a:rPr lang="it-IT" dirty="0" smtClean="0">
                <a:sym typeface="Wingdings" pitchFamily="2" charset="2"/>
              </a:rPr>
              <a:t>See end of the corresponding log to see who was notified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...BUT! If the error is persistent, inform the detector shifter</a:t>
            </a:r>
          </a:p>
          <a:p>
            <a:pPr lvl="2"/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17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267201" y="3803908"/>
            <a:ext cx="3535193" cy="2692800"/>
            <a:chOff x="5267201" y="3803908"/>
            <a:chExt cx="3535193" cy="2692800"/>
          </a:xfrm>
        </p:grpSpPr>
        <p:pic>
          <p:nvPicPr>
            <p:cNvPr id="13" name="Picture 12" descr="screenshotRunnin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7201" y="3803908"/>
              <a:ext cx="3535193" cy="26928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244654" y="4495866"/>
              <a:ext cx="470471" cy="80898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SHUTTLE Status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2368" y="1177112"/>
            <a:ext cx="8229600" cy="4708525"/>
          </a:xfrm>
        </p:spPr>
        <p:txBody>
          <a:bodyPr/>
          <a:lstStyle/>
          <a:p>
            <a:r>
              <a:rPr lang="it-IT" sz="2000" dirty="0" smtClean="0"/>
              <a:t>If, accoding to the MonALISA page, the Shuttle is </a:t>
            </a:r>
            <a:r>
              <a:rPr lang="it-IT" sz="2000" b="1" u="sng" dirty="0" smtClean="0">
                <a:solidFill>
                  <a:srgbClr val="FF0000"/>
                </a:solidFill>
              </a:rPr>
              <a:t>OFFLINE</a:t>
            </a:r>
            <a:r>
              <a:rPr lang="it-IT" sz="2000" dirty="0" smtClean="0"/>
              <a:t>, and </a:t>
            </a:r>
            <a:r>
              <a:rPr lang="it-IT" sz="2000" b="1" u="sng" dirty="0" smtClean="0">
                <a:solidFill>
                  <a:srgbClr val="FF0000"/>
                </a:solidFill>
              </a:rPr>
              <a:t>ONLY</a:t>
            </a:r>
            <a:r>
              <a:rPr lang="it-IT" sz="2000" dirty="0" smtClean="0"/>
              <a:t> in that case, login in the Shuttle machine (</a:t>
            </a:r>
            <a:r>
              <a:rPr lang="it-IT" sz="2000" dirty="0" smtClean="0"/>
              <a:t>pcalishuttle02) </a:t>
            </a:r>
            <a:r>
              <a:rPr lang="it-IT" sz="2000" dirty="0" smtClean="0"/>
              <a:t>from the offline console: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[aldaqacr10]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ssh shuttle@pcalishuttle02</a:t>
            </a:r>
          </a:p>
          <a:p>
            <a:pPr lvl="1"/>
            <a:r>
              <a:rPr lang="it-IT" sz="1800" dirty="0" smtClean="0"/>
              <a:t>Check the SHUTTLE status: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./shuttle status</a:t>
            </a:r>
          </a:p>
          <a:p>
            <a:pPr lvl="1"/>
            <a:r>
              <a:rPr lang="it-IT" sz="1800" dirty="0" smtClean="0">
                <a:cs typeface="Times New Roman" pitchFamily="18" charset="0"/>
              </a:rPr>
              <a:t>If the SHUTTLE IS RUNNING, check whether MonALISA gets updated 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 if not, contact the MonALISA experts (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  <a:hlinkClick r:id="rId4"/>
              </a:rPr>
              <a:t>Costin.Grigoras@cern.ch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)</a:t>
            </a:r>
          </a:p>
          <a:p>
            <a:pPr lvl="1"/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If the SHUTTLE IS NOT RUNNING, type:</a:t>
            </a:r>
          </a:p>
          <a:p>
            <a:pPr lvl="1">
              <a:buNone/>
            </a:pP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cs typeface="Times New Roman" pitchFamily="18" charset="0"/>
                <a:sym typeface="Wingdings" pitchFamily="2" charset="2"/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./shuttle restart</a:t>
            </a:r>
            <a:endParaRPr lang="it-IT" sz="18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18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7196" y="3810036"/>
            <a:ext cx="3535608" cy="2693116"/>
            <a:chOff x="5267196" y="3810036"/>
            <a:chExt cx="3535608" cy="2693116"/>
          </a:xfrm>
        </p:grpSpPr>
        <p:grpSp>
          <p:nvGrpSpPr>
            <p:cNvPr id="12" name="Group 11"/>
            <p:cNvGrpSpPr/>
            <p:nvPr/>
          </p:nvGrpSpPr>
          <p:grpSpPr>
            <a:xfrm>
              <a:off x="5267196" y="3810036"/>
              <a:ext cx="3535608" cy="2693116"/>
              <a:chOff x="5335436" y="3823684"/>
              <a:chExt cx="3535608" cy="2693116"/>
            </a:xfrm>
          </p:grpSpPr>
          <p:pic>
            <p:nvPicPr>
              <p:cNvPr id="7" name="Picture 6" descr="screenshot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335436" y="3823684"/>
                <a:ext cx="3535608" cy="2693116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5697515" y="4872247"/>
                <a:ext cx="594103" cy="81887"/>
              </a:xfrm>
              <a:prstGeom prst="rect">
                <a:avLst/>
              </a:prstGeom>
              <a:solidFill>
                <a:srgbClr val="FFFF0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7" name="Picture 16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8564" r="79708" b="66792"/>
            <a:stretch>
              <a:fillRect/>
            </a:stretch>
          </p:blipFill>
          <p:spPr>
            <a:xfrm>
              <a:off x="5310188" y="4937337"/>
              <a:ext cx="673894" cy="124535"/>
            </a:xfrm>
            <a:prstGeom prst="rect">
              <a:avLst/>
            </a:prstGeom>
          </p:spPr>
        </p:pic>
        <p:pic>
          <p:nvPicPr>
            <p:cNvPr id="18" name="Picture 17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148" r="79708" b="67566"/>
            <a:stretch>
              <a:fillRect/>
            </a:stretch>
          </p:blipFill>
          <p:spPr>
            <a:xfrm>
              <a:off x="5307807" y="4686300"/>
              <a:ext cx="673894" cy="88106"/>
            </a:xfrm>
            <a:prstGeom prst="rect">
              <a:avLst/>
            </a:prstGeom>
          </p:spPr>
        </p:pic>
        <p:pic>
          <p:nvPicPr>
            <p:cNvPr id="19" name="Picture 18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237" r="79708" b="67566"/>
            <a:stretch>
              <a:fillRect/>
            </a:stretch>
          </p:blipFill>
          <p:spPr>
            <a:xfrm>
              <a:off x="5307807" y="4512469"/>
              <a:ext cx="673894" cy="85725"/>
            </a:xfrm>
            <a:prstGeom prst="rect">
              <a:avLst/>
            </a:prstGeom>
          </p:spPr>
        </p:pic>
        <p:pic>
          <p:nvPicPr>
            <p:cNvPr id="20" name="Picture 19" descr="screenshotRunning.jpg"/>
            <p:cNvPicPr>
              <a:picLocks noChangeAspect="1"/>
            </p:cNvPicPr>
            <p:nvPr/>
          </p:nvPicPr>
          <p:blipFill>
            <a:blip r:embed="rId3" cstate="print"/>
            <a:srcRect l="2235" t="29148" r="81128" b="67478"/>
            <a:stretch>
              <a:fillRect/>
            </a:stretch>
          </p:blipFill>
          <p:spPr>
            <a:xfrm>
              <a:off x="6698456" y="4238625"/>
              <a:ext cx="585788" cy="90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OCDB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conditions data produced by the preprocessors while running within the SHUTTLE are put in the OCDB folder in AliEn: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/alice/data/&lt;current_year&gt;/OCDB/*/*/*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/alice/data/&lt;current_year&gt;/Reference/*/*/*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19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Outline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2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54536"/>
            <a:ext cx="8229600" cy="1456899"/>
          </a:xfrm>
        </p:spPr>
        <p:txBody>
          <a:bodyPr/>
          <a:lstStyle/>
          <a:p>
            <a:pPr marL="177800" indent="0" algn="ctr">
              <a:buNone/>
            </a:pPr>
            <a:r>
              <a:rPr lang="it-IT" sz="2000" i="1" dirty="0" smtClean="0"/>
              <a:t>The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Shuttle</a:t>
            </a:r>
            <a:r>
              <a:rPr lang="it-IT" sz="2000" i="1" dirty="0" smtClean="0"/>
              <a:t> is the ALICE Online-Offline software framework dedicated to the extraction of conditions data – calibration and alignment – during data taking, running detector specific procedures called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preprocessors</a:t>
            </a:r>
            <a:endParaRPr lang="it-IT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1128" y="3016158"/>
            <a:ext cx="462659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it-IT" sz="2000" u="sng" dirty="0" smtClean="0">
                <a:latin typeface="+mj-lt"/>
              </a:rPr>
              <a:t>Outline: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Monitoring Web </a:t>
            </a:r>
            <a:r>
              <a:rPr lang="it-IT" dirty="0">
                <a:latin typeface="+mj-lt"/>
              </a:rPr>
              <a:t>P</a:t>
            </a:r>
            <a:r>
              <a:rPr lang="it-IT" dirty="0" smtClean="0">
                <a:latin typeface="+mj-lt"/>
              </a:rPr>
              <a:t>age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read the Logs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History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  <a:tabLst>
                <a:tab pos="627063" algn="l"/>
              </a:tabLst>
            </a:pPr>
            <a:r>
              <a:rPr lang="it-IT" dirty="0" smtClean="0">
                <a:latin typeface="+mj-lt"/>
              </a:rPr>
              <a:t>The Detectors Preprocessors Flow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handle Errors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SHUTTLE Status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OCDB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Contacts</a:t>
            </a:r>
          </a:p>
          <a:p>
            <a:pPr indent="273050">
              <a:buClr>
                <a:schemeClr val="tx2"/>
              </a:buClr>
            </a:pPr>
            <a:r>
              <a:rPr lang="it-IT" dirty="0">
                <a:latin typeface="+mj-lt"/>
              </a:rPr>
              <a:t>	</a:t>
            </a:r>
            <a:endParaRPr lang="it-IT" dirty="0" smtClean="0">
              <a:latin typeface="+mj-lt"/>
            </a:endParaRPr>
          </a:p>
          <a:p>
            <a:pPr indent="273050"/>
            <a:endParaRPr lang="it-IT" dirty="0"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28301" y="2811442"/>
            <a:ext cx="4804009" cy="3684893"/>
          </a:xfrm>
          <a:prstGeom prst="round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Important Remarks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405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000" dirty="0" smtClean="0"/>
              <a:t>The run types for which the detector preprocessors are run depend on the implementation of their preprocessor code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Only runs taken within the ECS framework (not from the DAQ Run Control of the detectors!!) can be processed by the Shuttle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The GRP preprocessor is run only for a subset of run types, </a:t>
            </a:r>
            <a:r>
              <a:rPr lang="it-IT" sz="2000" dirty="0" smtClean="0">
                <a:hlinkClick r:id="rId3"/>
              </a:rPr>
              <a:t>http://aliceinfo.cern.ch/Offline/Activities/Shuttle/RunTypesForGRP.html</a:t>
            </a:r>
            <a:endParaRPr lang="it-IT" sz="2000" dirty="0" smtClean="0"/>
          </a:p>
          <a:p>
            <a:pPr>
              <a:spcBef>
                <a:spcPts val="1200"/>
              </a:spcBef>
            </a:pPr>
            <a:r>
              <a:rPr lang="it-IT" sz="2000" dirty="0" smtClean="0"/>
              <a:t>A successful preprocessor exits with code 1, a failing preprocessor exits with code &gt; 1</a:t>
            </a:r>
          </a:p>
          <a:p>
            <a:pPr>
              <a:spcBef>
                <a:spcPts val="1200"/>
              </a:spcBef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20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Whom to Contact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For any SHUTTLE related issues not mentioned in the slides, please contact:</a:t>
            </a:r>
          </a:p>
          <a:p>
            <a:pPr lvl="1">
              <a:buNone/>
            </a:pPr>
            <a:endParaRPr lang="it-IT" dirty="0" smtClean="0"/>
          </a:p>
          <a:p>
            <a:pPr lvl="1">
              <a:buNone/>
            </a:pP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Jan.Fiete.Grosse-Oetringhaus@cern.ch</a:t>
            </a:r>
            <a:r>
              <a:rPr lang="it-IT" dirty="0" smtClean="0"/>
              <a:t> (165459) (*)</a:t>
            </a:r>
          </a:p>
          <a:p>
            <a:pPr lvl="1"/>
            <a:r>
              <a:rPr lang="it-IT" dirty="0" smtClean="0">
                <a:hlinkClick r:id="rId4"/>
              </a:rPr>
              <a:t>Chiara.Zampolli@cern.ch</a:t>
            </a:r>
            <a:r>
              <a:rPr lang="it-IT" dirty="0" smtClean="0"/>
              <a:t> (165853) (*)</a:t>
            </a: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Raffaele.Grosso@cern.ch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600" dirty="0" smtClean="0"/>
              <a:t>(*) based at CERN</a:t>
            </a:r>
            <a:endParaRPr lang="it-IT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21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Back-Ups</a:t>
            </a:r>
            <a:endParaRPr lang="it-IT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Sequence Diagram</a:t>
            </a:r>
            <a:endParaRPr lang="it-IT" dirty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6781800" y="2297113"/>
            <a:ext cx="11430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6781800" y="1851025"/>
            <a:ext cx="1143000" cy="179388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3571875" y="15986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9" descr="Wide upward diagonal"/>
          <p:cNvSpPr>
            <a:spLocks noChangeArrowheads="1"/>
          </p:cNvSpPr>
          <p:nvPr/>
        </p:nvSpPr>
        <p:spPr bwMode="auto">
          <a:xfrm>
            <a:off x="1828800" y="3213100"/>
            <a:ext cx="6210300" cy="171450"/>
          </a:xfrm>
          <a:prstGeom prst="rect">
            <a:avLst/>
          </a:prstGeom>
          <a:pattFill prst="wdUpDiag">
            <a:fgClr>
              <a:srgbClr val="0000FF"/>
            </a:fgClr>
            <a:bgClr>
              <a:schemeClr val="bg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3400425" y="1084263"/>
            <a:ext cx="184150" cy="396875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900113" y="1398588"/>
            <a:ext cx="414337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ECS</a:t>
            </a:r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1828800" y="1522413"/>
            <a:ext cx="6210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873125" y="1814513"/>
            <a:ext cx="466725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DAQ</a:t>
            </a:r>
          </a:p>
        </p:txBody>
      </p:sp>
      <p:sp>
        <p:nvSpPr>
          <p:cNvPr id="20493" name="Line 14"/>
          <p:cNvSpPr>
            <a:spLocks noChangeShapeType="1"/>
          </p:cNvSpPr>
          <p:nvPr/>
        </p:nvSpPr>
        <p:spPr bwMode="auto">
          <a:xfrm>
            <a:off x="1828800" y="1938338"/>
            <a:ext cx="62103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382588" y="3179763"/>
            <a:ext cx="14478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00FF"/>
                </a:solidFill>
                <a:latin typeface="Tahoma" pitchFamily="34" charset="0"/>
                <a:cs typeface="Arial" pitchFamily="34" charset="0"/>
              </a:rPr>
              <a:t>DCS (Arch. DB)</a:t>
            </a:r>
          </a:p>
        </p:txBody>
      </p:sp>
      <p:sp>
        <p:nvSpPr>
          <p:cNvPr id="20495" name="Line 16"/>
          <p:cNvSpPr>
            <a:spLocks noChangeShapeType="1"/>
          </p:cNvSpPr>
          <p:nvPr/>
        </p:nvSpPr>
        <p:spPr bwMode="auto">
          <a:xfrm>
            <a:off x="1828800" y="3303588"/>
            <a:ext cx="62103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6" name="Text Box 17"/>
          <p:cNvSpPr txBox="1">
            <a:spLocks noChangeArrowheads="1"/>
          </p:cNvSpPr>
          <p:nvPr/>
        </p:nvSpPr>
        <p:spPr bwMode="auto">
          <a:xfrm>
            <a:off x="896938" y="2649538"/>
            <a:ext cx="4191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A496"/>
                </a:solidFill>
                <a:latin typeface="Tahoma" pitchFamily="34" charset="0"/>
                <a:cs typeface="Arial" pitchFamily="34" charset="0"/>
              </a:rPr>
              <a:t>HLT</a:t>
            </a:r>
          </a:p>
        </p:txBody>
      </p:sp>
      <p:sp>
        <p:nvSpPr>
          <p:cNvPr id="20497" name="Line 18"/>
          <p:cNvSpPr>
            <a:spLocks noChangeShapeType="1"/>
          </p:cNvSpPr>
          <p:nvPr/>
        </p:nvSpPr>
        <p:spPr bwMode="auto">
          <a:xfrm>
            <a:off x="1828800" y="2774950"/>
            <a:ext cx="6210300" cy="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8" name="Line 19"/>
          <p:cNvSpPr>
            <a:spLocks noChangeShapeType="1"/>
          </p:cNvSpPr>
          <p:nvPr/>
        </p:nvSpPr>
        <p:spPr bwMode="auto">
          <a:xfrm>
            <a:off x="1839913" y="3760788"/>
            <a:ext cx="62103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666750" y="3636963"/>
            <a:ext cx="728663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20500" name="Rectangle 21"/>
          <p:cNvSpPr>
            <a:spLocks noChangeArrowheads="1"/>
          </p:cNvSpPr>
          <p:nvPr/>
        </p:nvSpPr>
        <p:spPr bwMode="auto">
          <a:xfrm>
            <a:off x="1828800" y="1846263"/>
            <a:ext cx="1752600" cy="179387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1" name="Rectangle 22"/>
          <p:cNvSpPr>
            <a:spLocks noChangeArrowheads="1"/>
          </p:cNvSpPr>
          <p:nvPr/>
        </p:nvSpPr>
        <p:spPr bwMode="auto">
          <a:xfrm>
            <a:off x="1828800" y="1430338"/>
            <a:ext cx="6096000" cy="179387"/>
          </a:xfrm>
          <a:prstGeom prst="rect">
            <a:avLst/>
          </a:prstGeom>
          <a:solidFill>
            <a:srgbClr val="00FF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2" name="Line 23"/>
          <p:cNvSpPr>
            <a:spLocks noChangeShapeType="1"/>
          </p:cNvSpPr>
          <p:nvPr/>
        </p:nvSpPr>
        <p:spPr bwMode="auto">
          <a:xfrm>
            <a:off x="3581400" y="159861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3" name="Rectangle 24"/>
          <p:cNvSpPr>
            <a:spLocks noChangeArrowheads="1"/>
          </p:cNvSpPr>
          <p:nvPr/>
        </p:nvSpPr>
        <p:spPr bwMode="auto">
          <a:xfrm>
            <a:off x="1828800" y="2681288"/>
            <a:ext cx="17526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4" name="Rectangle 25"/>
          <p:cNvSpPr>
            <a:spLocks noChangeArrowheads="1"/>
          </p:cNvSpPr>
          <p:nvPr/>
        </p:nvSpPr>
        <p:spPr bwMode="auto">
          <a:xfrm>
            <a:off x="5105400" y="3668713"/>
            <a:ext cx="2438400" cy="179387"/>
          </a:xfrm>
          <a:prstGeom prst="rect">
            <a:avLst/>
          </a:prstGeom>
          <a:solidFill>
            <a:schemeClr val="hlink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5" name="Rectangle 26"/>
          <p:cNvSpPr>
            <a:spLocks noChangeArrowheads="1"/>
          </p:cNvSpPr>
          <p:nvPr/>
        </p:nvSpPr>
        <p:spPr bwMode="auto">
          <a:xfrm>
            <a:off x="2651040" y="1141413"/>
            <a:ext cx="189507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Data Taking</a:t>
            </a:r>
          </a:p>
        </p:txBody>
      </p:sp>
      <p:sp>
        <p:nvSpPr>
          <p:cNvPr id="20506" name="Line 27"/>
          <p:cNvSpPr>
            <a:spLocks noChangeShapeType="1"/>
          </p:cNvSpPr>
          <p:nvPr/>
        </p:nvSpPr>
        <p:spPr bwMode="auto">
          <a:xfrm>
            <a:off x="3873500" y="1624013"/>
            <a:ext cx="0" cy="2317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7" name="Line 28"/>
          <p:cNvSpPr>
            <a:spLocks noChangeShapeType="1"/>
          </p:cNvSpPr>
          <p:nvPr/>
        </p:nvSpPr>
        <p:spPr bwMode="auto">
          <a:xfrm>
            <a:off x="4949825" y="1598613"/>
            <a:ext cx="3175" cy="121920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8" name="Line 29"/>
          <p:cNvSpPr>
            <a:spLocks noChangeShapeType="1"/>
          </p:cNvSpPr>
          <p:nvPr/>
        </p:nvSpPr>
        <p:spPr bwMode="auto">
          <a:xfrm flipH="1">
            <a:off x="5105400" y="1598613"/>
            <a:ext cx="0" cy="2057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 type="none" w="sm" len="sm"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9" name="Rectangle 30"/>
          <p:cNvSpPr>
            <a:spLocks noChangeArrowheads="1"/>
          </p:cNvSpPr>
          <p:nvPr/>
        </p:nvSpPr>
        <p:spPr bwMode="auto">
          <a:xfrm>
            <a:off x="4554936" y="1141413"/>
            <a:ext cx="116891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Run</a:t>
            </a:r>
          </a:p>
        </p:txBody>
      </p:sp>
      <p:sp>
        <p:nvSpPr>
          <p:cNvPr id="20510" name="Rectangle 31" descr="Wide upward diagonal"/>
          <p:cNvSpPr>
            <a:spLocks noChangeArrowheads="1"/>
          </p:cNvSpPr>
          <p:nvPr/>
        </p:nvSpPr>
        <p:spPr bwMode="auto">
          <a:xfrm>
            <a:off x="3567113" y="2679700"/>
            <a:ext cx="1385887" cy="179388"/>
          </a:xfrm>
          <a:prstGeom prst="rect">
            <a:avLst/>
          </a:prstGeom>
          <a:pattFill prst="wdUpDiag">
            <a:fgClr>
              <a:srgbClr val="FFA496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1" name="Rectangle 32" descr="Wide upward diagonal"/>
          <p:cNvSpPr>
            <a:spLocks noChangeArrowheads="1"/>
          </p:cNvSpPr>
          <p:nvPr/>
        </p:nvSpPr>
        <p:spPr bwMode="auto">
          <a:xfrm>
            <a:off x="3581400" y="1846263"/>
            <a:ext cx="304800" cy="179387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2" name="Text Box 66"/>
          <p:cNvSpPr txBox="1">
            <a:spLocks noChangeArrowheads="1"/>
          </p:cNvSpPr>
          <p:nvPr/>
        </p:nvSpPr>
        <p:spPr bwMode="auto">
          <a:xfrm>
            <a:off x="606425" y="2265363"/>
            <a:ext cx="1000125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6600"/>
                </a:solidFill>
                <a:latin typeface="Tahoma" pitchFamily="34" charset="0"/>
                <a:cs typeface="Arial" pitchFamily="34" charset="0"/>
              </a:rPr>
              <a:t>DCS (FXS)</a:t>
            </a:r>
          </a:p>
        </p:txBody>
      </p:sp>
      <p:sp>
        <p:nvSpPr>
          <p:cNvPr id="20513" name="Line 67"/>
          <p:cNvSpPr>
            <a:spLocks noChangeShapeType="1"/>
          </p:cNvSpPr>
          <p:nvPr/>
        </p:nvSpPr>
        <p:spPr bwMode="auto">
          <a:xfrm>
            <a:off x="1828800" y="2390775"/>
            <a:ext cx="62103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4" name="Rectangle 68" descr="Wide upward diagonal"/>
          <p:cNvSpPr>
            <a:spLocks noChangeArrowheads="1"/>
          </p:cNvSpPr>
          <p:nvPr/>
        </p:nvSpPr>
        <p:spPr bwMode="auto">
          <a:xfrm>
            <a:off x="3567113" y="2295525"/>
            <a:ext cx="928687" cy="182563"/>
          </a:xfrm>
          <a:prstGeom prst="rect">
            <a:avLst/>
          </a:prstGeom>
          <a:pattFill prst="wdUpDiag">
            <a:fgClr>
              <a:srgbClr val="FF66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5" name="Line 69"/>
          <p:cNvSpPr>
            <a:spLocks noChangeShapeType="1"/>
          </p:cNvSpPr>
          <p:nvPr/>
        </p:nvSpPr>
        <p:spPr bwMode="auto">
          <a:xfrm>
            <a:off x="4495800" y="1598613"/>
            <a:ext cx="0" cy="838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6" name="Rectangle 70"/>
          <p:cNvSpPr>
            <a:spLocks noChangeArrowheads="1"/>
          </p:cNvSpPr>
          <p:nvPr/>
        </p:nvSpPr>
        <p:spPr bwMode="auto">
          <a:xfrm>
            <a:off x="6142173" y="1141413"/>
            <a:ext cx="128112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Start of Run</a:t>
            </a:r>
          </a:p>
        </p:txBody>
      </p:sp>
      <p:sp>
        <p:nvSpPr>
          <p:cNvPr id="20517" name="Line 71"/>
          <p:cNvSpPr>
            <a:spLocks noChangeShapeType="1"/>
          </p:cNvSpPr>
          <p:nvPr/>
        </p:nvSpPr>
        <p:spPr bwMode="auto">
          <a:xfrm>
            <a:off x="6781800" y="16113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8" name="Line 72"/>
          <p:cNvSpPr>
            <a:spLocks noChangeShapeType="1"/>
          </p:cNvSpPr>
          <p:nvPr/>
        </p:nvSpPr>
        <p:spPr bwMode="auto">
          <a:xfrm>
            <a:off x="6791325" y="16240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9" name="Line 73"/>
          <p:cNvSpPr>
            <a:spLocks noChangeShapeType="1"/>
          </p:cNvSpPr>
          <p:nvPr/>
        </p:nvSpPr>
        <p:spPr bwMode="auto">
          <a:xfrm>
            <a:off x="6791325" y="161766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0" name="Rectangle 74"/>
          <p:cNvSpPr>
            <a:spLocks noChangeArrowheads="1"/>
          </p:cNvSpPr>
          <p:nvPr/>
        </p:nvSpPr>
        <p:spPr bwMode="auto">
          <a:xfrm>
            <a:off x="1828800" y="2297113"/>
            <a:ext cx="17526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1" name="Rectangle 75"/>
          <p:cNvSpPr>
            <a:spLocks noChangeArrowheads="1"/>
          </p:cNvSpPr>
          <p:nvPr/>
        </p:nvSpPr>
        <p:spPr bwMode="auto">
          <a:xfrm>
            <a:off x="6781800" y="2681288"/>
            <a:ext cx="11430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3" name="Line 77"/>
          <p:cNvSpPr>
            <a:spLocks noChangeShapeType="1"/>
          </p:cNvSpPr>
          <p:nvPr/>
        </p:nvSpPr>
        <p:spPr bwMode="auto">
          <a:xfrm>
            <a:off x="3581400" y="16113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20524" name="TextBox 88"/>
          <p:cNvSpPr txBox="1">
            <a:spLocks noChangeArrowheads="1"/>
          </p:cNvSpPr>
          <p:nvPr/>
        </p:nvSpPr>
        <p:spPr bwMode="auto">
          <a:xfrm>
            <a:off x="5596216" y="5915092"/>
            <a:ext cx="2332037" cy="64633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(*) ITS = SPD + SDD + SSD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(**) MUON = MCH + MTR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(***) PHOS = PHS + CPV</a:t>
            </a:r>
          </a:p>
        </p:txBody>
      </p:sp>
      <p:sp>
        <p:nvSpPr>
          <p:cNvPr id="20534" name="Rectangle 34"/>
          <p:cNvSpPr>
            <a:spLocks noChangeArrowheads="1"/>
          </p:cNvSpPr>
          <p:nvPr/>
        </p:nvSpPr>
        <p:spPr bwMode="auto">
          <a:xfrm>
            <a:off x="533400" y="6486525"/>
            <a:ext cx="899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35" name="Rectangle 35"/>
          <p:cNvSpPr>
            <a:spLocks noChangeArrowheads="1"/>
          </p:cNvSpPr>
          <p:nvPr/>
        </p:nvSpPr>
        <p:spPr bwMode="auto">
          <a:xfrm>
            <a:off x="217488" y="4513285"/>
            <a:ext cx="8559800" cy="1295400"/>
          </a:xfrm>
          <a:prstGeom prst="rect">
            <a:avLst/>
          </a:prstGeom>
          <a:solidFill>
            <a:srgbClr val="FFC0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wrap="none" t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 b="1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20536" name="Rectangle 36"/>
          <p:cNvSpPr>
            <a:spLocks noChangeArrowheads="1"/>
          </p:cNvSpPr>
          <p:nvPr/>
        </p:nvSpPr>
        <p:spPr bwMode="auto">
          <a:xfrm>
            <a:off x="2174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 dirty="0">
                <a:solidFill>
                  <a:srgbClr val="00007F"/>
                </a:solidFill>
                <a:cs typeface="Arial" pitchFamily="34" charset="0"/>
              </a:rPr>
              <a:t>ACORDE</a:t>
            </a:r>
          </a:p>
        </p:txBody>
      </p:sp>
      <p:sp>
        <p:nvSpPr>
          <p:cNvPr id="20537" name="Rectangle 37"/>
          <p:cNvSpPr>
            <a:spLocks noChangeArrowheads="1"/>
          </p:cNvSpPr>
          <p:nvPr/>
        </p:nvSpPr>
        <p:spPr bwMode="auto">
          <a:xfrm>
            <a:off x="7429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EMCAL</a:t>
            </a:r>
          </a:p>
        </p:txBody>
      </p:sp>
      <p:sp>
        <p:nvSpPr>
          <p:cNvPr id="20538" name="Rectangle 38"/>
          <p:cNvSpPr>
            <a:spLocks noChangeArrowheads="1"/>
          </p:cNvSpPr>
          <p:nvPr/>
        </p:nvSpPr>
        <p:spPr bwMode="auto">
          <a:xfrm>
            <a:off x="23082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HMPID</a:t>
            </a:r>
          </a:p>
        </p:txBody>
      </p:sp>
      <p:sp>
        <p:nvSpPr>
          <p:cNvPr id="20539" name="Rectangle 39"/>
          <p:cNvSpPr>
            <a:spLocks noChangeArrowheads="1"/>
          </p:cNvSpPr>
          <p:nvPr/>
        </p:nvSpPr>
        <p:spPr bwMode="auto">
          <a:xfrm>
            <a:off x="284797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FMD</a:t>
            </a:r>
          </a:p>
        </p:txBody>
      </p:sp>
      <p:sp>
        <p:nvSpPr>
          <p:cNvPr id="20540" name="Rectangle 40"/>
          <p:cNvSpPr>
            <a:spLocks noChangeArrowheads="1"/>
          </p:cNvSpPr>
          <p:nvPr/>
        </p:nvSpPr>
        <p:spPr bwMode="auto">
          <a:xfrm>
            <a:off x="338613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ITS(*)</a:t>
            </a:r>
          </a:p>
        </p:txBody>
      </p:sp>
      <p:sp>
        <p:nvSpPr>
          <p:cNvPr id="20541" name="Rectangle 41"/>
          <p:cNvSpPr>
            <a:spLocks noChangeArrowheads="1"/>
          </p:cNvSpPr>
          <p:nvPr/>
        </p:nvSpPr>
        <p:spPr bwMode="auto">
          <a:xfrm>
            <a:off x="39258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MUON (**)</a:t>
            </a:r>
          </a:p>
        </p:txBody>
      </p:sp>
      <p:sp>
        <p:nvSpPr>
          <p:cNvPr id="20542" name="Rectangle 42"/>
          <p:cNvSpPr>
            <a:spLocks noChangeArrowheads="1"/>
          </p:cNvSpPr>
          <p:nvPr/>
        </p:nvSpPr>
        <p:spPr bwMode="auto">
          <a:xfrm>
            <a:off x="4465638" y="5275285"/>
            <a:ext cx="563562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PHOS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(***)</a:t>
            </a:r>
          </a:p>
        </p:txBody>
      </p:sp>
      <p:sp>
        <p:nvSpPr>
          <p:cNvPr id="20543" name="Rectangle 43"/>
          <p:cNvSpPr>
            <a:spLocks noChangeArrowheads="1"/>
          </p:cNvSpPr>
          <p:nvPr/>
        </p:nvSpPr>
        <p:spPr bwMode="auto">
          <a:xfrm>
            <a:off x="50292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PMD</a:t>
            </a:r>
          </a:p>
        </p:txBody>
      </p:sp>
      <p:sp>
        <p:nvSpPr>
          <p:cNvPr id="20544" name="Rectangle 44"/>
          <p:cNvSpPr>
            <a:spLocks noChangeArrowheads="1"/>
          </p:cNvSpPr>
          <p:nvPr/>
        </p:nvSpPr>
        <p:spPr bwMode="auto">
          <a:xfrm>
            <a:off x="55435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T0</a:t>
            </a:r>
          </a:p>
        </p:txBody>
      </p:sp>
      <p:sp>
        <p:nvSpPr>
          <p:cNvPr id="20545" name="Rectangle 45"/>
          <p:cNvSpPr>
            <a:spLocks noChangeArrowheads="1"/>
          </p:cNvSpPr>
          <p:nvPr/>
        </p:nvSpPr>
        <p:spPr bwMode="auto">
          <a:xfrm>
            <a:off x="60833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TOF</a:t>
            </a:r>
          </a:p>
        </p:txBody>
      </p:sp>
      <p:sp>
        <p:nvSpPr>
          <p:cNvPr id="20546" name="Rectangle 46"/>
          <p:cNvSpPr>
            <a:spLocks noChangeArrowheads="1"/>
          </p:cNvSpPr>
          <p:nvPr/>
        </p:nvSpPr>
        <p:spPr bwMode="auto">
          <a:xfrm>
            <a:off x="66214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TPC</a:t>
            </a:r>
          </a:p>
        </p:txBody>
      </p:sp>
      <p:sp>
        <p:nvSpPr>
          <p:cNvPr id="20547" name="Rectangle 47"/>
          <p:cNvSpPr>
            <a:spLocks noChangeArrowheads="1"/>
          </p:cNvSpPr>
          <p:nvPr/>
        </p:nvSpPr>
        <p:spPr bwMode="auto">
          <a:xfrm>
            <a:off x="716121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TRD</a:t>
            </a:r>
          </a:p>
        </p:txBody>
      </p:sp>
      <p:sp>
        <p:nvSpPr>
          <p:cNvPr id="20548" name="Rectangle 48"/>
          <p:cNvSpPr>
            <a:spLocks noChangeArrowheads="1"/>
          </p:cNvSpPr>
          <p:nvPr/>
        </p:nvSpPr>
        <p:spPr bwMode="auto">
          <a:xfrm>
            <a:off x="77009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V0</a:t>
            </a:r>
          </a:p>
        </p:txBody>
      </p:sp>
      <p:sp>
        <p:nvSpPr>
          <p:cNvPr id="20549" name="Rectangle 49"/>
          <p:cNvSpPr>
            <a:spLocks noChangeArrowheads="1"/>
          </p:cNvSpPr>
          <p:nvPr/>
        </p:nvSpPr>
        <p:spPr bwMode="auto">
          <a:xfrm>
            <a:off x="82391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ZDC</a:t>
            </a:r>
          </a:p>
        </p:txBody>
      </p:sp>
      <p:sp>
        <p:nvSpPr>
          <p:cNvPr id="56" name="Rectangle 50"/>
          <p:cNvSpPr>
            <a:spLocks noChangeArrowheads="1"/>
          </p:cNvSpPr>
          <p:nvPr/>
        </p:nvSpPr>
        <p:spPr bwMode="auto">
          <a:xfrm>
            <a:off x="2259930" y="6042472"/>
            <a:ext cx="2798762" cy="369888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kumimoji="1" lang="en-GB" dirty="0">
                <a:solidFill>
                  <a:srgbClr val="FFFFFF"/>
                </a:solidFill>
                <a:latin typeface="Lucida Sans"/>
                <a:cs typeface="Arial" pitchFamily="34" charset="0"/>
              </a:rPr>
              <a:t>Detector </a:t>
            </a:r>
            <a:r>
              <a:rPr kumimoji="1" lang="en-GB" dirty="0" err="1">
                <a:solidFill>
                  <a:srgbClr val="FFFFFF"/>
                </a:solidFill>
                <a:latin typeface="Lucida Sans"/>
                <a:cs typeface="Arial" pitchFamily="34" charset="0"/>
              </a:rPr>
              <a:t>preprocessors</a:t>
            </a:r>
            <a:endParaRPr kumimoji="1" lang="en-GB" dirty="0">
              <a:solidFill>
                <a:srgbClr val="FFFFFF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20565" name="Rectangle 65"/>
          <p:cNvSpPr>
            <a:spLocks noChangeArrowheads="1"/>
          </p:cNvSpPr>
          <p:nvPr/>
        </p:nvSpPr>
        <p:spPr bwMode="auto">
          <a:xfrm>
            <a:off x="2430463" y="4545035"/>
            <a:ext cx="40449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Loop over all detectors (+ GRP and HLT)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Registration of conditions data files in AliEn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Interfaces with info providers</a:t>
            </a:r>
          </a:p>
        </p:txBody>
      </p:sp>
      <p:sp>
        <p:nvSpPr>
          <p:cNvPr id="20533" name="Rectangle 36"/>
          <p:cNvSpPr>
            <a:spLocks noChangeArrowheads="1"/>
          </p:cNvSpPr>
          <p:nvPr/>
        </p:nvSpPr>
        <p:spPr bwMode="auto">
          <a:xfrm>
            <a:off x="1269649" y="5272520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GRP</a:t>
            </a:r>
          </a:p>
        </p:txBody>
      </p:sp>
      <p:sp>
        <p:nvSpPr>
          <p:cNvPr id="20531" name="Rectangle 36"/>
          <p:cNvSpPr>
            <a:spLocks noChangeArrowheads="1"/>
          </p:cNvSpPr>
          <p:nvPr/>
        </p:nvSpPr>
        <p:spPr bwMode="auto">
          <a:xfrm>
            <a:off x="1776897" y="5275212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HLT</a:t>
            </a:r>
          </a:p>
        </p:txBody>
      </p:sp>
      <p:cxnSp>
        <p:nvCxnSpPr>
          <p:cNvPr id="87" name="Straight Connector 86"/>
          <p:cNvCxnSpPr>
            <a:stCxn id="20504" idx="2"/>
          </p:cNvCxnSpPr>
          <p:nvPr/>
        </p:nvCxnSpPr>
        <p:spPr>
          <a:xfrm rot="5400000">
            <a:off x="2950476" y="1143284"/>
            <a:ext cx="669309" cy="60789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20504" idx="2"/>
          </p:cNvCxnSpPr>
          <p:nvPr/>
        </p:nvCxnSpPr>
        <p:spPr>
          <a:xfrm rot="16200000" flipH="1">
            <a:off x="7208577" y="2964122"/>
            <a:ext cx="655661" cy="24236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94" name="TextBox 93"/>
          <p:cNvSpPr txBox="1"/>
          <p:nvPr/>
        </p:nvSpPr>
        <p:spPr>
          <a:xfrm rot="19823012">
            <a:off x="4899025" y="3043238"/>
            <a:ext cx="40957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b="1" i="1" dirty="0">
                <a:solidFill>
                  <a:srgbClr val="FFFF00"/>
                </a:solidFill>
                <a:latin typeface="Lucida Sans"/>
                <a:cs typeface="Arial" pitchFamily="34" charset="0"/>
              </a:rPr>
              <a:t>No interference with data taking!</a:t>
            </a:r>
          </a:p>
        </p:txBody>
      </p:sp>
      <p:sp>
        <p:nvSpPr>
          <p:cNvPr id="92" name="Rectangle 36"/>
          <p:cNvSpPr>
            <a:spLocks noChangeArrowheads="1"/>
          </p:cNvSpPr>
          <p:nvPr/>
        </p:nvSpPr>
        <p:spPr bwMode="auto">
          <a:xfrm>
            <a:off x="2011184" y="6082705"/>
            <a:ext cx="267992" cy="277151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1000" b="1" dirty="0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93" name="Date Placeholder 9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7" name="Slide Number Placeholder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23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3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165850" y="4502661"/>
            <a:ext cx="2508250" cy="1217613"/>
            <a:chOff x="3884" y="3206"/>
            <a:chExt cx="1580" cy="767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auto">
            <a:xfrm>
              <a:off x="3884" y="3206"/>
              <a:ext cx="1581" cy="768"/>
            </a:xfrm>
            <a:prstGeom prst="can">
              <a:avLst>
                <a:gd name="adj" fmla="val 25000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7968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OCDB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Grid</a:t>
              </a:r>
              <a:r>
                <a:rPr lang="de-CH"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File Catalog</a:t>
              </a: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604" y="3339"/>
              <a:ext cx="90" cy="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262688" y="1330836"/>
            <a:ext cx="2230437" cy="574675"/>
            <a:chOff x="3945" y="1208"/>
            <a:chExt cx="1405" cy="362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3945" y="1208"/>
              <a:ext cx="998" cy="363"/>
            </a:xfrm>
            <a:prstGeom prst="roundRect">
              <a:avLst>
                <a:gd name="adj" fmla="val 36042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auto">
            <a:xfrm>
              <a:off x="4625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DIM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trigger</a:t>
              </a: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992" y="1252"/>
              <a:ext cx="50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ECS</a:t>
              </a:r>
            </a:p>
          </p:txBody>
        </p:sp>
      </p:grpSp>
      <p:cxnSp>
        <p:nvCxnSpPr>
          <p:cNvPr id="14" name="AutoShape 8"/>
          <p:cNvCxnSpPr>
            <a:cxnSpLocks noChangeShapeType="1"/>
          </p:cNvCxnSpPr>
          <p:nvPr/>
        </p:nvCxnSpPr>
        <p:spPr bwMode="auto">
          <a:xfrm flipH="1">
            <a:off x="7373938" y="1907099"/>
            <a:ext cx="4762" cy="358775"/>
          </a:xfrm>
          <a:prstGeom prst="curvedConnector3">
            <a:avLst>
              <a:gd name="adj1" fmla="val 50000"/>
            </a:avLst>
          </a:prstGeom>
          <a:noFill/>
          <a:ln w="1908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1618174"/>
            <a:ext cx="3517900" cy="12573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6" name="AutoShape 10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2265874"/>
            <a:ext cx="35179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" name="AutoShape 11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11191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8" name="AutoShape 12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21986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9388" y="1330836"/>
            <a:ext cx="2230437" cy="1509713"/>
            <a:chOff x="113" y="1208"/>
            <a:chExt cx="1405" cy="951"/>
          </a:xfrm>
        </p:grpSpPr>
        <p:sp>
          <p:nvSpPr>
            <p:cNvPr id="20" name="AutoShape 14"/>
            <p:cNvSpPr>
              <a:spLocks noChangeArrowheads="1"/>
            </p:cNvSpPr>
            <p:nvPr/>
          </p:nvSpPr>
          <p:spPr bwMode="auto">
            <a:xfrm>
              <a:off x="113" y="1208"/>
              <a:ext cx="1270" cy="952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utoShape 15"/>
            <p:cNvSpPr>
              <a:spLocks noChangeArrowheads="1"/>
            </p:cNvSpPr>
            <p:nvPr/>
          </p:nvSpPr>
          <p:spPr bwMode="auto">
            <a:xfrm>
              <a:off x="793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Run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Logbook</a:t>
              </a:r>
            </a:p>
          </p:txBody>
        </p:sp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159" y="1525"/>
              <a:ext cx="540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DAQ</a:t>
              </a:r>
            </a:p>
          </p:txBody>
        </p:sp>
        <p:sp>
          <p:nvSpPr>
            <p:cNvPr id="23" name="AutoShape 17"/>
            <p:cNvSpPr>
              <a:spLocks noChangeArrowheads="1"/>
            </p:cNvSpPr>
            <p:nvPr/>
          </p:nvSpPr>
          <p:spPr bwMode="auto">
            <a:xfrm>
              <a:off x="794" y="179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24" name="AutoShape 18"/>
            <p:cNvSpPr>
              <a:spLocks noChangeArrowheads="1"/>
            </p:cNvSpPr>
            <p:nvPr/>
          </p:nvSpPr>
          <p:spPr bwMode="auto">
            <a:xfrm>
              <a:off x="794" y="161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79388" y="3058036"/>
            <a:ext cx="2230437" cy="1511300"/>
            <a:chOff x="113" y="2296"/>
            <a:chExt cx="1405" cy="952"/>
          </a:xfrm>
        </p:grpSpPr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>
              <a:off x="113" y="2296"/>
              <a:ext cx="1269" cy="953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21"/>
            <p:cNvSpPr>
              <a:spLocks noChangeArrowheads="1"/>
            </p:cNvSpPr>
            <p:nvPr/>
          </p:nvSpPr>
          <p:spPr bwMode="auto">
            <a:xfrm>
              <a:off x="793" y="2296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Archive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DB</a:t>
              </a: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162" y="2614"/>
              <a:ext cx="51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DCS</a:t>
              </a:r>
            </a:p>
          </p:txBody>
        </p:sp>
        <p:sp>
          <p:nvSpPr>
            <p:cNvPr id="29" name="AutoShape 23"/>
            <p:cNvSpPr>
              <a:spLocks noChangeArrowheads="1"/>
            </p:cNvSpPr>
            <p:nvPr/>
          </p:nvSpPr>
          <p:spPr bwMode="auto">
            <a:xfrm>
              <a:off x="794" y="28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0" name="AutoShape 24"/>
            <p:cNvSpPr>
              <a:spLocks noChangeArrowheads="1"/>
            </p:cNvSpPr>
            <p:nvPr/>
          </p:nvSpPr>
          <p:spPr bwMode="auto">
            <a:xfrm>
              <a:off x="794" y="2704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179388" y="4786824"/>
            <a:ext cx="2230437" cy="862012"/>
            <a:chOff x="113" y="3385"/>
            <a:chExt cx="1405" cy="543"/>
          </a:xfrm>
        </p:grpSpPr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>
              <a:off x="113" y="3385"/>
              <a:ext cx="1269" cy="544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161" y="3521"/>
              <a:ext cx="486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HLT</a:t>
              </a:r>
            </a:p>
          </p:txBody>
        </p:sp>
        <p:sp>
          <p:nvSpPr>
            <p:cNvPr id="34" name="AutoShape 28"/>
            <p:cNvSpPr>
              <a:spLocks noChangeArrowheads="1"/>
            </p:cNvSpPr>
            <p:nvPr/>
          </p:nvSpPr>
          <p:spPr bwMode="auto">
            <a:xfrm>
              <a:off x="794" y="356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>
              <a:off x="794" y="33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cxnSp>
        <p:nvCxnSpPr>
          <p:cNvPr id="36" name="AutoShape 30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4714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37" name="AutoShape 31"/>
          <p:cNvSpPr>
            <a:spLocks noChangeArrowheads="1"/>
          </p:cNvSpPr>
          <p:nvPr/>
        </p:nvSpPr>
        <p:spPr bwMode="auto">
          <a:xfrm>
            <a:off x="5929313" y="2264286"/>
            <a:ext cx="2890837" cy="12239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7968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38" name="AutoShape 32"/>
          <p:cNvSpPr>
            <a:spLocks noChangeArrowheads="1"/>
          </p:cNvSpPr>
          <p:nvPr/>
        </p:nvSpPr>
        <p:spPr bwMode="auto">
          <a:xfrm rot="5400000">
            <a:off x="5763419" y="3381092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TRD</a:t>
            </a:r>
          </a:p>
        </p:txBody>
      </p:sp>
      <p:sp>
        <p:nvSpPr>
          <p:cNvPr id="39" name="AutoShape 33"/>
          <p:cNvSpPr>
            <a:spLocks noChangeArrowheads="1"/>
          </p:cNvSpPr>
          <p:nvPr/>
        </p:nvSpPr>
        <p:spPr bwMode="auto">
          <a:xfrm rot="5400000">
            <a:off x="63396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HMP</a:t>
            </a:r>
          </a:p>
        </p:txBody>
      </p:sp>
      <p:sp>
        <p:nvSpPr>
          <p:cNvPr id="40" name="AutoShape 34"/>
          <p:cNvSpPr>
            <a:spLocks noChangeArrowheads="1"/>
          </p:cNvSpPr>
          <p:nvPr/>
        </p:nvSpPr>
        <p:spPr bwMode="auto">
          <a:xfrm rot="5400000">
            <a:off x="6914356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SPD</a:t>
            </a:r>
          </a:p>
        </p:txBody>
      </p:sp>
      <p:sp>
        <p:nvSpPr>
          <p:cNvPr id="41" name="AutoShape 35"/>
          <p:cNvSpPr>
            <a:spLocks noChangeArrowheads="1"/>
          </p:cNvSpPr>
          <p:nvPr/>
        </p:nvSpPr>
        <p:spPr bwMode="auto">
          <a:xfrm rot="5400000">
            <a:off x="7490619" y="3379505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TPC</a:t>
            </a:r>
          </a:p>
        </p:txBody>
      </p:sp>
      <p:sp>
        <p:nvSpPr>
          <p:cNvPr id="42" name="AutoShape 36"/>
          <p:cNvSpPr>
            <a:spLocks noChangeArrowheads="1"/>
          </p:cNvSpPr>
          <p:nvPr/>
        </p:nvSpPr>
        <p:spPr bwMode="auto">
          <a:xfrm rot="5400000">
            <a:off x="80668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cxnSp>
        <p:nvCxnSpPr>
          <p:cNvPr id="43" name="AutoShape 37"/>
          <p:cNvCxnSpPr>
            <a:cxnSpLocks noChangeShapeType="1"/>
            <a:endCxn id="38" idx="3"/>
          </p:cNvCxnSpPr>
          <p:nvPr/>
        </p:nvCxnSpPr>
        <p:spPr bwMode="auto">
          <a:xfrm flipH="1" flipV="1">
            <a:off x="6227763" y="4137536"/>
            <a:ext cx="1150937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4" name="AutoShape 38"/>
          <p:cNvCxnSpPr>
            <a:cxnSpLocks noChangeShapeType="1"/>
            <a:endCxn id="39" idx="3"/>
          </p:cNvCxnSpPr>
          <p:nvPr/>
        </p:nvCxnSpPr>
        <p:spPr bwMode="auto">
          <a:xfrm flipH="1" flipV="1">
            <a:off x="6804025" y="4137536"/>
            <a:ext cx="57467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5" name="AutoShape 39"/>
          <p:cNvCxnSpPr>
            <a:cxnSpLocks noChangeShapeType="1"/>
            <a:endCxn id="40" idx="3"/>
          </p:cNvCxnSpPr>
          <p:nvPr/>
        </p:nvCxnSpPr>
        <p:spPr bwMode="auto">
          <a:xfrm flipH="1" flipV="1">
            <a:off x="7378700" y="4137536"/>
            <a:ext cx="1588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6" name="AutoShape 40"/>
          <p:cNvCxnSpPr>
            <a:cxnSpLocks noChangeShapeType="1"/>
            <a:endCxn id="41" idx="3"/>
          </p:cNvCxnSpPr>
          <p:nvPr/>
        </p:nvCxnSpPr>
        <p:spPr bwMode="auto">
          <a:xfrm flipV="1">
            <a:off x="7380288" y="4135949"/>
            <a:ext cx="576262" cy="57785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7" name="AutoShape 41"/>
          <p:cNvCxnSpPr>
            <a:cxnSpLocks noChangeShapeType="1"/>
            <a:endCxn id="42" idx="3"/>
          </p:cNvCxnSpPr>
          <p:nvPr/>
        </p:nvCxnSpPr>
        <p:spPr bwMode="auto">
          <a:xfrm flipV="1">
            <a:off x="7380288" y="4137536"/>
            <a:ext cx="115252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48" name="Rectangle 62"/>
          <p:cNvSpPr>
            <a:spLocks noChangeArrowheads="1"/>
          </p:cNvSpPr>
          <p:nvPr/>
        </p:nvSpPr>
        <p:spPr bwMode="auto">
          <a:xfrm>
            <a:off x="491321" y="5834369"/>
            <a:ext cx="8230382" cy="646331"/>
          </a:xfrm>
          <a:prstGeom prst="rect">
            <a:avLst/>
          </a:prstGeom>
          <a:solidFill>
            <a:srgbClr val="00206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>
                <a:solidFill>
                  <a:srgbClr val="FFFF00"/>
                </a:solidFill>
                <a:latin typeface="Lucida Sans"/>
                <a:cs typeface="Arial" pitchFamily="34" charset="0"/>
              </a:rPr>
              <a:t>No alternative system to extract data (especially online calibration results) between data-taking and first reconstruction pass!</a:t>
            </a: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The Shuttle General Schema</a:t>
            </a:r>
            <a:endParaRPr lang="it-IT" dirty="0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Shuttle Data Flow – Schema per Detector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4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4407" y="1255591"/>
            <a:ext cx="2320111" cy="8871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DAQ/DCS/HLT machines</a:t>
            </a:r>
          </a:p>
        </p:txBody>
      </p:sp>
      <p:sp>
        <p:nvSpPr>
          <p:cNvPr id="8" name="Oval 7"/>
          <p:cNvSpPr/>
          <p:nvPr/>
        </p:nvSpPr>
        <p:spPr>
          <a:xfrm>
            <a:off x="2593093" y="1787847"/>
            <a:ext cx="641444" cy="3411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400" dirty="0">
                <a:solidFill>
                  <a:srgbClr val="000000"/>
                </a:solidFill>
                <a:latin typeface="Lucida Sans"/>
              </a:rPr>
              <a:t>DA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898172" y="1255590"/>
            <a:ext cx="2322000" cy="88560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>
                    <a:lumMod val="85000"/>
                  </a:srgbClr>
                </a:solidFill>
                <a:latin typeface="Lucida Sans"/>
              </a:rPr>
              <a:t>DCS PVSS project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240306" y="2499801"/>
            <a:ext cx="1637732" cy="85753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DCS database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55596" y="2499801"/>
            <a:ext cx="1637732" cy="8711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HLT FXS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611790" y="3657588"/>
            <a:ext cx="2033516" cy="805218"/>
          </a:xfrm>
          <a:prstGeom prst="round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SHUTTLE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604416" y="4751686"/>
            <a:ext cx="2033516" cy="805218"/>
          </a:xfrm>
          <a:prstGeom prst="round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Detector Preprocessor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881256" y="5081813"/>
            <a:ext cx="1213200" cy="1212638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OCDB</a:t>
            </a:r>
            <a:endParaRPr lang="fr-FR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7893" y="5081251"/>
            <a:ext cx="1213200" cy="1213200"/>
          </a:xfrm>
          <a:prstGeom prst="flowChartMagneticDisk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Reference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Data</a:t>
            </a:r>
            <a:endParaRPr lang="fr-FR" sz="1600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cxnSp>
        <p:nvCxnSpPr>
          <p:cNvPr id="21" name="Straight Arrow Connector 20"/>
          <p:cNvCxnSpPr>
            <a:stCxn id="7" idx="2"/>
            <a:endCxn id="15" idx="0"/>
          </p:cNvCxnSpPr>
          <p:nvPr/>
        </p:nvCxnSpPr>
        <p:spPr>
          <a:xfrm rot="5400000">
            <a:off x="1895912" y="2321250"/>
            <a:ext cx="357102" cy="1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2"/>
            <a:endCxn id="14" idx="0"/>
          </p:cNvCxnSpPr>
          <p:nvPr/>
        </p:nvCxnSpPr>
        <p:spPr>
          <a:xfrm rot="5400000">
            <a:off x="6879867" y="2320495"/>
            <a:ext cx="358611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17" idx="0"/>
          </p:cNvCxnSpPr>
          <p:nvPr/>
        </p:nvCxnSpPr>
        <p:spPr>
          <a:xfrm rot="5400000">
            <a:off x="4484108" y="4607246"/>
            <a:ext cx="28888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1"/>
            <a:endCxn id="18" idx="4"/>
          </p:cNvCxnSpPr>
          <p:nvPr/>
        </p:nvCxnSpPr>
        <p:spPr>
          <a:xfrm rot="10800000" flipV="1">
            <a:off x="2094456" y="5154294"/>
            <a:ext cx="1517334" cy="53383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3"/>
            <a:endCxn id="19" idx="2"/>
          </p:cNvCxnSpPr>
          <p:nvPr/>
        </p:nvCxnSpPr>
        <p:spPr>
          <a:xfrm>
            <a:off x="5645306" y="5154295"/>
            <a:ext cx="1502587" cy="533556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51880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02576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cxnSp>
        <p:nvCxnSpPr>
          <p:cNvPr id="48" name="Straight Arrow Connector 47"/>
          <p:cNvCxnSpPr>
            <a:stCxn id="15" idx="3"/>
            <a:endCxn id="16" idx="0"/>
          </p:cNvCxnSpPr>
          <p:nvPr/>
        </p:nvCxnSpPr>
        <p:spPr>
          <a:xfrm>
            <a:off x="2893328" y="2935392"/>
            <a:ext cx="1735220" cy="722196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4" idx="1"/>
            <a:endCxn id="16" idx="0"/>
          </p:cNvCxnSpPr>
          <p:nvPr/>
        </p:nvCxnSpPr>
        <p:spPr>
          <a:xfrm rot="10800000" flipV="1">
            <a:off x="4628548" y="2928568"/>
            <a:ext cx="1611758" cy="72902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649"/>
            <a:ext cx="8229600" cy="556152"/>
          </a:xfrm>
        </p:spPr>
        <p:txBody>
          <a:bodyPr/>
          <a:lstStyle/>
          <a:p>
            <a:pPr algn="ctr">
              <a:buNone/>
            </a:pPr>
            <a:r>
              <a:rPr lang="it-IT" sz="2000" dirty="0" smtClean="0">
                <a:hlinkClick r:id="rId3"/>
              </a:rPr>
              <a:t>http://pcalimonitor.cern.ch/shuttle.jsp?instance=PROD</a:t>
            </a:r>
            <a:endParaRPr lang="it-IT" sz="2000" dirty="0" smtClean="0"/>
          </a:p>
          <a:p>
            <a:pPr algn="ctr">
              <a:buNone/>
            </a:pPr>
            <a:endParaRPr lang="it-IT" sz="2000" dirty="0" smtClean="0"/>
          </a:p>
          <a:p>
            <a:pPr algn="ctr">
              <a:buNone/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5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MonALISAweb.jpg"/>
          <p:cNvPicPr>
            <a:picLocks noChangeAspect="1"/>
          </p:cNvPicPr>
          <p:nvPr/>
        </p:nvPicPr>
        <p:blipFill>
          <a:blip r:embed="rId4" cstate="print"/>
          <a:srcRect r="45330" b="27692"/>
          <a:stretch>
            <a:fillRect/>
          </a:stretch>
        </p:blipFill>
        <p:spPr>
          <a:xfrm>
            <a:off x="4273645" y="2599889"/>
            <a:ext cx="4515514" cy="3732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921" y="2429312"/>
            <a:ext cx="3984291" cy="241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0" indent="-4111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F9F9F9"/>
              </a:buClr>
              <a:buSzPct val="65000"/>
            </a:pPr>
            <a:r>
              <a:rPr lang="it-IT" sz="1600" i="1" dirty="0">
                <a:solidFill>
                  <a:srgbClr val="FFFFFF"/>
                </a:solidFill>
                <a:latin typeface="Lucida Sans"/>
              </a:rPr>
              <a:t>how to get there...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  <a:tabLst>
                <a:tab pos="177800" algn="l"/>
              </a:tabLst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Start from the MonALISA web </a:t>
            </a:r>
            <a:r>
              <a:rPr lang="it-IT" sz="1600" dirty="0" smtClean="0">
                <a:solidFill>
                  <a:srgbClr val="FFFFFF"/>
                </a:solidFill>
                <a:latin typeface="Lucida Sans"/>
              </a:rPr>
              <a:t>page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tabLst>
                <a:tab pos="177800" algn="l"/>
              </a:tabLst>
            </a:pPr>
            <a:r>
              <a:rPr lang="it-IT" sz="1600" dirty="0" smtClean="0">
                <a:solidFill>
                  <a:srgbClr val="FFFFFF"/>
                </a:solidFill>
                <a:latin typeface="Lucida Sans"/>
                <a:hlinkClick r:id="rId6"/>
              </a:rPr>
              <a:t>http</a:t>
            </a:r>
            <a:r>
              <a:rPr lang="it-IT" sz="1600" dirty="0">
                <a:solidFill>
                  <a:srgbClr val="FFFFFF"/>
                </a:solidFill>
                <a:latin typeface="Lucida Sans"/>
                <a:hlinkClick r:id="rId6"/>
              </a:rPr>
              <a:t>://pcalimonitor.cern.ch/map.jsp</a:t>
            </a:r>
            <a:endParaRPr lang="it-IT" sz="1600" dirty="0">
              <a:solidFill>
                <a:srgbClr val="FFFFFF"/>
              </a:solidFill>
              <a:latin typeface="Lucida Sans"/>
            </a:endParaRP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Open the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SHUTTLE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menu 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Click on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Production@P2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key word</a:t>
            </a:r>
            <a:endParaRPr lang="it-IT" sz="1600" b="1" dirty="0">
              <a:solidFill>
                <a:srgbClr val="FF0000"/>
              </a:solidFill>
              <a:latin typeface="Lucida Sans"/>
            </a:endParaRPr>
          </a:p>
          <a:p>
            <a:endParaRPr lang="it-IT" sz="1600" dirty="0"/>
          </a:p>
        </p:txBody>
      </p:sp>
      <p:sp>
        <p:nvSpPr>
          <p:cNvPr id="9" name="Oval 8"/>
          <p:cNvSpPr/>
          <p:nvPr/>
        </p:nvSpPr>
        <p:spPr>
          <a:xfrm>
            <a:off x="4339988" y="5581924"/>
            <a:ext cx="750627" cy="1774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 descr="MonALISAweb_SHUTTLE.jpg"/>
          <p:cNvPicPr>
            <a:picLocks noChangeAspect="1"/>
          </p:cNvPicPr>
          <p:nvPr/>
        </p:nvPicPr>
        <p:blipFill>
          <a:blip r:embed="rId7" cstate="print"/>
          <a:srcRect r="45511" b="26218"/>
          <a:stretch>
            <a:fillRect/>
          </a:stretch>
        </p:blipFill>
        <p:spPr>
          <a:xfrm>
            <a:off x="4271749" y="2591364"/>
            <a:ext cx="4517409" cy="382308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503761" y="5677469"/>
            <a:ext cx="914400" cy="204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51881" y="3916907"/>
            <a:ext cx="2292823" cy="1610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15654" y="4271749"/>
            <a:ext cx="2019868" cy="14057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HUTTLE_main.jpg"/>
          <p:cNvPicPr>
            <a:picLocks noChangeAspect="1"/>
          </p:cNvPicPr>
          <p:nvPr/>
        </p:nvPicPr>
        <p:blipFill>
          <a:blip r:embed="rId8" cstate="print"/>
          <a:srcRect r="45347" b="26218"/>
          <a:stretch>
            <a:fillRect/>
          </a:stretch>
        </p:blipFill>
        <p:spPr>
          <a:xfrm>
            <a:off x="4271751" y="2591366"/>
            <a:ext cx="4531056" cy="3823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an Overview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6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53644"/>
            <a:ext cx="9144000" cy="550175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2141" y="4299045"/>
            <a:ext cx="832513" cy="2047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 9"/>
          <p:cNvSpPr/>
          <p:nvPr/>
        </p:nvSpPr>
        <p:spPr>
          <a:xfrm>
            <a:off x="2060826" y="2715904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341153" y="3425578"/>
            <a:ext cx="227818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P2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3" name="Straight Arrow Connector 12"/>
          <p:cNvCxnSpPr>
            <a:stCxn id="11" idx="0"/>
            <a:endCxn id="10" idx="4"/>
          </p:cNvCxnSpPr>
          <p:nvPr/>
        </p:nvCxnSpPr>
        <p:spPr>
          <a:xfrm rot="5400000" flipH="1" flipV="1">
            <a:off x="1995730" y="2473377"/>
            <a:ext cx="436718" cy="146768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0"/>
          </p:cNvCxnSpPr>
          <p:nvPr/>
        </p:nvCxnSpPr>
        <p:spPr>
          <a:xfrm rot="5400000">
            <a:off x="887256" y="3706053"/>
            <a:ext cx="504135" cy="68184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797795" y="2797791"/>
            <a:ext cx="1596788" cy="300251"/>
          </a:xfrm>
          <a:prstGeom prst="ellipse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634014" y="2129051"/>
            <a:ext cx="2157963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AliROOT version</a:t>
            </a:r>
            <a:endParaRPr lang="it-IT" b="1" dirty="0">
              <a:latin typeface="+mj-lt"/>
            </a:endParaRPr>
          </a:p>
        </p:txBody>
      </p:sp>
      <p:cxnSp>
        <p:nvCxnSpPr>
          <p:cNvPr id="19" name="Straight Arrow Connector 18"/>
          <p:cNvCxnSpPr>
            <a:stCxn id="17" idx="2"/>
            <a:endCxn id="16" idx="0"/>
          </p:cNvCxnSpPr>
          <p:nvPr/>
        </p:nvCxnSpPr>
        <p:spPr>
          <a:xfrm rot="5400000">
            <a:off x="3504889" y="2589684"/>
            <a:ext cx="299408" cy="116807"/>
          </a:xfrm>
          <a:prstGeom prst="straightConnector1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043451" y="2934268"/>
            <a:ext cx="586854" cy="2320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3302754" y="3575716"/>
            <a:ext cx="1931939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SHUTTLE status</a:t>
            </a:r>
            <a:endParaRPr lang="it-IT" dirty="0">
              <a:latin typeface="+mj-lt"/>
            </a:endParaRPr>
          </a:p>
        </p:txBody>
      </p:sp>
      <p:cxnSp>
        <p:nvCxnSpPr>
          <p:cNvPr id="25" name="Straight Arrow Connector 24"/>
          <p:cNvCxnSpPr>
            <a:stCxn id="23" idx="0"/>
            <a:endCxn id="22" idx="4"/>
          </p:cNvCxnSpPr>
          <p:nvPr/>
        </p:nvCxnSpPr>
        <p:spPr>
          <a:xfrm rot="16200000" flipV="1">
            <a:off x="3598083" y="2905075"/>
            <a:ext cx="409436" cy="93184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351127" y="3016156"/>
            <a:ext cx="2374721" cy="300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04939" y="2415628"/>
            <a:ext cx="200728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DCS/FXS errors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2"/>
            <a:endCxn id="26" idx="0"/>
          </p:cNvCxnSpPr>
          <p:nvPr/>
        </p:nvCxnSpPr>
        <p:spPr>
          <a:xfrm rot="16200000" flipH="1">
            <a:off x="1907936" y="2385604"/>
            <a:ext cx="231196" cy="10299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16658" y="3002507"/>
            <a:ext cx="1310185" cy="35484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4967783" y="2593075"/>
            <a:ext cx="163378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GRP failures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4" name="Straight Arrow Connector 33"/>
          <p:cNvCxnSpPr>
            <a:stCxn id="32" idx="1"/>
            <a:endCxn id="31" idx="0"/>
          </p:cNvCxnSpPr>
          <p:nvPr/>
        </p:nvCxnSpPr>
        <p:spPr>
          <a:xfrm rot="10800000" flipV="1">
            <a:off x="4271751" y="2777741"/>
            <a:ext cx="696032" cy="224766"/>
          </a:xfrm>
          <a:prstGeom prst="straightConnector1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603015" y="2729551"/>
            <a:ext cx="2074460" cy="24566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5036011" y="3166275"/>
            <a:ext cx="3967753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Link to the </a:t>
            </a:r>
            <a:r>
              <a:rPr lang="it-IT" b="1" u="sng" dirty="0" smtClean="0">
                <a:latin typeface="+mj-lt"/>
              </a:rPr>
              <a:t>test setup</a:t>
            </a:r>
            <a:r>
              <a:rPr lang="it-IT" b="1" dirty="0" smtClean="0">
                <a:latin typeface="+mj-lt"/>
              </a:rPr>
              <a:t> mon page</a:t>
            </a:r>
            <a:endParaRPr lang="it-IT" b="1" dirty="0">
              <a:latin typeface="+mj-lt"/>
            </a:endParaRPr>
          </a:p>
        </p:txBody>
      </p:sp>
      <p:cxnSp>
        <p:nvCxnSpPr>
          <p:cNvPr id="38" name="Straight Arrow Connector 37"/>
          <p:cNvCxnSpPr>
            <a:stCxn id="36" idx="1"/>
            <a:endCxn id="35" idx="4"/>
          </p:cNvCxnSpPr>
          <p:nvPr/>
        </p:nvCxnSpPr>
        <p:spPr>
          <a:xfrm rot="10800000">
            <a:off x="4640245" y="2975213"/>
            <a:ext cx="395766" cy="37572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 animBg="1"/>
      <p:bldP spid="16" grpId="1" animBg="1"/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6" grpId="1" animBg="1"/>
      <p:bldP spid="27" grpId="0" animBg="1"/>
      <p:bldP spid="27" grpId="1" animBg="1"/>
      <p:bldP spid="31" grpId="0" animBg="1"/>
      <p:bldP spid="31" grpId="1" animBg="1"/>
      <p:bldP spid="32" grpId="0" animBg="1"/>
      <p:bldP spid="32" grpId="1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uttle_test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94588"/>
            <a:ext cx="9144000" cy="5501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the Test Setup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7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9" name="Oval 8"/>
          <p:cNvSpPr/>
          <p:nvPr/>
        </p:nvSpPr>
        <p:spPr>
          <a:xfrm>
            <a:off x="1924346" y="2756848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177377" y="3466522"/>
            <a:ext cx="369684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the Test Setup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1" name="Straight Arrow Connector 10"/>
          <p:cNvCxnSpPr>
            <a:stCxn id="10" idx="0"/>
            <a:endCxn id="9" idx="4"/>
          </p:cNvCxnSpPr>
          <p:nvPr/>
        </p:nvCxnSpPr>
        <p:spPr>
          <a:xfrm rot="5400000" flipH="1" flipV="1">
            <a:off x="2200266" y="2855338"/>
            <a:ext cx="436718" cy="78565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1054259" y="3504927"/>
            <a:ext cx="640615" cy="130246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Look to the Table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8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493"/>
          <a:stretch>
            <a:fillRect/>
          </a:stretch>
        </p:blipFill>
        <p:spPr>
          <a:xfrm>
            <a:off x="0" y="1021884"/>
            <a:ext cx="9144000" cy="5515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3958" y="2813714"/>
            <a:ext cx="2893326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General information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7606" y="3289110"/>
            <a:ext cx="2920621" cy="158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17409" y="2813714"/>
            <a:ext cx="440822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SHUTTLE + Detector status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465092" y="3289110"/>
            <a:ext cx="4487839" cy="227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326342" y="4940489"/>
            <a:ext cx="436728" cy="32754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1596754" y="4435517"/>
            <a:ext cx="323357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Status &amp; access to the log</a:t>
            </a:r>
            <a:endParaRPr lang="it-IT" b="1" dirty="0">
              <a:latin typeface="+mj-lt"/>
            </a:endParaRPr>
          </a:p>
        </p:txBody>
      </p:sp>
      <p:cxnSp>
        <p:nvCxnSpPr>
          <p:cNvPr id="21" name="Straight Arrow Connector 20"/>
          <p:cNvCxnSpPr>
            <a:stCxn id="19" idx="2"/>
            <a:endCxn id="18" idx="2"/>
          </p:cNvCxnSpPr>
          <p:nvPr/>
        </p:nvCxnSpPr>
        <p:spPr>
          <a:xfrm rot="16200000" flipH="1">
            <a:off x="3620235" y="4398156"/>
            <a:ext cx="299414" cy="111279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199797" y="4572000"/>
            <a:ext cx="245660" cy="191069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4531048" y="3807719"/>
            <a:ext cx="267413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  <a:latin typeface="+mj-lt"/>
              </a:rPr>
              <a:t>Access to the history</a:t>
            </a:r>
            <a:endParaRPr lang="it-IT" b="1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>
            <a:endCxn id="22" idx="6"/>
          </p:cNvCxnSpPr>
          <p:nvPr/>
        </p:nvCxnSpPr>
        <p:spPr>
          <a:xfrm rot="5400000">
            <a:off x="5438633" y="4223982"/>
            <a:ext cx="450377" cy="43672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104264" y="5281684"/>
            <a:ext cx="204717" cy="21836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213440" y="5595582"/>
            <a:ext cx="1561646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n. of retries</a:t>
            </a:r>
            <a:endParaRPr lang="it-IT" b="1" dirty="0"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0"/>
            <a:endCxn id="26" idx="6"/>
          </p:cNvCxnSpPr>
          <p:nvPr/>
        </p:nvCxnSpPr>
        <p:spPr>
          <a:xfrm rot="16200000" flipV="1">
            <a:off x="5549264" y="5150583"/>
            <a:ext cx="204716" cy="68528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SHUTTLE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Every information is associated to a timestamp which is expressed in </a:t>
            </a:r>
            <a:r>
              <a:rPr lang="it-IT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dirty="0" smtClean="0"/>
              <a:t>Geneva time is CEST </a:t>
            </a:r>
            <a:r>
              <a:rPr lang="it-IT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dirty="0" smtClean="0"/>
              <a:t>Contains information about the detectors participating in the run, and for which the corresponding preprocessor has been called</a:t>
            </a:r>
          </a:p>
          <a:p>
            <a:pPr lvl="1"/>
            <a:r>
              <a:rPr lang="it-IT" dirty="0" smtClean="0"/>
              <a:t>E.g.: </a:t>
            </a:r>
            <a:r>
              <a:rPr lang="it-IT" dirty="0" smtClean="0">
                <a:hlinkClick r:id="rId3"/>
              </a:rPr>
              <a:t>http://</a:t>
            </a:r>
            <a:r>
              <a:rPr lang="it-IT" dirty="0" smtClean="0">
                <a:hlinkClick r:id="rId3"/>
              </a:rPr>
              <a:t>pcalishuttle02.cern.ch/logs_PROD/7/76448/SHUTTLE.log</a:t>
            </a:r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9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3296</TotalTime>
  <Words>1289</Words>
  <Application>Microsoft Office PowerPoint</Application>
  <PresentationFormat>On-screen Show (4:3)</PresentationFormat>
  <Paragraphs>332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Apex</vt:lpstr>
      <vt:lpstr>1_Apex</vt:lpstr>
      <vt:lpstr>2_Apex</vt:lpstr>
      <vt:lpstr>3_Apex</vt:lpstr>
      <vt:lpstr>4_Apex</vt:lpstr>
      <vt:lpstr>Offline Shift Training:  the shuttle – monitoring and debugging</vt:lpstr>
      <vt:lpstr>Outline</vt:lpstr>
      <vt:lpstr>The Shuttle General Schema</vt:lpstr>
      <vt:lpstr>The Shuttle Data Flow – Schema per Detector</vt:lpstr>
      <vt:lpstr>MonALISA Web Page</vt:lpstr>
      <vt:lpstr>MonALISA Web Page – an Overview </vt:lpstr>
      <vt:lpstr>MonALISA Web Page – the Test Setup</vt:lpstr>
      <vt:lpstr>A Look to the Table</vt:lpstr>
      <vt:lpstr>The SHUTTLE Log</vt:lpstr>
      <vt:lpstr>The Detector Log</vt:lpstr>
      <vt:lpstr>The History</vt:lpstr>
      <vt:lpstr>Preprocessor Status Flow</vt:lpstr>
      <vt:lpstr>Possible ERRORs</vt:lpstr>
      <vt:lpstr>Possible ERRORs – What to Do</vt:lpstr>
      <vt:lpstr>Possible ERRORs – What to Do</vt:lpstr>
      <vt:lpstr>Other Errors</vt:lpstr>
      <vt:lpstr>Other Errors – II </vt:lpstr>
      <vt:lpstr>SHUTTLE Status</vt:lpstr>
      <vt:lpstr>OCDB</vt:lpstr>
      <vt:lpstr>Important Remarks</vt:lpstr>
      <vt:lpstr>Whom to Contact</vt:lpstr>
      <vt:lpstr>Back-Ups</vt:lpstr>
      <vt:lpstr>Sequence Diagram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Offline Shift Training:  the shuttle – monitoring and debugging</dc:title>
  <dc:creator>zampolli</dc:creator>
  <cp:lastModifiedBy>zampolli</cp:lastModifiedBy>
  <cp:revision>19</cp:revision>
  <dcterms:created xsi:type="dcterms:W3CDTF">2009-07-21T08:57:40Z</dcterms:created>
  <dcterms:modified xsi:type="dcterms:W3CDTF">2009-08-26T16:01:41Z</dcterms:modified>
</cp:coreProperties>
</file>