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26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52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06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23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89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3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28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441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8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0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01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44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B1D1-6A89-421A-BA79-FA0786562082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4614E-4C30-4053-8C0D-0D9A4B013E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7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Beam-beam checks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De Maria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18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</a:t>
            </a:r>
            <a:r>
              <a:rPr lang="en-US" dirty="0" err="1" smtClean="0"/>
              <a:t>MadX</a:t>
            </a:r>
            <a:r>
              <a:rPr lang="en-US" dirty="0" smtClean="0"/>
              <a:t> vs SixTrack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60400" y="1907479"/>
            <a:ext cx="60960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GB" dirty="0" err="1" smtClean="0"/>
              <a:t>crkveb</a:t>
            </a:r>
            <a:r>
              <a:rPr lang="en-GB" dirty="0" smtClean="0"/>
              <a:t>(j)=xv(1,j)-</a:t>
            </a:r>
            <a:r>
              <a:rPr lang="en-GB" dirty="0" err="1" smtClean="0"/>
              <a:t>clobeam</a:t>
            </a:r>
            <a:r>
              <a:rPr lang="en-GB" dirty="0" smtClean="0"/>
              <a:t>(1,imbb(</a:t>
            </a:r>
            <a:r>
              <a:rPr lang="en-GB" dirty="0" err="1" smtClean="0"/>
              <a:t>i</a:t>
            </a:r>
            <a:r>
              <a:rPr lang="en-GB" dirty="0" smtClean="0"/>
              <a:t>))+</a:t>
            </a:r>
            <a:r>
              <a:rPr lang="en-GB" dirty="0" err="1" smtClean="0"/>
              <a:t>ed</a:t>
            </a:r>
            <a:r>
              <a:rPr lang="en-GB" dirty="0" smtClean="0"/>
              <a:t>(ix)</a:t>
            </a:r>
          </a:p>
          <a:p>
            <a:r>
              <a:rPr lang="en-GB" dirty="0" err="1" smtClean="0"/>
              <a:t>cikveb</a:t>
            </a:r>
            <a:r>
              <a:rPr lang="en-GB" dirty="0" smtClean="0"/>
              <a:t>(j)=xv(2,j)-</a:t>
            </a:r>
            <a:r>
              <a:rPr lang="en-GB" dirty="0" err="1" smtClean="0"/>
              <a:t>clobeam</a:t>
            </a:r>
            <a:r>
              <a:rPr lang="en-GB" dirty="0" smtClean="0"/>
              <a:t>(2,imbb(</a:t>
            </a:r>
            <a:r>
              <a:rPr lang="en-GB" dirty="0" err="1" smtClean="0"/>
              <a:t>i</a:t>
            </a:r>
            <a:r>
              <a:rPr lang="en-GB" dirty="0" smtClean="0"/>
              <a:t>))+</a:t>
            </a:r>
            <a:r>
              <a:rPr lang="en-GB" dirty="0" err="1" smtClean="0"/>
              <a:t>ek</a:t>
            </a:r>
            <a:r>
              <a:rPr lang="en-GB" dirty="0" smtClean="0"/>
              <a:t>(ix)</a:t>
            </a:r>
          </a:p>
          <a:p>
            <a:r>
              <a:rPr lang="en-GB" dirty="0" smtClean="0"/>
              <a:t>rho2b(j)=</a:t>
            </a:r>
            <a:r>
              <a:rPr lang="en-GB" dirty="0" err="1" smtClean="0"/>
              <a:t>crkveb</a:t>
            </a:r>
            <a:r>
              <a:rPr lang="en-GB" dirty="0" smtClean="0"/>
              <a:t>(j)*</a:t>
            </a:r>
            <a:r>
              <a:rPr lang="en-GB" dirty="0" err="1" smtClean="0"/>
              <a:t>crkveb</a:t>
            </a:r>
            <a:r>
              <a:rPr lang="en-GB" dirty="0" smtClean="0"/>
              <a:t>(j)+</a:t>
            </a:r>
            <a:r>
              <a:rPr lang="en-GB" dirty="0" err="1" smtClean="0"/>
              <a:t>cikveb</a:t>
            </a:r>
            <a:r>
              <a:rPr lang="en-GB" dirty="0" smtClean="0"/>
              <a:t>(j)*</a:t>
            </a:r>
            <a:r>
              <a:rPr lang="en-GB" dirty="0" err="1" smtClean="0"/>
              <a:t>cikveb</a:t>
            </a:r>
            <a:r>
              <a:rPr lang="en-GB" dirty="0" smtClean="0"/>
              <a:t>(j)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60400" y="3424058"/>
            <a:ext cx="62738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 smtClean="0"/>
              <a:t>c6t_elem-&gt;value[12] = </a:t>
            </a:r>
            <a:r>
              <a:rPr lang="en-GB" dirty="0" err="1" smtClean="0"/>
              <a:t>el_par_value_recurse</a:t>
            </a:r>
            <a:r>
              <a:rPr lang="en-GB" dirty="0" smtClean="0"/>
              <a:t>("</a:t>
            </a:r>
            <a:r>
              <a:rPr lang="en-GB" dirty="0" err="1" smtClean="0"/>
              <a:t>xma</a:t>
            </a:r>
            <a:r>
              <a:rPr lang="en-GB" dirty="0" smtClean="0"/>
              <a:t>",p-&gt;</a:t>
            </a:r>
            <a:r>
              <a:rPr lang="en-GB" dirty="0" err="1" smtClean="0"/>
              <a:t>p_elem</a:t>
            </a:r>
            <a:r>
              <a:rPr lang="en-GB" dirty="0" smtClean="0"/>
              <a:t>);</a:t>
            </a:r>
          </a:p>
          <a:p>
            <a:r>
              <a:rPr lang="en-GB" dirty="0" smtClean="0"/>
              <a:t>c6t_elem-&gt;value[13] = </a:t>
            </a:r>
            <a:r>
              <a:rPr lang="en-GB" dirty="0" err="1" smtClean="0"/>
              <a:t>el_par_value_recurse</a:t>
            </a:r>
            <a:r>
              <a:rPr lang="en-GB" dirty="0" smtClean="0"/>
              <a:t>("</a:t>
            </a:r>
            <a:r>
              <a:rPr lang="en-GB" dirty="0" err="1" smtClean="0"/>
              <a:t>yma</a:t>
            </a:r>
            <a:r>
              <a:rPr lang="en-GB" dirty="0" smtClean="0"/>
              <a:t>",p-&gt;</a:t>
            </a:r>
            <a:r>
              <a:rPr lang="en-GB" dirty="0" err="1" smtClean="0"/>
              <a:t>p_elem</a:t>
            </a:r>
            <a:r>
              <a:rPr lang="en-GB" dirty="0" smtClean="0"/>
              <a:t>);</a:t>
            </a:r>
          </a:p>
          <a:p>
            <a:r>
              <a:rPr lang="en-GB" dirty="0" smtClean="0"/>
              <a:t>el-&gt;out_2 = c1p3*(el-&gt;value[12] - </a:t>
            </a:r>
            <a:r>
              <a:rPr lang="en-GB" dirty="0" err="1" smtClean="0"/>
              <a:t>beamx</a:t>
            </a:r>
            <a:r>
              <a:rPr lang="en-GB" dirty="0" smtClean="0"/>
              <a:t>);</a:t>
            </a:r>
          </a:p>
          <a:p>
            <a:r>
              <a:rPr lang="en-GB" dirty="0" smtClean="0"/>
              <a:t>el-&gt;out_3 = c1p3*(el-&gt;value[13] - beamy);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60400" y="4930295"/>
            <a:ext cx="609600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GB" dirty="0" smtClean="0"/>
              <a:t> </a:t>
            </a:r>
            <a:r>
              <a:rPr lang="en-GB" dirty="0" err="1" smtClean="0"/>
              <a:t>xm</a:t>
            </a:r>
            <a:r>
              <a:rPr lang="en-GB" dirty="0" smtClean="0"/>
              <a:t> = </a:t>
            </a:r>
            <a:r>
              <a:rPr lang="en-GB" dirty="0" err="1" smtClean="0"/>
              <a:t>node_value</a:t>
            </a:r>
            <a:r>
              <a:rPr lang="en-GB" dirty="0" smtClean="0"/>
              <a:t>('</a:t>
            </a:r>
            <a:r>
              <a:rPr lang="en-GB" dirty="0" err="1" smtClean="0"/>
              <a:t>xma</a:t>
            </a:r>
            <a:r>
              <a:rPr lang="en-GB" dirty="0" smtClean="0"/>
              <a:t> ')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ym</a:t>
            </a:r>
            <a:r>
              <a:rPr lang="en-GB" dirty="0" smtClean="0"/>
              <a:t> = </a:t>
            </a:r>
            <a:r>
              <a:rPr lang="en-GB" dirty="0" err="1" smtClean="0"/>
              <a:t>node_value</a:t>
            </a:r>
            <a:r>
              <a:rPr lang="en-GB" dirty="0" smtClean="0"/>
              <a:t>('</a:t>
            </a:r>
            <a:r>
              <a:rPr lang="en-GB" dirty="0" err="1" smtClean="0"/>
              <a:t>yma</a:t>
            </a:r>
            <a:r>
              <a:rPr lang="en-GB" dirty="0" smtClean="0"/>
              <a:t> ')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xs</a:t>
            </a:r>
            <a:r>
              <a:rPr lang="en-GB" dirty="0" smtClean="0"/>
              <a:t> = track(1,itrack) - </a:t>
            </a:r>
            <a:r>
              <a:rPr lang="en-GB" dirty="0" err="1" smtClean="0"/>
              <a:t>xm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err="1" smtClean="0"/>
              <a:t>ys</a:t>
            </a:r>
            <a:r>
              <a:rPr lang="en-GB" dirty="0" smtClean="0"/>
              <a:t> = track(3,itrack) - </a:t>
            </a:r>
            <a:r>
              <a:rPr lang="en-GB" dirty="0" err="1" smtClean="0"/>
              <a:t>ym</a:t>
            </a:r>
            <a:endParaRPr lang="en-GB" dirty="0" smtClean="0"/>
          </a:p>
          <a:p>
            <a:r>
              <a:rPr lang="en-GB" dirty="0" smtClean="0"/>
              <a:t> rho2 = </a:t>
            </a:r>
            <a:r>
              <a:rPr lang="en-GB" dirty="0" err="1" smtClean="0"/>
              <a:t>xs</a:t>
            </a:r>
            <a:r>
              <a:rPr lang="en-GB" dirty="0" smtClean="0"/>
              <a:t> * </a:t>
            </a:r>
            <a:r>
              <a:rPr lang="en-GB" dirty="0" err="1" smtClean="0"/>
              <a:t>xs</a:t>
            </a:r>
            <a:r>
              <a:rPr lang="en-GB" dirty="0" smtClean="0"/>
              <a:t> + </a:t>
            </a:r>
            <a:r>
              <a:rPr lang="en-GB" dirty="0" err="1" smtClean="0"/>
              <a:t>ys</a:t>
            </a:r>
            <a:r>
              <a:rPr lang="en-GB" dirty="0" smtClean="0"/>
              <a:t> * </a:t>
            </a:r>
            <a:r>
              <a:rPr lang="en-GB" dirty="0" err="1" smtClean="0"/>
              <a:t>ys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891163" y="1353481"/>
            <a:ext cx="3456395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SixTrack</a:t>
            </a:r>
          </a:p>
          <a:p>
            <a:r>
              <a:rPr lang="en-US" dirty="0" smtClean="0"/>
              <a:t>xv(1,j) -&gt; x; xv(2,j) -&gt; y;</a:t>
            </a:r>
          </a:p>
          <a:p>
            <a:r>
              <a:rPr lang="en-GB" dirty="0" err="1" smtClean="0"/>
              <a:t>clobeam</a:t>
            </a:r>
            <a:r>
              <a:rPr lang="en-GB" dirty="0" smtClean="0"/>
              <a:t>(1,imbb(</a:t>
            </a:r>
            <a:r>
              <a:rPr lang="en-GB" dirty="0" err="1" smtClean="0"/>
              <a:t>i</a:t>
            </a:r>
            <a:r>
              <a:rPr lang="en-GB" dirty="0" smtClean="0"/>
              <a:t>)) -&gt;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CO</a:t>
            </a:r>
            <a:endParaRPr lang="en-GB" baseline="-25000" dirty="0" smtClean="0"/>
          </a:p>
          <a:p>
            <a:r>
              <a:rPr lang="en-GB" dirty="0" err="1" smtClean="0"/>
              <a:t>clobeam</a:t>
            </a:r>
            <a:r>
              <a:rPr lang="en-GB" dirty="0" smtClean="0"/>
              <a:t>(2,imbb(</a:t>
            </a:r>
            <a:r>
              <a:rPr lang="en-GB" dirty="0" err="1" smtClean="0"/>
              <a:t>i</a:t>
            </a:r>
            <a:r>
              <a:rPr lang="en-GB" dirty="0" smtClean="0"/>
              <a:t>)) -&gt; </a:t>
            </a:r>
            <a:r>
              <a:rPr lang="en-GB" dirty="0" err="1" smtClean="0"/>
              <a:t>y</a:t>
            </a:r>
            <a:r>
              <a:rPr lang="en-GB" baseline="-25000" dirty="0" err="1" smtClean="0"/>
              <a:t>CO</a:t>
            </a:r>
            <a:endParaRPr lang="en-GB" baseline="-25000" dirty="0" smtClean="0"/>
          </a:p>
          <a:p>
            <a:r>
              <a:rPr lang="en-US" dirty="0" err="1" smtClean="0"/>
              <a:t>ed</a:t>
            </a:r>
            <a:r>
              <a:rPr lang="en-US" dirty="0" smtClean="0"/>
              <a:t>(ix)  -&gt; </a:t>
            </a:r>
            <a:r>
              <a:rPr lang="en-US" dirty="0" err="1" smtClean="0"/>
              <a:t>sep</a:t>
            </a:r>
            <a:r>
              <a:rPr lang="en-US" dirty="0" smtClean="0"/>
              <a:t> x; </a:t>
            </a:r>
            <a:r>
              <a:rPr lang="en-US" dirty="0" err="1" smtClean="0"/>
              <a:t>ek</a:t>
            </a:r>
            <a:r>
              <a:rPr lang="en-US" dirty="0" smtClean="0"/>
              <a:t>(ix)  -&gt; </a:t>
            </a:r>
            <a:r>
              <a:rPr lang="en-US" dirty="0" err="1" smtClean="0"/>
              <a:t>sep</a:t>
            </a:r>
            <a:r>
              <a:rPr lang="en-US" dirty="0" smtClean="0"/>
              <a:t> y</a:t>
            </a:r>
          </a:p>
          <a:p>
            <a:r>
              <a:rPr lang="en-US" dirty="0" smtClean="0"/>
              <a:t>rho2b -&gt; distance from bb element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78700" y="3430973"/>
            <a:ext cx="3683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u="sng" dirty="0" err="1" smtClean="0"/>
              <a:t>Madx</a:t>
            </a:r>
            <a:r>
              <a:rPr lang="en-US" u="sng" dirty="0" smtClean="0"/>
              <a:t> to SixTrack</a:t>
            </a:r>
          </a:p>
          <a:p>
            <a:r>
              <a:rPr lang="en-US" dirty="0" err="1" smtClean="0"/>
              <a:t>xma</a:t>
            </a:r>
            <a:r>
              <a:rPr lang="en-US" dirty="0" smtClean="0"/>
              <a:t> -&gt; bb </a:t>
            </a:r>
            <a:r>
              <a:rPr lang="en-US" dirty="0" err="1" smtClean="0"/>
              <a:t>posx</a:t>
            </a:r>
            <a:r>
              <a:rPr lang="en-US" dirty="0" smtClean="0"/>
              <a:t>; </a:t>
            </a:r>
            <a:r>
              <a:rPr lang="en-US" dirty="0" err="1" smtClean="0"/>
              <a:t>yma</a:t>
            </a:r>
            <a:r>
              <a:rPr lang="en-US" dirty="0" smtClean="0"/>
              <a:t> -&gt; bb posy</a:t>
            </a:r>
          </a:p>
          <a:p>
            <a:r>
              <a:rPr lang="en-US" dirty="0" err="1" smtClean="0"/>
              <a:t>beamx</a:t>
            </a:r>
            <a:r>
              <a:rPr lang="en-US" dirty="0" smtClean="0"/>
              <a:t> -&gt;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CO</a:t>
            </a:r>
            <a:r>
              <a:rPr lang="en-US" dirty="0" smtClean="0"/>
              <a:t>; beamy -&gt;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CO</a:t>
            </a:r>
            <a:r>
              <a:rPr lang="en-US" dirty="0" smtClean="0"/>
              <a:t>;</a:t>
            </a:r>
          </a:p>
          <a:p>
            <a:r>
              <a:rPr lang="en-GB" dirty="0" smtClean="0"/>
              <a:t>el-&gt;out_2 -&gt; </a:t>
            </a:r>
            <a:r>
              <a:rPr lang="en-GB" dirty="0" err="1" smtClean="0"/>
              <a:t>sepx</a:t>
            </a:r>
            <a:r>
              <a:rPr lang="en-GB" dirty="0" smtClean="0"/>
              <a:t>; el-&gt;out_2 -&gt; </a:t>
            </a:r>
            <a:r>
              <a:rPr lang="en-GB" dirty="0" err="1" smtClean="0"/>
              <a:t>sepy</a:t>
            </a:r>
            <a:r>
              <a:rPr lang="en-GB" dirty="0" smtClean="0"/>
              <a:t>;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378700" y="5141436"/>
            <a:ext cx="3683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u="sng" dirty="0" err="1" smtClean="0"/>
              <a:t>Madx</a:t>
            </a:r>
            <a:r>
              <a:rPr lang="en-US" u="sng" dirty="0"/>
              <a:t> </a:t>
            </a:r>
            <a:r>
              <a:rPr lang="en-US" u="sng" dirty="0" smtClean="0"/>
              <a:t>Track</a:t>
            </a:r>
          </a:p>
          <a:p>
            <a:r>
              <a:rPr lang="en-US" dirty="0" err="1" smtClean="0"/>
              <a:t>xma</a:t>
            </a:r>
            <a:r>
              <a:rPr lang="en-US" dirty="0" smtClean="0"/>
              <a:t> -&gt; bb </a:t>
            </a:r>
            <a:r>
              <a:rPr lang="en-US" dirty="0" err="1" smtClean="0"/>
              <a:t>pos</a:t>
            </a:r>
            <a:r>
              <a:rPr lang="en-US" dirty="0" smtClean="0"/>
              <a:t> x; </a:t>
            </a:r>
            <a:r>
              <a:rPr lang="en-US" dirty="0" err="1" smtClean="0"/>
              <a:t>yma</a:t>
            </a:r>
            <a:r>
              <a:rPr lang="en-US" dirty="0" smtClean="0"/>
              <a:t> -&gt; bb </a:t>
            </a:r>
            <a:r>
              <a:rPr lang="en-US" dirty="0" err="1" smtClean="0"/>
              <a:t>pos</a:t>
            </a:r>
            <a:r>
              <a:rPr lang="en-US" dirty="0" smtClean="0"/>
              <a:t> y</a:t>
            </a:r>
          </a:p>
          <a:p>
            <a:r>
              <a:rPr lang="en-US" dirty="0" smtClean="0"/>
              <a:t>rho2 -&gt; distance from bb element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1605" y="6454799"/>
            <a:ext cx="3649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Thanks Jean-Baptiste for point it out!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57912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old model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06" y="1320800"/>
            <a:ext cx="11187694" cy="3359468"/>
          </a:xfrm>
        </p:spPr>
      </p:pic>
      <p:sp>
        <p:nvSpPr>
          <p:cNvPr id="5" name="TextBox 4"/>
          <p:cNvSpPr txBox="1"/>
          <p:nvPr/>
        </p:nvSpPr>
        <p:spPr>
          <a:xfrm>
            <a:off x="1104900" y="4778548"/>
            <a:ext cx="998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Tracked orbit with </a:t>
            </a:r>
            <a:r>
              <a:rPr lang="el-GR" dirty="0" smtClean="0"/>
              <a:t>δ</a:t>
            </a:r>
            <a:r>
              <a:rPr lang="en-US" dirty="0" smtClean="0"/>
              <a:t>&gt;0, close to the closed orbit</a:t>
            </a:r>
            <a:r>
              <a:rPr lang="en-US" dirty="0"/>
              <a:t> </a:t>
            </a:r>
            <a:r>
              <a:rPr lang="en-US" dirty="0" smtClean="0"/>
              <a:t>on old </a:t>
            </a:r>
            <a:r>
              <a:rPr lang="en-US" dirty="0"/>
              <a:t>LHC model (LHC V6.4 executed in 2012 using V4.4.38) used in the test suite to check for regressions.</a:t>
            </a:r>
          </a:p>
          <a:p>
            <a:endParaRPr lang="en-US" dirty="0" smtClean="0"/>
          </a:p>
          <a:p>
            <a:r>
              <a:rPr lang="en-US" dirty="0" smtClean="0"/>
              <a:t>Positive dispersion, positive crossing angle in IP5/IP1, negative crossing angle in IP2/IP8</a:t>
            </a:r>
          </a:p>
          <a:p>
            <a:endParaRPr lang="en-US" dirty="0"/>
          </a:p>
          <a:p>
            <a:r>
              <a:rPr lang="en-US" dirty="0" smtClean="0"/>
              <a:t>-&gt;Same sign conventions as </a:t>
            </a:r>
            <a:r>
              <a:rPr lang="en-US" dirty="0" err="1" smtClean="0"/>
              <a:t>MadX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314700" y="22225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21284" y="3543294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807202" y="201346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77488" y="391262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8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Synchrotron motion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107" y="1838325"/>
            <a:ext cx="4451893" cy="4351338"/>
          </a:xfrm>
        </p:spPr>
      </p:pic>
      <p:sp>
        <p:nvSpPr>
          <p:cNvPr id="5" name="TextBox 4"/>
          <p:cNvSpPr txBox="1"/>
          <p:nvPr/>
        </p:nvSpPr>
        <p:spPr>
          <a:xfrm>
            <a:off x="6286500" y="2197100"/>
            <a:ext cx="5626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is above transition energy.</a:t>
            </a:r>
          </a:p>
          <a:p>
            <a:endParaRPr lang="en-US" dirty="0"/>
          </a:p>
          <a:p>
            <a:r>
              <a:rPr lang="en-US" dirty="0" smtClean="0"/>
              <a:t>Positive energy deviation -&gt;</a:t>
            </a:r>
          </a:p>
          <a:p>
            <a:r>
              <a:rPr lang="en-US" dirty="0" smtClean="0"/>
              <a:t>Larger radius -&gt;</a:t>
            </a:r>
          </a:p>
          <a:p>
            <a:r>
              <a:rPr lang="en-US" dirty="0" smtClean="0"/>
              <a:t>Longer revolution period -&gt;</a:t>
            </a:r>
          </a:p>
          <a:p>
            <a:r>
              <a:rPr lang="en-US" dirty="0" smtClean="0"/>
              <a:t>Accumulate delay -&gt;</a:t>
            </a:r>
          </a:p>
          <a:p>
            <a:r>
              <a:rPr lang="en-US" dirty="0" smtClean="0"/>
              <a:t>Negative position in bunch.</a:t>
            </a:r>
          </a:p>
          <a:p>
            <a:endParaRPr lang="en-US" dirty="0"/>
          </a:p>
          <a:p>
            <a:r>
              <a:rPr lang="en-US" dirty="0" smtClean="0"/>
              <a:t>Delta and sigma (~T in mad) have same sign convention as </a:t>
            </a:r>
            <a:r>
              <a:rPr lang="en-US" dirty="0" err="1" smtClean="0"/>
              <a:t>MadX</a:t>
            </a:r>
            <a:r>
              <a:rPr lang="en-US" dirty="0" smtClean="0"/>
              <a:t> (beware of orbit5=-t in sum table).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03987" y="3691340"/>
            <a:ext cx="475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tail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27638" y="362826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95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Beam–beam kick  as a function of position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16" y="1558925"/>
            <a:ext cx="5801784" cy="4351338"/>
          </a:xfrm>
        </p:spPr>
      </p:pic>
      <p:sp>
        <p:nvSpPr>
          <p:cNvPr id="5" name="TextBox 4"/>
          <p:cNvSpPr txBox="1"/>
          <p:nvPr/>
        </p:nvSpPr>
        <p:spPr>
          <a:xfrm>
            <a:off x="1855258" y="3549928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Closed  orbit</a:t>
            </a:r>
            <a:endParaRPr lang="en-GB" dirty="0"/>
          </a:p>
        </p:txBody>
      </p:sp>
      <p:sp>
        <p:nvSpPr>
          <p:cNvPr id="6" name="5-Point Star 5"/>
          <p:cNvSpPr/>
          <p:nvPr/>
        </p:nvSpPr>
        <p:spPr>
          <a:xfrm>
            <a:off x="3195108" y="3296166"/>
            <a:ext cx="241300" cy="25400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613400" y="2157561"/>
            <a:ext cx="63245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LR right Beam 1 close to the TAS</a:t>
            </a:r>
            <a:endParaRPr lang="en-GB" dirty="0" smtClean="0"/>
          </a:p>
          <a:p>
            <a:endParaRPr lang="en-US" dirty="0" smtClean="0"/>
          </a:p>
          <a:p>
            <a:r>
              <a:rPr lang="en-US" dirty="0" smtClean="0"/>
              <a:t>Negative separation in the SixTrack input file (fort.2)</a:t>
            </a:r>
          </a:p>
          <a:p>
            <a:r>
              <a:rPr lang="pt-BR" dirty="0" smtClean="0"/>
              <a:t>bbip5pr6         20  </a:t>
            </a:r>
            <a:r>
              <a:rPr lang="pt-BR" dirty="0" smtClean="0">
                <a:solidFill>
                  <a:srgbClr val="FF0000"/>
                </a:solidFill>
              </a:rPr>
              <a:t>-6.434372e+00   </a:t>
            </a:r>
            <a:r>
              <a:rPr lang="pt-BR" dirty="0" smtClean="0"/>
              <a:t>1.18895e-03    1.000000e+00</a:t>
            </a:r>
          </a:p>
          <a:p>
            <a:endParaRPr lang="pt-BR" dirty="0"/>
          </a:p>
          <a:p>
            <a:r>
              <a:rPr lang="pt-BR" dirty="0" smtClean="0"/>
              <a:t>Kicks get larger for positive orbit outside the ring.</a:t>
            </a:r>
          </a:p>
          <a:p>
            <a:endParaRPr lang="pt-BR" dirty="0"/>
          </a:p>
          <a:p>
            <a:r>
              <a:rPr lang="pt-BR" dirty="0" smtClean="0"/>
              <a:t>Element beam-beam effectively at x~9.6 mm from the reference orbit.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342840"/>
            <a:ext cx="3143250" cy="2357438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8004175" y="5123644"/>
            <a:ext cx="241300" cy="25400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8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HLLHC Orbit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26" y="1343025"/>
            <a:ext cx="10694347" cy="3406775"/>
          </a:xfrm>
        </p:spPr>
      </p:pic>
      <p:sp>
        <p:nvSpPr>
          <p:cNvPr id="6" name="TextBox 5"/>
          <p:cNvSpPr txBox="1"/>
          <p:nvPr/>
        </p:nvSpPr>
        <p:spPr>
          <a:xfrm>
            <a:off x="3882839" y="215532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5584" y="3543294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807202" y="201346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713988" y="372796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4900" y="5085080"/>
            <a:ext cx="998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Tracked orbit </a:t>
            </a:r>
            <a:r>
              <a:rPr lang="en-US" dirty="0" smtClean="0"/>
              <a:t>with </a:t>
            </a:r>
            <a:r>
              <a:rPr lang="el-GR" dirty="0"/>
              <a:t>δ</a:t>
            </a:r>
            <a:r>
              <a:rPr lang="en-US" dirty="0"/>
              <a:t>&gt;0</a:t>
            </a:r>
            <a:r>
              <a:rPr lang="en-US" dirty="0" smtClean="0"/>
              <a:t>, </a:t>
            </a:r>
            <a:r>
              <a:rPr lang="en-US" dirty="0"/>
              <a:t>close to the close orbit</a:t>
            </a:r>
            <a:r>
              <a:rPr lang="en-US" dirty="0" smtClean="0"/>
              <a:t>.  Recent HL-LHC model with expert interface.</a:t>
            </a:r>
          </a:p>
          <a:p>
            <a:endParaRPr lang="en-US" dirty="0" smtClean="0"/>
          </a:p>
          <a:p>
            <a:r>
              <a:rPr lang="en-US" dirty="0" smtClean="0"/>
              <a:t>Positive dispersion, positive crossing angle in IP5/IP1/IP2, negative in IP8</a:t>
            </a:r>
          </a:p>
          <a:p>
            <a:endParaRPr lang="en-US" dirty="0"/>
          </a:p>
          <a:p>
            <a:r>
              <a:rPr lang="en-US" dirty="0" smtClean="0"/>
              <a:t>Same sign conventions as </a:t>
            </a:r>
            <a:r>
              <a:rPr lang="en-US" dirty="0" err="1" smtClean="0"/>
              <a:t>MadX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2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Beam–beam kick  as a function of position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4" y="1247930"/>
            <a:ext cx="5852172" cy="43891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97600" y="1927162"/>
            <a:ext cx="54831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LR right Beam 1 close to the TAS</a:t>
            </a:r>
            <a:endParaRPr lang="en-GB" dirty="0" smtClean="0"/>
          </a:p>
          <a:p>
            <a:endParaRPr lang="en-US" dirty="0" smtClean="0"/>
          </a:p>
          <a:p>
            <a:r>
              <a:rPr lang="en-US" dirty="0" smtClean="0"/>
              <a:t>Negative separation in the input file</a:t>
            </a:r>
          </a:p>
          <a:p>
            <a:r>
              <a:rPr lang="en-US" dirty="0" smtClean="0"/>
              <a:t>(EXPERT interface)</a:t>
            </a:r>
          </a:p>
          <a:p>
            <a:r>
              <a:rPr lang="en-GB" dirty="0" smtClean="0"/>
              <a:t>bb_par.r5b1_6 0 0.28168 0.2814381 </a:t>
            </a:r>
            <a:r>
              <a:rPr lang="en-GB" dirty="0" smtClean="0">
                <a:solidFill>
                  <a:srgbClr val="FF0000"/>
                </a:solidFill>
              </a:rPr>
              <a:t>-11.4444 </a:t>
            </a:r>
            <a:r>
              <a:rPr lang="en-GB" dirty="0" smtClean="0"/>
              <a:t>1e-07 1</a:t>
            </a:r>
          </a:p>
          <a:p>
            <a:endParaRPr lang="en-US" dirty="0" smtClean="0"/>
          </a:p>
          <a:p>
            <a:r>
              <a:rPr lang="en-US" dirty="0" smtClean="0"/>
              <a:t>BB lens effective at 17.1 mm outside the ring with respect to the reference orbit. </a:t>
            </a:r>
            <a:endParaRPr lang="en-GB" dirty="0"/>
          </a:p>
        </p:txBody>
      </p:sp>
      <p:sp>
        <p:nvSpPr>
          <p:cNvPr id="8" name="5-Point Star 7"/>
          <p:cNvSpPr/>
          <p:nvPr/>
        </p:nvSpPr>
        <p:spPr>
          <a:xfrm>
            <a:off x="3216089" y="2269583"/>
            <a:ext cx="241300" cy="25400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40557" y="2472190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Closed  orbit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261" y="4168135"/>
            <a:ext cx="3247819" cy="2435865"/>
          </a:xfrm>
          <a:prstGeom prst="rect">
            <a:avLst/>
          </a:prstGeom>
        </p:spPr>
      </p:pic>
      <p:sp>
        <p:nvSpPr>
          <p:cNvPr id="10" name="5-Point Star 9"/>
          <p:cNvSpPr/>
          <p:nvPr/>
        </p:nvSpPr>
        <p:spPr>
          <a:xfrm>
            <a:off x="8253505" y="4965858"/>
            <a:ext cx="241300" cy="254000"/>
          </a:xfrm>
          <a:prstGeom prst="star5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78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Look at crab crossing and head-on slices (RF curvature effects taken into account) with Dario and Nikos.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Final decision on whether fix converters (old input wrong, new input correct) or SixTrack (old results wrong, new results correct).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00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</a:t>
            </a:r>
            <a:r>
              <a:rPr lang="en-US" smtClean="0"/>
              <a:t>crossing (preliminary)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474838"/>
            <a:ext cx="42496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Assuming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IP</a:t>
            </a:r>
            <a:r>
              <a:rPr lang="en-US" dirty="0" smtClean="0"/>
              <a:t>=0 and 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CO</a:t>
            </a:r>
            <a:r>
              <a:rPr lang="en-US" dirty="0" smtClean="0"/>
              <a:t>=0, a particle arriving at (–t) in s=0 will be at s=</a:t>
            </a:r>
            <a:r>
              <a:rPr lang="en-US" dirty="0" err="1" smtClean="0"/>
              <a:t>ct</a:t>
            </a:r>
            <a:r>
              <a:rPr lang="en-US" dirty="0" smtClean="0"/>
              <a:t> at t=0</a:t>
            </a:r>
          </a:p>
          <a:p>
            <a:endParaRPr lang="en-US" baseline="-25000" dirty="0" smtClean="0"/>
          </a:p>
          <a:p>
            <a:r>
              <a:rPr lang="en-US" dirty="0" smtClean="0"/>
              <a:t>x(s=</a:t>
            </a:r>
            <a:r>
              <a:rPr lang="en-US" dirty="0" err="1" smtClean="0"/>
              <a:t>ct,t</a:t>
            </a:r>
            <a:r>
              <a:rPr lang="en-US" dirty="0" smtClean="0"/>
              <a:t>=0)  = </a:t>
            </a:r>
            <a:r>
              <a:rPr lang="en-US" dirty="0" smtClean="0">
                <a:solidFill>
                  <a:schemeClr val="accent2"/>
                </a:solidFill>
              </a:rPr>
              <a:t>x(s=0,t=-t) </a:t>
            </a:r>
            <a:r>
              <a:rPr lang="en-US" dirty="0" smtClean="0">
                <a:solidFill>
                  <a:schemeClr val="accent1"/>
                </a:solidFill>
              </a:rPr>
              <a:t>+ </a:t>
            </a:r>
            <a:r>
              <a:rPr lang="en-US" dirty="0" err="1" smtClean="0">
                <a:solidFill>
                  <a:schemeClr val="accent1"/>
                </a:solidFill>
              </a:rPr>
              <a:t>p</a:t>
            </a:r>
            <a:r>
              <a:rPr lang="en-US" baseline="-25000" dirty="0" err="1" smtClean="0">
                <a:solidFill>
                  <a:schemeClr val="accent1"/>
                </a:solidFill>
              </a:rPr>
              <a:t>x</a:t>
            </a:r>
            <a:r>
              <a:rPr lang="en-US" dirty="0" smtClean="0">
                <a:solidFill>
                  <a:schemeClr val="accent1"/>
                </a:solidFill>
              </a:rPr>
              <a:t>(s=0,t=-t)*</a:t>
            </a:r>
            <a:r>
              <a:rPr lang="en-US" dirty="0" err="1" smtClean="0">
                <a:solidFill>
                  <a:schemeClr val="accent1"/>
                </a:solidFill>
              </a:rPr>
              <a:t>ct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721" y="1474838"/>
            <a:ext cx="5852172" cy="43891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3223329"/>
            <a:ext cx="3192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Understand effect of dispersion,</a:t>
            </a:r>
          </a:p>
          <a:p>
            <a:r>
              <a:rPr lang="en-US" dirty="0" smtClean="0"/>
              <a:t>crab non-closure,</a:t>
            </a:r>
          </a:p>
          <a:p>
            <a:r>
              <a:rPr lang="en-US" dirty="0" smtClean="0"/>
              <a:t>crab phase-errors..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949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582</Words>
  <Application>Microsoft Office PowerPoint</Application>
  <PresentationFormat>Widescreen</PresentationFormat>
  <Paragraphs>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Beam-beam checks</vt:lpstr>
      <vt:lpstr>Code MadX vs SixTrack</vt:lpstr>
      <vt:lpstr>LHC old model</vt:lpstr>
      <vt:lpstr>Synchrotron motion</vt:lpstr>
      <vt:lpstr>Beam–beam kick  as a function of position</vt:lpstr>
      <vt:lpstr>HLLHC Orbit</vt:lpstr>
      <vt:lpstr>Beam–beam kick  as a function of position</vt:lpstr>
      <vt:lpstr>Next steps</vt:lpstr>
      <vt:lpstr>Crab crossing (preliminary)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Beam-beam checks</dc:title>
  <dc:creator>Riccardo De Maria</dc:creator>
  <cp:lastModifiedBy>Riccardo De Maria</cp:lastModifiedBy>
  <cp:revision>20</cp:revision>
  <dcterms:created xsi:type="dcterms:W3CDTF">2017-09-22T09:24:27Z</dcterms:created>
  <dcterms:modified xsi:type="dcterms:W3CDTF">2017-09-27T08:50:23Z</dcterms:modified>
</cp:coreProperties>
</file>