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  <p:sldMasterId id="2147483662" r:id="rId2"/>
  </p:sldMasterIdLst>
  <p:notesMasterIdLst>
    <p:notesMasterId r:id="rId15"/>
  </p:notesMasterIdLst>
  <p:sldIdLst>
    <p:sldId id="921" r:id="rId3"/>
    <p:sldId id="923" r:id="rId4"/>
    <p:sldId id="924" r:id="rId5"/>
    <p:sldId id="926" r:id="rId6"/>
    <p:sldId id="922" r:id="rId7"/>
    <p:sldId id="927" r:id="rId8"/>
    <p:sldId id="928" r:id="rId9"/>
    <p:sldId id="929" r:id="rId10"/>
    <p:sldId id="930" r:id="rId11"/>
    <p:sldId id="931" r:id="rId12"/>
    <p:sldId id="932" r:id="rId13"/>
    <p:sldId id="92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44" autoAdjust="0"/>
    <p:restoredTop sz="86480" autoAdjust="0"/>
  </p:normalViewPr>
  <p:slideViewPr>
    <p:cSldViewPr>
      <p:cViewPr varScale="1">
        <p:scale>
          <a:sx n="80" d="100"/>
          <a:sy n="80" d="100"/>
        </p:scale>
        <p:origin x="42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24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F54699-954F-4E4D-9DCD-366D4D7B0D63}" type="datetimeFigureOut">
              <a:rPr lang="en-GB" smtClean="0"/>
              <a:t>27/09/2017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3C5146-1889-4C45-88D4-AB2A8F6634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06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3C5146-1889-4C45-88D4-AB2A8F66345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521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EDF00C7-7294-4F48-AF4B-E3CBA3DBBF6C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58738" y="109538"/>
            <a:ext cx="6677025" cy="5008562"/>
          </a:xfrm>
          <a:ln cap="flat"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0014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075582" cy="210937"/>
          </a:xfrm>
        </p:spPr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253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944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0836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1934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prstGeom prst="rect">
            <a:avLst/>
          </a:prstGeom>
          <a:noFill/>
        </p:spPr>
        <p:txBody>
          <a:bodyPr vert="horz"/>
          <a:lstStyle>
            <a:lvl1pPr algn="l" eaLnBrk="1" latinLnBrk="0" hangingPunct="1">
              <a:defRPr kumimoji="0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pPr eaLnBrk="1" latinLnBrk="1" hangingPunct="1"/>
            <a:r>
              <a:rPr lang="en-US" dirty="0"/>
              <a:t>Click to edit Master title style</a:t>
            </a:r>
            <a:endParaRPr/>
          </a:p>
        </p:txBody>
      </p:sp>
      <p:sp>
        <p:nvSpPr>
          <p:cNvPr id="9" name="Rectangle 3"/>
          <p:cNvSpPr>
            <a:spLocks noGrp="1"/>
          </p:cNvSpPr>
          <p:nvPr>
            <p:ph type="subTitle" idx="1" hasCustomPrompt="1"/>
          </p:nvPr>
        </p:nvSpPr>
        <p:spPr>
          <a:xfrm>
            <a:off x="228600" y="4706112"/>
            <a:ext cx="6934200" cy="22860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0" indent="0" algn="l" eaLnBrk="1" latinLnBrk="0" hangingPunct="1">
              <a:buNone/>
              <a:defRPr kumimoji="0" sz="1100" b="1">
                <a:solidFill>
                  <a:schemeClr val="accent4">
                    <a:shade val="50000"/>
                  </a:schemeClr>
                </a:solidFill>
              </a:defRPr>
            </a:lvl1pPr>
            <a:lvl2pPr marL="457200" indent="0" algn="ctr" eaLnBrk="1" latinLnBrk="0" hangingPunct="1">
              <a:buNone/>
            </a:lvl2pPr>
            <a:lvl3pPr marL="914400" indent="0" algn="ctr" eaLnBrk="1" latinLnBrk="0" hangingPunct="1">
              <a:buNone/>
            </a:lvl3pPr>
            <a:lvl4pPr marL="1371600" indent="0" algn="ctr" eaLnBrk="1" latinLnBrk="0" hangingPunct="1">
              <a:buNone/>
            </a:lvl4pPr>
            <a:lvl5pPr marL="1828800" indent="0" algn="ctr" eaLnBrk="1" latinLnBrk="0" hangingPunct="1">
              <a:buNone/>
            </a:lvl5pPr>
            <a:lvl6pPr marL="2286000" indent="0" algn="ctr" eaLnBrk="1" latinLnBrk="0" hangingPunct="1">
              <a:buNone/>
            </a:lvl6pPr>
            <a:lvl7pPr marL="2743200" indent="0" algn="ctr" eaLnBrk="1" latinLnBrk="0" hangingPunct="1">
              <a:buNone/>
            </a:lvl7pPr>
            <a:lvl8pPr marL="3200400" indent="0" algn="ctr" eaLnBrk="1" latinLnBrk="0" hangingPunct="1">
              <a:buNone/>
            </a:lvl8pPr>
            <a:lvl9pPr marL="3657600" indent="0" algn="ctr" eaLnBrk="1" latinLnBrk="0" hangingPunct="1">
              <a:buNone/>
            </a:lvl9pPr>
            <a:extLst/>
          </a:lstStyle>
          <a:p>
            <a:r>
              <a:rPr kumimoji="0" lang="en-US" dirty="0"/>
              <a:t>Click to add author information</a:t>
            </a:r>
          </a:p>
        </p:txBody>
      </p:sp>
      <p:sp>
        <p:nvSpPr>
          <p:cNvPr id="10" name="Rectangle 15"/>
          <p:cNvSpPr>
            <a:spLocks noGrp="1"/>
          </p:cNvSpPr>
          <p:nvPr>
            <p:ph type="sldNum" sz="quarter" idx="11"/>
          </p:nvPr>
        </p:nvSpPr>
        <p:spPr>
          <a:xfrm>
            <a:off x="6477000" y="6477000"/>
            <a:ext cx="1021080" cy="304800"/>
          </a:xfrm>
          <a:prstGeom prst="rect">
            <a:avLst/>
          </a:prstGeom>
        </p:spPr>
        <p:txBody>
          <a:bodyPr anchor="ctr"/>
          <a:lstStyle/>
          <a:p>
            <a:pPr algn="r"/>
            <a:fld id="{256D3EEF-DE4E-429D-8EC4-DDC531AFF587}" type="slidenum">
              <a:rPr lang="en-US" sz="1000" smtClean="0">
                <a:solidFill>
                  <a:prstClr val="black"/>
                </a:solidFill>
              </a:rPr>
              <a:pPr algn="r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Rectangle 16"/>
          <p:cNvSpPr>
            <a:spLocks noGrp="1"/>
          </p:cNvSpPr>
          <p:nvPr>
            <p:ph type="ftr" sz="quarter" idx="12"/>
          </p:nvPr>
        </p:nvSpPr>
        <p:spPr>
          <a:xfrm>
            <a:off x="2705100" y="6477000"/>
            <a:ext cx="3733800" cy="3048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Date Placeholder 9"/>
          <p:cNvSpPr>
            <a:spLocks noGrp="1"/>
          </p:cNvSpPr>
          <p:nvPr>
            <p:ph type="dt" sz="half" idx="10"/>
          </p:nvPr>
        </p:nvSpPr>
        <p:spPr>
          <a:xfrm>
            <a:off x="228600" y="6477000"/>
            <a:ext cx="1600200" cy="304800"/>
          </a:xfrm>
          <a:prstGeom prst="rect">
            <a:avLst/>
          </a:prstGeom>
        </p:spPr>
        <p:txBody>
          <a:bodyPr anchor="ctr"/>
          <a:lstStyle>
            <a:lvl1pPr algn="l" eaLnBrk="1" latinLnBrk="0" hangingPunct="1">
              <a:defRPr kumimoji="0">
                <a:solidFill>
                  <a:srgbClr val="A0A0A0"/>
                </a:solidFill>
              </a:defRPr>
            </a:lvl1pPr>
            <a:extLst/>
          </a:lstStyle>
          <a:p>
            <a:r>
              <a:rPr lang="en-US" smtClean="0"/>
              <a:t>J.M. Jowett, ABP-HSS meeting 27/09/2017</a:t>
            </a:r>
            <a:endParaRPr lang="en-US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6" name="Picture 2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778980"/>
            <a:ext cx="9144000" cy="8667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92133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00025"/>
            <a:ext cx="7929520" cy="487362"/>
          </a:xfrm>
          <a:prstGeom prst="rect">
            <a:avLst/>
          </a:prstGeom>
        </p:spPr>
        <p:txBody>
          <a:bodyPr vert="horz"/>
          <a:lstStyle>
            <a:lvl1pPr algn="r">
              <a:defRPr sz="2400" b="1" cap="small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996" y="882032"/>
            <a:ext cx="7954470" cy="5559228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Calibri" pitchFamily="34" charset="0"/>
              </a:defRPr>
            </a:lvl1pPr>
            <a:lvl2pPr>
              <a:defRPr sz="1600">
                <a:latin typeface="Calibri" pitchFamily="34" charset="0"/>
              </a:defRPr>
            </a:lvl2pPr>
            <a:lvl3pPr>
              <a:defRPr sz="1400">
                <a:latin typeface="Calibri" pitchFamily="34" charset="0"/>
              </a:defRPr>
            </a:lvl3pPr>
            <a:lvl4pPr>
              <a:defRPr sz="1200">
                <a:latin typeface="Calibri" pitchFamily="34" charset="0"/>
              </a:defRPr>
            </a:lvl4pPr>
            <a:lvl5pPr>
              <a:defRPr sz="1200">
                <a:latin typeface="Calibri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843613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ABP-HSS meeting 27/09/2017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007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ABP-HSS meeting 27/09/2017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822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ABP-HSS meeting 27/09/2017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5053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ABP-HSS meeting 27/09/2017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5175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ABP-HSS meeting 27/09/2017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2470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1"/>
            <a:ext cx="4363614" cy="188640"/>
          </a:xfrm>
        </p:spPr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50586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ABP-HSS meeting 27/09/2017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9744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ABP-HSS meeting 27/09/2017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3615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ABP-HSS meeting 27/09/2017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5407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492875"/>
            <a:ext cx="2133600" cy="365125"/>
          </a:xfrm>
          <a:prstGeom prst="rect">
            <a:avLst/>
          </a:prstGeom>
        </p:spPr>
        <p:txBody>
          <a:bodyPr anchor="ctr"/>
          <a:lstStyle/>
          <a:p>
            <a:r>
              <a:rPr lang="en-US" smtClean="0">
                <a:solidFill>
                  <a:prstClr val="black"/>
                </a:solidFill>
              </a:rPr>
              <a:t>J.M. Jowett, ABP-HSS meeting 27/09/2017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48000" y="6492875"/>
            <a:ext cx="41910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0000" y="6492875"/>
            <a:ext cx="838200" cy="365125"/>
          </a:xfrm>
          <a:prstGeom prst="rect">
            <a:avLst/>
          </a:prstGeom>
        </p:spPr>
        <p:txBody>
          <a:bodyPr/>
          <a:lstStyle/>
          <a:p>
            <a:fld id="{D47C1A7F-90AD-456E-8054-20B867E8D6FC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224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41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59310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363614" cy="206399"/>
          </a:xfrm>
        </p:spPr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121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4316288" cy="60486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48680"/>
            <a:ext cx="4388296" cy="59046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150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486297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68760"/>
            <a:ext cx="4040188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49924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268760"/>
            <a:ext cx="4041775" cy="53285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47676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579638" cy="210937"/>
          </a:xfrm>
        </p:spPr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494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363614" cy="210937"/>
          </a:xfrm>
        </p:spPr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8603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-7638" y="6669360"/>
            <a:ext cx="4219598" cy="210937"/>
          </a:xfrm>
        </p:spPr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79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995936" y="6669361"/>
            <a:ext cx="1152128" cy="210936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779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491"/>
            <a:ext cx="9144000" cy="490066"/>
          </a:xfrm>
          <a:prstGeom prst="rect">
            <a:avLst/>
          </a:prstGeom>
          <a:solidFill>
            <a:schemeClr val="bg2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8" y="476672"/>
            <a:ext cx="8496944" cy="6120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-7638" y="6669360"/>
            <a:ext cx="3427509" cy="2063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8412" y="6669360"/>
            <a:ext cx="2133600" cy="2160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3EE74B-AA29-428B-826F-5CD1FF8C5BA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10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87" r:id="rId1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7224" y="0"/>
            <a:ext cx="866775" cy="908720"/>
          </a:xfrm>
          <a:prstGeom prst="rect">
            <a:avLst/>
          </a:prstGeom>
        </p:spPr>
      </p:pic>
      <p:pic>
        <p:nvPicPr>
          <p:cNvPr id="15" name="Picture 2" descr="banner-bleu"/>
          <p:cNvPicPr>
            <a:picLocks noChangeAspect="1" noChangeArrowheads="1"/>
          </p:cNvPicPr>
          <p:nvPr userDrawn="1"/>
        </p:nvPicPr>
        <p:blipFill>
          <a:blip r:embed="rId14" cstate="print"/>
          <a:srcRect l="9115" b="53321"/>
          <a:stretch>
            <a:fillRect/>
          </a:stretch>
        </p:blipFill>
        <p:spPr bwMode="auto">
          <a:xfrm>
            <a:off x="0" y="736375"/>
            <a:ext cx="8310520" cy="153749"/>
          </a:xfrm>
          <a:prstGeom prst="rect">
            <a:avLst/>
          </a:prstGeom>
          <a:noFill/>
        </p:spPr>
      </p:pic>
      <p:pic>
        <p:nvPicPr>
          <p:cNvPr id="16" name="Picture 2" descr="banner-bleu"/>
          <p:cNvPicPr>
            <a:picLocks noChangeAspect="1" noChangeArrowheads="1"/>
          </p:cNvPicPr>
          <p:nvPr userDrawn="1"/>
        </p:nvPicPr>
        <p:blipFill>
          <a:blip r:embed="rId14" cstate="print"/>
          <a:srcRect l="9115" t="48546"/>
          <a:stretch>
            <a:fillRect/>
          </a:stretch>
        </p:blipFill>
        <p:spPr bwMode="auto">
          <a:xfrm>
            <a:off x="623086" y="6462030"/>
            <a:ext cx="8520913" cy="141998"/>
          </a:xfrm>
          <a:prstGeom prst="rect">
            <a:avLst/>
          </a:prstGeom>
          <a:noFill/>
        </p:spPr>
      </p:pic>
      <p:pic>
        <p:nvPicPr>
          <p:cNvPr id="17" name="Picture 16" descr="CERN logo Withe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0" y="6243761"/>
            <a:ext cx="626166" cy="614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02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2000" kern="1200">
          <a:solidFill>
            <a:schemeClr val="bg2">
              <a:lumMod val="9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1876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12.w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wmf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3.wmf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11.wmf"/><Relationship Id="rId5" Type="http://schemas.openxmlformats.org/officeDocument/2006/relationships/image" Target="../media/image8.wmf"/><Relationship Id="rId15" Type="http://schemas.openxmlformats.org/officeDocument/2006/relationships/oleObject" Target="../embeddings/oleObject6.bin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10.wmf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6024" y="548681"/>
            <a:ext cx="7772400" cy="2782292"/>
          </a:xfrm>
        </p:spPr>
        <p:txBody>
          <a:bodyPr>
            <a:noAutofit/>
          </a:bodyPr>
          <a:lstStyle/>
          <a:p>
            <a:r>
              <a:rPr lang="en-GB" sz="3600" dirty="0"/>
              <a:t>Revisiting particle dynamics with synchrotron radiation in LEP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600" dirty="0" smtClean="0"/>
              <a:t>with </a:t>
            </a:r>
            <a:r>
              <a:rPr lang="en-GB" sz="3600" dirty="0"/>
              <a:t>MADX and </a:t>
            </a:r>
            <a:r>
              <a:rPr lang="en-GB" sz="3600" dirty="0" smtClean="0"/>
              <a:t>MAD8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55576" y="3789040"/>
            <a:ext cx="7632848" cy="2639144"/>
          </a:xfrm>
        </p:spPr>
        <p:txBody>
          <a:bodyPr>
            <a:noAutofit/>
          </a:bodyPr>
          <a:lstStyle/>
          <a:p>
            <a:r>
              <a:rPr lang="en-GB" sz="2400" dirty="0">
                <a:solidFill>
                  <a:schemeClr val="tx1"/>
                </a:solidFill>
              </a:rPr>
              <a:t>John Jowett </a:t>
            </a:r>
            <a:endParaRPr lang="en-GB" sz="2400" dirty="0" smtClean="0">
              <a:solidFill>
                <a:schemeClr val="tx1"/>
              </a:solidFill>
            </a:endParaRPr>
          </a:p>
          <a:p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For references and background see </a:t>
            </a:r>
          </a:p>
          <a:p>
            <a:r>
              <a:rPr lang="en-GB" sz="2400" dirty="0">
                <a:solidFill>
                  <a:schemeClr val="tx1"/>
                </a:solidFill>
                <a:hlinkClick r:id="rId3"/>
              </a:rPr>
              <a:t>https://indico.cern.ch/event/618760</a:t>
            </a:r>
            <a:r>
              <a:rPr lang="en-GB" sz="2400" dirty="0" smtClean="0">
                <a:solidFill>
                  <a:schemeClr val="tx1"/>
                </a:solidFill>
                <a:hlinkClick r:id="rId3"/>
              </a:rPr>
              <a:t>/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 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i="1" dirty="0">
                <a:solidFill>
                  <a:schemeClr val="tx1"/>
                </a:solidFill>
              </a:rPr>
              <a:t> </a:t>
            </a:r>
            <a:endParaRPr lang="en-GB" sz="24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  <a:p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741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Reviving LEP in MADX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Switch to notebook</a:t>
            </a:r>
          </a:p>
          <a:p>
            <a:r>
              <a:rPr lang="en-GB" dirty="0" smtClean="0"/>
              <a:t>Conclusions</a:t>
            </a:r>
          </a:p>
          <a:p>
            <a:pPr lvl="1"/>
            <a:r>
              <a:rPr lang="en-GB" dirty="0" smtClean="0"/>
              <a:t>EMIT seems to work for beam parameters (coupled emittances </a:t>
            </a:r>
            <a:r>
              <a:rPr lang="en-GB" dirty="0" err="1" smtClean="0"/>
              <a:t>etc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No TWISS3 but TWISS seems OK for many purposes</a:t>
            </a:r>
          </a:p>
          <a:p>
            <a:pPr lvl="1"/>
            <a:r>
              <a:rPr lang="en-GB" dirty="0" smtClean="0"/>
              <a:t>Tracking only possible with a thin-lens conversion</a:t>
            </a:r>
          </a:p>
          <a:p>
            <a:pPr lvl="1"/>
            <a:r>
              <a:rPr lang="en-GB" dirty="0" smtClean="0"/>
              <a:t>Tracking results are close enough to MAD8 in test cases (allowing for thick/thin optics differences)</a:t>
            </a:r>
          </a:p>
          <a:p>
            <a:pPr lvl="1"/>
            <a:r>
              <a:rPr lang="en-GB" dirty="0" smtClean="0"/>
              <a:t>Possible to access full data from tracking with quantum fluctuations</a:t>
            </a:r>
          </a:p>
          <a:p>
            <a:pPr lvl="1"/>
            <a:r>
              <a:rPr lang="en-GB" dirty="0" smtClean="0"/>
              <a:t>I did not test </a:t>
            </a:r>
            <a:r>
              <a:rPr lang="en-GB" dirty="0" err="1" smtClean="0"/>
              <a:t>symplectic</a:t>
            </a:r>
            <a:r>
              <a:rPr lang="en-GB" dirty="0" smtClean="0"/>
              <a:t> tracking with radiation </a:t>
            </a:r>
          </a:p>
          <a:p>
            <a:pPr lvl="2"/>
            <a:r>
              <a:rPr lang="en-GB" dirty="0" smtClean="0"/>
              <a:t>Special canonical transformation, gives true closed orbit, tunes, </a:t>
            </a:r>
            <a:r>
              <a:rPr lang="en-GB" dirty="0" err="1" smtClean="0"/>
              <a:t>etc</a:t>
            </a:r>
            <a:r>
              <a:rPr lang="en-GB" dirty="0" smtClean="0"/>
              <a:t> but no radiation damping (see references)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99829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Access to this material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 mentioned, a copy of the LEP optics database with original MAD8 files plus new MADX versions is available on EOS</a:t>
            </a:r>
          </a:p>
          <a:p>
            <a:r>
              <a:rPr lang="en-GB" dirty="0" smtClean="0"/>
              <a:t>Contains copies of the Mathematica notebooks used to:</a:t>
            </a:r>
          </a:p>
          <a:p>
            <a:pPr lvl="1"/>
            <a:r>
              <a:rPr lang="en-GB" dirty="0" smtClean="0"/>
              <a:t>Generate MADX files in the database</a:t>
            </a:r>
          </a:p>
          <a:p>
            <a:pPr lvl="1"/>
            <a:r>
              <a:rPr lang="en-GB" dirty="0" smtClean="0"/>
              <a:t>Get LEP working with radiation in MAD8</a:t>
            </a:r>
          </a:p>
          <a:p>
            <a:pPr lvl="1"/>
            <a:r>
              <a:rPr lang="en-GB" dirty="0" smtClean="0"/>
              <a:t>Get LEP working with radiation in MADX with comparisons to the MAD8 results 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To try these, you need to make your own copies of the notebooks somewhere else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75093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BACKUP </a:t>
            </a:r>
            <a:r>
              <a:rPr lang="en-GB" dirty="0" err="1"/>
              <a:t>SLIDes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829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Theoretical background: USPAS   1985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2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524395"/>
            <a:ext cx="4043660" cy="61729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164" y="1454450"/>
            <a:ext cx="4750986" cy="499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9816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en-US" smtClean="0"/>
              <a:t>J.M. Jowett, ABP-HSS meeting 27/09/2017</a:t>
            </a:r>
            <a:endParaRPr lang="en-US" alt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E3737E19-9C83-48A2-85BB-C149988BAE6C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 fontScale="90000"/>
          </a:bodyPr>
          <a:lstStyle/>
          <a:p>
            <a:r>
              <a:rPr lang="en-US" altLang="en-US" dirty="0" smtClean="0"/>
              <a:t>Stochastic </a:t>
            </a:r>
            <a:r>
              <a:rPr lang="en-US" altLang="en-US" dirty="0"/>
              <a:t>Radiation Power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altLang="en-US"/>
              <a:t>Random emission time and photon energy</a:t>
            </a:r>
          </a:p>
          <a:p>
            <a:pPr lvl="1"/>
            <a:endParaRPr lang="en-US" altLang="en-US"/>
          </a:p>
          <a:p>
            <a:pPr lvl="1"/>
            <a:endParaRPr lang="en-US" altLang="en-US"/>
          </a:p>
          <a:p>
            <a:pPr lvl="1"/>
            <a:endParaRPr lang="en-US" altLang="en-US"/>
          </a:p>
          <a:p>
            <a:pPr lvl="1"/>
            <a:endParaRPr lang="en-US" altLang="en-US"/>
          </a:p>
          <a:p>
            <a:r>
              <a:rPr lang="en-US" altLang="en-US"/>
              <a:t>Instantaneous radiation power</a:t>
            </a:r>
          </a:p>
          <a:p>
            <a:pPr>
              <a:buFont typeface="Wingdings" panose="05000000000000000000" pitchFamily="2" charset="2"/>
              <a:buNone/>
            </a:pPr>
            <a:endParaRPr lang="en-US" altLang="en-US"/>
          </a:p>
        </p:txBody>
      </p:sp>
      <p:graphicFrame>
        <p:nvGraphicFramePr>
          <p:cNvPr id="11268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00353864"/>
              </p:ext>
            </p:extLst>
          </p:nvPr>
        </p:nvGraphicFramePr>
        <p:xfrm>
          <a:off x="1015511" y="1075959"/>
          <a:ext cx="4532435" cy="8946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0" name="Equation" r:id="rId4" imgW="6667200" imgH="1320480" progId="Equation.2">
                  <p:embed/>
                </p:oleObj>
              </mc:Choice>
              <mc:Fallback>
                <p:oleObj name="Equation" r:id="rId4" imgW="6667200" imgH="1320480" progId="Equation.2">
                  <p:embed/>
                  <p:pic>
                    <p:nvPicPr>
                      <p:cNvPr id="11268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15511" y="1075959"/>
                        <a:ext cx="4532435" cy="89461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69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1504287"/>
              </p:ext>
            </p:extLst>
          </p:nvPr>
        </p:nvGraphicFramePr>
        <p:xfrm>
          <a:off x="1204573" y="3317055"/>
          <a:ext cx="2580542" cy="1280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1" name="Equation" r:id="rId6" imgW="3771720" imgH="1892160" progId="Equation.2">
                  <p:embed/>
                </p:oleObj>
              </mc:Choice>
              <mc:Fallback>
                <p:oleObj name="Equation" r:id="rId6" imgW="3771720" imgH="1892160" progId="Equation.2">
                  <p:embed/>
                  <p:pic>
                    <p:nvPicPr>
                      <p:cNvPr id="11269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4573" y="3317055"/>
                        <a:ext cx="2580542" cy="128038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0" name="Objec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20479934"/>
              </p:ext>
            </p:extLst>
          </p:nvPr>
        </p:nvGraphicFramePr>
        <p:xfrm>
          <a:off x="1390490" y="2307431"/>
          <a:ext cx="1629874" cy="3110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2" name="Equation" r:id="rId8" imgW="2334960" imgH="430200" progId="Equation.2">
                  <p:embed/>
                </p:oleObj>
              </mc:Choice>
              <mc:Fallback>
                <p:oleObj name="Equation" r:id="rId8" imgW="2334960" imgH="430200" progId="Equation.2">
                  <p:embed/>
                  <p:pic>
                    <p:nvPicPr>
                      <p:cNvPr id="11270" name="Object 6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0490" y="2307431"/>
                        <a:ext cx="1629874" cy="311028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271" name="Object 7"/>
          <p:cNvGraphicFramePr>
            <a:graphicFrameLocks/>
          </p:cNvGraphicFramePr>
          <p:nvPr/>
        </p:nvGraphicFramePr>
        <p:xfrm>
          <a:off x="2356338" y="5114925"/>
          <a:ext cx="3798277" cy="662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3" name="Equation" r:id="rId10" imgW="4775040" imgH="838080" progId="Equation.2">
                  <p:embed/>
                </p:oleObj>
              </mc:Choice>
              <mc:Fallback>
                <p:oleObj name="Equation" r:id="rId10" imgW="4775040" imgH="838080" progId="Equation.2">
                  <p:embed/>
                  <p:pic>
                    <p:nvPicPr>
                      <p:cNvPr id="11271" name="Object 7"/>
                      <p:cNvPicPr>
                        <a:picLocks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56338" y="5114925"/>
                        <a:ext cx="3798277" cy="662721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2303585" y="5908431"/>
            <a:ext cx="5652791" cy="447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63744" tIns="31872" rIns="63744" bIns="31872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246" dirty="0">
                <a:solidFill>
                  <a:schemeClr val="accent1"/>
                </a:solidFill>
              </a:rPr>
              <a:t>See SLAC Summer School for further details.  Representation of power can be </a:t>
            </a:r>
            <a:r>
              <a:rPr lang="en-US" altLang="en-US" sz="1246" i="1" dirty="0">
                <a:solidFill>
                  <a:schemeClr val="accent1"/>
                </a:solidFill>
              </a:rPr>
              <a:t>approximated or simplified </a:t>
            </a:r>
            <a:r>
              <a:rPr lang="en-US" altLang="en-US" sz="1246" dirty="0">
                <a:solidFill>
                  <a:schemeClr val="accent1"/>
                </a:solidFill>
              </a:rPr>
              <a:t> in various ways of which this is one.</a:t>
            </a:r>
          </a:p>
        </p:txBody>
      </p:sp>
      <p:graphicFrame>
        <p:nvGraphicFramePr>
          <p:cNvPr id="11273" name="Object 9"/>
          <p:cNvGraphicFramePr>
            <a:graphicFrameLocks/>
          </p:cNvGraphicFramePr>
          <p:nvPr/>
        </p:nvGraphicFramePr>
        <p:xfrm>
          <a:off x="5203948" y="4116998"/>
          <a:ext cx="1562833" cy="2066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4" name="Equation" r:id="rId12" imgW="2259000" imgH="303120" progId="Equation.2">
                  <p:embed/>
                </p:oleObj>
              </mc:Choice>
              <mc:Fallback>
                <p:oleObj name="Equation" r:id="rId12" imgW="2259000" imgH="303120" progId="Equation.2">
                  <p:embed/>
                  <p:pic>
                    <p:nvPicPr>
                      <p:cNvPr id="11273" name="Object 9"/>
                      <p:cNvPicPr>
                        <a:picLocks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3948" y="4116998"/>
                        <a:ext cx="1562833" cy="2066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6014627" y="1268760"/>
            <a:ext cx="2805845" cy="1676034"/>
            <a:chOff x="4087325" y="2268415"/>
            <a:chExt cx="2805845" cy="1676034"/>
          </a:xfrm>
        </p:grpSpPr>
        <p:pic>
          <p:nvPicPr>
            <p:cNvPr id="11274" name="Picture 10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7949" b="55371"/>
            <a:stretch>
              <a:fillRect/>
            </a:stretch>
          </p:blipFill>
          <p:spPr bwMode="auto">
            <a:xfrm>
              <a:off x="4087325" y="2268415"/>
              <a:ext cx="2805845" cy="167603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275" name="Rectangle 11"/>
            <p:cNvSpPr>
              <a:spLocks noChangeArrowheads="1"/>
            </p:cNvSpPr>
            <p:nvPr/>
          </p:nvSpPr>
          <p:spPr bwMode="auto">
            <a:xfrm>
              <a:off x="4519246" y="2314576"/>
              <a:ext cx="2057400" cy="4478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3744" tIns="31872" rIns="63744" bIns="31872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1246" dirty="0">
                  <a:solidFill>
                    <a:schemeClr val="accent1"/>
                  </a:solidFill>
                </a:rPr>
                <a:t>Simulated photon emission in a fixed magnetic field</a:t>
              </a:r>
            </a:p>
          </p:txBody>
        </p:sp>
      </p:grpSp>
      <p:graphicFrame>
        <p:nvGraphicFramePr>
          <p:cNvPr id="11276" name="Object 12"/>
          <p:cNvGraphicFramePr>
            <a:graphicFrameLocks/>
          </p:cNvGraphicFramePr>
          <p:nvPr/>
        </p:nvGraphicFramePr>
        <p:xfrm>
          <a:off x="5500688" y="4384065"/>
          <a:ext cx="1189160" cy="5033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5" name="Equation" r:id="rId15" imgW="1739880" imgH="749160" progId="Equation.2">
                  <p:embed/>
                </p:oleObj>
              </mc:Choice>
              <mc:Fallback>
                <p:oleObj name="Equation" r:id="rId15" imgW="1739880" imgH="749160" progId="Equation.2">
                  <p:embed/>
                  <p:pic>
                    <p:nvPicPr>
                      <p:cNvPr id="11276" name="Object 12"/>
                      <p:cNvPicPr>
                        <a:picLocks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00688" y="4384065"/>
                        <a:ext cx="1189160" cy="503360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3549485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noFill/>
          <a:ln/>
        </p:spPr>
        <p:txBody>
          <a:bodyPr/>
          <a:lstStyle/>
          <a:p>
            <a:r>
              <a:rPr lang="en-US" altLang="en-US" dirty="0"/>
              <a:t>Combine Hamiltonian and radiation reaction</a:t>
            </a:r>
          </a:p>
          <a:p>
            <a:pPr lvl="1"/>
            <a:r>
              <a:rPr lang="en-US" altLang="en-US" dirty="0"/>
              <a:t>Special form applies in </a:t>
            </a:r>
            <a:r>
              <a:rPr lang="en-US" altLang="en-US" i="1" dirty="0" smtClean="0"/>
              <a:t>Courant-Snyder </a:t>
            </a:r>
            <a:r>
              <a:rPr lang="en-US" altLang="en-US" i="1" dirty="0"/>
              <a:t>coordinates</a:t>
            </a:r>
            <a:r>
              <a:rPr lang="en-US" altLang="en-US" dirty="0"/>
              <a:t> only.</a:t>
            </a:r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lvl="1"/>
            <a:endParaRPr lang="en-US" altLang="en-US" dirty="0"/>
          </a:p>
          <a:p>
            <a:pPr marL="457200" lvl="1" indent="0">
              <a:buNone/>
            </a:pPr>
            <a:r>
              <a:rPr lang="en-US" altLang="en-US" dirty="0" smtClean="0"/>
              <a:t>Define </a:t>
            </a:r>
            <a:r>
              <a:rPr lang="en-US" altLang="en-US" dirty="0"/>
              <a:t>radiation coupling </a:t>
            </a: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dirty="0" smtClean="0"/>
              <a:t>functions</a:t>
            </a:r>
            <a:r>
              <a:rPr lang="en-US" altLang="en-US" dirty="0"/>
              <a:t>, </a:t>
            </a:r>
            <a:r>
              <a:rPr lang="en-US" altLang="en-US" dirty="0" smtClean="0"/>
              <a:t>dependences </a:t>
            </a:r>
            <a:r>
              <a:rPr lang="en-US" altLang="en-US" dirty="0"/>
              <a:t>on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momenta </a:t>
            </a:r>
            <a:br>
              <a:rPr lang="en-US" altLang="en-US" dirty="0" smtClean="0"/>
            </a:br>
            <a:r>
              <a:rPr lang="en-US" altLang="en-US" dirty="0" smtClean="0"/>
              <a:t>(</a:t>
            </a:r>
            <a:r>
              <a:rPr lang="en-US" altLang="en-US" dirty="0"/>
              <a:t>root of Robinson Theorem):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en-US"/>
              <a:t>Page </a:t>
            </a:r>
            <a:fld id="{1CF834FB-5469-4352-AB10-D9A15CD89D82}" type="slidenum">
              <a:rPr lang="en-US" altLang="en-US"/>
              <a:pPr/>
              <a:t>4</a:t>
            </a:fld>
            <a:endParaRPr lang="en-US" altLang="en-US"/>
          </a:p>
        </p:txBody>
      </p:sp>
      <p:graphicFrame>
        <p:nvGraphicFramePr>
          <p:cNvPr id="18436" name="Objec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2459867"/>
              </p:ext>
            </p:extLst>
          </p:nvPr>
        </p:nvGraphicFramePr>
        <p:xfrm>
          <a:off x="2139708" y="1692737"/>
          <a:ext cx="3882903" cy="17254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6" name="Equation" r:id="rId3" imgW="4076640" imgH="2006280" progId="Equation.2">
                  <p:embed/>
                </p:oleObj>
              </mc:Choice>
              <mc:Fallback>
                <p:oleObj name="Equation" r:id="rId3" imgW="4076640" imgH="2006280" progId="Equation.2">
                  <p:embed/>
                  <p:pic>
                    <p:nvPicPr>
                      <p:cNvPr id="18436" name="Object 4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9708" y="1692737"/>
                        <a:ext cx="3882903" cy="1725490"/>
                      </a:xfrm>
                      <a:prstGeom prst="rect">
                        <a:avLst/>
                      </a:prstGeom>
                      <a:solidFill>
                        <a:srgbClr val="FAFD00"/>
                      </a:solidFill>
                      <a:ln w="1270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>
                        <a:outerShdw dist="107763" dir="2700000" algn="ctr" rotWithShape="0">
                          <a:schemeClr val="bg2"/>
                        </a:outerShdw>
                      </a:effec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7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70128769"/>
              </p:ext>
            </p:extLst>
          </p:nvPr>
        </p:nvGraphicFramePr>
        <p:xfrm>
          <a:off x="4902303" y="3581237"/>
          <a:ext cx="3751019" cy="28531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5" imgW="5422680" imgH="4216320" progId="Equation.2">
                  <p:embed/>
                </p:oleObj>
              </mc:Choice>
              <mc:Fallback>
                <p:oleObj name="Equation" r:id="rId5" imgW="5422680" imgH="4216320" progId="Equation.2">
                  <p:embed/>
                  <p:pic>
                    <p:nvPicPr>
                      <p:cNvPr id="18437" name="Object 5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02303" y="3581237"/>
                        <a:ext cx="3751019" cy="28531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2067721" y="5805264"/>
            <a:ext cx="2013438" cy="490637"/>
          </a:xfrm>
          <a:prstGeom prst="rect">
            <a:avLst/>
          </a:prstGeom>
          <a:solidFill>
            <a:srgbClr val="FFFFCC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lIns="63744" tIns="31872" rIns="63744" bIns="31872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571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7145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2860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743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200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657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4114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sz="1385" b="1" i="1" dirty="0">
                <a:solidFill>
                  <a:schemeClr val="accent1"/>
                </a:solidFill>
              </a:rPr>
              <a:t>Stochastic differential equations of motion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General equations of motion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4840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EPAC paper introduced MAD8 implementation 1994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5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37" y="1281112"/>
            <a:ext cx="6715125" cy="4295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036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LEP optics database in MADX format - notebook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Conversion of LEP optics database to MADX format</a:t>
            </a:r>
          </a:p>
          <a:p>
            <a:pPr lvl="1"/>
            <a:r>
              <a:rPr lang="en-GB" dirty="0" smtClean="0"/>
              <a:t>Not absolutely complete but sufficient</a:t>
            </a:r>
          </a:p>
          <a:p>
            <a:pPr lvl="1"/>
            <a:r>
              <a:rPr lang="en-GB" dirty="0" smtClean="0"/>
              <a:t>Available on CERN EOS file system in </a:t>
            </a:r>
            <a:r>
              <a:rPr lang="en-GB" dirty="0" err="1" smtClean="0"/>
              <a:t>LHCions</a:t>
            </a:r>
            <a:r>
              <a:rPr lang="en-GB" dirty="0" smtClean="0"/>
              <a:t> project space </a:t>
            </a:r>
          </a:p>
          <a:p>
            <a:pPr lvl="2"/>
            <a:r>
              <a:rPr lang="en-GB" dirty="0" smtClean="0"/>
              <a:t>So OK for Windows or Linux users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6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914" y="2348880"/>
            <a:ext cx="8486775" cy="409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990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Tests with MAD8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Large scale systematic Monte-Carlo evaluation of many LEP optics done during 1990s</a:t>
            </a:r>
          </a:p>
          <a:p>
            <a:pPr lvl="1"/>
            <a:r>
              <a:rPr lang="en-GB" dirty="0" smtClean="0"/>
              <a:t>Machines generated and corrections applied as in operation</a:t>
            </a:r>
          </a:p>
          <a:p>
            <a:pPr lvl="2"/>
            <a:r>
              <a:rPr lang="en-GB" dirty="0" smtClean="0"/>
              <a:t>Closed orbit – same correctors for both beams</a:t>
            </a:r>
          </a:p>
          <a:p>
            <a:pPr lvl="2"/>
            <a:r>
              <a:rPr lang="en-GB" dirty="0" smtClean="0"/>
              <a:t>Coupling, tunes, chromaticity,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1"/>
            <a:r>
              <a:rPr lang="en-GB" dirty="0" smtClean="0"/>
              <a:t>Error generation, applied to reverse sequence for other beam</a:t>
            </a:r>
          </a:p>
          <a:p>
            <a:pPr lvl="1"/>
            <a:r>
              <a:rPr lang="en-GB" dirty="0" smtClean="0"/>
              <a:t>Correlations of beam parameters with errors </a:t>
            </a:r>
          </a:p>
          <a:p>
            <a:pPr lvl="2"/>
            <a:r>
              <a:rPr lang="en-GB" dirty="0" err="1" smtClean="0"/>
              <a:t>Eg</a:t>
            </a:r>
            <a:r>
              <a:rPr lang="en-GB" dirty="0" smtClean="0"/>
              <a:t> vertical dispersion</a:t>
            </a:r>
          </a:p>
          <a:p>
            <a:pPr lvl="1"/>
            <a:r>
              <a:rPr lang="en-GB" dirty="0" smtClean="0"/>
              <a:t>Tracking with radiation damping for dynamic aperture</a:t>
            </a:r>
          </a:p>
          <a:p>
            <a:pPr lvl="2"/>
            <a:r>
              <a:rPr lang="en-GB" dirty="0" smtClean="0"/>
              <a:t>4-D scans of 6D phase space of initial conditions </a:t>
            </a:r>
          </a:p>
          <a:p>
            <a:pPr lvl="1"/>
            <a:r>
              <a:rPr lang="en-GB" dirty="0" smtClean="0"/>
              <a:t>Tracking with quantum fluctuations for beam distributions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5781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Example dynamic aperture vs RF voltage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3512" y="785812"/>
            <a:ext cx="6276975" cy="528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863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Reviving LEP in MAD8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Although process was based on Mathematica some MAD8 tracking data was saved in EPIO format</a:t>
            </a:r>
          </a:p>
          <a:p>
            <a:pPr lvl="1"/>
            <a:r>
              <a:rPr lang="en-GB" dirty="0" smtClean="0"/>
              <a:t>Had to use PAW (predecessor of ROOT) to access these files</a:t>
            </a:r>
          </a:p>
          <a:p>
            <a:pPr lvl="1"/>
            <a:r>
              <a:rPr lang="en-GB" dirty="0" smtClean="0"/>
              <a:t>Still the only possibility, I can’t remember how … </a:t>
            </a:r>
          </a:p>
          <a:p>
            <a:r>
              <a:rPr lang="en-GB" dirty="0" smtClean="0"/>
              <a:t>Recent tests recovered essential MAD8 functionality with this restriction </a:t>
            </a:r>
          </a:p>
          <a:p>
            <a:pPr lvl="1"/>
            <a:r>
              <a:rPr lang="en-GB" dirty="0" smtClean="0"/>
              <a:t>Shorter tracking runs still accessible in detail</a:t>
            </a:r>
          </a:p>
          <a:p>
            <a:pPr lvl="1"/>
            <a:r>
              <a:rPr lang="en-GB" dirty="0" smtClean="0"/>
              <a:t>I will not go into detail on this since few people in this group are using MAD8 now</a:t>
            </a:r>
          </a:p>
          <a:p>
            <a:pPr lvl="1"/>
            <a:r>
              <a:rPr lang="en-GB" dirty="0" smtClean="0"/>
              <a:t>Briefly show notebook</a:t>
            </a:r>
          </a:p>
          <a:p>
            <a:r>
              <a:rPr lang="en-GB" dirty="0" smtClean="0"/>
              <a:t>Conclusion</a:t>
            </a:r>
          </a:p>
          <a:p>
            <a:pPr lvl="1"/>
            <a:r>
              <a:rPr lang="en-GB" dirty="0" smtClean="0"/>
              <a:t>You can still use MAD8 for optics with radiation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1"/>
            <a:r>
              <a:rPr lang="en-GB" dirty="0" smtClean="0"/>
              <a:t>Some advantages over MADX: </a:t>
            </a:r>
          </a:p>
          <a:p>
            <a:pPr lvl="2"/>
            <a:r>
              <a:rPr lang="en-GB" dirty="0" smtClean="0"/>
              <a:t>Thick lens tracking (no need for thin-lens version of optics)</a:t>
            </a:r>
            <a:endParaRPr lang="en-GB" dirty="0"/>
          </a:p>
          <a:p>
            <a:pPr lvl="2"/>
            <a:r>
              <a:rPr lang="en-GB" dirty="0" smtClean="0"/>
              <a:t>Mais-Ripken optical functions in TWISS3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J.M. Jowett, ABP-HSS meeting 27/09/2017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3EE74B-AA29-428B-826F-5CD1FF8C5BA0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901914"/>
      </p:ext>
    </p:extLst>
  </p:cSld>
  <p:clrMapOvr>
    <a:masterClrMapping/>
  </p:clrMapOvr>
</p:sld>
</file>

<file path=ppt/theme/theme1.xml><?xml version="1.0" encoding="utf-8"?>
<a:theme xmlns:a="http://schemas.openxmlformats.org/drawingml/2006/main" name="JMJ plai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>
          <a:solidFill>
            <a:srgbClr val="FF0000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JMJ plain</Template>
  <TotalTime>19334</TotalTime>
  <Words>608</Words>
  <Application>Microsoft Office PowerPoint</Application>
  <PresentationFormat>On-screen Show (4:3)</PresentationFormat>
  <Paragraphs>103</Paragraphs>
  <Slides>12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Times New Roman</vt:lpstr>
      <vt:lpstr>Wingdings</vt:lpstr>
      <vt:lpstr>JMJ plain</vt:lpstr>
      <vt:lpstr>Office Theme</vt:lpstr>
      <vt:lpstr>Equation</vt:lpstr>
      <vt:lpstr>Revisiting particle dynamics with synchrotron radiation in LEP  with MADX and MAD8</vt:lpstr>
      <vt:lpstr>Theoretical background: USPAS   1985</vt:lpstr>
      <vt:lpstr>Stochastic Radiation Power</vt:lpstr>
      <vt:lpstr>General equations of motion</vt:lpstr>
      <vt:lpstr>EPAC paper introduced MAD8 implementation 1994</vt:lpstr>
      <vt:lpstr>LEP optics database in MADX format - notebook</vt:lpstr>
      <vt:lpstr>Tests with MAD8</vt:lpstr>
      <vt:lpstr>Example dynamic aperture vs RF voltage</vt:lpstr>
      <vt:lpstr>Reviving LEP in MAD8</vt:lpstr>
      <vt:lpstr>Reviving LEP in MADX</vt:lpstr>
      <vt:lpstr>Access to this material</vt:lpstr>
      <vt:lpstr>BACKUP SLIDes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p-Pb preparation meeting</dc:title>
  <dc:creator>John M. Jowett</dc:creator>
  <cp:lastModifiedBy>John Jowett</cp:lastModifiedBy>
  <cp:revision>822</cp:revision>
  <dcterms:created xsi:type="dcterms:W3CDTF">2012-06-25T08:47:04Z</dcterms:created>
  <dcterms:modified xsi:type="dcterms:W3CDTF">2017-09-27T07:41:41Z</dcterms:modified>
</cp:coreProperties>
</file>