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76" r:id="rId3"/>
    <p:sldMasterId id="2147483683" r:id="rId4"/>
  </p:sldMasterIdLst>
  <p:notesMasterIdLst>
    <p:notesMasterId r:id="rId18"/>
  </p:notesMasterIdLst>
  <p:sldIdLst>
    <p:sldId id="265" r:id="rId5"/>
    <p:sldId id="263" r:id="rId6"/>
    <p:sldId id="266" r:id="rId7"/>
    <p:sldId id="267" r:id="rId8"/>
    <p:sldId id="268" r:id="rId9"/>
    <p:sldId id="269" r:id="rId10"/>
    <p:sldId id="270" r:id="rId11"/>
    <p:sldId id="271" r:id="rId12"/>
    <p:sldId id="274" r:id="rId13"/>
    <p:sldId id="275" r:id="rId14"/>
    <p:sldId id="276" r:id="rId15"/>
    <p:sldId id="272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62" d="100"/>
          <a:sy n="62" d="100"/>
        </p:scale>
        <p:origin x="549" y="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65F03-33C0-4E70-BA43-4660F7B8BB29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9C6FAA-C051-4A2F-8BB3-009026917C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4284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90F73C1-2BD6-684E-AA1B-49165E0DF4BD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1633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1861-3D53-46EE-89C4-E73FAAB43E78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3961-6AB9-4D70-9143-AC54EAB9F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7376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1861-3D53-46EE-89C4-E73FAAB43E78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3961-6AB9-4D70-9143-AC54EAB9F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373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1861-3D53-46EE-89C4-E73FAAB43E78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3961-6AB9-4D70-9143-AC54EAB9F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155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</a:t>
            </a:r>
            <a:r>
              <a:rPr lang="en-GB" noProof="0" dirty="0" smtClean="0"/>
              <a:t>presentation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r>
              <a:rPr lang="fr-FR" dirty="0" smtClean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Test venue/date/</a:t>
            </a:r>
            <a:r>
              <a:rPr lang="fr-FR" dirty="0" err="1" smtClean="0"/>
              <a:t>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4543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04883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0801861-3D53-46EE-89C4-E73FAAB43E78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27/11/2017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763961-6AB9-4D70-9143-AC54EAB9F50E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81372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66625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1889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13221017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 smtClean="0"/>
              <a:t>Cliquez pour modifier le style des sous-titres du masque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9856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21397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1861-3D53-46EE-89C4-E73FAAB43E78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3961-6AB9-4D70-9143-AC54EAB9F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79137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6197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48052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321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55993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30940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6526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91536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4960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36263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028112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8901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1861-3D53-46EE-89C4-E73FAAB43E78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3961-6AB9-4D70-9143-AC54EAB9F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90684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507158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D9CC5-A307-46F7-841D-152CFC14163F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3600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1861-3D53-46EE-89C4-E73FAAB43E78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3961-6AB9-4D70-9143-AC54EAB9F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202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1861-3D53-46EE-89C4-E73FAAB43E78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3961-6AB9-4D70-9143-AC54EAB9F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9385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1861-3D53-46EE-89C4-E73FAAB43E78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3961-6AB9-4D70-9143-AC54EAB9F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269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1861-3D53-46EE-89C4-E73FAAB43E78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3961-6AB9-4D70-9143-AC54EAB9F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1274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1861-3D53-46EE-89C4-E73FAAB43E78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3961-6AB9-4D70-9143-AC54EAB9F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008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801861-3D53-46EE-89C4-E73FAAB43E78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763961-6AB9-4D70-9143-AC54EAB9F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563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5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801861-3D53-46EE-89C4-E73FAAB43E78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63961-6AB9-4D70-9143-AC54EAB9F5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4568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5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 smtClean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73288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44196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 smtClean="0"/>
              <a:t>To edit footer: Insert -&gt; Header &amp; Footer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32917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D9CC5-A307-46F7-841D-152CFC14163F}" type="datetimeFigureOut">
              <a:rPr lang="en-GB" smtClean="0"/>
              <a:t>27/11/2017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DEDC8-39C7-4C2A-9B78-13654C49F7B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060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231263" TargetMode="External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4721" y="0"/>
            <a:ext cx="484927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2623" y="591671"/>
            <a:ext cx="345013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Photon Beams workshop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Padua 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27-28 November 2017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>
                <a:solidFill>
                  <a:schemeClr val="bg1"/>
                </a:solidFill>
              </a:rPr>
              <a:t>i</a:t>
            </a:r>
            <a:r>
              <a:rPr lang="en-US" sz="2800" dirty="0" smtClean="0">
                <a:solidFill>
                  <a:schemeClr val="bg1"/>
                </a:solidFill>
              </a:rPr>
              <a:t>ntroduction to ARIES WP6</a:t>
            </a:r>
          </a:p>
          <a:p>
            <a:r>
              <a:rPr lang="en-US" sz="2800" dirty="0" smtClean="0">
                <a:solidFill>
                  <a:schemeClr val="bg1"/>
                </a:solidFill>
              </a:rPr>
              <a:t>and workshop topics</a:t>
            </a:r>
          </a:p>
          <a:p>
            <a:endParaRPr lang="en-US" sz="2800" dirty="0">
              <a:solidFill>
                <a:schemeClr val="bg1"/>
              </a:solidFill>
            </a:endParaRPr>
          </a:p>
          <a:p>
            <a:r>
              <a:rPr lang="en-US" sz="2800" dirty="0" smtClean="0">
                <a:solidFill>
                  <a:schemeClr val="bg1"/>
                </a:solidFill>
              </a:rPr>
              <a:t>Frank Zimmermann, CERN</a:t>
            </a:r>
          </a:p>
          <a:p>
            <a:endParaRPr lang="en-US" sz="2800" dirty="0" smtClean="0">
              <a:solidFill>
                <a:schemeClr val="bg1"/>
              </a:solidFill>
            </a:endParaRPr>
          </a:p>
          <a:p>
            <a:endParaRPr lang="en-GB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34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38981" y="120129"/>
                <a:ext cx="9103125" cy="14578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hreshold e</a:t>
                </a:r>
                <a:r>
                  <a:rPr kumimoji="0" lang="en-US" sz="2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+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energy for 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Symbol" panose="05050102010706020507" pitchFamily="18" charset="2"/>
                    <a:ea typeface="+mn-ea"/>
                    <a:cs typeface="+mn-cs"/>
                  </a:rPr>
                  <a:t>m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production in e</a:t>
                </a:r>
                <a:r>
                  <a:rPr kumimoji="0" lang="en-US" sz="24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+</a:t>
                </a:r>
                <a:r>
                  <a:rPr kumimoji="0" lang="en-US" sz="24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annihilation on static e</a:t>
                </a:r>
                <a:r>
                  <a:rPr kumimoji="0" lang="en-US" sz="2000" b="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-:</a:t>
                </a:r>
                <a:endParaRPr kumimoji="0" lang="en-US" sz="2000" b="0" i="0" u="none" strike="noStrike" kern="1200" cap="none" spc="0" normalizeH="0" baseline="30000" noProof="0" dirty="0">
                  <a:ln>
                    <a:noFill/>
                  </a:ln>
                  <a:solidFill>
                    <a:srgbClr val="70AD47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GB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70AD47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70AD47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𝐸</m:t>
                        </m:r>
                      </m:e>
                      <m:sub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70AD47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𝑒</m:t>
                        </m:r>
                        <m:r>
                          <a:rPr kumimoji="0" lang="en-US" sz="2000" b="0" i="1" u="none" strike="noStrike" kern="1200" cap="none" spc="0" normalizeH="0" baseline="30000" noProof="0" smtClean="0">
                            <a:ln>
                              <a:noFill/>
                            </a:ln>
                            <a:solidFill>
                              <a:srgbClr val="70AD47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</m:t>
                        </m:r>
                        <m:r>
                          <a:rPr kumimoji="0" lang="en-US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70AD47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kumimoji="0" lang="en-US" sz="20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rgbClr val="70AD47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thr</m:t>
                        </m:r>
                      </m:sub>
                    </m:sSub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70AD47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70AD47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4</m:t>
                            </m:r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𝑚</m:t>
                            </m:r>
                          </m:e>
                          <m:sub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+mn-cs"/>
                              </a:rPr>
                              <m:t>𝜇</m:t>
                            </m:r>
                          </m:sub>
                          <m:sup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p>
                        </m:sSubSup>
                        <m:sSup>
                          <m:sSup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𝑐</m:t>
                            </m:r>
                          </m:e>
                          <m:sup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4</m:t>
                            </m:r>
                          </m:sup>
                        </m:sSup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70AD47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−2</m:t>
                        </m:r>
                        <m:sSubSup>
                          <m:sSubSup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SupPr>
                          <m:e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𝑚</m:t>
                            </m:r>
                          </m:e>
                          <m:sub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𝑒</m:t>
                            </m:r>
                          </m:sub>
                          <m:sup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p>
                        </m:sSubSup>
                        <m:sSup>
                          <m:sSup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𝑐</m:t>
                            </m:r>
                          </m:e>
                          <m:sup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4</m:t>
                            </m:r>
                          </m:sup>
                        </m:sSup>
                      </m:num>
                      <m:den>
                        <m:r>
                          <a:rPr kumimoji="0" lang="en-US" sz="20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70AD47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2</m:t>
                        </m:r>
                        <m:sSub>
                          <m:sSub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𝑚</m:t>
                            </m:r>
                          </m:e>
                          <m:sub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𝑒</m:t>
                            </m:r>
                          </m:sub>
                        </m:sSub>
                        <m:sSup>
                          <m:sSupPr>
                            <m:ctrlP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pPr>
                          <m:e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𝑐</m:t>
                            </m:r>
                          </m:e>
                          <m:sup>
                            <m:r>
                              <a:rPr kumimoji="0" lang="en-US" sz="20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rgbClr val="70AD47">
                                    <a:lumMod val="75000"/>
                                  </a:srgb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sup>
                        </m:sSup>
                      </m:den>
                    </m:f>
                    <m:r>
                      <a:rPr kumimoji="0" lang="en-US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srgbClr val="70AD47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</m:oMath>
                </a14:m>
                <a:r>
                  <a:rPr kumimoji="0" lang="en-US" sz="20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43.7 </a:t>
                </a:r>
                <a:r>
                  <a:rPr kumimoji="0" lang="en-US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70AD47">
                        <a:lumMod val="75000"/>
                      </a:srgbClr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GeV</a:t>
                </a:r>
              </a:p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981" y="120129"/>
                <a:ext cx="9103125" cy="1457835"/>
              </a:xfrm>
              <a:prstGeom prst="rect">
                <a:avLst/>
              </a:prstGeom>
              <a:blipFill>
                <a:blip r:embed="rId2"/>
                <a:stretch>
                  <a:fillRect l="-107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663496" y="1456194"/>
            <a:ext cx="85546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→ we could use the FCC-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ring (or the FCC-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top-up booster, or a LEP3,…) as internal target ring for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production!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Group 4"/>
          <p:cNvGraphicFramePr>
            <a:graphicFrameLocks noGrp="1"/>
          </p:cNvGraphicFramePr>
          <p:nvPr>
            <p:extLst/>
          </p:nvPr>
        </p:nvGraphicFramePr>
        <p:xfrm>
          <a:off x="238263" y="3314707"/>
          <a:ext cx="8979877" cy="1341120"/>
        </p:xfrm>
        <a:graphic>
          <a:graphicData uri="http://schemas.openxmlformats.org/drawingml/2006/table">
            <a:tbl>
              <a:tblPr/>
              <a:tblGrid>
                <a:gridCol w="8429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95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082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6333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76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691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718733">
                  <a:extLst>
                    <a:ext uri="{9D8B030D-6E8A-4147-A177-3AD203B41FA5}">
                      <a16:colId xmlns:a16="http://schemas.microsoft.com/office/drawing/2014/main" val="3795878911"/>
                    </a:ext>
                  </a:extLst>
                </a:gridCol>
              </a:tblGrid>
              <a:tr h="3758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endParaRPr kumimoji="0" lang="en-GB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84" charset="-128"/>
                      </a:endParaRP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S-KEKB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SLC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CLIC (3 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TeV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)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ILC (</a:t>
                      </a:r>
                      <a:r>
                        <a:rPr kumimoji="0" lang="en-GB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H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)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FCC-</a:t>
                      </a:r>
                      <a:r>
                        <a:rPr kumimoji="0" lang="en-GB" sz="18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ee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 (</a:t>
                      </a:r>
                      <a:r>
                        <a:rPr kumimoji="0" lang="en-GB" sz="18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Z</a:t>
                      </a:r>
                      <a:r>
                        <a:rPr kumimoji="0" lang="en-GB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)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Italian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anose="05050102010706020507" pitchFamily="18" charset="2"/>
                          <a:ea typeface="ＭＳ Ｐゴシック" pitchFamily="84" charset="-128"/>
                        </a:rPr>
                        <a:t>m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 collider</a:t>
                      </a:r>
                      <a:endParaRPr kumimoji="0" lang="en-GB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8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10</a:t>
                      </a:r>
                      <a:r>
                        <a:rPr kumimoji="0" lang="en-GB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12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 e</a:t>
                      </a:r>
                      <a:r>
                        <a:rPr kumimoji="0" lang="en-GB" sz="20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+</a:t>
                      </a:r>
                      <a:r>
                        <a:rPr kumimoji="0" lang="en-GB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 / s</a:t>
                      </a:r>
                    </a:p>
                  </a:txBody>
                  <a:tcPr marL="84406" marR="84406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84" charset="-128"/>
                        </a:rPr>
                        <a:t>2.5</a:t>
                      </a:r>
                      <a:endParaRPr kumimoji="0" lang="en-GB" sz="2000" b="1" i="0" u="none" strike="noStrike" kern="1200" cap="none" spc="0" normalizeH="0" baseline="3000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charset="0"/>
                        <a:ea typeface="ＭＳ Ｐゴシック" pitchFamily="8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6</a:t>
                      </a:r>
                      <a:endParaRPr kumimoji="0" lang="en-GB" sz="20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pitchFamily="8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110</a:t>
                      </a: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200</a:t>
                      </a:r>
                      <a:endParaRPr kumimoji="0" lang="en-GB" sz="20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ea typeface="ＭＳ Ｐゴシック" pitchFamily="8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r>
                        <a:rPr kumimoji="0" lang="en-GB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  <a:ea typeface="ＭＳ Ｐゴシック" pitchFamily="84" charset="-128"/>
                        </a:rPr>
                        <a:t>5</a:t>
                      </a:r>
                      <a:endParaRPr kumimoji="0" lang="en-GB" sz="20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ＭＳ Ｐゴシック" pitchFamily="8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  <a:defRPr/>
                      </a:pPr>
                      <a:r>
                        <a:rPr kumimoji="0" lang="en-GB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charset="0"/>
                          <a:ea typeface="ＭＳ Ｐゴシック" pitchFamily="84" charset="-128"/>
                          <a:cs typeface="+mn-cs"/>
                        </a:rPr>
                        <a:t>1000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84" charset="2"/>
                        <a:buNone/>
                        <a:tabLst/>
                      </a:pPr>
                      <a:endParaRPr kumimoji="0" lang="en-GB" sz="2000" b="1" i="0" u="none" strike="noStrike" cap="none" normalizeH="0" baseline="30000" dirty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charset="0"/>
                        <a:ea typeface="ＭＳ Ｐゴシック" pitchFamily="84" charset="-128"/>
                      </a:endParaRPr>
                    </a:p>
                  </a:txBody>
                  <a:tcPr marL="84406" marR="8440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2716696" y="4567680"/>
            <a:ext cx="1949881" cy="777875"/>
            <a:chOff x="3339047" y="4839776"/>
            <a:chExt cx="3887353" cy="778167"/>
          </a:xfrm>
        </p:grpSpPr>
        <p:sp>
          <p:nvSpPr>
            <p:cNvPr id="7" name="AutoShape 107"/>
            <p:cNvSpPr>
              <a:spLocks noChangeArrowheads="1"/>
            </p:cNvSpPr>
            <p:nvPr/>
          </p:nvSpPr>
          <p:spPr bwMode="auto">
            <a:xfrm rot="11004793" flipH="1">
              <a:off x="3339047" y="4839776"/>
              <a:ext cx="3161462" cy="77816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975" y="11167"/>
                  </a:moveTo>
                  <a:cubicBezTo>
                    <a:pt x="16982" y="11045"/>
                    <a:pt x="16986" y="10922"/>
                    <a:pt x="16986" y="10800"/>
                  </a:cubicBezTo>
                  <a:cubicBezTo>
                    <a:pt x="16986" y="7383"/>
                    <a:pt x="14216" y="4614"/>
                    <a:pt x="10800" y="4614"/>
                  </a:cubicBezTo>
                  <a:cubicBezTo>
                    <a:pt x="7383" y="4614"/>
                    <a:pt x="4614" y="7383"/>
                    <a:pt x="4614" y="10800"/>
                  </a:cubicBezTo>
                  <a:cubicBezTo>
                    <a:pt x="4613" y="11116"/>
                    <a:pt x="4638" y="11432"/>
                    <a:pt x="4686" y="11744"/>
                  </a:cubicBezTo>
                  <a:lnTo>
                    <a:pt x="126" y="12449"/>
                  </a:lnTo>
                  <a:cubicBezTo>
                    <a:pt x="42" y="11903"/>
                    <a:pt x="0" y="11352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1014"/>
                    <a:pt x="21593" y="11228"/>
                    <a:pt x="21580" y="11442"/>
                  </a:cubicBezTo>
                  <a:lnTo>
                    <a:pt x="24276" y="11602"/>
                  </a:lnTo>
                  <a:lnTo>
                    <a:pt x="18979" y="16303"/>
                  </a:lnTo>
                  <a:lnTo>
                    <a:pt x="14279" y="11007"/>
                  </a:lnTo>
                  <a:lnTo>
                    <a:pt x="16975" y="11167"/>
                  </a:lnTo>
                  <a:close/>
                </a:path>
              </a:pathLst>
            </a:custGeom>
            <a:solidFill>
              <a:srgbClr val="008000">
                <a:alpha val="0"/>
              </a:srgbClr>
            </a:solidFill>
            <a:ln w="25400">
              <a:solidFill>
                <a:srgbClr val="26CE7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Text Box 108"/>
            <p:cNvSpPr txBox="1">
              <a:spLocks noChangeArrowheads="1"/>
            </p:cNvSpPr>
            <p:nvPr/>
          </p:nvSpPr>
          <p:spPr bwMode="auto">
            <a:xfrm>
              <a:off x="5212039" y="4959032"/>
              <a:ext cx="2014361" cy="461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84" charset="0"/>
                  <a:ea typeface="ＭＳ Ｐゴシック" pitchFamily="84" charset="-128"/>
                  <a:cs typeface="+mn-cs"/>
                </a:rPr>
                <a:t>X </a:t>
              </a: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84" charset="0"/>
                  <a:ea typeface="ＭＳ Ｐゴシック" pitchFamily="84" charset="-128"/>
                  <a:cs typeface="+mn-cs"/>
                </a:rPr>
                <a:t>18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S Mincho" pitchFamily="49" charset="-128"/>
                <a:ea typeface="ＭＳ Ｐゴシック" pitchFamily="84" charset="-128"/>
                <a:cs typeface="+mn-cs"/>
              </a:endParaRPr>
            </a:p>
          </p:txBody>
        </p:sp>
      </p:grpSp>
      <p:grpSp>
        <p:nvGrpSpPr>
          <p:cNvPr id="9" name="Group 9"/>
          <p:cNvGrpSpPr>
            <a:grpSpLocks/>
          </p:cNvGrpSpPr>
          <p:nvPr/>
        </p:nvGrpSpPr>
        <p:grpSpPr bwMode="auto">
          <a:xfrm>
            <a:off x="2464904" y="4678185"/>
            <a:ext cx="3281921" cy="777875"/>
            <a:chOff x="2234236" y="5349416"/>
            <a:chExt cx="4983060" cy="778167"/>
          </a:xfrm>
        </p:grpSpPr>
        <p:sp>
          <p:nvSpPr>
            <p:cNvPr id="10" name="AutoShape 107"/>
            <p:cNvSpPr>
              <a:spLocks noChangeArrowheads="1"/>
            </p:cNvSpPr>
            <p:nvPr/>
          </p:nvSpPr>
          <p:spPr bwMode="auto">
            <a:xfrm rot="10800000" flipH="1">
              <a:off x="2234236" y="5349416"/>
              <a:ext cx="4983060" cy="77816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975" y="11167"/>
                  </a:moveTo>
                  <a:cubicBezTo>
                    <a:pt x="16982" y="11045"/>
                    <a:pt x="16986" y="10922"/>
                    <a:pt x="16986" y="10800"/>
                  </a:cubicBezTo>
                  <a:cubicBezTo>
                    <a:pt x="16986" y="7383"/>
                    <a:pt x="14216" y="4614"/>
                    <a:pt x="10800" y="4614"/>
                  </a:cubicBezTo>
                  <a:cubicBezTo>
                    <a:pt x="7383" y="4614"/>
                    <a:pt x="4614" y="7383"/>
                    <a:pt x="4614" y="10800"/>
                  </a:cubicBezTo>
                  <a:cubicBezTo>
                    <a:pt x="4613" y="11116"/>
                    <a:pt x="4638" y="11432"/>
                    <a:pt x="4686" y="11744"/>
                  </a:cubicBezTo>
                  <a:lnTo>
                    <a:pt x="126" y="12449"/>
                  </a:lnTo>
                  <a:cubicBezTo>
                    <a:pt x="42" y="11903"/>
                    <a:pt x="0" y="11352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1014"/>
                    <a:pt x="21593" y="11228"/>
                    <a:pt x="21580" y="11442"/>
                  </a:cubicBezTo>
                  <a:lnTo>
                    <a:pt x="24276" y="11602"/>
                  </a:lnTo>
                  <a:lnTo>
                    <a:pt x="18979" y="16303"/>
                  </a:lnTo>
                  <a:lnTo>
                    <a:pt x="14279" y="11007"/>
                  </a:lnTo>
                  <a:lnTo>
                    <a:pt x="16975" y="11167"/>
                  </a:lnTo>
                  <a:close/>
                </a:path>
              </a:pathLst>
            </a:custGeom>
            <a:solidFill>
              <a:srgbClr val="008000">
                <a:alpha val="0"/>
              </a:srgbClr>
            </a:solidFill>
            <a:ln w="25400">
              <a:solidFill>
                <a:srgbClr val="26CE7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" name="Text Box 108"/>
            <p:cNvSpPr txBox="1">
              <a:spLocks noChangeArrowheads="1"/>
            </p:cNvSpPr>
            <p:nvPr/>
          </p:nvSpPr>
          <p:spPr bwMode="auto">
            <a:xfrm>
              <a:off x="6001212" y="5470798"/>
              <a:ext cx="1187717" cy="6465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84" charset="0"/>
                  <a:ea typeface="ＭＳ Ｐゴシック" pitchFamily="84" charset="-128"/>
                  <a:cs typeface="+mn-cs"/>
                </a:rPr>
                <a:t>X </a:t>
              </a:r>
              <a:r>
                <a:rPr kumimoji="0" lang="en-US" sz="3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84" charset="0"/>
                  <a:ea typeface="ＭＳ Ｐゴシック" pitchFamily="84" charset="-128"/>
                  <a:cs typeface="+mn-cs"/>
                </a:rPr>
                <a:t>33</a:t>
              </a:r>
              <a:endPara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S Mincho" pitchFamily="49" charset="-128"/>
                <a:ea typeface="ＭＳ Ｐゴシック" pitchFamily="84" charset="-128"/>
                <a:cs typeface="+mn-cs"/>
              </a:endParaRPr>
            </a:p>
          </p:txBody>
        </p:sp>
      </p:grpSp>
      <p:grpSp>
        <p:nvGrpSpPr>
          <p:cNvPr id="13" name="Group 9"/>
          <p:cNvGrpSpPr>
            <a:grpSpLocks/>
          </p:cNvGrpSpPr>
          <p:nvPr/>
        </p:nvGrpSpPr>
        <p:grpSpPr bwMode="auto">
          <a:xfrm>
            <a:off x="2464904" y="4830580"/>
            <a:ext cx="6218827" cy="829222"/>
            <a:chOff x="2234236" y="5349416"/>
            <a:chExt cx="4983060" cy="829534"/>
          </a:xfrm>
        </p:grpSpPr>
        <p:sp>
          <p:nvSpPr>
            <p:cNvPr id="14" name="AutoShape 107"/>
            <p:cNvSpPr>
              <a:spLocks noChangeArrowheads="1"/>
            </p:cNvSpPr>
            <p:nvPr/>
          </p:nvSpPr>
          <p:spPr bwMode="auto">
            <a:xfrm rot="10800000" flipH="1">
              <a:off x="2234236" y="5349416"/>
              <a:ext cx="4983060" cy="778167"/>
            </a:xfrm>
            <a:custGeom>
              <a:avLst/>
              <a:gdLst>
                <a:gd name="T0" fmla="*/ 2147483647 w 21600"/>
                <a:gd name="T1" fmla="*/ 2147483647 h 21600"/>
                <a:gd name="T2" fmla="*/ 2147483647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2147483647 w 21600"/>
                <a:gd name="T9" fmla="*/ 2147483647 h 21600"/>
                <a:gd name="T10" fmla="*/ 2147483647 w 21600"/>
                <a:gd name="T11" fmla="*/ 2147483647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3163 w 21600"/>
                <a:gd name="T19" fmla="*/ 3163 h 21600"/>
                <a:gd name="T20" fmla="*/ 18437 w 21600"/>
                <a:gd name="T21" fmla="*/ 18437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6975" y="11167"/>
                  </a:moveTo>
                  <a:cubicBezTo>
                    <a:pt x="16982" y="11045"/>
                    <a:pt x="16986" y="10922"/>
                    <a:pt x="16986" y="10800"/>
                  </a:cubicBezTo>
                  <a:cubicBezTo>
                    <a:pt x="16986" y="7383"/>
                    <a:pt x="14216" y="4614"/>
                    <a:pt x="10800" y="4614"/>
                  </a:cubicBezTo>
                  <a:cubicBezTo>
                    <a:pt x="7383" y="4614"/>
                    <a:pt x="4614" y="7383"/>
                    <a:pt x="4614" y="10800"/>
                  </a:cubicBezTo>
                  <a:cubicBezTo>
                    <a:pt x="4613" y="11116"/>
                    <a:pt x="4638" y="11432"/>
                    <a:pt x="4686" y="11744"/>
                  </a:cubicBezTo>
                  <a:lnTo>
                    <a:pt x="126" y="12449"/>
                  </a:lnTo>
                  <a:cubicBezTo>
                    <a:pt x="42" y="11903"/>
                    <a:pt x="0" y="11352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4" y="0"/>
                    <a:pt x="21600" y="4835"/>
                    <a:pt x="21600" y="10800"/>
                  </a:cubicBezTo>
                  <a:cubicBezTo>
                    <a:pt x="21600" y="11014"/>
                    <a:pt x="21593" y="11228"/>
                    <a:pt x="21580" y="11442"/>
                  </a:cubicBezTo>
                  <a:lnTo>
                    <a:pt x="24276" y="11602"/>
                  </a:lnTo>
                  <a:lnTo>
                    <a:pt x="18979" y="16303"/>
                  </a:lnTo>
                  <a:lnTo>
                    <a:pt x="14279" y="11007"/>
                  </a:lnTo>
                  <a:lnTo>
                    <a:pt x="16975" y="11167"/>
                  </a:lnTo>
                  <a:close/>
                </a:path>
              </a:pathLst>
            </a:custGeom>
            <a:solidFill>
              <a:srgbClr val="008000">
                <a:alpha val="0"/>
              </a:srgbClr>
            </a:solidFill>
            <a:ln w="25400">
              <a:solidFill>
                <a:srgbClr val="26CE71"/>
              </a:solidFill>
              <a:miter lim="800000"/>
              <a:headEnd/>
              <a:tailEnd/>
            </a:ln>
          </p:spPr>
          <p:txBody>
            <a:bodyPr rot="10800000" wrap="none" anchor="ctr"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Text Box 108"/>
            <p:cNvSpPr txBox="1">
              <a:spLocks noChangeArrowheads="1"/>
            </p:cNvSpPr>
            <p:nvPr/>
          </p:nvSpPr>
          <p:spPr bwMode="auto">
            <a:xfrm>
              <a:off x="6002162" y="5409220"/>
              <a:ext cx="1185817" cy="769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54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pitchFamily="84" charset="-128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1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84" charset="0"/>
                  <a:ea typeface="ＭＳ Ｐゴシック" pitchFamily="84" charset="-128"/>
                  <a:cs typeface="+mn-cs"/>
                </a:rPr>
                <a:t>X </a:t>
              </a:r>
              <a:r>
                <a:rPr kumimoji="0" lang="en-US" sz="44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Times New Roman" pitchFamily="84" charset="0"/>
                  <a:ea typeface="ＭＳ Ｐゴシック" pitchFamily="84" charset="-128"/>
                  <a:cs typeface="+mn-cs"/>
                </a:rPr>
                <a:t>165</a:t>
              </a:r>
              <a:endPara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S Mincho" pitchFamily="49" charset="-128"/>
                <a:ea typeface="ＭＳ Ｐゴシック" pitchFamily="84" charset="-128"/>
                <a:cs typeface="+mn-cs"/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4441445" y="6046124"/>
            <a:ext cx="480066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LHC based Gamma Factory could provide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100x more e</a:t>
            </a:r>
            <a:r>
              <a:rPr kumimoji="0" lang="en-US" sz="2400" b="0" i="1" u="none" strike="noStrike" kern="1200" cap="none" spc="0" normalizeH="0" baseline="3000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/s than needed </a:t>
            </a:r>
            <a:endParaRPr kumimoji="0" lang="en-GB" sz="2400" b="0" i="1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5147" y="2733495"/>
            <a:ext cx="67339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  <a:r>
              <a:rPr kumimoji="0" lang="en-US" sz="2800" b="0" i="0" u="none" strike="noStrike" kern="1200" cap="none" spc="0" normalizeH="0" baseline="3000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production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9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rates achieved (SLC) or needed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0009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9501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643" y="879759"/>
            <a:ext cx="7727092" cy="556634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136822" y="-37174"/>
            <a:ext cx="592707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“Gamma Factory” based on “PSI”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Compton back scattering at LHC or FCC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94853" y="5972433"/>
            <a:ext cx="29089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igh photon energies,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igh cross section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708" y="6516130"/>
            <a:ext cx="1091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W. Krasny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3789" y="0"/>
            <a:ext cx="2150212" cy="9391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77" y="101098"/>
            <a:ext cx="1054445" cy="1054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216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1653" y="290557"/>
            <a:ext cx="8188908" cy="710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66"/>
                </a:solidFill>
              </a:rPr>
              <a:t>Workshop themes:</a:t>
            </a:r>
          </a:p>
          <a:p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recent and future facilities, Thom-X, ELI, far future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p</a:t>
            </a:r>
            <a:r>
              <a:rPr lang="en-US" sz="2400" dirty="0" smtClean="0"/>
              <a:t>hoton-beam collision schemes and hardware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</a:t>
            </a:r>
            <a:r>
              <a:rPr lang="en-US" sz="2400" dirty="0" smtClean="0"/>
              <a:t>aser technologies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</a:t>
            </a:r>
            <a:r>
              <a:rPr lang="en-US" sz="2400" dirty="0" smtClean="0"/>
              <a:t>aser-based photon-beam collisions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FEL based approaches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Compton sources,  gamma-gamma colliders, gamma factories</a:t>
            </a: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Gamma Factory R&amp;D program</a:t>
            </a:r>
          </a:p>
          <a:p>
            <a:endParaRPr lang="en-US" sz="2400" dirty="0"/>
          </a:p>
          <a:p>
            <a:r>
              <a:rPr lang="en-US" sz="2400" dirty="0" smtClean="0"/>
              <a:t> </a:t>
            </a:r>
            <a:endParaRPr lang="en-US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854403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850" y="1797050"/>
            <a:ext cx="7480300" cy="3263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5229" y="5397728"/>
            <a:ext cx="8453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solidFill>
                  <a:schemeClr val="bg1"/>
                </a:solidFill>
              </a:rPr>
              <a:t>w</a:t>
            </a:r>
            <a:r>
              <a:rPr lang="en-US" sz="2800" i="1" dirty="0" smtClean="0">
                <a:solidFill>
                  <a:schemeClr val="bg1"/>
                </a:solidFill>
              </a:rPr>
              <a:t>ishing us a creative and most stimulating workshop! </a:t>
            </a:r>
            <a:endParaRPr lang="en-GB" sz="28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07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640482" y="3232963"/>
            <a:ext cx="7924800" cy="984885"/>
          </a:xfrm>
        </p:spPr>
        <p:txBody>
          <a:bodyPr/>
          <a:lstStyle/>
          <a:p>
            <a:pPr algn="ctr"/>
            <a:r>
              <a:rPr lang="en-GB" dirty="0" smtClean="0"/>
              <a:t>improving Accelerator </a:t>
            </a:r>
            <a:r>
              <a:rPr lang="en-GB" dirty="0" err="1" smtClean="0"/>
              <a:t>PErformance</a:t>
            </a:r>
            <a:r>
              <a:rPr lang="en-GB" dirty="0" smtClean="0"/>
              <a:t> and new Concepts – APEC (WP6)</a:t>
            </a:r>
            <a:endParaRPr lang="en-GB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61365" y="4652580"/>
            <a:ext cx="8830235" cy="378210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FFFF00"/>
                </a:solidFill>
              </a:rPr>
              <a:t>Alessandro Drago (INFN-LNF), </a:t>
            </a:r>
            <a:r>
              <a:rPr lang="en-GB" dirty="0">
                <a:solidFill>
                  <a:srgbClr val="FFFF00"/>
                </a:solidFill>
              </a:rPr>
              <a:t>Giuliano </a:t>
            </a:r>
            <a:r>
              <a:rPr lang="en-GB" dirty="0" smtClean="0">
                <a:solidFill>
                  <a:srgbClr val="FFFF00"/>
                </a:solidFill>
              </a:rPr>
              <a:t>Franchetti (GSI), </a:t>
            </a:r>
            <a:r>
              <a:rPr lang="en-GB" dirty="0">
                <a:solidFill>
                  <a:srgbClr val="FFFF00"/>
                </a:solidFill>
              </a:rPr>
              <a:t>Johannes </a:t>
            </a:r>
            <a:r>
              <a:rPr lang="en-GB" dirty="0" smtClean="0">
                <a:solidFill>
                  <a:srgbClr val="FFFF00"/>
                </a:solidFill>
              </a:rPr>
              <a:t>Gutleber (CERN), </a:t>
            </a:r>
            <a:r>
              <a:rPr lang="en-GB" dirty="0">
                <a:solidFill>
                  <a:srgbClr val="FFFF00"/>
                </a:solidFill>
              </a:rPr>
              <a:t>Klaus </a:t>
            </a:r>
            <a:r>
              <a:rPr lang="en-GB" dirty="0" smtClean="0">
                <a:solidFill>
                  <a:srgbClr val="FFFF00"/>
                </a:solidFill>
              </a:rPr>
              <a:t>Höppner (HIT), </a:t>
            </a:r>
            <a:r>
              <a:rPr lang="en-GB" dirty="0">
                <a:solidFill>
                  <a:srgbClr val="FFFF00"/>
                </a:solidFill>
              </a:rPr>
              <a:t>Florian </a:t>
            </a:r>
            <a:r>
              <a:rPr lang="en-GB" dirty="0" smtClean="0">
                <a:solidFill>
                  <a:srgbClr val="FFFF00"/>
                </a:solidFill>
              </a:rPr>
              <a:t>Hug (JGU), </a:t>
            </a:r>
            <a:r>
              <a:rPr lang="en-GB" dirty="0">
                <a:solidFill>
                  <a:srgbClr val="FFFF00"/>
                </a:solidFill>
              </a:rPr>
              <a:t>Mauro </a:t>
            </a:r>
            <a:r>
              <a:rPr lang="en-GB" dirty="0" smtClean="0">
                <a:solidFill>
                  <a:srgbClr val="FFFF00"/>
                </a:solidFill>
              </a:rPr>
              <a:t>Migliorati (U. Roma Sapienza), Marco Zanetti (INFN Padua), Frank Zimmermann (CERN)</a:t>
            </a:r>
            <a:endParaRPr lang="en-GB" dirty="0">
              <a:solidFill>
                <a:srgbClr val="FFFF00"/>
              </a:solidFill>
            </a:endParaRPr>
          </a:p>
          <a:p>
            <a:pPr algn="ctr"/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39594"/>
            <a:ext cx="3466823" cy="262847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73170" y="2625168"/>
            <a:ext cx="139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G. Franchetti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7860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APEC in a nutshell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49362"/>
            <a:ext cx="8783904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/>
              <a:t>5 scientific tasks </a:t>
            </a:r>
            <a:r>
              <a:rPr lang="en-GB" sz="2800" dirty="0"/>
              <a:t>with the goals </a:t>
            </a:r>
          </a:p>
          <a:p>
            <a:pPr marL="541338" indent="-269875" defTabSz="541338">
              <a:buFont typeface="Arial" panose="020B0604020202020204" pitchFamily="34" charset="0"/>
              <a:buChar char="•"/>
              <a:tabLst>
                <a:tab pos="541338" algn="l"/>
              </a:tabLst>
            </a:pPr>
            <a:r>
              <a:rPr lang="en-GB" sz="2800" dirty="0"/>
              <a:t>to </a:t>
            </a:r>
            <a:r>
              <a:rPr lang="en-GB" sz="2800" b="1" dirty="0">
                <a:solidFill>
                  <a:srgbClr val="0157A4"/>
                </a:solidFill>
              </a:rPr>
              <a:t>improve the performance of the next generation of accelerators</a:t>
            </a:r>
            <a:r>
              <a:rPr lang="en-GB" sz="2800" dirty="0"/>
              <a:t> (</a:t>
            </a:r>
            <a:r>
              <a:rPr lang="en-GB" sz="2800" i="1" dirty="0"/>
              <a:t>MESA, FAIR, HL-LHC</a:t>
            </a:r>
            <a:r>
              <a:rPr lang="en-GB" sz="2800" i="1" dirty="0" smtClean="0"/>
              <a:t>, </a:t>
            </a:r>
            <a:r>
              <a:rPr lang="en-GB" sz="2800" i="1" dirty="0" err="1" smtClean="0"/>
              <a:t>ThomX</a:t>
            </a:r>
            <a:r>
              <a:rPr lang="en-GB" sz="2800" dirty="0" smtClean="0"/>
              <a:t>…) </a:t>
            </a:r>
            <a:r>
              <a:rPr lang="en-GB" sz="2800" dirty="0"/>
              <a:t>, </a:t>
            </a:r>
          </a:p>
          <a:p>
            <a:pPr marL="541338" indent="-269875" defTabSz="541338">
              <a:buFont typeface="Arial" panose="020B0604020202020204" pitchFamily="34" charset="0"/>
              <a:buChar char="•"/>
              <a:tabLst>
                <a:tab pos="541338" algn="l"/>
              </a:tabLst>
            </a:pPr>
            <a:r>
              <a:rPr lang="en-GB" sz="2800" dirty="0"/>
              <a:t>to </a:t>
            </a:r>
            <a:r>
              <a:rPr lang="en-GB" sz="2800" b="1" dirty="0">
                <a:solidFill>
                  <a:srgbClr val="0157A4"/>
                </a:solidFill>
              </a:rPr>
              <a:t>advance the design of the “next </a:t>
            </a:r>
            <a:r>
              <a:rPr lang="en-GB" sz="2800" b="1" dirty="0" err="1">
                <a:solidFill>
                  <a:srgbClr val="0157A4"/>
                </a:solidFill>
              </a:rPr>
              <a:t>next</a:t>
            </a:r>
            <a:r>
              <a:rPr lang="en-GB" sz="2800" b="1" dirty="0">
                <a:solidFill>
                  <a:srgbClr val="0157A4"/>
                </a:solidFill>
              </a:rPr>
              <a:t>” generation of accelerators </a:t>
            </a:r>
            <a:r>
              <a:rPr lang="en-GB" sz="2800" dirty="0"/>
              <a:t>(</a:t>
            </a:r>
            <a:r>
              <a:rPr lang="en-GB" sz="2800" i="1" dirty="0"/>
              <a:t>FCC, </a:t>
            </a:r>
            <a:r>
              <a:rPr lang="en-GB" sz="2800" i="1" dirty="0" err="1"/>
              <a:t>LHeC</a:t>
            </a:r>
            <a:r>
              <a:rPr lang="en-GB" sz="2800" dirty="0"/>
              <a:t>, …) , and</a:t>
            </a:r>
          </a:p>
          <a:p>
            <a:pPr marL="541338" indent="-269875" defTabSz="541338">
              <a:buFont typeface="Arial" panose="020B0604020202020204" pitchFamily="34" charset="0"/>
              <a:buChar char="•"/>
              <a:tabLst>
                <a:tab pos="541338" algn="l"/>
              </a:tabLst>
            </a:pPr>
            <a:r>
              <a:rPr lang="en-GB" sz="2800" dirty="0"/>
              <a:t>to </a:t>
            </a:r>
            <a:r>
              <a:rPr lang="en-GB" sz="2800" b="1" dirty="0">
                <a:solidFill>
                  <a:srgbClr val="00B050"/>
                </a:solidFill>
              </a:rPr>
              <a:t>investigate and rank accelerator options for the long-term </a:t>
            </a:r>
            <a:r>
              <a:rPr lang="en-GB" sz="2800" b="1" dirty="0" smtClean="0">
                <a:solidFill>
                  <a:srgbClr val="00B050"/>
                </a:solidFill>
              </a:rPr>
              <a:t>future </a:t>
            </a:r>
            <a:r>
              <a:rPr lang="en-GB" sz="2800" dirty="0" smtClean="0"/>
              <a:t>(</a:t>
            </a:r>
            <a:r>
              <a:rPr lang="en-GB" sz="2800" i="1" dirty="0" smtClean="0"/>
              <a:t>photon colliders</a:t>
            </a:r>
            <a:r>
              <a:rPr lang="en-GB" sz="2800" dirty="0" smtClean="0"/>
              <a:t>, </a:t>
            </a:r>
            <a:r>
              <a:rPr lang="en-GB" sz="2800" i="1" dirty="0" smtClean="0"/>
              <a:t>muons, crystals, nanotubes, gravitational waves,…)</a:t>
            </a:r>
            <a:endParaRPr lang="en-GB" sz="2800" i="1" dirty="0"/>
          </a:p>
        </p:txBody>
      </p:sp>
      <p:sp>
        <p:nvSpPr>
          <p:cNvPr id="4" name="Rectangle 3"/>
          <p:cNvSpPr/>
          <p:nvPr/>
        </p:nvSpPr>
        <p:spPr>
          <a:xfrm>
            <a:off x="632389" y="4027944"/>
            <a:ext cx="8341678" cy="1495514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38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WP6 APEC </a:t>
            </a:r>
            <a:r>
              <a:rPr lang="en-US" dirty="0"/>
              <a:t>t</a:t>
            </a:r>
            <a:r>
              <a:rPr lang="en-US" dirty="0" smtClean="0"/>
              <a:t>asks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150" y="836929"/>
            <a:ext cx="8195250" cy="4525963"/>
          </a:xfrm>
        </p:spPr>
        <p:txBody>
          <a:bodyPr>
            <a:noAutofit/>
          </a:bodyPr>
          <a:lstStyle/>
          <a:p>
            <a:pPr marL="228600" lvl="0" indent="-228600" defTabSz="914400">
              <a:lnSpc>
                <a:spcPct val="120000"/>
              </a:lnSpc>
              <a:spcBef>
                <a:spcPts val="400"/>
              </a:spcBef>
              <a:buSzTx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7A4"/>
                </a:solidFill>
                <a:latin typeface="Calibri" panose="020F0502020204030204"/>
                <a:cs typeface="+mn-cs"/>
              </a:rPr>
              <a:t>Task </a:t>
            </a:r>
            <a:r>
              <a:rPr lang="en-GB" dirty="0" smtClean="0">
                <a:solidFill>
                  <a:srgbClr val="0157A4"/>
                </a:solidFill>
                <a:latin typeface="Calibri" panose="020F0502020204030204"/>
                <a:cs typeface="+mn-cs"/>
              </a:rPr>
              <a:t>6.1</a:t>
            </a:r>
            <a:r>
              <a:rPr lang="en-GB" dirty="0">
                <a:solidFill>
                  <a:srgbClr val="0157A4"/>
                </a:solidFill>
                <a:latin typeface="Calibri" panose="020F0502020204030204"/>
                <a:cs typeface="+mn-cs"/>
              </a:rPr>
              <a:t>. Coordination and Communication </a:t>
            </a:r>
            <a:r>
              <a:rPr lang="en-GB" dirty="0" smtClean="0">
                <a:solidFill>
                  <a:srgbClr val="0157A4"/>
                </a:solidFill>
                <a:latin typeface="Calibri" panose="020F0502020204030204"/>
                <a:cs typeface="+mn-cs"/>
              </a:rPr>
              <a:t>                                   </a:t>
            </a:r>
            <a:r>
              <a:rPr lang="en-GB" sz="2000" dirty="0" smtClean="0">
                <a:solidFill>
                  <a:prstClr val="black"/>
                </a:solidFill>
                <a:latin typeface="Calibri" panose="020F0502020204030204"/>
                <a:cs typeface="+mn-cs"/>
              </a:rPr>
              <a:t>(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F. Zimmermann, </a:t>
            </a:r>
            <a:r>
              <a:rPr lang="en-GB" sz="2000" dirty="0" smtClean="0">
                <a:solidFill>
                  <a:prstClr val="black"/>
                </a:solidFill>
                <a:latin typeface="Calibri" panose="020F0502020204030204"/>
                <a:cs typeface="+mn-cs"/>
              </a:rPr>
              <a:t>CERN; G. Franchetti, GSI)</a:t>
            </a:r>
            <a:endParaRPr lang="en-GB" sz="2000" dirty="0">
              <a:solidFill>
                <a:prstClr val="black"/>
              </a:solidFill>
              <a:latin typeface="Calibri" panose="020F0502020204030204"/>
              <a:cs typeface="+mn-cs"/>
            </a:endParaRPr>
          </a:p>
          <a:p>
            <a:pPr marL="228600" lvl="0" indent="-228600" defTabSz="914400">
              <a:lnSpc>
                <a:spcPct val="120000"/>
              </a:lnSpc>
              <a:spcBef>
                <a:spcPts val="400"/>
              </a:spcBef>
              <a:buSzTx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7A4"/>
                </a:solidFill>
                <a:latin typeface="Calibri" panose="020F0502020204030204"/>
                <a:cs typeface="+mn-cs"/>
              </a:rPr>
              <a:t>Task </a:t>
            </a:r>
            <a:r>
              <a:rPr lang="en-GB" dirty="0" smtClean="0">
                <a:solidFill>
                  <a:srgbClr val="0157A4"/>
                </a:solidFill>
                <a:latin typeface="Calibri" panose="020F0502020204030204"/>
                <a:cs typeface="+mn-cs"/>
              </a:rPr>
              <a:t>6.2</a:t>
            </a:r>
            <a:r>
              <a:rPr lang="en-GB" dirty="0">
                <a:solidFill>
                  <a:srgbClr val="0157A4"/>
                </a:solidFill>
                <a:latin typeface="Calibri" panose="020F0502020204030204"/>
                <a:cs typeface="+mn-cs"/>
              </a:rPr>
              <a:t>. Beam Quality Control in Hadron Storage Rings and Synchrotrons  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(G. Franchetti, GSI; F. Zimmermann, CERN)</a:t>
            </a:r>
          </a:p>
          <a:p>
            <a:pPr marL="228600" lvl="0" indent="-228600" defTabSz="914400">
              <a:lnSpc>
                <a:spcPct val="120000"/>
              </a:lnSpc>
              <a:spcBef>
                <a:spcPts val="400"/>
              </a:spcBef>
              <a:buSzTx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7A4"/>
                </a:solidFill>
                <a:latin typeface="Calibri" panose="020F0502020204030204"/>
                <a:cs typeface="+mn-cs"/>
              </a:rPr>
              <a:t>Task </a:t>
            </a:r>
            <a:r>
              <a:rPr lang="en-GB" dirty="0" smtClean="0">
                <a:solidFill>
                  <a:srgbClr val="0157A4"/>
                </a:solidFill>
                <a:latin typeface="Calibri" panose="020F0502020204030204"/>
                <a:cs typeface="+mn-cs"/>
              </a:rPr>
              <a:t>6.3</a:t>
            </a:r>
            <a:r>
              <a:rPr lang="en-GB" dirty="0">
                <a:solidFill>
                  <a:srgbClr val="0157A4"/>
                </a:solidFill>
                <a:latin typeface="Calibri" panose="020F0502020204030204"/>
                <a:cs typeface="+mn-cs"/>
              </a:rPr>
              <a:t>. Reliability and Availability of Particle Accelerators </a:t>
            </a:r>
            <a:r>
              <a:rPr lang="en-GB" dirty="0" smtClean="0">
                <a:solidFill>
                  <a:srgbClr val="0157A4"/>
                </a:solidFill>
                <a:latin typeface="Calibri" panose="020F0502020204030204"/>
                <a:cs typeface="+mn-cs"/>
              </a:rPr>
              <a:t>         </a:t>
            </a:r>
            <a:r>
              <a:rPr lang="en-GB" sz="2000" dirty="0" smtClean="0">
                <a:solidFill>
                  <a:prstClr val="black"/>
                </a:solidFill>
                <a:latin typeface="Calibri" panose="020F0502020204030204"/>
                <a:cs typeface="+mn-cs"/>
              </a:rPr>
              <a:t>(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J. Gutleber, CERN; K. Höppner, HIT Heidelberg)</a:t>
            </a:r>
          </a:p>
          <a:p>
            <a:pPr marL="228600" lvl="0" indent="-228600" defTabSz="914400">
              <a:lnSpc>
                <a:spcPct val="120000"/>
              </a:lnSpc>
              <a:spcBef>
                <a:spcPts val="400"/>
              </a:spcBef>
              <a:buSzTx/>
              <a:buFont typeface="Arial" panose="020B0604020202020204" pitchFamily="34" charset="0"/>
              <a:buChar char="•"/>
            </a:pPr>
            <a:r>
              <a:rPr lang="it-IT" dirty="0">
                <a:solidFill>
                  <a:srgbClr val="0157A4"/>
                </a:solidFill>
                <a:latin typeface="Calibri" panose="020F0502020204030204"/>
                <a:cs typeface="+mn-cs"/>
              </a:rPr>
              <a:t>Task </a:t>
            </a:r>
            <a:r>
              <a:rPr lang="it-IT" dirty="0" smtClean="0">
                <a:solidFill>
                  <a:srgbClr val="0157A4"/>
                </a:solidFill>
                <a:latin typeface="Calibri" panose="020F0502020204030204"/>
                <a:cs typeface="+mn-cs"/>
              </a:rPr>
              <a:t>6.4</a:t>
            </a:r>
            <a:r>
              <a:rPr lang="it-IT" dirty="0">
                <a:solidFill>
                  <a:srgbClr val="0157A4"/>
                </a:solidFill>
                <a:latin typeface="Calibri" panose="020F0502020204030204"/>
                <a:cs typeface="+mn-cs"/>
              </a:rPr>
              <a:t>. Improved Beam Stabilization </a:t>
            </a:r>
            <a:r>
              <a:rPr lang="it-IT" dirty="0" smtClean="0">
                <a:solidFill>
                  <a:srgbClr val="0157A4"/>
                </a:solidFill>
                <a:latin typeface="Calibri" panose="020F0502020204030204"/>
                <a:cs typeface="+mn-cs"/>
              </a:rPr>
              <a:t>                                           </a:t>
            </a:r>
            <a:r>
              <a:rPr lang="it-IT" sz="2000" dirty="0" smtClean="0">
                <a:solidFill>
                  <a:prstClr val="black"/>
                </a:solidFill>
                <a:latin typeface="Calibri" panose="020F0502020204030204"/>
                <a:cs typeface="+mn-cs"/>
              </a:rPr>
              <a:t>(</a:t>
            </a:r>
            <a:r>
              <a:rPr lang="it-IT" sz="2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M. Migliorati, La Sapienza/INFN; A. Drago, INFN-LNF)</a:t>
            </a:r>
          </a:p>
          <a:p>
            <a:pPr marL="228600" lvl="0" indent="-228600" defTabSz="914400">
              <a:lnSpc>
                <a:spcPct val="120000"/>
              </a:lnSpc>
              <a:spcBef>
                <a:spcPts val="400"/>
              </a:spcBef>
              <a:buSzTx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7A4"/>
                </a:solidFill>
                <a:latin typeface="Calibri" panose="020F0502020204030204"/>
                <a:cs typeface="+mn-cs"/>
              </a:rPr>
              <a:t>Task </a:t>
            </a:r>
            <a:r>
              <a:rPr lang="en-GB" dirty="0" smtClean="0">
                <a:solidFill>
                  <a:srgbClr val="0157A4"/>
                </a:solidFill>
                <a:latin typeface="Calibri" panose="020F0502020204030204"/>
                <a:cs typeface="+mn-cs"/>
              </a:rPr>
              <a:t>6.5</a:t>
            </a:r>
            <a:r>
              <a:rPr lang="en-GB" dirty="0">
                <a:solidFill>
                  <a:srgbClr val="0157A4"/>
                </a:solidFill>
                <a:latin typeface="Calibri" panose="020F0502020204030204"/>
                <a:cs typeface="+mn-cs"/>
              </a:rPr>
              <a:t>. Beam Quality Control in </a:t>
            </a:r>
            <a:r>
              <a:rPr lang="en-GB" dirty="0" err="1">
                <a:solidFill>
                  <a:srgbClr val="0157A4"/>
                </a:solidFill>
                <a:latin typeface="Calibri" panose="020F0502020204030204"/>
                <a:cs typeface="+mn-cs"/>
              </a:rPr>
              <a:t>Linacs</a:t>
            </a:r>
            <a:r>
              <a:rPr lang="en-GB" dirty="0">
                <a:solidFill>
                  <a:srgbClr val="0157A4"/>
                </a:solidFill>
                <a:latin typeface="Calibri" panose="020F0502020204030204"/>
                <a:cs typeface="+mn-cs"/>
              </a:rPr>
              <a:t> and Energy Recovery </a:t>
            </a:r>
            <a:r>
              <a:rPr lang="en-GB" dirty="0" err="1">
                <a:solidFill>
                  <a:srgbClr val="0157A4"/>
                </a:solidFill>
                <a:latin typeface="Calibri" panose="020F0502020204030204"/>
                <a:cs typeface="+mn-cs"/>
              </a:rPr>
              <a:t>Linacs</a:t>
            </a:r>
            <a:r>
              <a:rPr lang="en-GB" dirty="0">
                <a:solidFill>
                  <a:srgbClr val="0157A4"/>
                </a:solidFill>
                <a:latin typeface="Calibri" panose="020F0502020204030204"/>
                <a:cs typeface="+mn-cs"/>
              </a:rPr>
              <a:t> 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(F. Hug, JGU Mainz) </a:t>
            </a:r>
          </a:p>
          <a:p>
            <a:pPr marL="228600" lvl="0" indent="-228600" defTabSz="914400">
              <a:lnSpc>
                <a:spcPct val="120000"/>
              </a:lnSpc>
              <a:spcBef>
                <a:spcPts val="400"/>
              </a:spcBef>
              <a:buSzTx/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157A4"/>
                </a:solidFill>
                <a:latin typeface="Calibri" panose="020F0502020204030204"/>
                <a:cs typeface="+mn-cs"/>
              </a:rPr>
              <a:t>Task </a:t>
            </a:r>
            <a:r>
              <a:rPr lang="en-GB" dirty="0" smtClean="0">
                <a:solidFill>
                  <a:srgbClr val="0157A4"/>
                </a:solidFill>
                <a:latin typeface="Calibri" panose="020F0502020204030204"/>
                <a:cs typeface="+mn-cs"/>
              </a:rPr>
              <a:t>6.6</a:t>
            </a:r>
            <a:r>
              <a:rPr lang="en-GB" dirty="0">
                <a:solidFill>
                  <a:srgbClr val="0157A4"/>
                </a:solidFill>
                <a:latin typeface="Calibri" panose="020F0502020204030204"/>
                <a:cs typeface="+mn-cs"/>
              </a:rPr>
              <a:t>. Far Future Concepts &amp; Feasibility </a:t>
            </a:r>
            <a:r>
              <a:rPr lang="en-GB" dirty="0" smtClean="0">
                <a:solidFill>
                  <a:srgbClr val="0157A4"/>
                </a:solidFill>
                <a:latin typeface="Calibri" panose="020F0502020204030204"/>
                <a:cs typeface="+mn-cs"/>
              </a:rPr>
              <a:t>                                    </a:t>
            </a:r>
            <a:r>
              <a:rPr lang="en-GB" sz="2000" dirty="0" smtClean="0">
                <a:solidFill>
                  <a:prstClr val="black"/>
                </a:solidFill>
                <a:latin typeface="Calibri" panose="020F0502020204030204"/>
                <a:cs typeface="+mn-cs"/>
              </a:rPr>
              <a:t>(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M. Zanetti, </a:t>
            </a:r>
            <a:r>
              <a:rPr lang="en-GB" sz="2000" dirty="0" err="1">
                <a:solidFill>
                  <a:prstClr val="black"/>
                </a:solidFill>
                <a:latin typeface="Calibri" panose="020F0502020204030204"/>
                <a:cs typeface="+mn-cs"/>
              </a:rPr>
              <a:t>Padova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  <a:cs typeface="+mn-cs"/>
              </a:rPr>
              <a:t>/INFN; F. Zimmermann, CERN)</a:t>
            </a:r>
          </a:p>
          <a:p>
            <a:endParaRPr lang="en-GB" sz="2800" dirty="0"/>
          </a:p>
        </p:txBody>
      </p:sp>
      <p:sp>
        <p:nvSpPr>
          <p:cNvPr id="7" name="Rectangle 6"/>
          <p:cNvSpPr/>
          <p:nvPr/>
        </p:nvSpPr>
        <p:spPr>
          <a:xfrm>
            <a:off x="186750" y="5272755"/>
            <a:ext cx="5889310" cy="905854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357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33400" y="164624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Task </a:t>
            </a:r>
            <a:r>
              <a:rPr kumimoji="0" lang="en-GB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6.6 Far Future Concepts &amp; Feasibility 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-5005064" y="2996952"/>
            <a:ext cx="85344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>
                <a:srgbClr val="F8B13C"/>
              </a:buClr>
              <a:buSzPct val="130000"/>
              <a:buFont typeface="Arial"/>
              <a:buNone/>
              <a:tabLst/>
              <a:defRPr/>
            </a:pPr>
            <a:endParaRPr kumimoji="0" lang="it-IT" sz="2400" b="1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1000" y="877772"/>
            <a:ext cx="8534400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7000"/>
              </a:lnSpc>
              <a:spcBef>
                <a:spcPts val="500"/>
              </a:spcBef>
              <a:spcAft>
                <a:spcPts val="0"/>
              </a:spcAft>
              <a:buClr>
                <a:srgbClr val="F8B13C"/>
              </a:buClr>
              <a:buSzPct val="130000"/>
              <a:buNone/>
              <a:tabLst>
                <a:tab pos="228600" algn="l"/>
              </a:tabLst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7000"/>
              </a:lnSpc>
              <a:spcBef>
                <a:spcPts val="500"/>
              </a:spcBef>
              <a:spcAft>
                <a:spcPts val="0"/>
              </a:spcAft>
              <a:buClr>
                <a:srgbClr val="F8B13C"/>
              </a:buClr>
              <a:buSzPct val="130000"/>
              <a:buFont typeface="Symbol" panose="05050102010706020507" pitchFamily="18" charset="2"/>
              <a:buChar char=""/>
              <a:tabLst>
                <a:tab pos="228600" algn="l"/>
              </a:tabLst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Analysis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of the potential of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crystals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 for charged-particle bending or particle acceleration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7000"/>
              </a:lnSpc>
              <a:spcBef>
                <a:spcPts val="500"/>
              </a:spcBef>
              <a:spcAft>
                <a:spcPts val="0"/>
              </a:spcAft>
              <a:buClr>
                <a:srgbClr val="F8B13C"/>
              </a:buClr>
              <a:buSzPct val="130000"/>
              <a:buFont typeface="Symbol" panose="05050102010706020507" pitchFamily="18" charset="2"/>
              <a:buChar char=""/>
              <a:tabLst>
                <a:tab pos="228600" algn="l"/>
              </a:tabLst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Development of advanced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photon colliders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, including gamma-gamma and photon-nucleon colliders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7000"/>
              </a:lnSpc>
              <a:spcBef>
                <a:spcPts val="500"/>
              </a:spcBef>
              <a:spcAft>
                <a:spcPts val="0"/>
              </a:spcAft>
              <a:buClr>
                <a:srgbClr val="F8B13C"/>
              </a:buClr>
              <a:buSzPct val="130000"/>
              <a:buFont typeface="Symbol" panose="05050102010706020507" pitchFamily="18" charset="2"/>
              <a:buChar char=""/>
              <a:tabLst>
                <a:tab pos="228600" algn="l"/>
              </a:tabLst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Assessment of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advanced muon-collider concepts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without ionization cooling</a:t>
            </a:r>
          </a:p>
          <a:p>
            <a:pPr marL="342900" marR="0" lvl="0" indent="-342900" algn="l" defTabSz="457200" rtl="0" eaLnBrk="1" fontAlgn="auto" latinLnBrk="0" hangingPunct="1">
              <a:lnSpc>
                <a:spcPct val="107000"/>
              </a:lnSpc>
              <a:spcBef>
                <a:spcPts val="500"/>
              </a:spcBef>
              <a:spcAft>
                <a:spcPts val="0"/>
              </a:spcAft>
              <a:buClr>
                <a:srgbClr val="F8B13C"/>
              </a:buClr>
              <a:buSzPct val="130000"/>
              <a:buFont typeface="Symbol" panose="05050102010706020507" pitchFamily="18" charset="2"/>
              <a:buChar char=""/>
              <a:tabLst>
                <a:tab pos="228600" algn="l"/>
              </a:tabLst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Assessment of the potential use of large storage rings for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gravitational wave detection or generation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7000"/>
              </a:lnSpc>
              <a:spcBef>
                <a:spcPts val="500"/>
              </a:spcBef>
              <a:spcAft>
                <a:spcPts val="0"/>
              </a:spcAft>
              <a:buClr>
                <a:srgbClr val="F8B13C"/>
              </a:buClr>
              <a:buSzPct val="130000"/>
              <a:buFont typeface="Symbol" panose="05050102010706020507" pitchFamily="18" charset="2"/>
              <a:buChar char=""/>
              <a:tabLst>
                <a:tab pos="228600" algn="l"/>
              </a:tabLst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Assessing and ranking a basket of future concepts with regard to “future feasibility” and physics cases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7000"/>
              </a:lnSpc>
              <a:spcBef>
                <a:spcPts val="500"/>
              </a:spcBef>
              <a:spcAft>
                <a:spcPts val="0"/>
              </a:spcAft>
              <a:buClr>
                <a:srgbClr val="F8B13C"/>
              </a:buClr>
              <a:buSzPct val="130000"/>
              <a:buFont typeface="Symbol" panose="05050102010706020507" pitchFamily="18" charset="2"/>
              <a:buChar char=""/>
              <a:tabLst>
                <a:tab pos="228600" algn="l"/>
              </a:tabLst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White list of ranked future options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8B13C"/>
              </a:buClr>
              <a:buSzPct val="130000"/>
              <a:buFont typeface="Arial"/>
              <a:buNone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55117" y="2234898"/>
            <a:ext cx="8279284" cy="1585071"/>
          </a:xfrm>
          <a:prstGeom prst="rect">
            <a:avLst/>
          </a:prstGeom>
          <a:noFill/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544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ThomX</a:t>
            </a:r>
            <a:r>
              <a:rPr lang="en-US" dirty="0" smtClean="0"/>
              <a:t> at LAL – commissioning in 2018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1B4523E-0E60-2F49-A1DB-8E66CE3DE81B}" type="slidenum">
              <a:rPr kumimoji="0" lang="en-GB" sz="1200" b="1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24" y="958747"/>
            <a:ext cx="7956376" cy="54021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572761" y="6396335"/>
            <a:ext cx="1522148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H. </a:t>
            </a:r>
            <a:r>
              <a:rPr kumimoji="0" lang="en-GB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Monard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39752" y="5326340"/>
            <a:ext cx="3755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u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nder construction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7168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ELI-NP in </a:t>
            </a:r>
            <a:r>
              <a:rPr lang="en-US" dirty="0" err="1" smtClean="0"/>
              <a:t>Magurele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1256231" y="4602024"/>
            <a:ext cx="705027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high </a:t>
            </a:r>
            <a:r>
              <a:rPr lang="en-GB" b="1" dirty="0"/>
              <a:t>intensity laser system, with two 10 PW laser arms able to reach intensities of 10</a:t>
            </a:r>
            <a:r>
              <a:rPr lang="en-GB" b="1" baseline="30000" dirty="0"/>
              <a:t>23</a:t>
            </a:r>
            <a:r>
              <a:rPr lang="en-GB" b="1" dirty="0"/>
              <a:t> W/cm</a:t>
            </a:r>
            <a:r>
              <a:rPr lang="en-GB" b="1" baseline="30000" dirty="0"/>
              <a:t>2</a:t>
            </a:r>
            <a:r>
              <a:rPr lang="en-GB" b="1" dirty="0"/>
              <a:t> and electrical fields of 10</a:t>
            </a:r>
            <a:r>
              <a:rPr lang="en-GB" b="1" baseline="30000" dirty="0"/>
              <a:t>15</a:t>
            </a:r>
            <a:r>
              <a:rPr lang="en-GB" b="1" dirty="0"/>
              <a:t> </a:t>
            </a:r>
            <a:r>
              <a:rPr lang="en-GB" b="1" dirty="0" smtClean="0"/>
              <a:t>V/m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intense </a:t>
            </a:r>
            <a:r>
              <a:rPr lang="en-GB" b="1" dirty="0"/>
              <a:t>(10</a:t>
            </a:r>
            <a:r>
              <a:rPr lang="en-GB" b="1" baseline="30000" dirty="0"/>
              <a:t>13</a:t>
            </a:r>
            <a:r>
              <a:rPr lang="en-GB" b="1" dirty="0"/>
              <a:t> γ/s), brilliant γ beam, ~ 0.1 % bandwidth, with E </a:t>
            </a:r>
            <a:r>
              <a:rPr lang="en-GB" b="1" baseline="-25000" dirty="0"/>
              <a:t>γ</a:t>
            </a:r>
            <a:r>
              <a:rPr lang="en-GB" b="1" dirty="0"/>
              <a:t> up to 19.5 MeV, which is obtained by incoherent Compton back scattering of a laser light off a very brilliant, intense, classical electron beam (</a:t>
            </a:r>
            <a:r>
              <a:rPr lang="en-GB" b="1" dirty="0" err="1"/>
              <a:t>E</a:t>
            </a:r>
            <a:r>
              <a:rPr lang="en-GB" b="1" baseline="-25000" dirty="0" err="1"/>
              <a:t>e</a:t>
            </a:r>
            <a:r>
              <a:rPr lang="en-GB" b="1" dirty="0"/>
              <a:t> up to 720 MeV) produced by a warm </a:t>
            </a:r>
            <a:r>
              <a:rPr lang="en-GB" b="1" dirty="0" smtClean="0"/>
              <a:t>LINAC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732" y="978920"/>
            <a:ext cx="5286001" cy="352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73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12483"/>
            <a:ext cx="8229600" cy="561974"/>
          </a:xfrm>
        </p:spPr>
        <p:txBody>
          <a:bodyPr>
            <a:normAutofit/>
          </a:bodyPr>
          <a:lstStyle/>
          <a:p>
            <a:r>
              <a:rPr lang="en-US" i="1" dirty="0" smtClean="0"/>
              <a:t>some references from the last 35 years</a:t>
            </a:r>
            <a:endParaRPr lang="en-GB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686800" y="6356350"/>
            <a:ext cx="457200" cy="365125"/>
          </a:xfrm>
        </p:spPr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81000" y="868288"/>
            <a:ext cx="8534400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endParaRPr lang="en-GB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I.F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Ginzburg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G.L.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Kotkin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V.G.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Serbo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V.I. Telnov,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“Colliding </a:t>
            </a:r>
            <a:r>
              <a:rPr lang="en-GB" sz="1600" dirty="0" err="1"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GB" sz="1600" dirty="0"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gg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Beams Based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on the S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ingle-Pass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e±e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−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Colliders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(VLEPP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Type),”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Nucl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Instr. and Meth. 205 (</a:t>
            </a:r>
            <a:r>
              <a:rPr lang="en-GB" sz="16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1983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47. </a:t>
            </a:r>
            <a:endParaRPr lang="en-GB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I.F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GB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Ginzburg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G.L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  <a:r>
              <a:rPr lang="en-GB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Kotkin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S.L.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Panfil,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V.G. </a:t>
            </a:r>
            <a:r>
              <a:rPr lang="en-GB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Serbo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V.I.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Telnov, “Colliding </a:t>
            </a:r>
            <a:r>
              <a:rPr lang="en-GB" sz="1600" dirty="0" err="1" smtClean="0"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GB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</a:t>
            </a:r>
            <a:r>
              <a:rPr lang="en-GB" sz="1600" dirty="0" smtClean="0">
                <a:latin typeface="Symbol" panose="05050102010706020507" pitchFamily="18" charset="2"/>
                <a:ea typeface="Calibri" panose="020F0502020204030204" pitchFamily="34" charset="0"/>
                <a:cs typeface="Times New Roman" panose="02020603050405020304" pitchFamily="18" charset="0"/>
              </a:rPr>
              <a:t>gg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Beams Based on Single-Pass </a:t>
            </a:r>
            <a:r>
              <a:rPr lang="en-GB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e+e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Accelerators II. Polarization Effects, </a:t>
            </a:r>
            <a:r>
              <a:rPr lang="en-GB" sz="1600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Monochromatization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Improvement,”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Nucl. Instr.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Meth.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219 (</a:t>
            </a:r>
            <a:r>
              <a:rPr lang="en-GB" sz="16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1984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5-24 </a:t>
            </a:r>
          </a:p>
          <a:p>
            <a:pPr>
              <a:spcAft>
                <a:spcPts val="0"/>
              </a:spcAft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Telnov,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“Principles of Photon Colliders,” Nucl. Instr. And Meth. A 355 (</a:t>
            </a:r>
            <a:r>
              <a:rPr lang="en-GB" sz="16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1995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3-18</a:t>
            </a:r>
          </a:p>
          <a:p>
            <a:pPr>
              <a:spcAft>
                <a:spcPts val="0"/>
              </a:spcAft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K.-J. Kim, A. Zholents et all., “NLC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ZDR Appendix B Second Interaction Region For Gamma-Gamma, Gamma-Electron and Electron-Electron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Collisions,”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SLAC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SLAC-R-474, LBL-PUB-5424, LBNL-PUB-5424, UCRL-ID-124161 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... (</a:t>
            </a:r>
            <a:r>
              <a:rPr lang="en-GB" sz="1600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1996</a:t>
            </a: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</a:p>
          <a:p>
            <a:pPr>
              <a:spcAft>
                <a:spcPts val="0"/>
              </a:spcAft>
            </a:pPr>
            <a:endParaRPr lang="en-GB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V. Telnov et al., “The Photon Collider at TESLA,” Int. 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Journal of Modern Physics A Vol. 19, No. 30 (</a:t>
            </a:r>
            <a:r>
              <a:rPr lang="en-GB" sz="1600" b="1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2004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5097–5186 </a:t>
            </a:r>
            <a:endParaRPr lang="en-GB" sz="16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US" sz="1600" u="sng" dirty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S. A. Bogacz, J. Ellis, L. </a:t>
            </a:r>
            <a:r>
              <a:rPr lang="en-GB" sz="16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Lusito</a:t>
            </a:r>
            <a:r>
              <a:rPr lang="en-GB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D. Schulte, T. Takahashi, M. Velasco, M. Zanetti, F. 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Zimmermann, “</a:t>
            </a:r>
            <a:r>
              <a:rPr lang="en-GB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SAPPHiRE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a Small Gamma-Gamma Higgs Factory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,” </a:t>
            </a:r>
            <a:r>
              <a:rPr lang="en-GB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arXiv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1208.2827 (</a:t>
            </a:r>
            <a:r>
              <a:rPr lang="en-GB" b="1" dirty="0" smtClean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2012</a:t>
            </a:r>
            <a:r>
              <a:rPr lang="en-GB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 </a:t>
            </a:r>
          </a:p>
          <a:p>
            <a:pPr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EuCARD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SAPPHiRE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Day 2013,</a:t>
            </a:r>
          </a:p>
          <a:p>
            <a:pPr>
              <a:spcAft>
                <a:spcPts val="0"/>
              </a:spcAft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indico.cern.ch/event/231263</a:t>
            </a:r>
            <a:endParaRPr lang="en-US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en-GB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188640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kern="1200">
                <a:solidFill>
                  <a:srgbClr val="0157A4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n-US" dirty="0"/>
              <a:t>g</a:t>
            </a:r>
            <a:r>
              <a:rPr lang="en-US" dirty="0" smtClean="0"/>
              <a:t>amma-gamma colliders – a long history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653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UPME012_fig1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487"/>
          <a:stretch/>
        </p:blipFill>
        <p:spPr>
          <a:xfrm>
            <a:off x="155370" y="617500"/>
            <a:ext cx="8851900" cy="153433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9677" y="3535590"/>
            <a:ext cx="8815135" cy="2230249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solidFill>
              <a:srgbClr val="00B050"/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72653" y="3034845"/>
            <a:ext cx="8737987" cy="2664796"/>
            <a:chOff x="-180795" y="2221595"/>
            <a:chExt cx="8737987" cy="2664796"/>
          </a:xfrm>
        </p:grpSpPr>
        <p:sp>
          <p:nvSpPr>
            <p:cNvPr id="5" name="Rectangle 4"/>
            <p:cNvSpPr/>
            <p:nvPr/>
          </p:nvSpPr>
          <p:spPr>
            <a:xfrm>
              <a:off x="2251979" y="2582551"/>
              <a:ext cx="533130" cy="2134553"/>
            </a:xfrm>
            <a:prstGeom prst="rect">
              <a:avLst/>
            </a:prstGeom>
            <a:solidFill>
              <a:srgbClr val="4F81BD">
                <a:lumMod val="20000"/>
                <a:lumOff val="80000"/>
              </a:srgb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-180795" y="2578000"/>
              <a:ext cx="2432773" cy="2134553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9525" cap="flat" cmpd="sng" algn="ctr">
              <a:noFill/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-2013" y="2221595"/>
              <a:ext cx="5058824" cy="2664796"/>
              <a:chOff x="-1959061" y="2236513"/>
              <a:chExt cx="5058824" cy="2664796"/>
            </a:xfrm>
          </p:grpSpPr>
          <p:cxnSp>
            <p:nvCxnSpPr>
              <p:cNvPr id="15" name="Straight Connector 14"/>
              <p:cNvCxnSpPr/>
              <p:nvPr/>
            </p:nvCxnSpPr>
            <p:spPr>
              <a:xfrm flipH="1">
                <a:off x="-783518" y="3419418"/>
                <a:ext cx="3883281" cy="10227"/>
              </a:xfrm>
              <a:prstGeom prst="lin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16" name="TextBox 15"/>
              <p:cNvSpPr txBox="1"/>
              <p:nvPr/>
            </p:nvSpPr>
            <p:spPr>
              <a:xfrm rot="16200000">
                <a:off x="-1955900" y="3519475"/>
                <a:ext cx="1378673" cy="13849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LHeC</a:t>
                </a: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-class e+  source &amp; e+ acceleration at 45 </a:t>
                </a:r>
                <a:r>
                  <a:rPr kumimoji="0" lang="en-US" sz="14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GeV</a:t>
                </a:r>
                <a:endPara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(circular/linear options)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 rot="16200000">
                <a:off x="-813877" y="2647227"/>
                <a:ext cx="112920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e+  ring</a:t>
                </a: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16200000">
                <a:off x="-758747" y="3919071"/>
                <a:ext cx="14445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660066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100 KW target</a:t>
                </a: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87739" y="2866641"/>
                <a:ext cx="5743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charset="2"/>
                    <a:ea typeface="+mn-ea"/>
                    <a:cs typeface="Symbol" charset="2"/>
                  </a:rPr>
                  <a:t>m</a:t>
                </a:r>
                <a:r>
                  <a:rPr kumimoji="0" lang="en-US" sz="18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+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83653" y="3520067"/>
                <a:ext cx="5743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ymbol" charset="2"/>
                    <a:ea typeface="+mn-ea"/>
                    <a:cs typeface="Symbol" charset="2"/>
                  </a:rPr>
                  <a:t>m</a:t>
                </a:r>
                <a:r>
                  <a:rPr kumimoji="0" lang="en-US" sz="18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-</a:t>
                </a: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 rot="16200000">
                <a:off x="-100775" y="3846213"/>
                <a:ext cx="124463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isochronous rings</a:t>
                </a:r>
              </a:p>
            </p:txBody>
          </p:sp>
        </p:grpSp>
        <p:sp>
          <p:nvSpPr>
            <p:cNvPr id="8" name="Rectangle 7"/>
            <p:cNvSpPr/>
            <p:nvPr/>
          </p:nvSpPr>
          <p:spPr>
            <a:xfrm rot="5400000" flipH="1">
              <a:off x="642286" y="2737033"/>
              <a:ext cx="45724" cy="1334321"/>
            </a:xfrm>
            <a:prstGeom prst="rect">
              <a:avLst/>
            </a:prstGeom>
            <a:solidFill>
              <a:sysClr val="windowText" lastClr="000000"/>
            </a:solidFill>
            <a:ln w="952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9" name="Picture 8" descr="TUPME012_fig1.pdf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200" t="58364"/>
            <a:stretch/>
          </p:blipFill>
          <p:spPr>
            <a:xfrm>
              <a:off x="5034131" y="2865903"/>
              <a:ext cx="3523061" cy="1468119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1849332" y="2682937"/>
              <a:ext cx="728157" cy="963759"/>
              <a:chOff x="1000675" y="2680987"/>
              <a:chExt cx="728157" cy="963759"/>
            </a:xfrm>
          </p:grpSpPr>
          <p:sp>
            <p:nvSpPr>
              <p:cNvPr id="11" name="Oval 10"/>
              <p:cNvSpPr/>
              <p:nvPr/>
            </p:nvSpPr>
            <p:spPr>
              <a:xfrm>
                <a:off x="1000675" y="2680987"/>
                <a:ext cx="728157" cy="727838"/>
              </a:xfrm>
              <a:prstGeom prst="ellips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2" name="Oval 11"/>
              <p:cNvSpPr>
                <a:spLocks noChangeAspect="1"/>
              </p:cNvSpPr>
              <p:nvPr/>
            </p:nvSpPr>
            <p:spPr>
              <a:xfrm>
                <a:off x="1242878" y="3179735"/>
                <a:ext cx="220365" cy="222815"/>
              </a:xfrm>
              <a:prstGeom prst="ellips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3" name="Oval 12"/>
              <p:cNvSpPr>
                <a:spLocks noChangeAspect="1"/>
              </p:cNvSpPr>
              <p:nvPr/>
            </p:nvSpPr>
            <p:spPr>
              <a:xfrm>
                <a:off x="1245622" y="3421931"/>
                <a:ext cx="220365" cy="222815"/>
              </a:xfrm>
              <a:prstGeom prst="ellipse">
                <a:avLst/>
              </a:prstGeom>
              <a:noFill/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 flipH="1">
                <a:off x="1326686" y="3328394"/>
                <a:ext cx="45719" cy="165744"/>
              </a:xfrm>
              <a:prstGeom prst="rect">
                <a:avLst/>
              </a:prstGeom>
              <a:solidFill>
                <a:srgbClr val="660066"/>
              </a:solidFill>
              <a:ln w="9525" cap="flat" cmpd="sng" algn="ctr">
                <a:solidFill>
                  <a:srgbClr val="4F81BD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22" name="Rectangle 21"/>
          <p:cNvSpPr/>
          <p:nvPr/>
        </p:nvSpPr>
        <p:spPr>
          <a:xfrm>
            <a:off x="199677" y="3581031"/>
            <a:ext cx="15303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Positron Beam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2653" y="5718203"/>
            <a:ext cx="1441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ey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hallenges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7696" y="5909693"/>
            <a:ext cx="3200517" cy="338554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>
            <a:solidFill>
              <a:sysClr val="windowText" lastClr="00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~10</a:t>
            </a:r>
            <a:r>
              <a:rPr kumimoji="0" lang="en-US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11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Wingdings 3" charset="2"/>
              </a:rPr>
              <a:t>m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/ sec from </a:t>
            </a:r>
            <a:r>
              <a:rPr kumimoji="0" lang="en-US" sz="16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e</a:t>
            </a:r>
            <a:r>
              <a:rPr kumimoji="0" lang="en-US" sz="1600" b="1" i="1" u="none" strike="noStrike" kern="0" cap="none" spc="0" normalizeH="0" baseline="30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+</a:t>
            </a:r>
            <a:r>
              <a:rPr kumimoji="0" lang="en-US" sz="16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e</a:t>
            </a:r>
            <a:r>
              <a:rPr kumimoji="0" lang="en-US" sz="1600" b="1" i="1" u="none" strike="noStrike" kern="0" cap="none" spc="0" normalizeH="0" baseline="3000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-</a:t>
            </a:r>
            <a:r>
              <a:rPr kumimoji="0" lang="en-US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Wingdings 3" charset="2"/>
                <a:ea typeface="+mn-ea"/>
                <a:cs typeface="Wingdings 3" charset="2"/>
              </a:rPr>
              <a:t>g</a:t>
            </a:r>
            <a:r>
              <a:rPr kumimoji="0" lang="en-US" sz="1600" b="1" i="1" u="none" strike="noStrike" kern="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m+m</a:t>
            </a: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-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91706" y="6283921"/>
            <a:ext cx="1322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ey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R&amp;D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505922" y="6310941"/>
            <a:ext cx="3948643" cy="58477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>
            <a:solidFill>
              <a:sysClr val="windowText" lastClr="000000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</a:t>
            </a:r>
            <a:r>
              <a:rPr kumimoji="0" lang="en-US" sz="1600" b="1" i="0" u="none" strike="noStrike" kern="0" cap="none" spc="0" normalizeH="0" baseline="3000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15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e+/sec, 100 kW class target, NON destructive process in e+ ring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009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2463406" y="1852497"/>
            <a:ext cx="0" cy="274725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40913" y="2297057"/>
            <a:ext cx="1441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ey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US" sz="1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hallenges</a:t>
            </a: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1693741" y="2238500"/>
            <a:ext cx="1849296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~10</a:t>
            </a:r>
            <a:r>
              <a:rPr kumimoji="0" lang="en-US" sz="1600" b="1" i="0" u="none" strike="noStrike" kern="1200" cap="none" spc="0" normalizeH="0" baseline="3000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13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-10</a:t>
            </a:r>
            <a:r>
              <a:rPr kumimoji="0" lang="en-US" sz="1600" b="1" i="0" u="none" strike="noStrike" kern="1200" cap="none" spc="0" normalizeH="0" baseline="3000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14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Wingdings 3" charset="2"/>
              </a:rPr>
              <a:t>m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/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sec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t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ertiary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 particle </a:t>
            </a:r>
            <a:r>
              <a:rPr kumimoji="0" lang="en-US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p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Wingdings 3" charset="2"/>
                <a:ea typeface="+mn-ea"/>
                <a:cs typeface="Wingdings 3" charset="2"/>
              </a:rPr>
              <a:t>g</a:t>
            </a:r>
            <a:r>
              <a:rPr kumimoji="0" lang="en-US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p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Wingdings 3" charset="2"/>
                <a:ea typeface="+mn-ea"/>
                <a:cs typeface="Wingdings 3" charset="2"/>
              </a:rPr>
              <a:t>g</a:t>
            </a:r>
            <a:r>
              <a:rPr kumimoji="0" lang="en-US" sz="16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m</a:t>
            </a:r>
            <a:r>
              <a:rPr kumimoji="0" lang="en-US" sz="1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: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832595" y="2238500"/>
            <a:ext cx="1337226" cy="83099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f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ast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 cooling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 (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Wingdings 3" charset="2"/>
              </a:rPr>
              <a:t>t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=2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Wingdings 3" charset="2"/>
              </a:rPr>
              <a:t>m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s)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by 10</a:t>
            </a:r>
            <a:r>
              <a:rPr kumimoji="0" lang="en-US" sz="16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6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 (6D)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579908" y="2331322"/>
            <a:ext cx="1992853" cy="58477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f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ast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 acceleration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mitigating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decay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814605" y="2283118"/>
            <a:ext cx="1455848" cy="58477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b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Wingdings 3" charset="2"/>
              </a:rPr>
              <a:t>ackground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ea typeface="+mn-ea"/>
              <a:cs typeface="Wingdings 3" charset="2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from 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decay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V="1">
            <a:off x="4506600" y="1823522"/>
            <a:ext cx="0" cy="274725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6619534" y="1852497"/>
            <a:ext cx="0" cy="274725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8407944" y="1778903"/>
            <a:ext cx="0" cy="274725"/>
          </a:xfrm>
          <a:prstGeom prst="straightConnector1">
            <a:avLst/>
          </a:prstGeom>
          <a:ln>
            <a:solidFill>
              <a:srgbClr val="FF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from US-MAP (2015) to  Italian 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GB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nstantia" panose="02030602050306030303" pitchFamily="18" charset="0"/>
                <a:ea typeface="+mn-ea"/>
                <a:cs typeface="+mn-cs"/>
              </a:rPr>
              <a:t>-collider (2017)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nstantia" panose="02030602050306030303" pitchFamily="18" charset="0"/>
              <a:ea typeface="+mn-ea"/>
              <a:cs typeface="+mn-cs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572761" y="6396335"/>
            <a:ext cx="1632819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 Boscolo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73401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2" grpId="0"/>
      <p:bldP spid="23" grpId="0"/>
      <p:bldP spid="24" grpId="0" animBg="1"/>
      <p:bldP spid="25" grpId="0"/>
      <p:bldP spid="26" grpId="0" animBg="1"/>
      <p:bldP spid="28" grpId="0"/>
      <p:bldP spid="29" grpId="0" animBg="1"/>
      <p:bldP spid="30" grpId="0" animBg="1"/>
      <p:bldP spid="31" grpId="0" animBg="1"/>
      <p:bldP spid="3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1018</TotalTime>
  <Words>749</Words>
  <Application>Microsoft Office PowerPoint</Application>
  <PresentationFormat>On-screen Show (4:3)</PresentationFormat>
  <Paragraphs>132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8" baseType="lpstr">
      <vt:lpstr>ＭＳ Ｐゴシック</vt:lpstr>
      <vt:lpstr>Arial</vt:lpstr>
      <vt:lpstr>Calibri</vt:lpstr>
      <vt:lpstr>Calibri Light</vt:lpstr>
      <vt:lpstr>Cambria Math</vt:lpstr>
      <vt:lpstr>Constantia</vt:lpstr>
      <vt:lpstr>MS Mincho</vt:lpstr>
      <vt:lpstr>Symbol</vt:lpstr>
      <vt:lpstr>Times New Roman</vt:lpstr>
      <vt:lpstr>Wingdings</vt:lpstr>
      <vt:lpstr>Wingdings 3</vt:lpstr>
      <vt:lpstr>Office Theme</vt:lpstr>
      <vt:lpstr>Thème Office</vt:lpstr>
      <vt:lpstr>1_Thème Office</vt:lpstr>
      <vt:lpstr>1_Office Theme</vt:lpstr>
      <vt:lpstr>PowerPoint Presentation</vt:lpstr>
      <vt:lpstr>PowerPoint Presentation</vt:lpstr>
      <vt:lpstr>APEC in a nutshell</vt:lpstr>
      <vt:lpstr>WP6 APEC tasks</vt:lpstr>
      <vt:lpstr>PowerPoint Presentation</vt:lpstr>
      <vt:lpstr>ThomX at LAL – commissioning in 2018</vt:lpstr>
      <vt:lpstr>ELI-NP in Magurele </vt:lpstr>
      <vt:lpstr>some references from the last 35 years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33</cp:revision>
  <dcterms:created xsi:type="dcterms:W3CDTF">2017-09-02T09:53:04Z</dcterms:created>
  <dcterms:modified xsi:type="dcterms:W3CDTF">2017-11-27T22:54:21Z</dcterms:modified>
</cp:coreProperties>
</file>