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9" r:id="rId4"/>
    <p:sldId id="261" r:id="rId5"/>
    <p:sldId id="262" r:id="rId6"/>
    <p:sldId id="258" r:id="rId7"/>
    <p:sldId id="263" r:id="rId8"/>
    <p:sldId id="264" r:id="rId9"/>
    <p:sldId id="266" r:id="rId10"/>
    <p:sldId id="267" r:id="rId11"/>
    <p:sldId id="270" r:id="rId12"/>
    <p:sldId id="271" r:id="rId13"/>
    <p:sldId id="272" r:id="rId14"/>
    <p:sldId id="303" r:id="rId15"/>
    <p:sldId id="304" r:id="rId16"/>
    <p:sldId id="305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9" r:id="rId31"/>
    <p:sldId id="291" r:id="rId32"/>
    <p:sldId id="293" r:id="rId33"/>
    <p:sldId id="299" r:id="rId34"/>
    <p:sldId id="295" r:id="rId35"/>
    <p:sldId id="296" r:id="rId36"/>
    <p:sldId id="300" r:id="rId37"/>
    <p:sldId id="301" r:id="rId38"/>
    <p:sldId id="302" r:id="rId39"/>
    <p:sldId id="292" r:id="rId4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72" autoAdjust="0"/>
    <p:restoredTop sz="94660"/>
  </p:normalViewPr>
  <p:slideViewPr>
    <p:cSldViewPr snapToGrid="0">
      <p:cViewPr varScale="1">
        <p:scale>
          <a:sx n="57" d="100"/>
          <a:sy n="57" d="100"/>
        </p:scale>
        <p:origin x="13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7CF87-FAA9-4614-A0EC-07D4905CE421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AD7CD-EF37-4245-9FDE-8182192396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5796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machine.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err="1" smtClean="0"/>
              <a:t>Here</a:t>
            </a:r>
            <a:r>
              <a:rPr lang="fr-FR" baseline="0" dirty="0" smtClean="0"/>
              <a:t> : the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gun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photocatode</a:t>
            </a:r>
            <a:endParaRPr lang="fr-FR" baseline="0" dirty="0" smtClean="0"/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err="1" smtClean="0"/>
              <a:t>Then</a:t>
            </a:r>
            <a:r>
              <a:rPr lang="fr-FR" baseline="0" dirty="0" smtClean="0"/>
              <a:t> : </a:t>
            </a:r>
            <a:r>
              <a:rPr lang="fr-FR" baseline="0" dirty="0" err="1" smtClean="0"/>
              <a:t>accelerating</a:t>
            </a:r>
            <a:r>
              <a:rPr lang="fr-FR" baseline="0" dirty="0" smtClean="0"/>
              <a:t> section 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A transfert line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err="1" smtClean="0"/>
              <a:t>Then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stocked</a:t>
            </a:r>
            <a:r>
              <a:rPr lang="fr-FR" baseline="0" dirty="0" smtClean="0"/>
              <a:t> in the ring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err="1" smtClean="0"/>
              <a:t>Finally</a:t>
            </a:r>
            <a:r>
              <a:rPr lang="fr-FR" baseline="0" dirty="0" smtClean="0"/>
              <a:t> a extraction line and the dump.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The interaction point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here</a:t>
            </a:r>
            <a:endParaRPr lang="fr-FR" baseline="0" dirty="0" smtClean="0"/>
          </a:p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99669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err="1" smtClean="0"/>
              <a:t>Here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mirror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acces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side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CBFF4-FEA9-4F6E-AD2C-7DE6DA42DC2B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9314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Inside the </a:t>
            </a:r>
            <a:r>
              <a:rPr lang="fr-FR" dirty="0" err="1" smtClean="0"/>
              <a:t>chamber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find</a:t>
            </a:r>
            <a:r>
              <a:rPr lang="fr-FR" baseline="0" dirty="0" smtClean="0"/>
              <a:t> 2 trucks on </a:t>
            </a:r>
            <a:r>
              <a:rPr lang="fr-FR" baseline="0" dirty="0" err="1" smtClean="0"/>
              <a:t>stainless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steal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heavy</a:t>
            </a:r>
            <a:r>
              <a:rPr lang="fr-FR" baseline="0" dirty="0" smtClean="0"/>
              <a:t> base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CBFF4-FEA9-4F6E-AD2C-7DE6DA42DC2B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4835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truck’s</a:t>
            </a:r>
            <a:r>
              <a:rPr lang="fr-FR" dirty="0" smtClean="0"/>
              <a:t> </a:t>
            </a:r>
            <a:r>
              <a:rPr lang="fr-FR" dirty="0" err="1" smtClean="0"/>
              <a:t>detail</a:t>
            </a:r>
            <a:r>
              <a:rPr lang="fr-FR" dirty="0" smtClean="0"/>
              <a:t>.</a:t>
            </a:r>
          </a:p>
          <a:p>
            <a:pPr eaLnBrk="1" hangingPunct="1"/>
            <a:endParaRPr lang="fr-FR" dirty="0" smtClean="0"/>
          </a:p>
          <a:p>
            <a:pPr eaLnBrk="1" hangingPunct="1"/>
            <a:r>
              <a:rPr lang="fr-FR" dirty="0" smtClean="0"/>
              <a:t>There are 2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fr-FR" dirty="0" err="1" smtClean="0"/>
              <a:t>motors</a:t>
            </a:r>
            <a:r>
              <a:rPr lang="fr-FR" dirty="0" smtClean="0"/>
              <a:t> </a:t>
            </a:r>
            <a:r>
              <a:rPr lang="fr-FR" dirty="0" err="1" smtClean="0"/>
              <a:t>encapsulated</a:t>
            </a:r>
            <a:r>
              <a:rPr lang="fr-FR" dirty="0" smtClean="0"/>
              <a:t> (no contact </a:t>
            </a:r>
            <a:r>
              <a:rPr lang="fr-FR" dirty="0" err="1" smtClean="0"/>
              <a:t>with</a:t>
            </a:r>
            <a:r>
              <a:rPr lang="fr-FR" dirty="0" smtClean="0"/>
              <a:t> a vacuum) </a:t>
            </a:r>
            <a:r>
              <a:rPr lang="fr-FR" dirty="0" err="1" smtClean="0"/>
              <a:t>who</a:t>
            </a:r>
            <a:r>
              <a:rPr lang="fr-FR" baseline="0" dirty="0" smtClean="0"/>
              <a:t> push the </a:t>
            </a:r>
            <a:r>
              <a:rPr lang="fr-FR" baseline="0" dirty="0" err="1" smtClean="0"/>
              <a:t>flexor</a:t>
            </a:r>
            <a:r>
              <a:rPr lang="fr-FR" baseline="0" dirty="0" smtClean="0"/>
              <a:t> to have a rotation </a:t>
            </a:r>
            <a:r>
              <a:rPr lang="fr-FR" baseline="0" dirty="0" err="1" smtClean="0"/>
              <a:t>around</a:t>
            </a:r>
            <a:r>
              <a:rPr lang="fr-FR" baseline="0" dirty="0" smtClean="0"/>
              <a:t> the center of </a:t>
            </a:r>
            <a:r>
              <a:rPr lang="fr-FR" baseline="0" dirty="0" err="1" smtClean="0"/>
              <a:t>mirror</a:t>
            </a:r>
            <a:endParaRPr lang="fr-FR" baseline="0" dirty="0" smtClean="0"/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And one </a:t>
            </a:r>
            <a:r>
              <a:rPr lang="fr-FR" baseline="0" dirty="0" err="1" smtClean="0"/>
              <a:t>step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motor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push the </a:t>
            </a:r>
            <a:r>
              <a:rPr lang="fr-FR" baseline="0" dirty="0" err="1" smtClean="0"/>
              <a:t>heavy</a:t>
            </a:r>
            <a:r>
              <a:rPr lang="fr-FR" baseline="0" dirty="0" smtClean="0"/>
              <a:t> base for a translation in </a:t>
            </a:r>
            <a:r>
              <a:rPr lang="fr-FR" baseline="0" dirty="0" err="1" smtClean="0"/>
              <a:t>order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adjust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frequency</a:t>
            </a:r>
            <a:r>
              <a:rPr lang="fr-FR" baseline="0" dirty="0" smtClean="0"/>
              <a:t> (for the plan </a:t>
            </a:r>
            <a:r>
              <a:rPr lang="fr-FR" baseline="0" dirty="0" err="1" smtClean="0"/>
              <a:t>mirror</a:t>
            </a:r>
            <a:r>
              <a:rPr lang="fr-FR" baseline="0" dirty="0" smtClean="0"/>
              <a:t>) or the focalisation (for </a:t>
            </a:r>
            <a:r>
              <a:rPr lang="fr-FR" baseline="0" dirty="0" err="1" smtClean="0"/>
              <a:t>spherical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mirror</a:t>
            </a:r>
            <a:r>
              <a:rPr lang="fr-FR" baseline="0" dirty="0" smtClean="0"/>
              <a:t>) .</a:t>
            </a:r>
          </a:p>
          <a:p>
            <a:pPr eaLnBrk="1" hangingPunct="1"/>
            <a:r>
              <a:rPr lang="fr-FR" baseline="0" dirty="0" smtClean="0"/>
              <a:t>This translation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made </a:t>
            </a:r>
            <a:r>
              <a:rPr lang="fr-FR" baseline="0" dirty="0" err="1" smtClean="0"/>
              <a:t>thanks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tracks</a:t>
            </a:r>
            <a:r>
              <a:rPr lang="fr-FR" baseline="0" dirty="0" smtClean="0"/>
              <a:t> and 3 </a:t>
            </a:r>
            <a:r>
              <a:rPr lang="fr-FR" baseline="0" dirty="0" err="1" smtClean="0"/>
              <a:t>ceramic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balls</a:t>
            </a:r>
            <a:r>
              <a:rPr lang="fr-FR" baseline="0" dirty="0" smtClean="0"/>
              <a:t> (2 on « v » </a:t>
            </a:r>
            <a:r>
              <a:rPr lang="fr-FR" baseline="0" dirty="0" err="1" smtClean="0"/>
              <a:t>track</a:t>
            </a:r>
            <a:r>
              <a:rPr lang="fr-FR" baseline="0" dirty="0" smtClean="0"/>
              <a:t> and 1 on plan </a:t>
            </a:r>
            <a:r>
              <a:rPr lang="fr-FR" baseline="0" dirty="0" err="1" smtClean="0"/>
              <a:t>track</a:t>
            </a:r>
            <a:r>
              <a:rPr lang="fr-FR" baseline="0" dirty="0" smtClean="0"/>
              <a:t>)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The </a:t>
            </a:r>
            <a:r>
              <a:rPr lang="fr-FR" baseline="0" dirty="0" err="1" smtClean="0"/>
              <a:t>resolution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motors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0,1 </a:t>
            </a:r>
            <a:r>
              <a:rPr lang="fr-FR" baseline="0" dirty="0" err="1" smtClean="0"/>
              <a:t>micrometer</a:t>
            </a:r>
            <a:r>
              <a:rPr lang="fr-FR" baseline="0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72358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err="1" smtClean="0"/>
              <a:t>Here</a:t>
            </a:r>
            <a:r>
              <a:rPr lang="fr-FR" dirty="0" smtClean="0"/>
              <a:t> the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mirror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mounting</a:t>
            </a:r>
            <a:r>
              <a:rPr lang="fr-FR" baseline="0" dirty="0" smtClean="0"/>
              <a:t>.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err="1" smtClean="0"/>
              <a:t>We</a:t>
            </a:r>
            <a:r>
              <a:rPr lang="fr-FR" baseline="0" dirty="0" smtClean="0"/>
              <a:t> use </a:t>
            </a:r>
            <a:r>
              <a:rPr lang="fr-FR" baseline="0" dirty="0" err="1" smtClean="0"/>
              <a:t>springs</a:t>
            </a:r>
            <a:r>
              <a:rPr lang="fr-FR" baseline="0" dirty="0" smtClean="0"/>
              <a:t> to have a good pressure on the </a:t>
            </a:r>
            <a:r>
              <a:rPr lang="fr-FR" baseline="0" dirty="0" err="1" smtClean="0"/>
              <a:t>mirror</a:t>
            </a:r>
            <a:r>
              <a:rPr lang="fr-FR" baseline="0" dirty="0" smtClean="0"/>
              <a:t>. The pressure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chanfer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order</a:t>
            </a:r>
            <a:r>
              <a:rPr lang="fr-FR" baseline="0" dirty="0" smtClean="0"/>
              <a:t> to not stress the </a:t>
            </a:r>
            <a:r>
              <a:rPr lang="fr-FR" baseline="0" dirty="0" err="1" smtClean="0"/>
              <a:t>optic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327608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The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fabry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perot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cavity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installed</a:t>
            </a:r>
            <a:r>
              <a:rPr lang="fr-FR" baseline="0" dirty="0" smtClean="0"/>
              <a:t> on a</a:t>
            </a:r>
            <a:r>
              <a:rPr lang="fr-FR" dirty="0" smtClean="0"/>
              <a:t> </a:t>
            </a:r>
            <a:r>
              <a:rPr lang="fr-FR" dirty="0" err="1" smtClean="0"/>
              <a:t>big</a:t>
            </a:r>
            <a:r>
              <a:rPr lang="fr-FR" dirty="0" smtClean="0"/>
              <a:t> granit table ( </a:t>
            </a:r>
            <a:r>
              <a:rPr lang="fr-FR" dirty="0" err="1" smtClean="0"/>
              <a:t>around</a:t>
            </a:r>
            <a:r>
              <a:rPr lang="fr-FR" dirty="0" smtClean="0"/>
              <a:t> 6 tonnes)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hexapod</a:t>
            </a:r>
            <a:r>
              <a:rPr lang="fr-FR" dirty="0" smtClean="0"/>
              <a:t> (made by a french </a:t>
            </a:r>
            <a:r>
              <a:rPr lang="fr-FR" dirty="0" err="1" smtClean="0"/>
              <a:t>compagny</a:t>
            </a:r>
            <a:r>
              <a:rPr lang="fr-FR" dirty="0" smtClean="0"/>
              <a:t> </a:t>
            </a:r>
            <a:r>
              <a:rPr lang="fr-FR" dirty="0" err="1" smtClean="0"/>
              <a:t>called</a:t>
            </a:r>
            <a:r>
              <a:rPr lang="fr-FR" dirty="0" smtClean="0"/>
              <a:t> SYMETRIE) for match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beam</a:t>
            </a:r>
            <a:endParaRPr lang="fr-FR" baseline="0" dirty="0" smtClean="0"/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The hexapode </a:t>
            </a:r>
            <a:r>
              <a:rPr lang="fr-FR" baseline="0" dirty="0" err="1" smtClean="0"/>
              <a:t>allowed</a:t>
            </a:r>
            <a:r>
              <a:rPr lang="fr-FR" baseline="0" dirty="0" smtClean="0"/>
              <a:t> to 6 </a:t>
            </a:r>
            <a:r>
              <a:rPr lang="fr-FR" baseline="0" dirty="0" err="1" smtClean="0"/>
              <a:t>mouvments</a:t>
            </a:r>
            <a:r>
              <a:rPr lang="fr-FR" baseline="0" dirty="0" smtClean="0"/>
              <a:t> (3 rotations, 3 translations) </a:t>
            </a:r>
            <a:r>
              <a:rPr lang="fr-FR" baseline="0" dirty="0" err="1" smtClean="0"/>
              <a:t>around</a:t>
            </a:r>
            <a:r>
              <a:rPr lang="fr-FR" baseline="0" dirty="0" smtClean="0"/>
              <a:t> the interaction point. 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err="1" smtClean="0"/>
              <a:t>We</a:t>
            </a:r>
            <a:r>
              <a:rPr lang="fr-FR" baseline="0" dirty="0" smtClean="0"/>
              <a:t> have a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high </a:t>
            </a:r>
            <a:r>
              <a:rPr lang="fr-FR" baseline="0" dirty="0" err="1" smtClean="0"/>
              <a:t>resolution</a:t>
            </a:r>
            <a:r>
              <a:rPr lang="fr-FR" baseline="0" dirty="0" smtClean="0"/>
              <a:t> about 1 </a:t>
            </a:r>
            <a:r>
              <a:rPr lang="fr-FR" baseline="0" dirty="0" err="1" smtClean="0"/>
              <a:t>micrometer</a:t>
            </a:r>
            <a:r>
              <a:rPr lang="fr-FR" baseline="0" dirty="0" smtClean="0"/>
              <a:t> for translation and 2 microradian for rotation.</a:t>
            </a:r>
          </a:p>
        </p:txBody>
      </p:sp>
    </p:spTree>
    <p:extLst>
      <p:ext uri="{BB962C8B-B14F-4D97-AF65-F5344CB8AC3E}">
        <p14:creationId xmlns:p14="http://schemas.microsoft.com/office/powerpoint/2010/main" val="1162117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assembly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under</a:t>
            </a:r>
            <a:r>
              <a:rPr lang="fr-FR" baseline="0" dirty="0" smtClean="0"/>
              <a:t> the a</a:t>
            </a:r>
            <a:r>
              <a:rPr lang="fr-FR" dirty="0" smtClean="0"/>
              <a:t>ir flow ISO5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airlock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CBFF4-FEA9-4F6E-AD2C-7DE6DA42DC2B}" type="slidenum">
              <a:rPr lang="fr-FR" smtClean="0"/>
              <a:pPr>
                <a:defRPr/>
              </a:pPr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560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For </a:t>
            </a:r>
            <a:r>
              <a:rPr lang="fr-FR" dirty="0" err="1" smtClean="0"/>
              <a:t>ThomX</a:t>
            </a:r>
            <a:r>
              <a:rPr lang="fr-FR" dirty="0" smtClean="0"/>
              <a:t> or </a:t>
            </a:r>
            <a:r>
              <a:rPr lang="fr-FR" dirty="0" err="1" smtClean="0"/>
              <a:t>Mighty</a:t>
            </a:r>
            <a:r>
              <a:rPr lang="fr-FR" dirty="0" smtClean="0"/>
              <a:t> laser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baseline="0" dirty="0" smtClean="0"/>
              <a:t> Ultra high Vacuum Technologie (</a:t>
            </a:r>
            <a:r>
              <a:rPr lang="fr-FR" baseline="0" dirty="0" err="1" smtClean="0"/>
              <a:t>around</a:t>
            </a:r>
            <a:r>
              <a:rPr lang="fr-FR" baseline="0" dirty="0" smtClean="0"/>
              <a:t> 10-10 mbar) BUT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</a:t>
            </a:r>
            <a:r>
              <a:rPr lang="fr-FR" baseline="0" dirty="0" smtClean="0"/>
              <a:t> a vacuum </a:t>
            </a:r>
            <a:r>
              <a:rPr lang="fr-FR" baseline="0" dirty="0" err="1" smtClean="0"/>
              <a:t>level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around</a:t>
            </a:r>
            <a:r>
              <a:rPr lang="fr-FR" baseline="0" dirty="0" smtClean="0"/>
              <a:t> 10-6 ou 10-7, WE USE a </a:t>
            </a:r>
            <a:r>
              <a:rPr lang="fr-FR" baseline="0" dirty="0" err="1" smtClean="0"/>
              <a:t>standar</a:t>
            </a:r>
            <a:r>
              <a:rPr lang="fr-FR" baseline="0" dirty="0" smtClean="0"/>
              <a:t> part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vacuum compatibility, 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Differents</a:t>
            </a:r>
            <a:r>
              <a:rPr lang="fr-FR" baseline="0" dirty="0" smtClean="0"/>
              <a:t> standards parts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Piezo</a:t>
            </a:r>
            <a:r>
              <a:rPr lang="fr-FR" baseline="0" dirty="0" smtClean="0"/>
              <a:t> technologie. </a:t>
            </a:r>
          </a:p>
          <a:p>
            <a:endParaRPr lang="fr-FR" baseline="0" dirty="0" smtClean="0"/>
          </a:p>
          <a:p>
            <a:r>
              <a:rPr lang="fr-FR" baseline="0" dirty="0" smtClean="0"/>
              <a:t>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compacity</a:t>
            </a:r>
            <a:r>
              <a:rPr lang="fr-FR" baseline="0" dirty="0" smtClean="0"/>
              <a:t> of the system. It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complicated</a:t>
            </a:r>
            <a:r>
              <a:rPr lang="fr-FR" baseline="0" dirty="0" smtClean="0"/>
              <a:t> but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keep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good </a:t>
            </a:r>
            <a:r>
              <a:rPr lang="fr-FR" baseline="0" dirty="0" err="1" smtClean="0"/>
              <a:t>resolution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order</a:t>
            </a:r>
            <a:r>
              <a:rPr lang="fr-FR" baseline="0" dirty="0" smtClean="0"/>
              <a:t> to piezo technologie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CBFF4-FEA9-4F6E-AD2C-7DE6DA42DC2B}" type="slidenum">
              <a:rPr lang="fr-FR" smtClean="0"/>
              <a:pPr>
                <a:defRPr/>
              </a:pPr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7746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Concerning</a:t>
            </a:r>
            <a:r>
              <a:rPr lang="fr-FR" dirty="0" smtClean="0"/>
              <a:t> the vacuum </a:t>
            </a:r>
            <a:r>
              <a:rPr lang="fr-FR" dirty="0" err="1" smtClean="0"/>
              <a:t>level</a:t>
            </a:r>
            <a:r>
              <a:rPr lang="fr-FR" dirty="0" smtClean="0"/>
              <a:t>, all parts </a:t>
            </a:r>
            <a:r>
              <a:rPr lang="fr-FR" dirty="0" err="1" smtClean="0"/>
              <a:t>is</a:t>
            </a:r>
            <a:r>
              <a:rPr lang="fr-FR" baseline="0" dirty="0" smtClean="0"/>
              <a:t> made </a:t>
            </a:r>
            <a:r>
              <a:rPr lang="fr-FR" dirty="0" smtClean="0"/>
              <a:t>for </a:t>
            </a:r>
            <a:r>
              <a:rPr lang="fr-FR" baseline="0" dirty="0" smtClean="0"/>
              <a:t>UHV.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design, clean,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baking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leakcheck</a:t>
            </a:r>
            <a:r>
              <a:rPr lang="fr-FR" baseline="0" dirty="0" smtClean="0"/>
              <a:t> test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10-10mbar/l/s all parts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are 4 </a:t>
            </a:r>
            <a:r>
              <a:rPr lang="fr-FR" baseline="0" dirty="0" err="1" smtClean="0"/>
              <a:t>Ionic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pumps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around</a:t>
            </a:r>
            <a:r>
              <a:rPr lang="fr-FR" baseline="0" dirty="0" smtClean="0"/>
              <a:t> 1300 L/s)</a:t>
            </a:r>
          </a:p>
          <a:p>
            <a:endParaRPr lang="fr-FR" baseline="0" dirty="0" smtClean="0"/>
          </a:p>
          <a:p>
            <a:r>
              <a:rPr lang="fr-FR" baseline="0" dirty="0" smtClean="0"/>
              <a:t>2 turbo </a:t>
            </a:r>
            <a:r>
              <a:rPr lang="fr-FR" baseline="0" dirty="0" err="1" smtClean="0"/>
              <a:t>pump</a:t>
            </a:r>
            <a:r>
              <a:rPr lang="fr-FR" baseline="0" dirty="0" smtClean="0"/>
              <a:t/>
            </a:r>
            <a:br>
              <a:rPr lang="fr-FR" baseline="0" dirty="0" smtClean="0"/>
            </a:br>
            <a:r>
              <a:rPr lang="fr-FR" baseline="0" dirty="0" smtClean="0"/>
              <a:t/>
            </a:r>
            <a:br>
              <a:rPr lang="fr-FR" baseline="0" dirty="0" smtClean="0"/>
            </a:br>
            <a:r>
              <a:rPr lang="fr-FR" baseline="0" dirty="0" smtClean="0"/>
              <a:t>6 gauges</a:t>
            </a:r>
            <a:br>
              <a:rPr lang="fr-FR" baseline="0" dirty="0" smtClean="0"/>
            </a:br>
            <a:r>
              <a:rPr lang="fr-FR" baseline="0" dirty="0" smtClean="0"/>
              <a:t/>
            </a:r>
            <a:br>
              <a:rPr lang="fr-FR" baseline="0" dirty="0" smtClean="0"/>
            </a:br>
            <a:r>
              <a:rPr lang="fr-FR" baseline="0" dirty="0" smtClean="0"/>
              <a:t>in situ </a:t>
            </a:r>
            <a:r>
              <a:rPr lang="fr-FR" baseline="0" dirty="0" err="1" smtClean="0"/>
              <a:t>baking</a:t>
            </a:r>
            <a:r>
              <a:rPr lang="fr-FR" baseline="0" dirty="0" smtClean="0"/>
              <a:t> system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150 °C</a:t>
            </a:r>
          </a:p>
          <a:p>
            <a:endParaRPr lang="fr-FR" baseline="0" dirty="0" smtClean="0"/>
          </a:p>
          <a:p>
            <a:r>
              <a:rPr lang="fr-FR" baseline="0" dirty="0" smtClean="0"/>
              <a:t>2 mass </a:t>
            </a:r>
            <a:r>
              <a:rPr lang="fr-FR" baseline="0" dirty="0" err="1" smtClean="0"/>
              <a:t>spectrometers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CBFF4-FEA9-4F6E-AD2C-7DE6DA42DC2B}" type="slidenum">
              <a:rPr lang="fr-FR" smtClean="0"/>
              <a:pPr>
                <a:defRPr/>
              </a:pPr>
              <a:t>39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40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20 cm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dipoles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It’s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tight</a:t>
            </a:r>
            <a:r>
              <a:rPr lang="fr-FR" baseline="0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3779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not possible to </a:t>
            </a:r>
            <a:r>
              <a:rPr lang="fr-FR" baseline="0" dirty="0" err="1" smtClean="0"/>
              <a:t>integrate</a:t>
            </a:r>
            <a:r>
              <a:rPr lang="fr-FR" baseline="0" dirty="0" smtClean="0"/>
              <a:t> 1 vacuum </a:t>
            </a:r>
            <a:r>
              <a:rPr lang="fr-FR" baseline="0" dirty="0" err="1" smtClean="0"/>
              <a:t>chamber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mightylaser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chamber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larged</a:t>
            </a:r>
            <a:r>
              <a:rPr lang="fr-FR" baseline="0" dirty="0" smtClean="0"/>
              <a:t> !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989546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The laser </a:t>
            </a:r>
            <a:r>
              <a:rPr lang="fr-FR" dirty="0" err="1" smtClean="0"/>
              <a:t>beam</a:t>
            </a:r>
            <a:r>
              <a:rPr lang="fr-FR" dirty="0" smtClean="0"/>
              <a:t> cross the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2 </a:t>
            </a:r>
            <a:r>
              <a:rPr lang="fr-FR" dirty="0" err="1" smtClean="0"/>
              <a:t>degrees</a:t>
            </a:r>
            <a:r>
              <a:rPr lang="fr-FR" dirty="0" smtClean="0"/>
              <a:t> in </a:t>
            </a:r>
            <a:r>
              <a:rPr lang="fr-FR" dirty="0" err="1" smtClean="0"/>
              <a:t>order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out the x ray in</a:t>
            </a:r>
            <a:r>
              <a:rPr lang="fr-FR" baseline="0" dirty="0" smtClean="0"/>
              <a:t> the middle of </a:t>
            </a:r>
            <a:r>
              <a:rPr lang="fr-FR" baseline="0" dirty="0" err="1" smtClean="0"/>
              <a:t>mirrors</a:t>
            </a:r>
            <a:r>
              <a:rPr lang="fr-FR" baseline="0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83269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So </a:t>
            </a:r>
            <a:r>
              <a:rPr lang="fr-FR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</a:t>
            </a:r>
            <a:r>
              <a:rPr lang="fr-FR" baseline="0" dirty="0" smtClean="0"/>
              <a:t> the 2 vacuum </a:t>
            </a:r>
            <a:r>
              <a:rPr lang="fr-FR" baseline="0" dirty="0" err="1" smtClean="0"/>
              <a:t>chambers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connected</a:t>
            </a:r>
            <a:r>
              <a:rPr lang="fr-FR" baseline="0" dirty="0" smtClean="0"/>
              <a:t> by interaction </a:t>
            </a:r>
            <a:r>
              <a:rPr lang="fr-FR" baseline="0" dirty="0" err="1" smtClean="0"/>
              <a:t>chamber</a:t>
            </a:r>
            <a:r>
              <a:rPr lang="fr-FR" baseline="0" dirty="0" smtClean="0"/>
              <a:t> (in </a:t>
            </a:r>
            <a:r>
              <a:rPr lang="fr-FR" baseline="0" dirty="0" err="1" smtClean="0"/>
              <a:t>blue</a:t>
            </a:r>
            <a:r>
              <a:rPr lang="fr-FR" baseline="0" dirty="0" smtClean="0"/>
              <a:t>)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12776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The IP </a:t>
            </a:r>
            <a:r>
              <a:rPr lang="fr-FR" dirty="0" err="1" smtClean="0"/>
              <a:t>chamber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connection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mirrors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cavity</a:t>
            </a:r>
            <a:r>
              <a:rPr lang="fr-FR" baseline="0" dirty="0" smtClean="0"/>
              <a:t> and the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ring,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There are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 parts, one octogonal section for the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beam</a:t>
            </a:r>
            <a:r>
              <a:rPr lang="fr-FR" baseline="0" dirty="0" smtClean="0"/>
              <a:t> and one </a:t>
            </a:r>
            <a:r>
              <a:rPr lang="fr-FR" baseline="0" dirty="0" err="1" smtClean="0"/>
              <a:t>rectangular</a:t>
            </a:r>
            <a:r>
              <a:rPr lang="fr-FR" baseline="0" dirty="0" smtClean="0"/>
              <a:t> section for the laser </a:t>
            </a:r>
            <a:r>
              <a:rPr lang="fr-FR" baseline="0" dirty="0" err="1" smtClean="0"/>
              <a:t>beam</a:t>
            </a:r>
            <a:r>
              <a:rPr lang="fr-FR" baseline="0" dirty="0" smtClean="0"/>
              <a:t>.</a:t>
            </a:r>
          </a:p>
          <a:p>
            <a:pPr eaLnBrk="1" hangingPunct="1"/>
            <a:endParaRPr lang="fr-FR" baseline="0" dirty="0" smtClean="0"/>
          </a:p>
          <a:p>
            <a:pPr eaLnBrk="1" hangingPunct="1"/>
            <a:r>
              <a:rPr lang="fr-FR" baseline="0" dirty="0" smtClean="0"/>
              <a:t>The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 parts are </a:t>
            </a:r>
            <a:r>
              <a:rPr lang="fr-FR" baseline="0" dirty="0" err="1" smtClean="0"/>
              <a:t>connected</a:t>
            </a:r>
            <a:r>
              <a:rPr lang="fr-FR" baseline="0" dirty="0" smtClean="0"/>
              <a:t> by 2 </a:t>
            </a:r>
            <a:r>
              <a:rPr lang="fr-FR" baseline="0" dirty="0" err="1" smtClean="0"/>
              <a:t>slits</a:t>
            </a:r>
            <a:r>
              <a:rPr lang="fr-FR" baseline="0" dirty="0" smtClean="0"/>
              <a:t>.</a:t>
            </a:r>
          </a:p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97873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So </a:t>
            </a:r>
            <a:r>
              <a:rPr lang="fr-FR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cut</a:t>
            </a:r>
            <a:r>
              <a:rPr lang="fr-FR" baseline="0" dirty="0" smtClean="0"/>
              <a:t> section of </a:t>
            </a:r>
            <a:r>
              <a:rPr lang="fr-FR" baseline="0" dirty="0" err="1" smtClean="0"/>
              <a:t>cavities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</a:t>
            </a:r>
            <a:r>
              <a:rPr lang="fr-FR" baseline="0" dirty="0" smtClean="0"/>
              <a:t> the 2 </a:t>
            </a:r>
            <a:r>
              <a:rPr lang="fr-FR" baseline="0" dirty="0" err="1" smtClean="0"/>
              <a:t>slits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connect</a:t>
            </a:r>
            <a:r>
              <a:rPr lang="fr-FR" baseline="0" dirty="0" smtClean="0"/>
              <a:t> the laser to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62594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err="1" smtClean="0"/>
              <a:t>Now</a:t>
            </a:r>
            <a:r>
              <a:rPr lang="fr-FR" dirty="0" smtClean="0"/>
              <a:t>, I </a:t>
            </a:r>
            <a:r>
              <a:rPr lang="fr-FR" dirty="0" err="1" smtClean="0"/>
              <a:t>will</a:t>
            </a:r>
            <a:r>
              <a:rPr lang="fr-FR" baseline="0" dirty="0" smtClean="0"/>
              <a:t> talk about the </a:t>
            </a:r>
            <a:r>
              <a:rPr lang="fr-FR" baseline="0" dirty="0" err="1" smtClean="0"/>
              <a:t>mirror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adjustment</a:t>
            </a:r>
            <a:r>
              <a:rPr lang="fr-FR" baseline="0" dirty="0" smtClean="0"/>
              <a:t> system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82293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dirty="0" smtClean="0"/>
              <a:t>The</a:t>
            </a:r>
            <a:r>
              <a:rPr lang="fr-FR" baseline="0" dirty="0" smtClean="0"/>
              <a:t> vacuum </a:t>
            </a:r>
            <a:r>
              <a:rPr lang="fr-FR" baseline="0" dirty="0" err="1" smtClean="0"/>
              <a:t>chamber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allowed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install</a:t>
            </a:r>
            <a:r>
              <a:rPr lang="fr-FR" baseline="0" dirty="0" smtClean="0"/>
              <a:t> </a:t>
            </a:r>
            <a:r>
              <a:rPr lang="fr-FR" baseline="0" smtClean="0"/>
              <a:t>easier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mirrors</a:t>
            </a:r>
            <a:r>
              <a:rPr lang="fr-FR" baseline="0" dirty="0" smtClean="0"/>
              <a:t> by a 250 </a:t>
            </a:r>
            <a:r>
              <a:rPr lang="fr-FR" baseline="0" dirty="0" err="1" smtClean="0"/>
              <a:t>flange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side</a:t>
            </a:r>
            <a:r>
              <a:rPr lang="fr-FR" baseline="0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24719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667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32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1694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657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52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65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62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974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14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9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83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43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0C33-C34F-49D7-A9C9-770E2EE2A166}" type="datetimeFigureOut">
              <a:rPr lang="fr-FR" smtClean="0"/>
              <a:t>27/11/2017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D6583-11C9-47E9-A894-237FD0CE80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80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jpg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b="1" dirty="0" err="1" smtClean="0"/>
              <a:t>Some</a:t>
            </a:r>
            <a:r>
              <a:rPr lang="fr-FR" b="1" dirty="0" smtClean="0"/>
              <a:t> </a:t>
            </a:r>
            <a:r>
              <a:rPr lang="fr-FR" b="1" dirty="0" err="1" smtClean="0"/>
              <a:t>implementations</a:t>
            </a:r>
            <a:r>
              <a:rPr lang="fr-FR" b="1" dirty="0" smtClean="0"/>
              <a:t> of </a:t>
            </a:r>
            <a:r>
              <a:rPr lang="fr-FR" b="1" dirty="0" err="1" smtClean="0"/>
              <a:t>optical</a:t>
            </a:r>
            <a:r>
              <a:rPr lang="fr-FR" b="1" dirty="0" smtClean="0"/>
              <a:t> </a:t>
            </a:r>
            <a:r>
              <a:rPr lang="fr-FR" b="1" dirty="0" err="1" smtClean="0"/>
              <a:t>resonators</a:t>
            </a:r>
            <a:r>
              <a:rPr lang="fr-FR" b="1" dirty="0" smtClean="0"/>
              <a:t> in </a:t>
            </a:r>
            <a:r>
              <a:rPr lang="fr-FR" b="1" dirty="0" err="1" smtClean="0"/>
              <a:t>accelerators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390312"/>
            <a:ext cx="9144000" cy="212084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fr-FR" sz="2800" b="1" dirty="0" smtClean="0"/>
              <a:t>Outlook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b="1" dirty="0" smtClean="0"/>
              <a:t>First </a:t>
            </a:r>
            <a:r>
              <a:rPr lang="fr-FR" sz="2800" b="1" dirty="0" err="1" smtClean="0"/>
              <a:t>iplementations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with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cw</a:t>
            </a:r>
            <a:r>
              <a:rPr lang="fr-FR" sz="2800" b="1" dirty="0" smtClean="0"/>
              <a:t> lasers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Pulsed</a:t>
            </a:r>
            <a:r>
              <a:rPr lang="fr-FR" sz="2800" b="1" dirty="0" smtClean="0"/>
              <a:t> laser </a:t>
            </a:r>
            <a:r>
              <a:rPr lang="fr-FR" sz="2800" b="1" dirty="0" err="1" smtClean="0"/>
              <a:t>cavities</a:t>
            </a:r>
            <a:endParaRPr lang="fr-FR" sz="28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ThomX</a:t>
            </a:r>
            <a:r>
              <a:rPr lang="fr-FR" sz="2800" b="1" dirty="0" smtClean="0"/>
              <a:t>, </a:t>
            </a:r>
            <a:r>
              <a:rPr lang="fr-FR" sz="2800" b="1" dirty="0" err="1" smtClean="0"/>
              <a:t>some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details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89122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0B729B6-381B-471F-B6DA-5626AA1C538E}" type="slidenum">
              <a:rPr lang="fr-FR"/>
              <a:pPr eaLnBrk="1" hangingPunct="1"/>
              <a:t>10</a:t>
            </a:fld>
            <a:endParaRPr lang="fr-FR"/>
          </a:p>
        </p:txBody>
      </p:sp>
      <p:pic>
        <p:nvPicPr>
          <p:cNvPr id="471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261938"/>
            <a:ext cx="8110538" cy="60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7108" name="Text Box 5"/>
          <p:cNvSpPr txBox="1">
            <a:spLocks noChangeArrowheads="1"/>
          </p:cNvSpPr>
          <p:nvPr/>
        </p:nvSpPr>
        <p:spPr bwMode="auto">
          <a:xfrm>
            <a:off x="7339014" y="6188076"/>
            <a:ext cx="2136775" cy="2841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0"/>
              </a:spcBef>
              <a:buClr>
                <a:srgbClr val="000000"/>
              </a:buClr>
              <a:buSzPct val="100000"/>
            </a:pPr>
            <a:r>
              <a:rPr lang="en-GB" sz="1200" b="1">
                <a:solidFill>
                  <a:srgbClr val="000000"/>
                </a:solidFill>
              </a:rPr>
              <a:t>translation Z actuators</a:t>
            </a:r>
          </a:p>
        </p:txBody>
      </p:sp>
      <p:sp>
        <p:nvSpPr>
          <p:cNvPr id="47109" name="Line 6"/>
          <p:cNvSpPr>
            <a:spLocks noChangeShapeType="1"/>
          </p:cNvSpPr>
          <p:nvPr/>
        </p:nvSpPr>
        <p:spPr bwMode="auto">
          <a:xfrm flipH="1" flipV="1">
            <a:off x="8320088" y="4940300"/>
            <a:ext cx="30162" cy="1246188"/>
          </a:xfrm>
          <a:prstGeom prst="line">
            <a:avLst/>
          </a:prstGeom>
          <a:noFill/>
          <a:ln w="3168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10" name="Line 7"/>
          <p:cNvSpPr>
            <a:spLocks noChangeShapeType="1"/>
          </p:cNvSpPr>
          <p:nvPr/>
        </p:nvSpPr>
        <p:spPr bwMode="auto">
          <a:xfrm flipH="1" flipV="1">
            <a:off x="6861176" y="5791200"/>
            <a:ext cx="1477963" cy="393700"/>
          </a:xfrm>
          <a:prstGeom prst="line">
            <a:avLst/>
          </a:prstGeom>
          <a:noFill/>
          <a:ln w="3168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1566863" y="960439"/>
            <a:ext cx="2017712" cy="466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0"/>
              </a:spcBef>
              <a:buClr>
                <a:srgbClr val="0000FF"/>
              </a:buClr>
              <a:buSzPct val="100000"/>
            </a:pPr>
            <a:r>
              <a:rPr lang="en-GB" sz="1200" b="1">
                <a:solidFill>
                  <a:srgbClr val="0000FF"/>
                </a:solidFill>
              </a:rPr>
              <a:t>Gimbal mounts</a:t>
            </a:r>
            <a:r>
              <a:rPr lang="en-GB" sz="1200" b="1">
                <a:solidFill>
                  <a:srgbClr val="0000FF"/>
                </a:solidFill>
                <a:latin typeface="Wingdings" panose="05000000000000000000" pitchFamily="2" charset="2"/>
              </a:rPr>
              <a:t></a:t>
            </a:r>
            <a:r>
              <a:rPr lang="en-GB" sz="1200" b="1">
                <a:solidFill>
                  <a:srgbClr val="0000FF"/>
                </a:solidFill>
              </a:rPr>
              <a:t> </a:t>
            </a:r>
            <a:r>
              <a:rPr lang="en-GB" sz="1200" b="1">
                <a:solidFill>
                  <a:srgbClr val="0000FF"/>
                </a:solidFill>
                <a:cs typeface="Arial" panose="020B0604020202020204" pitchFamily="34" charset="0"/>
              </a:rPr>
              <a:t>θx  θy ±  10 mrad</a:t>
            </a:r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5441951" y="682626"/>
            <a:ext cx="1139825" cy="3143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875"/>
              </a:spcBef>
              <a:buClr>
                <a:srgbClr val="0000FF"/>
              </a:buClr>
              <a:buSzPct val="100000"/>
            </a:pPr>
            <a:r>
              <a:rPr lang="en-GB" sz="1200" b="1">
                <a:solidFill>
                  <a:srgbClr val="0000FF"/>
                </a:solidFill>
              </a:rPr>
              <a:t>actuator</a:t>
            </a:r>
            <a:r>
              <a:rPr lang="en-GB" sz="14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7113" name="Text Box 10"/>
          <p:cNvSpPr txBox="1">
            <a:spLocks noChangeArrowheads="1"/>
          </p:cNvSpPr>
          <p:nvPr/>
        </p:nvSpPr>
        <p:spPr bwMode="auto">
          <a:xfrm>
            <a:off x="3321051" y="5900739"/>
            <a:ext cx="1844675" cy="466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0"/>
              </a:spcBef>
              <a:buClr>
                <a:srgbClr val="0000FF"/>
              </a:buClr>
              <a:buSzPct val="100000"/>
            </a:pPr>
            <a:r>
              <a:rPr lang="en-GB" sz="1200" b="1">
                <a:solidFill>
                  <a:srgbClr val="0000FF"/>
                </a:solidFill>
              </a:rPr>
              <a:t>translation : 3 balls on guide rail and plan</a:t>
            </a:r>
          </a:p>
        </p:txBody>
      </p:sp>
      <p:sp>
        <p:nvSpPr>
          <p:cNvPr id="47114" name="Line 11"/>
          <p:cNvSpPr>
            <a:spLocks noChangeShapeType="1"/>
          </p:cNvSpPr>
          <p:nvPr/>
        </p:nvSpPr>
        <p:spPr bwMode="auto">
          <a:xfrm>
            <a:off x="3560764" y="1422400"/>
            <a:ext cx="650875" cy="325438"/>
          </a:xfrm>
          <a:prstGeom prst="line">
            <a:avLst/>
          </a:prstGeom>
          <a:noFill/>
          <a:ln w="3168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15" name="Line 12"/>
          <p:cNvSpPr>
            <a:spLocks noChangeShapeType="1"/>
          </p:cNvSpPr>
          <p:nvPr/>
        </p:nvSpPr>
        <p:spPr bwMode="auto">
          <a:xfrm flipH="1">
            <a:off x="5953126" y="1054100"/>
            <a:ext cx="119063" cy="312738"/>
          </a:xfrm>
          <a:prstGeom prst="line">
            <a:avLst/>
          </a:prstGeom>
          <a:noFill/>
          <a:ln w="3168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16" name="Line 13"/>
          <p:cNvSpPr>
            <a:spLocks noChangeShapeType="1"/>
          </p:cNvSpPr>
          <p:nvPr/>
        </p:nvSpPr>
        <p:spPr bwMode="auto">
          <a:xfrm flipV="1">
            <a:off x="4267201" y="4857751"/>
            <a:ext cx="269875" cy="1057275"/>
          </a:xfrm>
          <a:prstGeom prst="line">
            <a:avLst/>
          </a:prstGeom>
          <a:noFill/>
          <a:ln w="3168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17" name="Text Box 14"/>
          <p:cNvSpPr txBox="1">
            <a:spLocks noChangeArrowheads="1"/>
          </p:cNvSpPr>
          <p:nvPr/>
        </p:nvSpPr>
        <p:spPr bwMode="auto">
          <a:xfrm>
            <a:off x="3994150" y="368300"/>
            <a:ext cx="444500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875"/>
              </a:spcBef>
              <a:buClr>
                <a:srgbClr val="F60000"/>
              </a:buClr>
              <a:buSzPct val="100000"/>
            </a:pPr>
            <a:r>
              <a:rPr lang="en-GB" sz="1400" b="1">
                <a:solidFill>
                  <a:srgbClr val="F60000"/>
                </a:solidFill>
                <a:cs typeface="Arial" panose="020B0604020202020204" pitchFamily="34" charset="0"/>
              </a:rPr>
              <a:t>θx</a:t>
            </a:r>
          </a:p>
        </p:txBody>
      </p:sp>
      <p:sp>
        <p:nvSpPr>
          <p:cNvPr id="47118" name="AutoShape 15"/>
          <p:cNvSpPr>
            <a:spLocks/>
          </p:cNvSpPr>
          <p:nvPr/>
        </p:nvSpPr>
        <p:spPr bwMode="auto">
          <a:xfrm rot="480000" flipH="1">
            <a:off x="4081463" y="622300"/>
            <a:ext cx="309562" cy="223838"/>
          </a:xfrm>
          <a:custGeom>
            <a:avLst/>
            <a:gdLst>
              <a:gd name="T0" fmla="*/ 0 w 19378"/>
              <a:gd name="T1" fmla="*/ 0 h 21600"/>
              <a:gd name="T2" fmla="*/ 4945228 w 19378"/>
              <a:gd name="T3" fmla="*/ 1268913 h 21600"/>
              <a:gd name="T4" fmla="*/ 30880 w 19378"/>
              <a:gd name="T5" fmla="*/ 2319604 h 21600"/>
              <a:gd name="T6" fmla="*/ 0 60000 65536"/>
              <a:gd name="T7" fmla="*/ 0 60000 65536"/>
              <a:gd name="T8" fmla="*/ 0 60000 65536"/>
              <a:gd name="T9" fmla="*/ 0 w 19378"/>
              <a:gd name="T10" fmla="*/ 0 h 21600"/>
              <a:gd name="T11" fmla="*/ 19378 w 1937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78" h="21600" fill="none" extrusionOk="0">
                <a:moveTo>
                  <a:pt x="0" y="0"/>
                </a:moveTo>
                <a:cubicBezTo>
                  <a:pt x="40" y="0"/>
                  <a:pt x="80" y="-1"/>
                  <a:pt x="121" y="0"/>
                </a:cubicBezTo>
                <a:cubicBezTo>
                  <a:pt x="8252" y="0"/>
                  <a:pt x="15694" y="4566"/>
                  <a:pt x="19378" y="11815"/>
                </a:cubicBezTo>
              </a:path>
              <a:path w="19378" h="21600" stroke="0" extrusionOk="0">
                <a:moveTo>
                  <a:pt x="0" y="0"/>
                </a:moveTo>
                <a:cubicBezTo>
                  <a:pt x="40" y="0"/>
                  <a:pt x="80" y="-1"/>
                  <a:pt x="121" y="0"/>
                </a:cubicBezTo>
                <a:cubicBezTo>
                  <a:pt x="8252" y="0"/>
                  <a:pt x="15694" y="4566"/>
                  <a:pt x="19378" y="11815"/>
                </a:cubicBezTo>
                <a:lnTo>
                  <a:pt x="121" y="21600"/>
                </a:lnTo>
                <a:close/>
              </a:path>
            </a:pathLst>
          </a:custGeom>
          <a:noFill/>
          <a:ln w="12600">
            <a:solidFill>
              <a:srgbClr val="F6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119" name="AutoShape 16"/>
          <p:cNvSpPr>
            <a:spLocks/>
          </p:cNvSpPr>
          <p:nvPr/>
        </p:nvSpPr>
        <p:spPr bwMode="auto">
          <a:xfrm rot="21480000" flipV="1">
            <a:off x="5043488" y="1901825"/>
            <a:ext cx="360362" cy="211138"/>
          </a:xfrm>
          <a:custGeom>
            <a:avLst/>
            <a:gdLst>
              <a:gd name="T0" fmla="*/ 0 w 19257"/>
              <a:gd name="T1" fmla="*/ 0 h 21600"/>
              <a:gd name="T2" fmla="*/ 6743580 w 19257"/>
              <a:gd name="T3" fmla="*/ 1129002 h 21600"/>
              <a:gd name="T4" fmla="*/ 0 w 19257"/>
              <a:gd name="T5" fmla="*/ 2063844 h 21600"/>
              <a:gd name="T6" fmla="*/ 0 60000 65536"/>
              <a:gd name="T7" fmla="*/ 0 60000 65536"/>
              <a:gd name="T8" fmla="*/ 0 60000 65536"/>
              <a:gd name="T9" fmla="*/ 0 w 19257"/>
              <a:gd name="T10" fmla="*/ 0 h 21600"/>
              <a:gd name="T11" fmla="*/ 19257 w 1925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57" h="21600" fill="none" extrusionOk="0">
                <a:moveTo>
                  <a:pt x="-1" y="0"/>
                </a:moveTo>
                <a:cubicBezTo>
                  <a:pt x="8131" y="0"/>
                  <a:pt x="15573" y="4566"/>
                  <a:pt x="19257" y="11815"/>
                </a:cubicBezTo>
              </a:path>
              <a:path w="19257" h="21600" stroke="0" extrusionOk="0">
                <a:moveTo>
                  <a:pt x="-1" y="0"/>
                </a:moveTo>
                <a:cubicBezTo>
                  <a:pt x="8131" y="0"/>
                  <a:pt x="15573" y="4566"/>
                  <a:pt x="19257" y="11815"/>
                </a:cubicBezTo>
                <a:lnTo>
                  <a:pt x="0" y="21600"/>
                </a:lnTo>
                <a:close/>
              </a:path>
            </a:pathLst>
          </a:custGeom>
          <a:noFill/>
          <a:ln w="1260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/>
          <a:p>
            <a:endParaRPr lang="fr-FR"/>
          </a:p>
        </p:txBody>
      </p:sp>
      <p:sp>
        <p:nvSpPr>
          <p:cNvPr id="47120" name="Text Box 17"/>
          <p:cNvSpPr txBox="1">
            <a:spLocks noChangeArrowheads="1"/>
          </p:cNvSpPr>
          <p:nvPr/>
        </p:nvSpPr>
        <p:spPr bwMode="auto">
          <a:xfrm>
            <a:off x="5067300" y="2108200"/>
            <a:ext cx="444500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875"/>
              </a:spcBef>
              <a:buClr>
                <a:srgbClr val="F60000"/>
              </a:buClr>
              <a:buSzPct val="100000"/>
            </a:pPr>
            <a:r>
              <a:rPr lang="en-GB" sz="1400" b="1">
                <a:solidFill>
                  <a:srgbClr val="F60000"/>
                </a:solidFill>
                <a:cs typeface="Arial" panose="020B0604020202020204" pitchFamily="34" charset="0"/>
              </a:rPr>
              <a:t>θy</a:t>
            </a:r>
          </a:p>
        </p:txBody>
      </p:sp>
      <p:sp>
        <p:nvSpPr>
          <p:cNvPr id="47121" name="Line 18"/>
          <p:cNvSpPr>
            <a:spLocks noChangeShapeType="1"/>
          </p:cNvSpPr>
          <p:nvPr/>
        </p:nvSpPr>
        <p:spPr bwMode="auto">
          <a:xfrm flipV="1">
            <a:off x="4265613" y="5291139"/>
            <a:ext cx="584200" cy="604837"/>
          </a:xfrm>
          <a:prstGeom prst="line">
            <a:avLst/>
          </a:prstGeom>
          <a:noFill/>
          <a:ln w="3168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22" name="Text Box 19"/>
          <p:cNvSpPr txBox="1">
            <a:spLocks noChangeArrowheads="1"/>
          </p:cNvSpPr>
          <p:nvPr/>
        </p:nvSpPr>
        <p:spPr bwMode="auto">
          <a:xfrm>
            <a:off x="1244600" y="0"/>
            <a:ext cx="2808288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en-GB" b="1">
                <a:solidFill>
                  <a:schemeClr val="accent2"/>
                </a:solidFill>
              </a:rPr>
              <a:t>OVERALL DESIGN PRINCIPLE</a:t>
            </a:r>
          </a:p>
        </p:txBody>
      </p:sp>
      <p:pic>
        <p:nvPicPr>
          <p:cNvPr id="47123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664" y="0"/>
            <a:ext cx="3970337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7124" name="AutoShape 22"/>
          <p:cNvSpPr>
            <a:spLocks noChangeArrowheads="1"/>
          </p:cNvSpPr>
          <p:nvPr/>
        </p:nvSpPr>
        <p:spPr bwMode="auto">
          <a:xfrm>
            <a:off x="6372226" y="1238250"/>
            <a:ext cx="493713" cy="406400"/>
          </a:xfrm>
          <a:prstGeom prst="notchedRightArrow">
            <a:avLst>
              <a:gd name="adj1" fmla="val 50000"/>
              <a:gd name="adj2" fmla="val 303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/>
          </a:p>
        </p:txBody>
      </p:sp>
      <p:sp>
        <p:nvSpPr>
          <p:cNvPr id="47125" name="Text Box 23"/>
          <p:cNvSpPr txBox="1">
            <a:spLocks noChangeArrowheads="1"/>
          </p:cNvSpPr>
          <p:nvPr/>
        </p:nvSpPr>
        <p:spPr bwMode="auto">
          <a:xfrm>
            <a:off x="7702550" y="1257300"/>
            <a:ext cx="15938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/>
              <a:t>Encapsulated</a:t>
            </a:r>
            <a:br>
              <a:rPr lang="fr-FR"/>
            </a:br>
            <a:r>
              <a:rPr lang="fr-FR"/>
              <a:t>commercial</a:t>
            </a:r>
            <a:br>
              <a:rPr lang="fr-FR"/>
            </a:br>
            <a:r>
              <a:rPr lang="fr-FR"/>
              <a:t>stepper motor</a:t>
            </a:r>
          </a:p>
        </p:txBody>
      </p:sp>
      <p:sp>
        <p:nvSpPr>
          <p:cNvPr id="47126" name="Line 24"/>
          <p:cNvSpPr>
            <a:spLocks noChangeShapeType="1"/>
          </p:cNvSpPr>
          <p:nvPr/>
        </p:nvSpPr>
        <p:spPr bwMode="auto">
          <a:xfrm flipV="1">
            <a:off x="9913938" y="550864"/>
            <a:ext cx="42862" cy="1017587"/>
          </a:xfrm>
          <a:prstGeom prst="line">
            <a:avLst/>
          </a:prstGeom>
          <a:noFill/>
          <a:ln w="5715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27" name="Text Box 25"/>
          <p:cNvSpPr txBox="1">
            <a:spLocks noChangeArrowheads="1"/>
          </p:cNvSpPr>
          <p:nvPr/>
        </p:nvSpPr>
        <p:spPr bwMode="auto">
          <a:xfrm>
            <a:off x="9545638" y="1560513"/>
            <a:ext cx="83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/>
              <a:t>bellow</a:t>
            </a:r>
          </a:p>
        </p:txBody>
      </p:sp>
      <p:pic>
        <p:nvPicPr>
          <p:cNvPr id="24" name="Picture 9" descr="Couleur perspec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789" y="3696446"/>
            <a:ext cx="2916587" cy="229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69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D7F2291-F809-4715-85F3-EB4537F0B2B7}" type="slidenum">
              <a:rPr lang="fr-FR"/>
              <a:pPr eaLnBrk="1" hangingPunct="1"/>
              <a:t>11</a:t>
            </a:fld>
            <a:endParaRPr lang="fr-FR"/>
          </a:p>
        </p:txBody>
      </p:sp>
      <p:pic>
        <p:nvPicPr>
          <p:cNvPr id="49156" name="Picture 1" descr="C:\Documents and Settings\Ronic\Bureau\cavité montée\cavite 107 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318" y="177986"/>
            <a:ext cx="502920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Text Box 9"/>
          <p:cNvSpPr txBox="1">
            <a:spLocks noChangeArrowheads="1"/>
          </p:cNvSpPr>
          <p:nvPr/>
        </p:nvSpPr>
        <p:spPr bwMode="auto">
          <a:xfrm>
            <a:off x="4684714" y="201614"/>
            <a:ext cx="27844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b="1" dirty="0"/>
              <a:t>Vacuum </a:t>
            </a:r>
            <a:r>
              <a:rPr lang="fr-FR" b="1" dirty="0" err="1"/>
              <a:t>vessel</a:t>
            </a:r>
            <a:r>
              <a:rPr lang="fr-FR" b="1" dirty="0"/>
              <a:t> for ATF</a:t>
            </a:r>
            <a:r>
              <a:rPr lang="fr-FR" dirty="0"/>
              <a:t> </a:t>
            </a:r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16" name="Picture 67" descr="IMG_5519 mise en place tube faisce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793" y="1135640"/>
            <a:ext cx="680561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Line 69"/>
          <p:cNvSpPr>
            <a:spLocks noChangeShapeType="1"/>
          </p:cNvSpPr>
          <p:nvPr/>
        </p:nvSpPr>
        <p:spPr bwMode="auto">
          <a:xfrm flipH="1" flipV="1">
            <a:off x="8052593" y="3116840"/>
            <a:ext cx="1079500" cy="2555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70"/>
          <p:cNvSpPr>
            <a:spLocks noChangeShapeType="1"/>
          </p:cNvSpPr>
          <p:nvPr/>
        </p:nvSpPr>
        <p:spPr bwMode="auto">
          <a:xfrm flipV="1">
            <a:off x="8124031" y="2432627"/>
            <a:ext cx="576262" cy="37798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Line 71"/>
          <p:cNvSpPr>
            <a:spLocks noChangeShapeType="1"/>
          </p:cNvSpPr>
          <p:nvPr/>
        </p:nvSpPr>
        <p:spPr bwMode="auto">
          <a:xfrm flipH="1" flipV="1">
            <a:off x="8700293" y="2432627"/>
            <a:ext cx="431800" cy="32400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72"/>
          <p:cNvSpPr>
            <a:spLocks noChangeShapeType="1"/>
          </p:cNvSpPr>
          <p:nvPr/>
        </p:nvSpPr>
        <p:spPr bwMode="auto">
          <a:xfrm flipH="1" flipV="1">
            <a:off x="8052593" y="3116840"/>
            <a:ext cx="71438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73"/>
          <p:cNvSpPr>
            <a:spLocks noChangeShapeType="1"/>
          </p:cNvSpPr>
          <p:nvPr/>
        </p:nvSpPr>
        <p:spPr bwMode="auto">
          <a:xfrm>
            <a:off x="9097168" y="2396115"/>
            <a:ext cx="504825" cy="3205162"/>
          </a:xfrm>
          <a:prstGeom prst="line">
            <a:avLst/>
          </a:prstGeom>
          <a:noFill/>
          <a:ln w="12700" cap="rnd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Text Box 74"/>
          <p:cNvSpPr txBox="1">
            <a:spLocks noChangeArrowheads="1"/>
          </p:cNvSpPr>
          <p:nvPr/>
        </p:nvSpPr>
        <p:spPr bwMode="auto">
          <a:xfrm>
            <a:off x="9349581" y="3656590"/>
            <a:ext cx="8318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b="1">
                <a:solidFill>
                  <a:schemeClr val="accent2"/>
                </a:solidFill>
              </a:rPr>
              <a:t>500mm</a:t>
            </a:r>
          </a:p>
        </p:txBody>
      </p:sp>
      <p:sp>
        <p:nvSpPr>
          <p:cNvPr id="23" name="Line 75"/>
          <p:cNvSpPr>
            <a:spLocks noChangeShapeType="1"/>
          </p:cNvSpPr>
          <p:nvPr/>
        </p:nvSpPr>
        <p:spPr bwMode="auto">
          <a:xfrm>
            <a:off x="8341518" y="1999240"/>
            <a:ext cx="287338" cy="4141787"/>
          </a:xfrm>
          <a:prstGeom prst="line">
            <a:avLst/>
          </a:prstGeom>
          <a:noFill/>
          <a:ln w="38100">
            <a:solidFill>
              <a:srgbClr val="00FF00"/>
            </a:solidFill>
            <a:prstDash val="dash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76"/>
          <p:cNvSpPr txBox="1">
            <a:spLocks noChangeArrowheads="1"/>
          </p:cNvSpPr>
          <p:nvPr/>
        </p:nvSpPr>
        <p:spPr bwMode="auto">
          <a:xfrm>
            <a:off x="7944643" y="1964315"/>
            <a:ext cx="350838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b="1">
                <a:solidFill>
                  <a:schemeClr val="folHlink"/>
                </a:solidFill>
              </a:rPr>
              <a:t>e-</a:t>
            </a:r>
          </a:p>
        </p:txBody>
      </p:sp>
      <p:pic>
        <p:nvPicPr>
          <p:cNvPr id="25" name="Picture 4" descr="IMG_586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4532"/>
            <a:ext cx="5049837" cy="37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28231" y="2934532"/>
            <a:ext cx="359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5 mm </a:t>
            </a:r>
            <a:r>
              <a:rPr lang="fr-FR" dirty="0" err="1" smtClean="0">
                <a:solidFill>
                  <a:schemeClr val="bg1"/>
                </a:solidFill>
              </a:rPr>
              <a:t>slit</a:t>
            </a:r>
            <a:r>
              <a:rPr lang="fr-FR" dirty="0" smtClean="0">
                <a:solidFill>
                  <a:schemeClr val="bg1"/>
                </a:solidFill>
              </a:rPr>
              <a:t> on </a:t>
            </a:r>
            <a:r>
              <a:rPr lang="fr-FR" dirty="0" err="1" smtClean="0">
                <a:solidFill>
                  <a:schemeClr val="bg1"/>
                </a:solidFill>
              </a:rPr>
              <a:t>beam</a:t>
            </a:r>
            <a:r>
              <a:rPr lang="fr-FR" dirty="0" smtClean="0">
                <a:solidFill>
                  <a:schemeClr val="bg1"/>
                </a:solidFill>
              </a:rPr>
              <a:t> pipe </a:t>
            </a:r>
            <a:r>
              <a:rPr lang="fr-FR" dirty="0" err="1" smtClean="0">
                <a:solidFill>
                  <a:schemeClr val="bg1"/>
                </a:solidFill>
              </a:rPr>
              <a:t>inside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cavity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0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218F12-8B81-4C91-8DB3-2AB011C48E9D}" type="slidenum">
              <a:rPr lang="fr-FR"/>
              <a:pPr eaLnBrk="1" hangingPunct="1"/>
              <a:t>12</a:t>
            </a:fld>
            <a:endParaRPr lang="fr-FR"/>
          </a:p>
        </p:txBody>
      </p:sp>
      <p:pic>
        <p:nvPicPr>
          <p:cNvPr id="50179" name="Picture 2" descr="axo avec flu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1" y="-53975"/>
            <a:ext cx="5815013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 Box 9"/>
          <p:cNvSpPr txBox="1">
            <a:spLocks noChangeArrowheads="1"/>
          </p:cNvSpPr>
          <p:nvPr/>
        </p:nvSpPr>
        <p:spPr bwMode="auto">
          <a:xfrm>
            <a:off x="7381875" y="0"/>
            <a:ext cx="244475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2400" b="1" dirty="0" err="1">
                <a:solidFill>
                  <a:srgbClr val="000099"/>
                </a:solidFill>
              </a:rPr>
              <a:t>Implementation</a:t>
            </a:r>
            <a:r>
              <a:rPr lang="fr-FR" sz="2400" b="1" dirty="0">
                <a:solidFill>
                  <a:srgbClr val="000099"/>
                </a:solidFill>
              </a:rPr>
              <a:t/>
            </a:r>
            <a:br>
              <a:rPr lang="fr-FR" sz="2400" b="1" dirty="0">
                <a:solidFill>
                  <a:srgbClr val="000099"/>
                </a:solidFill>
              </a:rPr>
            </a:br>
            <a:r>
              <a:rPr lang="fr-FR" sz="2400" b="1" dirty="0" err="1">
                <a:solidFill>
                  <a:srgbClr val="000099"/>
                </a:solidFill>
              </a:rPr>
              <a:t>at</a:t>
            </a:r>
            <a:r>
              <a:rPr lang="fr-FR" sz="2400" b="1" dirty="0">
                <a:solidFill>
                  <a:srgbClr val="000099"/>
                </a:solidFill>
              </a:rPr>
              <a:t> ATF</a:t>
            </a:r>
            <a:r>
              <a:rPr lang="fr-FR" sz="1400" dirty="0"/>
              <a:t> </a:t>
            </a:r>
            <a:r>
              <a:rPr lang="fr-FR" sz="2400" b="1" dirty="0" smtClean="0"/>
              <a:t>/ KEK</a:t>
            </a:r>
            <a:endParaRPr lang="fr-FR" sz="2400" b="1" dirty="0">
              <a:sym typeface="Wingdings" panose="05000000000000000000" pitchFamily="2" charset="2"/>
            </a:endParaRPr>
          </a:p>
        </p:txBody>
      </p:sp>
      <p:grpSp>
        <p:nvGrpSpPr>
          <p:cNvPr id="50181" name="Group 8"/>
          <p:cNvGrpSpPr>
            <a:grpSpLocks/>
          </p:cNvGrpSpPr>
          <p:nvPr/>
        </p:nvGrpSpPr>
        <p:grpSpPr bwMode="auto">
          <a:xfrm>
            <a:off x="1524001" y="3297238"/>
            <a:ext cx="5586413" cy="3560762"/>
            <a:chOff x="0" y="0"/>
            <a:chExt cx="5956" cy="4320"/>
          </a:xfrm>
        </p:grpSpPr>
        <p:pic>
          <p:nvPicPr>
            <p:cNvPr id="50185" name="Picture 9" descr="DSCN299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6" name="AutoShape 10"/>
            <p:cNvSpPr>
              <a:spLocks noChangeArrowheads="1"/>
            </p:cNvSpPr>
            <p:nvPr/>
          </p:nvSpPr>
          <p:spPr bwMode="auto">
            <a:xfrm rot="2086525">
              <a:off x="2427" y="2568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rgbClr val="0000CC"/>
            </a:solidFill>
            <a:ln w="381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fr-FR"/>
            </a:p>
          </p:txBody>
        </p:sp>
        <p:sp>
          <p:nvSpPr>
            <p:cNvPr id="50187" name="AutoShape 11"/>
            <p:cNvSpPr>
              <a:spLocks noChangeArrowheads="1"/>
            </p:cNvSpPr>
            <p:nvPr/>
          </p:nvSpPr>
          <p:spPr bwMode="auto">
            <a:xfrm rot="-8812216">
              <a:off x="1247" y="1752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rgbClr val="0000CC"/>
            </a:solidFill>
            <a:ln w="381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fr-FR"/>
            </a:p>
          </p:txBody>
        </p:sp>
        <p:sp>
          <p:nvSpPr>
            <p:cNvPr id="50188" name="AutoShape 12"/>
            <p:cNvSpPr>
              <a:spLocks noChangeArrowheads="1"/>
            </p:cNvSpPr>
            <p:nvPr/>
          </p:nvSpPr>
          <p:spPr bwMode="auto">
            <a:xfrm rot="-8812216">
              <a:off x="4694" y="1026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rgbClr val="0000CC"/>
            </a:solidFill>
            <a:ln w="381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fr-FR"/>
            </a:p>
          </p:txBody>
        </p:sp>
        <p:sp>
          <p:nvSpPr>
            <p:cNvPr id="50189" name="AutoShape 13"/>
            <p:cNvSpPr>
              <a:spLocks noChangeArrowheads="1"/>
            </p:cNvSpPr>
            <p:nvPr/>
          </p:nvSpPr>
          <p:spPr bwMode="auto">
            <a:xfrm rot="8356728">
              <a:off x="4105" y="2749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rgbClr val="00FF00"/>
            </a:solidFill>
            <a:ln w="38100">
              <a:solidFill>
                <a:srgbClr val="FF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fr-FR"/>
            </a:p>
          </p:txBody>
        </p:sp>
        <p:sp>
          <p:nvSpPr>
            <p:cNvPr id="50190" name="AutoShape 14"/>
            <p:cNvSpPr>
              <a:spLocks noChangeArrowheads="1"/>
            </p:cNvSpPr>
            <p:nvPr/>
          </p:nvSpPr>
          <p:spPr bwMode="auto">
            <a:xfrm rot="9012484">
              <a:off x="2608" y="708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rgbClr val="00FF00"/>
            </a:solidFill>
            <a:ln w="38100">
              <a:solidFill>
                <a:srgbClr val="FF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fr-FR"/>
            </a:p>
          </p:txBody>
        </p:sp>
        <p:sp>
          <p:nvSpPr>
            <p:cNvPr id="50191" name="AutoShape 15"/>
            <p:cNvSpPr>
              <a:spLocks noChangeArrowheads="1"/>
            </p:cNvSpPr>
            <p:nvPr/>
          </p:nvSpPr>
          <p:spPr bwMode="auto">
            <a:xfrm rot="-2273165">
              <a:off x="3515" y="1298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rgbClr val="00FF00"/>
            </a:solidFill>
            <a:ln w="38100">
              <a:solidFill>
                <a:srgbClr val="FF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fr-FR"/>
            </a:p>
          </p:txBody>
        </p:sp>
        <p:sp>
          <p:nvSpPr>
            <p:cNvPr id="177168" name="Text Box 16"/>
            <p:cNvSpPr txBox="1">
              <a:spLocks noChangeArrowheads="1"/>
            </p:cNvSpPr>
            <p:nvPr/>
          </p:nvSpPr>
          <p:spPr bwMode="auto">
            <a:xfrm>
              <a:off x="711" y="2069"/>
              <a:ext cx="2156" cy="1123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kumimoji="1" lang="en-US" altLang="ja-JP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Pulse Motor Port</a:t>
              </a:r>
            </a:p>
            <a:p>
              <a:pPr algn="ctr">
                <a:defRPr/>
              </a:pPr>
              <a:r>
                <a:rPr kumimoji="1" lang="en-US" altLang="ja-JP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for</a:t>
              </a:r>
            </a:p>
            <a:p>
              <a:pPr algn="ctr">
                <a:defRPr/>
              </a:pPr>
              <a:r>
                <a:rPr kumimoji="1" lang="en-US" altLang="ja-JP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Up-Down Move</a:t>
              </a:r>
            </a:p>
          </p:txBody>
        </p:sp>
        <p:sp>
          <p:nvSpPr>
            <p:cNvPr id="177169" name="Text Box 17"/>
            <p:cNvSpPr txBox="1">
              <a:spLocks noChangeArrowheads="1"/>
            </p:cNvSpPr>
            <p:nvPr/>
          </p:nvSpPr>
          <p:spPr bwMode="auto">
            <a:xfrm>
              <a:off x="3800" y="2113"/>
              <a:ext cx="2156" cy="1123"/>
            </a:xfrm>
            <a:prstGeom prst="rect">
              <a:avLst/>
            </a:prstGeom>
            <a:noFill/>
            <a:ln w="9525">
              <a:solidFill>
                <a:srgbClr val="FF33CC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kumimoji="1" lang="en-US" altLang="ja-JP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Pulse Motor Port</a:t>
              </a:r>
            </a:p>
            <a:p>
              <a:pPr algn="ctr">
                <a:defRPr/>
              </a:pPr>
              <a:r>
                <a:rPr kumimoji="1" lang="en-US" altLang="ja-JP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for</a:t>
              </a:r>
            </a:p>
            <a:p>
              <a:pPr algn="ctr">
                <a:defRPr/>
              </a:pPr>
              <a:r>
                <a:rPr kumimoji="1" lang="en-US" altLang="ja-JP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Horizontal Move</a:t>
              </a:r>
            </a:p>
          </p:txBody>
        </p:sp>
        <p:sp>
          <p:nvSpPr>
            <p:cNvPr id="50194" name="Line 18"/>
            <p:cNvSpPr>
              <a:spLocks noChangeShapeType="1"/>
            </p:cNvSpPr>
            <p:nvPr/>
          </p:nvSpPr>
          <p:spPr bwMode="auto">
            <a:xfrm>
              <a:off x="975" y="391"/>
              <a:ext cx="2177" cy="1451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7171" name="Text Box 19"/>
            <p:cNvSpPr txBox="1">
              <a:spLocks noChangeArrowheads="1"/>
            </p:cNvSpPr>
            <p:nvPr/>
          </p:nvSpPr>
          <p:spPr bwMode="auto">
            <a:xfrm>
              <a:off x="112" y="121"/>
              <a:ext cx="3135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ja-JP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MS PGothic" pitchFamily="34" charset="-128"/>
                </a:rPr>
                <a:t>Assumed ATF Beam Line</a:t>
              </a:r>
            </a:p>
          </p:txBody>
        </p:sp>
        <p:sp>
          <p:nvSpPr>
            <p:cNvPr id="50196" name="Text Box 20"/>
            <p:cNvSpPr txBox="1">
              <a:spLocks noChangeArrowheads="1"/>
            </p:cNvSpPr>
            <p:nvPr/>
          </p:nvSpPr>
          <p:spPr bwMode="auto">
            <a:xfrm>
              <a:off x="147" y="3850"/>
              <a:ext cx="2931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fr-FR" dirty="0" err="1">
                  <a:solidFill>
                    <a:schemeClr val="bg1"/>
                  </a:solidFill>
                </a:rPr>
                <a:t>From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smtClean="0">
                  <a:solidFill>
                    <a:schemeClr val="bg1"/>
                  </a:solidFill>
                </a:rPr>
                <a:t>KEK / </a:t>
              </a:r>
              <a:r>
                <a:rPr lang="fr-FR" dirty="0" err="1" smtClean="0">
                  <a:solidFill>
                    <a:schemeClr val="bg1"/>
                  </a:solidFill>
                </a:rPr>
                <a:t>Hirotaka-san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50182" name="AutoShape 21"/>
          <p:cNvSpPr>
            <a:spLocks noChangeArrowheads="1"/>
          </p:cNvSpPr>
          <p:nvPr/>
        </p:nvSpPr>
        <p:spPr bwMode="auto">
          <a:xfrm flipH="1">
            <a:off x="3511551" y="2284414"/>
            <a:ext cx="815975" cy="1354137"/>
          </a:xfrm>
          <a:custGeom>
            <a:avLst/>
            <a:gdLst>
              <a:gd name="T0" fmla="*/ 407950 w 21600"/>
              <a:gd name="T1" fmla="*/ 0 h 21600"/>
              <a:gd name="T2" fmla="*/ 101997 w 21600"/>
              <a:gd name="T3" fmla="*/ 677069 h 21600"/>
              <a:gd name="T4" fmla="*/ 407950 w 21600"/>
              <a:gd name="T5" fmla="*/ 338534 h 21600"/>
              <a:gd name="T6" fmla="*/ 917972 w 21600"/>
              <a:gd name="T7" fmla="*/ 677069 h 21600"/>
              <a:gd name="T8" fmla="*/ 713978 w 21600"/>
              <a:gd name="T9" fmla="*/ 1015603 h 21600"/>
              <a:gd name="T10" fmla="*/ 509984 w 21600"/>
              <a:gd name="T11" fmla="*/ 67706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99FF"/>
          </a:solidFill>
          <a:ln w="9525">
            <a:solidFill>
              <a:srgbClr val="00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183" name="Text Box 22"/>
          <p:cNvSpPr txBox="1">
            <a:spLocks noChangeArrowheads="1"/>
          </p:cNvSpPr>
          <p:nvPr/>
        </p:nvSpPr>
        <p:spPr bwMode="auto">
          <a:xfrm>
            <a:off x="1438276" y="355600"/>
            <a:ext cx="16621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z="1600" b="1">
                <a:solidFill>
                  <a:srgbClr val="0099FF"/>
                </a:solidFill>
              </a:rPr>
              <a:t>Funahasi-san’s</a:t>
            </a:r>
            <a:br>
              <a:rPr lang="fr-FR" sz="1600" b="1">
                <a:solidFill>
                  <a:srgbClr val="0099FF"/>
                </a:solidFill>
              </a:rPr>
            </a:br>
            <a:r>
              <a:rPr lang="fr-FR" sz="1600" b="1">
                <a:solidFill>
                  <a:srgbClr val="0099FF"/>
                </a:solidFill>
              </a:rPr>
              <a:t> ATF </a:t>
            </a:r>
            <a:br>
              <a:rPr lang="fr-FR" sz="1600" b="1">
                <a:solidFill>
                  <a:srgbClr val="0099FF"/>
                </a:solidFill>
              </a:rPr>
            </a:br>
            <a:r>
              <a:rPr lang="fr-FR" sz="1600" b="1">
                <a:solidFill>
                  <a:srgbClr val="0099FF"/>
                </a:solidFill>
              </a:rPr>
              <a:t>micrometric </a:t>
            </a:r>
            <a:br>
              <a:rPr lang="fr-FR" sz="1600" b="1">
                <a:solidFill>
                  <a:srgbClr val="0099FF"/>
                </a:solidFill>
              </a:rPr>
            </a:br>
            <a:r>
              <a:rPr lang="fr-FR" sz="1600" b="1">
                <a:solidFill>
                  <a:srgbClr val="0099FF"/>
                </a:solidFill>
              </a:rPr>
              <a:t>table mount</a:t>
            </a:r>
          </a:p>
          <a:p>
            <a:pPr eaLnBrk="1" hangingPunct="1"/>
            <a:r>
              <a:rPr lang="fr-FR" sz="1600" b="1">
                <a:solidFill>
                  <a:srgbClr val="0099FF"/>
                </a:solidFill>
              </a:rPr>
              <a:t>system </a:t>
            </a:r>
          </a:p>
        </p:txBody>
      </p:sp>
      <p:pic>
        <p:nvPicPr>
          <p:cNvPr id="177175" name="Picture 23" descr="IMG_52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673" y="3226716"/>
            <a:ext cx="4818062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63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2923" y="0"/>
            <a:ext cx="5583003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800" b="1" dirty="0" smtClean="0"/>
              <a:t>‘main issues’ 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err="1" smtClean="0"/>
              <a:t>cleanliness</a:t>
            </a:r>
            <a:r>
              <a:rPr lang="fr-FR" sz="2800" b="1" dirty="0" smtClean="0"/>
              <a:t> </a:t>
            </a:r>
            <a:br>
              <a:rPr lang="fr-FR" sz="2800" b="1" dirty="0" smtClean="0"/>
            </a:br>
            <a:r>
              <a:rPr lang="fr-FR" sz="2800" b="1" dirty="0" smtClean="0"/>
              <a:t>(</a:t>
            </a:r>
            <a:r>
              <a:rPr lang="fr-FR" sz="2800" b="1" dirty="0" err="1" smtClean="0"/>
              <a:t>very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low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loss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mirrors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coatings</a:t>
            </a:r>
            <a:r>
              <a:rPr lang="fr-FR" sz="2800" b="1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b="1" dirty="0" smtClean="0"/>
              <a:t>‘Complexe’ </a:t>
            </a:r>
            <a:r>
              <a:rPr lang="fr-FR" sz="2800" b="1" dirty="0" err="1" smtClean="0"/>
              <a:t>dynamical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behaviour</a:t>
            </a:r>
            <a:r>
              <a:rPr lang="fr-FR" sz="2800" b="1" dirty="0" smtClean="0"/>
              <a:t> </a:t>
            </a:r>
            <a:br>
              <a:rPr lang="fr-FR" sz="2800" b="1" dirty="0" smtClean="0"/>
            </a:br>
            <a:r>
              <a:rPr lang="fr-FR" sz="2800" b="1" dirty="0" err="1" smtClean="0"/>
              <a:t>with</a:t>
            </a:r>
            <a:r>
              <a:rPr lang="fr-FR" sz="2800" b="1" dirty="0" smtClean="0"/>
              <a:t> high </a:t>
            </a:r>
            <a:r>
              <a:rPr lang="fr-FR" sz="2800" b="1" dirty="0" err="1" smtClean="0"/>
              <a:t>average</a:t>
            </a:r>
            <a:r>
              <a:rPr lang="fr-FR" sz="2800" b="1" dirty="0" smtClean="0"/>
              <a:t> power</a:t>
            </a:r>
          </a:p>
          <a:p>
            <a:pPr lvl="1"/>
            <a:r>
              <a:rPr lang="fr-FR" sz="2800" b="1" dirty="0" smtClean="0">
                <a:sym typeface="Wingdings" panose="05000000000000000000" pitchFamily="2" charset="2"/>
              </a:rPr>
              <a:t> feedback </a:t>
            </a:r>
            <a:r>
              <a:rPr lang="fr-FR" sz="2800" b="1" dirty="0" err="1" smtClean="0">
                <a:sym typeface="Wingdings" panose="05000000000000000000" pitchFamily="2" charset="2"/>
              </a:rPr>
              <a:t>instability</a:t>
            </a:r>
            <a:r>
              <a:rPr lang="fr-FR" sz="2800" b="1" dirty="0" smtClean="0">
                <a:sym typeface="Wingdings" panose="05000000000000000000" pitchFamily="2" charset="2"/>
              </a:rPr>
              <a:t> …</a:t>
            </a:r>
            <a:endParaRPr 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0" y="2824092"/>
            <a:ext cx="5120827" cy="384062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02383" y="357325"/>
            <a:ext cx="586532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R&amp;D </a:t>
            </a:r>
            <a:r>
              <a:rPr lang="fr-FR" b="1" dirty="0" err="1" smtClean="0"/>
              <a:t>going</a:t>
            </a:r>
            <a:r>
              <a:rPr lang="fr-FR" b="1" dirty="0" smtClean="0"/>
              <a:t> on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cavities</a:t>
            </a:r>
            <a:endParaRPr lang="fr-FR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Stable </a:t>
            </a:r>
            <a:r>
              <a:rPr lang="fr-FR" b="1" dirty="0" err="1" smtClean="0"/>
              <a:t>run</a:t>
            </a:r>
            <a:r>
              <a:rPr lang="fr-FR" b="1" dirty="0" smtClean="0"/>
              <a:t> of </a:t>
            </a:r>
            <a:r>
              <a:rPr lang="fr-FR" b="1" dirty="0" err="1" smtClean="0"/>
              <a:t>hours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~100 kW (LAL)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Modal </a:t>
            </a:r>
            <a:r>
              <a:rPr lang="fr-FR" b="1" dirty="0" err="1" smtClean="0"/>
              <a:t>instability</a:t>
            </a:r>
            <a:r>
              <a:rPr lang="fr-FR" b="1" dirty="0" smtClean="0"/>
              <a:t> </a:t>
            </a:r>
            <a:r>
              <a:rPr lang="fr-FR" b="1" dirty="0" err="1" smtClean="0"/>
              <a:t>when</a:t>
            </a:r>
            <a:r>
              <a:rPr lang="fr-FR" b="1" dirty="0" smtClean="0"/>
              <a:t> </a:t>
            </a:r>
            <a:r>
              <a:rPr lang="fr-FR" b="1" dirty="0" err="1" smtClean="0"/>
              <a:t>reaching</a:t>
            </a:r>
            <a:r>
              <a:rPr lang="fr-FR" b="1" dirty="0" smtClean="0"/>
              <a:t> ~400kW (LAL)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C</a:t>
            </a:r>
            <a:r>
              <a:rPr lang="fr-FR" b="1" dirty="0" smtClean="0"/>
              <a:t>ollaboration </a:t>
            </a:r>
            <a:r>
              <a:rPr lang="fr-FR" b="1" dirty="0" err="1" smtClean="0"/>
              <a:t>with</a:t>
            </a:r>
            <a:r>
              <a:rPr lang="fr-FR" b="1" dirty="0" smtClean="0"/>
              <a:t> KEK and </a:t>
            </a:r>
            <a:r>
              <a:rPr lang="fr-FR" b="1" dirty="0" err="1" smtClean="0"/>
              <a:t>recently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Minalo’s</a:t>
            </a:r>
            <a:r>
              <a:rPr lang="fr-FR" b="1" dirty="0" smtClean="0"/>
              <a:t> group</a:t>
            </a:r>
            <a:endParaRPr lang="fr-FR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19" y="2047142"/>
            <a:ext cx="3477561" cy="445222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78615" y="6130039"/>
            <a:ext cx="1356205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Pierre Favier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92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288" y="1267275"/>
            <a:ext cx="5747401" cy="43423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047068" y="144965"/>
            <a:ext cx="6469784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800" b="1" dirty="0" err="1" smtClean="0"/>
              <a:t>Idea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at</a:t>
            </a:r>
            <a:r>
              <a:rPr lang="fr-FR" sz="2800" b="1" dirty="0" smtClean="0"/>
              <a:t> KEK </a:t>
            </a:r>
            <a:r>
              <a:rPr lang="fr-FR" sz="2800" b="1" dirty="0" err="1" smtClean="0"/>
              <a:t>that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avoid</a:t>
            </a:r>
            <a:r>
              <a:rPr lang="fr-FR" sz="2800" b="1" dirty="0" smtClean="0"/>
              <a:t> high </a:t>
            </a:r>
            <a:r>
              <a:rPr lang="fr-FR" sz="2800" b="1" dirty="0" err="1" smtClean="0"/>
              <a:t>average</a:t>
            </a:r>
            <a:r>
              <a:rPr lang="fr-FR" sz="2800" b="1" dirty="0" smtClean="0"/>
              <a:t> power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405301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008" y="0"/>
            <a:ext cx="9557924" cy="696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6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799" y="922496"/>
            <a:ext cx="5036298" cy="439048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38" y="346890"/>
            <a:ext cx="6153614" cy="470487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734207" y="5312979"/>
            <a:ext cx="5486245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3600" b="1" dirty="0" err="1" smtClean="0"/>
              <a:t>Very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promessing</a:t>
            </a:r>
            <a:r>
              <a:rPr lang="fr-FR" sz="3600" b="1" dirty="0" smtClean="0"/>
              <a:t> for LINACS</a:t>
            </a:r>
            <a:endParaRPr lang="fr-FR" sz="36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8513379" y="553164"/>
            <a:ext cx="107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K. </a:t>
            </a:r>
            <a:r>
              <a:rPr lang="fr-FR" dirty="0" err="1" smtClean="0"/>
              <a:t>Sakaue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390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16733"/>
            <a:ext cx="9144000" cy="5047837"/>
          </a:xfrm>
          <a:prstGeom prst="rect">
            <a:avLst/>
          </a:prstGeom>
        </p:spPr>
      </p:pic>
      <p:sp>
        <p:nvSpPr>
          <p:cNvPr id="5124" name="Oval 5"/>
          <p:cNvSpPr>
            <a:spLocks noChangeArrowheads="1"/>
          </p:cNvSpPr>
          <p:nvPr/>
        </p:nvSpPr>
        <p:spPr bwMode="auto">
          <a:xfrm>
            <a:off x="7356140" y="2721118"/>
            <a:ext cx="565150" cy="55245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8154317" y="2334238"/>
            <a:ext cx="134844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FF0000"/>
                </a:solidFill>
              </a:rPr>
              <a:t>Interaction area</a:t>
            </a: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5170024" y="2812677"/>
            <a:ext cx="11913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</a:rPr>
              <a:t>~ 18 meters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5127" name="Line 8"/>
          <p:cNvSpPr>
            <a:spLocks noChangeShapeType="1"/>
          </p:cNvSpPr>
          <p:nvPr/>
        </p:nvSpPr>
        <p:spPr bwMode="auto">
          <a:xfrm flipH="1">
            <a:off x="7921291" y="2528901"/>
            <a:ext cx="233027" cy="2837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28" name="Oval 9"/>
          <p:cNvSpPr>
            <a:spLocks noChangeArrowheads="1"/>
          </p:cNvSpPr>
          <p:nvPr/>
        </p:nvSpPr>
        <p:spPr bwMode="auto">
          <a:xfrm>
            <a:off x="4458817" y="2348880"/>
            <a:ext cx="2664296" cy="1296926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937" y="-69884"/>
            <a:ext cx="3152174" cy="123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9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0" t="20685" r="27162" b="45792"/>
          <a:stretch/>
        </p:blipFill>
        <p:spPr>
          <a:xfrm>
            <a:off x="4331804" y="404665"/>
            <a:ext cx="3960440" cy="5474729"/>
          </a:xfrm>
          <a:prstGeom prst="rect">
            <a:avLst/>
          </a:prstGeom>
        </p:spPr>
      </p:pic>
      <p:sp>
        <p:nvSpPr>
          <p:cNvPr id="6148" name="Line 5"/>
          <p:cNvSpPr>
            <a:spLocks noChangeShapeType="1"/>
          </p:cNvSpPr>
          <p:nvPr/>
        </p:nvSpPr>
        <p:spPr bwMode="auto">
          <a:xfrm flipV="1">
            <a:off x="7061448" y="3411377"/>
            <a:ext cx="6660" cy="3484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7131606" y="3351423"/>
            <a:ext cx="809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200mm</a:t>
            </a:r>
          </a:p>
        </p:txBody>
      </p:sp>
      <p:sp>
        <p:nvSpPr>
          <p:cNvPr id="6150" name="AutoShape 7"/>
          <p:cNvSpPr>
            <a:spLocks noChangeArrowheads="1"/>
          </p:cNvSpPr>
          <p:nvPr/>
        </p:nvSpPr>
        <p:spPr bwMode="auto">
          <a:xfrm>
            <a:off x="6591472" y="3411377"/>
            <a:ext cx="329548" cy="329406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4511824" y="3383938"/>
            <a:ext cx="1535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Interaction point</a:t>
            </a:r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2711625" y="2384885"/>
            <a:ext cx="100765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No </a:t>
            </a:r>
            <a:r>
              <a:rPr lang="fr-FR" dirty="0" err="1"/>
              <a:t>space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05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0" t="20685" r="27162" b="45792"/>
          <a:stretch/>
        </p:blipFill>
        <p:spPr>
          <a:xfrm>
            <a:off x="4331804" y="404665"/>
            <a:ext cx="3960440" cy="5474729"/>
          </a:xfrm>
          <a:prstGeom prst="rect">
            <a:avLst/>
          </a:prstGeom>
        </p:spPr>
      </p:pic>
      <p:sp>
        <p:nvSpPr>
          <p:cNvPr id="6148" name="Line 5"/>
          <p:cNvSpPr>
            <a:spLocks noChangeShapeType="1"/>
          </p:cNvSpPr>
          <p:nvPr/>
        </p:nvSpPr>
        <p:spPr bwMode="auto">
          <a:xfrm flipV="1">
            <a:off x="7061448" y="3411377"/>
            <a:ext cx="6660" cy="3484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50" name="AutoShape 7"/>
          <p:cNvSpPr>
            <a:spLocks noChangeArrowheads="1"/>
          </p:cNvSpPr>
          <p:nvPr/>
        </p:nvSpPr>
        <p:spPr bwMode="auto">
          <a:xfrm>
            <a:off x="6591472" y="3411377"/>
            <a:ext cx="329548" cy="329406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364032" y="3318125"/>
            <a:ext cx="1689886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 err="1">
                <a:solidFill>
                  <a:srgbClr val="FF0000"/>
                </a:solidFill>
              </a:rPr>
              <a:t>Diameter</a:t>
            </a:r>
            <a:r>
              <a:rPr lang="fr-FR" dirty="0">
                <a:solidFill>
                  <a:srgbClr val="FF0000"/>
                </a:solidFill>
              </a:rPr>
              <a:t> 800 mm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231399" y="2966613"/>
            <a:ext cx="1763737" cy="92333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/>
              <a:t>Not </a:t>
            </a:r>
            <a:r>
              <a:rPr lang="fr-FR" dirty="0" err="1" smtClean="0"/>
              <a:t>possibile</a:t>
            </a:r>
            <a:r>
              <a:rPr lang="fr-FR" dirty="0" smtClean="0"/>
              <a:t> </a:t>
            </a:r>
            <a:r>
              <a:rPr lang="fr-FR" dirty="0"/>
              <a:t>to </a:t>
            </a:r>
            <a:r>
              <a:rPr lang="fr-FR" dirty="0" err="1"/>
              <a:t>integrate</a:t>
            </a:r>
            <a:r>
              <a:rPr lang="fr-FR" dirty="0"/>
              <a:t> 1 vacuum </a:t>
            </a:r>
            <a:r>
              <a:rPr lang="fr-FR" dirty="0" err="1"/>
              <a:t>chamber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559" y="2672917"/>
            <a:ext cx="1812266" cy="17955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Connecteur droit 12"/>
          <p:cNvCxnSpPr/>
          <p:nvPr/>
        </p:nvCxnSpPr>
        <p:spPr bwMode="auto">
          <a:xfrm flipV="1">
            <a:off x="6056251" y="3133859"/>
            <a:ext cx="30640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 bwMode="auto">
          <a:xfrm flipV="1">
            <a:off x="6578675" y="3889943"/>
            <a:ext cx="30640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 bwMode="auto">
          <a:xfrm>
            <a:off x="6577875" y="3169863"/>
            <a:ext cx="30720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 bwMode="auto">
          <a:xfrm>
            <a:off x="6060318" y="3925947"/>
            <a:ext cx="30720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 bwMode="auto">
          <a:xfrm>
            <a:off x="6213919" y="3205867"/>
            <a:ext cx="517957" cy="68407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 bwMode="auto">
          <a:xfrm>
            <a:off x="6731875" y="3228671"/>
            <a:ext cx="0" cy="68407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 bwMode="auto">
          <a:xfrm>
            <a:off x="6213918" y="3228671"/>
            <a:ext cx="0" cy="68407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 bwMode="auto">
          <a:xfrm flipH="1">
            <a:off x="6209451" y="3241871"/>
            <a:ext cx="522024" cy="68407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1" name="Picture 77" descr="MightyLaser_logo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139" y="2803220"/>
            <a:ext cx="1548801" cy="419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03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9306" y="3382146"/>
            <a:ext cx="5742695" cy="347585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20" y="1540393"/>
            <a:ext cx="6628051" cy="283143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753" y="-112838"/>
            <a:ext cx="5677876" cy="17646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63782" y="5237018"/>
            <a:ext cx="5061129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C</a:t>
            </a:r>
            <a:r>
              <a:rPr lang="fr-FR" b="1" dirty="0" err="1" smtClean="0"/>
              <a:t>w</a:t>
            </a:r>
            <a:r>
              <a:rPr lang="fr-FR" b="1" dirty="0" smtClean="0"/>
              <a:t> </a:t>
            </a:r>
            <a:r>
              <a:rPr lang="fr-FR" b="1" dirty="0" err="1" smtClean="0"/>
              <a:t>NdYag</a:t>
            </a:r>
            <a:r>
              <a:rPr lang="fr-FR" b="1" dirty="0" smtClean="0"/>
              <a:t> laser</a:t>
            </a:r>
          </a:p>
          <a:p>
            <a:r>
              <a:rPr lang="fr-FR" b="1" dirty="0" err="1" smtClean="0"/>
              <a:t>Cavity</a:t>
            </a:r>
            <a:r>
              <a:rPr lang="fr-FR" b="1" dirty="0" smtClean="0"/>
              <a:t> Finesse 26000</a:t>
            </a:r>
          </a:p>
          <a:p>
            <a:r>
              <a:rPr lang="fr-FR" b="1" dirty="0" smtClean="0"/>
              <a:t>Power 1.5 kW</a:t>
            </a:r>
          </a:p>
          <a:p>
            <a:r>
              <a:rPr lang="fr-FR" b="1" dirty="0" err="1" smtClean="0"/>
              <a:t>Mirrors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LMA/Lyon</a:t>
            </a:r>
          </a:p>
          <a:p>
            <a:r>
              <a:rPr lang="fr-FR" b="1" dirty="0" err="1" smtClean="0"/>
              <a:t>Analog</a:t>
            </a:r>
            <a:r>
              <a:rPr lang="fr-FR" b="1" dirty="0" smtClean="0"/>
              <a:t> feedback &amp; </a:t>
            </a:r>
            <a:r>
              <a:rPr lang="fr-FR" b="1" dirty="0" err="1" smtClean="0"/>
              <a:t>very</a:t>
            </a:r>
            <a:r>
              <a:rPr lang="fr-FR" b="1" dirty="0" smtClean="0"/>
              <a:t> </a:t>
            </a:r>
            <a:r>
              <a:rPr lang="fr-FR" b="1" dirty="0" err="1" smtClean="0"/>
              <a:t>low</a:t>
            </a:r>
            <a:r>
              <a:rPr lang="fr-FR" b="1" dirty="0" smtClean="0"/>
              <a:t> </a:t>
            </a:r>
            <a:r>
              <a:rPr lang="fr-FR" b="1" dirty="0" err="1" smtClean="0"/>
              <a:t>linewidth</a:t>
            </a:r>
            <a:r>
              <a:rPr lang="fr-FR" b="1" dirty="0" smtClean="0"/>
              <a:t> </a:t>
            </a:r>
            <a:r>
              <a:rPr lang="fr-FR" b="1" dirty="0" err="1" smtClean="0"/>
              <a:t>cw</a:t>
            </a:r>
            <a:r>
              <a:rPr lang="fr-FR" b="1" dirty="0" smtClean="0"/>
              <a:t> </a:t>
            </a:r>
            <a:r>
              <a:rPr lang="fr-FR" b="1" dirty="0" err="1" smtClean="0"/>
              <a:t>oscillator</a:t>
            </a:r>
            <a:endParaRPr lang="fr-FR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574" y="1686941"/>
            <a:ext cx="2251860" cy="150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0" t="20685" r="27162" b="45792"/>
          <a:stretch/>
        </p:blipFill>
        <p:spPr>
          <a:xfrm>
            <a:off x="4331804" y="404665"/>
            <a:ext cx="3960440" cy="5474729"/>
          </a:xfrm>
          <a:prstGeom prst="rect">
            <a:avLst/>
          </a:prstGeom>
        </p:spPr>
      </p:pic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602730" y="3501456"/>
            <a:ext cx="179387" cy="179387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003" y="5019234"/>
            <a:ext cx="1209405" cy="111278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114050" y="944725"/>
            <a:ext cx="1209405" cy="1112781"/>
          </a:xfrm>
          <a:prstGeom prst="rect">
            <a:avLst/>
          </a:prstGeom>
        </p:spPr>
      </p:pic>
      <p:cxnSp>
        <p:nvCxnSpPr>
          <p:cNvPr id="16" name="Connecteur droit 15"/>
          <p:cNvCxnSpPr/>
          <p:nvPr/>
        </p:nvCxnSpPr>
        <p:spPr bwMode="auto">
          <a:xfrm flipV="1">
            <a:off x="6422721" y="1268760"/>
            <a:ext cx="18414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 bwMode="auto">
          <a:xfrm flipV="1">
            <a:off x="7211585" y="5654071"/>
            <a:ext cx="155261" cy="738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 bwMode="auto">
          <a:xfrm>
            <a:off x="6773970" y="1286885"/>
            <a:ext cx="199231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 bwMode="auto">
          <a:xfrm>
            <a:off x="6732061" y="5666426"/>
            <a:ext cx="207575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 bwMode="auto">
          <a:xfrm>
            <a:off x="6527846" y="1322889"/>
            <a:ext cx="745795" cy="430911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 bwMode="auto">
          <a:xfrm>
            <a:off x="6863498" y="1358894"/>
            <a:ext cx="409013" cy="429921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 bwMode="auto">
          <a:xfrm>
            <a:off x="6527847" y="1340769"/>
            <a:ext cx="298462" cy="4363241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 bwMode="auto">
          <a:xfrm flipH="1">
            <a:off x="6835848" y="1340769"/>
            <a:ext cx="10944" cy="434115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4541323" y="3406482"/>
            <a:ext cx="1535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Interaction point</a:t>
            </a:r>
          </a:p>
        </p:txBody>
      </p:sp>
      <p:cxnSp>
        <p:nvCxnSpPr>
          <p:cNvPr id="3" name="Connecteur droit avec flèche 2"/>
          <p:cNvCxnSpPr/>
          <p:nvPr/>
        </p:nvCxnSpPr>
        <p:spPr bwMode="auto">
          <a:xfrm flipH="1" flipV="1">
            <a:off x="6658014" y="332657"/>
            <a:ext cx="50055" cy="3258492"/>
          </a:xfrm>
          <a:prstGeom prst="straightConnector1">
            <a:avLst/>
          </a:prstGeom>
          <a:noFill/>
          <a:ln w="57150" cap="flat" cmpd="sng" algn="ctr">
            <a:solidFill>
              <a:srgbClr val="66FF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759221" y="322296"/>
            <a:ext cx="6270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X ray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7952083" y="2680364"/>
            <a:ext cx="24641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400" dirty="0"/>
              <a:t>2 vacuum </a:t>
            </a:r>
            <a:r>
              <a:rPr lang="fr-FR" sz="2400" dirty="0" err="1"/>
              <a:t>chambers</a:t>
            </a:r>
            <a:endParaRPr lang="fr-FR" sz="2400" dirty="0"/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 flipH="1" flipV="1">
            <a:off x="7201096" y="1952836"/>
            <a:ext cx="734285" cy="93610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>
            <a:off x="7568238" y="2888938"/>
            <a:ext cx="367143" cy="205933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7908132" y="5321648"/>
            <a:ext cx="1292341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350 </a:t>
            </a:r>
            <a:r>
              <a:rPr lang="fr-FR" dirty="0" err="1"/>
              <a:t>diameter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6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91998"/>
            <a:ext cx="9144000" cy="5145314"/>
          </a:xfrm>
          <a:prstGeom prst="rect">
            <a:avLst/>
          </a:prstGeom>
        </p:spPr>
      </p:pic>
      <p:grpSp>
        <p:nvGrpSpPr>
          <p:cNvPr id="8195" name="Group 69"/>
          <p:cNvGrpSpPr>
            <a:grpSpLocks/>
          </p:cNvGrpSpPr>
          <p:nvPr/>
        </p:nvGrpSpPr>
        <p:grpSpPr bwMode="auto">
          <a:xfrm rot="14190570">
            <a:off x="3927944" y="-744828"/>
            <a:ext cx="3760956" cy="2661039"/>
            <a:chOff x="657" y="1077"/>
            <a:chExt cx="2334" cy="1690"/>
          </a:xfrm>
        </p:grpSpPr>
        <p:sp>
          <p:nvSpPr>
            <p:cNvPr id="8216" name="AutoShape 66"/>
            <p:cNvSpPr>
              <a:spLocks noChangeArrowheads="1"/>
            </p:cNvSpPr>
            <p:nvPr/>
          </p:nvSpPr>
          <p:spPr bwMode="auto">
            <a:xfrm rot="13707760" flipH="1">
              <a:off x="2036" y="394"/>
              <a:ext cx="117" cy="1793"/>
            </a:xfrm>
            <a:prstGeom prst="flowChartExtract">
              <a:avLst/>
            </a:prstGeom>
            <a:solidFill>
              <a:schemeClr val="folHlink">
                <a:alpha val="49019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grpSp>
          <p:nvGrpSpPr>
            <p:cNvPr id="8217" name="Group 65"/>
            <p:cNvGrpSpPr>
              <a:grpSpLocks/>
            </p:cNvGrpSpPr>
            <p:nvPr/>
          </p:nvGrpSpPr>
          <p:grpSpPr bwMode="auto">
            <a:xfrm rot="-2731170">
              <a:off x="680" y="1810"/>
              <a:ext cx="1418" cy="228"/>
              <a:chOff x="2291" y="1372"/>
              <a:chExt cx="1588" cy="246"/>
            </a:xfrm>
          </p:grpSpPr>
          <p:sp>
            <p:nvSpPr>
              <p:cNvPr id="8226" name="AutoShape 63"/>
              <p:cNvSpPr>
                <a:spLocks noChangeArrowheads="1"/>
              </p:cNvSpPr>
              <p:nvPr/>
            </p:nvSpPr>
            <p:spPr bwMode="auto">
              <a:xfrm rot="16200000">
                <a:off x="2429" y="1234"/>
                <a:ext cx="246" cy="522"/>
              </a:xfrm>
              <a:prstGeom prst="flowChartMerg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fr-FR"/>
              </a:p>
            </p:txBody>
          </p:sp>
          <p:sp>
            <p:nvSpPr>
              <p:cNvPr id="8227" name="AutoShape 64"/>
              <p:cNvSpPr>
                <a:spLocks noChangeArrowheads="1"/>
              </p:cNvSpPr>
              <p:nvPr/>
            </p:nvSpPr>
            <p:spPr bwMode="auto">
              <a:xfrm rot="5400000">
                <a:off x="3495" y="1234"/>
                <a:ext cx="246" cy="522"/>
              </a:xfrm>
              <a:prstGeom prst="flowChartMerg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fr-FR"/>
              </a:p>
            </p:txBody>
          </p:sp>
        </p:grpSp>
        <p:sp>
          <p:nvSpPr>
            <p:cNvPr id="8218" name="Oval 8"/>
            <p:cNvSpPr>
              <a:spLocks noChangeArrowheads="1"/>
            </p:cNvSpPr>
            <p:nvPr/>
          </p:nvSpPr>
          <p:spPr bwMode="auto">
            <a:xfrm>
              <a:off x="1973" y="1077"/>
              <a:ext cx="158" cy="33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sp>
          <p:nvSpPr>
            <p:cNvPr id="8219" name="Rectangle 9"/>
            <p:cNvSpPr>
              <a:spLocks noChangeArrowheads="1"/>
            </p:cNvSpPr>
            <p:nvPr/>
          </p:nvSpPr>
          <p:spPr bwMode="auto">
            <a:xfrm>
              <a:off x="2437" y="1113"/>
              <a:ext cx="115" cy="235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sp>
          <p:nvSpPr>
            <p:cNvPr id="8220" name="AutoShape 10"/>
            <p:cNvSpPr>
              <a:spLocks noChangeArrowheads="1"/>
            </p:cNvSpPr>
            <p:nvPr/>
          </p:nvSpPr>
          <p:spPr bwMode="auto">
            <a:xfrm>
              <a:off x="725" y="1252"/>
              <a:ext cx="1769" cy="1338"/>
            </a:xfrm>
            <a:prstGeom prst="cube">
              <a:avLst>
                <a:gd name="adj" fmla="val 100000"/>
              </a:avLst>
            </a:prstGeom>
            <a:noFill/>
            <a:ln w="12700" cap="rnd">
              <a:solidFill>
                <a:schemeClr val="bg2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sp>
          <p:nvSpPr>
            <p:cNvPr id="8221" name="Line 11"/>
            <p:cNvSpPr>
              <a:spLocks noChangeShapeType="1"/>
            </p:cNvSpPr>
            <p:nvPr/>
          </p:nvSpPr>
          <p:spPr bwMode="auto">
            <a:xfrm flipV="1">
              <a:off x="1156" y="1252"/>
              <a:ext cx="907" cy="13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8222" name="Line 13"/>
            <p:cNvSpPr>
              <a:spLocks noChangeShapeType="1"/>
            </p:cNvSpPr>
            <p:nvPr/>
          </p:nvSpPr>
          <p:spPr bwMode="auto">
            <a:xfrm flipV="1">
              <a:off x="748" y="1230"/>
              <a:ext cx="1746" cy="13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8223" name="Line 14"/>
            <p:cNvSpPr>
              <a:spLocks noChangeShapeType="1"/>
            </p:cNvSpPr>
            <p:nvPr/>
          </p:nvSpPr>
          <p:spPr bwMode="auto">
            <a:xfrm flipH="1">
              <a:off x="1133" y="1229"/>
              <a:ext cx="1361" cy="13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8224" name="Oval 21"/>
            <p:cNvSpPr>
              <a:spLocks noChangeArrowheads="1"/>
            </p:cNvSpPr>
            <p:nvPr/>
          </p:nvSpPr>
          <p:spPr bwMode="auto">
            <a:xfrm>
              <a:off x="657" y="2437"/>
              <a:ext cx="158" cy="33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sp>
          <p:nvSpPr>
            <p:cNvPr id="8225" name="Rectangle 22"/>
            <p:cNvSpPr>
              <a:spLocks noChangeArrowheads="1"/>
            </p:cNvSpPr>
            <p:nvPr/>
          </p:nvSpPr>
          <p:spPr bwMode="auto">
            <a:xfrm>
              <a:off x="1098" y="2474"/>
              <a:ext cx="115" cy="235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</p:grpSp>
      <p:sp>
        <p:nvSpPr>
          <p:cNvPr id="8196" name="Line 23"/>
          <p:cNvSpPr>
            <a:spLocks noChangeShapeType="1"/>
          </p:cNvSpPr>
          <p:nvPr/>
        </p:nvSpPr>
        <p:spPr bwMode="auto">
          <a:xfrm flipH="1">
            <a:off x="7542055" y="676264"/>
            <a:ext cx="1253916" cy="13781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8197" name="Rectangle 29"/>
          <p:cNvSpPr>
            <a:spLocks noChangeArrowheads="1"/>
          </p:cNvSpPr>
          <p:nvPr/>
        </p:nvSpPr>
        <p:spPr bwMode="auto">
          <a:xfrm>
            <a:off x="3141014" y="66726"/>
            <a:ext cx="9605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100" u="sng" dirty="0">
                <a:solidFill>
                  <a:schemeClr val="accent2"/>
                </a:solidFill>
                <a:latin typeface="Arial" charset="0"/>
              </a:rPr>
              <a:t>Miroir plan 4</a:t>
            </a:r>
          </a:p>
        </p:txBody>
      </p:sp>
      <p:sp>
        <p:nvSpPr>
          <p:cNvPr id="8198" name="Rectangle 30"/>
          <p:cNvSpPr>
            <a:spLocks noChangeArrowheads="1"/>
          </p:cNvSpPr>
          <p:nvPr/>
        </p:nvSpPr>
        <p:spPr bwMode="auto">
          <a:xfrm>
            <a:off x="6775125" y="357069"/>
            <a:ext cx="9605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100" u="sng" dirty="0">
                <a:solidFill>
                  <a:schemeClr val="accent2"/>
                </a:solidFill>
                <a:latin typeface="Arial" charset="0"/>
              </a:rPr>
              <a:t>Miroir plan 1</a:t>
            </a:r>
          </a:p>
        </p:txBody>
      </p:sp>
      <p:sp>
        <p:nvSpPr>
          <p:cNvPr id="8199" name="Rectangle 31"/>
          <p:cNvSpPr>
            <a:spLocks noChangeArrowheads="1"/>
          </p:cNvSpPr>
          <p:nvPr/>
        </p:nvSpPr>
        <p:spPr bwMode="auto">
          <a:xfrm>
            <a:off x="3720191" y="1022426"/>
            <a:ext cx="13128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100" u="sng" dirty="0">
                <a:solidFill>
                  <a:srgbClr val="FF0000"/>
                </a:solidFill>
                <a:latin typeface="Arial" charset="0"/>
              </a:rPr>
              <a:t>Miroir sphérique 2</a:t>
            </a:r>
          </a:p>
        </p:txBody>
      </p:sp>
      <p:sp>
        <p:nvSpPr>
          <p:cNvPr id="8200" name="Rectangle 32"/>
          <p:cNvSpPr>
            <a:spLocks noChangeArrowheads="1"/>
          </p:cNvSpPr>
          <p:nvPr/>
        </p:nvSpPr>
        <p:spPr bwMode="auto">
          <a:xfrm>
            <a:off x="7896067" y="1332086"/>
            <a:ext cx="131318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100" u="sng" dirty="0">
                <a:solidFill>
                  <a:srgbClr val="FF0000"/>
                </a:solidFill>
                <a:latin typeface="Arial" charset="0"/>
              </a:rPr>
              <a:t>Miroir sphérique 3</a:t>
            </a:r>
          </a:p>
        </p:txBody>
      </p:sp>
      <p:sp>
        <p:nvSpPr>
          <p:cNvPr id="8201" name="Rectangle 47"/>
          <p:cNvSpPr>
            <a:spLocks noChangeArrowheads="1"/>
          </p:cNvSpPr>
          <p:nvPr/>
        </p:nvSpPr>
        <p:spPr bwMode="auto">
          <a:xfrm>
            <a:off x="6261620" y="1280458"/>
            <a:ext cx="3175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100" i="1" dirty="0">
                <a:latin typeface="Arial" charset="0"/>
              </a:rPr>
              <a:t>IP</a:t>
            </a:r>
          </a:p>
        </p:txBody>
      </p:sp>
      <p:sp>
        <p:nvSpPr>
          <p:cNvPr id="8202" name="Text Box 68"/>
          <p:cNvSpPr txBox="1">
            <a:spLocks noChangeArrowheads="1"/>
          </p:cNvSpPr>
          <p:nvPr/>
        </p:nvSpPr>
        <p:spPr bwMode="auto">
          <a:xfrm>
            <a:off x="5495550" y="1033583"/>
            <a:ext cx="319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>
                <a:latin typeface="Arial" charset="0"/>
              </a:rPr>
              <a:t>e-</a:t>
            </a:r>
          </a:p>
        </p:txBody>
      </p:sp>
      <p:sp>
        <p:nvSpPr>
          <p:cNvPr id="8203" name="Parallélogramme 33"/>
          <p:cNvSpPr>
            <a:spLocks noChangeArrowheads="1"/>
          </p:cNvSpPr>
          <p:nvPr/>
        </p:nvSpPr>
        <p:spPr bwMode="auto">
          <a:xfrm>
            <a:off x="1631951" y="-255414"/>
            <a:ext cx="2519363" cy="2411412"/>
          </a:xfrm>
          <a:prstGeom prst="parallelogram">
            <a:avLst>
              <a:gd name="adj" fmla="val 400001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cxnSp>
        <p:nvCxnSpPr>
          <p:cNvPr id="8204" name="Connecteur droit avec flèche 49"/>
          <p:cNvCxnSpPr>
            <a:cxnSpLocks noChangeShapeType="1"/>
          </p:cNvCxnSpPr>
          <p:nvPr/>
        </p:nvCxnSpPr>
        <p:spPr bwMode="auto">
          <a:xfrm flipH="1" flipV="1">
            <a:off x="3427300" y="3238840"/>
            <a:ext cx="3286125" cy="85163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5" name="ZoneTexte 50"/>
          <p:cNvSpPr txBox="1">
            <a:spLocks noChangeArrowheads="1"/>
          </p:cNvSpPr>
          <p:nvPr/>
        </p:nvSpPr>
        <p:spPr bwMode="auto">
          <a:xfrm>
            <a:off x="4206180" y="3668839"/>
            <a:ext cx="900113" cy="260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>
                <a:solidFill>
                  <a:srgbClr val="FF0000"/>
                </a:solidFill>
                <a:latin typeface="Arial" charset="0"/>
              </a:rPr>
              <a:t>~ </a:t>
            </a:r>
            <a:r>
              <a:rPr lang="fr-FR" sz="1100" dirty="0">
                <a:solidFill>
                  <a:srgbClr val="FF0000"/>
                </a:solidFill>
                <a:latin typeface="Arial" charset="0"/>
              </a:rPr>
              <a:t>2100 mm</a:t>
            </a:r>
          </a:p>
        </p:txBody>
      </p:sp>
      <p:sp>
        <p:nvSpPr>
          <p:cNvPr id="8208" name="Freeform 37"/>
          <p:cNvSpPr>
            <a:spLocks/>
          </p:cNvSpPr>
          <p:nvPr/>
        </p:nvSpPr>
        <p:spPr bwMode="auto">
          <a:xfrm rot="11459287" flipH="1">
            <a:off x="5554709" y="1097962"/>
            <a:ext cx="758969" cy="493712"/>
          </a:xfrm>
          <a:custGeom>
            <a:avLst/>
            <a:gdLst>
              <a:gd name="T0" fmla="*/ 1474788 w 1192"/>
              <a:gd name="T1" fmla="*/ 0 h 628"/>
              <a:gd name="T2" fmla="*/ 1313947 w 1192"/>
              <a:gd name="T3" fmla="*/ 536805 h 628"/>
              <a:gd name="T4" fmla="*/ 802968 w 1192"/>
              <a:gd name="T5" fmla="*/ 681037 h 628"/>
              <a:gd name="T6" fmla="*/ 0 w 1192"/>
              <a:gd name="T7" fmla="*/ 151824 h 6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92" h="628">
                <a:moveTo>
                  <a:pt x="1192" y="0"/>
                </a:moveTo>
                <a:lnTo>
                  <a:pt x="1062" y="495"/>
                </a:lnTo>
                <a:lnTo>
                  <a:pt x="649" y="628"/>
                </a:lnTo>
                <a:lnTo>
                  <a:pt x="0" y="140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" name="Text Box 38"/>
          <p:cNvSpPr txBox="1">
            <a:spLocks noChangeArrowheads="1"/>
          </p:cNvSpPr>
          <p:nvPr/>
        </p:nvSpPr>
        <p:spPr bwMode="auto">
          <a:xfrm>
            <a:off x="8037938" y="318467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accent2"/>
                </a:solidFill>
              </a:rPr>
              <a:t>Laser</a:t>
            </a:r>
          </a:p>
        </p:txBody>
      </p:sp>
      <p:sp>
        <p:nvSpPr>
          <p:cNvPr id="8209" name="Line 39"/>
          <p:cNvSpPr>
            <a:spLocks noChangeShapeType="1"/>
          </p:cNvSpPr>
          <p:nvPr/>
        </p:nvSpPr>
        <p:spPr bwMode="auto">
          <a:xfrm flipH="1" flipV="1">
            <a:off x="2395923" y="170036"/>
            <a:ext cx="920658" cy="216837"/>
          </a:xfrm>
          <a:prstGeom prst="line">
            <a:avLst/>
          </a:prstGeom>
          <a:noFill/>
          <a:ln w="57150" cmpd="thinThick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10" name="Text Box 40"/>
          <p:cNvSpPr txBox="1">
            <a:spLocks noChangeArrowheads="1"/>
          </p:cNvSpPr>
          <p:nvPr/>
        </p:nvSpPr>
        <p:spPr bwMode="auto">
          <a:xfrm rot="832475">
            <a:off x="1791796" y="389492"/>
            <a:ext cx="1687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r-FR" dirty="0">
                <a:solidFill>
                  <a:schemeClr val="folHlink"/>
                </a:solidFill>
              </a:rPr>
              <a:t>Compton 20 </a:t>
            </a:r>
            <a:r>
              <a:rPr lang="fr-FR" dirty="0" err="1">
                <a:solidFill>
                  <a:schemeClr val="folHlink"/>
                </a:solidFill>
              </a:rPr>
              <a:t>mrad</a:t>
            </a:r>
            <a:endParaRPr lang="fr-FR" dirty="0">
              <a:solidFill>
                <a:schemeClr val="folHlink"/>
              </a:solidFill>
            </a:endParaRPr>
          </a:p>
          <a:p>
            <a:pPr algn="ctr" eaLnBrk="1" hangingPunct="1"/>
            <a:r>
              <a:rPr lang="fr-FR" dirty="0">
                <a:solidFill>
                  <a:schemeClr val="folHlink"/>
                </a:solidFill>
              </a:rPr>
              <a:t>(</a:t>
            </a:r>
            <a:r>
              <a:rPr lang="fr-FR" dirty="0" err="1">
                <a:solidFill>
                  <a:schemeClr val="folHlink"/>
                </a:solidFill>
              </a:rPr>
              <a:t>half</a:t>
            </a:r>
            <a:r>
              <a:rPr lang="fr-FR" dirty="0">
                <a:solidFill>
                  <a:schemeClr val="folHlink"/>
                </a:solidFill>
              </a:rPr>
              <a:t> angle)</a:t>
            </a:r>
          </a:p>
        </p:txBody>
      </p:sp>
      <p:sp>
        <p:nvSpPr>
          <p:cNvPr id="8211" name="Text Box 41"/>
          <p:cNvSpPr txBox="1">
            <a:spLocks noChangeArrowheads="1"/>
          </p:cNvSpPr>
          <p:nvPr/>
        </p:nvSpPr>
        <p:spPr bwMode="auto">
          <a:xfrm>
            <a:off x="1739517" y="5496420"/>
            <a:ext cx="305724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Optical </a:t>
            </a:r>
            <a:r>
              <a:rPr lang="fr-FR" dirty="0" err="1"/>
              <a:t>path</a:t>
            </a:r>
            <a:r>
              <a:rPr lang="fr-FR" dirty="0"/>
              <a:t> : </a:t>
            </a:r>
            <a:r>
              <a:rPr lang="en-US" dirty="0"/>
              <a:t>~ 9</a:t>
            </a:r>
            <a:r>
              <a:rPr lang="en-US" dirty="0" smtClean="0"/>
              <a:t> </a:t>
            </a:r>
            <a:r>
              <a:rPr lang="en-US" dirty="0" err="1"/>
              <a:t>mètres</a:t>
            </a:r>
            <a:r>
              <a:rPr lang="en-US" dirty="0"/>
              <a:t> </a:t>
            </a:r>
            <a:r>
              <a:rPr lang="en-US" dirty="0" smtClean="0"/>
              <a:t>(30 </a:t>
            </a:r>
            <a:r>
              <a:rPr lang="en-US" dirty="0" err="1"/>
              <a:t>Mhz</a:t>
            </a:r>
            <a:r>
              <a:rPr lang="en-US" dirty="0"/>
              <a:t>)</a:t>
            </a:r>
          </a:p>
        </p:txBody>
      </p:sp>
      <p:sp>
        <p:nvSpPr>
          <p:cNvPr id="8212" name="Oval 42"/>
          <p:cNvSpPr>
            <a:spLocks noChangeArrowheads="1"/>
          </p:cNvSpPr>
          <p:nvPr/>
        </p:nvSpPr>
        <p:spPr bwMode="auto">
          <a:xfrm>
            <a:off x="2765696" y="1802762"/>
            <a:ext cx="1675497" cy="1626543"/>
          </a:xfrm>
          <a:prstGeom prst="ellipse">
            <a:avLst/>
          </a:prstGeom>
          <a:solidFill>
            <a:srgbClr val="FF9900">
              <a:alpha val="45882"/>
            </a:srgbClr>
          </a:solidFill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213" name="Oval 45"/>
          <p:cNvSpPr>
            <a:spLocks noChangeArrowheads="1"/>
          </p:cNvSpPr>
          <p:nvPr/>
        </p:nvSpPr>
        <p:spPr bwMode="auto">
          <a:xfrm rot="883088">
            <a:off x="3730102" y="2853397"/>
            <a:ext cx="2998429" cy="633103"/>
          </a:xfrm>
          <a:prstGeom prst="ellipse">
            <a:avLst/>
          </a:prstGeom>
          <a:solidFill>
            <a:srgbClr val="339966">
              <a:alpha val="45882"/>
            </a:srgbClr>
          </a:solidFill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214" name="Oval 42"/>
          <p:cNvSpPr>
            <a:spLocks noChangeArrowheads="1"/>
          </p:cNvSpPr>
          <p:nvPr/>
        </p:nvSpPr>
        <p:spPr bwMode="auto">
          <a:xfrm>
            <a:off x="6224589" y="2786411"/>
            <a:ext cx="1406525" cy="1547754"/>
          </a:xfrm>
          <a:prstGeom prst="ellipse">
            <a:avLst/>
          </a:prstGeom>
          <a:solidFill>
            <a:srgbClr val="FF9900">
              <a:alpha val="45882"/>
            </a:srgbClr>
          </a:solidFill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Explosion 2 4"/>
          <p:cNvSpPr/>
          <p:nvPr/>
        </p:nvSpPr>
        <p:spPr bwMode="auto">
          <a:xfrm>
            <a:off x="6010276" y="1030461"/>
            <a:ext cx="239713" cy="830104"/>
          </a:xfrm>
          <a:prstGeom prst="irregularSeal2">
            <a:avLst/>
          </a:prstGeom>
          <a:solidFill>
            <a:srgbClr val="FFFF00"/>
          </a:solidFill>
          <a:ln>
            <a:solidFill>
              <a:srgbClr val="FF9933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373" y="4580731"/>
            <a:ext cx="3956627" cy="165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8138099" y="6167045"/>
            <a:ext cx="4055213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Laser oscillator rep. rate &amp; CEP locking</a:t>
            </a:r>
          </a:p>
          <a:p>
            <a:r>
              <a:rPr lang="en-US" dirty="0">
                <a:sym typeface="Wingdings" panose="05000000000000000000" pitchFamily="2" charset="2"/>
              </a:rPr>
              <a:t> @ </a:t>
            </a:r>
            <a:r>
              <a:rPr lang="en-US" dirty="0" err="1">
                <a:latin typeface="Symbol" panose="05050102010706020507" pitchFamily="18" charset="2"/>
                <a:sym typeface="Wingdings" panose="05000000000000000000" pitchFamily="2" charset="2"/>
              </a:rPr>
              <a:t>Dn</a:t>
            </a:r>
            <a:r>
              <a:rPr lang="en-US" dirty="0">
                <a:latin typeface="Symbol" panose="05050102010706020507" pitchFamily="18" charset="2"/>
                <a:sym typeface="Wingdings" panose="05000000000000000000" pitchFamily="2" charset="2"/>
              </a:rPr>
              <a:t>/n</a:t>
            </a:r>
            <a:r>
              <a:rPr lang="en-US" dirty="0">
                <a:sym typeface="Wingdings" panose="05000000000000000000" pitchFamily="2" charset="2"/>
              </a:rPr>
              <a:t> ~10</a:t>
            </a:r>
            <a:r>
              <a:rPr lang="en-US" baseline="30000" dirty="0">
                <a:sym typeface="Wingdings" panose="05000000000000000000" pitchFamily="2" charset="2"/>
              </a:rPr>
              <a:t>-12</a:t>
            </a: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30"/>
          <p:cNvSpPr>
            <a:spLocks noChangeArrowheads="1"/>
          </p:cNvSpPr>
          <p:nvPr/>
        </p:nvSpPr>
        <p:spPr bwMode="auto">
          <a:xfrm>
            <a:off x="1558925" y="617538"/>
            <a:ext cx="89979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6000" tIns="0" bIns="0" anchor="ctr"/>
          <a:lstStyle/>
          <a:p>
            <a:pPr marL="342900" indent="-342900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</a:rPr>
              <a:t>Chambre de dipôles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41" y="189573"/>
            <a:ext cx="7411844" cy="493437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840" y="3456878"/>
            <a:ext cx="7263160" cy="336472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296829" y="6367347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RIAL Vacuum </a:t>
            </a:r>
            <a:r>
              <a:rPr lang="fr-FR" dirty="0" err="1" smtClean="0"/>
              <a:t>Comp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06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97719"/>
            <a:ext cx="9144000" cy="5145314"/>
          </a:xfrm>
          <a:prstGeom prst="rect">
            <a:avLst/>
          </a:prstGeom>
        </p:spPr>
      </p:pic>
      <p:sp>
        <p:nvSpPr>
          <p:cNvPr id="10243" name="Rectangle 130"/>
          <p:cNvSpPr>
            <a:spLocks noChangeArrowheads="1"/>
          </p:cNvSpPr>
          <p:nvPr/>
        </p:nvSpPr>
        <p:spPr bwMode="auto">
          <a:xfrm>
            <a:off x="1558925" y="617538"/>
            <a:ext cx="89979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6000" tIns="0" bIns="0" anchor="ctr"/>
          <a:lstStyle/>
          <a:p>
            <a:pPr marL="342900" indent="-342900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</a:rPr>
              <a:t>Chambre de dipôles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8411737" y="128804"/>
            <a:ext cx="21451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 err="1"/>
              <a:t>Slits</a:t>
            </a:r>
            <a:r>
              <a:rPr lang="fr-FR" dirty="0"/>
              <a:t> for laser and X ray</a:t>
            </a:r>
          </a:p>
        </p:txBody>
      </p:sp>
      <p:sp>
        <p:nvSpPr>
          <p:cNvPr id="10246" name="Line 8"/>
          <p:cNvSpPr>
            <a:spLocks noChangeShapeType="1"/>
          </p:cNvSpPr>
          <p:nvPr/>
        </p:nvSpPr>
        <p:spPr bwMode="auto">
          <a:xfrm flipH="1">
            <a:off x="6924092" y="538374"/>
            <a:ext cx="2844315" cy="274661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 flipH="1">
            <a:off x="7284131" y="538375"/>
            <a:ext cx="2484277" cy="217054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02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7" r="7871"/>
          <a:stretch/>
        </p:blipFill>
        <p:spPr>
          <a:xfrm>
            <a:off x="1524000" y="0"/>
            <a:ext cx="7164288" cy="6058254"/>
          </a:xfrm>
          <a:prstGeom prst="rect">
            <a:avLst/>
          </a:prstGeom>
        </p:spPr>
      </p:pic>
      <p:sp>
        <p:nvSpPr>
          <p:cNvPr id="11267" name="Rectangle 130"/>
          <p:cNvSpPr>
            <a:spLocks noChangeArrowheads="1"/>
          </p:cNvSpPr>
          <p:nvPr/>
        </p:nvSpPr>
        <p:spPr bwMode="auto">
          <a:xfrm>
            <a:off x="1558925" y="617538"/>
            <a:ext cx="89979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6000" tIns="0" bIns="0" anchor="ctr"/>
          <a:lstStyle/>
          <a:p>
            <a:pPr marL="342900" indent="-342900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</a:rPr>
              <a:t>Chambre de dipôles</a:t>
            </a:r>
          </a:p>
        </p:txBody>
      </p:sp>
      <p:sp>
        <p:nvSpPr>
          <p:cNvPr id="11268" name="Oval 8"/>
          <p:cNvSpPr>
            <a:spLocks noChangeArrowheads="1"/>
          </p:cNvSpPr>
          <p:nvPr/>
        </p:nvSpPr>
        <p:spPr bwMode="auto">
          <a:xfrm>
            <a:off x="2675620" y="2096853"/>
            <a:ext cx="828092" cy="792163"/>
          </a:xfrm>
          <a:prstGeom prst="ellipse">
            <a:avLst/>
          </a:prstGeom>
          <a:solidFill>
            <a:srgbClr val="FF9900">
              <a:alpha val="58823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69" name="Line 9"/>
          <p:cNvSpPr>
            <a:spLocks noChangeShapeType="1"/>
          </p:cNvSpPr>
          <p:nvPr/>
        </p:nvSpPr>
        <p:spPr bwMode="auto">
          <a:xfrm flipH="1">
            <a:off x="3503711" y="440668"/>
            <a:ext cx="4494584" cy="194421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7998295" y="250826"/>
            <a:ext cx="23102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Mirror </a:t>
            </a:r>
            <a:r>
              <a:rPr lang="fr-FR" dirty="0" err="1"/>
              <a:t>adjustment</a:t>
            </a:r>
            <a:r>
              <a:rPr lang="fr-FR" dirty="0"/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289901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651" y="1095376"/>
            <a:ext cx="3884613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64" y="1041401"/>
            <a:ext cx="4459287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130"/>
          <p:cNvSpPr>
            <a:spLocks noChangeArrowheads="1"/>
          </p:cNvSpPr>
          <p:nvPr/>
        </p:nvSpPr>
        <p:spPr bwMode="auto">
          <a:xfrm>
            <a:off x="1558925" y="617538"/>
            <a:ext cx="89979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6000" tIns="0" bIns="0" anchor="ctr"/>
          <a:lstStyle/>
          <a:p>
            <a:pPr marL="342900" indent="-342900">
              <a:spcBef>
                <a:spcPct val="50000"/>
              </a:spcBef>
            </a:pPr>
            <a:r>
              <a:rPr lang="en-GB" b="1" dirty="0">
                <a:solidFill>
                  <a:schemeClr val="bg1"/>
                </a:solidFill>
              </a:rPr>
              <a:t>Enceinte à vide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5199064" y="5005389"/>
            <a:ext cx="1908175" cy="7572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175500" y="5613873"/>
            <a:ext cx="15969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/>
              <a:t>DN250CF </a:t>
            </a:r>
            <a:r>
              <a:rPr lang="fr-FR" dirty="0" err="1"/>
              <a:t>flange</a:t>
            </a:r>
            <a:endParaRPr lang="fr-FR" dirty="0"/>
          </a:p>
        </p:txBody>
      </p:sp>
      <p:sp>
        <p:nvSpPr>
          <p:cNvPr id="15368" name="Oval 15"/>
          <p:cNvSpPr>
            <a:spLocks noChangeArrowheads="1"/>
          </p:cNvSpPr>
          <p:nvPr/>
        </p:nvSpPr>
        <p:spPr bwMode="auto">
          <a:xfrm rot="1948312">
            <a:off x="2268539" y="2725739"/>
            <a:ext cx="1189037" cy="1112837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294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69" name="Line 16"/>
          <p:cNvSpPr>
            <a:spLocks noChangeShapeType="1"/>
          </p:cNvSpPr>
          <p:nvPr/>
        </p:nvSpPr>
        <p:spPr bwMode="auto">
          <a:xfrm flipV="1">
            <a:off x="3395663" y="2636839"/>
            <a:ext cx="755650" cy="466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30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16632"/>
            <a:ext cx="7992888" cy="5994666"/>
          </a:xfrm>
          <a:prstGeom prst="rect">
            <a:avLst/>
          </a:prstGeom>
        </p:spPr>
      </p:pic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4691844" y="2672917"/>
            <a:ext cx="684212" cy="792163"/>
          </a:xfrm>
          <a:prstGeom prst="ellipse">
            <a:avLst/>
          </a:prstGeom>
          <a:solidFill>
            <a:srgbClr val="FF9900">
              <a:alpha val="58823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chemeClr val="bg1"/>
              </a:solidFill>
            </a:endParaRP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 flipV="1">
            <a:off x="5236357" y="3333316"/>
            <a:ext cx="2016125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7268357" y="3728604"/>
            <a:ext cx="21210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dirty="0" err="1">
                <a:solidFill>
                  <a:schemeClr val="bg1"/>
                </a:solidFill>
              </a:rPr>
              <a:t>Ajustment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mirror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acces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2"/>
          <a:stretch/>
        </p:blipFill>
        <p:spPr>
          <a:xfrm>
            <a:off x="-117885" y="0"/>
            <a:ext cx="3961366" cy="470761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94" y="640113"/>
            <a:ext cx="4464750" cy="334856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702" y="3249159"/>
            <a:ext cx="4811788" cy="360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Imag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1" y="3218039"/>
            <a:ext cx="2052278" cy="287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1" y="2024064"/>
            <a:ext cx="4968875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130"/>
          <p:cNvSpPr>
            <a:spLocks noChangeArrowheads="1"/>
          </p:cNvSpPr>
          <p:nvPr/>
        </p:nvSpPr>
        <p:spPr bwMode="auto">
          <a:xfrm>
            <a:off x="1558925" y="617538"/>
            <a:ext cx="89979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6000" tIns="0" bIns="0" anchor="ctr"/>
          <a:lstStyle/>
          <a:p>
            <a:pPr marL="342900" indent="-342900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</a:rPr>
              <a:t>Système d’ajustement des miroirs</a:t>
            </a:r>
          </a:p>
        </p:txBody>
      </p:sp>
      <p:sp>
        <p:nvSpPr>
          <p:cNvPr id="12293" name="Text Box 10"/>
          <p:cNvSpPr txBox="1">
            <a:spLocks noChangeArrowheads="1"/>
          </p:cNvSpPr>
          <p:nvPr/>
        </p:nvSpPr>
        <p:spPr bwMode="auto">
          <a:xfrm>
            <a:off x="1524001" y="5553075"/>
            <a:ext cx="1763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dirty="0"/>
              <a:t>3 </a:t>
            </a:r>
            <a:r>
              <a:rPr lang="fr-FR" sz="1400" dirty="0" err="1"/>
              <a:t>ceramic</a:t>
            </a:r>
            <a:r>
              <a:rPr lang="fr-FR" sz="1400" dirty="0"/>
              <a:t> </a:t>
            </a:r>
            <a:r>
              <a:rPr lang="fr-FR" sz="1400" dirty="0" err="1"/>
              <a:t>balls</a:t>
            </a:r>
            <a:r>
              <a:rPr lang="fr-FR" sz="1400" dirty="0"/>
              <a:t> on </a:t>
            </a:r>
            <a:r>
              <a:rPr lang="fr-FR" sz="1400" dirty="0" err="1"/>
              <a:t>tracks</a:t>
            </a:r>
            <a:endParaRPr lang="fr-FR" sz="1400" dirty="0"/>
          </a:p>
        </p:txBody>
      </p:sp>
      <p:sp>
        <p:nvSpPr>
          <p:cNvPr id="12294" name="Text Box 10"/>
          <p:cNvSpPr txBox="1">
            <a:spLocks noChangeArrowheads="1"/>
          </p:cNvSpPr>
          <p:nvPr/>
        </p:nvSpPr>
        <p:spPr bwMode="auto">
          <a:xfrm>
            <a:off x="4732338" y="1592264"/>
            <a:ext cx="1130300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dirty="0"/>
              <a:t>The </a:t>
            </a:r>
            <a:r>
              <a:rPr lang="fr-FR" sz="1400" dirty="0" err="1"/>
              <a:t>flex</a:t>
            </a:r>
            <a:r>
              <a:rPr lang="fr-FR" sz="1400" dirty="0"/>
              <a:t> part </a:t>
            </a:r>
            <a:r>
              <a:rPr lang="fr-FR" sz="1400" dirty="0" err="1"/>
              <a:t>allows</a:t>
            </a:r>
            <a:r>
              <a:rPr lang="fr-FR" sz="1400" dirty="0"/>
              <a:t> to </a:t>
            </a:r>
            <a:r>
              <a:rPr lang="fr-FR" sz="1400" dirty="0" err="1"/>
              <a:t>rotate</a:t>
            </a:r>
            <a:r>
              <a:rPr lang="fr-FR" sz="1400" dirty="0"/>
              <a:t> </a:t>
            </a:r>
            <a:r>
              <a:rPr lang="fr-FR" sz="1400" dirty="0" err="1"/>
              <a:t>around</a:t>
            </a:r>
            <a:r>
              <a:rPr lang="fr-FR" sz="1400" dirty="0"/>
              <a:t> the center</a:t>
            </a: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7248526" y="2057400"/>
            <a:ext cx="19081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b="1" dirty="0" err="1"/>
              <a:t>Step</a:t>
            </a:r>
            <a:r>
              <a:rPr lang="fr-FR" sz="1400" b="1" dirty="0"/>
              <a:t> </a:t>
            </a:r>
            <a:r>
              <a:rPr lang="fr-FR" sz="1400" b="1" dirty="0" err="1"/>
              <a:t>motor</a:t>
            </a:r>
            <a:endParaRPr lang="fr-FR" sz="1400" b="1" dirty="0"/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9332913" y="4573588"/>
            <a:ext cx="1130300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dirty="0" err="1"/>
              <a:t>Ceramic</a:t>
            </a:r>
            <a:r>
              <a:rPr lang="fr-FR" sz="1400" dirty="0"/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sz="1400" dirty="0" err="1"/>
              <a:t>Sub</a:t>
            </a:r>
            <a:r>
              <a:rPr lang="fr-FR" sz="1400" dirty="0"/>
              <a:t>-C </a:t>
            </a:r>
            <a:r>
              <a:rPr lang="fr-FR" sz="1400" dirty="0" err="1"/>
              <a:t>connector</a:t>
            </a:r>
            <a:endParaRPr lang="fr-FR" sz="1400" dirty="0"/>
          </a:p>
        </p:txBody>
      </p:sp>
      <p:sp>
        <p:nvSpPr>
          <p:cNvPr id="12297" name="Line 43"/>
          <p:cNvSpPr>
            <a:spLocks noChangeShapeType="1"/>
          </p:cNvSpPr>
          <p:nvPr/>
        </p:nvSpPr>
        <p:spPr bwMode="auto">
          <a:xfrm flipH="1" flipV="1">
            <a:off x="9983788" y="4148139"/>
            <a:ext cx="1444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298" name="Line 45"/>
          <p:cNvSpPr>
            <a:spLocks noChangeShapeType="1"/>
          </p:cNvSpPr>
          <p:nvPr/>
        </p:nvSpPr>
        <p:spPr bwMode="auto">
          <a:xfrm>
            <a:off x="5591175" y="2546370"/>
            <a:ext cx="541338" cy="6667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299" name="Line 46"/>
          <p:cNvSpPr>
            <a:spLocks noChangeShapeType="1"/>
          </p:cNvSpPr>
          <p:nvPr/>
        </p:nvSpPr>
        <p:spPr bwMode="auto">
          <a:xfrm flipH="1" flipV="1">
            <a:off x="2783632" y="5419972"/>
            <a:ext cx="432643" cy="3823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301" name="Text Box 48"/>
          <p:cNvSpPr txBox="1">
            <a:spLocks noChangeArrowheads="1"/>
          </p:cNvSpPr>
          <p:nvPr/>
        </p:nvSpPr>
        <p:spPr bwMode="auto">
          <a:xfrm>
            <a:off x="6759575" y="5802314"/>
            <a:ext cx="26452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400" dirty="0" err="1"/>
              <a:t>Ajustment</a:t>
            </a:r>
            <a:r>
              <a:rPr lang="fr-FR" sz="1400" dirty="0"/>
              <a:t> of </a:t>
            </a:r>
            <a:r>
              <a:rPr lang="fr-FR" sz="1400" dirty="0" err="1"/>
              <a:t>frequency</a:t>
            </a:r>
            <a:r>
              <a:rPr lang="fr-FR" sz="1400" dirty="0"/>
              <a:t> or focalisation</a:t>
            </a:r>
          </a:p>
        </p:txBody>
      </p:sp>
      <p:pic>
        <p:nvPicPr>
          <p:cNvPr id="15" name="Image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324" y="180182"/>
            <a:ext cx="1545360" cy="124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7" t="10544" r="11764" b="36733"/>
          <a:stretch/>
        </p:blipFill>
        <p:spPr>
          <a:xfrm rot="634832">
            <a:off x="6644547" y="492317"/>
            <a:ext cx="1019725" cy="971167"/>
          </a:xfrm>
          <a:prstGeom prst="snip2DiagRect">
            <a:avLst>
              <a:gd name="adj1" fmla="val 1577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age 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378" y="226772"/>
            <a:ext cx="2729173" cy="114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0" r="16154"/>
          <a:stretch>
            <a:fillRect/>
          </a:stretch>
        </p:blipFill>
        <p:spPr bwMode="auto">
          <a:xfrm>
            <a:off x="1445107" y="-153069"/>
            <a:ext cx="3213439" cy="3366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Line 47"/>
          <p:cNvSpPr>
            <a:spLocks noChangeShapeType="1"/>
          </p:cNvSpPr>
          <p:nvPr/>
        </p:nvSpPr>
        <p:spPr bwMode="auto">
          <a:xfrm flipV="1">
            <a:off x="3216276" y="5419974"/>
            <a:ext cx="1121883" cy="3823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7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Imag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617538"/>
            <a:ext cx="3868396" cy="368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346766" y="4373233"/>
            <a:ext cx="174544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dirty="0" err="1"/>
              <a:t>ThomX</a:t>
            </a:r>
            <a:r>
              <a:rPr lang="fr-FR" sz="1400" dirty="0"/>
              <a:t> 1’’ </a:t>
            </a:r>
            <a:r>
              <a:rPr lang="fr-FR" sz="1400" dirty="0" err="1"/>
              <a:t>mirror</a:t>
            </a:r>
            <a:r>
              <a:rPr lang="fr-FR" sz="1400" dirty="0"/>
              <a:t> </a:t>
            </a:r>
            <a:r>
              <a:rPr lang="fr-FR" sz="1400" dirty="0" err="1"/>
              <a:t>mount</a:t>
            </a:r>
            <a:endParaRPr lang="fr-FR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0" t="30296" r="35971" b="42726"/>
          <a:stretch/>
        </p:blipFill>
        <p:spPr>
          <a:xfrm flipH="1" flipV="1">
            <a:off x="1159727" y="607182"/>
            <a:ext cx="4413791" cy="61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0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zomer\Mes documents\Presentations\seillac-2002\Cavite finale 3d + amortiss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" b="25526"/>
          <a:stretch>
            <a:fillRect/>
          </a:stretch>
        </p:blipFill>
        <p:spPr bwMode="auto">
          <a:xfrm>
            <a:off x="1524000" y="762000"/>
            <a:ext cx="8534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812926" y="274639"/>
            <a:ext cx="1614545" cy="46166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chemeClr val="accent2"/>
                </a:solidFill>
              </a:rPr>
              <a:t>Beam pipe </a:t>
            </a:r>
            <a:endParaRPr lang="fr-FR" sz="2400" b="1">
              <a:solidFill>
                <a:schemeClr val="accent2"/>
              </a:solidFill>
            </a:endParaRP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2133600" y="762000"/>
            <a:ext cx="76200" cy="685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8061325" y="122239"/>
            <a:ext cx="1170000" cy="46166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chemeClr val="accent2"/>
                </a:solidFill>
              </a:rPr>
              <a:t>soufflet</a:t>
            </a:r>
            <a:endParaRPr lang="fr-FR" sz="2400" b="1">
              <a:solidFill>
                <a:schemeClr val="accent2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 flipH="1">
            <a:off x="8763000" y="609600"/>
            <a:ext cx="152400" cy="762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632325" y="46039"/>
            <a:ext cx="2361416" cy="46166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chemeClr val="accent2"/>
                </a:solidFill>
              </a:rPr>
              <a:t>Pompes ioniques</a:t>
            </a:r>
            <a:endParaRPr lang="fr-FR" sz="2400" b="1">
              <a:solidFill>
                <a:schemeClr val="accent2"/>
              </a:solidFill>
            </a:endParaRP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4495800" y="457200"/>
            <a:ext cx="609600" cy="1676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5791200" y="533400"/>
            <a:ext cx="533400" cy="1524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3352800" y="3124200"/>
            <a:ext cx="381000" cy="1066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 flipH="1" flipV="1">
            <a:off x="5181600" y="1600200"/>
            <a:ext cx="762000" cy="3200400"/>
          </a:xfrm>
          <a:prstGeom prst="line">
            <a:avLst/>
          </a:prstGeom>
          <a:noFill/>
          <a:ln w="57150">
            <a:solidFill>
              <a:schemeClr val="accent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 flipH="1">
            <a:off x="9220200" y="1447800"/>
            <a:ext cx="990600" cy="76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 rot="-255365">
            <a:off x="9575741" y="1064569"/>
            <a:ext cx="8002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3300"/>
                </a:solidFill>
              </a:rPr>
              <a:t>laser</a:t>
            </a:r>
            <a:endParaRPr lang="fr-FR" sz="2400" b="1">
              <a:solidFill>
                <a:srgbClr val="FF3300"/>
              </a:solidFill>
            </a:endParaRP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1524001" y="3048000"/>
            <a:ext cx="1018227" cy="70788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>
                <a:solidFill>
                  <a:schemeClr val="accent2"/>
                </a:solidFill>
              </a:rPr>
              <a:t>Support</a:t>
            </a:r>
          </a:p>
          <a:p>
            <a:r>
              <a:rPr lang="en-GB" sz="2000">
                <a:solidFill>
                  <a:schemeClr val="accent2"/>
                </a:solidFill>
              </a:rPr>
              <a:t>miroir</a:t>
            </a:r>
            <a:endParaRPr lang="fr-FR" sz="2000">
              <a:solidFill>
                <a:schemeClr val="accent2"/>
              </a:solidFill>
            </a:endParaRP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9677401" y="2995613"/>
            <a:ext cx="949299" cy="67710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accent2"/>
                </a:solidFill>
              </a:rPr>
              <a:t>Support</a:t>
            </a:r>
          </a:p>
          <a:p>
            <a:r>
              <a:rPr lang="en-GB" sz="2000">
                <a:solidFill>
                  <a:schemeClr val="accent2"/>
                </a:solidFill>
              </a:rPr>
              <a:t>miroir</a:t>
            </a:r>
            <a:endParaRPr lang="fr-FR" sz="2000">
              <a:solidFill>
                <a:schemeClr val="accent2"/>
              </a:solidFill>
            </a:endParaRPr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 flipV="1">
            <a:off x="2286000" y="2362200"/>
            <a:ext cx="762000" cy="685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 flipH="1" flipV="1">
            <a:off x="8153400" y="2362200"/>
            <a:ext cx="2133600" cy="609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1752600" y="4191001"/>
            <a:ext cx="1873654" cy="83099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chemeClr val="accent2"/>
                </a:solidFill>
              </a:rPr>
              <a:t>Amortisseurs</a:t>
            </a:r>
          </a:p>
          <a:p>
            <a:r>
              <a:rPr lang="en-GB" sz="2400" b="1">
                <a:solidFill>
                  <a:schemeClr val="accent2"/>
                </a:solidFill>
              </a:rPr>
              <a:t>passifs</a:t>
            </a:r>
            <a:endParaRPr lang="fr-FR" sz="2400" b="1">
              <a:solidFill>
                <a:schemeClr val="accent2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0121" y="877669"/>
            <a:ext cx="1397883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 err="1" smtClean="0"/>
              <a:t>polarimeter</a:t>
            </a:r>
            <a:endParaRPr lang="fr-FR" b="1" dirty="0" smtClean="0"/>
          </a:p>
          <a:p>
            <a:r>
              <a:rPr lang="fr-FR" b="1" dirty="0" smtClean="0"/>
              <a:t>~2000</a:t>
            </a:r>
          </a:p>
          <a:p>
            <a:r>
              <a:rPr lang="fr-FR" b="1" dirty="0" smtClean="0"/>
              <a:t>DESY / HERA</a:t>
            </a:r>
          </a:p>
          <a:p>
            <a:r>
              <a:rPr lang="fr-FR" b="1" dirty="0" smtClean="0"/>
              <a:t>~30GeV</a:t>
            </a:r>
            <a:endParaRPr lang="fr-FR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70121" y="5021998"/>
            <a:ext cx="2704458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CW laser</a:t>
            </a:r>
          </a:p>
          <a:p>
            <a:r>
              <a:rPr lang="fr-FR" sz="2000" b="1" dirty="0" smtClean="0"/>
              <a:t>2 </a:t>
            </a:r>
            <a:r>
              <a:rPr lang="fr-FR" sz="2000" b="1" dirty="0" err="1" smtClean="0"/>
              <a:t>mirrors</a:t>
            </a:r>
            <a:r>
              <a:rPr lang="fr-FR" sz="2000" b="1" dirty="0" smtClean="0"/>
              <a:t>, 2 m long</a:t>
            </a:r>
          </a:p>
          <a:p>
            <a:r>
              <a:rPr lang="fr-FR" sz="2000" b="1" dirty="0" smtClean="0"/>
              <a:t>Finesse~25000</a:t>
            </a:r>
          </a:p>
          <a:p>
            <a:r>
              <a:rPr lang="fr-FR" sz="2000" b="1" dirty="0" smtClean="0"/>
              <a:t>Power ~3kW</a:t>
            </a:r>
          </a:p>
          <a:p>
            <a:r>
              <a:rPr lang="fr-FR" sz="2000" b="1" dirty="0" err="1" smtClean="0"/>
              <a:t>Mirrors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from</a:t>
            </a:r>
            <a:r>
              <a:rPr lang="fr-FR" sz="2000" b="1" dirty="0" smtClean="0"/>
              <a:t> LMA/Lyon</a:t>
            </a:r>
          </a:p>
          <a:p>
            <a:endParaRPr lang="fr-FR" sz="2000" b="1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288" y="4377326"/>
            <a:ext cx="3431037" cy="252294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4975" y="5021998"/>
            <a:ext cx="2387025" cy="90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6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540" y="-531440"/>
            <a:ext cx="9144000" cy="514531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7" y="3731775"/>
            <a:ext cx="3311859" cy="233256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686" y="2528900"/>
            <a:ext cx="1440160" cy="10801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123" y="4437384"/>
            <a:ext cx="4189138" cy="169713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1" y="2744925"/>
            <a:ext cx="2027615" cy="142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28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56343"/>
            <a:ext cx="9144000" cy="514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6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13964" b="24698"/>
          <a:stretch/>
        </p:blipFill>
        <p:spPr>
          <a:xfrm>
            <a:off x="9322200" y="3671926"/>
            <a:ext cx="2556284" cy="152402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2" r="21909"/>
          <a:stretch/>
        </p:blipFill>
        <p:spPr>
          <a:xfrm>
            <a:off x="8764138" y="1532713"/>
            <a:ext cx="1116124" cy="14690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1"/>
          <a:stretch/>
        </p:blipFill>
        <p:spPr bwMode="auto">
          <a:xfrm flipH="1">
            <a:off x="237148" y="1248001"/>
            <a:ext cx="2915096" cy="2063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0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0" t="40295" r="16154" b="6716"/>
          <a:stretch/>
        </p:blipFill>
        <p:spPr bwMode="auto">
          <a:xfrm flipH="1">
            <a:off x="3287298" y="1407260"/>
            <a:ext cx="3388921" cy="191411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13964" b="24698"/>
          <a:stretch/>
        </p:blipFill>
        <p:spPr>
          <a:xfrm>
            <a:off x="8835590" y="4437112"/>
            <a:ext cx="2556284" cy="152402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8755427" y="357123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nm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76886" y="204966"/>
            <a:ext cx="5820824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400" b="1" dirty="0" err="1" smtClean="0"/>
              <a:t>Quite</a:t>
            </a:r>
            <a:r>
              <a:rPr lang="fr-FR" sz="2400" b="1" dirty="0" smtClean="0"/>
              <a:t> complexe ultra-high vacuum </a:t>
            </a:r>
            <a:r>
              <a:rPr lang="fr-FR" sz="2400" b="1" dirty="0" err="1" smtClean="0"/>
              <a:t>mecanics</a:t>
            </a:r>
            <a:endParaRPr lang="fr-FR" sz="2400" b="1" dirty="0" smtClean="0"/>
          </a:p>
          <a:p>
            <a:r>
              <a:rPr lang="fr-FR" sz="2400" b="1" dirty="0" smtClean="0"/>
              <a:t>&amp; </a:t>
            </a:r>
            <a:r>
              <a:rPr lang="fr-FR" sz="2400" b="1" dirty="0" err="1" smtClean="0"/>
              <a:t>tedious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assembly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7983797" y="47671"/>
            <a:ext cx="4208203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400" i="1" dirty="0" smtClean="0">
                <a:solidFill>
                  <a:schemeClr val="bg1"/>
                </a:solidFill>
              </a:rPr>
              <a:t>Slip</a:t>
            </a:r>
            <a:r>
              <a:rPr lang="fr-FR" sz="2400" dirty="0" smtClean="0">
                <a:solidFill>
                  <a:schemeClr val="bg1"/>
                </a:solidFill>
              </a:rPr>
              <a:t>-</a:t>
            </a:r>
            <a:r>
              <a:rPr lang="fr-FR" sz="2400" i="1" dirty="0" smtClean="0">
                <a:solidFill>
                  <a:schemeClr val="bg1"/>
                </a:solidFill>
              </a:rPr>
              <a:t>Stick </a:t>
            </a:r>
            <a:r>
              <a:rPr lang="fr-FR" sz="2400" dirty="0" err="1" smtClean="0">
                <a:solidFill>
                  <a:schemeClr val="bg1"/>
                </a:solidFill>
              </a:rPr>
              <a:t>Piezo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technology</a:t>
            </a:r>
            <a:endParaRPr lang="fr-FR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>
                <a:solidFill>
                  <a:schemeClr val="bg1"/>
                </a:solidFill>
              </a:rPr>
              <a:t>Very</a:t>
            </a:r>
            <a:r>
              <a:rPr lang="fr-FR" sz="2400" dirty="0" smtClean="0">
                <a:solidFill>
                  <a:schemeClr val="bg1"/>
                </a:solidFill>
              </a:rPr>
              <a:t> compact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>
                <a:solidFill>
                  <a:schemeClr val="bg1"/>
                </a:solidFill>
              </a:rPr>
              <a:t>Very</a:t>
            </a:r>
            <a:r>
              <a:rPr lang="fr-FR" sz="2400" dirty="0" smtClean="0">
                <a:solidFill>
                  <a:schemeClr val="bg1"/>
                </a:solidFill>
              </a:rPr>
              <a:t> simple and </a:t>
            </a:r>
            <a:r>
              <a:rPr lang="fr-FR" sz="2400" dirty="0" err="1" smtClean="0">
                <a:solidFill>
                  <a:schemeClr val="bg1"/>
                </a:solidFill>
              </a:rPr>
              <a:t>easy</a:t>
            </a:r>
            <a:r>
              <a:rPr lang="fr-FR" sz="2400" dirty="0" smtClean="0">
                <a:solidFill>
                  <a:schemeClr val="bg1"/>
                </a:solidFill>
              </a:rPr>
              <a:t> to use …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5554733" y="4287269"/>
            <a:ext cx="2720897" cy="4439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404555" y="4269595"/>
            <a:ext cx="1048685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Futur</a:t>
            </a:r>
            <a:r>
              <a:rPr lang="fr-FR" sz="2400" dirty="0" smtClean="0"/>
              <a:t> 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6878"/>
            <a:ext cx="4508163" cy="338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8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 à coins arrondis 8"/>
          <p:cNvSpPr>
            <a:spLocks noChangeArrowheads="1"/>
          </p:cNvSpPr>
          <p:nvPr/>
        </p:nvSpPr>
        <p:spPr bwMode="auto">
          <a:xfrm>
            <a:off x="3835400" y="1268413"/>
            <a:ext cx="2116138" cy="1655762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4450"/>
            <a:ext cx="8229600" cy="647700"/>
          </a:xfrm>
        </p:spPr>
        <p:txBody>
          <a:bodyPr/>
          <a:lstStyle/>
          <a:p>
            <a:pPr eaLnBrk="1" hangingPunct="1"/>
            <a:r>
              <a:rPr lang="en-US" altLang="fr-FR" sz="2800" b="1" smtClean="0">
                <a:solidFill>
                  <a:schemeClr val="bg1"/>
                </a:solidFill>
              </a:rPr>
              <a:t>Global architecture</a:t>
            </a:r>
            <a:endParaRPr lang="en-US" altLang="fr-FR" sz="4000" smtClean="0"/>
          </a:p>
        </p:txBody>
      </p:sp>
      <p:sp>
        <p:nvSpPr>
          <p:cNvPr id="7" name="Ellipse 6"/>
          <p:cNvSpPr>
            <a:spLocks noChangeArrowheads="1"/>
          </p:cNvSpPr>
          <p:nvPr/>
        </p:nvSpPr>
        <p:spPr bwMode="auto">
          <a:xfrm>
            <a:off x="4641850" y="1709738"/>
            <a:ext cx="576263" cy="576262"/>
          </a:xfrm>
          <a:prstGeom prst="ellipse">
            <a:avLst/>
          </a:prstGeom>
          <a:noFill/>
          <a:ln w="25400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sp>
        <p:nvSpPr>
          <p:cNvPr id="8" name="Ellipse 7"/>
          <p:cNvSpPr>
            <a:spLocks noChangeArrowheads="1"/>
          </p:cNvSpPr>
          <p:nvPr/>
        </p:nvSpPr>
        <p:spPr bwMode="auto">
          <a:xfrm>
            <a:off x="4570413" y="1709738"/>
            <a:ext cx="574675" cy="576262"/>
          </a:xfrm>
          <a:prstGeom prst="ellipse">
            <a:avLst/>
          </a:prstGeom>
          <a:noFill/>
          <a:ln w="25400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1703388" y="1268413"/>
            <a:ext cx="1944687" cy="1655762"/>
          </a:xfrm>
          <a:prstGeom prst="roundRect">
            <a:avLst>
              <a:gd name="adj" fmla="val 16667"/>
            </a:avLst>
          </a:prstGeom>
          <a:solidFill>
            <a:srgbClr val="DDD9C3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cxnSp>
        <p:nvCxnSpPr>
          <p:cNvPr id="10" name="Connecteur droit 9"/>
          <p:cNvCxnSpPr>
            <a:cxnSpLocks noChangeShapeType="1"/>
          </p:cNvCxnSpPr>
          <p:nvPr/>
        </p:nvCxnSpPr>
        <p:spPr bwMode="auto">
          <a:xfrm rot="5400000">
            <a:off x="3101182" y="2269331"/>
            <a:ext cx="368300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cxnSp>
        <p:nvCxnSpPr>
          <p:cNvPr id="11" name="Connecteur droit 10"/>
          <p:cNvCxnSpPr>
            <a:cxnSpLocks noChangeShapeType="1"/>
          </p:cNvCxnSpPr>
          <p:nvPr/>
        </p:nvCxnSpPr>
        <p:spPr bwMode="auto">
          <a:xfrm rot="5400000">
            <a:off x="2030412" y="2273301"/>
            <a:ext cx="360363" cy="4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1744663" y="1495425"/>
            <a:ext cx="1735475" cy="646331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dirty="0" smtClean="0">
                <a:ea typeface="+mn-ea"/>
              </a:rPr>
              <a:t>Low phase noise</a:t>
            </a:r>
            <a:br>
              <a:rPr lang="en-US" dirty="0" smtClean="0">
                <a:ea typeface="+mn-ea"/>
              </a:rPr>
            </a:br>
            <a:r>
              <a:rPr lang="en-US" dirty="0" smtClean="0">
                <a:ea typeface="+mn-ea"/>
              </a:rPr>
              <a:t>Oscillator </a:t>
            </a:r>
            <a:endParaRPr lang="en-US" dirty="0">
              <a:ea typeface="+mn-ea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4092575" y="1268413"/>
            <a:ext cx="1595438" cy="369887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dirty="0" err="1">
                <a:ea typeface="+mn-ea"/>
              </a:rPr>
              <a:t>Amplificateur</a:t>
            </a:r>
            <a:endParaRPr lang="en-US" dirty="0">
              <a:ea typeface="+mn-ea"/>
            </a:endParaRPr>
          </a:p>
        </p:txBody>
      </p:sp>
      <p:cxnSp>
        <p:nvCxnSpPr>
          <p:cNvPr id="14" name="Connecteur droit 13"/>
          <p:cNvCxnSpPr>
            <a:cxnSpLocks noChangeShapeType="1"/>
          </p:cNvCxnSpPr>
          <p:nvPr/>
        </p:nvCxnSpPr>
        <p:spPr bwMode="auto">
          <a:xfrm>
            <a:off x="2208213" y="2276475"/>
            <a:ext cx="3629025" cy="9525"/>
          </a:xfrm>
          <a:prstGeom prst="line">
            <a:avLst/>
          </a:prstGeom>
          <a:noFill/>
          <a:ln w="3175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sp>
        <p:nvSpPr>
          <p:cNvPr id="15" name="Rectangle à coins arrondis 14"/>
          <p:cNvSpPr>
            <a:spLocks noChangeArrowheads="1"/>
          </p:cNvSpPr>
          <p:nvPr/>
        </p:nvSpPr>
        <p:spPr bwMode="auto">
          <a:xfrm>
            <a:off x="6167438" y="1268413"/>
            <a:ext cx="2305050" cy="1655762"/>
          </a:xfrm>
          <a:prstGeom prst="roundRect">
            <a:avLst>
              <a:gd name="adj" fmla="val 16667"/>
            </a:avLst>
          </a:prstGeom>
          <a:solidFill>
            <a:srgbClr val="DDD9C3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6437313" y="1257300"/>
            <a:ext cx="1701800" cy="369888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dirty="0" err="1">
                <a:ea typeface="+mn-ea"/>
              </a:rPr>
              <a:t>Cavité</a:t>
            </a:r>
            <a:r>
              <a:rPr lang="en-US" dirty="0">
                <a:ea typeface="+mn-ea"/>
              </a:rPr>
              <a:t> </a:t>
            </a:r>
            <a:r>
              <a:rPr lang="en-US" dirty="0" err="1">
                <a:ea typeface="+mn-ea"/>
              </a:rPr>
              <a:t>optique</a:t>
            </a:r>
            <a:endParaRPr lang="en-US" dirty="0">
              <a:ea typeface="+mn-ea"/>
            </a:endParaRPr>
          </a:p>
        </p:txBody>
      </p:sp>
      <p:sp>
        <p:nvSpPr>
          <p:cNvPr id="17" name="Arc 16"/>
          <p:cNvSpPr>
            <a:spLocks noChangeArrowheads="1"/>
          </p:cNvSpPr>
          <p:nvPr/>
        </p:nvSpPr>
        <p:spPr bwMode="auto">
          <a:xfrm rot="15902327">
            <a:off x="6561138" y="1639887"/>
            <a:ext cx="431800" cy="504825"/>
          </a:xfrm>
          <a:custGeom>
            <a:avLst/>
            <a:gdLst>
              <a:gd name="T0" fmla="*/ 215900 w 432048"/>
              <a:gd name="T1" fmla="*/ 0 h 504056"/>
              <a:gd name="T2" fmla="*/ 215900 w 432048"/>
              <a:gd name="T3" fmla="*/ 252413 h 504056"/>
              <a:gd name="T4" fmla="*/ 431800 w 432048"/>
              <a:gd name="T5" fmla="*/ 252413 h 504056"/>
              <a:gd name="T6" fmla="*/ 11796480 60000 65536"/>
              <a:gd name="T7" fmla="*/ 11796480 60000 65536"/>
              <a:gd name="T8" fmla="*/ 5898240 60000 65536"/>
              <a:gd name="T9" fmla="*/ 216024 w 432048"/>
              <a:gd name="T10" fmla="*/ 0 h 504056"/>
              <a:gd name="T11" fmla="*/ 432048 w 432048"/>
              <a:gd name="T12" fmla="*/ 252028 h 5040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48" h="504056" stroke="0">
                <a:moveTo>
                  <a:pt x="216024" y="0"/>
                </a:moveTo>
                <a:lnTo>
                  <a:pt x="216024" y="-1"/>
                </a:lnTo>
                <a:cubicBezTo>
                  <a:pt x="335330" y="0"/>
                  <a:pt x="432048" y="112836"/>
                  <a:pt x="432048" y="252028"/>
                </a:cubicBezTo>
                <a:cubicBezTo>
                  <a:pt x="432048" y="252028"/>
                  <a:pt x="432047" y="252028"/>
                  <a:pt x="432047" y="252028"/>
                </a:cubicBezTo>
                <a:lnTo>
                  <a:pt x="216024" y="252028"/>
                </a:lnTo>
                <a:lnTo>
                  <a:pt x="216024" y="0"/>
                </a:lnTo>
                <a:close/>
              </a:path>
              <a:path w="432048" h="504056" fill="none">
                <a:moveTo>
                  <a:pt x="216024" y="0"/>
                </a:moveTo>
                <a:lnTo>
                  <a:pt x="216024" y="-1"/>
                </a:lnTo>
                <a:cubicBezTo>
                  <a:pt x="335330" y="0"/>
                  <a:pt x="432048" y="112836"/>
                  <a:pt x="432048" y="252028"/>
                </a:cubicBezTo>
                <a:cubicBezTo>
                  <a:pt x="432048" y="252028"/>
                  <a:pt x="432047" y="252028"/>
                  <a:pt x="432047" y="252028"/>
                </a:cubicBezTo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fr-FR">
              <a:ea typeface="MS PGothic" pitchFamily="50" charset="-128"/>
            </a:endParaRPr>
          </a:p>
        </p:txBody>
      </p:sp>
      <p:sp>
        <p:nvSpPr>
          <p:cNvPr id="18" name="Arc 17"/>
          <p:cNvSpPr>
            <a:spLocks noChangeArrowheads="1"/>
          </p:cNvSpPr>
          <p:nvPr/>
        </p:nvSpPr>
        <p:spPr bwMode="auto">
          <a:xfrm rot="2156006">
            <a:off x="7521575" y="2092325"/>
            <a:ext cx="431800" cy="503238"/>
          </a:xfrm>
          <a:custGeom>
            <a:avLst/>
            <a:gdLst>
              <a:gd name="T0" fmla="*/ 215900 w 432048"/>
              <a:gd name="T1" fmla="*/ 0 h 504056"/>
              <a:gd name="T2" fmla="*/ 215900 w 432048"/>
              <a:gd name="T3" fmla="*/ 251619 h 504056"/>
              <a:gd name="T4" fmla="*/ 431800 w 432048"/>
              <a:gd name="T5" fmla="*/ 251619 h 504056"/>
              <a:gd name="T6" fmla="*/ 11796480 60000 65536"/>
              <a:gd name="T7" fmla="*/ 11796480 60000 65536"/>
              <a:gd name="T8" fmla="*/ 5898240 60000 65536"/>
              <a:gd name="T9" fmla="*/ 216024 w 432048"/>
              <a:gd name="T10" fmla="*/ 0 h 504056"/>
              <a:gd name="T11" fmla="*/ 432048 w 432048"/>
              <a:gd name="T12" fmla="*/ 252028 h 5040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48" h="504056" stroke="0">
                <a:moveTo>
                  <a:pt x="216024" y="0"/>
                </a:moveTo>
                <a:lnTo>
                  <a:pt x="216024" y="-1"/>
                </a:lnTo>
                <a:cubicBezTo>
                  <a:pt x="335330" y="0"/>
                  <a:pt x="432048" y="112836"/>
                  <a:pt x="432048" y="252028"/>
                </a:cubicBezTo>
                <a:cubicBezTo>
                  <a:pt x="432048" y="252028"/>
                  <a:pt x="432047" y="252028"/>
                  <a:pt x="432047" y="252028"/>
                </a:cubicBezTo>
                <a:lnTo>
                  <a:pt x="216024" y="252028"/>
                </a:lnTo>
                <a:lnTo>
                  <a:pt x="216024" y="0"/>
                </a:lnTo>
                <a:close/>
              </a:path>
              <a:path w="432048" h="504056" fill="none">
                <a:moveTo>
                  <a:pt x="216024" y="0"/>
                </a:moveTo>
                <a:lnTo>
                  <a:pt x="216024" y="-1"/>
                </a:lnTo>
                <a:cubicBezTo>
                  <a:pt x="335330" y="0"/>
                  <a:pt x="432048" y="112836"/>
                  <a:pt x="432048" y="252028"/>
                </a:cubicBezTo>
                <a:cubicBezTo>
                  <a:pt x="432048" y="252028"/>
                  <a:pt x="432047" y="252028"/>
                  <a:pt x="432047" y="252028"/>
                </a:cubicBezTo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fr-FR">
              <a:ea typeface="MS PGothic" pitchFamily="50" charset="-128"/>
            </a:endParaRPr>
          </a:p>
        </p:txBody>
      </p:sp>
      <p:cxnSp>
        <p:nvCxnSpPr>
          <p:cNvPr id="19" name="Connecteur droit 18"/>
          <p:cNvCxnSpPr>
            <a:cxnSpLocks noChangeShapeType="1"/>
          </p:cNvCxnSpPr>
          <p:nvPr/>
        </p:nvCxnSpPr>
        <p:spPr bwMode="auto">
          <a:xfrm rot="17460000" flipH="1">
            <a:off x="6378575" y="2203451"/>
            <a:ext cx="287337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cxnSp>
        <p:nvCxnSpPr>
          <p:cNvPr id="20" name="Connecteur droit 19"/>
          <p:cNvCxnSpPr>
            <a:cxnSpLocks noChangeShapeType="1"/>
          </p:cNvCxnSpPr>
          <p:nvPr/>
        </p:nvCxnSpPr>
        <p:spPr bwMode="auto">
          <a:xfrm rot="6660000">
            <a:off x="7516813" y="2640012"/>
            <a:ext cx="287338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cxnSp>
        <p:nvCxnSpPr>
          <p:cNvPr id="21" name="Connecteur droit 20"/>
          <p:cNvCxnSpPr>
            <a:cxnSpLocks noChangeShapeType="1"/>
          </p:cNvCxnSpPr>
          <p:nvPr/>
        </p:nvCxnSpPr>
        <p:spPr bwMode="auto">
          <a:xfrm rot="1260000">
            <a:off x="6513513" y="2022475"/>
            <a:ext cx="1512887" cy="0"/>
          </a:xfrm>
          <a:prstGeom prst="line">
            <a:avLst/>
          </a:prstGeom>
          <a:noFill/>
          <a:ln w="28575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cxnSp>
        <p:nvCxnSpPr>
          <p:cNvPr id="22" name="Connecteur droit 21"/>
          <p:cNvCxnSpPr>
            <a:cxnSpLocks noChangeShapeType="1"/>
          </p:cNvCxnSpPr>
          <p:nvPr/>
        </p:nvCxnSpPr>
        <p:spPr bwMode="auto">
          <a:xfrm>
            <a:off x="6527800" y="2286000"/>
            <a:ext cx="1133475" cy="427038"/>
          </a:xfrm>
          <a:prstGeom prst="line">
            <a:avLst/>
          </a:prstGeom>
          <a:noFill/>
          <a:ln w="28575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cxnSp>
        <p:nvCxnSpPr>
          <p:cNvPr id="23" name="Connecteur droit 22"/>
          <p:cNvCxnSpPr>
            <a:cxnSpLocks noChangeShapeType="1"/>
          </p:cNvCxnSpPr>
          <p:nvPr/>
        </p:nvCxnSpPr>
        <p:spPr bwMode="auto">
          <a:xfrm rot="12060000">
            <a:off x="6427788" y="1979613"/>
            <a:ext cx="1368425" cy="504825"/>
          </a:xfrm>
          <a:prstGeom prst="line">
            <a:avLst/>
          </a:prstGeom>
          <a:noFill/>
          <a:ln w="28575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cxnSp>
        <p:nvCxnSpPr>
          <p:cNvPr id="24" name="Connecteur droit 23"/>
          <p:cNvCxnSpPr>
            <a:cxnSpLocks noChangeShapeType="1"/>
          </p:cNvCxnSpPr>
          <p:nvPr/>
        </p:nvCxnSpPr>
        <p:spPr bwMode="auto">
          <a:xfrm flipH="1" flipV="1">
            <a:off x="4943475" y="2286000"/>
            <a:ext cx="2987675" cy="0"/>
          </a:xfrm>
          <a:prstGeom prst="line">
            <a:avLst/>
          </a:prstGeom>
          <a:noFill/>
          <a:ln w="28575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sp>
        <p:nvSpPr>
          <p:cNvPr id="25" name="Ellipse 24"/>
          <p:cNvSpPr/>
          <p:nvPr/>
        </p:nvSpPr>
        <p:spPr>
          <a:xfrm>
            <a:off x="7186613" y="1936750"/>
            <a:ext cx="144462" cy="1444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>
              <a:solidFill>
                <a:srgbClr val="FFFFFF"/>
              </a:solidFill>
            </a:endParaRPr>
          </a:p>
        </p:txBody>
      </p:sp>
      <p:sp>
        <p:nvSpPr>
          <p:cNvPr id="26" name="ZoneTexte 25"/>
          <p:cNvSpPr txBox="1">
            <a:spLocks noChangeArrowheads="1"/>
          </p:cNvSpPr>
          <p:nvPr/>
        </p:nvSpPr>
        <p:spPr bwMode="auto">
          <a:xfrm>
            <a:off x="7104063" y="1639888"/>
            <a:ext cx="317500" cy="27622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fr-FR" altLang="fr-FR" sz="1200" b="1" smtClean="0">
                <a:solidFill>
                  <a:srgbClr val="FF0000"/>
                </a:solidFill>
              </a:rPr>
              <a:t>IP</a:t>
            </a:r>
            <a:endParaRPr lang="en-US" altLang="fr-FR" sz="1200" b="1" smtClean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>
            <a:spLocks noChangeArrowheads="1"/>
          </p:cNvSpPr>
          <p:nvPr/>
        </p:nvSpPr>
        <p:spPr bwMode="auto">
          <a:xfrm>
            <a:off x="2063750" y="2955925"/>
            <a:ext cx="1517650" cy="369888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fr-FR" altLang="fr-FR" smtClean="0"/>
              <a:t>&lt;P&gt; ~ 10 mW</a:t>
            </a:r>
            <a:endParaRPr lang="en-US" altLang="fr-FR" smtClean="0"/>
          </a:p>
        </p:txBody>
      </p:sp>
      <p:sp>
        <p:nvSpPr>
          <p:cNvPr id="28" name="ZoneTexte 27"/>
          <p:cNvSpPr txBox="1">
            <a:spLocks noChangeArrowheads="1"/>
          </p:cNvSpPr>
          <p:nvPr/>
        </p:nvSpPr>
        <p:spPr bwMode="auto">
          <a:xfrm>
            <a:off x="4168775" y="2990850"/>
            <a:ext cx="1584325" cy="4000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fr-FR" altLang="fr-FR" sz="2000" smtClean="0"/>
              <a:t>&lt;P&gt; ~ 150 W</a:t>
            </a:r>
            <a:endParaRPr lang="en-US" altLang="fr-FR" sz="2000" smtClean="0"/>
          </a:p>
        </p:txBody>
      </p:sp>
      <p:sp>
        <p:nvSpPr>
          <p:cNvPr id="29" name="ZoneTexte 28"/>
          <p:cNvSpPr txBox="1">
            <a:spLocks noChangeArrowheads="1"/>
          </p:cNvSpPr>
          <p:nvPr/>
        </p:nvSpPr>
        <p:spPr bwMode="auto">
          <a:xfrm>
            <a:off x="6499225" y="2955925"/>
            <a:ext cx="1612900" cy="369888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dirty="0">
                <a:ea typeface="+mn-ea"/>
              </a:rPr>
              <a:t>&lt;P&gt; ~ 500 kW</a:t>
            </a:r>
          </a:p>
        </p:txBody>
      </p:sp>
      <p:pic>
        <p:nvPicPr>
          <p:cNvPr id="18459" name="Rectangle à coins arrondis 2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1695450"/>
            <a:ext cx="4346575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30"/>
          <p:cNvSpPr txBox="1">
            <a:spLocks noChangeArrowheads="1"/>
          </p:cNvSpPr>
          <p:nvPr/>
        </p:nvSpPr>
        <p:spPr bwMode="auto">
          <a:xfrm>
            <a:off x="8759825" y="1268413"/>
            <a:ext cx="1266825" cy="369887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fr-FR" altLang="fr-FR" smtClean="0"/>
              <a:t>Anneau e_</a:t>
            </a:r>
            <a:endParaRPr lang="en-US" altLang="fr-FR" smtClean="0"/>
          </a:p>
        </p:txBody>
      </p:sp>
      <p:cxnSp>
        <p:nvCxnSpPr>
          <p:cNvPr id="32" name="Connecteur droit avec flèche 31"/>
          <p:cNvCxnSpPr/>
          <p:nvPr/>
        </p:nvCxnSpPr>
        <p:spPr>
          <a:xfrm flipH="1" flipV="1">
            <a:off x="8975725" y="1895475"/>
            <a:ext cx="504825" cy="7143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62" name="Groupe 172"/>
          <p:cNvGrpSpPr>
            <a:grpSpLocks/>
          </p:cNvGrpSpPr>
          <p:nvPr/>
        </p:nvGrpSpPr>
        <p:grpSpPr bwMode="auto">
          <a:xfrm>
            <a:off x="9120188" y="1557338"/>
            <a:ext cx="338137" cy="303212"/>
            <a:chOff x="6177516" y="692696"/>
            <a:chExt cx="1360381" cy="808074"/>
          </a:xfrm>
        </p:grpSpPr>
        <p:sp>
          <p:nvSpPr>
            <p:cNvPr id="37" name="Forme libre 36"/>
            <p:cNvSpPr/>
            <p:nvPr/>
          </p:nvSpPr>
          <p:spPr>
            <a:xfrm>
              <a:off x="6177516" y="692696"/>
              <a:ext cx="683383" cy="808074"/>
            </a:xfrm>
            <a:custGeom>
              <a:avLst/>
              <a:gdLst>
                <a:gd name="connsiteX0" fmla="*/ 0 w 680484"/>
                <a:gd name="connsiteY0" fmla="*/ 786809 h 808074"/>
                <a:gd name="connsiteX1" fmla="*/ 308344 w 680484"/>
                <a:gd name="connsiteY1" fmla="*/ 786809 h 808074"/>
                <a:gd name="connsiteX2" fmla="*/ 425303 w 680484"/>
                <a:gd name="connsiteY2" fmla="*/ 659218 h 808074"/>
                <a:gd name="connsiteX3" fmla="*/ 531628 w 680484"/>
                <a:gd name="connsiteY3" fmla="*/ 276446 h 808074"/>
                <a:gd name="connsiteX4" fmla="*/ 627321 w 680484"/>
                <a:gd name="connsiteY4" fmla="*/ 53163 h 808074"/>
                <a:gd name="connsiteX5" fmla="*/ 680484 w 680484"/>
                <a:gd name="connsiteY5" fmla="*/ 0 h 80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484" h="808074">
                  <a:moveTo>
                    <a:pt x="0" y="786809"/>
                  </a:moveTo>
                  <a:cubicBezTo>
                    <a:pt x="118730" y="797441"/>
                    <a:pt x="237460" y="808074"/>
                    <a:pt x="308344" y="786809"/>
                  </a:cubicBezTo>
                  <a:cubicBezTo>
                    <a:pt x="379228" y="765544"/>
                    <a:pt x="388089" y="744278"/>
                    <a:pt x="425303" y="659218"/>
                  </a:cubicBezTo>
                  <a:cubicBezTo>
                    <a:pt x="462517" y="574158"/>
                    <a:pt x="497958" y="377455"/>
                    <a:pt x="531628" y="276446"/>
                  </a:cubicBezTo>
                  <a:cubicBezTo>
                    <a:pt x="565298" y="175437"/>
                    <a:pt x="602512" y="99237"/>
                    <a:pt x="627321" y="53163"/>
                  </a:cubicBezTo>
                  <a:cubicBezTo>
                    <a:pt x="652130" y="7089"/>
                    <a:pt x="666307" y="3544"/>
                    <a:pt x="680484" y="0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en-US"/>
            </a:p>
          </p:txBody>
        </p:sp>
        <p:sp>
          <p:nvSpPr>
            <p:cNvPr id="38" name="Forme libre 37"/>
            <p:cNvSpPr/>
            <p:nvPr/>
          </p:nvSpPr>
          <p:spPr>
            <a:xfrm flipH="1">
              <a:off x="6854514" y="692696"/>
              <a:ext cx="683383" cy="808074"/>
            </a:xfrm>
            <a:custGeom>
              <a:avLst/>
              <a:gdLst>
                <a:gd name="connsiteX0" fmla="*/ 0 w 680484"/>
                <a:gd name="connsiteY0" fmla="*/ 786809 h 808074"/>
                <a:gd name="connsiteX1" fmla="*/ 308344 w 680484"/>
                <a:gd name="connsiteY1" fmla="*/ 786809 h 808074"/>
                <a:gd name="connsiteX2" fmla="*/ 425303 w 680484"/>
                <a:gd name="connsiteY2" fmla="*/ 659218 h 808074"/>
                <a:gd name="connsiteX3" fmla="*/ 531628 w 680484"/>
                <a:gd name="connsiteY3" fmla="*/ 276446 h 808074"/>
                <a:gd name="connsiteX4" fmla="*/ 627321 w 680484"/>
                <a:gd name="connsiteY4" fmla="*/ 53163 h 808074"/>
                <a:gd name="connsiteX5" fmla="*/ 680484 w 680484"/>
                <a:gd name="connsiteY5" fmla="*/ 0 h 80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484" h="808074">
                  <a:moveTo>
                    <a:pt x="0" y="786809"/>
                  </a:moveTo>
                  <a:cubicBezTo>
                    <a:pt x="118730" y="797441"/>
                    <a:pt x="237460" y="808074"/>
                    <a:pt x="308344" y="786809"/>
                  </a:cubicBezTo>
                  <a:cubicBezTo>
                    <a:pt x="379228" y="765544"/>
                    <a:pt x="388089" y="744278"/>
                    <a:pt x="425303" y="659218"/>
                  </a:cubicBezTo>
                  <a:cubicBezTo>
                    <a:pt x="462517" y="574158"/>
                    <a:pt x="497958" y="377455"/>
                    <a:pt x="531628" y="276446"/>
                  </a:cubicBezTo>
                  <a:cubicBezTo>
                    <a:pt x="565298" y="175437"/>
                    <a:pt x="602512" y="99237"/>
                    <a:pt x="627321" y="53163"/>
                  </a:cubicBezTo>
                  <a:cubicBezTo>
                    <a:pt x="652130" y="7089"/>
                    <a:pt x="666307" y="3544"/>
                    <a:pt x="680484" y="0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en-US"/>
            </a:p>
          </p:txBody>
        </p:sp>
      </p:grpSp>
      <p:sp>
        <p:nvSpPr>
          <p:cNvPr id="18463" name="Rectangle 2"/>
          <p:cNvSpPr txBox="1">
            <a:spLocks noChangeArrowheads="1"/>
          </p:cNvSpPr>
          <p:nvPr/>
        </p:nvSpPr>
        <p:spPr bwMode="auto">
          <a:xfrm>
            <a:off x="1992313" y="47625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fr-FR" altLang="fr-FR" sz="3200"/>
          </a:p>
        </p:txBody>
      </p:sp>
      <p:grpSp>
        <p:nvGrpSpPr>
          <p:cNvPr id="18464" name="Groupe 173"/>
          <p:cNvGrpSpPr>
            <a:grpSpLocks/>
          </p:cNvGrpSpPr>
          <p:nvPr/>
        </p:nvGrpSpPr>
        <p:grpSpPr bwMode="auto">
          <a:xfrm>
            <a:off x="5354638" y="1700213"/>
            <a:ext cx="388937" cy="520700"/>
            <a:chOff x="6000608" y="692696"/>
            <a:chExt cx="1360963" cy="808074"/>
          </a:xfrm>
        </p:grpSpPr>
        <p:sp>
          <p:nvSpPr>
            <p:cNvPr id="102" name="Forme libre 34"/>
            <p:cNvSpPr/>
            <p:nvPr/>
          </p:nvSpPr>
          <p:spPr>
            <a:xfrm>
              <a:off x="6000608" y="692696"/>
              <a:ext cx="683258" cy="808074"/>
            </a:xfrm>
            <a:custGeom>
              <a:avLst/>
              <a:gdLst>
                <a:gd name="connsiteX0" fmla="*/ 0 w 680484"/>
                <a:gd name="connsiteY0" fmla="*/ 786809 h 808074"/>
                <a:gd name="connsiteX1" fmla="*/ 308344 w 680484"/>
                <a:gd name="connsiteY1" fmla="*/ 786809 h 808074"/>
                <a:gd name="connsiteX2" fmla="*/ 425303 w 680484"/>
                <a:gd name="connsiteY2" fmla="*/ 659218 h 808074"/>
                <a:gd name="connsiteX3" fmla="*/ 531628 w 680484"/>
                <a:gd name="connsiteY3" fmla="*/ 276446 h 808074"/>
                <a:gd name="connsiteX4" fmla="*/ 627321 w 680484"/>
                <a:gd name="connsiteY4" fmla="*/ 53163 h 808074"/>
                <a:gd name="connsiteX5" fmla="*/ 680484 w 680484"/>
                <a:gd name="connsiteY5" fmla="*/ 0 h 80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484" h="808074">
                  <a:moveTo>
                    <a:pt x="0" y="786809"/>
                  </a:moveTo>
                  <a:cubicBezTo>
                    <a:pt x="118730" y="797441"/>
                    <a:pt x="237460" y="808074"/>
                    <a:pt x="308344" y="786809"/>
                  </a:cubicBezTo>
                  <a:cubicBezTo>
                    <a:pt x="379228" y="765544"/>
                    <a:pt x="388089" y="744278"/>
                    <a:pt x="425303" y="659218"/>
                  </a:cubicBezTo>
                  <a:cubicBezTo>
                    <a:pt x="462517" y="574158"/>
                    <a:pt x="497958" y="377455"/>
                    <a:pt x="531628" y="276446"/>
                  </a:cubicBezTo>
                  <a:cubicBezTo>
                    <a:pt x="565298" y="175437"/>
                    <a:pt x="602512" y="99237"/>
                    <a:pt x="627321" y="53163"/>
                  </a:cubicBezTo>
                  <a:cubicBezTo>
                    <a:pt x="652130" y="7089"/>
                    <a:pt x="666307" y="3544"/>
                    <a:pt x="680484" y="0"/>
                  </a:cubicBezTo>
                </a:path>
              </a:pathLst>
            </a:custGeom>
            <a:ln w="28575">
              <a:solidFill>
                <a:srgbClr val="BB661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en-US" b="1"/>
            </a:p>
          </p:txBody>
        </p:sp>
        <p:sp>
          <p:nvSpPr>
            <p:cNvPr id="103" name="Forme libre 35"/>
            <p:cNvSpPr/>
            <p:nvPr/>
          </p:nvSpPr>
          <p:spPr>
            <a:xfrm flipH="1">
              <a:off x="6678313" y="692696"/>
              <a:ext cx="683258" cy="808074"/>
            </a:xfrm>
            <a:custGeom>
              <a:avLst/>
              <a:gdLst>
                <a:gd name="connsiteX0" fmla="*/ 0 w 680484"/>
                <a:gd name="connsiteY0" fmla="*/ 786809 h 808074"/>
                <a:gd name="connsiteX1" fmla="*/ 308344 w 680484"/>
                <a:gd name="connsiteY1" fmla="*/ 786809 h 808074"/>
                <a:gd name="connsiteX2" fmla="*/ 425303 w 680484"/>
                <a:gd name="connsiteY2" fmla="*/ 659218 h 808074"/>
                <a:gd name="connsiteX3" fmla="*/ 531628 w 680484"/>
                <a:gd name="connsiteY3" fmla="*/ 276446 h 808074"/>
                <a:gd name="connsiteX4" fmla="*/ 627321 w 680484"/>
                <a:gd name="connsiteY4" fmla="*/ 53163 h 808074"/>
                <a:gd name="connsiteX5" fmla="*/ 680484 w 680484"/>
                <a:gd name="connsiteY5" fmla="*/ 0 h 80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484" h="808074">
                  <a:moveTo>
                    <a:pt x="0" y="786809"/>
                  </a:moveTo>
                  <a:cubicBezTo>
                    <a:pt x="118730" y="797441"/>
                    <a:pt x="237460" y="808074"/>
                    <a:pt x="308344" y="786809"/>
                  </a:cubicBezTo>
                  <a:cubicBezTo>
                    <a:pt x="379228" y="765544"/>
                    <a:pt x="388089" y="744278"/>
                    <a:pt x="425303" y="659218"/>
                  </a:cubicBezTo>
                  <a:cubicBezTo>
                    <a:pt x="462517" y="574158"/>
                    <a:pt x="497958" y="377455"/>
                    <a:pt x="531628" y="276446"/>
                  </a:cubicBezTo>
                  <a:cubicBezTo>
                    <a:pt x="565298" y="175437"/>
                    <a:pt x="602512" y="99237"/>
                    <a:pt x="627321" y="53163"/>
                  </a:cubicBezTo>
                  <a:cubicBezTo>
                    <a:pt x="652130" y="7089"/>
                    <a:pt x="666307" y="3544"/>
                    <a:pt x="680484" y="0"/>
                  </a:cubicBezTo>
                </a:path>
              </a:pathLst>
            </a:custGeom>
            <a:ln w="28575">
              <a:solidFill>
                <a:srgbClr val="BB661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en-US" b="1"/>
            </a:p>
          </p:txBody>
        </p:sp>
      </p:grpSp>
      <p:grpSp>
        <p:nvGrpSpPr>
          <p:cNvPr id="18465" name="Groupe 173"/>
          <p:cNvGrpSpPr>
            <a:grpSpLocks/>
          </p:cNvGrpSpPr>
          <p:nvPr/>
        </p:nvGrpSpPr>
        <p:grpSpPr bwMode="auto">
          <a:xfrm>
            <a:off x="4010025" y="2060575"/>
            <a:ext cx="242888" cy="160338"/>
            <a:chOff x="6177516" y="692696"/>
            <a:chExt cx="1258921" cy="808074"/>
          </a:xfrm>
        </p:grpSpPr>
        <p:sp>
          <p:nvSpPr>
            <p:cNvPr id="116" name="Forme libre 34"/>
            <p:cNvSpPr/>
            <p:nvPr/>
          </p:nvSpPr>
          <p:spPr>
            <a:xfrm>
              <a:off x="6177516" y="692696"/>
              <a:ext cx="682945" cy="808074"/>
            </a:xfrm>
            <a:custGeom>
              <a:avLst/>
              <a:gdLst>
                <a:gd name="connsiteX0" fmla="*/ 0 w 680484"/>
                <a:gd name="connsiteY0" fmla="*/ 786809 h 808074"/>
                <a:gd name="connsiteX1" fmla="*/ 308344 w 680484"/>
                <a:gd name="connsiteY1" fmla="*/ 786809 h 808074"/>
                <a:gd name="connsiteX2" fmla="*/ 425303 w 680484"/>
                <a:gd name="connsiteY2" fmla="*/ 659218 h 808074"/>
                <a:gd name="connsiteX3" fmla="*/ 531628 w 680484"/>
                <a:gd name="connsiteY3" fmla="*/ 276446 h 808074"/>
                <a:gd name="connsiteX4" fmla="*/ 627321 w 680484"/>
                <a:gd name="connsiteY4" fmla="*/ 53163 h 808074"/>
                <a:gd name="connsiteX5" fmla="*/ 680484 w 680484"/>
                <a:gd name="connsiteY5" fmla="*/ 0 h 80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484" h="808074">
                  <a:moveTo>
                    <a:pt x="0" y="786809"/>
                  </a:moveTo>
                  <a:cubicBezTo>
                    <a:pt x="118730" y="797441"/>
                    <a:pt x="237460" y="808074"/>
                    <a:pt x="308344" y="786809"/>
                  </a:cubicBezTo>
                  <a:cubicBezTo>
                    <a:pt x="379228" y="765544"/>
                    <a:pt x="388089" y="744278"/>
                    <a:pt x="425303" y="659218"/>
                  </a:cubicBezTo>
                  <a:cubicBezTo>
                    <a:pt x="462517" y="574158"/>
                    <a:pt x="497958" y="377455"/>
                    <a:pt x="531628" y="276446"/>
                  </a:cubicBezTo>
                  <a:cubicBezTo>
                    <a:pt x="565298" y="175437"/>
                    <a:pt x="602512" y="99237"/>
                    <a:pt x="627321" y="53163"/>
                  </a:cubicBezTo>
                  <a:cubicBezTo>
                    <a:pt x="652130" y="7089"/>
                    <a:pt x="666307" y="3544"/>
                    <a:pt x="680484" y="0"/>
                  </a:cubicBezTo>
                </a:path>
              </a:pathLst>
            </a:custGeom>
            <a:ln w="9525">
              <a:solidFill>
                <a:srgbClr val="BB661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en-US" b="1"/>
            </a:p>
          </p:txBody>
        </p:sp>
        <p:sp>
          <p:nvSpPr>
            <p:cNvPr id="117" name="Forme libre 35"/>
            <p:cNvSpPr/>
            <p:nvPr/>
          </p:nvSpPr>
          <p:spPr>
            <a:xfrm flipH="1">
              <a:off x="6753492" y="692696"/>
              <a:ext cx="682945" cy="808074"/>
            </a:xfrm>
            <a:custGeom>
              <a:avLst/>
              <a:gdLst>
                <a:gd name="connsiteX0" fmla="*/ 0 w 680484"/>
                <a:gd name="connsiteY0" fmla="*/ 786809 h 808074"/>
                <a:gd name="connsiteX1" fmla="*/ 308344 w 680484"/>
                <a:gd name="connsiteY1" fmla="*/ 786809 h 808074"/>
                <a:gd name="connsiteX2" fmla="*/ 425303 w 680484"/>
                <a:gd name="connsiteY2" fmla="*/ 659218 h 808074"/>
                <a:gd name="connsiteX3" fmla="*/ 531628 w 680484"/>
                <a:gd name="connsiteY3" fmla="*/ 276446 h 808074"/>
                <a:gd name="connsiteX4" fmla="*/ 627321 w 680484"/>
                <a:gd name="connsiteY4" fmla="*/ 53163 h 808074"/>
                <a:gd name="connsiteX5" fmla="*/ 680484 w 680484"/>
                <a:gd name="connsiteY5" fmla="*/ 0 h 80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484" h="808074">
                  <a:moveTo>
                    <a:pt x="0" y="786809"/>
                  </a:moveTo>
                  <a:cubicBezTo>
                    <a:pt x="118730" y="797441"/>
                    <a:pt x="237460" y="808074"/>
                    <a:pt x="308344" y="786809"/>
                  </a:cubicBezTo>
                  <a:cubicBezTo>
                    <a:pt x="379228" y="765544"/>
                    <a:pt x="388089" y="744278"/>
                    <a:pt x="425303" y="659218"/>
                  </a:cubicBezTo>
                  <a:cubicBezTo>
                    <a:pt x="462517" y="574158"/>
                    <a:pt x="497958" y="377455"/>
                    <a:pt x="531628" y="276446"/>
                  </a:cubicBezTo>
                  <a:cubicBezTo>
                    <a:pt x="565298" y="175437"/>
                    <a:pt x="602512" y="99237"/>
                    <a:pt x="627321" y="53163"/>
                  </a:cubicBezTo>
                  <a:cubicBezTo>
                    <a:pt x="652130" y="7089"/>
                    <a:pt x="666307" y="3544"/>
                    <a:pt x="680484" y="0"/>
                  </a:cubicBezTo>
                </a:path>
              </a:pathLst>
            </a:custGeom>
            <a:ln w="9525">
              <a:solidFill>
                <a:srgbClr val="BB661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en-US" b="1"/>
            </a:p>
          </p:txBody>
        </p:sp>
      </p:grpSp>
      <p:cxnSp>
        <p:nvCxnSpPr>
          <p:cNvPr id="42" name="Connecteur droit 23"/>
          <p:cNvCxnSpPr>
            <a:cxnSpLocks noChangeShapeType="1"/>
            <a:endCxn id="45" idx="3"/>
          </p:cNvCxnSpPr>
          <p:nvPr/>
        </p:nvCxnSpPr>
        <p:spPr bwMode="auto">
          <a:xfrm flipH="1" flipV="1">
            <a:off x="3868738" y="4992688"/>
            <a:ext cx="4833937" cy="20637"/>
          </a:xfrm>
          <a:prstGeom prst="line">
            <a:avLst/>
          </a:prstGeom>
          <a:noFill/>
          <a:ln w="28575">
            <a:solidFill>
              <a:srgbClr val="BB661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</p:cxnSp>
      <p:grpSp>
        <p:nvGrpSpPr>
          <p:cNvPr id="18467" name="Group 43"/>
          <p:cNvGrpSpPr>
            <a:grpSpLocks/>
          </p:cNvGrpSpPr>
          <p:nvPr/>
        </p:nvGrpSpPr>
        <p:grpSpPr bwMode="auto">
          <a:xfrm>
            <a:off x="1751013" y="4164013"/>
            <a:ext cx="2117725" cy="1655762"/>
            <a:chOff x="2310725" y="1268760"/>
            <a:chExt cx="2117259" cy="1656184"/>
          </a:xfrm>
        </p:grpSpPr>
        <p:sp>
          <p:nvSpPr>
            <p:cNvPr id="45" name="Rectangle à coins arrondis 8"/>
            <p:cNvSpPr>
              <a:spLocks noChangeArrowheads="1"/>
            </p:cNvSpPr>
            <p:nvPr/>
          </p:nvSpPr>
          <p:spPr bwMode="auto">
            <a:xfrm>
              <a:off x="2310725" y="1268760"/>
              <a:ext cx="2117259" cy="1656184"/>
            </a:xfrm>
            <a:prstGeom prst="roundRect">
              <a:avLst>
                <a:gd name="adj" fmla="val 16667"/>
              </a:avLst>
            </a:prstGeom>
            <a:solidFill>
              <a:srgbClr val="DDD9C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fr-FR" altLang="fr-FR" smtClean="0">
                <a:solidFill>
                  <a:srgbClr val="FFFFFF"/>
                </a:solidFill>
              </a:endParaRPr>
            </a:p>
          </p:txBody>
        </p:sp>
        <p:sp>
          <p:nvSpPr>
            <p:cNvPr id="46" name="ZoneTexte 12"/>
            <p:cNvSpPr txBox="1">
              <a:spLocks noChangeArrowheads="1"/>
            </p:cNvSpPr>
            <p:nvPr/>
          </p:nvSpPr>
          <p:spPr bwMode="auto">
            <a:xfrm>
              <a:off x="2921778" y="1916625"/>
              <a:ext cx="974924" cy="369426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dirty="0" err="1" smtClean="0">
                  <a:ea typeface="+mn-ea"/>
                </a:rPr>
                <a:t>Strecher</a:t>
              </a:r>
              <a:endParaRPr lang="en-US" dirty="0">
                <a:ea typeface="+mn-ea"/>
              </a:endParaRPr>
            </a:p>
          </p:txBody>
        </p:sp>
      </p:grpSp>
      <p:grpSp>
        <p:nvGrpSpPr>
          <p:cNvPr id="18468" name="Group 51"/>
          <p:cNvGrpSpPr>
            <a:grpSpLocks/>
          </p:cNvGrpSpPr>
          <p:nvPr/>
        </p:nvGrpSpPr>
        <p:grpSpPr bwMode="auto">
          <a:xfrm>
            <a:off x="7421563" y="4164013"/>
            <a:ext cx="2116137" cy="1655762"/>
            <a:chOff x="2310725" y="1268760"/>
            <a:chExt cx="2117259" cy="1656184"/>
          </a:xfrm>
        </p:grpSpPr>
        <p:sp>
          <p:nvSpPr>
            <p:cNvPr id="53" name="Rectangle à coins arrondis 8"/>
            <p:cNvSpPr>
              <a:spLocks noChangeArrowheads="1"/>
            </p:cNvSpPr>
            <p:nvPr/>
          </p:nvSpPr>
          <p:spPr bwMode="auto">
            <a:xfrm>
              <a:off x="2310725" y="1268760"/>
              <a:ext cx="2117259" cy="1656184"/>
            </a:xfrm>
            <a:prstGeom prst="roundRect">
              <a:avLst>
                <a:gd name="adj" fmla="val 16667"/>
              </a:avLst>
            </a:prstGeom>
            <a:solidFill>
              <a:srgbClr val="DDD9C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  <a:ea typeface="MS PGothic" pitchFamily="50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  <a:defRPr/>
              </a:pPr>
              <a:endParaRPr lang="fr-FR" altLang="fr-FR" smtClean="0">
                <a:solidFill>
                  <a:srgbClr val="FFFFFF"/>
                </a:solidFill>
              </a:endParaRPr>
            </a:p>
          </p:txBody>
        </p:sp>
        <p:sp>
          <p:nvSpPr>
            <p:cNvPr id="54" name="ZoneTexte 12"/>
            <p:cNvSpPr txBox="1">
              <a:spLocks noChangeArrowheads="1"/>
            </p:cNvSpPr>
            <p:nvPr/>
          </p:nvSpPr>
          <p:spPr bwMode="auto">
            <a:xfrm>
              <a:off x="2629981" y="1916625"/>
              <a:ext cx="1310862" cy="369426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  <a:ex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dirty="0" smtClean="0">
                  <a:ea typeface="+mn-ea"/>
                </a:rPr>
                <a:t>Compressor</a:t>
              </a:r>
              <a:endParaRPr lang="en-US" dirty="0">
                <a:ea typeface="+mn-ea"/>
              </a:endParaRPr>
            </a:p>
          </p:txBody>
        </p:sp>
      </p:grpSp>
      <p:sp>
        <p:nvSpPr>
          <p:cNvPr id="3" name="Left Brace 2"/>
          <p:cNvSpPr/>
          <p:nvPr/>
        </p:nvSpPr>
        <p:spPr>
          <a:xfrm rot="5400000">
            <a:off x="5313363" y="-180975"/>
            <a:ext cx="720725" cy="7940675"/>
          </a:xfrm>
          <a:prstGeom prst="leftBrace">
            <a:avLst>
              <a:gd name="adj1" fmla="val 15874"/>
              <a:gd name="adj2" fmla="val 58100"/>
            </a:avLst>
          </a:prstGeom>
          <a:ln w="38100" cmpd="sng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mtClean="0"/>
          </a:p>
        </p:txBody>
      </p:sp>
      <p:sp>
        <p:nvSpPr>
          <p:cNvPr id="18470" name="Titre 1"/>
          <p:cNvSpPr txBox="1">
            <a:spLocks/>
          </p:cNvSpPr>
          <p:nvPr/>
        </p:nvSpPr>
        <p:spPr bwMode="auto">
          <a:xfrm>
            <a:off x="585788" y="322263"/>
            <a:ext cx="85979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3600" dirty="0" smtClean="0">
                <a:solidFill>
                  <a:srgbClr val="FF6F00"/>
                </a:solidFill>
              </a:rPr>
              <a:t>Laser </a:t>
            </a:r>
            <a:r>
              <a:rPr lang="fr-FR" altLang="fr-FR" sz="3600" dirty="0" err="1" smtClean="0">
                <a:solidFill>
                  <a:srgbClr val="FF6F00"/>
                </a:solidFill>
              </a:rPr>
              <a:t>oscillator</a:t>
            </a:r>
            <a:r>
              <a:rPr lang="fr-FR" altLang="fr-FR" sz="3600" dirty="0" smtClean="0">
                <a:solidFill>
                  <a:srgbClr val="FF6F00"/>
                </a:solidFill>
              </a:rPr>
              <a:t> and </a:t>
            </a:r>
            <a:r>
              <a:rPr lang="fr-FR" altLang="fr-FR" sz="3600" dirty="0" err="1" smtClean="0">
                <a:solidFill>
                  <a:srgbClr val="FF6F00"/>
                </a:solidFill>
              </a:rPr>
              <a:t>fiber</a:t>
            </a:r>
            <a:r>
              <a:rPr lang="fr-FR" altLang="fr-FR" sz="3600" dirty="0" smtClean="0">
                <a:solidFill>
                  <a:srgbClr val="FF6F00"/>
                </a:solidFill>
              </a:rPr>
              <a:t> amplifier</a:t>
            </a:r>
            <a:endParaRPr lang="fr-FR" altLang="fr-FR" sz="3600" dirty="0">
              <a:solidFill>
                <a:srgbClr val="FF6F00"/>
              </a:solidFill>
            </a:endParaRPr>
          </a:p>
        </p:txBody>
      </p:sp>
      <p:sp>
        <p:nvSpPr>
          <p:cNvPr id="59" name="Rectangle à coins arrondis 8"/>
          <p:cNvSpPr>
            <a:spLocks noChangeArrowheads="1"/>
          </p:cNvSpPr>
          <p:nvPr/>
        </p:nvSpPr>
        <p:spPr bwMode="auto">
          <a:xfrm>
            <a:off x="6059488" y="4162425"/>
            <a:ext cx="804862" cy="1643063"/>
          </a:xfrm>
          <a:prstGeom prst="roundRect">
            <a:avLst>
              <a:gd name="adj" fmla="val 16667"/>
            </a:avLst>
          </a:prstGeom>
          <a:solidFill>
            <a:srgbClr val="DDD9C3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z="1200" smtClean="0">
              <a:solidFill>
                <a:srgbClr val="FFFFFF"/>
              </a:solidFill>
            </a:endParaRPr>
          </a:p>
        </p:txBody>
      </p:sp>
      <p:sp>
        <p:nvSpPr>
          <p:cNvPr id="61" name="ZoneTexte 12"/>
          <p:cNvSpPr txBox="1">
            <a:spLocks noChangeArrowheads="1"/>
          </p:cNvSpPr>
          <p:nvPr/>
        </p:nvSpPr>
        <p:spPr bwMode="auto">
          <a:xfrm rot="16200000">
            <a:off x="5990431" y="4842669"/>
            <a:ext cx="942975" cy="338138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ea typeface="+mn-ea"/>
              </a:rPr>
              <a:t>Amp. #3</a:t>
            </a:r>
          </a:p>
        </p:txBody>
      </p:sp>
      <p:sp>
        <p:nvSpPr>
          <p:cNvPr id="62" name="Rectangle à coins arrondis 8"/>
          <p:cNvSpPr>
            <a:spLocks noChangeArrowheads="1"/>
          </p:cNvSpPr>
          <p:nvPr/>
        </p:nvSpPr>
        <p:spPr bwMode="auto">
          <a:xfrm>
            <a:off x="5219700" y="4162425"/>
            <a:ext cx="803275" cy="1643063"/>
          </a:xfrm>
          <a:prstGeom prst="roundRect">
            <a:avLst>
              <a:gd name="adj" fmla="val 16667"/>
            </a:avLst>
          </a:prstGeom>
          <a:solidFill>
            <a:srgbClr val="DDD9C3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z="1200" smtClean="0">
              <a:solidFill>
                <a:srgbClr val="FFFFFF"/>
              </a:solidFill>
            </a:endParaRPr>
          </a:p>
        </p:txBody>
      </p:sp>
      <p:sp>
        <p:nvSpPr>
          <p:cNvPr id="63" name="Rectangle à coins arrondis 8"/>
          <p:cNvSpPr>
            <a:spLocks noChangeArrowheads="1"/>
          </p:cNvSpPr>
          <p:nvPr/>
        </p:nvSpPr>
        <p:spPr bwMode="auto">
          <a:xfrm>
            <a:off x="4370388" y="4162425"/>
            <a:ext cx="804862" cy="1643063"/>
          </a:xfrm>
          <a:prstGeom prst="roundRect">
            <a:avLst>
              <a:gd name="adj" fmla="val 16667"/>
            </a:avLst>
          </a:prstGeom>
          <a:solidFill>
            <a:srgbClr val="DDD9C3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  <a:defRPr/>
            </a:pPr>
            <a:endParaRPr lang="fr-FR" altLang="fr-FR" sz="1200" smtClean="0">
              <a:solidFill>
                <a:srgbClr val="FFFFFF"/>
              </a:solidFill>
            </a:endParaRPr>
          </a:p>
        </p:txBody>
      </p:sp>
      <p:sp>
        <p:nvSpPr>
          <p:cNvPr id="60" name="ZoneTexte 12"/>
          <p:cNvSpPr txBox="1">
            <a:spLocks noChangeArrowheads="1"/>
          </p:cNvSpPr>
          <p:nvPr/>
        </p:nvSpPr>
        <p:spPr bwMode="auto">
          <a:xfrm rot="16200000">
            <a:off x="5171281" y="4842669"/>
            <a:ext cx="942975" cy="338138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ea typeface="+mn-ea"/>
              </a:rPr>
              <a:t>Amp. #2</a:t>
            </a:r>
          </a:p>
        </p:txBody>
      </p:sp>
      <p:sp>
        <p:nvSpPr>
          <p:cNvPr id="57" name="ZoneTexte 12"/>
          <p:cNvSpPr txBox="1">
            <a:spLocks noChangeArrowheads="1"/>
          </p:cNvSpPr>
          <p:nvPr/>
        </p:nvSpPr>
        <p:spPr bwMode="auto">
          <a:xfrm rot="16200000">
            <a:off x="4310856" y="4801394"/>
            <a:ext cx="942975" cy="338138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ea typeface="+mn-ea"/>
              </a:rPr>
              <a:t>Amp. #1</a:t>
            </a:r>
          </a:p>
        </p:txBody>
      </p:sp>
      <p:sp>
        <p:nvSpPr>
          <p:cNvPr id="64" name="ZoneTexte 63"/>
          <p:cNvSpPr txBox="1">
            <a:spLocks noChangeArrowheads="1"/>
          </p:cNvSpPr>
          <p:nvPr/>
        </p:nvSpPr>
        <p:spPr bwMode="auto">
          <a:xfrm>
            <a:off x="3849688" y="4700588"/>
            <a:ext cx="571500" cy="277812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fr-FR" altLang="fr-FR" sz="1200" smtClean="0"/>
              <a:t>5 mW</a:t>
            </a:r>
            <a:endParaRPr lang="en-US" altLang="fr-FR" sz="1200" smtClean="0"/>
          </a:p>
        </p:txBody>
      </p:sp>
      <p:sp>
        <p:nvSpPr>
          <p:cNvPr id="65" name="ZoneTexte 64"/>
          <p:cNvSpPr txBox="1">
            <a:spLocks noChangeArrowheads="1"/>
          </p:cNvSpPr>
          <p:nvPr/>
        </p:nvSpPr>
        <p:spPr bwMode="auto">
          <a:xfrm>
            <a:off x="6848475" y="4706938"/>
            <a:ext cx="603250" cy="277812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fr-FR" altLang="fr-FR" sz="1200" smtClean="0"/>
              <a:t>150 W</a:t>
            </a:r>
            <a:endParaRPr lang="en-US" altLang="fr-FR" sz="1200" smtClean="0"/>
          </a:p>
        </p:txBody>
      </p:sp>
      <p:sp>
        <p:nvSpPr>
          <p:cNvPr id="5" name="ZoneTexte 4"/>
          <p:cNvSpPr txBox="1"/>
          <p:nvPr/>
        </p:nvSpPr>
        <p:spPr>
          <a:xfrm>
            <a:off x="3097213" y="6116638"/>
            <a:ext cx="1522412" cy="3683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dirty="0">
                <a:ea typeface="MS PGothic" pitchFamily="50" charset="-128"/>
              </a:rPr>
              <a:t>Gain ~ </a:t>
            </a:r>
            <a:r>
              <a:rPr lang="fr-FR" dirty="0" smtClean="0">
                <a:ea typeface="MS PGothic" pitchFamily="50" charset="-128"/>
              </a:rPr>
              <a:t>30000</a:t>
            </a:r>
            <a:endParaRPr lang="fr-FR" dirty="0">
              <a:ea typeface="MS PGothic" pitchFamily="50" charset="-128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10209051" y="5931972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CELIA Lab.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45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03"/>
          <p:cNvSpPr txBox="1">
            <a:spLocks noChangeArrowheads="1"/>
          </p:cNvSpPr>
          <p:nvPr/>
        </p:nvSpPr>
        <p:spPr bwMode="auto">
          <a:xfrm>
            <a:off x="3827861" y="5750720"/>
            <a:ext cx="1743075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fr-FR" altLang="fr-FR" sz="750">
              <a:latin typeface="Comic Sans MS" panose="030F0702030302020204" pitchFamily="66" charset="0"/>
            </a:endParaRPr>
          </a:p>
        </p:txBody>
      </p:sp>
      <p:sp>
        <p:nvSpPr>
          <p:cNvPr id="23555" name="Rectangle 2"/>
          <p:cNvSpPr txBox="1">
            <a:spLocks noChangeArrowheads="1"/>
          </p:cNvSpPr>
          <p:nvPr/>
        </p:nvSpPr>
        <p:spPr bwMode="auto">
          <a:xfrm>
            <a:off x="2667000" y="857251"/>
            <a:ext cx="6858000" cy="46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100" b="1">
                <a:solidFill>
                  <a:schemeClr val="bg1"/>
                </a:solidFill>
                <a:latin typeface="Calibri" panose="020F0502020204030204" pitchFamily="34" charset="0"/>
              </a:rPr>
              <a:t>laser system</a:t>
            </a:r>
            <a:endParaRPr lang="en-US" altLang="fr-FR" sz="3000">
              <a:latin typeface="Calibri" panose="020F0502020204030204" pitchFamily="34" charset="0"/>
            </a:endParaRPr>
          </a:p>
        </p:txBody>
      </p:sp>
      <p:sp>
        <p:nvSpPr>
          <p:cNvPr id="23556" name="TextBox 15"/>
          <p:cNvSpPr txBox="1">
            <a:spLocks noChangeArrowheads="1"/>
          </p:cNvSpPr>
          <p:nvPr/>
        </p:nvSpPr>
        <p:spPr bwMode="auto">
          <a:xfrm>
            <a:off x="2032399" y="1727597"/>
            <a:ext cx="19431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fr-FR" sz="1350" b="1" u="sng" dirty="0">
                <a:latin typeface="Comic Sans MS" panose="030F0702030302020204" pitchFamily="66" charset="0"/>
              </a:rPr>
              <a:t>M</a:t>
            </a:r>
            <a:r>
              <a:rPr lang="en-US" altLang="fr-FR" sz="1350" b="1" u="sng" dirty="0" smtClean="0">
                <a:latin typeface="Comic Sans MS" panose="030F0702030302020204" pitchFamily="66" charset="0"/>
              </a:rPr>
              <a:t>ax power : </a:t>
            </a:r>
            <a:r>
              <a:rPr lang="en-US" altLang="fr-FR" sz="1350" b="1" u="sng" dirty="0">
                <a:latin typeface="Comic Sans MS" panose="030F0702030302020204" pitchFamily="66" charset="0"/>
              </a:rPr>
              <a:t>210 W</a:t>
            </a:r>
            <a:r>
              <a:rPr lang="en-US" altLang="fr-FR" sz="1350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3557" name="TextBox 60"/>
          <p:cNvSpPr txBox="1">
            <a:spLocks noChangeArrowheads="1"/>
          </p:cNvSpPr>
          <p:nvPr/>
        </p:nvSpPr>
        <p:spPr bwMode="auto">
          <a:xfrm>
            <a:off x="5650706" y="1781175"/>
            <a:ext cx="281198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fr-FR" sz="1350" b="1" u="sng" dirty="0" smtClean="0">
                <a:latin typeface="Comic Sans MS" panose="030F0702030302020204" pitchFamily="66" charset="0"/>
              </a:rPr>
              <a:t>Stability over 90h </a:t>
            </a:r>
            <a:r>
              <a:rPr lang="en-US" altLang="fr-FR" sz="1350" b="1" u="sng" dirty="0">
                <a:latin typeface="Comic Sans MS" panose="030F0702030302020204" pitchFamily="66" charset="0"/>
              </a:rPr>
              <a:t>@</a:t>
            </a:r>
            <a:r>
              <a:rPr lang="en-US" altLang="fr-FR" sz="1350" b="1" u="sng" dirty="0" smtClean="0">
                <a:latin typeface="Comic Sans MS" panose="030F0702030302020204" pitchFamily="66" charset="0"/>
              </a:rPr>
              <a:t> </a:t>
            </a:r>
            <a:r>
              <a:rPr lang="en-US" altLang="fr-FR" sz="1350" b="1" u="sng" dirty="0">
                <a:latin typeface="Comic Sans MS" panose="030F0702030302020204" pitchFamily="66" charset="0"/>
              </a:rPr>
              <a:t>104 W :</a:t>
            </a:r>
            <a:r>
              <a:rPr lang="en-US" altLang="fr-FR" sz="1350" u="sng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23558" name="Graphiqu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436" y="2426494"/>
            <a:ext cx="3758803" cy="231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Graphique 2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36" y="1956197"/>
            <a:ext cx="306109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Graphique 2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935" y="3556397"/>
            <a:ext cx="3238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Box 2"/>
          <p:cNvSpPr txBox="1">
            <a:spLocks noChangeArrowheads="1"/>
          </p:cNvSpPr>
          <p:nvPr/>
        </p:nvSpPr>
        <p:spPr bwMode="auto">
          <a:xfrm>
            <a:off x="3896916" y="2169319"/>
            <a:ext cx="705642" cy="300082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350">
                <a:latin typeface="Comic Sans MS" panose="030F0702030302020204" pitchFamily="66" charset="0"/>
              </a:rPr>
              <a:t>210 W</a:t>
            </a:r>
          </a:p>
        </p:txBody>
      </p:sp>
      <p:cxnSp>
        <p:nvCxnSpPr>
          <p:cNvPr id="6" name="Straight Arrow Connector 5"/>
          <p:cNvCxnSpPr>
            <a:stCxn id="23561" idx="3"/>
          </p:cNvCxnSpPr>
          <p:nvPr/>
        </p:nvCxnSpPr>
        <p:spPr>
          <a:xfrm>
            <a:off x="4602558" y="2319360"/>
            <a:ext cx="756446" cy="548856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3" name="TextBox 12"/>
          <p:cNvSpPr txBox="1">
            <a:spLocks noChangeArrowheads="1"/>
          </p:cNvSpPr>
          <p:nvPr/>
        </p:nvSpPr>
        <p:spPr bwMode="auto">
          <a:xfrm>
            <a:off x="2903935" y="3239691"/>
            <a:ext cx="731290" cy="300082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350">
                <a:latin typeface="Symbol" panose="05050102010706020507" pitchFamily="18" charset="2"/>
              </a:rPr>
              <a:t>h</a:t>
            </a:r>
            <a:r>
              <a:rPr lang="fr-FR" altLang="fr-FR" sz="1350">
                <a:latin typeface="Comic Sans MS" panose="030F0702030302020204" pitchFamily="66" charset="0"/>
              </a:rPr>
              <a:t>=69%</a:t>
            </a:r>
          </a:p>
        </p:txBody>
      </p:sp>
      <p:sp>
        <p:nvSpPr>
          <p:cNvPr id="23564" name="Titre 1"/>
          <p:cNvSpPr txBox="1">
            <a:spLocks/>
          </p:cNvSpPr>
          <p:nvPr/>
        </p:nvSpPr>
        <p:spPr bwMode="auto">
          <a:xfrm>
            <a:off x="1941911" y="917973"/>
            <a:ext cx="6448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800" dirty="0" err="1">
                <a:solidFill>
                  <a:srgbClr val="FF6F00"/>
                </a:solidFill>
              </a:rPr>
              <a:t>fiber</a:t>
            </a:r>
            <a:r>
              <a:rPr lang="fr-FR" altLang="fr-FR" sz="2800" dirty="0">
                <a:solidFill>
                  <a:srgbClr val="FF6F00"/>
                </a:solidFill>
              </a:rPr>
              <a:t> amplifier</a:t>
            </a:r>
            <a:endParaRPr lang="fr-FR" altLang="fr-FR" sz="2700" dirty="0">
              <a:solidFill>
                <a:srgbClr val="FF6F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503713" y="5566053"/>
            <a:ext cx="3363357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Fiber</a:t>
            </a:r>
            <a:r>
              <a:rPr lang="fr-FR" dirty="0"/>
              <a:t> </a:t>
            </a:r>
            <a:r>
              <a:rPr lang="fr-FR" dirty="0" err="1"/>
              <a:t>amplifiers</a:t>
            </a:r>
            <a:r>
              <a:rPr lang="fr-FR" dirty="0"/>
              <a:t> are </a:t>
            </a:r>
            <a:r>
              <a:rPr lang="fr-FR" dirty="0" err="1"/>
              <a:t>very</a:t>
            </a:r>
            <a:r>
              <a:rPr lang="fr-FR" dirty="0"/>
              <a:t> efficients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909824" y="5958469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CELIA Lab.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973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857251"/>
            <a:ext cx="6858000" cy="465535"/>
          </a:xfrm>
        </p:spPr>
        <p:txBody>
          <a:bodyPr/>
          <a:lstStyle/>
          <a:p>
            <a:pPr eaLnBrk="1" hangingPunct="1"/>
            <a:r>
              <a:rPr lang="en-US" altLang="fr-FR" sz="2100" b="1">
                <a:solidFill>
                  <a:schemeClr val="bg1"/>
                </a:solidFill>
                <a:ea typeface="MS PGothic" pitchFamily="50" charset="-128"/>
              </a:rPr>
              <a:t>laser system</a:t>
            </a:r>
            <a:endParaRPr lang="en-US" altLang="fr-FR" sz="3000">
              <a:ea typeface="MS PGothic" pitchFamily="50" charset="-128"/>
            </a:endParaRPr>
          </a:p>
        </p:txBody>
      </p:sp>
      <p:sp>
        <p:nvSpPr>
          <p:cNvPr id="24579" name="Rectangle 2"/>
          <p:cNvSpPr txBox="1">
            <a:spLocks noChangeArrowheads="1"/>
          </p:cNvSpPr>
          <p:nvPr/>
        </p:nvSpPr>
        <p:spPr bwMode="auto">
          <a:xfrm>
            <a:off x="2667000" y="1322785"/>
            <a:ext cx="685800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425" b="1">
                <a:solidFill>
                  <a:schemeClr val="bg1"/>
                </a:solidFill>
                <a:latin typeface="Calibri" panose="020F0502020204030204" pitchFamily="34" charset="0"/>
              </a:rPr>
              <a:t>Beam quality at high power</a:t>
            </a:r>
            <a:endParaRPr lang="en-US" altLang="fr-FR" sz="2250">
              <a:latin typeface="Calibri" panose="020F0502020204030204" pitchFamily="34" charset="0"/>
            </a:endParaRPr>
          </a:p>
        </p:txBody>
      </p:sp>
      <p:pic>
        <p:nvPicPr>
          <p:cNvPr id="24580" name="Imag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" b="-2"/>
          <a:stretch>
            <a:fillRect/>
          </a:stretch>
        </p:blipFill>
        <p:spPr bwMode="auto">
          <a:xfrm>
            <a:off x="2667000" y="1838327"/>
            <a:ext cx="2571750" cy="178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1888333" y="2512219"/>
            <a:ext cx="778669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350" b="1" dirty="0"/>
              <a:t>0A/4W</a:t>
            </a:r>
          </a:p>
        </p:txBody>
      </p:sp>
      <p:pic>
        <p:nvPicPr>
          <p:cNvPr id="24582" name="Imag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" b="-2"/>
          <a:stretch>
            <a:fillRect/>
          </a:stretch>
        </p:blipFill>
        <p:spPr bwMode="auto">
          <a:xfrm>
            <a:off x="5706666" y="1838327"/>
            <a:ext cx="2571750" cy="178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ZoneTexte 40"/>
          <p:cNvSpPr txBox="1"/>
          <p:nvPr/>
        </p:nvSpPr>
        <p:spPr>
          <a:xfrm>
            <a:off x="8278417" y="2656285"/>
            <a:ext cx="839390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350" b="1" dirty="0"/>
              <a:t>5A/97W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1772842" y="4506516"/>
            <a:ext cx="894159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350" b="1" dirty="0"/>
              <a:t>8A/158W</a:t>
            </a:r>
          </a:p>
        </p:txBody>
      </p:sp>
      <p:pic>
        <p:nvPicPr>
          <p:cNvPr id="24585" name="Imag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" b="-5"/>
          <a:stretch>
            <a:fillRect/>
          </a:stretch>
        </p:blipFill>
        <p:spPr bwMode="auto">
          <a:xfrm>
            <a:off x="2667000" y="3858817"/>
            <a:ext cx="2571750" cy="18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40"/>
          <p:cNvSpPr txBox="1"/>
          <p:nvPr/>
        </p:nvSpPr>
        <p:spPr>
          <a:xfrm>
            <a:off x="8278417" y="3962400"/>
            <a:ext cx="1008459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350" b="1" dirty="0"/>
              <a:t>11A/200W</a:t>
            </a:r>
          </a:p>
        </p:txBody>
      </p:sp>
      <p:pic>
        <p:nvPicPr>
          <p:cNvPr id="24587" name="Imag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" b="-3"/>
          <a:stretch>
            <a:fillRect/>
          </a:stretch>
        </p:blipFill>
        <p:spPr bwMode="auto">
          <a:xfrm>
            <a:off x="5735242" y="3858817"/>
            <a:ext cx="2543175" cy="18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8" name="Titre 1"/>
          <p:cNvSpPr txBox="1">
            <a:spLocks/>
          </p:cNvSpPr>
          <p:nvPr/>
        </p:nvSpPr>
        <p:spPr bwMode="auto">
          <a:xfrm>
            <a:off x="1941911" y="917973"/>
            <a:ext cx="7643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1pPr>
            <a:lvl2pPr marL="742950" indent="-28575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6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2pPr>
            <a:lvl3pPr marL="11430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3pPr>
            <a:lvl4pPr marL="16002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Wingdings" panose="05000000000000000000" pitchFamily="2" charset="2"/>
              <a:buChar char="Ø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4pPr>
            <a:lvl5pPr marL="2057400" indent="-228600" defTabSz="457200">
              <a:spcBef>
                <a:spcPts val="1000"/>
              </a:spcBef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6F00"/>
              </a:buClr>
              <a:buSzPct val="80000"/>
              <a:buFont typeface="Trebuchet MS" panose="020B0603020202020204" pitchFamily="34" charset="0"/>
              <a:buChar char="—"/>
              <a:defRPr sz="1200">
                <a:solidFill>
                  <a:schemeClr val="tx1"/>
                </a:solidFill>
                <a:latin typeface="Trebuchet MS" panose="020B0603020202020204" pitchFamily="34" charset="0"/>
                <a:ea typeface="MS PGothic" pitchFamily="50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800" dirty="0" err="1">
                <a:solidFill>
                  <a:srgbClr val="FF6F00"/>
                </a:solidFill>
              </a:rPr>
              <a:t>fiber</a:t>
            </a:r>
            <a:r>
              <a:rPr lang="fr-FR" altLang="fr-FR" sz="2800" dirty="0">
                <a:solidFill>
                  <a:srgbClr val="FF6F00"/>
                </a:solidFill>
              </a:rPr>
              <a:t> amplifier </a:t>
            </a:r>
            <a:r>
              <a:rPr lang="fr-FR" altLang="fr-FR" sz="2800" dirty="0" smtClean="0">
                <a:solidFill>
                  <a:srgbClr val="FF6F00"/>
                </a:solidFill>
              </a:rPr>
              <a:t>: laser </a:t>
            </a:r>
            <a:r>
              <a:rPr lang="fr-FR" altLang="fr-FR" sz="2700" dirty="0" err="1" smtClean="0">
                <a:solidFill>
                  <a:srgbClr val="FF6F00"/>
                </a:solidFill>
              </a:rPr>
              <a:t>beam</a:t>
            </a:r>
            <a:r>
              <a:rPr lang="fr-FR" altLang="fr-FR" sz="2700" dirty="0" smtClean="0">
                <a:solidFill>
                  <a:srgbClr val="FF6F00"/>
                </a:solidFill>
              </a:rPr>
              <a:t> </a:t>
            </a:r>
            <a:r>
              <a:rPr lang="fr-FR" altLang="fr-FR" sz="2700" dirty="0" err="1" smtClean="0">
                <a:solidFill>
                  <a:srgbClr val="FF6F00"/>
                </a:solidFill>
              </a:rPr>
              <a:t>quality</a:t>
            </a:r>
            <a:endParaRPr lang="fr-FR" altLang="fr-FR" sz="2700" dirty="0">
              <a:solidFill>
                <a:srgbClr val="FF6F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909824" y="5958469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CELIA Lab.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198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642" y="270336"/>
            <a:ext cx="7324549" cy="646483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353560" y="2545052"/>
            <a:ext cx="4838440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err="1" smtClean="0"/>
              <a:t>At</a:t>
            </a:r>
            <a:r>
              <a:rPr lang="fr-FR" b="1" dirty="0" smtClean="0"/>
              <a:t> LAL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reached</a:t>
            </a:r>
            <a:r>
              <a:rPr lang="fr-FR" b="1" dirty="0" smtClean="0"/>
              <a:t> 400kW </a:t>
            </a:r>
            <a:r>
              <a:rPr lang="fr-FR" b="1" dirty="0" err="1" smtClean="0"/>
              <a:t>with</a:t>
            </a:r>
            <a:r>
              <a:rPr lang="fr-FR" b="1" dirty="0" smtClean="0"/>
              <a:t> a</a:t>
            </a:r>
            <a:br>
              <a:rPr lang="fr-FR" b="1" dirty="0" smtClean="0"/>
            </a:br>
            <a:r>
              <a:rPr lang="fr-FR" b="1" dirty="0" smtClean="0"/>
              <a:t>25000 finesse </a:t>
            </a:r>
            <a:r>
              <a:rPr lang="fr-FR" b="1" dirty="0" err="1" smtClean="0"/>
              <a:t>cavity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new </a:t>
            </a:r>
            <a:r>
              <a:rPr lang="fr-FR" b="1" dirty="0" err="1" smtClean="0"/>
              <a:t>generation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of COMMERCIAL </a:t>
            </a:r>
            <a:r>
              <a:rPr lang="fr-FR" b="1" dirty="0" err="1" smtClean="0"/>
              <a:t>low</a:t>
            </a:r>
            <a:r>
              <a:rPr lang="fr-FR" b="1" dirty="0" smtClean="0"/>
              <a:t> noise Yb </a:t>
            </a:r>
            <a:r>
              <a:rPr lang="fr-FR" b="1" dirty="0" err="1" smtClean="0"/>
              <a:t>dopped</a:t>
            </a:r>
            <a:r>
              <a:rPr lang="fr-FR" b="1" dirty="0" smtClean="0"/>
              <a:t> </a:t>
            </a:r>
            <a:r>
              <a:rPr lang="fr-FR" b="1" dirty="0" err="1" smtClean="0"/>
              <a:t>oscillators</a:t>
            </a:r>
            <a:endParaRPr lang="fr-FR" b="1" dirty="0" smtClean="0"/>
          </a:p>
          <a:p>
            <a:r>
              <a:rPr lang="fr-FR" b="1" dirty="0" smtClean="0"/>
              <a:t>(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dirty="0" err="1" smtClean="0"/>
              <a:t>was</a:t>
            </a:r>
            <a:r>
              <a:rPr lang="fr-FR" b="1" dirty="0" smtClean="0"/>
              <a:t> not the case few </a:t>
            </a:r>
            <a:r>
              <a:rPr lang="fr-FR" b="1" dirty="0" err="1" smtClean="0"/>
              <a:t>years</a:t>
            </a:r>
            <a:r>
              <a:rPr lang="fr-FR" b="1" dirty="0" smtClean="0"/>
              <a:t> </a:t>
            </a:r>
            <a:r>
              <a:rPr lang="fr-FR" b="1" dirty="0" err="1" smtClean="0"/>
              <a:t>ago</a:t>
            </a:r>
            <a:r>
              <a:rPr lang="fr-FR" b="1" dirty="0" smtClean="0"/>
              <a:t> …)</a:t>
            </a:r>
            <a:endParaRPr lang="fr-FR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7497984" y="446049"/>
            <a:ext cx="4368760" cy="98488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Feedback </a:t>
            </a:r>
            <a:r>
              <a:rPr lang="fr-FR" sz="2000" b="1" dirty="0" err="1" smtClean="0"/>
              <a:t>technology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well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known</a:t>
            </a:r>
            <a:r>
              <a:rPr lang="fr-FR" sz="2000" b="1" dirty="0" smtClean="0"/>
              <a:t> (</a:t>
            </a:r>
            <a:r>
              <a:rPr lang="fr-FR" sz="2000" b="1" dirty="0" err="1" smtClean="0"/>
              <a:t>from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err="1" smtClean="0"/>
              <a:t>metrology</a:t>
            </a:r>
            <a:r>
              <a:rPr lang="fr-FR" sz="2000" b="1" dirty="0"/>
              <a:t>)</a:t>
            </a:r>
            <a:r>
              <a:rPr lang="fr-FR" sz="2000" b="1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21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531476" y="267629"/>
            <a:ext cx="40854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err="1" smtClean="0"/>
              <a:t>Summary</a:t>
            </a:r>
            <a:r>
              <a:rPr lang="fr-FR" sz="4000" b="1" dirty="0" smtClean="0"/>
              <a:t> &amp; issues</a:t>
            </a:r>
            <a:endParaRPr lang="fr-FR" sz="40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847877" y="975515"/>
            <a:ext cx="10236970" cy="5693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Optical resonators for Compton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 smtClean="0"/>
              <a:t>Fibre</a:t>
            </a:r>
            <a:r>
              <a:rPr lang="en-US" sz="2800" b="1" dirty="0" smtClean="0"/>
              <a:t> laser &amp; low noise oscillator are now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Optical axis very stable in our 4-mirror optical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High finesse mirrors require cleanliness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Quite complex mechanical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Shortening the cavity </a:t>
            </a:r>
            <a:r>
              <a:rPr lang="en-US" sz="2800" b="1" dirty="0" smtClean="0">
                <a:sym typeface="Wingdings" panose="05000000000000000000" pitchFamily="2" charset="2"/>
              </a:rPr>
              <a:t> higher e-bunch frequency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ym typeface="Wingdings" panose="05000000000000000000" pitchFamily="2" charset="2"/>
              </a:rPr>
              <a:t>Use Slip-</a:t>
            </a:r>
            <a:r>
              <a:rPr lang="en-US" sz="2800" b="1" dirty="0" err="1" smtClean="0">
                <a:sym typeface="Wingdings" panose="05000000000000000000" pitchFamily="2" charset="2"/>
              </a:rPr>
              <a:t>strick</a:t>
            </a:r>
            <a:r>
              <a:rPr lang="en-US" sz="2800" b="1" dirty="0" smtClean="0">
                <a:sym typeface="Wingdings" panose="05000000000000000000" pitchFamily="2" charset="2"/>
              </a:rPr>
              <a:t> </a:t>
            </a:r>
            <a:r>
              <a:rPr lang="en-US" sz="2800" b="1" dirty="0" err="1" smtClean="0">
                <a:sym typeface="Wingdings" panose="05000000000000000000" pitchFamily="2" charset="2"/>
              </a:rPr>
              <a:t>piezos</a:t>
            </a:r>
            <a:r>
              <a:rPr lang="en-US" sz="2800" b="1" dirty="0" smtClean="0">
                <a:sym typeface="Wingdings" panose="05000000000000000000" pitchFamily="2" charset="2"/>
              </a:rPr>
              <a:t> of other technologies</a:t>
            </a:r>
            <a:endParaRPr lang="en-US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 Modal instabilities are for now limiting the average stored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R&amp;D going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At lest 100kW-400kW will be provided for </a:t>
            </a:r>
            <a:r>
              <a:rPr lang="en-US" sz="2800" b="1" dirty="0" err="1" smtClean="0"/>
              <a:t>ThomX</a:t>
            </a:r>
            <a:r>
              <a:rPr lang="en-US" sz="2800" b="1" dirty="0" smtClean="0"/>
              <a:t> starting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Burst cavity proposed/tested at KEK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Promising for LINACs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15436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1F9603F-C1B0-4B53-ADDE-B57EAFD099D3}" type="slidenum">
              <a:rPr lang="fr-FR"/>
              <a:pPr eaLnBrk="1" hangingPunct="1"/>
              <a:t>38</a:t>
            </a:fld>
            <a:endParaRPr lang="fr-FR"/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4137025" cy="340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8132" name="Picture 5" descr="000_42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28950"/>
            <a:ext cx="51054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7350125" y="2233613"/>
            <a:ext cx="18224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b="1"/>
              <a:t>Place for</a:t>
            </a:r>
            <a:br>
              <a:rPr lang="fr-FR" b="1"/>
            </a:br>
            <a:r>
              <a:rPr lang="fr-FR" b="1"/>
              <a:t>ATF beam pipe</a:t>
            </a:r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8140700" y="2844800"/>
            <a:ext cx="0" cy="153670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135" name="Text Box 8"/>
          <p:cNvSpPr txBox="1">
            <a:spLocks noChangeArrowheads="1"/>
          </p:cNvSpPr>
          <p:nvPr/>
        </p:nvSpPr>
        <p:spPr bwMode="auto">
          <a:xfrm>
            <a:off x="2767013" y="4157664"/>
            <a:ext cx="2711450" cy="9159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b="1"/>
              <a:t>Mirror mount troncated</a:t>
            </a:r>
            <a:br>
              <a:rPr lang="fr-FR" b="1"/>
            </a:br>
            <a:r>
              <a:rPr lang="fr-FR" b="1"/>
              <a:t>to decrease incident</a:t>
            </a:r>
            <a:br>
              <a:rPr lang="fr-FR" b="1"/>
            </a:br>
            <a:r>
              <a:rPr lang="fr-FR" b="1"/>
              <a:t>angle : 8°</a:t>
            </a:r>
          </a:p>
        </p:txBody>
      </p:sp>
      <p:sp>
        <p:nvSpPr>
          <p:cNvPr id="48136" name="Line 9"/>
          <p:cNvSpPr>
            <a:spLocks noChangeShapeType="1"/>
          </p:cNvSpPr>
          <p:nvPr/>
        </p:nvSpPr>
        <p:spPr bwMode="auto">
          <a:xfrm flipV="1">
            <a:off x="5472114" y="4441825"/>
            <a:ext cx="2365375" cy="173038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7024255" y="651164"/>
            <a:ext cx="328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pipe : aperture </a:t>
            </a:r>
            <a:r>
              <a:rPr lang="fr-FR" dirty="0" err="1" smtClean="0"/>
              <a:t>slit</a:t>
            </a:r>
            <a:r>
              <a:rPr lang="fr-FR" dirty="0" smtClean="0"/>
              <a:t> of 5mm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15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80" y="267179"/>
            <a:ext cx="2698421" cy="202381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08" y="2512522"/>
            <a:ext cx="4597018" cy="344776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052" y="3032956"/>
            <a:ext cx="3803914" cy="285293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5" y="224644"/>
            <a:ext cx="3335862" cy="25018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081" y="356675"/>
            <a:ext cx="2459765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1027" descr="C:\Documents and Settings\zomer\Mes documents\Habilitation\cavite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4" name="Text Box 1030"/>
          <p:cNvSpPr txBox="1">
            <a:spLocks noChangeArrowheads="1"/>
          </p:cNvSpPr>
          <p:nvPr/>
        </p:nvSpPr>
        <p:spPr bwMode="auto">
          <a:xfrm>
            <a:off x="1660525" y="655639"/>
            <a:ext cx="1832746" cy="461665"/>
          </a:xfrm>
          <a:prstGeom prst="rect">
            <a:avLst/>
          </a:prstGeom>
          <a:solidFill>
            <a:schemeClr val="hlink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3300"/>
                </a:solidFill>
              </a:rPr>
              <a:t>Tube protons</a:t>
            </a:r>
            <a:endParaRPr lang="fr-FR" sz="2400">
              <a:solidFill>
                <a:srgbClr val="FF3300"/>
              </a:solidFill>
            </a:endParaRPr>
          </a:p>
        </p:txBody>
      </p:sp>
      <p:sp>
        <p:nvSpPr>
          <p:cNvPr id="78855" name="Line 1031"/>
          <p:cNvSpPr>
            <a:spLocks noChangeShapeType="1"/>
          </p:cNvSpPr>
          <p:nvPr/>
        </p:nvSpPr>
        <p:spPr bwMode="auto">
          <a:xfrm>
            <a:off x="2971800" y="1143000"/>
            <a:ext cx="22860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9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026" descr="C:\Documents and Settings\zomer\Mes documents\Habilitation\cavite-hous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5" name="Text Box 1027"/>
          <p:cNvSpPr txBox="1">
            <a:spLocks noChangeArrowheads="1"/>
          </p:cNvSpPr>
          <p:nvPr/>
        </p:nvSpPr>
        <p:spPr bwMode="auto">
          <a:xfrm>
            <a:off x="1828801" y="401639"/>
            <a:ext cx="3034805" cy="1138773"/>
          </a:xfrm>
          <a:prstGeom prst="rect">
            <a:avLst/>
          </a:prstGeom>
          <a:solidFill>
            <a:schemeClr val="hlink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3300"/>
                </a:solidFill>
              </a:rPr>
              <a:t>Blindage (3 mm pb) +</a:t>
            </a:r>
          </a:p>
          <a:p>
            <a:r>
              <a:rPr lang="en-GB" sz="2400">
                <a:solidFill>
                  <a:srgbClr val="FF3300"/>
                </a:solidFill>
              </a:rPr>
              <a:t> isolation thermique</a:t>
            </a:r>
          </a:p>
          <a:p>
            <a:r>
              <a:rPr lang="en-GB" sz="2000">
                <a:solidFill>
                  <a:srgbClr val="FF3300"/>
                </a:solidFill>
              </a:rPr>
              <a:t>(sandwitch Alu/isolant/Alu)</a:t>
            </a:r>
            <a:endParaRPr lang="fr-FR" sz="2000">
              <a:solidFill>
                <a:srgbClr val="FF3300"/>
              </a:solidFill>
            </a:endParaRPr>
          </a:p>
        </p:txBody>
      </p:sp>
      <p:sp>
        <p:nvSpPr>
          <p:cNvPr id="79876" name="Line 1028"/>
          <p:cNvSpPr>
            <a:spLocks noChangeShapeType="1"/>
          </p:cNvSpPr>
          <p:nvPr/>
        </p:nvSpPr>
        <p:spPr bwMode="auto">
          <a:xfrm>
            <a:off x="5257800" y="1371600"/>
            <a:ext cx="6858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3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424" y="206453"/>
            <a:ext cx="8368649" cy="62220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1162" y="1108364"/>
            <a:ext cx="4488874" cy="2770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2-mirror </a:t>
            </a:r>
            <a:r>
              <a:rPr lang="fr-FR" sz="2800" dirty="0" err="1" smtClean="0"/>
              <a:t>cavity</a:t>
            </a:r>
            <a:endParaRPr lang="fr-FR" sz="2800" dirty="0" smtClean="0"/>
          </a:p>
          <a:p>
            <a:pPr algn="ctr"/>
            <a:r>
              <a:rPr lang="fr-FR" sz="2800" dirty="0" err="1" smtClean="0"/>
              <a:t>Cw</a:t>
            </a:r>
            <a:r>
              <a:rPr lang="fr-FR" sz="2800" dirty="0" smtClean="0"/>
              <a:t> laser </a:t>
            </a:r>
          </a:p>
          <a:p>
            <a:pPr algn="ctr"/>
            <a:r>
              <a:rPr lang="fr-FR" sz="2800" dirty="0" err="1" smtClean="0"/>
              <a:t>Installed</a:t>
            </a:r>
            <a:r>
              <a:rPr lang="fr-FR" sz="2800" dirty="0" smtClean="0"/>
              <a:t> in ATF / KEK </a:t>
            </a:r>
          </a:p>
          <a:p>
            <a:pPr algn="ctr"/>
            <a:r>
              <a:rPr lang="fr-FR" sz="2800" dirty="0" smtClean="0"/>
              <a:t>Laser-</a:t>
            </a:r>
            <a:r>
              <a:rPr lang="fr-FR" sz="2800" dirty="0" err="1" smtClean="0"/>
              <a:t>wire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sp>
        <p:nvSpPr>
          <p:cNvPr id="4" name="Rectangle 3"/>
          <p:cNvSpPr/>
          <p:nvPr/>
        </p:nvSpPr>
        <p:spPr>
          <a:xfrm>
            <a:off x="3837709" y="206453"/>
            <a:ext cx="2646217" cy="6732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2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37" y="201961"/>
            <a:ext cx="4519125" cy="93996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255" y="2410691"/>
            <a:ext cx="6534571" cy="16625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/>
          <a:srcRect b="14028"/>
          <a:stretch/>
        </p:blipFill>
        <p:spPr>
          <a:xfrm>
            <a:off x="0" y="4167207"/>
            <a:ext cx="6816826" cy="221444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43345" y="1634836"/>
            <a:ext cx="177176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2-mirror </a:t>
            </a:r>
            <a:r>
              <a:rPr lang="fr-FR" dirty="0" err="1" smtClean="0"/>
              <a:t>cavity</a:t>
            </a:r>
            <a:r>
              <a:rPr lang="fr-FR" dirty="0" smtClean="0"/>
              <a:t> &amp;</a:t>
            </a:r>
          </a:p>
          <a:p>
            <a:r>
              <a:rPr lang="fr-FR" dirty="0" smtClean="0"/>
              <a:t>7ps </a:t>
            </a:r>
            <a:r>
              <a:rPr lang="fr-FR" dirty="0" err="1" smtClean="0"/>
              <a:t>pulsed</a:t>
            </a:r>
            <a:r>
              <a:rPr lang="fr-FR" dirty="0" smtClean="0"/>
              <a:t> laser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8574" y="201961"/>
            <a:ext cx="5353426" cy="239316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1621" y="3264266"/>
            <a:ext cx="3258597" cy="3571721"/>
          </a:xfrm>
          <a:prstGeom prst="rect">
            <a:avLst/>
          </a:prstGeom>
        </p:spPr>
      </p:pic>
      <p:cxnSp>
        <p:nvCxnSpPr>
          <p:cNvPr id="11" name="Connecteur droit 10"/>
          <p:cNvCxnSpPr/>
          <p:nvPr/>
        </p:nvCxnSpPr>
        <p:spPr>
          <a:xfrm>
            <a:off x="6816826" y="0"/>
            <a:ext cx="0" cy="676101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018683" y="2687713"/>
            <a:ext cx="210961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3ns green </a:t>
            </a:r>
            <a:r>
              <a:rPr lang="fr-FR" sz="2400" b="1" dirty="0" smtClean="0"/>
              <a:t>laser</a:t>
            </a:r>
          </a:p>
          <a:p>
            <a:r>
              <a:rPr lang="fr-FR" sz="2400" b="1" dirty="0" err="1" smtClean="0"/>
              <a:t>Donuts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beam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91177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051" y="-26058"/>
            <a:ext cx="3123132" cy="10382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97" y="1446956"/>
            <a:ext cx="3704347" cy="127979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2182" y="194157"/>
            <a:ext cx="3962399" cy="290058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98" y="2922953"/>
            <a:ext cx="5529340" cy="393504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6"/>
          <a:srcRect l="13172" t="-1912" r="10145" b="6669"/>
          <a:stretch/>
        </p:blipFill>
        <p:spPr>
          <a:xfrm>
            <a:off x="6428509" y="4778907"/>
            <a:ext cx="5763491" cy="210443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733309" y="3726873"/>
            <a:ext cx="5307479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78 </a:t>
            </a:r>
            <a:r>
              <a:rPr lang="fr-FR" sz="2000" b="1" dirty="0" err="1" smtClean="0"/>
              <a:t>ps</a:t>
            </a:r>
            <a:r>
              <a:rPr lang="fr-FR" sz="2000" b="1" dirty="0" smtClean="0"/>
              <a:t> pulses, 4-mirror </a:t>
            </a:r>
            <a:r>
              <a:rPr lang="fr-FR" sz="2000" b="1" dirty="0" err="1" smtClean="0"/>
              <a:t>cavity</a:t>
            </a:r>
            <a:r>
              <a:rPr lang="fr-FR" sz="2000" b="1" dirty="0" smtClean="0"/>
              <a:t> &amp; compensation of </a:t>
            </a:r>
            <a:br>
              <a:rPr lang="fr-FR" sz="2000" b="1" dirty="0" smtClean="0"/>
            </a:br>
            <a:r>
              <a:rPr lang="fr-FR" sz="2000" b="1" dirty="0" err="1" smtClean="0"/>
              <a:t>ellipticity</a:t>
            </a:r>
            <a:r>
              <a:rPr lang="fr-FR" sz="2000" b="1" dirty="0" smtClean="0"/>
              <a:t> </a:t>
            </a:r>
            <a:r>
              <a:rPr lang="fr-FR" sz="2000" b="1" dirty="0" smtClean="0">
                <a:sym typeface="Wingdings" panose="05000000000000000000" pitchFamily="2" charset="2"/>
              </a:rPr>
              <a:t> </a:t>
            </a:r>
            <a:r>
              <a:rPr lang="fr-FR" sz="2000" b="1" dirty="0" err="1" smtClean="0">
                <a:sym typeface="Wingdings" panose="05000000000000000000" pitchFamily="2" charset="2"/>
              </a:rPr>
              <a:t>cavity</a:t>
            </a:r>
            <a:r>
              <a:rPr lang="fr-FR" sz="2000" b="1" dirty="0" smtClean="0">
                <a:sym typeface="Wingdings" panose="05000000000000000000" pitchFamily="2" charset="2"/>
              </a:rPr>
              <a:t> finesse ~ 1700 </a:t>
            </a:r>
            <a:endParaRPr lang="fr-FR" sz="2000" b="1" dirty="0"/>
          </a:p>
        </p:txBody>
      </p:sp>
      <p:sp>
        <p:nvSpPr>
          <p:cNvPr id="8" name="Ellipse 7"/>
          <p:cNvSpPr/>
          <p:nvPr/>
        </p:nvSpPr>
        <p:spPr>
          <a:xfrm>
            <a:off x="448038" y="2066485"/>
            <a:ext cx="4068205" cy="735981"/>
          </a:xfrm>
          <a:prstGeom prst="ellipse">
            <a:avLst/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572000" y="2066485"/>
            <a:ext cx="196181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2 </a:t>
            </a:r>
            <a:r>
              <a:rPr lang="fr-FR" b="1" dirty="0" err="1" smtClean="0"/>
              <a:t>spherical</a:t>
            </a:r>
            <a:r>
              <a:rPr lang="fr-FR" b="1" dirty="0" smtClean="0"/>
              <a:t> </a:t>
            </a:r>
            <a:r>
              <a:rPr lang="fr-FR" b="1" dirty="0" err="1" smtClean="0"/>
              <a:t>mirrors</a:t>
            </a:r>
            <a:endParaRPr lang="fr-FR" b="1" dirty="0" smtClean="0"/>
          </a:p>
          <a:p>
            <a:r>
              <a:rPr lang="fr-FR" b="1" dirty="0" smtClean="0">
                <a:sym typeface="Wingdings" panose="05000000000000000000" pitchFamily="2" charset="2"/>
              </a:rPr>
              <a:t> Mode </a:t>
            </a:r>
            <a:r>
              <a:rPr lang="fr-FR" b="1" dirty="0" err="1" smtClean="0">
                <a:sym typeface="Wingdings" panose="05000000000000000000" pitchFamily="2" charset="2"/>
              </a:rPr>
              <a:t>focusing</a:t>
            </a:r>
            <a:endParaRPr lang="fr-FR" b="1" dirty="0"/>
          </a:p>
        </p:txBody>
      </p:sp>
      <p:sp>
        <p:nvSpPr>
          <p:cNvPr id="10" name="Ellipse 9"/>
          <p:cNvSpPr/>
          <p:nvPr/>
        </p:nvSpPr>
        <p:spPr>
          <a:xfrm>
            <a:off x="146093" y="1330504"/>
            <a:ext cx="4068205" cy="735981"/>
          </a:xfrm>
          <a:prstGeom prst="ellipse">
            <a:avLst/>
          </a:prstGeom>
          <a:noFill/>
          <a:ln w="5715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246307" y="1210017"/>
            <a:ext cx="1989519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2 </a:t>
            </a:r>
            <a:r>
              <a:rPr lang="fr-FR" b="1" dirty="0" err="1" smtClean="0"/>
              <a:t>planar</a:t>
            </a:r>
            <a:r>
              <a:rPr lang="fr-FR" b="1" dirty="0" smtClean="0"/>
              <a:t> </a:t>
            </a:r>
            <a:r>
              <a:rPr lang="fr-FR" b="1" dirty="0" err="1" smtClean="0"/>
              <a:t>mirrors</a:t>
            </a:r>
            <a:endParaRPr lang="fr-FR" b="1" dirty="0" smtClean="0"/>
          </a:p>
          <a:p>
            <a:r>
              <a:rPr lang="fr-FR" b="1" dirty="0" smtClean="0">
                <a:sym typeface="Wingdings" panose="05000000000000000000" pitchFamily="2" charset="2"/>
              </a:rPr>
              <a:t> </a:t>
            </a:r>
            <a:r>
              <a:rPr lang="fr-FR" b="1" dirty="0" err="1" smtClean="0">
                <a:sym typeface="Wingdings" panose="05000000000000000000" pitchFamily="2" charset="2"/>
              </a:rPr>
              <a:t>synchronization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845185" y="739102"/>
            <a:ext cx="220938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Planar</a:t>
            </a:r>
            <a:r>
              <a:rPr lang="fr-FR" dirty="0" smtClean="0"/>
              <a:t> 4-mirror </a:t>
            </a:r>
            <a:r>
              <a:rPr lang="fr-FR" dirty="0" err="1" smtClean="0"/>
              <a:t>cavity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81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11B87BC-2310-4D1A-9C94-6A9C6FE0EA50}" type="slidenum">
              <a:rPr lang="fr-FR"/>
              <a:pPr eaLnBrk="1" hangingPunct="1"/>
              <a:t>9</a:t>
            </a:fld>
            <a:endParaRPr lang="fr-FR"/>
          </a:p>
        </p:txBody>
      </p:sp>
      <p:sp>
        <p:nvSpPr>
          <p:cNvPr id="24" name="Rectangle 23"/>
          <p:cNvSpPr/>
          <p:nvPr/>
        </p:nvSpPr>
        <p:spPr>
          <a:xfrm rot="768253">
            <a:off x="3706077" y="2666512"/>
            <a:ext cx="4572032" cy="2110930"/>
          </a:xfrm>
          <a:prstGeom prst="rect">
            <a:avLst/>
          </a:prstGeom>
          <a:ln>
            <a:noFill/>
          </a:ln>
          <a:effectLst>
            <a:outerShdw blurRad="149987" dist="152400" dir="8460000" algn="ctr">
              <a:srgbClr val="000000">
                <a:alpha val="28000"/>
              </a:srgbClr>
            </a:outerShdw>
          </a:effectLst>
          <a:scene3d>
            <a:camera prst="isometricTopUp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45060" name="Picture 2" descr="laser et tub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150" y="2690813"/>
            <a:ext cx="6051550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8"/>
          <p:cNvSpPr txBox="1">
            <a:spLocks noChangeArrowheads="1"/>
          </p:cNvSpPr>
          <p:nvPr/>
        </p:nvSpPr>
        <p:spPr bwMode="auto">
          <a:xfrm>
            <a:off x="8434389" y="2282826"/>
            <a:ext cx="20462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FF"/>
                </a:solidFill>
              </a:rPr>
              <a:t>ATF </a:t>
            </a:r>
            <a:r>
              <a:rPr lang="fr-FR" sz="2800" b="1">
                <a:solidFill>
                  <a:srgbClr val="0000FF"/>
                </a:solidFill>
              </a:rPr>
              <a:t>e</a:t>
            </a:r>
            <a:r>
              <a:rPr lang="fr-FR" sz="3600" b="1" baseline="30000">
                <a:solidFill>
                  <a:srgbClr val="0000FF"/>
                </a:solidFill>
              </a:rPr>
              <a:t>-</a:t>
            </a:r>
            <a:r>
              <a:rPr lang="fr-FR" sz="2800" b="1" baseline="30000">
                <a:solidFill>
                  <a:srgbClr val="0000FF"/>
                </a:solidFill>
              </a:rPr>
              <a:t> </a:t>
            </a:r>
            <a:r>
              <a:rPr lang="fr-FR" sz="2800" b="1">
                <a:solidFill>
                  <a:srgbClr val="0000FF"/>
                </a:solidFill>
              </a:rPr>
              <a:t>beam</a:t>
            </a:r>
            <a:endParaRPr lang="fr-FR" sz="2800" b="1" baseline="30000">
              <a:solidFill>
                <a:srgbClr val="0000FF"/>
              </a:solidFill>
            </a:endParaRPr>
          </a:p>
        </p:txBody>
      </p:sp>
      <p:sp>
        <p:nvSpPr>
          <p:cNvPr id="45062" name="Text Box 9"/>
          <p:cNvSpPr txBox="1">
            <a:spLocks noChangeArrowheads="1"/>
          </p:cNvSpPr>
          <p:nvPr/>
        </p:nvSpPr>
        <p:spPr bwMode="auto">
          <a:xfrm>
            <a:off x="1930400" y="4251326"/>
            <a:ext cx="13843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z="1400" b="1">
                <a:solidFill>
                  <a:srgbClr val="C40000"/>
                </a:solidFill>
              </a:rPr>
              <a:t>Injection laser</a:t>
            </a:r>
          </a:p>
        </p:txBody>
      </p:sp>
      <p:grpSp>
        <p:nvGrpSpPr>
          <p:cNvPr id="45063" name="Group 10"/>
          <p:cNvGrpSpPr>
            <a:grpSpLocks/>
          </p:cNvGrpSpPr>
          <p:nvPr/>
        </p:nvGrpSpPr>
        <p:grpSpPr bwMode="auto">
          <a:xfrm>
            <a:off x="4186239" y="1636714"/>
            <a:ext cx="4803775" cy="3768725"/>
            <a:chOff x="1677" y="1031"/>
            <a:chExt cx="3026" cy="2374"/>
          </a:xfrm>
        </p:grpSpPr>
        <p:sp>
          <p:nvSpPr>
            <p:cNvPr id="45070" name="Text Box 11"/>
            <p:cNvSpPr txBox="1">
              <a:spLocks noChangeArrowheads="1"/>
            </p:cNvSpPr>
            <p:nvPr/>
          </p:nvSpPr>
          <p:spPr bwMode="auto">
            <a:xfrm>
              <a:off x="3974" y="3232"/>
              <a:ext cx="7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fr-FR" sz="1200" b="1"/>
                <a:t>2  flat mirrors</a:t>
              </a:r>
            </a:p>
          </p:txBody>
        </p:sp>
        <p:sp>
          <p:nvSpPr>
            <p:cNvPr id="45071" name="Text Box 12"/>
            <p:cNvSpPr txBox="1">
              <a:spLocks noChangeArrowheads="1"/>
            </p:cNvSpPr>
            <p:nvPr/>
          </p:nvSpPr>
          <p:spPr bwMode="auto">
            <a:xfrm>
              <a:off x="1677" y="1031"/>
              <a:ext cx="97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fr-FR" sz="1200" b="1" dirty="0"/>
                <a:t>2 </a:t>
              </a:r>
              <a:r>
                <a:rPr lang="fr-FR" sz="1200" b="1" dirty="0" err="1"/>
                <a:t>spherical</a:t>
              </a:r>
              <a:r>
                <a:rPr lang="fr-FR" sz="1200" b="1" dirty="0"/>
                <a:t> </a:t>
              </a:r>
              <a:r>
                <a:rPr lang="fr-FR" sz="1200" b="1" dirty="0" err="1"/>
                <a:t>mirrors</a:t>
              </a:r>
              <a:endParaRPr lang="fr-FR" sz="1200" b="1" dirty="0"/>
            </a:p>
          </p:txBody>
        </p:sp>
        <p:sp>
          <p:nvSpPr>
            <p:cNvPr id="45072" name="Line 13"/>
            <p:cNvSpPr>
              <a:spLocks noChangeShapeType="1"/>
            </p:cNvSpPr>
            <p:nvPr/>
          </p:nvSpPr>
          <p:spPr bwMode="auto">
            <a:xfrm flipH="1">
              <a:off x="1926" y="1206"/>
              <a:ext cx="260" cy="101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073" name="Line 14"/>
            <p:cNvSpPr>
              <a:spLocks noChangeShapeType="1"/>
            </p:cNvSpPr>
            <p:nvPr/>
          </p:nvSpPr>
          <p:spPr bwMode="auto">
            <a:xfrm>
              <a:off x="2179" y="1204"/>
              <a:ext cx="1472" cy="77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074" name="Line 15"/>
            <p:cNvSpPr>
              <a:spLocks noChangeShapeType="1"/>
            </p:cNvSpPr>
            <p:nvPr/>
          </p:nvSpPr>
          <p:spPr bwMode="auto">
            <a:xfrm flipH="1" flipV="1">
              <a:off x="3313" y="2338"/>
              <a:ext cx="666" cy="9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075" name="Line 16"/>
            <p:cNvSpPr>
              <a:spLocks noChangeShapeType="1"/>
            </p:cNvSpPr>
            <p:nvPr/>
          </p:nvSpPr>
          <p:spPr bwMode="auto">
            <a:xfrm flipH="1" flipV="1">
              <a:off x="2425" y="2628"/>
              <a:ext cx="1557" cy="68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5064" name="Text Box 17"/>
          <p:cNvSpPr txBox="1">
            <a:spLocks noChangeArrowheads="1"/>
          </p:cNvSpPr>
          <p:nvPr/>
        </p:nvSpPr>
        <p:spPr bwMode="auto">
          <a:xfrm>
            <a:off x="4876801" y="2532063"/>
            <a:ext cx="1223963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1000" b="1">
                <a:solidFill>
                  <a:srgbClr val="C40000"/>
                </a:solidFill>
              </a:rPr>
              <a:t>laser</a:t>
            </a:r>
            <a:r>
              <a:rPr lang="fr-FR" sz="1000" b="1"/>
              <a:t>/</a:t>
            </a:r>
            <a:r>
              <a:rPr lang="fr-FR" sz="1000" b="1">
                <a:solidFill>
                  <a:srgbClr val="0000FF"/>
                </a:solidFill>
              </a:rPr>
              <a:t>beam</a:t>
            </a:r>
          </a:p>
          <a:p>
            <a:pPr algn="ctr" eaLnBrk="1" hangingPunct="1"/>
            <a:r>
              <a:rPr lang="fr-FR" sz="1000" b="1">
                <a:solidFill>
                  <a:srgbClr val="0000FF"/>
                </a:solidFill>
              </a:rPr>
              <a:t>Interaction point</a:t>
            </a:r>
          </a:p>
        </p:txBody>
      </p:sp>
      <p:sp>
        <p:nvSpPr>
          <p:cNvPr id="45065" name="Line 18"/>
          <p:cNvSpPr>
            <a:spLocks noChangeShapeType="1"/>
          </p:cNvSpPr>
          <p:nvPr/>
        </p:nvSpPr>
        <p:spPr bwMode="auto">
          <a:xfrm>
            <a:off x="5530851" y="2935288"/>
            <a:ext cx="473075" cy="455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066" name="Text Box 19"/>
          <p:cNvSpPr txBox="1">
            <a:spLocks noChangeArrowheads="1"/>
          </p:cNvSpPr>
          <p:nvPr/>
        </p:nvSpPr>
        <p:spPr bwMode="auto">
          <a:xfrm>
            <a:off x="7956550" y="1630364"/>
            <a:ext cx="2711450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b="1"/>
              <a:t>Angle </a:t>
            </a:r>
            <a:r>
              <a:rPr lang="fr-FR" sz="1400" b="1">
                <a:solidFill>
                  <a:srgbClr val="F60000"/>
                </a:solidFill>
              </a:rPr>
              <a:t>laser</a:t>
            </a:r>
            <a:r>
              <a:rPr lang="fr-FR" sz="1400" b="1"/>
              <a:t> / </a:t>
            </a:r>
            <a:r>
              <a:rPr lang="fr-FR" sz="1400" b="1">
                <a:solidFill>
                  <a:srgbClr val="0000FF"/>
                </a:solidFill>
              </a:rPr>
              <a:t>e</a:t>
            </a:r>
            <a:r>
              <a:rPr lang="fr-FR" b="1" baseline="30000">
                <a:solidFill>
                  <a:srgbClr val="0000FF"/>
                </a:solidFill>
              </a:rPr>
              <a:t>- </a:t>
            </a:r>
            <a:r>
              <a:rPr lang="fr-FR" b="1">
                <a:solidFill>
                  <a:srgbClr val="0000FF"/>
                </a:solidFill>
              </a:rPr>
              <a:t>beam=</a:t>
            </a:r>
            <a:r>
              <a:rPr lang="fr-FR" sz="1400" b="1"/>
              <a:t>  8°</a:t>
            </a:r>
          </a:p>
        </p:txBody>
      </p:sp>
      <p:sp>
        <p:nvSpPr>
          <p:cNvPr id="45067" name="Text Box 20"/>
          <p:cNvSpPr txBox="1">
            <a:spLocks noChangeArrowheads="1"/>
          </p:cNvSpPr>
          <p:nvPr/>
        </p:nvSpPr>
        <p:spPr bwMode="auto">
          <a:xfrm>
            <a:off x="3387725" y="236539"/>
            <a:ext cx="53228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z="2400" b="1" dirty="0">
                <a:solidFill>
                  <a:srgbClr val="000099"/>
                </a:solidFill>
              </a:rPr>
              <a:t>Non </a:t>
            </a:r>
            <a:r>
              <a:rPr lang="fr-FR" sz="2400" b="1" dirty="0" err="1">
                <a:solidFill>
                  <a:srgbClr val="000099"/>
                </a:solidFill>
              </a:rPr>
              <a:t>planar</a:t>
            </a:r>
            <a:r>
              <a:rPr lang="fr-FR" sz="2400" b="1" dirty="0">
                <a:solidFill>
                  <a:srgbClr val="000099"/>
                </a:solidFill>
              </a:rPr>
              <a:t> 4-mirror </a:t>
            </a:r>
            <a:r>
              <a:rPr lang="fr-FR" sz="2400" b="1" dirty="0" err="1">
                <a:solidFill>
                  <a:srgbClr val="000099"/>
                </a:solidFill>
              </a:rPr>
              <a:t>cavity</a:t>
            </a:r>
            <a:r>
              <a:rPr lang="fr-FR" sz="2400" b="1" dirty="0">
                <a:solidFill>
                  <a:srgbClr val="000099"/>
                </a:solidFill>
              </a:rPr>
              <a:t> for  ATF</a:t>
            </a:r>
            <a:r>
              <a:rPr lang="fr-FR" sz="2400" dirty="0">
                <a:solidFill>
                  <a:srgbClr val="000099"/>
                </a:solidFill>
              </a:rPr>
              <a:t> </a:t>
            </a:r>
            <a:endParaRPr lang="fr-FR" sz="2400" dirty="0">
              <a:solidFill>
                <a:srgbClr val="000099"/>
              </a:solidFill>
              <a:sym typeface="Wingdings" panose="05000000000000000000" pitchFamily="2" charset="2"/>
            </a:endParaRPr>
          </a:p>
        </p:txBody>
      </p:sp>
      <p:sp>
        <p:nvSpPr>
          <p:cNvPr id="45068" name="Text Box 21"/>
          <p:cNvSpPr txBox="1">
            <a:spLocks noChangeArrowheads="1"/>
          </p:cNvSpPr>
          <p:nvPr/>
        </p:nvSpPr>
        <p:spPr bwMode="auto">
          <a:xfrm>
            <a:off x="6096000" y="1268414"/>
            <a:ext cx="26352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600" b="1"/>
              <a:t>ATF beam pipe: 5mm slit…</a:t>
            </a:r>
          </a:p>
        </p:txBody>
      </p:sp>
      <p:sp>
        <p:nvSpPr>
          <p:cNvPr id="45069" name="Line 23"/>
          <p:cNvSpPr>
            <a:spLocks noChangeShapeType="1"/>
          </p:cNvSpPr>
          <p:nvPr/>
        </p:nvSpPr>
        <p:spPr bwMode="auto">
          <a:xfrm flipH="1">
            <a:off x="7642226" y="1601789"/>
            <a:ext cx="231775" cy="1406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99545" y="819807"/>
            <a:ext cx="3296287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(LAL/KEK/CELIA/LMA)</a:t>
            </a:r>
          </a:p>
          <a:p>
            <a:r>
              <a:rPr lang="fr-FR" b="1" dirty="0" smtClean="0"/>
              <a:t>Contrat ANR </a:t>
            </a:r>
          </a:p>
          <a:p>
            <a:r>
              <a:rPr lang="fr-FR" b="1" dirty="0" smtClean="0"/>
              <a:t>2008-2012</a:t>
            </a:r>
          </a:p>
          <a:p>
            <a:r>
              <a:rPr lang="fr-FR" b="1" dirty="0" err="1" smtClean="0"/>
              <a:t>Polarised</a:t>
            </a:r>
            <a:r>
              <a:rPr lang="fr-FR" b="1" dirty="0" smtClean="0"/>
              <a:t> positron source</a:t>
            </a:r>
          </a:p>
          <a:p>
            <a:r>
              <a:rPr lang="fr-FR" b="1" dirty="0" err="1" smtClean="0"/>
              <a:t>Circularely</a:t>
            </a:r>
            <a:r>
              <a:rPr lang="fr-FR" b="1" dirty="0" smtClean="0"/>
              <a:t> </a:t>
            </a:r>
            <a:r>
              <a:rPr lang="fr-FR" b="1" dirty="0" err="1" smtClean="0"/>
              <a:t>polarized</a:t>
            </a:r>
            <a:r>
              <a:rPr lang="fr-FR" b="1" dirty="0" smtClean="0"/>
              <a:t> </a:t>
            </a:r>
            <a:r>
              <a:rPr lang="fr-FR" b="1" dirty="0" err="1" smtClean="0"/>
              <a:t>eigen</a:t>
            </a:r>
            <a:r>
              <a:rPr lang="fr-FR" b="1" dirty="0" smtClean="0"/>
              <a:t> mode</a:t>
            </a:r>
          </a:p>
          <a:p>
            <a:r>
              <a:rPr lang="fr-FR" b="1" dirty="0" smtClean="0"/>
              <a:t>10ps </a:t>
            </a:r>
            <a:r>
              <a:rPr lang="fr-FR" b="1" dirty="0" err="1" smtClean="0"/>
              <a:t>pulsed</a:t>
            </a:r>
            <a:r>
              <a:rPr lang="fr-FR" b="1" dirty="0" smtClean="0"/>
              <a:t> laser</a:t>
            </a:r>
            <a:br>
              <a:rPr lang="fr-FR" b="1" dirty="0" smtClean="0"/>
            </a:br>
            <a:r>
              <a:rPr lang="fr-FR" b="1" dirty="0" smtClean="0"/>
              <a:t>~50kW </a:t>
            </a:r>
            <a:r>
              <a:rPr lang="fr-FR" b="1" dirty="0" err="1" smtClean="0"/>
              <a:t>stored</a:t>
            </a:r>
            <a:r>
              <a:rPr lang="fr-FR" b="1" dirty="0" smtClean="0"/>
              <a:t> </a:t>
            </a:r>
            <a:r>
              <a:rPr lang="fr-FR" b="1" dirty="0" err="1" smtClean="0"/>
              <a:t>average</a:t>
            </a:r>
            <a:r>
              <a:rPr lang="fr-FR" b="1" dirty="0" smtClean="0"/>
              <a:t> power</a:t>
            </a:r>
          </a:p>
          <a:p>
            <a:r>
              <a:rPr lang="fr-FR" b="1" dirty="0" err="1" smtClean="0"/>
              <a:t>Mirrors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LMA/Lyon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00" y="4983307"/>
            <a:ext cx="3939239" cy="188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3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1220</Words>
  <Application>Microsoft Office PowerPoint</Application>
  <PresentationFormat>Grand écran</PresentationFormat>
  <Paragraphs>271</Paragraphs>
  <Slides>39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9" baseType="lpstr">
      <vt:lpstr>MS PGothic</vt:lpstr>
      <vt:lpstr>Arial</vt:lpstr>
      <vt:lpstr>Arial Narrow</vt:lpstr>
      <vt:lpstr>Calibri</vt:lpstr>
      <vt:lpstr>Calibri Light</vt:lpstr>
      <vt:lpstr>Comic Sans MS</vt:lpstr>
      <vt:lpstr>Symbol</vt:lpstr>
      <vt:lpstr>Trebuchet MS</vt:lpstr>
      <vt:lpstr>Wingdings</vt:lpstr>
      <vt:lpstr>Thème Office</vt:lpstr>
      <vt:lpstr>Some implementations of optical resonators in accelerators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Global architecture</vt:lpstr>
      <vt:lpstr>Présentation PowerPoint</vt:lpstr>
      <vt:lpstr>laser system</vt:lpstr>
      <vt:lpstr>Présentation PowerPoint</vt:lpstr>
      <vt:lpstr>Présentation PowerPoint</vt:lpstr>
      <vt:lpstr>Présentation PowerPoint</vt:lpstr>
      <vt:lpstr>Présentation PowerPoint</vt:lpstr>
    </vt:vector>
  </TitlesOfParts>
  <Company>CNRS/LAL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Fabian Zomer</dc:creator>
  <cp:lastModifiedBy>Fabian Zomer</cp:lastModifiedBy>
  <cp:revision>68</cp:revision>
  <dcterms:created xsi:type="dcterms:W3CDTF">2017-11-27T06:51:04Z</dcterms:created>
  <dcterms:modified xsi:type="dcterms:W3CDTF">2017-11-27T17:21:52Z</dcterms:modified>
</cp:coreProperties>
</file>