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7" r:id="rId2"/>
    <p:sldId id="267" r:id="rId3"/>
    <p:sldId id="258" r:id="rId4"/>
    <p:sldId id="266" r:id="rId5"/>
    <p:sldId id="270" r:id="rId6"/>
    <p:sldId id="268" r:id="rId7"/>
    <p:sldId id="275" r:id="rId8"/>
    <p:sldId id="271" r:id="rId9"/>
    <p:sldId id="272" r:id="rId10"/>
    <p:sldId id="273" r:id="rId11"/>
    <p:sldId id="274" r:id="rId12"/>
    <p:sldId id="259" r:id="rId13"/>
    <p:sldId id="260" r:id="rId14"/>
    <p:sldId id="265" r:id="rId15"/>
    <p:sldId id="281" r:id="rId16"/>
    <p:sldId id="277" r:id="rId17"/>
    <p:sldId id="264" r:id="rId18"/>
    <p:sldId id="278" r:id="rId19"/>
    <p:sldId id="263" r:id="rId20"/>
    <p:sldId id="276" r:id="rId21"/>
    <p:sldId id="280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00A7"/>
    <a:srgbClr val="0576BB"/>
    <a:srgbClr val="045E96"/>
    <a:srgbClr val="8080C2"/>
    <a:srgbClr val="6E6EFF"/>
    <a:srgbClr val="57372B"/>
    <a:srgbClr val="1920F0"/>
    <a:srgbClr val="FEDC12"/>
    <a:srgbClr val="03DF2D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31" autoAdjust="0"/>
    <p:restoredTop sz="82246" autoAdjust="0"/>
  </p:normalViewPr>
  <p:slideViewPr>
    <p:cSldViewPr snapToGrid="0" showGuides="1">
      <p:cViewPr>
        <p:scale>
          <a:sx n="82" d="100"/>
          <a:sy n="82" d="100"/>
        </p:scale>
        <p:origin x="600" y="366"/>
      </p:cViewPr>
      <p:guideLst>
        <p:guide orient="horz" pos="2160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34DA80-19E4-448B-9121-DC416E231999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80048C-701D-4FC1-A002-FDED6B0B42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933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Meglio dire Thomson source e magari cambiare</a:t>
            </a:r>
            <a:r>
              <a:rPr lang="it-IT" baseline="0" dirty="0" smtClean="0"/>
              <a:t> anche il titolo</a:t>
            </a: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ACE4B-7C67-49DA-8A3F-A66D40BF7DFA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939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0048C-701D-4FC1-A002-FDED6B0B422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241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0048C-701D-4FC1-A002-FDED6B0B422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410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0048C-701D-4FC1-A002-FDED6B0B422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6657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due to limited spatial resolution, x-ray radiography cannot provide information on the microstructure of the trabecular bone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0048C-701D-4FC1-A002-FDED6B0B422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29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3CA62AB4-B07D-4F18-8D4B-C6036A12AF30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098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Mettere le energie degli</a:t>
            </a:r>
            <a:r>
              <a:rPr lang="it-IT" baseline="0" dirty="0" smtClean="0"/>
              <a:t> elettroni nei due IP e  l’energia del laser di interazione.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0048C-701D-4FC1-A002-FDED6B0B422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24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disassemble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0048C-701D-4FC1-A002-FDED6B0B422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8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Mettere il</a:t>
            </a:r>
            <a:r>
              <a:rPr lang="it-IT" baseline="0" dirty="0" smtClean="0"/>
              <a:t> tempo di vita dell’anello di elettroni (</a:t>
            </a:r>
            <a:r>
              <a:rPr lang="it-IT" baseline="0" dirty="0" err="1" smtClean="0"/>
              <a:t>reiniettano</a:t>
            </a:r>
            <a:r>
              <a:rPr lang="it-IT" baseline="0" dirty="0" smtClean="0"/>
              <a:t> a 25 Hz)</a:t>
            </a:r>
          </a:p>
          <a:p>
            <a:r>
              <a:rPr lang="it-IT" baseline="0" dirty="0" smtClean="0"/>
              <a:t>Hanno una collimazione fissa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0048C-701D-4FC1-A002-FDED6B0B422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735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Entering</a:t>
            </a:r>
            <a:r>
              <a:rPr lang="it-IT" dirty="0" smtClean="0"/>
              <a:t> in </a:t>
            </a:r>
            <a:r>
              <a:rPr lang="it-IT" dirty="0" err="1" smtClean="0"/>
              <a:t>Merit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0048C-701D-4FC1-A002-FDED6B0B422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16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0048C-701D-4FC1-A002-FDED6B0B422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22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Mettere che le dimensioni e i costi sono ok per un ospedale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0048C-701D-4FC1-A002-FDED6B0B422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11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Dogleg shields X-ray line from the background radiation due to </a:t>
            </a:r>
            <a:r>
              <a:rPr lang="en-US" sz="1200" dirty="0" err="1" smtClean="0"/>
              <a:t>Linac</a:t>
            </a:r>
            <a:r>
              <a:rPr lang="en-US" sz="1200" dirty="0" smtClean="0"/>
              <a:t> dark current.</a:t>
            </a:r>
            <a:endParaRPr lang="it-IT" sz="1200" dirty="0" smtClean="0"/>
          </a:p>
          <a:p>
            <a:r>
              <a:rPr lang="it-IT" sz="1200" dirty="0" smtClean="0"/>
              <a:t>Per la fisica nucleare la polarizzazione è</a:t>
            </a:r>
            <a:r>
              <a:rPr lang="it-IT" sz="1200" baseline="0" dirty="0" smtClean="0"/>
              <a:t> importante. Per thomson e Quasi Thomson è sempre</a:t>
            </a:r>
          </a:p>
          <a:p>
            <a:r>
              <a:rPr lang="it-IT" sz="1200" baseline="0" dirty="0" smtClean="0"/>
              <a:t>Polarizzato (segue il laser), per energie superiori, in regime Compton, ci sono processi tali per cui si perde la polarizzazione</a:t>
            </a:r>
          </a:p>
          <a:p>
            <a:r>
              <a:rPr lang="it-IT" sz="1200" baseline="0" dirty="0" smtClean="0"/>
              <a:t>To host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ACE4B-7C67-49DA-8A3F-A66D40BF7DF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858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302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632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031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528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391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733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89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838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388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54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843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20/11/2017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32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>
            <a:spLocks noChangeArrowheads="1"/>
          </p:cNvSpPr>
          <p:nvPr/>
        </p:nvSpPr>
        <p:spPr bwMode="auto">
          <a:xfrm>
            <a:off x="871537" y="1316955"/>
            <a:ext cx="740092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it-IT" sz="3200" dirty="0" smtClean="0">
                <a:solidFill>
                  <a:prstClr val="black"/>
                </a:solidFill>
                <a:latin typeface="Gill Sans MT" panose="020B0502020104020203" pitchFamily="34" charset="0"/>
              </a:rPr>
              <a:t>STAR project: </a:t>
            </a:r>
            <a:endParaRPr lang="en-US" altLang="it-IT" sz="3200" dirty="0" smtClean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algn="ctr" eaLnBrk="1" hangingPunct="1"/>
            <a:r>
              <a:rPr lang="en-US" altLang="it-IT" sz="3200" dirty="0" smtClean="0">
                <a:solidFill>
                  <a:prstClr val="black"/>
                </a:solidFill>
                <a:latin typeface="Gill Sans MT" panose="020B0502020104020203" pitchFamily="34" charset="0"/>
              </a:rPr>
              <a:t>The Italian Compton Source and the interaction chamber</a:t>
            </a:r>
            <a:endParaRPr lang="en-US" altLang="it-IT" sz="3200" dirty="0" smtClean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algn="ctr" eaLnBrk="1" hangingPunct="1"/>
            <a:endParaRPr lang="en-US" altLang="it-IT" sz="2800" dirty="0" smtClean="0">
              <a:solidFill>
                <a:prstClr val="black"/>
              </a:solidFill>
              <a:latin typeface="Times" pitchFamily="18" charset="0"/>
            </a:endParaRPr>
          </a:p>
          <a:p>
            <a:pPr algn="ctr" eaLnBrk="1" hangingPunct="1"/>
            <a:r>
              <a:rPr lang="en-US" altLang="it-IT" sz="2000" dirty="0" smtClean="0">
                <a:solidFill>
                  <a:prstClr val="black"/>
                </a:solidFill>
                <a:latin typeface="Gabriola" panose="04040605051002020D02" pitchFamily="82" charset="0"/>
              </a:rPr>
              <a:t>Alberto </a:t>
            </a:r>
            <a:r>
              <a:rPr lang="en-US" altLang="it-IT" sz="2000" dirty="0" smtClean="0">
                <a:solidFill>
                  <a:prstClr val="black"/>
                </a:solidFill>
                <a:latin typeface="Gabriola" panose="04040605051002020D02" pitchFamily="82" charset="0"/>
              </a:rPr>
              <a:t>Bacci INFN-</a:t>
            </a:r>
            <a:r>
              <a:rPr lang="en-US" altLang="it-IT" sz="2000" dirty="0" err="1" smtClean="0">
                <a:solidFill>
                  <a:prstClr val="black"/>
                </a:solidFill>
                <a:latin typeface="Gabriola" panose="04040605051002020D02" pitchFamily="82" charset="0"/>
              </a:rPr>
              <a:t>MIlano</a:t>
            </a:r>
            <a:endParaRPr lang="en-US" altLang="it-IT" sz="2400" dirty="0" smtClean="0">
              <a:solidFill>
                <a:prstClr val="black"/>
              </a:solidFill>
              <a:latin typeface="Times" pitchFamily="18" charset="0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683568" y="548680"/>
            <a:ext cx="7776864" cy="5760640"/>
          </a:xfrm>
          <a:prstGeom prst="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prstClr val="white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871537" y="6155431"/>
            <a:ext cx="4701044" cy="30777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1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400" b="1" dirty="0" err="1" smtClean="0">
                <a:solidFill>
                  <a:prstClr val="black"/>
                </a:solidFill>
                <a:latin typeface="Times" pitchFamily="18" charset="0"/>
              </a:rPr>
              <a:t>November</a:t>
            </a:r>
            <a:r>
              <a:rPr lang="it-IT" sz="1400" b="1" dirty="0" smtClean="0">
                <a:solidFill>
                  <a:prstClr val="black"/>
                </a:solidFill>
                <a:latin typeface="Times" pitchFamily="18" charset="0"/>
              </a:rPr>
              <a:t> 28th</a:t>
            </a:r>
            <a:r>
              <a:rPr lang="it-IT" sz="1400" b="1" dirty="0">
                <a:solidFill>
                  <a:prstClr val="black"/>
                </a:solidFill>
                <a:latin typeface="Times" pitchFamily="18" charset="0"/>
              </a:rPr>
              <a:t>, </a:t>
            </a:r>
            <a:r>
              <a:rPr lang="it-IT" sz="1400" b="1" dirty="0" smtClean="0">
                <a:solidFill>
                  <a:prstClr val="black"/>
                </a:solidFill>
                <a:latin typeface="Times" pitchFamily="18" charset="0"/>
              </a:rPr>
              <a:t>2017, Padova (IT)</a:t>
            </a:r>
            <a:endParaRPr lang="it-IT" sz="1400" b="1" dirty="0">
              <a:solidFill>
                <a:prstClr val="black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59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50825" y="549275"/>
            <a:ext cx="792162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9388" y="44450"/>
            <a:ext cx="73453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sz="2400" b="1" dirty="0" smtClean="0">
                <a:latin typeface="+mj-lt"/>
              </a:rPr>
              <a:t>Location</a:t>
            </a:r>
            <a:endParaRPr lang="en-US" sz="2400" b="1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2315" y="653629"/>
            <a:ext cx="798013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latin typeface="Gill Sans MT" panose="020B0502020104020203" pitchFamily="34" charset="0"/>
                <a:ea typeface="Ebrima" panose="02000000000000000000" pitchFamily="2" charset="0"/>
                <a:cs typeface="Consolas" panose="020B0609020204030204" pitchFamily="49" charset="0"/>
              </a:rPr>
              <a:t>University of Calabria (UNICAL):</a:t>
            </a:r>
          </a:p>
          <a:p>
            <a:pPr algn="just"/>
            <a:r>
              <a:rPr lang="en-US" dirty="0" smtClean="0">
                <a:latin typeface="Gill Sans MT" panose="020B0502020104020203" pitchFamily="34" charset="0"/>
                <a:ea typeface="Ebrima" panose="02000000000000000000" pitchFamily="2" charset="0"/>
                <a:cs typeface="Consolas" panose="020B0609020204030204" pitchFamily="49" charset="0"/>
              </a:rPr>
              <a:t>International Architect competition in 1974 (won by </a:t>
            </a:r>
            <a:r>
              <a:rPr lang="en-US" dirty="0" err="1" smtClean="0">
                <a:solidFill>
                  <a:srgbClr val="E200A7"/>
                </a:solidFill>
                <a:latin typeface="Gill Sans MT" panose="020B0502020104020203" pitchFamily="34" charset="0"/>
                <a:ea typeface="Ebrima" panose="02000000000000000000" pitchFamily="2" charset="0"/>
                <a:cs typeface="Consolas" panose="020B0609020204030204" pitchFamily="49" charset="0"/>
              </a:rPr>
              <a:t>Gregotti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ea typeface="Ebrima" panose="02000000000000000000" pitchFamily="2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Gill Sans MT" panose="020B0502020104020203" pitchFamily="34" charset="0"/>
                <a:ea typeface="Ebrima" panose="02000000000000000000" pitchFamily="2" charset="0"/>
                <a:cs typeface="Consolas" panose="020B0609020204030204" pitchFamily="49" charset="0"/>
              </a:rPr>
              <a:t>Bureau),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ea typeface="Ebrima" panose="02000000000000000000" pitchFamily="2" charset="0"/>
                <a:cs typeface="Consolas" panose="020B0609020204030204" pitchFamily="49" charset="0"/>
              </a:rPr>
              <a:t>built in 1977</a:t>
            </a:r>
          </a:p>
          <a:p>
            <a:pPr algn="just"/>
            <a:endParaRPr lang="en-US" sz="1600" dirty="0" smtClean="0">
              <a:solidFill>
                <a:srgbClr val="FF33CC"/>
              </a:solidFill>
              <a:latin typeface="Gill Sans MT" panose="020B0502020104020203" pitchFamily="34" charset="0"/>
              <a:ea typeface="Ebrima" panose="02000000000000000000" pitchFamily="2" charset="0"/>
              <a:cs typeface="Consolas" panose="020B0609020204030204" pitchFamily="49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Gill Sans MT" panose="020B0502020104020203" pitchFamily="34" charset="0"/>
                <a:ea typeface="Ebrima" panose="02000000000000000000" pitchFamily="2" charset="0"/>
                <a:cs typeface="Consolas" panose="020B0609020204030204" pitchFamily="49" charset="0"/>
              </a:rPr>
              <a:t>35.000 Students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Gill Sans MT" panose="020B0502020104020203" pitchFamily="34" charset="0"/>
                <a:ea typeface="Ebrima" panose="02000000000000000000" pitchFamily="2" charset="0"/>
                <a:cs typeface="Consolas" panose="020B0609020204030204" pitchFamily="49" charset="0"/>
              </a:rPr>
              <a:t>Strong physics department (strong collaborations with CERN)</a:t>
            </a:r>
            <a:endParaRPr lang="en-US" dirty="0">
              <a:latin typeface="Gill Sans MT" panose="020B0502020104020203" pitchFamily="34" charset="0"/>
              <a:ea typeface="Ebrima" panose="02000000000000000000" pitchFamily="2" charset="0"/>
              <a:cs typeface="Consolas" panose="020B0609020204030204" pitchFamily="49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5" y="2303895"/>
            <a:ext cx="3146382" cy="209059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5" y="4556722"/>
            <a:ext cx="3146382" cy="209059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9054" y="2303894"/>
            <a:ext cx="3063396" cy="437555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6" name="Straight Arrow Connector 15"/>
          <p:cNvCxnSpPr/>
          <p:nvPr/>
        </p:nvCxnSpPr>
        <p:spPr>
          <a:xfrm flipV="1">
            <a:off x="3851910" y="3795386"/>
            <a:ext cx="2523838" cy="59910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11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1054101"/>
            <a:ext cx="7637762" cy="4737099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cxnSp>
        <p:nvCxnSpPr>
          <p:cNvPr id="5" name="Straight Connector 4"/>
          <p:cNvCxnSpPr/>
          <p:nvPr/>
        </p:nvCxnSpPr>
        <p:spPr>
          <a:xfrm>
            <a:off x="250825" y="549275"/>
            <a:ext cx="792162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79388" y="44450"/>
            <a:ext cx="73453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sz="2400" b="1" dirty="0" smtClean="0">
                <a:latin typeface="+mj-lt"/>
              </a:rPr>
              <a:t>Dimensions &amp; Costs Scaling</a:t>
            </a:r>
            <a:endParaRPr lang="en-US" sz="2400" b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2238" y="5426351"/>
            <a:ext cx="2244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33CC"/>
                </a:solidFill>
              </a:rPr>
              <a:t>E. </a:t>
            </a:r>
            <a:r>
              <a:rPr lang="it-IT" dirty="0" err="1" smtClean="0">
                <a:solidFill>
                  <a:srgbClr val="FF33CC"/>
                </a:solidFill>
              </a:rPr>
              <a:t>Puppin</a:t>
            </a:r>
            <a:r>
              <a:rPr lang="it-IT" dirty="0" smtClean="0">
                <a:solidFill>
                  <a:srgbClr val="FF33CC"/>
                </a:solidFill>
              </a:rPr>
              <a:t> </a:t>
            </a:r>
            <a:r>
              <a:rPr lang="it-IT" dirty="0" err="1" smtClean="0">
                <a:solidFill>
                  <a:srgbClr val="FF33CC"/>
                </a:solidFill>
              </a:rPr>
              <a:t>Courtesy</a:t>
            </a:r>
            <a:endParaRPr lang="en-US" dirty="0">
              <a:solidFill>
                <a:srgbClr val="FF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6442" y="4697133"/>
            <a:ext cx="7156664" cy="733700"/>
          </a:xfrm>
          <a:prstGeom prst="rect">
            <a:avLst/>
          </a:prstGeom>
          <a:noFill/>
          <a:ln w="25400">
            <a:solidFill>
              <a:srgbClr val="E200A7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2088288" y="4992130"/>
                <a:ext cx="4201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rgbClr val="E200A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r>
                        <a:rPr lang="it-IT" b="1" i="0" smtClean="0">
                          <a:solidFill>
                            <a:srgbClr val="E200A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288" y="4992130"/>
                <a:ext cx="420129" cy="369332"/>
              </a:xfrm>
              <a:prstGeom prst="rect">
                <a:avLst/>
              </a:prstGeom>
              <a:blipFill rotWithShape="0">
                <a:blip r:embed="rId4"/>
                <a:stretch>
                  <a:fillRect r="-63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3130379" y="4992130"/>
                <a:ext cx="4201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solidFill>
                            <a:srgbClr val="E200A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r>
                        <a:rPr lang="it-IT" b="1" i="0" smtClean="0">
                          <a:solidFill>
                            <a:srgbClr val="E200A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𝟏𝟎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0379" y="4992130"/>
                <a:ext cx="420129" cy="369332"/>
              </a:xfrm>
              <a:prstGeom prst="rect">
                <a:avLst/>
              </a:prstGeom>
              <a:blipFill rotWithShape="0">
                <a:blip r:embed="rId5"/>
                <a:stretch>
                  <a:fillRect r="-63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25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8" b="5196"/>
          <a:stretch/>
        </p:blipFill>
        <p:spPr>
          <a:xfrm>
            <a:off x="250825" y="857734"/>
            <a:ext cx="8651127" cy="496072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Rettangolo 5"/>
          <p:cNvSpPr/>
          <p:nvPr/>
        </p:nvSpPr>
        <p:spPr>
          <a:xfrm>
            <a:off x="323528" y="44624"/>
            <a:ext cx="26598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+mj-lt"/>
              </a:rPr>
              <a:t>STAR </a:t>
            </a:r>
            <a:r>
              <a:rPr lang="en-US" sz="2400" b="1" dirty="0" smtClean="0">
                <a:latin typeface="+mj-lt"/>
              </a:rPr>
              <a:t>project layout</a:t>
            </a:r>
            <a:endParaRPr lang="en-US" sz="2400" b="1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27272" y="5459488"/>
            <a:ext cx="3307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dirty="0" smtClean="0">
                <a:latin typeface="+mj-lt"/>
                <a:cs typeface="Times" panose="02020603050405020304" pitchFamily="18" charset="0"/>
              </a:rPr>
              <a:t>Designed to be easily upgradable</a:t>
            </a:r>
            <a:endParaRPr lang="it-IT" dirty="0">
              <a:latin typeface="+mj-lt"/>
              <a:cs typeface="Times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65765" y="5455565"/>
            <a:ext cx="1159292" cy="276999"/>
          </a:xfrm>
          <a:prstGeom prst="rect">
            <a:avLst/>
          </a:prstGeom>
          <a:ln w="12700">
            <a:noFill/>
          </a:ln>
        </p:spPr>
        <p:txBody>
          <a:bodyPr wrap="none">
            <a:spAutoFit/>
          </a:bodyPr>
          <a:lstStyle/>
          <a:p>
            <a:pPr algn="just"/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by G. Di </a:t>
            </a:r>
            <a:r>
              <a:rPr lang="en-US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Raddo</a:t>
            </a:r>
            <a:endParaRPr lang="it-IT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" name="Multiply 1"/>
          <p:cNvSpPr/>
          <p:nvPr/>
        </p:nvSpPr>
        <p:spPr>
          <a:xfrm rot="20203036">
            <a:off x="711389" y="1012494"/>
            <a:ext cx="1209675" cy="904875"/>
          </a:xfrm>
          <a:prstGeom prst="mathMultiply">
            <a:avLst>
              <a:gd name="adj1" fmla="val 0"/>
            </a:avLst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746995" y="860033"/>
            <a:ext cx="6164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Electron Energy: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Phase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1)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60 MeV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,  </a:t>
            </a:r>
            <a:r>
              <a:rPr lang="en-US" dirty="0" smtClean="0">
                <a:solidFill>
                  <a:srgbClr val="0576BB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2) 80 MeV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, 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 3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) up to 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110 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MeV</a:t>
            </a:r>
            <a:endParaRPr lang="en-US" dirty="0">
              <a:latin typeface="Gill Sans MT" panose="020B0502020104020203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50825" y="549275"/>
            <a:ext cx="865112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7262077" y="2521805"/>
            <a:ext cx="16498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55 MW </a:t>
            </a:r>
          </a:p>
          <a:p>
            <a:r>
              <a:rPr lang="it-IT" dirty="0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100Hz </a:t>
            </a:r>
            <a:r>
              <a:rPr lang="it-IT" dirty="0" err="1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RepRate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84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 txBox="1">
            <a:spLocks/>
          </p:cNvSpPr>
          <p:nvPr/>
        </p:nvSpPr>
        <p:spPr>
          <a:xfrm>
            <a:off x="141412" y="41370"/>
            <a:ext cx="8640960" cy="5127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200" b="1" i="1" dirty="0" smtClean="0"/>
              <a:t>Injector Optimization (1-8.8m) for the two </a:t>
            </a:r>
            <a:r>
              <a:rPr lang="en-US" sz="2200" b="1" i="1" dirty="0" smtClean="0"/>
              <a:t>phases: </a:t>
            </a:r>
            <a:r>
              <a:rPr lang="en-US" sz="2200" b="1" i="1" dirty="0" smtClean="0">
                <a:solidFill>
                  <a:srgbClr val="0576BB"/>
                </a:solidFill>
              </a:rPr>
              <a:t>60 </a:t>
            </a:r>
            <a:r>
              <a:rPr lang="en-US" sz="2200" b="1" i="1" dirty="0" smtClean="0">
                <a:solidFill>
                  <a:srgbClr val="0576BB"/>
                </a:solidFill>
              </a:rPr>
              <a:t>MeV</a:t>
            </a:r>
            <a:r>
              <a:rPr lang="en-US" sz="2200" b="1" i="1" dirty="0" smtClean="0"/>
              <a:t> </a:t>
            </a:r>
            <a:r>
              <a:rPr lang="en-US" sz="2200" b="1" i="1" dirty="0" smtClean="0"/>
              <a:t>and </a:t>
            </a:r>
            <a:r>
              <a:rPr lang="en-US" sz="2200" b="1" i="1" dirty="0" smtClean="0">
                <a:solidFill>
                  <a:srgbClr val="E200A7"/>
                </a:solidFill>
              </a:rPr>
              <a:t>85 </a:t>
            </a:r>
            <a:r>
              <a:rPr lang="en-US" sz="2200" b="1" i="1" dirty="0" smtClean="0">
                <a:solidFill>
                  <a:srgbClr val="E200A7"/>
                </a:solidFill>
              </a:rPr>
              <a:t>MeV</a:t>
            </a:r>
            <a:endParaRPr lang="it-IT" sz="2200" b="1" i="1" dirty="0">
              <a:solidFill>
                <a:srgbClr val="E200A7"/>
              </a:solidFill>
            </a:endParaRPr>
          </a:p>
        </p:txBody>
      </p:sp>
      <p:sp>
        <p:nvSpPr>
          <p:cNvPr id="5" name="Line 16"/>
          <p:cNvSpPr>
            <a:spLocks noChangeShapeType="1"/>
          </p:cNvSpPr>
          <p:nvPr/>
        </p:nvSpPr>
        <p:spPr bwMode="auto">
          <a:xfrm>
            <a:off x="251519" y="560487"/>
            <a:ext cx="862354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kern="0">
              <a:solidFill>
                <a:sysClr val="windowText" lastClr="000000"/>
              </a:solidFill>
            </a:endParaRPr>
          </a:p>
        </p:txBody>
      </p:sp>
      <p:pic>
        <p:nvPicPr>
          <p:cNvPr id="6" name="Picture 3" descr="C:\Doc_Lavoro\STAR\01_Simulations\Gun_120\envelope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8" t="6579" r="9507" b="2893"/>
          <a:stretch/>
        </p:blipFill>
        <p:spPr bwMode="auto">
          <a:xfrm>
            <a:off x="4810446" y="3842716"/>
            <a:ext cx="3649985" cy="266448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Doc_Lavoro\STAR\01_Simulations\Gun_120\Esprea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2" t="6167" r="8082"/>
          <a:stretch/>
        </p:blipFill>
        <p:spPr bwMode="auto">
          <a:xfrm>
            <a:off x="4788024" y="980728"/>
            <a:ext cx="3640903" cy="269210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Doc_Lavoro\STAR\01_Simulations\Gun_120\Espread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8" t="7107" r="9504" b="3232"/>
          <a:stretch/>
        </p:blipFill>
        <p:spPr bwMode="auto">
          <a:xfrm>
            <a:off x="539551" y="3815306"/>
            <a:ext cx="3647043" cy="263802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tangolo 5"/>
          <p:cNvSpPr/>
          <p:nvPr/>
        </p:nvSpPr>
        <p:spPr>
          <a:xfrm>
            <a:off x="251519" y="2228671"/>
            <a:ext cx="3833165" cy="1200329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E200A7"/>
                </a:solidFill>
              </a:rPr>
              <a:t>85 MeV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– two S-band TW SLAC cavities</a:t>
            </a:r>
          </a:p>
          <a:p>
            <a:r>
              <a:rPr lang="en-US" dirty="0" err="1" smtClean="0"/>
              <a:t>Sig_t</a:t>
            </a:r>
            <a:r>
              <a:rPr lang="en-US" dirty="0" smtClean="0"/>
              <a:t>=3.7ps (gauss pulse)</a:t>
            </a:r>
          </a:p>
          <a:p>
            <a:r>
              <a:rPr lang="en-US" dirty="0" err="1" smtClean="0"/>
              <a:t>Sig_x</a:t>
            </a:r>
            <a:r>
              <a:rPr lang="en-US" dirty="0" smtClean="0"/>
              <a:t>=320 micron</a:t>
            </a:r>
          </a:p>
          <a:p>
            <a:r>
              <a:rPr lang="en-US" dirty="0" smtClean="0"/>
              <a:t>Charge=0.5 </a:t>
            </a:r>
            <a:r>
              <a:rPr lang="en-US" dirty="0" err="1" smtClean="0"/>
              <a:t>nC</a:t>
            </a:r>
            <a:endParaRPr lang="en-US" dirty="0" smtClean="0"/>
          </a:p>
        </p:txBody>
      </p:sp>
      <p:sp>
        <p:nvSpPr>
          <p:cNvPr id="10" name="Rettangolo 11"/>
          <p:cNvSpPr/>
          <p:nvPr/>
        </p:nvSpPr>
        <p:spPr>
          <a:xfrm>
            <a:off x="251519" y="802902"/>
            <a:ext cx="3833165" cy="1200329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576BB"/>
                </a:solidFill>
              </a:rPr>
              <a:t>60 MeV </a:t>
            </a:r>
            <a:r>
              <a:rPr lang="en-US" dirty="0" smtClean="0"/>
              <a:t>– one S-band TW SLAC cavity</a:t>
            </a:r>
          </a:p>
          <a:p>
            <a:r>
              <a:rPr lang="en-US" dirty="0" err="1" smtClean="0"/>
              <a:t>Sig_t</a:t>
            </a:r>
            <a:r>
              <a:rPr lang="en-US" dirty="0" smtClean="0"/>
              <a:t>=3.4ps (Gaussian pulse)</a:t>
            </a:r>
          </a:p>
          <a:p>
            <a:r>
              <a:rPr lang="en-US" dirty="0" err="1" smtClean="0"/>
              <a:t>Sig_x</a:t>
            </a:r>
            <a:r>
              <a:rPr lang="en-US" dirty="0" smtClean="0"/>
              <a:t>=340 micron</a:t>
            </a:r>
          </a:p>
          <a:p>
            <a:r>
              <a:rPr lang="en-US" dirty="0" smtClean="0"/>
              <a:t>Charge=0.5 </a:t>
            </a:r>
            <a:r>
              <a:rPr lang="en-US" dirty="0" err="1" smtClean="0"/>
              <a:t>nC</a:t>
            </a:r>
            <a:endParaRPr lang="en-US" dirty="0" smtClean="0"/>
          </a:p>
        </p:txBody>
      </p:sp>
      <p:sp>
        <p:nvSpPr>
          <p:cNvPr id="11" name="Rettangolo 6"/>
          <p:cNvSpPr/>
          <p:nvPr/>
        </p:nvSpPr>
        <p:spPr>
          <a:xfrm>
            <a:off x="1565171" y="3445974"/>
            <a:ext cx="2621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5000mp Astra simulations</a:t>
            </a:r>
            <a:endParaRPr lang="it-IT" dirty="0"/>
          </a:p>
        </p:txBody>
      </p:sp>
      <p:cxnSp>
        <p:nvCxnSpPr>
          <p:cNvPr id="12" name="Connettore 2 20"/>
          <p:cNvCxnSpPr/>
          <p:nvPr/>
        </p:nvCxnSpPr>
        <p:spPr>
          <a:xfrm flipH="1" flipV="1">
            <a:off x="7092280" y="5589240"/>
            <a:ext cx="1" cy="56279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23"/>
          <p:cNvCxnSpPr/>
          <p:nvPr/>
        </p:nvCxnSpPr>
        <p:spPr>
          <a:xfrm flipH="1" flipV="1">
            <a:off x="8028384" y="5589240"/>
            <a:ext cx="1" cy="56279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7"/>
          <p:cNvSpPr txBox="1"/>
          <p:nvPr/>
        </p:nvSpPr>
        <p:spPr>
          <a:xfrm>
            <a:off x="6597749" y="5599579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>
                <a:solidFill>
                  <a:srgbClr val="FF0000"/>
                </a:solidFill>
              </a:rPr>
              <a:t>60MeV case</a:t>
            </a:r>
          </a:p>
          <a:p>
            <a:pPr algn="ctr"/>
            <a:r>
              <a:rPr lang="it-IT" sz="1400" dirty="0" smtClean="0">
                <a:solidFill>
                  <a:srgbClr val="FF0000"/>
                </a:solidFill>
              </a:rPr>
              <a:t>long </a:t>
            </a:r>
            <a:r>
              <a:rPr lang="it-IT" sz="1400" dirty="0" err="1" smtClean="0">
                <a:solidFill>
                  <a:srgbClr val="FF0000"/>
                </a:solidFill>
              </a:rPr>
              <a:t>drift</a:t>
            </a:r>
            <a:endParaRPr lang="it-IT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12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2470" y="44624"/>
            <a:ext cx="88040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+mj-lt"/>
              </a:rPr>
              <a:t>A new interaction chamber </a:t>
            </a:r>
            <a:r>
              <a:rPr lang="en-US" sz="2400" b="1" dirty="0" smtClean="0">
                <a:latin typeface="+mj-lt"/>
              </a:rPr>
              <a:t>scheme 1/3</a:t>
            </a:r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Constantia" panose="02030602050306030303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2203" t="3198" r="2971" b="6847"/>
          <a:stretch/>
        </p:blipFill>
        <p:spPr>
          <a:xfrm>
            <a:off x="272129" y="748336"/>
            <a:ext cx="5636235" cy="2553283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72129" y="3995860"/>
            <a:ext cx="7945394" cy="176381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908364" y="669630"/>
            <a:ext cx="31677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err="1" smtClean="0">
                <a:solidFill>
                  <a:srgbClr val="C00000"/>
                </a:solidFill>
                <a:latin typeface="Gill Sans MT" panose="020B0502020104020203" pitchFamily="34" charset="0"/>
              </a:rPr>
              <a:t>very</a:t>
            </a:r>
            <a:r>
              <a:rPr lang="it-IT" sz="32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it-IT" sz="3200" dirty="0" err="1" smtClean="0">
                <a:solidFill>
                  <a:srgbClr val="C00000"/>
                </a:solidFill>
                <a:latin typeface="Gill Sans MT" panose="020B0502020104020203" pitchFamily="34" charset="0"/>
              </a:rPr>
              <a:t>expensive</a:t>
            </a:r>
            <a:endParaRPr lang="it-IT" sz="3200" dirty="0" smtClean="0">
              <a:solidFill>
                <a:srgbClr val="C00000"/>
              </a:solidFill>
              <a:latin typeface="Gill Sans MT" panose="020B0502020104020203" pitchFamily="34" charset="0"/>
            </a:endParaRPr>
          </a:p>
          <a:p>
            <a:r>
              <a:rPr lang="it-IT" sz="2000" dirty="0" smtClean="0">
                <a:latin typeface="Gill Sans MT" panose="020B0502020104020203" pitchFamily="34" charset="0"/>
              </a:rPr>
              <a:t>250-300k€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Gill Sans MT" panose="020B0502020104020203" pitchFamily="34" charset="0"/>
              </a:rPr>
              <a:t>2 x </a:t>
            </a:r>
            <a:r>
              <a:rPr lang="it-IT" sz="2000" dirty="0" err="1" smtClean="0">
                <a:latin typeface="Gill Sans MT" panose="020B0502020104020203" pitchFamily="34" charset="0"/>
              </a:rPr>
              <a:t>Cavity</a:t>
            </a:r>
            <a:r>
              <a:rPr lang="it-IT" sz="2000" dirty="0" smtClean="0">
                <a:latin typeface="Gill Sans MT" panose="020B0502020104020203" pitchFamily="34" charset="0"/>
              </a:rPr>
              <a:t> BPM</a:t>
            </a:r>
            <a:endParaRPr lang="en-US" sz="2000" dirty="0" smtClean="0">
              <a:latin typeface="Gill Sans MT" panose="020B05020201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>
                <a:latin typeface="Gill Sans MT" panose="020B0502020104020203" pitchFamily="34" charset="0"/>
              </a:rPr>
              <a:t>2 x </a:t>
            </a:r>
            <a:r>
              <a:rPr lang="it-IT" sz="2000" dirty="0" err="1" smtClean="0">
                <a:latin typeface="Gill Sans MT" panose="020B0502020104020203" pitchFamily="34" charset="0"/>
              </a:rPr>
              <a:t>Movable</a:t>
            </a:r>
            <a:r>
              <a:rPr lang="it-IT" sz="2000" dirty="0" smtClean="0">
                <a:latin typeface="Gill Sans MT" panose="020B0502020104020203" pitchFamily="34" charset="0"/>
              </a:rPr>
              <a:t> </a:t>
            </a:r>
            <a:r>
              <a:rPr lang="it-IT" sz="2000" dirty="0" err="1" smtClean="0">
                <a:latin typeface="Gill Sans MT" panose="020B0502020104020203" pitchFamily="34" charset="0"/>
              </a:rPr>
              <a:t>p</a:t>
            </a:r>
            <a:r>
              <a:rPr lang="it-IT" sz="2000" dirty="0" err="1" smtClean="0">
                <a:latin typeface="Gill Sans MT" panose="020B0502020104020203" pitchFamily="34" charset="0"/>
              </a:rPr>
              <a:t>ermanent</a:t>
            </a:r>
            <a:r>
              <a:rPr lang="it-IT" sz="2000" dirty="0" smtClean="0">
                <a:latin typeface="Gill Sans MT" panose="020B0502020104020203" pitchFamily="34" charset="0"/>
              </a:rPr>
              <a:t> </a:t>
            </a:r>
            <a:r>
              <a:rPr lang="it-IT" sz="2000" dirty="0" err="1" smtClean="0">
                <a:latin typeface="Gill Sans MT" panose="020B0502020104020203" pitchFamily="34" charset="0"/>
              </a:rPr>
              <a:t>Quads</a:t>
            </a:r>
            <a:r>
              <a:rPr lang="it-IT" sz="2000" dirty="0" smtClean="0">
                <a:latin typeface="Gill Sans MT" panose="020B0502020104020203" pitchFamily="34" charset="0"/>
              </a:rPr>
              <a:t> </a:t>
            </a:r>
            <a:r>
              <a:rPr lang="it-IT" sz="2000" dirty="0" err="1" smtClean="0">
                <a:latin typeface="Gill Sans MT" panose="020B0502020104020203" pitchFamily="34" charset="0"/>
              </a:rPr>
              <a:t>fousing</a:t>
            </a:r>
            <a:r>
              <a:rPr lang="it-IT" sz="2000" dirty="0" smtClean="0">
                <a:latin typeface="Gill Sans MT" panose="020B0502020104020203" pitchFamily="34" charset="0"/>
              </a:rPr>
              <a:t> </a:t>
            </a:r>
            <a:r>
              <a:rPr lang="it-IT" sz="2000" dirty="0" err="1" smtClean="0">
                <a:latin typeface="Gill Sans MT" panose="020B0502020104020203" pitchFamily="34" charset="0"/>
              </a:rPr>
              <a:t>channel</a:t>
            </a:r>
            <a:endParaRPr lang="it-IT" sz="2000" dirty="0" smtClean="0">
              <a:latin typeface="Gill Sans MT" panose="020B050202010402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2470" y="3429000"/>
            <a:ext cx="3062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 smtClean="0">
                <a:solidFill>
                  <a:schemeClr val="accent3">
                    <a:lumMod val="50000"/>
                  </a:schemeClr>
                </a:solidFill>
                <a:latin typeface="Gill Sans MT" panose="020B0502020104020203" pitchFamily="34" charset="0"/>
              </a:rPr>
              <a:t>New </a:t>
            </a:r>
            <a:r>
              <a:rPr lang="it-IT" sz="3200" dirty="0" err="1" smtClean="0">
                <a:solidFill>
                  <a:schemeClr val="accent3">
                    <a:lumMod val="50000"/>
                  </a:schemeClr>
                </a:solidFill>
                <a:latin typeface="Gill Sans MT" panose="020B0502020104020203" pitchFamily="34" charset="0"/>
              </a:rPr>
              <a:t>scheme</a:t>
            </a:r>
            <a:endParaRPr lang="en-US" sz="3200" dirty="0">
              <a:solidFill>
                <a:schemeClr val="accent3">
                  <a:lumMod val="50000"/>
                </a:schemeClr>
              </a:solidFill>
              <a:latin typeface="Gill Sans MT" panose="020B0502020104020203" pitchFamily="34" charset="0"/>
            </a:endParaRPr>
          </a:p>
        </p:txBody>
      </p:sp>
      <p:cxnSp>
        <p:nvCxnSpPr>
          <p:cNvPr id="14" name="Straight Arrow Connector 13"/>
          <p:cNvCxnSpPr>
            <a:endCxn id="15" idx="0"/>
          </p:cNvCxnSpPr>
          <p:nvPr/>
        </p:nvCxnSpPr>
        <p:spPr>
          <a:xfrm>
            <a:off x="902043" y="5115697"/>
            <a:ext cx="3671551" cy="948429"/>
          </a:xfrm>
          <a:prstGeom prst="straightConnector1">
            <a:avLst/>
          </a:prstGeom>
          <a:ln w="317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olo 1"/>
          <p:cNvSpPr txBox="1">
            <a:spLocks/>
          </p:cNvSpPr>
          <p:nvPr/>
        </p:nvSpPr>
        <p:spPr>
          <a:xfrm>
            <a:off x="272129" y="6064126"/>
            <a:ext cx="8602930" cy="686406"/>
          </a:xfrm>
          <a:prstGeom prst="rect">
            <a:avLst/>
          </a:prstGeom>
          <a:ln w="19050">
            <a:solidFill>
              <a:schemeClr val="accent2">
                <a:lumMod val="75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i="1" dirty="0" smtClean="0">
                <a:latin typeface="Gill Sans MT" panose="020B0502020104020203" pitchFamily="34" charset="0"/>
              </a:rPr>
              <a:t>The Interaction Chamber is </a:t>
            </a:r>
            <a:r>
              <a:rPr lang="en-US" sz="2000" i="1" dirty="0" smtClean="0">
                <a:latin typeface="Gill Sans MT" panose="020B0502020104020203" pitchFamily="34" charset="0"/>
              </a:rPr>
              <a:t>a </a:t>
            </a:r>
            <a:r>
              <a:rPr lang="en-US" sz="2000" i="1" dirty="0" smtClean="0">
                <a:latin typeface="Gill Sans MT" panose="020B0502020104020203" pitchFamily="34" charset="0"/>
              </a:rPr>
              <a:t>diagnostic chamber, with </a:t>
            </a:r>
            <a:r>
              <a:rPr lang="en-US" sz="2000" i="1" dirty="0" smtClean="0">
                <a:latin typeface="Gill Sans MT" panose="020B0502020104020203" pitchFamily="34" charset="0"/>
              </a:rPr>
              <a:t>a </a:t>
            </a:r>
            <a:r>
              <a:rPr lang="en-US" sz="2000" i="1" dirty="0" smtClean="0">
                <a:latin typeface="Gill Sans MT" panose="020B0502020104020203" pitchFamily="34" charset="0"/>
              </a:rPr>
              <a:t>laser entrance </a:t>
            </a:r>
            <a:r>
              <a:rPr lang="en-US" sz="2000" i="1" dirty="0" smtClean="0">
                <a:latin typeface="Gill Sans MT" panose="020B0502020104020203" pitchFamily="34" charset="0"/>
              </a:rPr>
              <a:t>as tested </a:t>
            </a:r>
            <a:r>
              <a:rPr lang="en-US" sz="2000" i="1" dirty="0" smtClean="0">
                <a:latin typeface="Gill Sans MT" panose="020B0502020104020203" pitchFamily="34" charset="0"/>
              </a:rPr>
              <a:t>at </a:t>
            </a:r>
            <a:r>
              <a:rPr lang="en-US" sz="2000" i="1" dirty="0" err="1" smtClean="0">
                <a:latin typeface="Gill Sans MT" panose="020B0502020104020203" pitchFamily="34" charset="0"/>
              </a:rPr>
              <a:t>Fermi_lab</a:t>
            </a:r>
            <a:r>
              <a:rPr lang="en-US" sz="2000" i="1" dirty="0" smtClean="0">
                <a:latin typeface="Gill Sans MT" panose="020B0502020104020203" pitchFamily="34" charset="0"/>
              </a:rPr>
              <a:t> (Trieste) for the cathode </a:t>
            </a:r>
            <a:r>
              <a:rPr lang="en-US" sz="2000" i="1" dirty="0" smtClean="0">
                <a:latin typeface="Gill Sans MT" panose="020B0502020104020203" pitchFamily="34" charset="0"/>
              </a:rPr>
              <a:t>laser; (as planned @ Eli-</a:t>
            </a:r>
            <a:r>
              <a:rPr lang="en-US" sz="2000" i="1" dirty="0" err="1" smtClean="0">
                <a:latin typeface="Gill Sans MT" panose="020B0502020104020203" pitchFamily="34" charset="0"/>
              </a:rPr>
              <a:t>np</a:t>
            </a:r>
            <a:r>
              <a:rPr lang="en-US" sz="2000" i="1" dirty="0" smtClean="0">
                <a:latin typeface="Gill Sans MT" panose="020B0502020104020203" pitchFamily="34" charset="0"/>
              </a:rPr>
              <a:t> &amp; STAR)</a:t>
            </a:r>
            <a:endParaRPr lang="en-US" sz="2000" i="1" dirty="0">
              <a:latin typeface="Gill Sans MT" panose="020B0502020104020203" pitchFamily="34" charset="0"/>
            </a:endParaRPr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251519" y="560487"/>
            <a:ext cx="862354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ker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90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2470" y="44624"/>
            <a:ext cx="88040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+mj-lt"/>
              </a:rPr>
              <a:t>A new interaction chamber </a:t>
            </a:r>
            <a:r>
              <a:rPr lang="en-US" sz="2400" b="1" dirty="0" smtClean="0">
                <a:latin typeface="+mj-lt"/>
              </a:rPr>
              <a:t>scheme 2/3</a:t>
            </a:r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Constantia" panose="02030602050306030303" pitchFamily="18" charset="0"/>
            </a:endParaRPr>
          </a:p>
        </p:txBody>
      </p:sp>
      <p:sp>
        <p:nvSpPr>
          <p:cNvPr id="5" name="Line 16"/>
          <p:cNvSpPr>
            <a:spLocks noChangeShapeType="1"/>
          </p:cNvSpPr>
          <p:nvPr/>
        </p:nvSpPr>
        <p:spPr bwMode="auto">
          <a:xfrm>
            <a:off x="251519" y="560487"/>
            <a:ext cx="862354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kern="0">
              <a:solidFill>
                <a:sysClr val="windowText" lastClr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1086"/>
          <a:stretch/>
        </p:blipFill>
        <p:spPr>
          <a:xfrm>
            <a:off x="274510" y="1332332"/>
            <a:ext cx="6019800" cy="2421343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232470" y="654338"/>
            <a:ext cx="86425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latin typeface="Gill Sans MT" panose="020B0502020104020203" pitchFamily="34" charset="0"/>
              </a:rPr>
              <a:t>At </a:t>
            </a:r>
            <a:r>
              <a:rPr lang="en-US" i="1" dirty="0" err="1" smtClean="0">
                <a:latin typeface="Gill Sans MT" panose="020B0502020104020203" pitchFamily="34" charset="0"/>
              </a:rPr>
              <a:t>realative</a:t>
            </a:r>
            <a:r>
              <a:rPr lang="en-US" i="1" dirty="0" smtClean="0">
                <a:latin typeface="Gill Sans MT" panose="020B0502020104020203" pitchFamily="34" charset="0"/>
              </a:rPr>
              <a:t> low energy (as at STAR, 0.5 </a:t>
            </a:r>
            <a:r>
              <a:rPr lang="en-US" i="1" dirty="0" err="1" smtClean="0">
                <a:latin typeface="Gill Sans MT" panose="020B0502020104020203" pitchFamily="34" charset="0"/>
              </a:rPr>
              <a:t>nC</a:t>
            </a:r>
            <a:r>
              <a:rPr lang="en-US" i="1" dirty="0" smtClean="0">
                <a:latin typeface="Gill Sans MT" panose="020B0502020104020203" pitchFamily="34" charset="0"/>
              </a:rPr>
              <a:t> for 60-100 MeV) the focusing channel have to be as compact as possible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3164683" y="2441678"/>
            <a:ext cx="5706500" cy="2897211"/>
            <a:chOff x="3164683" y="2441678"/>
            <a:chExt cx="5706500" cy="2897211"/>
          </a:xfrm>
        </p:grpSpPr>
        <p:grpSp>
          <p:nvGrpSpPr>
            <p:cNvPr id="10" name="Group 9"/>
            <p:cNvGrpSpPr/>
            <p:nvPr/>
          </p:nvGrpSpPr>
          <p:grpSpPr>
            <a:xfrm>
              <a:off x="5342673" y="2441678"/>
              <a:ext cx="3528510" cy="2623993"/>
              <a:chOff x="2222808" y="3508715"/>
              <a:chExt cx="3870000" cy="2888567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22808" y="3508715"/>
                <a:ext cx="3870000" cy="2888567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2228193" y="3510462"/>
                <a:ext cx="1198751" cy="7115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>
                    <a:solidFill>
                      <a:srgbClr val="E200A7"/>
                    </a:solidFill>
                  </a:rPr>
                  <a:t>Up to</a:t>
                </a:r>
              </a:p>
              <a:p>
                <a:r>
                  <a:rPr lang="it-IT" dirty="0" smtClean="0">
                    <a:solidFill>
                      <a:srgbClr val="E200A7"/>
                    </a:solidFill>
                  </a:rPr>
                  <a:t>650 T/m</a:t>
                </a:r>
                <a:endParaRPr lang="en-US" dirty="0">
                  <a:solidFill>
                    <a:srgbClr val="E200A7"/>
                  </a:solidFill>
                </a:endParaRPr>
              </a:p>
            </p:txBody>
          </p:sp>
        </p:grp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64683" y="5095651"/>
              <a:ext cx="5706500" cy="243238"/>
            </a:xfrm>
            <a:prstGeom prst="rect">
              <a:avLst/>
            </a:prstGeom>
            <a:ln w="19050"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9323" y="2591968"/>
            <a:ext cx="5095265" cy="3268231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/>
          <a:srcRect l="9323"/>
          <a:stretch/>
        </p:blipFill>
        <p:spPr>
          <a:xfrm>
            <a:off x="3284410" y="3176699"/>
            <a:ext cx="4283178" cy="3435969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293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6"/>
          <p:cNvSpPr>
            <a:spLocks noChangeShapeType="1"/>
          </p:cNvSpPr>
          <p:nvPr/>
        </p:nvSpPr>
        <p:spPr bwMode="auto">
          <a:xfrm>
            <a:off x="251519" y="551704"/>
            <a:ext cx="8569752" cy="3532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b="1" ker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3363" r="743" b="983"/>
          <a:stretch/>
        </p:blipFill>
        <p:spPr>
          <a:xfrm flipH="1">
            <a:off x="288589" y="807998"/>
            <a:ext cx="6351373" cy="262100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1" b="4345"/>
          <a:stretch/>
        </p:blipFill>
        <p:spPr>
          <a:xfrm>
            <a:off x="1963271" y="2977979"/>
            <a:ext cx="6858000" cy="3645244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cxnSp>
        <p:nvCxnSpPr>
          <p:cNvPr id="9" name="Straight Arrow Connector 8"/>
          <p:cNvCxnSpPr/>
          <p:nvPr/>
        </p:nvCxnSpPr>
        <p:spPr>
          <a:xfrm flipV="1">
            <a:off x="1161535" y="1248032"/>
            <a:ext cx="4633784" cy="432484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075039" y="1371600"/>
            <a:ext cx="148281" cy="6054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708823" y="951467"/>
            <a:ext cx="148281" cy="6054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21304083">
            <a:off x="1816445" y="1104908"/>
            <a:ext cx="347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+mj-lt"/>
              </a:rPr>
              <a:t>Laser </a:t>
            </a:r>
            <a:r>
              <a:rPr lang="it-IT" dirty="0" err="1" smtClean="0">
                <a:latin typeface="+mj-lt"/>
              </a:rPr>
              <a:t>entrance</a:t>
            </a:r>
            <a:r>
              <a:rPr lang="it-IT" dirty="0" smtClean="0">
                <a:latin typeface="+mj-lt"/>
              </a:rPr>
              <a:t> to IP = 120 mm</a:t>
            </a:r>
            <a:endParaRPr lang="en-US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5020" y="3632882"/>
            <a:ext cx="1849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f_laser</a:t>
            </a:r>
            <a:r>
              <a:rPr lang="it-IT" dirty="0" smtClean="0"/>
              <a:t>=1500 mm</a:t>
            </a:r>
          </a:p>
          <a:p>
            <a:r>
              <a:rPr lang="it-IT" dirty="0" err="1" smtClean="0"/>
              <a:t>IP_angle</a:t>
            </a:r>
            <a:r>
              <a:rPr lang="it-IT" dirty="0" smtClean="0"/>
              <a:t> = 2.3°</a:t>
            </a:r>
          </a:p>
          <a:p>
            <a:r>
              <a:rPr lang="it-IT" dirty="0" smtClean="0"/>
              <a:t>(e</a:t>
            </a:r>
            <a:r>
              <a:rPr lang="it-IT" baseline="30000" dirty="0" smtClean="0"/>
              <a:t>- </a:t>
            </a:r>
            <a:r>
              <a:rPr lang="it-IT" dirty="0" smtClean="0"/>
              <a:t>vs laser)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32470" y="44624"/>
            <a:ext cx="88040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+mj-lt"/>
              </a:rPr>
              <a:t>A new interaction chamber </a:t>
            </a:r>
            <a:r>
              <a:rPr lang="en-US" sz="2400" b="1" dirty="0" smtClean="0">
                <a:latin typeface="+mj-lt"/>
              </a:rPr>
              <a:t>scheme 3/3</a:t>
            </a:r>
            <a:endParaRPr lang="en-US" sz="2400" b="1" dirty="0" smtClean="0">
              <a:latin typeface="+mj-lt"/>
            </a:endParaRPr>
          </a:p>
          <a:p>
            <a:endParaRPr lang="en-US" sz="24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78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232470" y="44624"/>
            <a:ext cx="88040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+mj-lt"/>
              </a:rPr>
              <a:t>The Focusing channel</a:t>
            </a:r>
            <a:endParaRPr lang="en-US" sz="2400" b="1" dirty="0" smtClean="0">
              <a:latin typeface="+mj-lt"/>
            </a:endParaRPr>
          </a:p>
        </p:txBody>
      </p:sp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251519" y="560487"/>
            <a:ext cx="862354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kern="0">
              <a:solidFill>
                <a:sysClr val="windowText" lastClr="00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51519" y="2190876"/>
            <a:ext cx="8623539" cy="2547303"/>
            <a:chOff x="251519" y="666874"/>
            <a:chExt cx="8623539" cy="254730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38" r="8094" b="3138"/>
            <a:stretch/>
          </p:blipFill>
          <p:spPr>
            <a:xfrm>
              <a:off x="251519" y="666875"/>
              <a:ext cx="5132392" cy="2547302"/>
            </a:xfrm>
            <a:prstGeom prst="rect">
              <a:avLst/>
            </a:prstGeom>
            <a:ln w="19050"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" name="TextBox 1"/>
            <p:cNvSpPr txBox="1"/>
            <p:nvPr/>
          </p:nvSpPr>
          <p:spPr>
            <a:xfrm>
              <a:off x="5383911" y="666874"/>
              <a:ext cx="3491147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E200A7"/>
                  </a:solidFill>
                  <a:latin typeface="Gill Sans MT" panose="020B0502020104020203" pitchFamily="34" charset="0"/>
                </a:rPr>
                <a:t>Focusing Channel Comparison</a:t>
              </a:r>
            </a:p>
            <a:p>
              <a:pPr marL="285750" indent="-285750" algn="just">
                <a:buFont typeface="Wingdings" panose="05000000000000000000" pitchFamily="2" charset="2"/>
                <a:buChar char="Ø"/>
              </a:pPr>
              <a:r>
                <a:rPr lang="en-US" dirty="0" smtClean="0">
                  <a:solidFill>
                    <a:srgbClr val="FF0000"/>
                  </a:solidFill>
                  <a:latin typeface="Gill Sans MT" panose="020B0502020104020203" pitchFamily="34" charset="0"/>
                </a:rPr>
                <a:t> </a:t>
              </a:r>
              <a:r>
                <a:rPr lang="en-US" dirty="0" smtClean="0">
                  <a:latin typeface="Gill Sans MT" panose="020B0502020104020203" pitchFamily="34" charset="0"/>
                </a:rPr>
                <a:t>Permanent Quads as product by </a:t>
              </a:r>
              <a:r>
                <a:rPr lang="en-US" dirty="0" err="1" smtClean="0">
                  <a:latin typeface="Gill Sans MT" panose="020B0502020104020203" pitchFamily="34" charset="0"/>
                </a:rPr>
                <a:t>Radia</a:t>
              </a:r>
              <a:r>
                <a:rPr lang="en-US" dirty="0" smtClean="0">
                  <a:latin typeface="Gill Sans MT" panose="020B0502020104020203" pitchFamily="34" charset="0"/>
                </a:rPr>
                <a:t> Beam T (RBT) short Focal </a:t>
              </a:r>
              <a:r>
                <a:rPr lang="en-US" dirty="0" err="1" smtClean="0">
                  <a:latin typeface="Gill Sans MT" panose="020B0502020104020203" pitchFamily="34" charset="0"/>
                </a:rPr>
                <a:t>lenght</a:t>
              </a:r>
              <a:endParaRPr lang="en-US" dirty="0" smtClean="0">
                <a:latin typeface="Gill Sans MT" panose="020B0502020104020203" pitchFamily="34" charset="0"/>
              </a:endParaRP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en-US" dirty="0">
                  <a:solidFill>
                    <a:srgbClr val="1920F0"/>
                  </a:solidFill>
                  <a:latin typeface="Gill Sans MT" panose="020B0502020104020203" pitchFamily="34" charset="0"/>
                </a:rPr>
                <a:t> </a:t>
              </a:r>
              <a:r>
                <a:rPr lang="en-US" dirty="0" smtClean="0">
                  <a:latin typeface="Gill Sans MT" panose="020B0502020104020203" pitchFamily="34" charset="0"/>
                </a:rPr>
                <a:t>One Solenoid as @ </a:t>
              </a:r>
              <a:r>
                <a:rPr lang="en-US" dirty="0" err="1" smtClean="0">
                  <a:latin typeface="Gill Sans MT" panose="020B0502020104020203" pitchFamily="34" charset="0"/>
                </a:rPr>
                <a:t>SPaRC</a:t>
              </a:r>
              <a:endParaRPr lang="en-US" dirty="0" smtClean="0">
                <a:latin typeface="Gill Sans MT" panose="020B0502020104020203" pitchFamily="34" charset="0"/>
              </a:endParaRP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it-IT" dirty="0" smtClean="0">
                  <a:latin typeface="Gill Sans MT" panose="020B0502020104020203" pitchFamily="34" charset="0"/>
                </a:rPr>
                <a:t> RBT </a:t>
              </a:r>
              <a:r>
                <a:rPr lang="it-IT" dirty="0" err="1" smtClean="0">
                  <a:latin typeface="Gill Sans MT" panose="020B0502020104020203" pitchFamily="34" charset="0"/>
                </a:rPr>
                <a:t>Permanent</a:t>
              </a:r>
              <a:r>
                <a:rPr lang="it-IT" dirty="0" smtClean="0">
                  <a:latin typeface="Gill Sans MT" panose="020B0502020104020203" pitchFamily="34" charset="0"/>
                </a:rPr>
                <a:t> </a:t>
              </a:r>
              <a:r>
                <a:rPr lang="it-IT" dirty="0" err="1" smtClean="0">
                  <a:latin typeface="Gill Sans MT" panose="020B0502020104020203" pitchFamily="34" charset="0"/>
                </a:rPr>
                <a:t>Channe</a:t>
              </a:r>
              <a:r>
                <a:rPr lang="it-IT" dirty="0" smtClean="0">
                  <a:latin typeface="Gill Sans MT" panose="020B0502020104020203" pitchFamily="34" charset="0"/>
                </a:rPr>
                <a:t> (</a:t>
              </a:r>
              <a:r>
                <a:rPr lang="it-IT" dirty="0" err="1" smtClean="0">
                  <a:latin typeface="Gill Sans MT" panose="020B0502020104020203" pitchFamily="34" charset="0"/>
                </a:rPr>
                <a:t>red</a:t>
              </a:r>
              <a:r>
                <a:rPr lang="it-IT" dirty="0" smtClean="0">
                  <a:latin typeface="Gill Sans MT" panose="020B0502020104020203" pitchFamily="34" charset="0"/>
                </a:rPr>
                <a:t> case), with long </a:t>
              </a:r>
              <a:r>
                <a:rPr lang="it-IT" dirty="0" err="1" smtClean="0">
                  <a:latin typeface="Gill Sans MT" panose="020B0502020104020203" pitchFamily="34" charset="0"/>
                </a:rPr>
                <a:t>Focal</a:t>
              </a:r>
              <a:r>
                <a:rPr lang="it-IT" dirty="0" smtClean="0">
                  <a:latin typeface="Gill Sans MT" panose="020B0502020104020203" pitchFamily="34" charset="0"/>
                </a:rPr>
                <a:t> </a:t>
              </a:r>
              <a:r>
                <a:rPr lang="it-IT" dirty="0" err="1" smtClean="0">
                  <a:latin typeface="Gill Sans MT" panose="020B0502020104020203" pitchFamily="34" charset="0"/>
                </a:rPr>
                <a:t>lenght</a:t>
              </a:r>
              <a:endParaRPr lang="en-US" dirty="0" smtClean="0">
                <a:latin typeface="Gill Sans MT" panose="020B0502020104020203" pitchFamily="34" charset="0"/>
              </a:endParaRPr>
            </a:p>
            <a:p>
              <a:endParaRPr lang="en-US" dirty="0">
                <a:latin typeface="Gill Sans MT" panose="020B0502020104020203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491767" y="1250055"/>
              <a:ext cx="2258642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solidFill>
                    <a:srgbClr val="E200A7"/>
                  </a:solidFill>
                  <a:latin typeface="+mj-lt"/>
                </a:rPr>
                <a:t>Focal</a:t>
              </a:r>
              <a:r>
                <a:rPr lang="it-IT" b="1" dirty="0">
                  <a:solidFill>
                    <a:srgbClr val="E200A7"/>
                  </a:solidFill>
                  <a:latin typeface="+mj-lt"/>
                </a:rPr>
                <a:t> </a:t>
              </a:r>
              <a:r>
                <a:rPr lang="it-IT" b="1" dirty="0" smtClean="0">
                  <a:solidFill>
                    <a:srgbClr val="E200A7"/>
                  </a:solidFill>
                  <a:latin typeface="+mj-lt"/>
                </a:rPr>
                <a:t>performance</a:t>
              </a:r>
              <a:endParaRPr lang="en-US" b="1" dirty="0">
                <a:solidFill>
                  <a:srgbClr val="E200A7"/>
                </a:solidFill>
                <a:latin typeface="+mj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94953" y="1661242"/>
            <a:ext cx="8910911" cy="3535515"/>
            <a:chOff x="280898" y="3087706"/>
            <a:chExt cx="8910911" cy="353551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0280" y="3501006"/>
              <a:ext cx="3824778" cy="3096345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7452320" y="5331570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solidFill>
                    <a:srgbClr val="FF0000"/>
                  </a:solidFill>
                </a:rPr>
                <a:t>~ </a:t>
              </a:r>
              <a:r>
                <a:rPr lang="it-IT" i="1" dirty="0" smtClean="0">
                  <a:solidFill>
                    <a:srgbClr val="FF0000"/>
                  </a:solidFill>
                </a:rPr>
                <a:t>f </a:t>
              </a:r>
              <a:r>
                <a:rPr lang="it-IT" dirty="0" smtClean="0">
                  <a:solidFill>
                    <a:srgbClr val="FF0000"/>
                  </a:solidFill>
                </a:rPr>
                <a:t>= 0.5m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7596336" y="5805264"/>
              <a:ext cx="72008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067160" y="3087706"/>
              <a:ext cx="41246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dirty="0" err="1" smtClean="0">
                  <a:solidFill>
                    <a:srgbClr val="E200A7"/>
                  </a:solidFill>
                  <a:latin typeface="Algerian" panose="04020705040A02060702" pitchFamily="82" charset="0"/>
                </a:rPr>
                <a:t>Final</a:t>
              </a:r>
              <a:r>
                <a:rPr lang="it-IT" sz="2400" dirty="0" smtClean="0">
                  <a:solidFill>
                    <a:srgbClr val="E200A7"/>
                  </a:solidFill>
                  <a:latin typeface="Algerian" panose="04020705040A02060702" pitchFamily="82" charset="0"/>
                </a:rPr>
                <a:t> </a:t>
              </a:r>
              <a:r>
                <a:rPr lang="it-IT" sz="2400" dirty="0" err="1" smtClean="0">
                  <a:solidFill>
                    <a:srgbClr val="E200A7"/>
                  </a:solidFill>
                  <a:latin typeface="Algerian" panose="04020705040A02060702" pitchFamily="82" charset="0"/>
                </a:rPr>
                <a:t>Fusing</a:t>
              </a:r>
              <a:r>
                <a:rPr lang="it-IT" sz="2400" dirty="0" smtClean="0">
                  <a:solidFill>
                    <a:srgbClr val="E200A7"/>
                  </a:solidFill>
                  <a:latin typeface="Algerian" panose="04020705040A02060702" pitchFamily="82" charset="0"/>
                </a:rPr>
                <a:t> Channel</a:t>
              </a:r>
              <a:endParaRPr lang="en-US" sz="2400" dirty="0">
                <a:solidFill>
                  <a:srgbClr val="E200A7"/>
                </a:solidFill>
                <a:latin typeface="Algerian" panose="04020705040A02060702" pitchFamily="82" charset="0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09" t="14853" b="8315"/>
            <a:stretch/>
          </p:blipFill>
          <p:spPr>
            <a:xfrm>
              <a:off x="280898" y="3501006"/>
              <a:ext cx="4469511" cy="3122215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cxnSp>
          <p:nvCxnSpPr>
            <p:cNvPr id="11" name="Straight Arrow Connector 10"/>
            <p:cNvCxnSpPr/>
            <p:nvPr/>
          </p:nvCxnSpPr>
          <p:spPr>
            <a:xfrm flipV="1">
              <a:off x="2273643" y="4300151"/>
              <a:ext cx="815546" cy="481914"/>
            </a:xfrm>
            <a:prstGeom prst="straightConnector1">
              <a:avLst/>
            </a:prstGeom>
            <a:ln w="22225">
              <a:solidFill>
                <a:schemeClr val="bg1"/>
              </a:solidFill>
              <a:headEnd type="triangle"/>
              <a:tailEnd type="triangle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681416" y="4443254"/>
              <a:ext cx="2026687" cy="923330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>
                  <a:solidFill>
                    <a:schemeClr val="bg1"/>
                  </a:solidFill>
                  <a:latin typeface="+mj-lt"/>
                </a:rPr>
                <a:t>Focusing</a:t>
              </a:r>
              <a:r>
                <a:rPr lang="it-IT" b="1" dirty="0" smtClean="0">
                  <a:solidFill>
                    <a:schemeClr val="bg1"/>
                  </a:solidFill>
                  <a:latin typeface="+mj-lt"/>
                </a:rPr>
                <a:t> Channel</a:t>
              </a:r>
            </a:p>
            <a:p>
              <a:r>
                <a:rPr lang="it-IT" b="1" dirty="0" err="1" smtClean="0">
                  <a:solidFill>
                    <a:schemeClr val="bg1"/>
                  </a:solidFill>
                  <a:latin typeface="+mj-lt"/>
                </a:rPr>
                <a:t>Electromagnet</a:t>
              </a:r>
              <a:endParaRPr lang="it-IT" b="1" dirty="0" smtClean="0">
                <a:solidFill>
                  <a:schemeClr val="bg1"/>
                </a:solidFill>
                <a:latin typeface="+mj-lt"/>
              </a:endParaRPr>
            </a:p>
            <a:p>
              <a:r>
                <a:rPr lang="it-IT" b="1" dirty="0" smtClean="0">
                  <a:solidFill>
                    <a:schemeClr val="bg1"/>
                  </a:solidFill>
                  <a:latin typeface="+mj-lt"/>
                </a:rPr>
                <a:t>Quadrupoles</a:t>
              </a:r>
              <a:endParaRPr 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208260" y="661766"/>
            <a:ext cx="86808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Gill Sans MT" panose="020B0502020104020203" pitchFamily="34" charset="0"/>
              </a:rPr>
              <a:t>We studied more solutions, starting from Permanent Quadrupole and Solenoids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26564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2470" y="44624"/>
            <a:ext cx="88040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+mj-lt"/>
              </a:rPr>
              <a:t>Source performances 1/3</a:t>
            </a:r>
            <a:endParaRPr lang="en-US" sz="2400" b="1" dirty="0" smtClean="0">
              <a:latin typeface="+mj-lt"/>
            </a:endParaRPr>
          </a:p>
        </p:txBody>
      </p:sp>
      <p:sp>
        <p:nvSpPr>
          <p:cNvPr id="6" name="Line 16"/>
          <p:cNvSpPr>
            <a:spLocks noChangeShapeType="1"/>
          </p:cNvSpPr>
          <p:nvPr/>
        </p:nvSpPr>
        <p:spPr bwMode="auto">
          <a:xfrm>
            <a:off x="251519" y="560487"/>
            <a:ext cx="862354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kern="0">
              <a:solidFill>
                <a:sysClr val="windowText" lastClr="0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423562"/>
              </p:ext>
            </p:extLst>
          </p:nvPr>
        </p:nvGraphicFramePr>
        <p:xfrm>
          <a:off x="345989" y="951470"/>
          <a:ext cx="6112476" cy="446312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3056238"/>
                <a:gridCol w="3056238"/>
              </a:tblGrid>
              <a:tr h="371927"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Electron 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beam</a:t>
                      </a:r>
                      <a:r>
                        <a:rPr lang="it-IT" baseline="0" dirty="0" smtClean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it-IT" baseline="0" dirty="0" err="1" smtClean="0">
                          <a:latin typeface="Gill Sans MT" panose="020B0502020104020203" pitchFamily="34" charset="0"/>
                        </a:rPr>
                        <a:t>Parameters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1927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Electron Energy [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MeV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]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59.81</a:t>
                      </a:r>
                      <a:r>
                        <a:rPr lang="it-IT" baseline="0" dirty="0" smtClean="0">
                          <a:latin typeface="Gill Sans MT" panose="020B0502020104020203" pitchFamily="34" charset="0"/>
                        </a:rPr>
                        <a:t> 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1927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Bunch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charge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 [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nC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]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0.5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1927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Bunch</a:t>
                      </a:r>
                      <a:r>
                        <a:rPr lang="it-IT" baseline="0" dirty="0" smtClean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it-IT" baseline="0" dirty="0" err="1" smtClean="0">
                          <a:latin typeface="Gill Sans MT" panose="020B0502020104020203" pitchFamily="34" charset="0"/>
                        </a:rPr>
                        <a:t>length</a:t>
                      </a:r>
                      <a:r>
                        <a:rPr lang="it-IT" baseline="0" dirty="0" smtClean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it-IT" baseline="0" dirty="0" err="1" smtClean="0">
                          <a:latin typeface="Gill Sans MT" panose="020B0502020104020203" pitchFamily="34" charset="0"/>
                        </a:rPr>
                        <a:t>rms</a:t>
                      </a:r>
                      <a:r>
                        <a:rPr lang="it-IT" baseline="0" dirty="0" smtClean="0">
                          <a:latin typeface="Gill Sans MT" panose="020B0502020104020203" pitchFamily="34" charset="0"/>
                        </a:rPr>
                        <a:t> [mm]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0.93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1927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Normalize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Emit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.</a:t>
                      </a:r>
                      <a:r>
                        <a:rPr lang="it-IT" baseline="0" dirty="0" smtClean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it-IT" baseline="0" dirty="0" err="1" smtClean="0">
                          <a:latin typeface="Gill Sans MT" panose="020B0502020104020203" pitchFamily="34" charset="0"/>
                        </a:rPr>
                        <a:t>x,y</a:t>
                      </a:r>
                      <a:r>
                        <a:rPr lang="it-IT" baseline="0" dirty="0" smtClean="0">
                          <a:latin typeface="Gill Sans MT" panose="020B0502020104020203" pitchFamily="34" charset="0"/>
                        </a:rPr>
                        <a:t> [</a:t>
                      </a:r>
                      <a:r>
                        <a:rPr lang="it-IT" baseline="0" dirty="0" err="1" smtClean="0">
                          <a:latin typeface="Gill Sans MT" panose="020B0502020104020203" pitchFamily="34" charset="0"/>
                        </a:rPr>
                        <a:t>um</a:t>
                      </a:r>
                      <a:r>
                        <a:rPr lang="it-IT" baseline="0" dirty="0" smtClean="0">
                          <a:latin typeface="Gill Sans MT" panose="020B0502020104020203" pitchFamily="34" charset="0"/>
                        </a:rPr>
                        <a:t>]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1.7, 1.8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1927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Energy Spread %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0.2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1927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Spot 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size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rms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;</a:t>
                      </a:r>
                      <a:r>
                        <a:rPr lang="it-IT" baseline="0" dirty="0" smtClean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x,y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@</a:t>
                      </a:r>
                      <a:r>
                        <a:rPr lang="it-IT" baseline="0" dirty="0" smtClean="0">
                          <a:latin typeface="Gill Sans MT" panose="020B0502020104020203" pitchFamily="34" charset="0"/>
                        </a:rPr>
                        <a:t> IP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9.5, 13.2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1927"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Interaction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 Laser 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Parameters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1927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Pulse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energy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 [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mJ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]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150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1927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Pulse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Lenght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 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rms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 [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ps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]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1.9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1927"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Spot 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size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 w0, 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rms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 [</a:t>
                      </a:r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um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]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28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1927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latin typeface="Gill Sans MT" panose="020B0502020104020203" pitchFamily="34" charset="0"/>
                        </a:rPr>
                        <a:t>Wavelegth</a:t>
                      </a:r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 [nm]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latin typeface="Gill Sans MT" panose="020B0502020104020203" pitchFamily="34" charset="0"/>
                        </a:rPr>
                        <a:t>1029</a:t>
                      </a:r>
                      <a:endParaRPr lang="en-US" dirty="0">
                        <a:latin typeface="Gill Sans MT" panose="020B05020201040202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482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32470" y="44624"/>
            <a:ext cx="88040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+mj-lt"/>
              </a:rPr>
              <a:t>Source performances 2/3</a:t>
            </a:r>
            <a:endParaRPr lang="en-US" sz="2400" b="1" dirty="0" smtClean="0">
              <a:latin typeface="+mj-lt"/>
            </a:endParaRPr>
          </a:p>
        </p:txBody>
      </p:sp>
      <p:sp>
        <p:nvSpPr>
          <p:cNvPr id="4" name="Line 16"/>
          <p:cNvSpPr>
            <a:spLocks noChangeShapeType="1"/>
          </p:cNvSpPr>
          <p:nvPr/>
        </p:nvSpPr>
        <p:spPr bwMode="auto">
          <a:xfrm>
            <a:off x="251519" y="560487"/>
            <a:ext cx="862354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kern="0">
              <a:solidFill>
                <a:sysClr val="windowText" lastClr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3" t="6633" r="6761" b="1825"/>
          <a:stretch/>
        </p:blipFill>
        <p:spPr>
          <a:xfrm>
            <a:off x="313304" y="1036219"/>
            <a:ext cx="6614767" cy="4856206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232470" y="662777"/>
            <a:ext cx="4543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Simulated Electron Bunch @ Interaction Point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997825" y="1019056"/>
            <a:ext cx="6985477" cy="5447960"/>
            <a:chOff x="1997825" y="1019056"/>
            <a:chExt cx="6985477" cy="5447960"/>
          </a:xfrm>
        </p:grpSpPr>
        <p:grpSp>
          <p:nvGrpSpPr>
            <p:cNvPr id="8" name="Group 7"/>
            <p:cNvGrpSpPr/>
            <p:nvPr/>
          </p:nvGrpSpPr>
          <p:grpSpPr>
            <a:xfrm>
              <a:off x="1997825" y="1388388"/>
              <a:ext cx="6858000" cy="5078628"/>
              <a:chOff x="2325279" y="1496911"/>
              <a:chExt cx="6858000" cy="5078628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568" r="25000" b="5568"/>
              <a:stretch/>
            </p:blipFill>
            <p:spPr>
              <a:xfrm>
                <a:off x="2325279" y="1496911"/>
                <a:ext cx="6858000" cy="5078628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487" t="28054" r="59729" b="46432"/>
              <a:stretch/>
            </p:blipFill>
            <p:spPr>
              <a:xfrm>
                <a:off x="3163329" y="1958545"/>
                <a:ext cx="1717590" cy="1458097"/>
              </a:xfrm>
              <a:prstGeom prst="rect">
                <a:avLst/>
              </a:prstGeom>
            </p:spPr>
          </p:pic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7" name="Rectangle 6"/>
                  <p:cNvSpPr/>
                  <p:nvPr/>
                </p:nvSpPr>
                <p:spPr>
                  <a:xfrm>
                    <a:off x="7310379" y="1955479"/>
                    <a:ext cx="1566391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b="1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1" i="1" dirty="0" smtClean="0">
                                  <a:latin typeface="Cambria Math" panose="02040503050406030204" pitchFamily="18" charset="0"/>
                                </a:rPr>
                                <m:t>𝑾</m:t>
                              </m:r>
                            </m:e>
                            <m:sub>
                              <m:r>
                                <a:rPr lang="it-IT" b="1" i="1" dirty="0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  <m:r>
                            <a:rPr lang="it-IT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≃</m:t>
                          </m:r>
                          <m:r>
                            <a:rPr lang="it-IT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𝟑𝟎</m:t>
                          </m:r>
                          <m:r>
                            <a:rPr lang="it-IT" b="1" i="1" dirty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  <m:r>
                            <a:rPr lang="it-IT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7" name="Rectangle 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10379" y="1955479"/>
                    <a:ext cx="1566391" cy="369332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 b="-327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1" name="Rectangle 10"/>
            <p:cNvSpPr/>
            <p:nvPr/>
          </p:nvSpPr>
          <p:spPr>
            <a:xfrm>
              <a:off x="4738255" y="1019056"/>
              <a:ext cx="424504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smtClean="0"/>
                <a:t>Simulated Laser pulse @ Interaction Point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4769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59259E-6 L -0.17743 -0.15046 " pathEditMode="relative" rAng="0" ptsTypes="AA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72" y="-752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50825" y="549275"/>
            <a:ext cx="792162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179388" y="44450"/>
            <a:ext cx="73453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sz="2400" b="1" dirty="0" smtClean="0">
                <a:latin typeface="+mj-lt"/>
              </a:rPr>
              <a:t>Index</a:t>
            </a:r>
            <a:endParaRPr lang="en-US" sz="2400" b="1" dirty="0">
              <a:latin typeface="+mj-lt"/>
            </a:endParaRPr>
          </a:p>
        </p:txBody>
      </p:sp>
      <p:sp>
        <p:nvSpPr>
          <p:cNvPr id="4101" name="TextBox 6"/>
          <p:cNvSpPr txBox="1">
            <a:spLocks noChangeArrowheads="1"/>
          </p:cNvSpPr>
          <p:nvPr/>
        </p:nvSpPr>
        <p:spPr bwMode="auto">
          <a:xfrm>
            <a:off x="-243446" y="805205"/>
            <a:ext cx="7904635" cy="569386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lvl="1">
              <a:buFont typeface="Wingdings" panose="05000000000000000000" pitchFamily="2" charset="2"/>
              <a:buChar char="q"/>
            </a:pPr>
            <a:r>
              <a:rPr lang="en-US" sz="2000" dirty="0" smtClean="0">
                <a:latin typeface="Gill Sans MT" panose="020B0502020104020203" pitchFamily="34" charset="0"/>
              </a:rPr>
              <a:t>A Brief view of Thomson/Compton European Sources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2000" dirty="0" smtClean="0">
              <a:latin typeface="Gill Sans MT" panose="020B0502020104020203" pitchFamily="34" charset="0"/>
            </a:endParaRP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One Big </a:t>
            </a:r>
            <a:r>
              <a:rPr lang="en-US" sz="2000" dirty="0" smtClean="0">
                <a:latin typeface="Gill Sans MT" panose="020B0502020104020203" pitchFamily="34" charset="0"/>
              </a:rPr>
              <a:t>Facility &amp; </a:t>
            </a:r>
            <a:r>
              <a:rPr lang="en-US" sz="2000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four smaller </a:t>
            </a:r>
            <a:r>
              <a:rPr lang="en-US" sz="2000" dirty="0" smtClean="0">
                <a:latin typeface="Gill Sans MT" panose="020B0502020104020203" pitchFamily="34" charset="0"/>
              </a:rPr>
              <a:t>one</a:t>
            </a:r>
          </a:p>
          <a:p>
            <a:pPr marL="1257300" lvl="2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latin typeface="Gill Sans MT" panose="020B0502020104020203" pitchFamily="34" charset="0"/>
              </a:rPr>
              <a:t>The </a:t>
            </a:r>
            <a:r>
              <a:rPr lang="en-US" sz="2000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Sparc</a:t>
            </a:r>
            <a:r>
              <a:rPr lang="en-US" sz="2000" dirty="0" smtClean="0">
                <a:latin typeface="Gill Sans MT" panose="020B0502020104020203" pitchFamily="34" charset="0"/>
              </a:rPr>
              <a:t>-Thomson </a:t>
            </a:r>
            <a:r>
              <a:rPr lang="en-US" sz="2000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Interaction Chamber</a:t>
            </a:r>
          </a:p>
          <a:p>
            <a:pPr marL="914400" lvl="2" indent="0">
              <a:lnSpc>
                <a:spcPct val="150000"/>
              </a:lnSpc>
            </a:pPr>
            <a:endParaRPr lang="it-IT" sz="2000" dirty="0" smtClean="0">
              <a:latin typeface="Gill Sans MT" panose="020B0502020104020203" pitchFamily="34" charset="0"/>
            </a:endParaRPr>
          </a:p>
          <a:p>
            <a:pPr marL="914400" lvl="2" indent="0">
              <a:lnSpc>
                <a:spcPct val="150000"/>
              </a:lnSpc>
            </a:pPr>
            <a:endParaRPr lang="it-IT" sz="2000" dirty="0" smtClean="0">
              <a:latin typeface="Gill Sans MT" panose="020B0502020104020203" pitchFamily="34" charset="0"/>
            </a:endParaRPr>
          </a:p>
          <a:p>
            <a:pPr lvl="1">
              <a:buFont typeface="Wingdings" panose="05000000000000000000" pitchFamily="2" charset="2"/>
              <a:buChar char="q"/>
            </a:pPr>
            <a:r>
              <a:rPr lang="it-IT" sz="2000" dirty="0">
                <a:solidFill>
                  <a:srgbClr val="E200A7"/>
                </a:solidFill>
                <a:latin typeface="Gill Sans MT" panose="020B0502020104020203" pitchFamily="34" charset="0"/>
              </a:rPr>
              <a:t>The </a:t>
            </a:r>
            <a:r>
              <a:rPr lang="en-US" sz="2000" b="1" dirty="0">
                <a:solidFill>
                  <a:srgbClr val="E200A7"/>
                </a:solidFill>
                <a:latin typeface="Gill Sans MT" panose="020B0502020104020203" pitchFamily="34" charset="0"/>
              </a:rPr>
              <a:t>STAR</a:t>
            </a:r>
            <a:r>
              <a:rPr lang="en-US" sz="2000" dirty="0">
                <a:solidFill>
                  <a:srgbClr val="E200A7"/>
                </a:solidFill>
                <a:latin typeface="Gill Sans MT" panose="020B0502020104020203" pitchFamily="34" charset="0"/>
              </a:rPr>
              <a:t> project</a:t>
            </a:r>
            <a:r>
              <a:rPr lang="en-US" sz="2000" dirty="0">
                <a:latin typeface="Gill Sans MT" panose="020B0502020104020203" pitchFamily="34" charset="0"/>
              </a:rPr>
              <a:t>: </a:t>
            </a:r>
            <a:r>
              <a:rPr lang="en-US" sz="2000" b="1" dirty="0">
                <a:latin typeface="Gill Sans MT" panose="020B0502020104020203" pitchFamily="34" charset="0"/>
              </a:rPr>
              <a:t>S</a:t>
            </a:r>
            <a:r>
              <a:rPr lang="en-US" sz="2000" dirty="0">
                <a:latin typeface="Gill Sans MT" panose="020B0502020104020203" pitchFamily="34" charset="0"/>
              </a:rPr>
              <a:t>outhern Europe </a:t>
            </a:r>
            <a:r>
              <a:rPr lang="en-US" sz="2000" b="1" dirty="0" err="1">
                <a:latin typeface="Gill Sans MT" panose="020B0502020104020203" pitchFamily="34" charset="0"/>
              </a:rPr>
              <a:t>T</a:t>
            </a:r>
            <a:r>
              <a:rPr lang="en-US" sz="2000" dirty="0" err="1">
                <a:latin typeface="Gill Sans MT" panose="020B0502020104020203" pitchFamily="34" charset="0"/>
              </a:rPr>
              <a:t>homoson</a:t>
            </a:r>
            <a:r>
              <a:rPr lang="en-US" sz="2000" dirty="0">
                <a:latin typeface="Gill Sans MT" panose="020B0502020104020203" pitchFamily="34" charset="0"/>
              </a:rPr>
              <a:t> back scattering source for </a:t>
            </a:r>
            <a:r>
              <a:rPr lang="en-US" sz="2000" b="1" dirty="0">
                <a:latin typeface="Gill Sans MT" panose="020B0502020104020203" pitchFamily="34" charset="0"/>
              </a:rPr>
              <a:t>A</a:t>
            </a:r>
            <a:r>
              <a:rPr lang="en-US" sz="2000" dirty="0">
                <a:latin typeface="Gill Sans MT" panose="020B0502020104020203" pitchFamily="34" charset="0"/>
              </a:rPr>
              <a:t>pplied </a:t>
            </a:r>
            <a:r>
              <a:rPr lang="en-US" sz="2000" b="1" dirty="0" smtClean="0">
                <a:latin typeface="Gill Sans MT" panose="020B0502020104020203" pitchFamily="34" charset="0"/>
              </a:rPr>
              <a:t>R</a:t>
            </a:r>
            <a:r>
              <a:rPr lang="en-US" sz="2000" dirty="0" smtClean="0">
                <a:latin typeface="Gill Sans MT" panose="020B0502020104020203" pitchFamily="34" charset="0"/>
              </a:rPr>
              <a:t>esearch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US" sz="1400" dirty="0" smtClean="0">
              <a:latin typeface="Gill Sans MT" panose="020B0502020104020203" pitchFamily="34" charset="0"/>
            </a:endParaRP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Location &amp; Funds</a:t>
            </a:r>
            <a:r>
              <a:rPr lang="en-US" sz="2000" dirty="0" smtClean="0">
                <a:latin typeface="Gill Sans MT" panose="020B0502020104020203" pitchFamily="34" charset="0"/>
              </a:rPr>
              <a:t>;  Dimension/Cost projects Scaling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Beam-line</a:t>
            </a:r>
            <a:r>
              <a:rPr lang="en-US" sz="2000" dirty="0" smtClean="0">
                <a:latin typeface="Gill Sans MT" panose="020B0502020104020203" pitchFamily="34" charset="0"/>
              </a:rPr>
              <a:t> &amp; main characteristics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Interaction Chamber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2000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Source performances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it-IT" sz="2000" dirty="0" err="1">
                <a:latin typeface="Gill Sans MT" panose="020B0502020104020203" pitchFamily="34" charset="0"/>
              </a:rPr>
              <a:t>Conlcusions</a:t>
            </a:r>
            <a:endParaRPr lang="en-US" sz="2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682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32470" y="44624"/>
            <a:ext cx="88040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+mj-lt"/>
              </a:rPr>
              <a:t>Source performances 3/3</a:t>
            </a:r>
            <a:endParaRPr lang="en-US" sz="2400" b="1" dirty="0" smtClean="0">
              <a:latin typeface="+mj-lt"/>
            </a:endParaRPr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>
            <a:off x="251519" y="560487"/>
            <a:ext cx="862354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kern="0">
              <a:solidFill>
                <a:sysClr val="windowText" lastClr="00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41383" y="868453"/>
            <a:ext cx="4392400" cy="3751606"/>
            <a:chOff x="241383" y="769597"/>
            <a:chExt cx="4392400" cy="375160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8454" y="769597"/>
              <a:ext cx="4355329" cy="3701680"/>
            </a:xfrm>
            <a:prstGeom prst="rect">
              <a:avLst/>
            </a:prstGeom>
            <a:ln w="19050"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241383" y="4151871"/>
              <a:ext cx="20693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I. </a:t>
              </a:r>
              <a:r>
                <a:rPr lang="it-IT" dirty="0" err="1" smtClean="0"/>
                <a:t>Drebot</a:t>
              </a:r>
              <a:r>
                <a:rPr lang="it-IT" dirty="0" smtClean="0"/>
                <a:t> </a:t>
              </a:r>
              <a:r>
                <a:rPr lang="it-IT" dirty="0" err="1" smtClean="0"/>
                <a:t>courtesy</a:t>
              </a:r>
              <a:endParaRPr lang="en-US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670854" y="794311"/>
            <a:ext cx="4204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Old</a:t>
            </a:r>
            <a:r>
              <a:rPr lang="it-IT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 IP </a:t>
            </a:r>
            <a:r>
              <a:rPr lang="it-IT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chamber</a:t>
            </a:r>
            <a:r>
              <a:rPr lang="it-IT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 </a:t>
            </a:r>
            <a:r>
              <a:rPr lang="el-GR" dirty="0" smtClean="0"/>
              <a:t>α</a:t>
            </a:r>
            <a:r>
              <a:rPr lang="it-IT" baseline="-25000" dirty="0" smtClean="0">
                <a:latin typeface="Gill Sans MT" panose="020B0502020104020203" pitchFamily="34" charset="0"/>
              </a:rPr>
              <a:t>IP</a:t>
            </a:r>
            <a:r>
              <a:rPr lang="it-IT" dirty="0" smtClean="0">
                <a:latin typeface="Gill Sans MT" panose="020B0502020104020203" pitchFamily="34" charset="0"/>
              </a:rPr>
              <a:t> = 10°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New IP </a:t>
            </a:r>
            <a:r>
              <a:rPr lang="it-IT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chamber</a:t>
            </a:r>
            <a:r>
              <a:rPr lang="it-IT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 </a:t>
            </a:r>
            <a:r>
              <a:rPr lang="el-GR" dirty="0"/>
              <a:t>α</a:t>
            </a:r>
            <a:r>
              <a:rPr lang="it-IT" baseline="-25000" dirty="0">
                <a:latin typeface="Gill Sans MT" panose="020B0502020104020203" pitchFamily="34" charset="0"/>
              </a:rPr>
              <a:t>IP</a:t>
            </a:r>
            <a:r>
              <a:rPr lang="it-IT" dirty="0">
                <a:latin typeface="Gill Sans MT" panose="020B0502020104020203" pitchFamily="34" charset="0"/>
              </a:rPr>
              <a:t> = </a:t>
            </a:r>
            <a:r>
              <a:rPr lang="it-IT" dirty="0" smtClean="0">
                <a:latin typeface="Gill Sans MT" panose="020B0502020104020203" pitchFamily="34" charset="0"/>
              </a:rPr>
              <a:t>2.3° (</a:t>
            </a:r>
            <a:r>
              <a:rPr lang="it-IT" dirty="0" err="1" smtClean="0">
                <a:latin typeface="Gill Sans MT" panose="020B0502020104020203" pitchFamily="34" charset="0"/>
              </a:rPr>
              <a:t>here</a:t>
            </a:r>
            <a:r>
              <a:rPr lang="it-IT" dirty="0" smtClean="0">
                <a:latin typeface="Gill Sans MT" panose="020B0502020104020203" pitchFamily="34" charset="0"/>
              </a:rPr>
              <a:t> </a:t>
            </a:r>
            <a:r>
              <a:rPr lang="el-GR" dirty="0" smtClean="0"/>
              <a:t>α</a:t>
            </a:r>
            <a:r>
              <a:rPr lang="it-IT" baseline="-25000" dirty="0">
                <a:latin typeface="Gill Sans MT" panose="020B0502020104020203" pitchFamily="34" charset="0"/>
              </a:rPr>
              <a:t>IP</a:t>
            </a:r>
            <a:r>
              <a:rPr lang="it-IT" dirty="0">
                <a:latin typeface="Gill Sans MT" panose="020B0502020104020203" pitchFamily="34" charset="0"/>
              </a:rPr>
              <a:t> = </a:t>
            </a:r>
            <a:r>
              <a:rPr lang="it-IT" dirty="0" smtClean="0">
                <a:latin typeface="Gill Sans MT" panose="020B0502020104020203" pitchFamily="34" charset="0"/>
              </a:rPr>
              <a:t>3</a:t>
            </a:r>
            <a:r>
              <a:rPr lang="it-IT" dirty="0">
                <a:latin typeface="Gill Sans MT" panose="020B0502020104020203" pitchFamily="34" charset="0"/>
              </a:rPr>
              <a:t>° </a:t>
            </a:r>
            <a:r>
              <a:rPr lang="it-IT" dirty="0" smtClean="0">
                <a:latin typeface="Gill Sans MT" panose="020B0502020104020203" pitchFamily="34" charset="0"/>
              </a:rPr>
              <a:t>,</a:t>
            </a:r>
            <a:r>
              <a:rPr lang="it-IT" dirty="0">
                <a:latin typeface="Gill Sans MT" panose="020B0502020104020203" pitchFamily="34" charset="0"/>
              </a:rPr>
              <a:t> to be </a:t>
            </a:r>
            <a:r>
              <a:rPr lang="it-IT" dirty="0" smtClean="0">
                <a:latin typeface="Gill Sans MT" panose="020B0502020104020203" pitchFamily="34" charset="0"/>
              </a:rPr>
              <a:t>conservative)</a:t>
            </a:r>
            <a:endParaRPr lang="it-IT" dirty="0">
              <a:latin typeface="Gill Sans MT" panose="020B0502020104020203" pitchFamily="34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951438" y="1562318"/>
            <a:ext cx="993829" cy="1316716"/>
            <a:chOff x="951438" y="1562318"/>
            <a:chExt cx="993829" cy="1316716"/>
          </a:xfrm>
        </p:grpSpPr>
        <p:cxnSp>
          <p:nvCxnSpPr>
            <p:cNvPr id="18" name="Straight Arrow Connector 17"/>
            <p:cNvCxnSpPr>
              <a:stCxn id="19" idx="2"/>
            </p:cNvCxnSpPr>
            <p:nvPr/>
          </p:nvCxnSpPr>
          <p:spPr>
            <a:xfrm>
              <a:off x="1448353" y="2208649"/>
              <a:ext cx="133149" cy="670385"/>
            </a:xfrm>
            <a:prstGeom prst="straightConnector1">
              <a:avLst/>
            </a:prstGeom>
            <a:ln w="19050">
              <a:solidFill>
                <a:srgbClr val="E200A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951438" y="1562318"/>
              <a:ext cx="99382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dirty="0">
                  <a:solidFill>
                    <a:srgbClr val="E200A7"/>
                  </a:solidFill>
                  <a:latin typeface="Gill Sans MT" panose="020B0502020104020203" pitchFamily="34" charset="0"/>
                </a:rPr>
                <a:t>New IP </a:t>
              </a:r>
              <a:r>
                <a:rPr lang="it-IT" dirty="0" err="1">
                  <a:solidFill>
                    <a:srgbClr val="E200A7"/>
                  </a:solidFill>
                  <a:latin typeface="Gill Sans MT" panose="020B0502020104020203" pitchFamily="34" charset="0"/>
                </a:rPr>
                <a:t>chamber</a:t>
              </a:r>
              <a:r>
                <a:rPr lang="it-IT" dirty="0">
                  <a:solidFill>
                    <a:srgbClr val="E200A7"/>
                  </a:solidFill>
                  <a:latin typeface="Gill Sans MT" panose="020B0502020104020203" pitchFamily="34" charset="0"/>
                </a:rPr>
                <a:t> </a:t>
              </a:r>
              <a:endParaRPr lang="en-US" dirty="0">
                <a:solidFill>
                  <a:srgbClr val="E200A7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681703" y="2804442"/>
            <a:ext cx="1754373" cy="1186790"/>
            <a:chOff x="2681703" y="2804442"/>
            <a:chExt cx="1754373" cy="1186790"/>
          </a:xfrm>
        </p:grpSpPr>
        <p:cxnSp>
          <p:nvCxnSpPr>
            <p:cNvPr id="20" name="Straight Arrow Connector 19"/>
            <p:cNvCxnSpPr>
              <a:stCxn id="21" idx="2"/>
            </p:cNvCxnSpPr>
            <p:nvPr/>
          </p:nvCxnSpPr>
          <p:spPr>
            <a:xfrm>
              <a:off x="3225558" y="3450773"/>
              <a:ext cx="1210518" cy="540459"/>
            </a:xfrm>
            <a:prstGeom prst="straightConnector1">
              <a:avLst/>
            </a:prstGeom>
            <a:ln w="19050">
              <a:solidFill>
                <a:srgbClr val="E200A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2681703" y="2804442"/>
              <a:ext cx="108770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dirty="0" err="1" smtClean="0">
                  <a:solidFill>
                    <a:srgbClr val="E200A7"/>
                  </a:solidFill>
                  <a:latin typeface="Gill Sans MT" panose="020B0502020104020203" pitchFamily="34" charset="0"/>
                </a:rPr>
                <a:t>Old</a:t>
              </a:r>
              <a:r>
                <a:rPr lang="it-IT" dirty="0" smtClean="0">
                  <a:solidFill>
                    <a:srgbClr val="E200A7"/>
                  </a:solidFill>
                  <a:latin typeface="Gill Sans MT" panose="020B0502020104020203" pitchFamily="34" charset="0"/>
                </a:rPr>
                <a:t> </a:t>
              </a:r>
              <a:r>
                <a:rPr lang="it-IT" dirty="0">
                  <a:solidFill>
                    <a:srgbClr val="E200A7"/>
                  </a:solidFill>
                  <a:latin typeface="Gill Sans MT" panose="020B0502020104020203" pitchFamily="34" charset="0"/>
                </a:rPr>
                <a:t>IP </a:t>
              </a:r>
              <a:r>
                <a:rPr lang="it-IT" dirty="0" err="1">
                  <a:solidFill>
                    <a:srgbClr val="E200A7"/>
                  </a:solidFill>
                  <a:latin typeface="Gill Sans MT" panose="020B0502020104020203" pitchFamily="34" charset="0"/>
                </a:rPr>
                <a:t>chamber</a:t>
              </a:r>
              <a:r>
                <a:rPr lang="it-IT" dirty="0">
                  <a:solidFill>
                    <a:srgbClr val="E200A7"/>
                  </a:solidFill>
                  <a:latin typeface="Gill Sans MT" panose="020B0502020104020203" pitchFamily="34" charset="0"/>
                </a:rPr>
                <a:t> </a:t>
              </a:r>
              <a:endParaRPr lang="en-US" dirty="0">
                <a:solidFill>
                  <a:srgbClr val="E200A7"/>
                </a:solidFill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16662" y="3525365"/>
            <a:ext cx="2881434" cy="64633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it-IT" dirty="0"/>
              <a:t>S</a:t>
            </a:r>
            <a:r>
              <a:rPr lang="it-IT" dirty="0" smtClean="0"/>
              <a:t>ource </a:t>
            </a:r>
            <a:r>
              <a:rPr lang="it-IT" dirty="0" err="1" smtClean="0"/>
              <a:t>Flux</a:t>
            </a:r>
            <a:r>
              <a:rPr lang="it-IT" dirty="0" smtClean="0"/>
              <a:t> vs Laser-</a:t>
            </a:r>
            <a:r>
              <a:rPr lang="it-IT" dirty="0" err="1" smtClean="0"/>
              <a:t>electrons</a:t>
            </a:r>
            <a:r>
              <a:rPr lang="it-IT" dirty="0" smtClean="0"/>
              <a:t> </a:t>
            </a:r>
            <a:r>
              <a:rPr lang="it-IT" dirty="0" err="1" smtClean="0"/>
              <a:t>scattering</a:t>
            </a:r>
            <a:r>
              <a:rPr lang="it-IT" dirty="0" smtClean="0"/>
              <a:t> angle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3500823" y="2000892"/>
            <a:ext cx="5718528" cy="4432936"/>
            <a:chOff x="5650898" y="4114800"/>
            <a:chExt cx="5718528" cy="4432936"/>
          </a:xfrm>
        </p:grpSpPr>
        <p:grpSp>
          <p:nvGrpSpPr>
            <p:cNvPr id="15" name="Group 14"/>
            <p:cNvGrpSpPr/>
            <p:nvPr/>
          </p:nvGrpSpPr>
          <p:grpSpPr>
            <a:xfrm>
              <a:off x="5650898" y="4114800"/>
              <a:ext cx="5374236" cy="4432936"/>
              <a:chOff x="3500823" y="2135936"/>
              <a:chExt cx="5374236" cy="4432936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4"/>
              <a:srcRect l="991" t="876" r="2182"/>
              <a:stretch/>
            </p:blipFill>
            <p:spPr>
              <a:xfrm>
                <a:off x="3521676" y="2135936"/>
                <a:ext cx="5353383" cy="4432936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3500823" y="6199540"/>
                <a:ext cx="20693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dirty="0" smtClean="0">
                    <a:solidFill>
                      <a:srgbClr val="E200A7"/>
                    </a:solidFill>
                  </a:rPr>
                  <a:t>I. </a:t>
                </a:r>
                <a:r>
                  <a:rPr lang="it-IT" dirty="0" err="1" smtClean="0">
                    <a:solidFill>
                      <a:srgbClr val="E200A7"/>
                    </a:solidFill>
                  </a:rPr>
                  <a:t>Drebot</a:t>
                </a:r>
                <a:r>
                  <a:rPr lang="it-IT" dirty="0" smtClean="0">
                    <a:solidFill>
                      <a:srgbClr val="E200A7"/>
                    </a:solidFill>
                  </a:rPr>
                  <a:t> </a:t>
                </a:r>
                <a:r>
                  <a:rPr lang="it-IT" dirty="0" err="1" smtClean="0">
                    <a:solidFill>
                      <a:srgbClr val="E200A7"/>
                    </a:solidFill>
                  </a:rPr>
                  <a:t>courtesy</a:t>
                </a:r>
                <a:endParaRPr lang="en-US" dirty="0">
                  <a:solidFill>
                    <a:srgbClr val="E200A7"/>
                  </a:solidFill>
                </a:endParaRPr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3" name="Rectangle 32"/>
                <p:cNvSpPr/>
                <p:nvPr/>
              </p:nvSpPr>
              <p:spPr>
                <a:xfrm>
                  <a:off x="8487992" y="7429605"/>
                  <a:ext cx="2881434" cy="646331"/>
                </a:xfrm>
                <a:prstGeom prst="rect">
                  <a:avLst/>
                </a:prstGeom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>
                  <a:spAutoFit/>
                </a:bodyPr>
                <a:lstStyle/>
                <a:p>
                  <a:r>
                    <a:rPr lang="it-IT" dirty="0" smtClean="0"/>
                    <a:t>Source relative </a:t>
                  </a:r>
                  <a:r>
                    <a:rPr lang="it-IT" dirty="0" err="1" smtClean="0"/>
                    <a:t>bandwith</a:t>
                  </a:r>
                  <a:r>
                    <a:rPr lang="it-IT" dirty="0" smtClean="0"/>
                    <a:t> with </a:t>
                  </a:r>
                  <a14:m>
                    <m:oMath xmlns:m="http://schemas.openxmlformats.org/officeDocument/2006/math">
                      <m:r>
                        <a:rPr lang="it-IT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it-IT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=3°</m:t>
                      </m:r>
                    </m:oMath>
                  </a14:m>
                  <a:endParaRPr lang="en-US" dirty="0"/>
                </a:p>
              </p:txBody>
            </p:sp>
          </mc:Choice>
          <mc:Fallback>
            <p:sp>
              <p:nvSpPr>
                <p:cNvPr id="33" name="Rectangle 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87992" y="7429605"/>
                  <a:ext cx="2881434" cy="646331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5" name="Group 34"/>
          <p:cNvGrpSpPr/>
          <p:nvPr/>
        </p:nvGrpSpPr>
        <p:grpSpPr>
          <a:xfrm>
            <a:off x="4802213" y="4392367"/>
            <a:ext cx="1343086" cy="1105909"/>
            <a:chOff x="951438" y="1562318"/>
            <a:chExt cx="993829" cy="1105909"/>
          </a:xfrm>
        </p:grpSpPr>
        <p:cxnSp>
          <p:nvCxnSpPr>
            <p:cNvPr id="36" name="Straight Arrow Connector 35"/>
            <p:cNvCxnSpPr>
              <a:stCxn id="37" idx="2"/>
            </p:cNvCxnSpPr>
            <p:nvPr/>
          </p:nvCxnSpPr>
          <p:spPr>
            <a:xfrm>
              <a:off x="1448352" y="2217909"/>
              <a:ext cx="142531" cy="450318"/>
            </a:xfrm>
            <a:prstGeom prst="straightConnector1">
              <a:avLst/>
            </a:prstGeom>
            <a:ln w="19050">
              <a:solidFill>
                <a:srgbClr val="E200A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951438" y="1562318"/>
              <a:ext cx="99382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dirty="0" smtClean="0">
                  <a:solidFill>
                    <a:srgbClr val="E200A7"/>
                  </a:solidFill>
                  <a:latin typeface="Gill Sans MT" panose="020B0502020104020203" pitchFamily="34" charset="0"/>
                </a:rPr>
                <a:t>10% </a:t>
              </a:r>
              <a:r>
                <a:rPr lang="it-IT" dirty="0" err="1" smtClean="0">
                  <a:solidFill>
                    <a:srgbClr val="E200A7"/>
                  </a:solidFill>
                  <a:latin typeface="Gill Sans MT" panose="020B0502020104020203" pitchFamily="34" charset="0"/>
                </a:rPr>
                <a:t>bandwith</a:t>
              </a:r>
              <a:endParaRPr lang="en-US" dirty="0">
                <a:solidFill>
                  <a:srgbClr val="E200A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47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2470" y="44624"/>
            <a:ext cx="88040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+mj-lt"/>
              </a:rPr>
              <a:t>In Conclusion</a:t>
            </a:r>
            <a:endParaRPr lang="en-US" sz="2400" b="1" dirty="0" smtClean="0">
              <a:latin typeface="+mj-lt"/>
            </a:endParaRPr>
          </a:p>
        </p:txBody>
      </p:sp>
      <p:sp>
        <p:nvSpPr>
          <p:cNvPr id="5" name="Line 16"/>
          <p:cNvSpPr>
            <a:spLocks noChangeShapeType="1"/>
          </p:cNvSpPr>
          <p:nvPr/>
        </p:nvSpPr>
        <p:spPr bwMode="auto">
          <a:xfrm>
            <a:off x="251519" y="560487"/>
            <a:ext cx="862354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400" kern="0">
              <a:solidFill>
                <a:sysClr val="windowText" lastClr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19" y="728656"/>
            <a:ext cx="8623540" cy="2031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Gill Sans MT" panose="020B0502020104020203" pitchFamily="34" charset="0"/>
              </a:rPr>
              <a:t>Compton/Thomson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 X-ray Sources</a:t>
            </a:r>
            <a:r>
              <a:rPr lang="en-US" dirty="0" smtClean="0">
                <a:latin typeface="Gill Sans MT" panose="020B0502020104020203" pitchFamily="34" charset="0"/>
              </a:rPr>
              <a:t>, in the last few years,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by simulations &amp; by recent experimental results have shown great advantages in more and more fields</a:t>
            </a:r>
            <a:r>
              <a:rPr lang="en-US" dirty="0" smtClean="0">
                <a:latin typeface="Gill Sans MT" panose="020B0502020104020203" pitchFamily="34" charset="0"/>
              </a:rPr>
              <a:t>:</a:t>
            </a:r>
          </a:p>
          <a:p>
            <a:r>
              <a:rPr lang="en-US" dirty="0" smtClean="0">
                <a:latin typeface="Gill Sans MT" panose="020B0502020104020203" pitchFamily="34" charset="0"/>
              </a:rPr>
              <a:t>radiological </a:t>
            </a:r>
            <a:r>
              <a:rPr lang="en-US" dirty="0" smtClean="0">
                <a:solidFill>
                  <a:srgbClr val="0576BB"/>
                </a:solidFill>
                <a:latin typeface="Gill Sans MT" panose="020B0502020104020203" pitchFamily="34" charset="0"/>
              </a:rPr>
              <a:t>medical imaging</a:t>
            </a:r>
            <a:r>
              <a:rPr lang="en-US" dirty="0" smtClean="0">
                <a:latin typeface="Gill Sans MT" panose="020B0502020104020203" pitchFamily="34" charset="0"/>
              </a:rPr>
              <a:t>, </a:t>
            </a:r>
            <a:r>
              <a:rPr lang="en-US" dirty="0" smtClean="0">
                <a:solidFill>
                  <a:srgbClr val="0576BB"/>
                </a:solidFill>
                <a:latin typeface="Gill Sans MT" panose="020B0502020104020203" pitchFamily="34" charset="0"/>
              </a:rPr>
              <a:t>matter science</a:t>
            </a:r>
            <a:r>
              <a:rPr lang="en-US" dirty="0" smtClean="0">
                <a:latin typeface="Gill Sans MT" panose="020B0502020104020203" pitchFamily="34" charset="0"/>
              </a:rPr>
              <a:t>, study of the </a:t>
            </a:r>
            <a:r>
              <a:rPr lang="en-US" dirty="0" smtClean="0">
                <a:solidFill>
                  <a:srgbClr val="0576BB"/>
                </a:solidFill>
                <a:latin typeface="Gill Sans MT" panose="020B0502020104020203" pitchFamily="34" charset="0"/>
              </a:rPr>
              <a:t>historical finds </a:t>
            </a:r>
            <a:r>
              <a:rPr lang="en-US" dirty="0" smtClean="0">
                <a:latin typeface="Gill Sans MT" panose="020B0502020104020203" pitchFamily="34" charset="0"/>
              </a:rPr>
              <a:t>(e.g. unroll of burnt papyrus), etc. … </a:t>
            </a:r>
          </a:p>
          <a:p>
            <a:endParaRPr lang="en-US" dirty="0" smtClean="0">
              <a:latin typeface="Gill Sans MT" panose="020B0502020104020203" pitchFamily="34" charset="0"/>
            </a:endParaRPr>
          </a:p>
          <a:p>
            <a:r>
              <a:rPr lang="en-US" dirty="0" smtClean="0">
                <a:latin typeface="Gill Sans MT" panose="020B0502020104020203" pitchFamily="34" charset="0"/>
              </a:rPr>
              <a:t>Further the possibility to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produce synchrotron radiation </a:t>
            </a:r>
            <a:r>
              <a:rPr lang="en-US" dirty="0" smtClean="0">
                <a:latin typeface="Gill Sans MT" panose="020B0502020104020203" pitchFamily="34" charset="0"/>
              </a:rPr>
              <a:t>by not huge machines easily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overcoming 100keV x-ray </a:t>
            </a:r>
            <a:r>
              <a:rPr lang="en-US" dirty="0" smtClean="0">
                <a:latin typeface="Gill Sans MT" panose="020B0502020104020203" pitchFamily="34" charset="0"/>
              </a:rPr>
              <a:t>energy with small ( order of 10 meters)</a:t>
            </a:r>
          </a:p>
        </p:txBody>
      </p:sp>
      <p:sp>
        <p:nvSpPr>
          <p:cNvPr id="9" name="Rectangle 8"/>
          <p:cNvSpPr/>
          <p:nvPr/>
        </p:nvSpPr>
        <p:spPr>
          <a:xfrm>
            <a:off x="232470" y="2911384"/>
            <a:ext cx="8127353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atin typeface="Gill Sans MT" panose="020B0502020104020203" pitchFamily="34" charset="0"/>
              </a:rPr>
              <a:t>Waiting for to TURN-ON of ITALIAN and EU machine, let see news @ Munich CLS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3481504"/>
            <a:ext cx="3616146" cy="307977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796222" y="3444433"/>
            <a:ext cx="52402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“Trabecular bone anisotropy imaging with a compact laser-</a:t>
            </a:r>
            <a:r>
              <a:rPr lang="en-US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undulator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 synchrotron x-ray source</a:t>
            </a:r>
            <a:r>
              <a:rPr lang="en-US" dirty="0" smtClean="0">
                <a:solidFill>
                  <a:srgbClr val="0576BB"/>
                </a:solidFill>
                <a:latin typeface="Gill Sans MT" panose="020B0502020104020203" pitchFamily="34" charset="0"/>
              </a:rPr>
              <a:t>”, C. Jud</a:t>
            </a:r>
            <a:r>
              <a:rPr lang="en-US" baseline="30000" dirty="0" smtClean="0">
                <a:latin typeface="Gill Sans MT" panose="020B0502020104020203" pitchFamily="34" charset="0"/>
              </a:rPr>
              <a:t>*</a:t>
            </a:r>
            <a:r>
              <a:rPr lang="en-US" dirty="0">
                <a:solidFill>
                  <a:srgbClr val="0576BB"/>
                </a:solidFill>
                <a:latin typeface="Gill Sans MT" panose="020B0502020104020203" pitchFamily="34" charset="0"/>
              </a:rPr>
              <a:t> at al. </a:t>
            </a:r>
            <a:r>
              <a:rPr lang="en-US" sz="1600" dirty="0">
                <a:solidFill>
                  <a:srgbClr val="0576BB"/>
                </a:solidFill>
                <a:latin typeface="Gill Sans MT" panose="020B0502020104020203" pitchFamily="34" charset="0"/>
              </a:rPr>
              <a:t>Scientific Reports </a:t>
            </a:r>
            <a:r>
              <a:rPr lang="en-US" sz="1600" dirty="0" smtClean="0">
                <a:solidFill>
                  <a:srgbClr val="0576BB"/>
                </a:solidFill>
                <a:latin typeface="Gill Sans MT" panose="020B0502020104020203" pitchFamily="34" charset="0"/>
              </a:rPr>
              <a:t>7, Article</a:t>
            </a:r>
            <a:r>
              <a:rPr lang="en-US" sz="1600" dirty="0">
                <a:solidFill>
                  <a:srgbClr val="0576BB"/>
                </a:solidFill>
                <a:latin typeface="Gill Sans MT" panose="020B0502020104020203" pitchFamily="34" charset="0"/>
              </a:rPr>
              <a:t> number: 14477; O</a:t>
            </a:r>
            <a:r>
              <a:rPr lang="en-US" sz="1600" dirty="0" smtClean="0">
                <a:solidFill>
                  <a:srgbClr val="0576BB"/>
                </a:solidFill>
                <a:latin typeface="Gill Sans MT" panose="020B0502020104020203" pitchFamily="34" charset="0"/>
              </a:rPr>
              <a:t>nline</a:t>
            </a:r>
            <a:r>
              <a:rPr lang="en-US" sz="1600" dirty="0">
                <a:solidFill>
                  <a:srgbClr val="0576BB"/>
                </a:solidFill>
                <a:latin typeface="Gill Sans MT" panose="020B0502020104020203" pitchFamily="34" charset="0"/>
              </a:rPr>
              <a:t>: 03 November </a:t>
            </a:r>
            <a:r>
              <a:rPr lang="en-US" sz="1600" dirty="0" smtClean="0">
                <a:solidFill>
                  <a:srgbClr val="0576BB"/>
                </a:solidFill>
                <a:latin typeface="Gill Sans MT" panose="020B0502020104020203" pitchFamily="34" charset="0"/>
              </a:rPr>
              <a:t>2017 </a:t>
            </a:r>
            <a:r>
              <a:rPr lang="it-IT" sz="1600" baseline="30000" dirty="0" smtClean="0">
                <a:latin typeface="Gill Sans MT" panose="020B0502020104020203" pitchFamily="34" charset="0"/>
              </a:rPr>
              <a:t>* </a:t>
            </a:r>
            <a:r>
              <a:rPr lang="it-IT" sz="1600" dirty="0" err="1" smtClean="0">
                <a:latin typeface="Gill Sans MT" panose="020B0502020104020203" pitchFamily="34" charset="0"/>
              </a:rPr>
              <a:t>Tecnical</a:t>
            </a:r>
            <a:r>
              <a:rPr lang="it-IT" sz="1600" dirty="0" smtClean="0">
                <a:latin typeface="Gill Sans MT" panose="020B0502020104020203" pitchFamily="34" charset="0"/>
              </a:rPr>
              <a:t> </a:t>
            </a:r>
            <a:r>
              <a:rPr lang="it-IT" sz="1600" dirty="0" err="1" smtClean="0">
                <a:latin typeface="Gill Sans MT" panose="020B0502020104020203" pitchFamily="34" charset="0"/>
              </a:rPr>
              <a:t>University</a:t>
            </a:r>
            <a:r>
              <a:rPr lang="it-IT" sz="1600" dirty="0" smtClean="0">
                <a:latin typeface="Gill Sans MT" panose="020B0502020104020203" pitchFamily="34" charset="0"/>
              </a:rPr>
              <a:t> of </a:t>
            </a:r>
            <a:r>
              <a:rPr lang="it-IT" sz="1600" dirty="0" err="1" smtClean="0">
                <a:latin typeface="Gill Sans MT" panose="020B0502020104020203" pitchFamily="34" charset="0"/>
              </a:rPr>
              <a:t>Munich</a:t>
            </a:r>
            <a:endParaRPr lang="en-US" sz="1600" baseline="30000" dirty="0">
              <a:latin typeface="Gill Sans MT" panose="020B0502020104020203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12661" y="4824266"/>
            <a:ext cx="50073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Microfractures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 are </a:t>
            </a:r>
            <a:r>
              <a:rPr lang="en-US" dirty="0">
                <a:solidFill>
                  <a:srgbClr val="E200A7"/>
                </a:solidFill>
                <a:latin typeface="Gill Sans MT" panose="020B0502020104020203" pitchFamily="34" charset="0"/>
              </a:rPr>
              <a:t>often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missed in classical </a:t>
            </a:r>
            <a:r>
              <a:rPr lang="en-US" dirty="0">
                <a:solidFill>
                  <a:srgbClr val="E200A7"/>
                </a:solidFill>
                <a:latin typeface="Gill Sans MT" panose="020B0502020104020203" pitchFamily="34" charset="0"/>
              </a:rPr>
              <a:t>radiographs</a:t>
            </a:r>
            <a:r>
              <a:rPr lang="en-US" dirty="0">
                <a:latin typeface="Gill Sans MT" panose="020B0502020104020203" pitchFamily="34" charset="0"/>
              </a:rPr>
              <a:t>; </a:t>
            </a:r>
            <a:r>
              <a:rPr lang="en-US" dirty="0">
                <a:solidFill>
                  <a:srgbClr val="0576BB"/>
                </a:solidFill>
                <a:latin typeface="Gill Sans MT" panose="020B0502020104020203" pitchFamily="34" charset="0"/>
              </a:rPr>
              <a:t>x-ray vector </a:t>
            </a:r>
            <a:r>
              <a:rPr lang="en-US" dirty="0" smtClean="0">
                <a:solidFill>
                  <a:srgbClr val="0576BB"/>
                </a:solidFill>
                <a:latin typeface="Gill Sans MT" panose="020B0502020104020203" pitchFamily="34" charset="0"/>
              </a:rPr>
              <a:t>radiography </a:t>
            </a:r>
            <a:r>
              <a:rPr lang="en-US" dirty="0" smtClean="0">
                <a:latin typeface="Gill Sans MT" panose="020B0502020104020203" pitchFamily="34" charset="0"/>
              </a:rPr>
              <a:t>(XVR</a:t>
            </a:r>
            <a:r>
              <a:rPr lang="en-US" dirty="0">
                <a:latin typeface="Gill Sans MT" panose="020B0502020104020203" pitchFamily="34" charset="0"/>
              </a:rPr>
              <a:t>) can </a:t>
            </a:r>
            <a:r>
              <a:rPr lang="en-US" dirty="0">
                <a:solidFill>
                  <a:srgbClr val="0576BB"/>
                </a:solidFill>
                <a:latin typeface="Gill Sans MT" panose="020B0502020104020203" pitchFamily="34" charset="0"/>
              </a:rPr>
              <a:t>overcome this limitation</a:t>
            </a:r>
            <a:r>
              <a:rPr lang="en-US" dirty="0">
                <a:latin typeface="Gill Sans MT" panose="020B0502020104020203" pitchFamily="34" charset="0"/>
              </a:rPr>
              <a:t>: degree </a:t>
            </a:r>
            <a:r>
              <a:rPr lang="en-US" dirty="0" smtClean="0">
                <a:latin typeface="Gill Sans MT" panose="020B0502020104020203" pitchFamily="34" charset="0"/>
              </a:rPr>
              <a:t>of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anisotropy and orientation </a:t>
            </a:r>
            <a:r>
              <a:rPr lang="en-US" dirty="0">
                <a:latin typeface="Gill Sans MT" panose="020B0502020104020203" pitchFamily="34" charset="0"/>
              </a:rPr>
              <a:t>of </a:t>
            </a:r>
            <a:r>
              <a:rPr lang="en-US" dirty="0" smtClean="0">
                <a:latin typeface="Gill Sans MT" panose="020B0502020104020203" pitchFamily="34" charset="0"/>
              </a:rPr>
              <a:t>scattering structures</a:t>
            </a:r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2140" y="2842501"/>
            <a:ext cx="2966695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57372B"/>
                </a:solidFill>
                <a:latin typeface="Gill Sans MT" panose="020B0502020104020203" pitchFamily="34" charset="0"/>
              </a:rPr>
              <a:t>Thanks </a:t>
            </a:r>
            <a:r>
              <a:rPr lang="en-US" sz="3200" smtClean="0">
                <a:solidFill>
                  <a:srgbClr val="57372B"/>
                </a:solidFill>
                <a:latin typeface="Gill Sans MT" panose="020B0502020104020203" pitchFamily="34" charset="0"/>
              </a:rPr>
              <a:t>for your </a:t>
            </a:r>
            <a:r>
              <a:rPr lang="en-US" sz="3200" dirty="0" smtClean="0">
                <a:solidFill>
                  <a:srgbClr val="57372B"/>
                </a:solidFill>
                <a:latin typeface="Gill Sans MT" panose="020B0502020104020203" pitchFamily="34" charset="0"/>
              </a:rPr>
              <a:t>attention</a:t>
            </a:r>
            <a:endParaRPr lang="en-US" sz="3200" dirty="0">
              <a:solidFill>
                <a:srgbClr val="57372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63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3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/>
      <p:bldP spid="13" grpId="0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7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32470" y="44624"/>
            <a:ext cx="88040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E200A7"/>
                </a:solidFill>
                <a:latin typeface="+mj-lt"/>
              </a:rPr>
              <a:t>European</a:t>
            </a:r>
            <a:r>
              <a:rPr lang="en-US" sz="2400" b="1" dirty="0" smtClean="0">
                <a:latin typeface="+mj-lt"/>
              </a:rPr>
              <a:t> Thomson/Scattering X-Ray sources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251518" y="687362"/>
                <a:ext cx="8659399" cy="5873522"/>
              </a:xfrm>
              <a:prstGeom prst="rect">
                <a:avLst/>
              </a:prstGeom>
              <a:ln w="19050">
                <a:noFill/>
              </a:ln>
            </p:spPr>
            <p:txBody>
              <a:bodyPr wrap="square">
                <a:noAutofit/>
              </a:bodyPr>
              <a:lstStyle/>
              <a:p>
                <a:pPr marL="342900" indent="-342900" algn="just">
                  <a:buFont typeface="Wingdings" panose="05000000000000000000" pitchFamily="2" charset="2"/>
                  <a:buChar char="q"/>
                </a:pPr>
                <a:r>
                  <a:rPr lang="en-GB" dirty="0" smtClean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A Big facility</a:t>
                </a:r>
                <a:r>
                  <a:rPr lang="en-GB" dirty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 </a:t>
                </a:r>
                <a:r>
                  <a:rPr lang="en-GB" dirty="0" smtClean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in Romania</a:t>
                </a:r>
                <a:r>
                  <a:rPr lang="en-GB" dirty="0" smtClean="0">
                    <a:latin typeface="Gill Sans MT" panose="020B0502020104020203" pitchFamily="34" charset="0"/>
                  </a:rPr>
                  <a:t>; </a:t>
                </a:r>
                <a:r>
                  <a:rPr lang="en-GB" dirty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Extreme Light Infrastructure-Nuclear Physics </a:t>
                </a:r>
                <a:r>
                  <a:rPr lang="en-GB" dirty="0">
                    <a:latin typeface="Gill Sans MT" panose="020B0502020104020203" pitchFamily="34" charset="0"/>
                  </a:rPr>
                  <a:t>(ELI-NP), </a:t>
                </a:r>
                <a:r>
                  <a:rPr lang="en-GB" dirty="0">
                    <a:latin typeface="Gill Sans MT" panose="020B0502020104020203" pitchFamily="34" charset="0"/>
                  </a:rPr>
                  <a:t>C</a:t>
                </a:r>
                <a:r>
                  <a:rPr lang="en-GB" dirty="0" smtClean="0">
                    <a:latin typeface="Gill Sans MT" panose="020B0502020104020203" pitchFamily="34" charset="0"/>
                  </a:rPr>
                  <a:t>-band </a:t>
                </a:r>
                <a:r>
                  <a:rPr lang="en-GB" dirty="0" err="1">
                    <a:latin typeface="Gill Sans MT" panose="020B0502020104020203" pitchFamily="34" charset="0"/>
                  </a:rPr>
                  <a:t>linac</a:t>
                </a:r>
                <a:r>
                  <a:rPr lang="en-GB" dirty="0">
                    <a:latin typeface="Gill Sans MT" panose="020B0502020104020203" pitchFamily="34" charset="0"/>
                  </a:rPr>
                  <a:t> booster and </a:t>
                </a:r>
                <a:r>
                  <a:rPr lang="en-GB" dirty="0" smtClean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up to 20 </a:t>
                </a:r>
                <a:r>
                  <a:rPr lang="en-GB" dirty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MeV high quality </a:t>
                </a:r>
                <a14:m>
                  <m:oMath xmlns:m="http://schemas.openxmlformats.org/officeDocument/2006/math">
                    <m:r>
                      <a:rPr lang="en-GB" i="1" dirty="0" smtClean="0">
                        <a:solidFill>
                          <a:srgbClr val="E200A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dirty="0" smtClean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-ray</a:t>
                </a:r>
                <a:endParaRPr lang="en-US" dirty="0" smtClean="0">
                  <a:solidFill>
                    <a:srgbClr val="E200A7"/>
                  </a:solidFill>
                  <a:latin typeface="Gill Sans MT" panose="020B0502020104020203" pitchFamily="34" charset="0"/>
                </a:endParaRPr>
              </a:p>
              <a:p>
                <a:pPr algn="just"/>
                <a:endParaRPr lang="it-IT" dirty="0" smtClean="0">
                  <a:latin typeface="Gill Sans MT" panose="020B0502020104020203" pitchFamily="34" charset="0"/>
                </a:endParaRPr>
              </a:p>
              <a:p>
                <a:pPr algn="just"/>
                <a:endParaRPr lang="it-IT" dirty="0" smtClean="0">
                  <a:latin typeface="Gill Sans MT" panose="020B0502020104020203" pitchFamily="34" charset="0"/>
                </a:endParaRPr>
              </a:p>
              <a:p>
                <a:pPr algn="just"/>
                <a:endParaRPr lang="en-US" dirty="0" smtClean="0">
                  <a:solidFill>
                    <a:srgbClr val="045E96"/>
                  </a:solidFill>
                  <a:latin typeface="Gill Sans MT" panose="020B0502020104020203" pitchFamily="34" charset="0"/>
                </a:endParaRPr>
              </a:p>
              <a:p>
                <a:pPr marL="342900" indent="-342900" algn="just"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S</a:t>
                </a:r>
                <a:r>
                  <a:rPr lang="en-US" dirty="0" smtClean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maller </a:t>
                </a:r>
                <a:r>
                  <a:rPr lang="en-US" dirty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machines </a:t>
                </a:r>
                <a:r>
                  <a:rPr lang="en-US" dirty="0" smtClean="0">
                    <a:latin typeface="Gill Sans MT" panose="020B0502020104020203" pitchFamily="34" charset="0"/>
                  </a:rPr>
                  <a:t>that </a:t>
                </a:r>
                <a:r>
                  <a:rPr lang="en-US" dirty="0" smtClean="0">
                    <a:latin typeface="Gill Sans MT" panose="020B0502020104020203" pitchFamily="34" charset="0"/>
                  </a:rPr>
                  <a:t>are</a:t>
                </a:r>
                <a:r>
                  <a:rPr lang="en-US" dirty="0" smtClean="0">
                    <a:latin typeface="Gill Sans MT" panose="020B0502020104020203" pitchFamily="34" charset="0"/>
                  </a:rPr>
                  <a:t> opening interesting </a:t>
                </a:r>
                <a:r>
                  <a:rPr lang="en-US" dirty="0">
                    <a:latin typeface="Gill Sans MT" panose="020B0502020104020203" pitchFamily="34" charset="0"/>
                  </a:rPr>
                  <a:t>research lines </a:t>
                </a:r>
                <a:r>
                  <a:rPr lang="en-US" dirty="0" smtClean="0">
                    <a:latin typeface="Gill Sans MT" panose="020B0502020104020203" pitchFamily="34" charset="0"/>
                  </a:rPr>
                  <a:t>are</a:t>
                </a:r>
                <a:r>
                  <a:rPr lang="en-US" dirty="0" smtClean="0">
                    <a:latin typeface="Gill Sans MT" panose="020B0502020104020203" pitchFamily="34" charset="0"/>
                  </a:rPr>
                  <a:t>:</a:t>
                </a:r>
              </a:p>
              <a:p>
                <a:pPr marL="342900" indent="-342900" algn="just">
                  <a:buFont typeface="Wingdings" panose="05000000000000000000" pitchFamily="2" charset="2"/>
                  <a:buChar char="q"/>
                </a:pPr>
                <a:endParaRPr lang="en-US" dirty="0" smtClean="0">
                  <a:latin typeface="Gill Sans MT" panose="020B0502020104020203" pitchFamily="34" charset="0"/>
                </a:endParaRPr>
              </a:p>
              <a:p>
                <a:pPr marL="800100" lvl="1" indent="-342900" algn="just">
                  <a:buFont typeface="Wingdings" panose="05000000000000000000" pitchFamily="2" charset="2"/>
                  <a:buChar char="Ø"/>
                </a:pPr>
                <a:r>
                  <a:rPr lang="en-US" dirty="0" err="1" smtClean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ThomX</a:t>
                </a:r>
                <a:r>
                  <a:rPr lang="en-US" dirty="0" smtClean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 </a:t>
                </a:r>
                <a:r>
                  <a:rPr lang="en-US" dirty="0" smtClean="0">
                    <a:latin typeface="Gill Sans MT" panose="020B0502020104020203" pitchFamily="34" charset="0"/>
                  </a:rPr>
                  <a:t>(@LAL, </a:t>
                </a:r>
                <a:r>
                  <a:rPr lang="en-US" dirty="0" err="1" smtClean="0">
                    <a:latin typeface="Gill Sans MT" panose="020B0502020104020203" pitchFamily="34" charset="0"/>
                  </a:rPr>
                  <a:t>Orsay</a:t>
                </a:r>
                <a:r>
                  <a:rPr lang="en-US" dirty="0">
                    <a:latin typeface="Gill Sans MT" panose="020B0502020104020203" pitchFamily="34" charset="0"/>
                  </a:rPr>
                  <a:t>, </a:t>
                </a:r>
                <a:r>
                  <a:rPr lang="en-US" dirty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France</a:t>
                </a:r>
                <a:r>
                  <a:rPr lang="en-US" dirty="0">
                    <a:latin typeface="Gill Sans MT" panose="020B0502020104020203" pitchFamily="34" charset="0"/>
                  </a:rPr>
                  <a:t>), </a:t>
                </a:r>
                <a:r>
                  <a:rPr lang="en-US" dirty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a small electron ring producing 40-90 </a:t>
                </a:r>
                <a:r>
                  <a:rPr lang="en-US" dirty="0" err="1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KeV</a:t>
                </a:r>
                <a:r>
                  <a:rPr lang="en-US" dirty="0">
                    <a:latin typeface="Gill Sans MT" panose="020B0502020104020203" pitchFamily="34" charset="0"/>
                  </a:rPr>
                  <a:t>,  </a:t>
                </a:r>
                <a:r>
                  <a:rPr lang="en-US" sz="1600" dirty="0">
                    <a:latin typeface="Gill Sans MT" panose="020B0502020104020203" pitchFamily="34" charset="0"/>
                  </a:rPr>
                  <a:t>[Yesterday’s Talk “Thom-X and Other Laser-Thomson Sources”, Pierre </a:t>
                </a:r>
                <a:r>
                  <a:rPr lang="en-US" sz="1600" dirty="0" err="1">
                    <a:latin typeface="Gill Sans MT" panose="020B0502020104020203" pitchFamily="34" charset="0"/>
                  </a:rPr>
                  <a:t>Favier</a:t>
                </a:r>
                <a:r>
                  <a:rPr lang="en-GB" sz="1600" dirty="0" smtClean="0">
                    <a:latin typeface="Gill Sans MT" panose="020B0502020104020203" pitchFamily="34" charset="0"/>
                  </a:rPr>
                  <a:t>].</a:t>
                </a:r>
                <a:endParaRPr lang="it-IT" sz="1600" dirty="0">
                  <a:latin typeface="Gill Sans MT" panose="020B0502020104020203" pitchFamily="34" charset="0"/>
                </a:endParaRPr>
              </a:p>
              <a:p>
                <a:pPr algn="just"/>
                <a:r>
                  <a:rPr lang="en-US" dirty="0">
                    <a:latin typeface="Gill Sans MT" panose="020B0502020104020203" pitchFamily="34" charset="0"/>
                  </a:rPr>
                  <a:t> </a:t>
                </a:r>
              </a:p>
              <a:p>
                <a:pPr marL="800100" lvl="1" indent="-342900" algn="just">
                  <a:buFont typeface="Wingdings" panose="05000000000000000000" pitchFamily="2" charset="2"/>
                  <a:buChar char="Ø"/>
                </a:pPr>
                <a:r>
                  <a:rPr lang="en-GB" dirty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STAR @ University of </a:t>
                </a:r>
                <a:r>
                  <a:rPr lang="en-GB" dirty="0" smtClean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Calabria (</a:t>
                </a:r>
                <a:r>
                  <a:rPr lang="en-GB" dirty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CS, Italy</a:t>
                </a:r>
                <a:r>
                  <a:rPr lang="en-GB" dirty="0" smtClean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)</a:t>
                </a:r>
                <a:r>
                  <a:rPr lang="en-GB" dirty="0" smtClean="0">
                    <a:latin typeface="Gill Sans MT" panose="020B0502020104020203" pitchFamily="34" charset="0"/>
                  </a:rPr>
                  <a:t>. A </a:t>
                </a:r>
                <a:r>
                  <a:rPr lang="en-GB" dirty="0" err="1" smtClean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Linac</a:t>
                </a:r>
                <a:r>
                  <a:rPr lang="en-GB" dirty="0" smtClean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 driven </a:t>
                </a:r>
                <a:r>
                  <a:rPr lang="en-US" dirty="0" smtClean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source </a:t>
                </a:r>
                <a:r>
                  <a:rPr lang="en-US" dirty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of </a:t>
                </a:r>
                <a:r>
                  <a:rPr lang="en-US" dirty="0" smtClean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monochromatic, </a:t>
                </a:r>
                <a:r>
                  <a:rPr lang="en-US" dirty="0" err="1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ps</a:t>
                </a:r>
                <a:r>
                  <a:rPr lang="en-US" dirty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-long, polarized 20 to 140 </a:t>
                </a:r>
                <a:r>
                  <a:rPr lang="en-US" dirty="0" err="1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keV</a:t>
                </a:r>
                <a:r>
                  <a:rPr lang="en-US" dirty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 </a:t>
                </a:r>
                <a:r>
                  <a:rPr lang="en-US" dirty="0" smtClean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X-ray beams</a:t>
                </a:r>
                <a:r>
                  <a:rPr lang="en-US" dirty="0" smtClean="0">
                    <a:latin typeface="Gill Sans MT" panose="020B0502020104020203" pitchFamily="34" charset="0"/>
                  </a:rPr>
                  <a:t>.</a:t>
                </a:r>
                <a:r>
                  <a:rPr lang="en-GB" dirty="0" smtClean="0">
                    <a:latin typeface="Gill Sans MT" panose="020B0502020104020203" pitchFamily="34" charset="0"/>
                  </a:rPr>
                  <a:t> </a:t>
                </a:r>
                <a:endParaRPr lang="en-GB" dirty="0">
                  <a:latin typeface="Gill Sans MT" panose="020B0502020104020203" pitchFamily="34" charset="0"/>
                </a:endParaRPr>
              </a:p>
              <a:p>
                <a:pPr algn="just"/>
                <a:endParaRPr lang="en-GB" dirty="0">
                  <a:latin typeface="Gill Sans MT" panose="020B0502020104020203" pitchFamily="34" charset="0"/>
                </a:endParaRPr>
              </a:p>
              <a:p>
                <a:pPr marL="800100" lvl="1" indent="-342900" algn="just">
                  <a:buFont typeface="Wingdings" panose="05000000000000000000" pitchFamily="2" charset="2"/>
                  <a:buChar char="Ø"/>
                </a:pPr>
                <a:r>
                  <a:rPr lang="en-GB" dirty="0" err="1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SPARC_lab</a:t>
                </a:r>
                <a:r>
                  <a:rPr lang="en-GB" dirty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 </a:t>
                </a:r>
                <a:r>
                  <a:rPr lang="en-GB" dirty="0">
                    <a:latin typeface="Gill Sans MT" panose="020B0502020104020203" pitchFamily="34" charset="0"/>
                  </a:rPr>
                  <a:t>(@ INFN </a:t>
                </a:r>
                <a:r>
                  <a:rPr lang="en-GB" dirty="0" err="1">
                    <a:latin typeface="Gill Sans MT" panose="020B0502020104020203" pitchFamily="34" charset="0"/>
                  </a:rPr>
                  <a:t>Frascati</a:t>
                </a:r>
                <a:r>
                  <a:rPr lang="en-GB" dirty="0">
                    <a:latin typeface="Gill Sans MT" panose="020B0502020104020203" pitchFamily="34" charset="0"/>
                  </a:rPr>
                  <a:t> Lab</a:t>
                </a:r>
                <a:r>
                  <a:rPr lang="en-GB" dirty="0" smtClean="0">
                    <a:latin typeface="Gill Sans MT" panose="020B0502020104020203" pitchFamily="34" charset="0"/>
                  </a:rPr>
                  <a:t>) </a:t>
                </a:r>
                <a:r>
                  <a:rPr lang="en-GB" dirty="0" smtClean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first Italian Thomson scattering</a:t>
                </a:r>
                <a:r>
                  <a:rPr lang="en-GB" dirty="0" smtClean="0">
                    <a:latin typeface="Gill Sans MT" panose="020B0502020104020203" pitchFamily="34" charset="0"/>
                  </a:rPr>
                  <a:t>. </a:t>
                </a:r>
              </a:p>
              <a:p>
                <a:pPr lvl="2" algn="just"/>
                <a:r>
                  <a:rPr lang="en-GB" sz="1600" dirty="0" smtClean="0">
                    <a:latin typeface="Gill Sans MT" panose="020B0502020104020203" pitchFamily="34" charset="0"/>
                  </a:rPr>
                  <a:t>C</a:t>
                </a:r>
                <a:r>
                  <a:rPr lang="en-GB" sz="1600" dirty="0">
                    <a:latin typeface="Gill Sans MT" panose="020B0502020104020203" pitchFamily="34" charset="0"/>
                  </a:rPr>
                  <a:t>. </a:t>
                </a:r>
                <a:r>
                  <a:rPr lang="en-GB" sz="1600" dirty="0" err="1" smtClean="0">
                    <a:latin typeface="Gill Sans MT" panose="020B0502020104020203" pitchFamily="34" charset="0"/>
                  </a:rPr>
                  <a:t>Vaccarezza</a:t>
                </a:r>
                <a:r>
                  <a:rPr lang="en-GB" sz="1600" dirty="0" smtClean="0">
                    <a:latin typeface="Gill Sans MT" panose="020B0502020104020203" pitchFamily="34" charset="0"/>
                  </a:rPr>
                  <a:t> </a:t>
                </a:r>
                <a:r>
                  <a:rPr lang="en-GB" sz="1600" dirty="0">
                    <a:latin typeface="Gill Sans MT" panose="020B0502020104020203" pitchFamily="34" charset="0"/>
                  </a:rPr>
                  <a:t>et al., NIMB A 829 (2016) </a:t>
                </a:r>
                <a:r>
                  <a:rPr lang="en-GB" sz="1600" dirty="0" smtClean="0">
                    <a:latin typeface="Gill Sans MT" panose="020B0502020104020203" pitchFamily="34" charset="0"/>
                  </a:rPr>
                  <a:t>237-342</a:t>
                </a:r>
                <a:r>
                  <a:rPr lang="en-GB" dirty="0" smtClean="0">
                    <a:latin typeface="Gill Sans MT" panose="020B0502020104020203" pitchFamily="34" charset="0"/>
                  </a:rPr>
                  <a:t>.</a:t>
                </a:r>
                <a:endParaRPr lang="en-GB" dirty="0">
                  <a:latin typeface="Gill Sans MT" panose="020B0502020104020203" pitchFamily="34" charset="0"/>
                </a:endParaRPr>
              </a:p>
              <a:p>
                <a:pPr marL="800100" lvl="1" indent="-342900" algn="just">
                  <a:buFont typeface="Wingdings" panose="05000000000000000000" pitchFamily="2" charset="2"/>
                  <a:buChar char="Ø"/>
                </a:pPr>
                <a:endParaRPr lang="en-US" dirty="0" smtClean="0">
                  <a:latin typeface="Gill Sans MT" panose="020B0502020104020203" pitchFamily="34" charset="0"/>
                </a:endParaRPr>
              </a:p>
              <a:p>
                <a:pPr marL="800100" lvl="1" indent="-342900" algn="just">
                  <a:buFont typeface="Wingdings" panose="05000000000000000000" pitchFamily="2" charset="2"/>
                  <a:buChar char="Ø"/>
                </a:pPr>
                <a:r>
                  <a:rPr lang="en-US" dirty="0" smtClean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Sources which start </a:t>
                </a:r>
                <a:r>
                  <a:rPr lang="en-US" dirty="0" smtClean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to be </a:t>
                </a:r>
                <a:r>
                  <a:rPr lang="en-US" dirty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commercially </a:t>
                </a:r>
                <a:r>
                  <a:rPr lang="en-US" dirty="0" smtClean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available: </a:t>
                </a:r>
                <a:endParaRPr lang="en-US" dirty="0">
                  <a:solidFill>
                    <a:srgbClr val="0576BB"/>
                  </a:solidFill>
                  <a:latin typeface="Gill Sans MT" panose="020B0502020104020203" pitchFamily="34" charset="0"/>
                </a:endParaRPr>
              </a:p>
              <a:p>
                <a:pPr lvl="2" algn="just"/>
                <a:r>
                  <a:rPr lang="en-US" dirty="0" err="1" smtClean="0">
                    <a:latin typeface="Gill Sans MT" panose="020B0502020104020203" pitchFamily="34" charset="0"/>
                  </a:rPr>
                  <a:t>Technische</a:t>
                </a:r>
                <a:r>
                  <a:rPr lang="en-US" dirty="0" smtClean="0">
                    <a:latin typeface="Gill Sans MT" panose="020B0502020104020203" pitchFamily="34" charset="0"/>
                  </a:rPr>
                  <a:t> </a:t>
                </a:r>
                <a:r>
                  <a:rPr lang="en-US" dirty="0" err="1">
                    <a:latin typeface="Gill Sans MT" panose="020B0502020104020203" pitchFamily="34" charset="0"/>
                  </a:rPr>
                  <a:t>Universität</a:t>
                </a:r>
                <a:r>
                  <a:rPr lang="en-US" dirty="0">
                    <a:latin typeface="Gill Sans MT" panose="020B0502020104020203" pitchFamily="34" charset="0"/>
                  </a:rPr>
                  <a:t> </a:t>
                </a:r>
                <a:r>
                  <a:rPr lang="en-US" dirty="0" err="1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München</a:t>
                </a:r>
                <a:r>
                  <a:rPr lang="en-US" dirty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 (TUM, Germany</a:t>
                </a:r>
                <a:r>
                  <a:rPr lang="en-US" dirty="0" smtClean="0">
                    <a:solidFill>
                      <a:srgbClr val="0576BB"/>
                    </a:solidFill>
                    <a:latin typeface="Gill Sans MT" panose="020B0502020104020203" pitchFamily="34" charset="0"/>
                  </a:rPr>
                  <a:t>) </a:t>
                </a:r>
                <a:r>
                  <a:rPr lang="en-US" dirty="0" smtClean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Compact Light </a:t>
                </a:r>
                <a:r>
                  <a:rPr lang="en-US" dirty="0" smtClean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Source, 35keV X-ray.</a:t>
                </a:r>
                <a:r>
                  <a:rPr lang="en-US" dirty="0" smtClean="0">
                    <a:latin typeface="Gill Sans MT" panose="020B0502020104020203" pitchFamily="34" charset="0"/>
                  </a:rPr>
                  <a:t> </a:t>
                </a:r>
                <a:r>
                  <a:rPr lang="en-US" dirty="0" smtClean="0">
                    <a:latin typeface="Gill Sans MT" panose="020B0502020104020203" pitchFamily="34" charset="0"/>
                  </a:rPr>
                  <a:t>Very interesting but </a:t>
                </a:r>
                <a:r>
                  <a:rPr lang="en-US" dirty="0" smtClean="0">
                    <a:solidFill>
                      <a:srgbClr val="E200A7"/>
                    </a:solidFill>
                    <a:latin typeface="Gill Sans MT" panose="020B0502020104020203" pitchFamily="34" charset="0"/>
                  </a:rPr>
                  <a:t>still not commercially attractive to produce high energy X-Ray with very narrow bandwidth</a:t>
                </a:r>
                <a:r>
                  <a:rPr lang="en-US" dirty="0" smtClean="0">
                    <a:latin typeface="Gill Sans MT" panose="020B0502020104020203" pitchFamily="34" charset="0"/>
                  </a:rPr>
                  <a:t>, as </a:t>
                </a:r>
                <a:r>
                  <a:rPr lang="en-US" dirty="0" smtClean="0">
                    <a:latin typeface="Gill Sans MT" panose="020B0502020104020203" pitchFamily="34" charset="0"/>
                  </a:rPr>
                  <a:t>often requests.</a:t>
                </a:r>
              </a:p>
              <a:p>
                <a:pPr algn="just"/>
                <a:endParaRPr lang="en-US" sz="2000" dirty="0" smtClean="0">
                  <a:latin typeface="Gill Sans MT" panose="020B0502020104020203" pitchFamily="34" charset="0"/>
                </a:endParaRPr>
              </a:p>
              <a:p>
                <a:pPr algn="just"/>
                <a:endParaRPr lang="en-US" sz="1700" dirty="0">
                  <a:latin typeface="Gill Sans MT" panose="020B0502020104020203" pitchFamily="34" charset="0"/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18" y="687362"/>
                <a:ext cx="8659399" cy="5873522"/>
              </a:xfrm>
              <a:prstGeom prst="rect">
                <a:avLst/>
              </a:prstGeom>
              <a:blipFill rotWithShape="0">
                <a:blip r:embed="rId2"/>
                <a:stretch>
                  <a:fillRect l="-422" t="-623" r="-563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/>
          <p:nvPr/>
        </p:nvCxnSpPr>
        <p:spPr>
          <a:xfrm>
            <a:off x="250825" y="549275"/>
            <a:ext cx="86600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94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9387" y="44450"/>
            <a:ext cx="76583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lvl="1" indent="0"/>
            <a:r>
              <a:rPr lang="it-IT" sz="2400" dirty="0" smtClean="0">
                <a:latin typeface="Gill Sans MT" panose="020B0502020104020203" pitchFamily="34" charset="0"/>
              </a:rPr>
              <a:t>A big machine: ELI-NP Layout</a:t>
            </a:r>
            <a:endParaRPr lang="en-US" sz="2800" dirty="0">
              <a:latin typeface="Gill Sans MT" panose="020B0502020104020203" pitchFamily="34" charset="0"/>
            </a:endParaRPr>
          </a:p>
        </p:txBody>
      </p:sp>
      <p:pic>
        <p:nvPicPr>
          <p:cNvPr id="9" name="Segnaposto contenuto 3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416" y="2434797"/>
            <a:ext cx="8462583" cy="2827561"/>
          </a:xfrm>
        </p:spPr>
      </p:pic>
      <p:cxnSp>
        <p:nvCxnSpPr>
          <p:cNvPr id="10" name="Straight Arrow Connector 9"/>
          <p:cNvCxnSpPr/>
          <p:nvPr/>
        </p:nvCxnSpPr>
        <p:spPr>
          <a:xfrm flipV="1">
            <a:off x="6384718" y="3235115"/>
            <a:ext cx="405015" cy="2207530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64195" y="5438970"/>
            <a:ext cx="1241045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  <a:cs typeface="Helvetica"/>
              </a:rPr>
              <a:t>e</a:t>
            </a:r>
            <a:r>
              <a:rPr lang="en-US" sz="1400" baseline="300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  <a:cs typeface="Helvetica"/>
              </a:rPr>
              <a:t>–</a:t>
            </a:r>
            <a:r>
              <a:rPr lang="en-US" sz="1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  <a:cs typeface="Helvetica"/>
              </a:rPr>
              <a:t> RF LINAC</a:t>
            </a:r>
          </a:p>
          <a:p>
            <a:pPr algn="ctr"/>
            <a:r>
              <a:rPr lang="en-US" sz="1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  <a:cs typeface="Helvetica"/>
              </a:rPr>
              <a:t>Low Energy </a:t>
            </a:r>
          </a:p>
          <a:p>
            <a:pPr algn="ctr"/>
            <a:r>
              <a:rPr lang="en-US" sz="1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  <a:cs typeface="Helvetica"/>
              </a:rPr>
              <a:t>300 MeV</a:t>
            </a:r>
            <a:endParaRPr lang="en-US" sz="140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Comic Sans MS" pitchFamily="66" charset="0"/>
              <a:cs typeface="Helvetic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7522" y="5369218"/>
            <a:ext cx="1633781" cy="523220"/>
          </a:xfrm>
          <a:prstGeom prst="rect">
            <a:avLst/>
          </a:prstGeom>
          <a:noFill/>
          <a:ln>
            <a:solidFill>
              <a:srgbClr val="0576BB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576B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Interaction Laser</a:t>
            </a:r>
          </a:p>
          <a:p>
            <a:pPr algn="ctr"/>
            <a:r>
              <a:rPr lang="en-US" sz="1400" b="1" dirty="0" smtClean="0">
                <a:solidFill>
                  <a:srgbClr val="0576B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High Energy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38627" y="5369218"/>
            <a:ext cx="1633781" cy="523220"/>
          </a:xfrm>
          <a:prstGeom prst="rect">
            <a:avLst/>
          </a:prstGeom>
          <a:noFill/>
          <a:ln>
            <a:solidFill>
              <a:srgbClr val="0576BB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576B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Interaction Laser</a:t>
            </a:r>
          </a:p>
          <a:p>
            <a:pPr algn="ctr"/>
            <a:r>
              <a:rPr lang="en-US" sz="1400" b="1" dirty="0" smtClean="0">
                <a:solidFill>
                  <a:srgbClr val="0576B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Low Energy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061056" y="5369218"/>
            <a:ext cx="1762021" cy="523220"/>
          </a:xfrm>
          <a:prstGeom prst="rect">
            <a:avLst/>
          </a:prstGeom>
          <a:noFill/>
          <a:ln>
            <a:solidFill>
              <a:srgbClr val="0576BB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576B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Photo–drive Laser</a:t>
            </a:r>
          </a:p>
          <a:p>
            <a:pPr algn="ctr"/>
            <a:r>
              <a:rPr lang="en-US" sz="1400" b="1" dirty="0" smtClean="0">
                <a:solidFill>
                  <a:srgbClr val="0576B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</a:t>
            </a:r>
            <a:r>
              <a:rPr lang="en-US" sz="1400" b="1" baseline="30000" dirty="0" smtClean="0">
                <a:solidFill>
                  <a:srgbClr val="0576B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–</a:t>
            </a:r>
            <a:r>
              <a:rPr lang="en-US" sz="1400" b="1" dirty="0" smtClean="0">
                <a:solidFill>
                  <a:srgbClr val="0576BB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source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38378" y="1331389"/>
            <a:ext cx="1608133" cy="523220"/>
          </a:xfrm>
          <a:prstGeom prst="rect">
            <a:avLst/>
          </a:prstGeom>
          <a:noFill/>
          <a:ln>
            <a:solidFill>
              <a:srgbClr val="E200A7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E200A7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Interaction Point</a:t>
            </a:r>
          </a:p>
          <a:p>
            <a:pPr algn="ctr"/>
            <a:r>
              <a:rPr lang="en-US" sz="1400" b="1" dirty="0" smtClean="0">
                <a:solidFill>
                  <a:srgbClr val="E200A7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High Energy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44619" y="1331389"/>
            <a:ext cx="1608133" cy="523220"/>
          </a:xfrm>
          <a:prstGeom prst="rect">
            <a:avLst/>
          </a:prstGeom>
          <a:noFill/>
          <a:ln>
            <a:solidFill>
              <a:srgbClr val="E200A7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E200A7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Interaction Point</a:t>
            </a:r>
          </a:p>
          <a:p>
            <a:pPr algn="ctr"/>
            <a:r>
              <a:rPr lang="en-US" sz="1400" b="1" dirty="0" smtClean="0">
                <a:solidFill>
                  <a:srgbClr val="E200A7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Low Energy </a:t>
            </a:r>
          </a:p>
        </p:txBody>
      </p:sp>
      <p:cxnSp>
        <p:nvCxnSpPr>
          <p:cNvPr id="21" name="Straight Arrow Connector 20"/>
          <p:cNvCxnSpPr>
            <a:stCxn id="20" idx="2"/>
          </p:cNvCxnSpPr>
          <p:nvPr/>
        </p:nvCxnSpPr>
        <p:spPr>
          <a:xfrm flipH="1">
            <a:off x="5861542" y="1854609"/>
            <a:ext cx="187144" cy="1070066"/>
          </a:xfrm>
          <a:prstGeom prst="straightConnector1">
            <a:avLst/>
          </a:prstGeom>
          <a:ln w="28575" cmpd="sng">
            <a:solidFill>
              <a:srgbClr val="E200A7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9" idx="2"/>
          </p:cNvCxnSpPr>
          <p:nvPr/>
        </p:nvCxnSpPr>
        <p:spPr>
          <a:xfrm>
            <a:off x="2342445" y="1854609"/>
            <a:ext cx="0" cy="1197066"/>
          </a:xfrm>
          <a:prstGeom prst="straightConnector1">
            <a:avLst/>
          </a:prstGeom>
          <a:ln w="28575" cmpd="sng">
            <a:solidFill>
              <a:srgbClr val="E200A7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6" idx="2"/>
          </p:cNvCxnSpPr>
          <p:nvPr/>
        </p:nvCxnSpPr>
        <p:spPr>
          <a:xfrm>
            <a:off x="8102863" y="1854609"/>
            <a:ext cx="279137" cy="1197066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526842" y="1331389"/>
            <a:ext cx="115204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Photogun</a:t>
            </a:r>
            <a:endParaRPr lang="en-US" sz="1400" b="1" dirty="0" smtClean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  <a:p>
            <a:pPr algn="ctr"/>
            <a:r>
              <a:rPr lang="en-US" sz="1400" b="1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multibunch</a:t>
            </a:r>
            <a:endParaRPr lang="en-US" sz="1400" b="1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29411" y="1328123"/>
            <a:ext cx="91884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</a:t>
            </a:r>
            <a:r>
              <a:rPr lang="en-US" sz="1400" b="1" baseline="300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–</a:t>
            </a:r>
            <a:r>
              <a:rPr lang="en-US" sz="14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beam </a:t>
            </a:r>
          </a:p>
          <a:p>
            <a:pPr algn="ctr"/>
            <a:r>
              <a:rPr lang="en-US" sz="14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dump</a:t>
            </a:r>
          </a:p>
        </p:txBody>
      </p:sp>
      <p:cxnSp>
        <p:nvCxnSpPr>
          <p:cNvPr id="28" name="Straight Arrow Connector 27"/>
          <p:cNvCxnSpPr>
            <a:stCxn id="27" idx="2"/>
          </p:cNvCxnSpPr>
          <p:nvPr/>
        </p:nvCxnSpPr>
        <p:spPr>
          <a:xfrm>
            <a:off x="4388832" y="1851343"/>
            <a:ext cx="983268" cy="1367160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7107" y="1337557"/>
            <a:ext cx="91884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</a:t>
            </a:r>
            <a:r>
              <a:rPr lang="en-US" sz="1400" b="1" baseline="300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–</a:t>
            </a:r>
            <a:r>
              <a:rPr lang="en-US" sz="14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beam </a:t>
            </a:r>
          </a:p>
          <a:p>
            <a:pPr algn="ctr"/>
            <a:r>
              <a:rPr lang="en-US" sz="14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dump</a:t>
            </a:r>
          </a:p>
        </p:txBody>
      </p:sp>
      <p:cxnSp>
        <p:nvCxnSpPr>
          <p:cNvPr id="30" name="Straight Arrow Connector 29"/>
          <p:cNvCxnSpPr>
            <a:stCxn id="29" idx="2"/>
          </p:cNvCxnSpPr>
          <p:nvPr/>
        </p:nvCxnSpPr>
        <p:spPr>
          <a:xfrm>
            <a:off x="516528" y="1860777"/>
            <a:ext cx="441675" cy="1978298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52289" y="1911577"/>
            <a:ext cx="992667" cy="523220"/>
          </a:xfrm>
          <a:prstGeom prst="rect">
            <a:avLst/>
          </a:prstGeom>
          <a:noFill/>
          <a:ln>
            <a:solidFill>
              <a:srgbClr val="B48200"/>
            </a:solidFill>
          </a:ln>
        </p:spPr>
        <p:txBody>
          <a:bodyPr wrap="none" rtlCol="0">
            <a:spAutoFit/>
          </a:bodyPr>
          <a:lstStyle/>
          <a:p>
            <a:pPr marL="285750" indent="-285750" algn="ctr">
              <a:buFont typeface="Symbol" charset="0"/>
              <a:buChar char="g"/>
            </a:pPr>
            <a:r>
              <a:rPr lang="en-US" sz="1400" b="1" dirty="0" smtClean="0">
                <a:solidFill>
                  <a:srgbClr val="B482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beam </a:t>
            </a:r>
          </a:p>
          <a:p>
            <a:pPr algn="ctr"/>
            <a:r>
              <a:rPr lang="en-US" sz="1400" b="1" dirty="0" err="1">
                <a:solidFill>
                  <a:srgbClr val="B482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c</a:t>
            </a:r>
            <a:r>
              <a:rPr lang="en-US" sz="1400" b="1" dirty="0" err="1" smtClean="0">
                <a:solidFill>
                  <a:srgbClr val="B482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oll&amp;diag</a:t>
            </a:r>
            <a:endParaRPr lang="en-US" sz="1400" b="1" dirty="0" smtClean="0">
              <a:solidFill>
                <a:srgbClr val="B482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cxnSp>
        <p:nvCxnSpPr>
          <p:cNvPr id="32" name="Straight Arrow Connector 31"/>
          <p:cNvCxnSpPr>
            <a:stCxn id="31" idx="2"/>
          </p:cNvCxnSpPr>
          <p:nvPr/>
        </p:nvCxnSpPr>
        <p:spPr>
          <a:xfrm>
            <a:off x="1248623" y="2434797"/>
            <a:ext cx="0" cy="783706"/>
          </a:xfrm>
          <a:prstGeom prst="straightConnector1">
            <a:avLst/>
          </a:prstGeom>
          <a:ln w="28575" cmpd="sng">
            <a:solidFill>
              <a:srgbClr val="B482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095146" y="1901808"/>
            <a:ext cx="992667" cy="523220"/>
          </a:xfrm>
          <a:prstGeom prst="rect">
            <a:avLst/>
          </a:prstGeom>
          <a:noFill/>
          <a:ln>
            <a:solidFill>
              <a:srgbClr val="B48200"/>
            </a:solidFill>
          </a:ln>
        </p:spPr>
        <p:txBody>
          <a:bodyPr wrap="none" rtlCol="0">
            <a:spAutoFit/>
          </a:bodyPr>
          <a:lstStyle/>
          <a:p>
            <a:pPr marL="285750" indent="-285750" algn="ctr">
              <a:buFont typeface="Symbol" charset="0"/>
              <a:buChar char="g"/>
            </a:pPr>
            <a:r>
              <a:rPr lang="en-US" sz="1400" b="1" dirty="0" smtClean="0">
                <a:solidFill>
                  <a:srgbClr val="B482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beam </a:t>
            </a:r>
          </a:p>
          <a:p>
            <a:pPr algn="ctr"/>
            <a:r>
              <a:rPr lang="en-US" sz="1400" b="1" dirty="0" err="1">
                <a:solidFill>
                  <a:srgbClr val="B482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c</a:t>
            </a:r>
            <a:r>
              <a:rPr lang="en-US" sz="1400" b="1" dirty="0" err="1" smtClean="0">
                <a:solidFill>
                  <a:srgbClr val="B4820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oll&amp;diag</a:t>
            </a:r>
            <a:endParaRPr lang="en-US" sz="1400" b="1" dirty="0" smtClean="0">
              <a:solidFill>
                <a:srgbClr val="B48200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cxnSp>
        <p:nvCxnSpPr>
          <p:cNvPr id="34" name="Straight Arrow Connector 33"/>
          <p:cNvCxnSpPr>
            <a:stCxn id="33" idx="2"/>
          </p:cNvCxnSpPr>
          <p:nvPr/>
        </p:nvCxnSpPr>
        <p:spPr>
          <a:xfrm>
            <a:off x="3591480" y="2425028"/>
            <a:ext cx="1136828" cy="499647"/>
          </a:xfrm>
          <a:prstGeom prst="straightConnector1">
            <a:avLst/>
          </a:prstGeom>
          <a:ln w="28575" cmpd="sng">
            <a:solidFill>
              <a:srgbClr val="B482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675320" y="1911577"/>
            <a:ext cx="91884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</a:t>
            </a:r>
            <a:r>
              <a:rPr lang="en-US" sz="1400" b="1" baseline="300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–</a:t>
            </a:r>
            <a:r>
              <a:rPr lang="en-US" sz="14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beam </a:t>
            </a:r>
          </a:p>
          <a:p>
            <a:pPr algn="ctr"/>
            <a:r>
              <a:rPr lang="en-US" sz="14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dump</a:t>
            </a:r>
          </a:p>
        </p:txBody>
      </p:sp>
      <p:cxnSp>
        <p:nvCxnSpPr>
          <p:cNvPr id="36" name="Straight Arrow Connector 35"/>
          <p:cNvCxnSpPr>
            <a:stCxn id="35" idx="2"/>
          </p:cNvCxnSpPr>
          <p:nvPr/>
        </p:nvCxnSpPr>
        <p:spPr>
          <a:xfrm>
            <a:off x="7134741" y="2434797"/>
            <a:ext cx="114028" cy="616878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603102" y="3883009"/>
            <a:ext cx="8228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0A7B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Control</a:t>
            </a:r>
          </a:p>
          <a:p>
            <a:pPr algn="ctr"/>
            <a:r>
              <a:rPr lang="en-US" sz="1400" b="1" dirty="0" smtClean="0">
                <a:solidFill>
                  <a:srgbClr val="F0A7B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Room</a:t>
            </a:r>
            <a:endParaRPr lang="en-US" sz="1400" b="1" dirty="0">
              <a:solidFill>
                <a:srgbClr val="F0A7B1"/>
              </a:solidFill>
              <a:latin typeface="Arial"/>
              <a:cs typeface="Arial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494765" y="3911887"/>
            <a:ext cx="713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0A7B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Racks</a:t>
            </a:r>
          </a:p>
          <a:p>
            <a:pPr algn="ctr"/>
            <a:r>
              <a:rPr lang="en-US" sz="1400" b="1" dirty="0" smtClean="0">
                <a:solidFill>
                  <a:srgbClr val="F0A7B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Room</a:t>
            </a:r>
            <a:endParaRPr lang="en-US" sz="1400" b="1" dirty="0">
              <a:solidFill>
                <a:srgbClr val="F0A7B1"/>
              </a:solidFill>
              <a:latin typeface="Arial"/>
              <a:cs typeface="Arial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9518" y="3785102"/>
            <a:ext cx="883999" cy="611999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6244265" y="3897352"/>
            <a:ext cx="713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0A7B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Racks</a:t>
            </a:r>
          </a:p>
          <a:p>
            <a:pPr algn="ctr"/>
            <a:r>
              <a:rPr lang="en-US" sz="1400" b="1" dirty="0" smtClean="0">
                <a:solidFill>
                  <a:srgbClr val="F0A7B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Room</a:t>
            </a:r>
            <a:endParaRPr lang="en-US" sz="1400" b="1" dirty="0">
              <a:solidFill>
                <a:srgbClr val="F0A7B1"/>
              </a:solidFill>
              <a:latin typeface="Arial"/>
              <a:cs typeface="Arial"/>
            </a:endParaRPr>
          </a:p>
        </p:txBody>
      </p:sp>
      <p:cxnSp>
        <p:nvCxnSpPr>
          <p:cNvPr id="41" name="Straight Arrow Connector 40"/>
          <p:cNvCxnSpPr>
            <a:stCxn id="14" idx="0"/>
          </p:cNvCxnSpPr>
          <p:nvPr/>
        </p:nvCxnSpPr>
        <p:spPr>
          <a:xfrm flipH="1" flipV="1">
            <a:off x="7747001" y="4397102"/>
            <a:ext cx="195066" cy="972116"/>
          </a:xfrm>
          <a:prstGeom prst="straightConnector1">
            <a:avLst/>
          </a:prstGeom>
          <a:ln w="28575" cmpd="sng">
            <a:solidFill>
              <a:srgbClr val="0576B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2" name="Picture 4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3770" y="3732639"/>
            <a:ext cx="854302" cy="684000"/>
          </a:xfrm>
          <a:prstGeom prst="rect">
            <a:avLst/>
          </a:prstGeom>
        </p:spPr>
      </p:pic>
      <p:cxnSp>
        <p:nvCxnSpPr>
          <p:cNvPr id="43" name="Straight Arrow Connector 42"/>
          <p:cNvCxnSpPr>
            <a:stCxn id="12" idx="0"/>
          </p:cNvCxnSpPr>
          <p:nvPr/>
        </p:nvCxnSpPr>
        <p:spPr>
          <a:xfrm flipV="1">
            <a:off x="1074413" y="4397102"/>
            <a:ext cx="1485125" cy="972116"/>
          </a:xfrm>
          <a:prstGeom prst="straightConnector1">
            <a:avLst/>
          </a:prstGeom>
          <a:ln w="28575" cmpd="sng">
            <a:solidFill>
              <a:srgbClr val="0576B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" name="Picture 4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0507" y="3720142"/>
            <a:ext cx="854302" cy="684000"/>
          </a:xfrm>
          <a:prstGeom prst="rect">
            <a:avLst/>
          </a:prstGeom>
        </p:spPr>
      </p:pic>
      <p:cxnSp>
        <p:nvCxnSpPr>
          <p:cNvPr id="45" name="Straight Arrow Connector 44"/>
          <p:cNvCxnSpPr>
            <a:stCxn id="13" idx="0"/>
          </p:cNvCxnSpPr>
          <p:nvPr/>
        </p:nvCxnSpPr>
        <p:spPr>
          <a:xfrm flipV="1">
            <a:off x="4455518" y="4397102"/>
            <a:ext cx="614713" cy="972116"/>
          </a:xfrm>
          <a:prstGeom prst="straightConnector1">
            <a:avLst/>
          </a:prstGeom>
          <a:ln w="28575" cmpd="sng">
            <a:solidFill>
              <a:srgbClr val="0576B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159027" y="5354632"/>
            <a:ext cx="1289135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e</a:t>
            </a:r>
            <a:r>
              <a:rPr lang="en-US" sz="1400" b="1" baseline="300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–</a:t>
            </a:r>
            <a:r>
              <a:rPr lang="en-US" sz="14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 RF LINAC</a:t>
            </a:r>
          </a:p>
          <a:p>
            <a:pPr algn="ctr"/>
            <a:r>
              <a:rPr lang="en-US" sz="14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High Energy </a:t>
            </a:r>
          </a:p>
          <a:p>
            <a:pPr algn="ctr"/>
            <a:r>
              <a:rPr lang="en-US" sz="1400" b="1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cs typeface="Arial"/>
              </a:rPr>
              <a:t>720 MeV</a:t>
            </a:r>
            <a:endParaRPr lang="en-US" sz="1400" b="1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2921000" y="3364290"/>
            <a:ext cx="936285" cy="1990342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2921000" y="3235114"/>
            <a:ext cx="3868733" cy="2134104"/>
          </a:xfrm>
          <a:prstGeom prst="straightConnector1">
            <a:avLst/>
          </a:prstGeom>
          <a:ln w="28575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50825" y="549275"/>
            <a:ext cx="86600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816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2470" y="44624"/>
            <a:ext cx="880402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+mj-lt"/>
              </a:rPr>
              <a:t>Compact Light Source @ Monaco (Germany): Commercially available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" t="4703" r="28" b="-1"/>
          <a:stretch/>
        </p:blipFill>
        <p:spPr>
          <a:xfrm>
            <a:off x="251519" y="875621"/>
            <a:ext cx="8569752" cy="5766434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cxnSp>
        <p:nvCxnSpPr>
          <p:cNvPr id="8" name="Straight Connector 7"/>
          <p:cNvCxnSpPr/>
          <p:nvPr/>
        </p:nvCxnSpPr>
        <p:spPr>
          <a:xfrm>
            <a:off x="250825" y="549275"/>
            <a:ext cx="86600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404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2470" y="44624"/>
            <a:ext cx="88040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+mj-lt"/>
              </a:rPr>
              <a:t>Compact Light Source @ Monaco (Germany): Commercially available</a:t>
            </a:r>
          </a:p>
          <a:p>
            <a:endParaRPr lang="en-US" sz="2200" b="1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19" y="664680"/>
            <a:ext cx="7275020" cy="3254177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5925" y="3355608"/>
            <a:ext cx="4955346" cy="350239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cxnSp>
        <p:nvCxnSpPr>
          <p:cNvPr id="10" name="Straight Connector 9"/>
          <p:cNvCxnSpPr/>
          <p:nvPr/>
        </p:nvCxnSpPr>
        <p:spPr>
          <a:xfrm>
            <a:off x="250825" y="549275"/>
            <a:ext cx="86600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232470" y="4510996"/>
            <a:ext cx="4463098" cy="2157324"/>
            <a:chOff x="232470" y="4510996"/>
            <a:chExt cx="4463098" cy="215732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2470" y="4510996"/>
              <a:ext cx="4463098" cy="2157324"/>
            </a:xfrm>
            <a:prstGeom prst="rect">
              <a:avLst/>
            </a:prstGeom>
            <a:ln w="19050"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01062" y="4510997"/>
              <a:ext cx="1649664" cy="740626"/>
            </a:xfrm>
            <a:prstGeom prst="rect">
              <a:avLst/>
            </a:prstGeom>
            <a:ln w="19050"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825" y="700666"/>
            <a:ext cx="4444743" cy="321819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0596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86"/>
          <a:stretch/>
        </p:blipFill>
        <p:spPr bwMode="auto">
          <a:xfrm>
            <a:off x="251518" y="664708"/>
            <a:ext cx="8496945" cy="575385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1553"/>
          <a:stretch/>
        </p:blipFill>
        <p:spPr>
          <a:xfrm>
            <a:off x="345404" y="3464171"/>
            <a:ext cx="4412904" cy="2840437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sx="101000" sy="101000" algn="tr" rotWithShape="0">
              <a:prstClr val="black">
                <a:alpha val="55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3077" t="1557" r="1729" b="4148"/>
          <a:stretch/>
        </p:blipFill>
        <p:spPr>
          <a:xfrm>
            <a:off x="345404" y="3848278"/>
            <a:ext cx="5002306" cy="2456330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sx="101000" sy="101000" algn="tr" rotWithShape="0">
              <a:prstClr val="black">
                <a:alpha val="55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2429" t="1" r="3106" b="2278"/>
          <a:stretch/>
        </p:blipFill>
        <p:spPr>
          <a:xfrm>
            <a:off x="4798649" y="757379"/>
            <a:ext cx="3881718" cy="4110456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sx="101000" sy="101000" algn="tr" rotWithShape="0">
              <a:prstClr val="black">
                <a:alpha val="55000"/>
              </a:prstClr>
            </a:outerShdw>
          </a:effectLst>
        </p:spPr>
      </p:pic>
      <p:sp>
        <p:nvSpPr>
          <p:cNvPr id="8" name="Rettangolo 5"/>
          <p:cNvSpPr/>
          <p:nvPr/>
        </p:nvSpPr>
        <p:spPr>
          <a:xfrm>
            <a:off x="323528" y="44624"/>
            <a:ext cx="34412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latin typeface="+mj-lt"/>
              </a:rPr>
              <a:t>SPARC_LAB </a:t>
            </a:r>
            <a:r>
              <a:rPr lang="it-IT" sz="2400" dirty="0" err="1" smtClean="0">
                <a:latin typeface="+mj-lt"/>
              </a:rPr>
              <a:t>thomson</a:t>
            </a:r>
            <a:r>
              <a:rPr lang="it-IT" sz="2400" dirty="0" smtClean="0">
                <a:latin typeface="+mj-lt"/>
              </a:rPr>
              <a:t> Line</a:t>
            </a:r>
            <a:endParaRPr lang="en-US" sz="24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93576" y="1741274"/>
            <a:ext cx="1981200" cy="646331"/>
          </a:xfrm>
          <a:prstGeom prst="rect">
            <a:avLst/>
          </a:prstGeom>
          <a:noFill/>
          <a:effectLst>
            <a:outerShdw blurRad="50800" dist="63500" dir="8100000" algn="tr" rotWithShape="0">
              <a:srgbClr val="FEDC12"/>
            </a:outerShdw>
          </a:effectLst>
        </p:spPr>
        <p:txBody>
          <a:bodyPr wrap="square" rtlCol="0">
            <a:spAutoFit/>
          </a:bodyPr>
          <a:lstStyle/>
          <a:p>
            <a:r>
              <a:rPr lang="it-IT" dirty="0" err="1" smtClean="0">
                <a:latin typeface="Gill Sans MT" panose="020B0502020104020203" pitchFamily="34" charset="0"/>
              </a:rPr>
              <a:t>Huge</a:t>
            </a:r>
            <a:r>
              <a:rPr lang="it-IT" dirty="0" smtClean="0">
                <a:latin typeface="Gill Sans MT" panose="020B0502020104020203" pitchFamily="34" charset="0"/>
              </a:rPr>
              <a:t> </a:t>
            </a:r>
            <a:r>
              <a:rPr lang="it-IT" dirty="0" err="1" smtClean="0">
                <a:latin typeface="Gill Sans MT" panose="020B0502020104020203" pitchFamily="34" charset="0"/>
              </a:rPr>
              <a:t>solenoid</a:t>
            </a:r>
            <a:r>
              <a:rPr lang="it-IT" dirty="0" smtClean="0">
                <a:latin typeface="Gill Sans MT" panose="020B0502020104020203" pitchFamily="34" charset="0"/>
              </a:rPr>
              <a:t>,</a:t>
            </a:r>
          </a:p>
          <a:p>
            <a:r>
              <a:rPr lang="it-IT" dirty="0" err="1" smtClean="0">
                <a:latin typeface="Gill Sans MT" panose="020B0502020104020203" pitchFamily="34" charset="0"/>
              </a:rPr>
              <a:t>Bmax</a:t>
            </a:r>
            <a:r>
              <a:rPr lang="it-IT" dirty="0" smtClean="0">
                <a:latin typeface="Gill Sans MT" panose="020B0502020104020203" pitchFamily="34" charset="0"/>
              </a:rPr>
              <a:t> 1.2 T</a:t>
            </a:r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164650" y="3737065"/>
            <a:ext cx="3959251" cy="615553"/>
          </a:xfrm>
          <a:prstGeom prst="rect">
            <a:avLst/>
          </a:prstGeom>
          <a:effectLst>
            <a:outerShdw blurRad="50800" dist="38100" dir="8100000" algn="tr" rotWithShape="0">
              <a:schemeClr val="bg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lvl="1" algn="just"/>
            <a:r>
              <a:rPr lang="en-GB" sz="1700" b="1" dirty="0" smtClean="0">
                <a:solidFill>
                  <a:schemeClr val="bg1"/>
                </a:solidFill>
                <a:latin typeface="Gill Sans MT" panose="020B0502020104020203" pitchFamily="34" charset="0"/>
              </a:rPr>
              <a:t>Results in </a:t>
            </a:r>
            <a:r>
              <a:rPr lang="en-GB" sz="1700" b="1" dirty="0" err="1" smtClean="0">
                <a:solidFill>
                  <a:schemeClr val="bg1"/>
                </a:solidFill>
                <a:latin typeface="Gill Sans MT" panose="020B0502020104020203" pitchFamily="34" charset="0"/>
              </a:rPr>
              <a:t>Ref:C</a:t>
            </a:r>
            <a:r>
              <a:rPr lang="en-GB" sz="1700" b="1" dirty="0">
                <a:solidFill>
                  <a:schemeClr val="bg1"/>
                </a:solidFill>
                <a:latin typeface="Gill Sans MT" panose="020B0502020104020203" pitchFamily="34" charset="0"/>
              </a:rPr>
              <a:t>. </a:t>
            </a:r>
            <a:r>
              <a:rPr lang="en-GB" sz="1700" b="1" dirty="0" err="1">
                <a:solidFill>
                  <a:schemeClr val="bg1"/>
                </a:solidFill>
                <a:latin typeface="Gill Sans MT" panose="020B0502020104020203" pitchFamily="34" charset="0"/>
              </a:rPr>
              <a:t>Vaccarezza</a:t>
            </a:r>
            <a:r>
              <a:rPr lang="en-GB" sz="1700" b="1" dirty="0">
                <a:solidFill>
                  <a:schemeClr val="bg1"/>
                </a:solidFill>
                <a:latin typeface="Gill Sans MT" panose="020B0502020104020203" pitchFamily="34" charset="0"/>
              </a:rPr>
              <a:t> et al., NIMB A 829 (2016) 237-342.</a:t>
            </a:r>
            <a:endParaRPr lang="en-GB" sz="1700" b="1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50825" y="549275"/>
            <a:ext cx="86600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6400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5"/>
          <p:cNvSpPr/>
          <p:nvPr/>
        </p:nvSpPr>
        <p:spPr>
          <a:xfrm>
            <a:off x="250825" y="0"/>
            <a:ext cx="26909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 smtClean="0">
                <a:latin typeface="+mj-lt"/>
              </a:rPr>
              <a:t>The STAR 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8453" y="2950842"/>
            <a:ext cx="88087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Gill Sans MT" panose="020B0502020104020203" pitchFamily="34" charset="0"/>
              </a:rPr>
              <a:t>Actors in the project :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UNICAL</a:t>
            </a:r>
            <a:r>
              <a:rPr lang="en-US" dirty="0" smtClean="0">
                <a:latin typeface="Gill Sans MT" panose="020B0502020104020203" pitchFamily="34" charset="0"/>
              </a:rPr>
              <a:t> (</a:t>
            </a:r>
            <a:r>
              <a:rPr lang="en-US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UNI</a:t>
            </a:r>
            <a:r>
              <a:rPr lang="en-US" dirty="0" err="1" smtClean="0">
                <a:latin typeface="Gill Sans MT" panose="020B0502020104020203" pitchFamily="34" charset="0"/>
              </a:rPr>
              <a:t>versità</a:t>
            </a:r>
            <a:r>
              <a:rPr lang="en-US" dirty="0" smtClean="0">
                <a:latin typeface="Gill Sans MT" panose="020B0502020104020203" pitchFamily="34" charset="0"/>
              </a:rPr>
              <a:t> </a:t>
            </a:r>
            <a:r>
              <a:rPr lang="en-US" dirty="0" err="1" smtClean="0">
                <a:latin typeface="Gill Sans MT" panose="020B0502020104020203" pitchFamily="34" charset="0"/>
              </a:rPr>
              <a:t>della</a:t>
            </a:r>
            <a:r>
              <a:rPr lang="en-US" dirty="0" smtClean="0">
                <a:latin typeface="Gill Sans MT" panose="020B0502020104020203" pitchFamily="34" charset="0"/>
              </a:rPr>
              <a:t> </a:t>
            </a:r>
            <a:r>
              <a:rPr lang="en-US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CAL</a:t>
            </a:r>
            <a:r>
              <a:rPr lang="en-US" dirty="0" err="1" smtClean="0">
                <a:latin typeface="Gill Sans MT" panose="020B0502020104020203" pitchFamily="34" charset="0"/>
              </a:rPr>
              <a:t>abria</a:t>
            </a:r>
            <a:r>
              <a:rPr lang="en-US" dirty="0" smtClean="0">
                <a:latin typeface="Gill Sans MT" panose="020B0502020104020203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CNISM</a:t>
            </a:r>
            <a:r>
              <a:rPr lang="en-US" dirty="0" smtClean="0">
                <a:latin typeface="Gill Sans MT" panose="020B0502020104020203" pitchFamily="34" charset="0"/>
              </a:rPr>
              <a:t> (</a:t>
            </a:r>
            <a:r>
              <a:rPr lang="en-US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C</a:t>
            </a:r>
            <a:r>
              <a:rPr lang="en-US" dirty="0" err="1" smtClean="0">
                <a:latin typeface="Gill Sans MT" panose="020B0502020104020203" pitchFamily="34" charset="0"/>
              </a:rPr>
              <a:t>onsorzio</a:t>
            </a:r>
            <a:r>
              <a:rPr lang="en-US" dirty="0" smtClean="0">
                <a:latin typeface="Gill Sans MT" panose="020B0502020104020203" pitchFamily="34" charset="0"/>
              </a:rPr>
              <a:t> </a:t>
            </a:r>
            <a:r>
              <a:rPr lang="en-US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N</a:t>
            </a:r>
            <a:r>
              <a:rPr lang="en-US" dirty="0" err="1" smtClean="0">
                <a:latin typeface="Gill Sans MT" panose="020B0502020104020203" pitchFamily="34" charset="0"/>
              </a:rPr>
              <a:t>azionale</a:t>
            </a:r>
            <a:r>
              <a:rPr lang="en-US" dirty="0" smtClean="0">
                <a:latin typeface="Gill Sans MT" panose="020B0502020104020203" pitchFamily="34" charset="0"/>
              </a:rPr>
              <a:t> </a:t>
            </a:r>
            <a:r>
              <a:rPr lang="en-US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I</a:t>
            </a:r>
            <a:r>
              <a:rPr lang="en-US" dirty="0" err="1" smtClean="0">
                <a:latin typeface="Gill Sans MT" panose="020B0502020104020203" pitchFamily="34" charset="0"/>
              </a:rPr>
              <a:t>nteruniversitario</a:t>
            </a:r>
            <a:r>
              <a:rPr lang="en-US" dirty="0" smtClean="0">
                <a:latin typeface="Gill Sans MT" panose="020B0502020104020203" pitchFamily="34" charset="0"/>
              </a:rPr>
              <a:t> per le </a:t>
            </a:r>
            <a:r>
              <a:rPr lang="en-US" dirty="0" err="1">
                <a:solidFill>
                  <a:srgbClr val="E200A7"/>
                </a:solidFill>
                <a:latin typeface="Gill Sans MT" panose="020B0502020104020203" pitchFamily="34" charset="0"/>
              </a:rPr>
              <a:t>S</a:t>
            </a:r>
            <a:r>
              <a:rPr lang="en-US" dirty="0" err="1" smtClean="0">
                <a:latin typeface="Gill Sans MT" panose="020B0502020104020203" pitchFamily="34" charset="0"/>
              </a:rPr>
              <a:t>cienze</a:t>
            </a:r>
            <a:r>
              <a:rPr lang="en-US" dirty="0" smtClean="0">
                <a:latin typeface="Gill Sans MT" panose="020B0502020104020203" pitchFamily="34" charset="0"/>
              </a:rPr>
              <a:t> </a:t>
            </a:r>
            <a:r>
              <a:rPr lang="en-US" dirty="0" err="1" smtClean="0">
                <a:latin typeface="Gill Sans MT" panose="020B0502020104020203" pitchFamily="34" charset="0"/>
              </a:rPr>
              <a:t>fisiche</a:t>
            </a:r>
            <a:r>
              <a:rPr lang="en-US" dirty="0" smtClean="0">
                <a:latin typeface="Gill Sans MT" panose="020B0502020104020203" pitchFamily="34" charset="0"/>
              </a:rPr>
              <a:t> </a:t>
            </a:r>
            <a:r>
              <a:rPr lang="en-US" dirty="0" err="1" smtClean="0">
                <a:latin typeface="Gill Sans MT" panose="020B0502020104020203" pitchFamily="34" charset="0"/>
              </a:rPr>
              <a:t>della</a:t>
            </a:r>
            <a:r>
              <a:rPr lang="en-US" dirty="0" smtClean="0">
                <a:latin typeface="Gill Sans MT" panose="020B0502020104020203" pitchFamily="34" charset="0"/>
              </a:rPr>
              <a:t> </a:t>
            </a:r>
            <a:r>
              <a:rPr lang="en-US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M</a:t>
            </a:r>
            <a:r>
              <a:rPr lang="en-US" dirty="0" err="1" smtClean="0">
                <a:latin typeface="Gill Sans MT" panose="020B0502020104020203" pitchFamily="34" charset="0"/>
              </a:rPr>
              <a:t>ateria</a:t>
            </a:r>
            <a:r>
              <a:rPr lang="en-US" dirty="0" smtClean="0">
                <a:latin typeface="Gill Sans MT" panose="020B0502020104020203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Sincrotrone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 Trieste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</a:rPr>
              <a:t>INFN</a:t>
            </a:r>
            <a:r>
              <a:rPr lang="en-US" dirty="0" smtClean="0">
                <a:latin typeface="Gill Sans MT" panose="020B0502020104020203" pitchFamily="34" charset="0"/>
              </a:rPr>
              <a:t> (</a:t>
            </a:r>
            <a:r>
              <a:rPr lang="en-US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I</a:t>
            </a:r>
            <a:r>
              <a:rPr lang="en-US" dirty="0" err="1" smtClean="0">
                <a:latin typeface="Gill Sans MT" panose="020B0502020104020203" pitchFamily="34" charset="0"/>
              </a:rPr>
              <a:t>stituto</a:t>
            </a:r>
            <a:r>
              <a:rPr lang="en-US" dirty="0" smtClean="0">
                <a:latin typeface="Gill Sans MT" panose="020B0502020104020203" pitchFamily="34" charset="0"/>
              </a:rPr>
              <a:t> </a:t>
            </a:r>
            <a:r>
              <a:rPr lang="en-US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N</a:t>
            </a:r>
            <a:r>
              <a:rPr lang="en-US" dirty="0" err="1" smtClean="0">
                <a:latin typeface="Gill Sans MT" panose="020B0502020104020203" pitchFamily="34" charset="0"/>
              </a:rPr>
              <a:t>azionale</a:t>
            </a:r>
            <a:r>
              <a:rPr lang="en-US" dirty="0" smtClean="0">
                <a:latin typeface="Gill Sans MT" panose="020B0502020104020203" pitchFamily="34" charset="0"/>
              </a:rPr>
              <a:t> di </a:t>
            </a:r>
            <a:r>
              <a:rPr lang="en-US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F</a:t>
            </a:r>
            <a:r>
              <a:rPr lang="en-US" dirty="0" err="1" smtClean="0">
                <a:latin typeface="Gill Sans MT" panose="020B0502020104020203" pitchFamily="34" charset="0"/>
              </a:rPr>
              <a:t>isica</a:t>
            </a:r>
            <a:r>
              <a:rPr lang="en-US" dirty="0" smtClean="0">
                <a:latin typeface="Gill Sans MT" panose="020B0502020104020203" pitchFamily="34" charset="0"/>
              </a:rPr>
              <a:t> </a:t>
            </a:r>
            <a:r>
              <a:rPr lang="en-US" dirty="0" err="1" smtClean="0">
                <a:solidFill>
                  <a:srgbClr val="E200A7"/>
                </a:solidFill>
                <a:latin typeface="Gill Sans MT" panose="020B0502020104020203" pitchFamily="34" charset="0"/>
              </a:rPr>
              <a:t>N</a:t>
            </a:r>
            <a:r>
              <a:rPr lang="en-US" dirty="0" err="1" smtClean="0">
                <a:latin typeface="Gill Sans MT" panose="020B0502020104020203" pitchFamily="34" charset="0"/>
              </a:rPr>
              <a:t>ucleare</a:t>
            </a:r>
            <a:r>
              <a:rPr lang="en-US" dirty="0" smtClean="0">
                <a:latin typeface="Gill Sans MT" panose="020B0502020104020203" pitchFamily="34" charset="0"/>
              </a:rPr>
              <a:t>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861"/>
          <a:stretch/>
        </p:blipFill>
        <p:spPr>
          <a:xfrm>
            <a:off x="3421617" y="5281989"/>
            <a:ext cx="1150383" cy="10299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53" y="5630888"/>
            <a:ext cx="3190179" cy="74146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89" y="5251319"/>
            <a:ext cx="2016349" cy="11210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975" y="5311776"/>
            <a:ext cx="1895475" cy="10001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88453" y="825173"/>
            <a:ext cx="84969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latin typeface="Gill Sans MT" panose="020B0502020104020203" pitchFamily="34" charset="0"/>
                <a:cs typeface="Times" panose="02020603050405020304" pitchFamily="18" charset="0"/>
              </a:rPr>
              <a:t>STAR brief </a:t>
            </a:r>
            <a:r>
              <a:rPr lang="it-IT" dirty="0" err="1" smtClean="0">
                <a:latin typeface="Gill Sans MT" panose="020B0502020104020203" pitchFamily="34" charset="0"/>
                <a:cs typeface="Times" panose="02020603050405020304" pitchFamily="18" charset="0"/>
              </a:rPr>
              <a:t>description</a:t>
            </a:r>
            <a:r>
              <a:rPr lang="it-IT" dirty="0" smtClean="0">
                <a:latin typeface="Gill Sans MT" panose="020B0502020104020203" pitchFamily="34" charset="0"/>
                <a:cs typeface="Times" panose="02020603050405020304" pitchFamily="18" charset="0"/>
              </a:rPr>
              <a:t>:</a:t>
            </a:r>
            <a:endParaRPr lang="en-US" dirty="0" smtClean="0">
              <a:latin typeface="Gill Sans MT" panose="020B0502020104020203" pitchFamily="34" charset="0"/>
              <a:cs typeface="Times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A Monochromatic</a:t>
            </a:r>
            <a:r>
              <a:rPr lang="en-US" dirty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 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&amp;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tunable</a:t>
            </a:r>
            <a:r>
              <a:rPr lang="en-US" dirty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 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&amp;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 </a:t>
            </a:r>
            <a:r>
              <a:rPr lang="en-US" dirty="0" err="1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ps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-long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 &amp; </a:t>
            </a:r>
            <a:r>
              <a:rPr lang="en-US" dirty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polarized</a:t>
            </a:r>
            <a:r>
              <a:rPr lang="en-US" dirty="0">
                <a:latin typeface="Gill Sans MT" panose="020B0502020104020203" pitchFamily="34" charset="0"/>
                <a:cs typeface="Times" panose="02020603050405020304" pitchFamily="18" charset="0"/>
              </a:rPr>
              <a:t> X-ray 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beam 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from </a:t>
            </a:r>
            <a:r>
              <a:rPr lang="en-US" dirty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20 to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140 </a:t>
            </a:r>
            <a:r>
              <a:rPr lang="en-US" dirty="0" err="1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keV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>
                <a:latin typeface="Gill Sans MT" panose="020B0502020104020203" pitchFamily="34" charset="0"/>
                <a:cs typeface="Times" panose="02020603050405020304" pitchFamily="18" charset="0"/>
              </a:rPr>
              <a:t>E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xperiments on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matter science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,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cultural heritage</a:t>
            </a:r>
            <a:r>
              <a:rPr lang="en-US" dirty="0">
                <a:latin typeface="Gill Sans MT" panose="020B0502020104020203" pitchFamily="34" charset="0"/>
                <a:cs typeface="Times" panose="02020603050405020304" pitchFamily="18" charset="0"/>
              </a:rPr>
              <a:t> 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analysis and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radiological imaging, by using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micro-tomography, </a:t>
            </a: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are planned.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>
                <a:latin typeface="Gill Sans MT" panose="020B0502020104020203" pitchFamily="34" charset="0"/>
                <a:cs typeface="Times" panose="02020603050405020304" pitchFamily="18" charset="0"/>
              </a:rPr>
              <a:t>An</a:t>
            </a:r>
            <a:r>
              <a:rPr lang="en-US" dirty="0" smtClean="0">
                <a:solidFill>
                  <a:srgbClr val="FF0000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 </a:t>
            </a:r>
            <a:r>
              <a:rPr lang="en-US" dirty="0" err="1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Yb:Yag</a:t>
            </a:r>
            <a:r>
              <a:rPr lang="en-US" dirty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 100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Hz, 150mJ colliding </a:t>
            </a:r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cs typeface="Times" panose="02020603050405020304" pitchFamily="18" charset="0"/>
              </a:rPr>
              <a:t>laser (Amplitude).</a:t>
            </a:r>
            <a:endParaRPr lang="it-IT" dirty="0">
              <a:solidFill>
                <a:srgbClr val="E200A7"/>
              </a:solidFill>
              <a:latin typeface="Gill Sans MT" panose="020B0502020104020203" pitchFamily="34" charset="0"/>
              <a:cs typeface="Times" panose="02020603050405020304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250825" y="549275"/>
            <a:ext cx="86600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769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250825" y="549275"/>
            <a:ext cx="863368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79388" y="44450"/>
            <a:ext cx="73453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sz="2400" b="1" dirty="0" smtClean="0">
                <a:latin typeface="+mj-lt"/>
              </a:rPr>
              <a:t>Location &amp; Funds</a:t>
            </a:r>
            <a:endParaRPr lang="en-US" sz="2400" b="1" dirty="0"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924" t="2559" r="2790" b="2540"/>
          <a:stretch/>
        </p:blipFill>
        <p:spPr>
          <a:xfrm>
            <a:off x="250825" y="757192"/>
            <a:ext cx="3352800" cy="3755964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805489" y="3309903"/>
            <a:ext cx="1034257" cy="400110"/>
          </a:xfrm>
          <a:prstGeom prst="rect">
            <a:avLst/>
          </a:prstGeom>
          <a:effectLst>
            <a:outerShdw blurRad="50800" dist="38100" dir="8100000" algn="tr" rotWithShape="0">
              <a:srgbClr val="14BCF2"/>
            </a:outerShdw>
          </a:effectLst>
        </p:spPr>
        <p:txBody>
          <a:bodyPr wrap="none">
            <a:spAutoFit/>
          </a:bodyPr>
          <a:lstStyle/>
          <a:p>
            <a:r>
              <a:rPr lang="it-IT" sz="2000" dirty="0" smtClean="0"/>
              <a:t>Calabria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136274" y="1133061"/>
            <a:ext cx="4639192" cy="120032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ea typeface="Ebrima" panose="02000000000000000000" pitchFamily="2" charset="0"/>
                <a:cs typeface="Consolas" panose="020B0609020204030204" pitchFamily="49" charset="0"/>
              </a:rPr>
              <a:t>The economical support comes from the EU </a:t>
            </a:r>
            <a:r>
              <a:rPr lang="en-US" dirty="0" smtClean="0">
                <a:latin typeface="Gill Sans MT" panose="020B0502020104020203" pitchFamily="34" charset="0"/>
                <a:ea typeface="Ebrima" panose="02000000000000000000" pitchFamily="2" charset="0"/>
                <a:cs typeface="Consolas" panose="020B0609020204030204" pitchFamily="49" charset="0"/>
              </a:rPr>
              <a:t>for Regional Convergence (including Calabria) </a:t>
            </a:r>
          </a:p>
          <a:p>
            <a:r>
              <a:rPr lang="en-US" dirty="0" smtClean="0">
                <a:solidFill>
                  <a:srgbClr val="E200A7"/>
                </a:solidFill>
                <a:latin typeface="Gill Sans MT" panose="020B0502020104020203" pitchFamily="34" charset="0"/>
                <a:ea typeface="Ebrima" panose="02000000000000000000" pitchFamily="2" charset="0"/>
                <a:cs typeface="Consolas" panose="020B0609020204030204" pitchFamily="49" charset="0"/>
              </a:rPr>
              <a:t>Development Funds </a:t>
            </a:r>
            <a:r>
              <a:rPr lang="en-US" dirty="0" smtClean="0">
                <a:latin typeface="Gill Sans MT" panose="020B0502020104020203" pitchFamily="34" charset="0"/>
                <a:ea typeface="Ebrima" panose="02000000000000000000" pitchFamily="2" charset="0"/>
                <a:cs typeface="Consolas" panose="020B0609020204030204" pitchFamily="49" charset="0"/>
              </a:rPr>
              <a:t>for the community, including research infrastructures</a:t>
            </a:r>
            <a:endParaRPr lang="en-US" dirty="0">
              <a:latin typeface="Gill Sans MT" panose="020B0502020104020203" pitchFamily="34" charset="0"/>
              <a:ea typeface="Ebrima" panose="02000000000000000000" pitchFamily="2" charset="0"/>
              <a:cs typeface="Consolas" panose="020B0609020204030204" pitchFamily="49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6274" y="2879078"/>
            <a:ext cx="4639192" cy="1261761"/>
          </a:xfrm>
          <a:prstGeom prst="rect">
            <a:avLst/>
          </a:prstGeom>
          <a:ln w="15875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Group 13"/>
          <p:cNvGrpSpPr/>
          <p:nvPr/>
        </p:nvGrpSpPr>
        <p:grpSpPr>
          <a:xfrm>
            <a:off x="250825" y="4755341"/>
            <a:ext cx="2939305" cy="1913936"/>
            <a:chOff x="3964502" y="613378"/>
            <a:chExt cx="2939305" cy="191393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4502" y="757192"/>
              <a:ext cx="2767426" cy="1770122"/>
            </a:xfrm>
            <a:prstGeom prst="rect">
              <a:avLst/>
            </a:prstGeom>
            <a:ln w="19050"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4263923" y="654824"/>
              <a:ext cx="1062123" cy="523220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2800" b="1" dirty="0" smtClean="0">
                  <a:solidFill>
                    <a:srgbClr val="FF0000"/>
                  </a:solidFill>
                  <a:latin typeface="Gabriola" panose="04040605051002020D02" pitchFamily="82" charset="0"/>
                </a:rPr>
                <a:t>‘</a:t>
              </a:r>
              <a:r>
                <a:rPr lang="it-IT" sz="2800" b="1" dirty="0" err="1" smtClean="0">
                  <a:solidFill>
                    <a:srgbClr val="FF0000"/>
                  </a:solidFill>
                  <a:latin typeface="Gabriola" panose="04040605051002020D02" pitchFamily="82" charset="0"/>
                </a:rPr>
                <a:t>nduja</a:t>
              </a:r>
              <a:endParaRPr lang="en-US" sz="2800" b="1" dirty="0">
                <a:solidFill>
                  <a:srgbClr val="FF0000"/>
                </a:solidFill>
                <a:latin typeface="Gabriola" panose="04040605051002020D02" pitchFamily="82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841684" y="613378"/>
              <a:ext cx="1062123" cy="523220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2800" b="1" dirty="0" err="1" smtClean="0">
                  <a:solidFill>
                    <a:srgbClr val="57372B"/>
                  </a:solidFill>
                  <a:latin typeface="Gabriola" panose="04040605051002020D02" pitchFamily="82" charset="0"/>
                </a:rPr>
                <a:t>licorice</a:t>
              </a:r>
              <a:endParaRPr lang="en-US" sz="2800" b="1" dirty="0">
                <a:solidFill>
                  <a:srgbClr val="57372B"/>
                </a:solidFill>
                <a:latin typeface="Gabriola" panose="04040605051002020D02" pitchFamily="82" charset="0"/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9" t="25384" r="8940" b="48735"/>
          <a:stretch/>
        </p:blipFill>
        <p:spPr>
          <a:xfrm>
            <a:off x="3533889" y="4899155"/>
            <a:ext cx="5125714" cy="1770122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167030" y="6257270"/>
            <a:ext cx="1948619" cy="52322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2800" b="1" dirty="0" err="1" smtClean="0">
                <a:solidFill>
                  <a:schemeClr val="bg1"/>
                </a:solidFill>
                <a:latin typeface="+mj-lt"/>
              </a:rPr>
              <a:t>since</a:t>
            </a:r>
            <a:r>
              <a:rPr lang="it-IT" sz="28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it-IT" sz="2800" b="1" dirty="0" err="1" smtClean="0">
                <a:solidFill>
                  <a:schemeClr val="bg1"/>
                </a:solidFill>
                <a:latin typeface="+mj-lt"/>
              </a:rPr>
              <a:t>ever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85864" y="6244914"/>
            <a:ext cx="1948619" cy="52322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bg1"/>
                </a:solidFill>
                <a:latin typeface="+mj-lt"/>
              </a:rPr>
              <a:t>by </a:t>
            </a:r>
            <a:r>
              <a:rPr lang="it-IT" sz="2800" b="1" dirty="0" err="1" smtClean="0">
                <a:solidFill>
                  <a:schemeClr val="bg1"/>
                </a:solidFill>
                <a:latin typeface="+mj-lt"/>
              </a:rPr>
              <a:t>now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878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13383</TotalTime>
  <Words>1231</Words>
  <Application>Microsoft Office PowerPoint</Application>
  <PresentationFormat>On-screen Show (4:3)</PresentationFormat>
  <Paragraphs>221</Paragraphs>
  <Slides>22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8" baseType="lpstr">
      <vt:lpstr>ＭＳ Ｐゴシック</vt:lpstr>
      <vt:lpstr>Algerian</vt:lpstr>
      <vt:lpstr>Arial</vt:lpstr>
      <vt:lpstr>Calibri</vt:lpstr>
      <vt:lpstr>Cambria Math</vt:lpstr>
      <vt:lpstr>Comic Sans MS</vt:lpstr>
      <vt:lpstr>Consolas</vt:lpstr>
      <vt:lpstr>Constantia</vt:lpstr>
      <vt:lpstr>Ebrima</vt:lpstr>
      <vt:lpstr>Gabriola</vt:lpstr>
      <vt:lpstr>Gill Sans MT</vt:lpstr>
      <vt:lpstr>Helvetica</vt:lpstr>
      <vt:lpstr>Symbol</vt:lpstr>
      <vt:lpstr>Times</vt:lpstr>
      <vt:lpstr>Wingdings</vt:lpstr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bacci</dc:creator>
  <cp:lastModifiedBy>bacci</cp:lastModifiedBy>
  <cp:revision>119</cp:revision>
  <dcterms:created xsi:type="dcterms:W3CDTF">2017-06-04T19:33:01Z</dcterms:created>
  <dcterms:modified xsi:type="dcterms:W3CDTF">2017-11-28T06:53:02Z</dcterms:modified>
</cp:coreProperties>
</file>