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256" r:id="rId2"/>
    <p:sldId id="270" r:id="rId3"/>
    <p:sldId id="280" r:id="rId4"/>
    <p:sldId id="281" r:id="rId5"/>
    <p:sldId id="282" r:id="rId6"/>
    <p:sldId id="284" r:id="rId7"/>
    <p:sldId id="285" r:id="rId8"/>
    <p:sldId id="287" r:id="rId9"/>
    <p:sldId id="286" r:id="rId10"/>
    <p:sldId id="267" r:id="rId11"/>
    <p:sldId id="271" r:id="rId12"/>
    <p:sldId id="288" r:id="rId13"/>
    <p:sldId id="289" r:id="rId14"/>
    <p:sldId id="290" r:id="rId15"/>
    <p:sldId id="272" r:id="rId16"/>
    <p:sldId id="265" r:id="rId17"/>
    <p:sldId id="283" r:id="rId18"/>
    <p:sldId id="273" r:id="rId19"/>
    <p:sldId id="266" r:id="rId20"/>
    <p:sldId id="268" r:id="rId21"/>
    <p:sldId id="277" r:id="rId22"/>
    <p:sldId id="275" r:id="rId23"/>
  </p:sldIdLst>
  <p:sldSz cx="10080625" cy="7559675"/>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1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49E1"/>
    <a:srgbClr val="DF4B91"/>
    <a:srgbClr val="DB4F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94660"/>
  </p:normalViewPr>
  <p:slideViewPr>
    <p:cSldViewPr snapToGrid="0">
      <p:cViewPr varScale="1">
        <p:scale>
          <a:sx n="62" d="100"/>
          <a:sy n="62" d="100"/>
        </p:scale>
        <p:origin x="590" y="34"/>
      </p:cViewPr>
      <p:guideLst>
        <p:guide orient="horz" pos="2381"/>
        <p:guide pos="317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402138" y="0"/>
            <a:ext cx="3368675" cy="504825"/>
          </a:xfrm>
          <a:prstGeom prst="rect">
            <a:avLst/>
          </a:prstGeom>
        </p:spPr>
        <p:txBody>
          <a:bodyPr vert="horz" lIns="91440" tIns="45720" rIns="91440" bIns="45720" rtlCol="0"/>
          <a:lstStyle>
            <a:lvl1pPr algn="r">
              <a:defRPr sz="1200"/>
            </a:lvl1pPr>
          </a:lstStyle>
          <a:p>
            <a:fld id="{77989774-6D84-4BE5-8804-3AE96A5BF3EC}" type="datetimeFigureOut">
              <a:rPr lang="en-US" smtClean="0"/>
              <a:t>28-Nov-17</a:t>
            </a:fld>
            <a:endParaRPr lang="en-US"/>
          </a:p>
        </p:txBody>
      </p:sp>
      <p:sp>
        <p:nvSpPr>
          <p:cNvPr id="4" name="Footer Placeholder 3"/>
          <p:cNvSpPr>
            <a:spLocks noGrp="1"/>
          </p:cNvSpPr>
          <p:nvPr>
            <p:ph type="ftr" sz="quarter" idx="2"/>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402138" y="9553575"/>
            <a:ext cx="3368675" cy="504825"/>
          </a:xfrm>
          <a:prstGeom prst="rect">
            <a:avLst/>
          </a:prstGeom>
        </p:spPr>
        <p:txBody>
          <a:bodyPr vert="horz" lIns="91440" tIns="45720" rIns="91440" bIns="45720" rtlCol="0" anchor="b"/>
          <a:lstStyle>
            <a:lvl1pPr algn="r">
              <a:defRPr sz="1200"/>
            </a:lvl1pPr>
          </a:lstStyle>
          <a:p>
            <a:fld id="{BBA36212-4117-45E5-934E-80A9F185E432}" type="slidenum">
              <a:rPr lang="en-US" smtClean="0"/>
              <a:t>‹#›</a:t>
            </a:fld>
            <a:endParaRPr lang="en-US"/>
          </a:p>
        </p:txBody>
      </p:sp>
    </p:spTree>
    <p:extLst>
      <p:ext uri="{BB962C8B-B14F-4D97-AF65-F5344CB8AC3E}">
        <p14:creationId xmlns:p14="http://schemas.microsoft.com/office/powerpoint/2010/main" val="26645651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7C5CCD3-DA72-4DB1-9D28-C5DE1BACFE0D}" type="datetimeFigureOut">
              <a:rPr lang="en-US" smtClean="0"/>
              <a:t>28-Nov-17</a:t>
            </a:fld>
            <a:endParaRPr lang="en-US"/>
          </a:p>
        </p:txBody>
      </p:sp>
      <p:sp>
        <p:nvSpPr>
          <p:cNvPr id="4" name="Slide Image Placeholder 3"/>
          <p:cNvSpPr>
            <a:spLocks noGrp="1" noRot="1" noChangeAspect="1"/>
          </p:cNvSpPr>
          <p:nvPr>
            <p:ph type="sldImg" idx="2"/>
          </p:nvPr>
        </p:nvSpPr>
        <p:spPr>
          <a:xfrm>
            <a:off x="1624013" y="1257300"/>
            <a:ext cx="4524375"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AB5A4EA2-8CFE-4600-B732-B0408B568F2E}" type="slidenum">
              <a:rPr lang="en-US" smtClean="0"/>
              <a:t>‹#›</a:t>
            </a:fld>
            <a:endParaRPr lang="en-US"/>
          </a:p>
        </p:txBody>
      </p:sp>
    </p:spTree>
    <p:extLst>
      <p:ext uri="{BB962C8B-B14F-4D97-AF65-F5344CB8AC3E}">
        <p14:creationId xmlns:p14="http://schemas.microsoft.com/office/powerpoint/2010/main" val="311963143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67017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A4EA2-8CFE-4600-B732-B0408B568F2E}" type="slidenum">
              <a:rPr lang="en-US" smtClean="0"/>
              <a:t>20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79578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B2584A-54F9-FC4D-9734-1385F3BCF650}" type="slidenum">
              <a:rPr lang="en-US" smtClean="0"/>
              <a:pPr/>
              <a:t>6</a:t>
            </a:fld>
            <a:endParaRPr lang="en-US" dirty="0"/>
          </a:p>
        </p:txBody>
      </p:sp>
    </p:spTree>
    <p:extLst>
      <p:ext uri="{BB962C8B-B14F-4D97-AF65-F5344CB8AC3E}">
        <p14:creationId xmlns:p14="http://schemas.microsoft.com/office/powerpoint/2010/main" val="871493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B2584A-54F9-FC4D-9734-1385F3BCF650}" type="slidenum">
              <a:rPr lang="en-US" smtClean="0"/>
              <a:pPr/>
              <a:t>7</a:t>
            </a:fld>
            <a:endParaRPr lang="en-US" dirty="0"/>
          </a:p>
        </p:txBody>
      </p:sp>
    </p:spTree>
    <p:extLst>
      <p:ext uri="{BB962C8B-B14F-4D97-AF65-F5344CB8AC3E}">
        <p14:creationId xmlns:p14="http://schemas.microsoft.com/office/powerpoint/2010/main" val="2458381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B2584A-54F9-FC4D-9734-1385F3BCF650}" type="slidenum">
              <a:rPr lang="en-US" smtClean="0"/>
              <a:pPr/>
              <a:t>8</a:t>
            </a:fld>
            <a:endParaRPr lang="en-US" dirty="0"/>
          </a:p>
        </p:txBody>
      </p:sp>
    </p:spTree>
    <p:extLst>
      <p:ext uri="{BB962C8B-B14F-4D97-AF65-F5344CB8AC3E}">
        <p14:creationId xmlns:p14="http://schemas.microsoft.com/office/powerpoint/2010/main" val="3902818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B2584A-54F9-FC4D-9734-1385F3BCF650}" type="slidenum">
              <a:rPr lang="en-US" smtClean="0"/>
              <a:pPr/>
              <a:t>9</a:t>
            </a:fld>
            <a:endParaRPr lang="en-US" dirty="0"/>
          </a:p>
        </p:txBody>
      </p:sp>
    </p:spTree>
    <p:extLst>
      <p:ext uri="{BB962C8B-B14F-4D97-AF65-F5344CB8AC3E}">
        <p14:creationId xmlns:p14="http://schemas.microsoft.com/office/powerpoint/2010/main" val="1520002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A4EA2-8CFE-4600-B732-B0408B568F2E}" type="slidenum">
              <a:rPr lang="en-US" smtClean="0"/>
              <a:t>10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060738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16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30685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17</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03693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A4EA2-8CFE-4600-B732-B0408B568F2E}" type="slidenum">
              <a:rPr lang="en-US" smtClean="0"/>
              <a:t>19</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21979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504000" y="1769040"/>
            <a:ext cx="9071640" cy="2091240"/>
          </a:xfrm>
          <a:prstGeom prst="rect">
            <a:avLst/>
          </a:prstGeom>
        </p:spPr>
        <p:txBody>
          <a:bodyPr lIns="0" tIns="0" rIns="0" bIns="0"/>
          <a:lstStyle/>
          <a:p>
            <a:endParaRPr/>
          </a:p>
        </p:txBody>
      </p:sp>
      <p:sp>
        <p:nvSpPr>
          <p:cNvPr id="28" name="PlaceHolder 3"/>
          <p:cNvSpPr>
            <a:spLocks noGrp="1"/>
          </p:cNvSpPr>
          <p:nvPr>
            <p:ph type="body"/>
          </p:nvPr>
        </p:nvSpPr>
        <p:spPr>
          <a:xfrm>
            <a:off x="504000" y="4059360"/>
            <a:ext cx="9071640" cy="20912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30"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31"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32" name="PlaceHolder 4"/>
          <p:cNvSpPr>
            <a:spLocks noGrp="1"/>
          </p:cNvSpPr>
          <p:nvPr>
            <p:ph type="body"/>
          </p:nvPr>
        </p:nvSpPr>
        <p:spPr>
          <a:xfrm>
            <a:off x="5152680" y="4059360"/>
            <a:ext cx="4426920" cy="2091240"/>
          </a:xfrm>
          <a:prstGeom prst="rect">
            <a:avLst/>
          </a:prstGeom>
        </p:spPr>
        <p:txBody>
          <a:bodyPr lIns="0" tIns="0" rIns="0" bIns="0"/>
          <a:lstStyle/>
          <a:p>
            <a:endParaRPr/>
          </a:p>
        </p:txBody>
      </p:sp>
      <p:sp>
        <p:nvSpPr>
          <p:cNvPr id="33" name="PlaceHolder 5"/>
          <p:cNvSpPr>
            <a:spLocks noGrp="1"/>
          </p:cNvSpPr>
          <p:nvPr>
            <p:ph type="body"/>
          </p:nvPr>
        </p:nvSpPr>
        <p:spPr>
          <a:xfrm>
            <a:off x="504000" y="4059360"/>
            <a:ext cx="4426920" cy="20912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35" name="PlaceHolder 2"/>
          <p:cNvSpPr>
            <a:spLocks noGrp="1"/>
          </p:cNvSpPr>
          <p:nvPr>
            <p:ph type="body"/>
          </p:nvPr>
        </p:nvSpPr>
        <p:spPr>
          <a:xfrm>
            <a:off x="504000" y="1769040"/>
            <a:ext cx="9071640" cy="4384440"/>
          </a:xfrm>
          <a:prstGeom prst="rect">
            <a:avLst/>
          </a:prstGeom>
        </p:spPr>
        <p:txBody>
          <a:bodyPr lIns="0" tIns="0" rIns="0" bIns="0"/>
          <a:lstStyle/>
          <a:p>
            <a:endParaRPr/>
          </a:p>
        </p:txBody>
      </p:sp>
      <p:sp>
        <p:nvSpPr>
          <p:cNvPr id="36" name="PlaceHolder 3"/>
          <p:cNvSpPr>
            <a:spLocks noGrp="1"/>
          </p:cNvSpPr>
          <p:nvPr>
            <p:ph type="body"/>
          </p:nvPr>
        </p:nvSpPr>
        <p:spPr>
          <a:xfrm>
            <a:off x="504000" y="1769040"/>
            <a:ext cx="9071640" cy="4384440"/>
          </a:xfrm>
          <a:prstGeom prst="rect">
            <a:avLst/>
          </a:prstGeom>
        </p:spPr>
        <p:txBody>
          <a:bodyPr lIns="0" tIns="0" rIns="0" bIns="0"/>
          <a:lstStyle/>
          <a:p>
            <a:endParaRPr/>
          </a:p>
        </p:txBody>
      </p:sp>
      <p:pic>
        <p:nvPicPr>
          <p:cNvPr id="37" name="Picture 36"/>
          <p:cNvPicPr/>
          <p:nvPr/>
        </p:nvPicPr>
        <p:blipFill>
          <a:blip r:embed="rId2"/>
          <a:stretch/>
        </p:blipFill>
        <p:spPr>
          <a:xfrm>
            <a:off x="2292120" y="1768680"/>
            <a:ext cx="5495040" cy="4384440"/>
          </a:xfrm>
          <a:prstGeom prst="rect">
            <a:avLst/>
          </a:prstGeom>
          <a:ln>
            <a:noFill/>
          </a:ln>
        </p:spPr>
      </p:pic>
      <p:pic>
        <p:nvPicPr>
          <p:cNvPr id="38" name="Picture 37"/>
          <p:cNvPicPr/>
          <p:nvPr/>
        </p:nvPicPr>
        <p:blipFill>
          <a:blip r:embed="rId2"/>
          <a:stretch/>
        </p:blipFill>
        <p:spPr>
          <a:xfrm>
            <a:off x="2292120" y="1768680"/>
            <a:ext cx="5495040" cy="438444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504000" y="1769040"/>
            <a:ext cx="9071640" cy="438444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8" name="PlaceHolder 2"/>
          <p:cNvSpPr>
            <a:spLocks noGrp="1"/>
          </p:cNvSpPr>
          <p:nvPr>
            <p:ph type="body"/>
          </p:nvPr>
        </p:nvSpPr>
        <p:spPr>
          <a:xfrm>
            <a:off x="504000" y="1769040"/>
            <a:ext cx="9071640" cy="4384440"/>
          </a:xfrm>
          <a:prstGeom prst="rect">
            <a:avLst/>
          </a:prstGeom>
        </p:spPr>
        <p:txBody>
          <a:bodyPr lIns="0" tIns="0" rIns="0" bIns="0"/>
          <a:lstStyle/>
          <a:p>
            <a:endParaRPr/>
          </a:p>
        </p:txBody>
      </p:sp>
      <p:sp>
        <p:nvSpPr>
          <p:cNvPr id="2" name="Date Placeholder 1"/>
          <p:cNvSpPr>
            <a:spLocks noGrp="1"/>
          </p:cNvSpPr>
          <p:nvPr>
            <p:ph type="dt" idx="10"/>
          </p:nvPr>
        </p:nvSpPr>
        <p:spPr/>
        <p:txBody>
          <a:bodyPr/>
          <a:lstStyle/>
          <a:p>
            <a:endParaRPr lang="en-US"/>
          </a:p>
        </p:txBody>
      </p:sp>
      <p:sp>
        <p:nvSpPr>
          <p:cNvPr id="3" name="Footer Placeholder 2"/>
          <p:cNvSpPr>
            <a:spLocks noGrp="1"/>
          </p:cNvSpPr>
          <p:nvPr>
            <p:ph type="ftr" idx="11"/>
          </p:nvPr>
        </p:nvSpPr>
        <p:spPr/>
        <p:txBody>
          <a:bodyPr/>
          <a:lstStyle/>
          <a:p>
            <a:pPr algn="ctr"/>
            <a:endParaRPr lang="en-US"/>
          </a:p>
        </p:txBody>
      </p:sp>
      <p:sp>
        <p:nvSpPr>
          <p:cNvPr id="4" name="Slide Number Placeholder 3"/>
          <p:cNvSpPr>
            <a:spLocks noGrp="1"/>
          </p:cNvSpPr>
          <p:nvPr>
            <p:ph type="sldNum" idx="12"/>
          </p:nvPr>
        </p:nvSpPr>
        <p:spPr>
          <a:xfrm>
            <a:off x="9575640" y="7288306"/>
            <a:ext cx="504986" cy="271369"/>
          </a:xfrm>
          <a:gradFill flip="none" rotWithShape="1">
            <a:gsLst>
              <a:gs pos="0">
                <a:schemeClr val="accent1">
                  <a:lumMod val="0"/>
                  <a:lumOff val="100000"/>
                  <a:alpha val="79000"/>
                </a:schemeClr>
              </a:gs>
              <a:gs pos="100000">
                <a:schemeClr val="accent1">
                  <a:lumMod val="100000"/>
                  <a:alpha val="31000"/>
                </a:schemeClr>
              </a:gs>
            </a:gsLst>
            <a:lin ang="0" scaled="1"/>
            <a:tileRect/>
          </a:gradFill>
          <a:ln>
            <a:noFill/>
          </a:ln>
        </p:spPr>
        <p:txBody>
          <a:bodyPr/>
          <a:lstStyle>
            <a:lvl1pPr algn="r">
              <a:defRPr/>
            </a:lvl1pPr>
          </a:lstStyle>
          <a:p>
            <a:fld id="{C67F6C9C-13E3-4B00-B591-7BD1F52685F4}" type="slidenum">
              <a:rPr lang="en-US" sz="1400" smtClean="0">
                <a:latin typeface="Times New Roman"/>
              </a:rPr>
              <a:pPr/>
              <a:t>‹#›</a:t>
            </a:fld>
            <a:r>
              <a:rPr lang="en-US" sz="1400" dirty="0">
                <a:latin typeface="Times New Roman"/>
              </a:rPr>
              <a:t>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0" name="PlaceHolder 2"/>
          <p:cNvSpPr>
            <a:spLocks noGrp="1"/>
          </p:cNvSpPr>
          <p:nvPr>
            <p:ph type="body"/>
          </p:nvPr>
        </p:nvSpPr>
        <p:spPr>
          <a:xfrm>
            <a:off x="504000" y="1769040"/>
            <a:ext cx="4426920" cy="4384440"/>
          </a:xfrm>
          <a:prstGeom prst="rect">
            <a:avLst/>
          </a:prstGeom>
        </p:spPr>
        <p:txBody>
          <a:bodyPr lIns="0" tIns="0" rIns="0" bIns="0"/>
          <a:lstStyle/>
          <a:p>
            <a:endParaRPr/>
          </a:p>
        </p:txBody>
      </p:sp>
      <p:sp>
        <p:nvSpPr>
          <p:cNvPr id="11" name="PlaceHolder 3"/>
          <p:cNvSpPr>
            <a:spLocks noGrp="1"/>
          </p:cNvSpPr>
          <p:nvPr>
            <p:ph type="body"/>
          </p:nvPr>
        </p:nvSpPr>
        <p:spPr>
          <a:xfrm>
            <a:off x="5152680" y="1769040"/>
            <a:ext cx="4426920" cy="438444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5"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16" name="PlaceHolder 3"/>
          <p:cNvSpPr>
            <a:spLocks noGrp="1"/>
          </p:cNvSpPr>
          <p:nvPr>
            <p:ph type="body"/>
          </p:nvPr>
        </p:nvSpPr>
        <p:spPr>
          <a:xfrm>
            <a:off x="504000" y="4059360"/>
            <a:ext cx="4426920" cy="2091240"/>
          </a:xfrm>
          <a:prstGeom prst="rect">
            <a:avLst/>
          </a:prstGeom>
        </p:spPr>
        <p:txBody>
          <a:bodyPr lIns="0" tIns="0" rIns="0" bIns="0"/>
          <a:lstStyle/>
          <a:p>
            <a:endParaRPr/>
          </a:p>
        </p:txBody>
      </p:sp>
      <p:sp>
        <p:nvSpPr>
          <p:cNvPr id="17" name="PlaceHolder 4"/>
          <p:cNvSpPr>
            <a:spLocks noGrp="1"/>
          </p:cNvSpPr>
          <p:nvPr>
            <p:ph type="body"/>
          </p:nvPr>
        </p:nvSpPr>
        <p:spPr>
          <a:xfrm>
            <a:off x="5152680" y="1769040"/>
            <a:ext cx="4426920" cy="438444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9" name="PlaceHolder 2"/>
          <p:cNvSpPr>
            <a:spLocks noGrp="1"/>
          </p:cNvSpPr>
          <p:nvPr>
            <p:ph type="body"/>
          </p:nvPr>
        </p:nvSpPr>
        <p:spPr>
          <a:xfrm>
            <a:off x="504000" y="1769040"/>
            <a:ext cx="4426920" cy="4384440"/>
          </a:xfrm>
          <a:prstGeom prst="rect">
            <a:avLst/>
          </a:prstGeom>
        </p:spPr>
        <p:txBody>
          <a:bodyPr lIns="0" tIns="0" rIns="0" bIns="0"/>
          <a:lstStyle/>
          <a:p>
            <a:endParaRPr/>
          </a:p>
        </p:txBody>
      </p:sp>
      <p:sp>
        <p:nvSpPr>
          <p:cNvPr id="20"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21" name="PlaceHolder 4"/>
          <p:cNvSpPr>
            <a:spLocks noGrp="1"/>
          </p:cNvSpPr>
          <p:nvPr>
            <p:ph type="body"/>
          </p:nvPr>
        </p:nvSpPr>
        <p:spPr>
          <a:xfrm>
            <a:off x="5152680" y="4059360"/>
            <a:ext cx="4426920" cy="20912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23"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24"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25" name="PlaceHolder 4"/>
          <p:cNvSpPr>
            <a:spLocks noGrp="1"/>
          </p:cNvSpPr>
          <p:nvPr>
            <p:ph type="body"/>
          </p:nvPr>
        </p:nvSpPr>
        <p:spPr>
          <a:xfrm>
            <a:off x="504000" y="4059360"/>
            <a:ext cx="9071640" cy="20912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504000" y="1769040"/>
            <a:ext cx="9071640" cy="4384440"/>
          </a:xfrm>
          <a:prstGeom prst="rect">
            <a:avLst/>
          </a:prstGeom>
        </p:spPr>
        <p:txBody>
          <a:bodyPr lIns="0" tIns="0" rIns="0" bIns="0"/>
          <a:lstStyle/>
          <a:p>
            <a:pPr>
              <a:buSzPct val="45000"/>
              <a:buFont typeface="StarSymbol"/>
              <a:buChar char=""/>
            </a:pPr>
            <a:r>
              <a:rPr lang="en-US" sz="3200">
                <a:latin typeface="Arial"/>
              </a:rPr>
              <a:t>Click to edit the outline text format</a:t>
            </a:r>
            <a:endParaRPr/>
          </a:p>
          <a:p>
            <a:pPr lvl="1">
              <a:buSzPct val="75000"/>
              <a:buFont typeface="StarSymbol"/>
              <a:buChar char=""/>
            </a:pPr>
            <a:r>
              <a:rPr lang="en-US" sz="2800">
                <a:latin typeface="Arial"/>
              </a:rPr>
              <a:t>Second Outline Level</a:t>
            </a:r>
            <a:endParaRPr/>
          </a:p>
          <a:p>
            <a:pPr lvl="2">
              <a:buSzPct val="45000"/>
              <a:buFont typeface="StarSymbol"/>
              <a:buChar char=""/>
            </a:pPr>
            <a:r>
              <a:rPr lang="en-US" sz="2400">
                <a:latin typeface="Arial"/>
              </a:rPr>
              <a:t>Third Outline Level</a:t>
            </a:r>
            <a:endParaRPr/>
          </a:p>
          <a:p>
            <a:pPr lvl="3">
              <a:buSzPct val="75000"/>
              <a:buFont typeface="StarSymbol"/>
              <a:buChar char=""/>
            </a:pPr>
            <a:r>
              <a:rPr lang="en-US" sz="20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
        <p:nvSpPr>
          <p:cNvPr id="2" name="PlaceHolder 3"/>
          <p:cNvSpPr>
            <a:spLocks noGrp="1"/>
          </p:cNvSpPr>
          <p:nvPr>
            <p:ph type="dt"/>
          </p:nvPr>
        </p:nvSpPr>
        <p:spPr>
          <a:xfrm>
            <a:off x="504000" y="6887160"/>
            <a:ext cx="2348280" cy="521280"/>
          </a:xfrm>
          <a:prstGeom prst="rect">
            <a:avLst/>
          </a:prstGeom>
        </p:spPr>
        <p:txBody>
          <a:bodyPr lIns="0" tIns="0" rIns="0" bIns="0"/>
          <a:lstStyle/>
          <a:p>
            <a:endParaRPr/>
          </a:p>
        </p:txBody>
      </p:sp>
      <p:sp>
        <p:nvSpPr>
          <p:cNvPr id="3" name="PlaceHolder 4"/>
          <p:cNvSpPr>
            <a:spLocks noGrp="1"/>
          </p:cNvSpPr>
          <p:nvPr>
            <p:ph type="ftr"/>
          </p:nvPr>
        </p:nvSpPr>
        <p:spPr>
          <a:xfrm>
            <a:off x="3447360" y="6887160"/>
            <a:ext cx="3195000" cy="521280"/>
          </a:xfrm>
          <a:prstGeom prst="rect">
            <a:avLst/>
          </a:prstGeom>
        </p:spPr>
        <p:txBody>
          <a:bodyPr lIns="0" tIns="0" rIns="0" bIns="0"/>
          <a:lstStyle/>
          <a:p>
            <a:pPr algn="ctr"/>
            <a:endParaRPr/>
          </a:p>
        </p:txBody>
      </p:sp>
      <p:sp>
        <p:nvSpPr>
          <p:cNvPr id="4" name="PlaceHolder 5"/>
          <p:cNvSpPr>
            <a:spLocks noGrp="1"/>
          </p:cNvSpPr>
          <p:nvPr>
            <p:ph type="sldNum"/>
          </p:nvPr>
        </p:nvSpPr>
        <p:spPr>
          <a:xfrm>
            <a:off x="7227360" y="6887160"/>
            <a:ext cx="2348280" cy="521280"/>
          </a:xfrm>
          <a:prstGeom prst="rect">
            <a:avLst/>
          </a:prstGeom>
        </p:spPr>
        <p:txBody>
          <a:bodyPr lIns="0" tIns="0" rIns="0" bIns="0"/>
          <a:lstStyle/>
          <a:p>
            <a:pPr algn="r"/>
            <a:fld id="{C67F6C9C-13E3-4B00-B591-7BD1F52685F4}" type="slidenum">
              <a:rPr lang="en-US" sz="1400">
                <a:latin typeface="Times New Roman"/>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668097/"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web.fnal.gov/organization/theory/JETP/2012/OptStochCooling1.pdf" TargetMode="External"/><Relationship Id="rId7" Type="http://schemas.openxmlformats.org/officeDocument/2006/relationships/hyperlink" Target="https://doi.org/10.1103/PhysRevLett.102.114801"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https://indico.cern.ch/event/523655/contributions/2223400/attachments/1332877/2003922/Krasny_Gamma_Factory_PBC_Sept2016.pdf" TargetMode="External"/><Relationship Id="rId5" Type="http://schemas.openxmlformats.org/officeDocument/2006/relationships/hyperlink" Target="http://journals.aps.org/prab/abstract/10.1103/PhysRevSTAB.11.011302" TargetMode="External"/><Relationship Id="rId4" Type="http://schemas.openxmlformats.org/officeDocument/2006/relationships/hyperlink" Target="https://jacowfs.jlab.org/conf/y15/cool15/papers/WEWAUD03/WEWAUD03.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slideLayout" Target="../slideLayouts/slideLayout3.xml"/><Relationship Id="rId5" Type="http://schemas.openxmlformats.org/officeDocument/2006/relationships/hyperlink" Target="http://accelconf.web.cern.ch/AccelConf/r08/papers/MOCAU03.pdf" TargetMode="External"/><Relationship Id="rId4" Type="http://schemas.openxmlformats.org/officeDocument/2006/relationships/hyperlink" Target="http://journals.aps.org/prl/abstract/10.1103/PhysRevLett.76.43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indico.cern.ch/event/298052/contribution/2/attachments/560064/771562/SPS_impmodel.pptx" TargetMode="External"/><Relationship Id="rId2" Type="http://schemas.openxmlformats.org/officeDocument/2006/relationships/image" Target="../media/image27.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indico.cern.ch/event/298052/contribution/2/attachments/560064/771562/SPS_impmodel.pptx" TargetMode="External"/><Relationship Id="rId2" Type="http://schemas.openxmlformats.org/officeDocument/2006/relationships/image" Target="../media/image28.gi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indico.cern.ch/event/298052/contribution/2/attachments/560064/771562/SPS_impmodel.pptx" TargetMode="External"/><Relationship Id="rId2" Type="http://schemas.openxmlformats.org/officeDocument/2006/relationships/image" Target="../media/image29.gi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hyperlink" Target="https://indico.cern.ch/event/523655/contributions/2223400/attachments/1332877/2003922/Krasny_Gamma_Factory_PBC_Sept2016.pdf" TargetMode="External"/><Relationship Id="rId3" Type="http://schemas.openxmlformats.org/officeDocument/2006/relationships/hyperlink" Target="http://cds.cern.ch/record/851592/files/ab-2005-034.pdf" TargetMode="External"/><Relationship Id="rId7" Type="http://schemas.openxmlformats.org/officeDocument/2006/relationships/hyperlink" Target="http://journals.aps.org/prl/abstract/10.1103/PhysRevLett.76.431" TargetMode="External"/><Relationship Id="rId2" Type="http://schemas.openxmlformats.org/officeDocument/2006/relationships/hyperlink" Target="http://accelconf.web.cern.ch/AccelConf/ipac2016/papers/tupmr027.pdf" TargetMode="External"/><Relationship Id="rId1" Type="http://schemas.openxmlformats.org/officeDocument/2006/relationships/slideLayout" Target="../slideLayouts/slideLayout3.xml"/><Relationship Id="rId6" Type="http://schemas.openxmlformats.org/officeDocument/2006/relationships/hyperlink" Target="http://journals.aps.org/prab/pdf/10.1103/PhysRevSTAB.11.011001" TargetMode="External"/><Relationship Id="rId5" Type="http://schemas.openxmlformats.org/officeDocument/2006/relationships/image" Target="../media/image32.emf"/><Relationship Id="rId4" Type="http://schemas.openxmlformats.org/officeDocument/2006/relationships/image" Target="../media/image31.emf"/></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image" Target="../media/image7.gif"/><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hyperlink" Target="https://cds.cern.ch/record/1373990/files/p90.pdf" TargetMode="External"/><Relationship Id="rId7" Type="http://schemas.openxmlformats.org/officeDocument/2006/relationships/hyperlink" Target="https://cds.cern.ch/record/2200293/files/CERN-ACC-2016-0101.pdf"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7.emf"/><Relationship Id="rId11" Type="http://schemas.openxmlformats.org/officeDocument/2006/relationships/hyperlink" Target="http://dx.doi.org/10.1016/j.nima.2014.07.010" TargetMode="External"/><Relationship Id="rId5" Type="http://schemas.openxmlformats.org/officeDocument/2006/relationships/image" Target="../media/image36.emf"/><Relationship Id="rId10" Type="http://schemas.openxmlformats.org/officeDocument/2006/relationships/image" Target="../media/image39.emf"/><Relationship Id="rId4" Type="http://schemas.openxmlformats.org/officeDocument/2006/relationships/image" Target="../media/image35.emf"/><Relationship Id="rId9" Type="http://schemas.openxmlformats.org/officeDocument/2006/relationships/hyperlink" Target="http://lhc-commissioning.web.cern.ch/lhc-commissioning/presentations/2010/VL_LHC_LuminosityEvolution.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www.inp.nsk.su/~petrenko/misc/ion_cooling/animations/" TargetMode="Externa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www.inp.nsk.su/~petrenko/misc/ion_cooling/animations/" TargetMode="External"/><Relationship Id="rId4" Type="http://schemas.openxmlformats.org/officeDocument/2006/relationships/image" Target="../media/image21.gif"/></Relationships>
</file>

<file path=ppt/slides/_rels/slide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www.inp.nsk.su/~petrenko/misc/ion_cooling/animations/" TargetMode="External"/><Relationship Id="rId4" Type="http://schemas.openxmlformats.org/officeDocument/2006/relationships/image" Target="../media/image23.gif"/></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accelconf.web.cern.ch/AccelConf/r08/papers/MOCAU03.pdf" TargetMode="External"/><Relationship Id="rId4" Type="http://schemas.openxmlformats.org/officeDocument/2006/relationships/hyperlink" Target="http://www.inp.nsk.su/~petrenko/misc/ion_cooling/anima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Shape 1"/>
          <p:cNvSpPr txBox="1"/>
          <p:nvPr/>
        </p:nvSpPr>
        <p:spPr>
          <a:xfrm>
            <a:off x="599303" y="439298"/>
            <a:ext cx="9014254" cy="1879560"/>
          </a:xfrm>
          <a:prstGeom prst="rect">
            <a:avLst/>
          </a:prstGeom>
          <a:noFill/>
          <a:ln>
            <a:noFill/>
          </a:ln>
        </p:spPr>
        <p:txBody>
          <a:bodyPr lIns="0" tIns="0" rIns="0" bIns="0" anchor="ctr"/>
          <a:lstStyle/>
          <a:p>
            <a:pPr algn="ctr"/>
            <a:r>
              <a:rPr lang="en-US" sz="4000" b="1" dirty="0"/>
              <a:t>Beam stability and cooling aspects for the partially stripped ions in the storage rings (LHC/SPS)</a:t>
            </a:r>
            <a:endParaRPr sz="4000" dirty="0"/>
          </a:p>
        </p:txBody>
      </p:sp>
      <p:sp>
        <p:nvSpPr>
          <p:cNvPr id="40" name="TextShape 2"/>
          <p:cNvSpPr txBox="1"/>
          <p:nvPr/>
        </p:nvSpPr>
        <p:spPr>
          <a:xfrm>
            <a:off x="450489" y="2607412"/>
            <a:ext cx="9326880" cy="1797120"/>
          </a:xfrm>
          <a:prstGeom prst="rect">
            <a:avLst/>
          </a:prstGeom>
          <a:noFill/>
          <a:ln>
            <a:noFill/>
          </a:ln>
        </p:spPr>
        <p:txBody>
          <a:bodyPr lIns="0" tIns="0" rIns="0" bIns="0" anchor="ctr"/>
          <a:lstStyle/>
          <a:p>
            <a:pPr algn="ctr"/>
            <a:r>
              <a:rPr lang="en-US" sz="3200" dirty="0">
                <a:latin typeface="Arial"/>
              </a:rPr>
              <a:t>Alexey Petrenko (CERN, </a:t>
            </a:r>
            <a:r>
              <a:rPr lang="en-US" sz="3200" dirty="0" err="1">
                <a:latin typeface="Arial"/>
              </a:rPr>
              <a:t>Budker</a:t>
            </a:r>
            <a:r>
              <a:rPr lang="en-US" sz="3200" dirty="0">
                <a:latin typeface="Arial"/>
              </a:rPr>
              <a:t> INP)</a:t>
            </a:r>
          </a:p>
          <a:p>
            <a:pPr algn="ctr"/>
            <a:r>
              <a:rPr lang="en-US" sz="3200" dirty="0">
                <a:hlinkClick r:id="rId3"/>
              </a:rPr>
              <a:t>Photon Beams Workshop</a:t>
            </a:r>
            <a:r>
              <a:rPr lang="en-US" sz="3200" dirty="0"/>
              <a:t>, </a:t>
            </a:r>
            <a:r>
              <a:rPr lang="en-US" sz="3200" dirty="0">
                <a:latin typeface="Arial"/>
              </a:rPr>
              <a:t>28.11.2017, Padua</a:t>
            </a:r>
            <a:endParaRPr dirty="0"/>
          </a:p>
        </p:txBody>
      </p:sp>
      <p:pic>
        <p:nvPicPr>
          <p:cNvPr id="1026" name="Picture 2" descr="https://www.eso.org/public/archives/logos/screen/cer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9828" y="5282035"/>
            <a:ext cx="1765909" cy="17272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Shape 1"/>
          <p:cNvSpPr txBox="1"/>
          <p:nvPr/>
        </p:nvSpPr>
        <p:spPr>
          <a:xfrm>
            <a:off x="0" y="171064"/>
            <a:ext cx="8808440" cy="640080"/>
          </a:xfrm>
          <a:prstGeom prst="rect">
            <a:avLst/>
          </a:prstGeom>
          <a:noFill/>
          <a:ln>
            <a:noFill/>
          </a:ln>
        </p:spPr>
        <p:txBody>
          <a:bodyPr lIns="0" tIns="0" rIns="0" bIns="0" anchor="ctr"/>
          <a:lstStyle/>
          <a:p>
            <a:pPr algn="ctr"/>
            <a:r>
              <a:rPr lang="en-GB" sz="2400" dirty="0">
                <a:latin typeface="Arial"/>
              </a:rPr>
              <a:t>There are several ways to cool high-energy hadron beams</a:t>
            </a:r>
            <a:endParaRPr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10</a:t>
            </a:fld>
            <a:endParaRPr lang="en-US"/>
          </a:p>
        </p:txBody>
      </p:sp>
      <p:sp>
        <p:nvSpPr>
          <p:cNvPr id="4" name="TextBox 3"/>
          <p:cNvSpPr txBox="1"/>
          <p:nvPr/>
        </p:nvSpPr>
        <p:spPr>
          <a:xfrm>
            <a:off x="312103" y="819368"/>
            <a:ext cx="9516030" cy="6463308"/>
          </a:xfrm>
          <a:prstGeom prst="rect">
            <a:avLst/>
          </a:prstGeom>
          <a:noFill/>
        </p:spPr>
        <p:txBody>
          <a:bodyPr wrap="square" rtlCol="0">
            <a:spAutoFit/>
          </a:bodyPr>
          <a:lstStyle/>
          <a:p>
            <a:r>
              <a:rPr lang="en-US" b="1" dirty="0"/>
              <a:t>1. Synchrotron radiation cooling</a:t>
            </a:r>
          </a:p>
          <a:p>
            <a:endParaRPr lang="en-US" dirty="0"/>
          </a:p>
          <a:p>
            <a:r>
              <a:rPr lang="en-US" dirty="0"/>
              <a:t>For protons and ions occurs naturally at very high energies. Takes hours. For the AWAKE-like PWFA applications probably practical only starting from the energy of High-Energy LHC (a project to upgrade LHC to 12-16 </a:t>
            </a:r>
            <a:r>
              <a:rPr lang="en-US" dirty="0" err="1"/>
              <a:t>TeV</a:t>
            </a:r>
            <a:r>
              <a:rPr lang="en-US" dirty="0"/>
              <a:t>).</a:t>
            </a:r>
          </a:p>
          <a:p>
            <a:endParaRPr lang="en-US" dirty="0"/>
          </a:p>
          <a:p>
            <a:r>
              <a:rPr lang="en-US" b="1" dirty="0"/>
              <a:t>2. Optical stochastic cooling</a:t>
            </a:r>
          </a:p>
          <a:p>
            <a:endParaRPr lang="en-US" dirty="0"/>
          </a:p>
          <a:p>
            <a:r>
              <a:rPr lang="en-US" dirty="0"/>
              <a:t>Was seriously considered for the </a:t>
            </a:r>
            <a:r>
              <a:rPr lang="en-US" dirty="0" err="1"/>
              <a:t>Tevatron</a:t>
            </a:r>
            <a:r>
              <a:rPr lang="en-US" dirty="0"/>
              <a:t>. Can be applied for protons in the LHC (for luminosity leveling and beam halo control). The test experiment with electrons is under construction at </a:t>
            </a:r>
            <a:r>
              <a:rPr lang="en-US" dirty="0" err="1"/>
              <a:t>Fermilab</a:t>
            </a:r>
            <a:r>
              <a:rPr lang="en-US" dirty="0"/>
              <a:t>. For details see: V. </a:t>
            </a:r>
            <a:r>
              <a:rPr lang="en-US" dirty="0" err="1"/>
              <a:t>Lebedev</a:t>
            </a:r>
            <a:r>
              <a:rPr lang="en-US" dirty="0"/>
              <a:t>. </a:t>
            </a:r>
            <a:r>
              <a:rPr lang="en-US" dirty="0">
                <a:hlinkClick r:id="rId3"/>
              </a:rPr>
              <a:t>Optical Stochastic Cooling</a:t>
            </a:r>
            <a:r>
              <a:rPr lang="en-US" dirty="0"/>
              <a:t> (2012).</a:t>
            </a:r>
          </a:p>
          <a:p>
            <a:r>
              <a:rPr lang="en-US" dirty="0"/>
              <a:t>V. </a:t>
            </a:r>
            <a:r>
              <a:rPr lang="en-US" dirty="0" err="1"/>
              <a:t>Lebedev</a:t>
            </a:r>
            <a:r>
              <a:rPr lang="en-US" dirty="0"/>
              <a:t> and A. Romanov. </a:t>
            </a:r>
            <a:r>
              <a:rPr lang="en-US" dirty="0">
                <a:hlinkClick r:id="rId4"/>
              </a:rPr>
              <a:t>Optical Stochastic Cooling at IOTA Ring</a:t>
            </a:r>
            <a:r>
              <a:rPr lang="en-US" dirty="0"/>
              <a:t> (2015). </a:t>
            </a:r>
          </a:p>
          <a:p>
            <a:r>
              <a:rPr lang="en-US" dirty="0"/>
              <a:t>E. Bessonov, M. </a:t>
            </a:r>
            <a:r>
              <a:rPr lang="en-US" dirty="0" err="1"/>
              <a:t>Gorbunkov</a:t>
            </a:r>
            <a:r>
              <a:rPr lang="en-US" dirty="0"/>
              <a:t>, A. </a:t>
            </a:r>
            <a:r>
              <a:rPr lang="en-US" dirty="0" err="1"/>
              <a:t>Mikhailichenko</a:t>
            </a:r>
            <a:r>
              <a:rPr lang="en-US" dirty="0"/>
              <a:t>. </a:t>
            </a:r>
            <a:r>
              <a:rPr lang="en-US" dirty="0">
                <a:hlinkClick r:id="rId5"/>
              </a:rPr>
              <a:t>Enhanced optical cooling system test in an electron storage ring</a:t>
            </a:r>
            <a:r>
              <a:rPr lang="en-US" dirty="0"/>
              <a:t> (2008) – fast version of optical stochastic cooling.</a:t>
            </a:r>
          </a:p>
          <a:p>
            <a:endParaRPr lang="en-US" dirty="0"/>
          </a:p>
          <a:p>
            <a:r>
              <a:rPr lang="en-US" b="1" dirty="0"/>
              <a:t>3. Laser cooling of partially stripped ions</a:t>
            </a:r>
          </a:p>
          <a:p>
            <a:endParaRPr lang="en-US" dirty="0"/>
          </a:p>
          <a:p>
            <a:r>
              <a:rPr lang="en-US" dirty="0"/>
              <a:t>Well-developed at low-energy. Cooling is </a:t>
            </a:r>
            <a:r>
              <a:rPr lang="en-GB" dirty="0"/>
              <a:t>faster</a:t>
            </a:r>
            <a:r>
              <a:rPr lang="en-US" dirty="0"/>
              <a:t> at high energy because the energy radiated by the ion grows as </a:t>
            </a:r>
            <a:r>
              <a:rPr lang="el-GR" i="1" dirty="0">
                <a:latin typeface="Times New Roman" panose="02020603050405020304" pitchFamily="18" charset="0"/>
                <a:cs typeface="Times New Roman" panose="02020603050405020304" pitchFamily="18" charset="0"/>
              </a:rPr>
              <a:t>γ</a:t>
            </a:r>
            <a:r>
              <a:rPr lang="en-GB" baseline="30000" dirty="0"/>
              <a:t>2</a:t>
            </a:r>
            <a:r>
              <a:rPr lang="en-GB" dirty="0"/>
              <a:t>. Never</a:t>
            </a:r>
            <a:r>
              <a:rPr lang="en-US" dirty="0"/>
              <a:t> tested above few 100 MeV/u. Also interesting as an intense source of gamma-photons: see the talks of W. Krasny on </a:t>
            </a:r>
            <a:r>
              <a:rPr lang="en-US" dirty="0">
                <a:hlinkClick r:id="rId6"/>
              </a:rPr>
              <a:t>The Gamma Factory Initiative</a:t>
            </a:r>
            <a:r>
              <a:rPr lang="en-US" dirty="0"/>
              <a:t>.</a:t>
            </a:r>
          </a:p>
          <a:p>
            <a:endParaRPr lang="en-US" dirty="0"/>
          </a:p>
          <a:p>
            <a:r>
              <a:rPr lang="en-US" b="1" dirty="0"/>
              <a:t>4. Coherent electron cooling </a:t>
            </a:r>
            <a:r>
              <a:rPr lang="en-US" dirty="0"/>
              <a:t>V. Litvinenko and </a:t>
            </a:r>
            <a:r>
              <a:rPr lang="en-US" dirty="0" err="1"/>
              <a:t>Ya</a:t>
            </a:r>
            <a:r>
              <a:rPr lang="en-US" dirty="0"/>
              <a:t>. </a:t>
            </a:r>
            <a:r>
              <a:rPr lang="en-US" dirty="0" err="1"/>
              <a:t>Derbenev</a:t>
            </a:r>
            <a:r>
              <a:rPr lang="en-US" dirty="0"/>
              <a:t>, </a:t>
            </a:r>
            <a:r>
              <a:rPr lang="en-US" dirty="0">
                <a:hlinkClick r:id="rId7"/>
              </a:rPr>
              <a:t>PRL </a:t>
            </a:r>
            <a:r>
              <a:rPr lang="en-US" b="1" dirty="0">
                <a:hlinkClick r:id="rId7"/>
              </a:rPr>
              <a:t>102</a:t>
            </a:r>
            <a:r>
              <a:rPr lang="en-US" dirty="0">
                <a:hlinkClick r:id="rId7"/>
              </a:rPr>
              <a:t>, 114801 (2009)</a:t>
            </a:r>
            <a:r>
              <a:rPr lang="en-US" dirty="0"/>
              <a:t>.</a:t>
            </a:r>
            <a:endParaRPr lang="en-US" b="1" dirty="0"/>
          </a:p>
          <a:p>
            <a:endParaRPr lang="en-US" dirty="0"/>
          </a:p>
        </p:txBody>
      </p:sp>
    </p:spTree>
    <p:extLst>
      <p:ext uri="{BB962C8B-B14F-4D97-AF65-F5344CB8AC3E}">
        <p14:creationId xmlns:p14="http://schemas.microsoft.com/office/powerpoint/2010/main" val="613891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78143" y="1586804"/>
            <a:ext cx="6901363" cy="2428435"/>
            <a:chOff x="451765" y="1532627"/>
            <a:chExt cx="6901363" cy="2428435"/>
          </a:xfrm>
        </p:grpSpPr>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765" y="1532627"/>
              <a:ext cx="6901363" cy="2428435"/>
            </a:xfrm>
            <a:prstGeom prst="rect">
              <a:avLst/>
            </a:prstGeom>
          </p:spPr>
        </p:pic>
        <p:sp>
          <p:nvSpPr>
            <p:cNvPr id="17" name="Rectangle 16"/>
            <p:cNvSpPr/>
            <p:nvPr/>
          </p:nvSpPr>
          <p:spPr>
            <a:xfrm>
              <a:off x="5616873" y="3016849"/>
              <a:ext cx="1577374" cy="492443"/>
            </a:xfrm>
            <a:prstGeom prst="rect">
              <a:avLst/>
            </a:prstGeom>
          </p:spPr>
          <p:txBody>
            <a:bodyPr wrap="square">
              <a:spAutoFit/>
            </a:bodyPr>
            <a:lstStyle/>
            <a:p>
              <a:pPr algn="r"/>
              <a:r>
                <a:rPr lang="en-US" sz="1300" dirty="0"/>
                <a:t>Energy loss is proportional to </a:t>
              </a:r>
              <a:r>
                <a:rPr lang="en-US" sz="1300" i="1" dirty="0">
                  <a:latin typeface="Times New Roman" panose="02020603050405020304" pitchFamily="18" charset="0"/>
                  <a:cs typeface="Times New Roman" panose="02020603050405020304" pitchFamily="18" charset="0"/>
                </a:rPr>
                <a:t>E</a:t>
              </a:r>
              <a:r>
                <a:rPr lang="en-US" sz="1300" baseline="30000" dirty="0">
                  <a:latin typeface="Times New Roman" panose="02020603050405020304" pitchFamily="18" charset="0"/>
                  <a:cs typeface="Times New Roman" panose="02020603050405020304" pitchFamily="18" charset="0"/>
                </a:rPr>
                <a:t>2</a:t>
              </a:r>
            </a:p>
          </p:txBody>
        </p:sp>
      </p:grpSp>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11</a:t>
            </a:fld>
            <a:r>
              <a:rPr lang="en-US" sz="1400" dirty="0">
                <a:latin typeface="Times New Roman"/>
              </a:rPr>
              <a:t> </a:t>
            </a:r>
            <a:endParaRPr lang="en-US" dirty="0"/>
          </a:p>
        </p:txBody>
      </p:sp>
      <p:sp>
        <p:nvSpPr>
          <p:cNvPr id="4" name="Rectangle 3"/>
          <p:cNvSpPr/>
          <p:nvPr/>
        </p:nvSpPr>
        <p:spPr>
          <a:xfrm>
            <a:off x="1815564" y="19773"/>
            <a:ext cx="6333786" cy="461665"/>
          </a:xfrm>
          <a:prstGeom prst="rect">
            <a:avLst/>
          </a:prstGeom>
        </p:spPr>
        <p:txBody>
          <a:bodyPr wrap="none">
            <a:spAutoFit/>
          </a:bodyPr>
          <a:lstStyle/>
          <a:p>
            <a:pPr algn="ctr"/>
            <a:r>
              <a:rPr lang="en-US" sz="2400" b="1" dirty="0"/>
              <a:t>Broad-band cooling vs fast cooling (SPS):</a:t>
            </a:r>
            <a:endParaRPr lang="en-US" sz="2400" dirty="0"/>
          </a:p>
        </p:txBody>
      </p:sp>
      <p:sp>
        <p:nvSpPr>
          <p:cNvPr id="5" name="Rectangle 4"/>
          <p:cNvSpPr/>
          <p:nvPr/>
        </p:nvSpPr>
        <p:spPr>
          <a:xfrm>
            <a:off x="569321" y="876897"/>
            <a:ext cx="7516801" cy="400110"/>
          </a:xfrm>
          <a:prstGeom prst="rect">
            <a:avLst/>
          </a:prstGeom>
        </p:spPr>
        <p:txBody>
          <a:bodyPr wrap="none">
            <a:spAutoFit/>
          </a:bodyPr>
          <a:lstStyle/>
          <a:p>
            <a:pPr algn="ctr"/>
            <a:r>
              <a:rPr lang="en-US" sz="2000" dirty="0"/>
              <a:t>1. Broad-band laser covers the full spectrum of particle energies:</a:t>
            </a:r>
          </a:p>
        </p:txBody>
      </p:sp>
      <p:sp>
        <p:nvSpPr>
          <p:cNvPr id="6" name="Rectangle 5"/>
          <p:cNvSpPr/>
          <p:nvPr/>
        </p:nvSpPr>
        <p:spPr>
          <a:xfrm>
            <a:off x="569321" y="4433479"/>
            <a:ext cx="6401304" cy="400110"/>
          </a:xfrm>
          <a:prstGeom prst="rect">
            <a:avLst/>
          </a:prstGeom>
        </p:spPr>
        <p:txBody>
          <a:bodyPr wrap="none">
            <a:spAutoFit/>
          </a:bodyPr>
          <a:lstStyle/>
          <a:p>
            <a:pPr algn="ctr"/>
            <a:r>
              <a:rPr lang="en-US" sz="2000" dirty="0"/>
              <a:t>2. Broad-band laser with a sharp low-frequency cut-off:</a:t>
            </a:r>
          </a:p>
        </p:txBody>
      </p:sp>
      <p:sp>
        <p:nvSpPr>
          <p:cNvPr id="7" name="Rectangle 6"/>
          <p:cNvSpPr/>
          <p:nvPr/>
        </p:nvSpPr>
        <p:spPr>
          <a:xfrm>
            <a:off x="117852" y="481165"/>
            <a:ext cx="9927718" cy="353943"/>
          </a:xfrm>
          <a:prstGeom prst="rect">
            <a:avLst/>
          </a:prstGeom>
        </p:spPr>
        <p:txBody>
          <a:bodyPr wrap="none">
            <a:spAutoFit/>
          </a:bodyPr>
          <a:lstStyle/>
          <a:p>
            <a:pPr algn="ctr"/>
            <a:r>
              <a:rPr lang="en-US" sz="1700" dirty="0"/>
              <a:t>The natural width of the absorption line (~10</a:t>
            </a:r>
            <a:r>
              <a:rPr lang="en-US" sz="1700" baseline="30000" dirty="0"/>
              <a:t>-6</a:t>
            </a:r>
            <a:r>
              <a:rPr lang="en-US" sz="1700" dirty="0"/>
              <a:t>) typically &lt;&lt; Doppler shift due to energy spread (~10</a:t>
            </a:r>
            <a:r>
              <a:rPr lang="en-US" sz="1700" baseline="30000" dirty="0"/>
              <a:t>-4</a:t>
            </a:r>
            <a:r>
              <a:rPr lang="en-US" sz="1700" dirty="0"/>
              <a:t>)</a:t>
            </a:r>
          </a:p>
        </p:txBody>
      </p:sp>
      <p:grpSp>
        <p:nvGrpSpPr>
          <p:cNvPr id="18" name="Group 17"/>
          <p:cNvGrpSpPr/>
          <p:nvPr/>
        </p:nvGrpSpPr>
        <p:grpSpPr>
          <a:xfrm>
            <a:off x="178143" y="5103142"/>
            <a:ext cx="6924675" cy="2409825"/>
            <a:chOff x="451765" y="5048965"/>
            <a:chExt cx="6924675" cy="2409825"/>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765" y="5048965"/>
              <a:ext cx="6924675" cy="2409825"/>
            </a:xfrm>
            <a:prstGeom prst="rect">
              <a:avLst/>
            </a:prstGeom>
          </p:spPr>
        </p:pic>
        <p:sp>
          <p:nvSpPr>
            <p:cNvPr id="10" name="Rectangle 9"/>
            <p:cNvSpPr/>
            <p:nvPr/>
          </p:nvSpPr>
          <p:spPr>
            <a:xfrm>
              <a:off x="5481029" y="5105790"/>
              <a:ext cx="1390124" cy="369332"/>
            </a:xfrm>
            <a:prstGeom prst="rect">
              <a:avLst/>
            </a:prstGeom>
          </p:spPr>
          <p:txBody>
            <a:bodyPr wrap="none">
              <a:spAutoFit/>
            </a:bodyPr>
            <a:lstStyle/>
            <a:p>
              <a:pPr algn="ctr"/>
              <a:r>
                <a:rPr lang="en-US" dirty="0"/>
                <a:t>Energy loss</a:t>
              </a:r>
            </a:p>
          </p:txBody>
        </p:sp>
        <p:sp>
          <p:nvSpPr>
            <p:cNvPr id="9" name="Rectangle 8"/>
            <p:cNvSpPr/>
            <p:nvPr/>
          </p:nvSpPr>
          <p:spPr>
            <a:xfrm>
              <a:off x="5481029" y="6619850"/>
              <a:ext cx="1723550" cy="369332"/>
            </a:xfrm>
            <a:prstGeom prst="rect">
              <a:avLst/>
            </a:prstGeom>
          </p:spPr>
          <p:txBody>
            <a:bodyPr wrap="none">
              <a:spAutoFit/>
            </a:bodyPr>
            <a:lstStyle/>
            <a:p>
              <a:pPr algn="ctr"/>
              <a:r>
                <a:rPr lang="en-US" dirty="0"/>
                <a:t>No energy loss</a:t>
              </a:r>
            </a:p>
          </p:txBody>
        </p:sp>
      </p:grpSp>
      <p:sp>
        <p:nvSpPr>
          <p:cNvPr id="12" name="Rectangle 11"/>
          <p:cNvSpPr/>
          <p:nvPr/>
        </p:nvSpPr>
        <p:spPr>
          <a:xfrm>
            <a:off x="7113150" y="5009258"/>
            <a:ext cx="2840991" cy="1138773"/>
          </a:xfrm>
          <a:prstGeom prst="rect">
            <a:avLst/>
          </a:prstGeom>
        </p:spPr>
        <p:txBody>
          <a:bodyPr wrap="square">
            <a:spAutoFit/>
          </a:bodyPr>
          <a:lstStyle/>
          <a:p>
            <a:r>
              <a:rPr lang="en-US" sz="1700" dirty="0">
                <a:latin typeface="Times New Roman" panose="02020603050405020304" pitchFamily="18" charset="0"/>
                <a:cs typeface="Times New Roman" panose="02020603050405020304" pitchFamily="18" charset="0"/>
              </a:rPr>
              <a:t>Much faster cooling, but only longitudinal. Time of cooling is the time to </a:t>
            </a:r>
            <a:r>
              <a:rPr lang="en-US" sz="1700" b="1" dirty="0">
                <a:latin typeface="Times New Roman" panose="02020603050405020304" pitchFamily="18" charset="0"/>
                <a:cs typeface="Times New Roman" panose="02020603050405020304" pitchFamily="18" charset="0"/>
              </a:rPr>
              <a:t>radiate energy spread </a:t>
            </a:r>
            <a:r>
              <a:rPr lang="el-GR" sz="1700" dirty="0">
                <a:latin typeface="Times New Roman" panose="02020603050405020304" pitchFamily="18" charset="0"/>
                <a:cs typeface="Times New Roman" panose="02020603050405020304" pitchFamily="18" charset="0"/>
              </a:rPr>
              <a:t>Δ</a:t>
            </a:r>
            <a:r>
              <a:rPr lang="en-US" sz="1700" i="1" dirty="0">
                <a:latin typeface="Times New Roman" panose="02020603050405020304" pitchFamily="18" charset="0"/>
                <a:cs typeface="Times New Roman" panose="02020603050405020304" pitchFamily="18" charset="0"/>
              </a:rPr>
              <a:t>E</a:t>
            </a:r>
            <a:r>
              <a:rPr lang="en-US" sz="1700" dirty="0">
                <a:latin typeface="Times New Roman" panose="02020603050405020304" pitchFamily="18" charset="0"/>
                <a:cs typeface="Times New Roman" panose="02020603050405020304" pitchFamily="18" charset="0"/>
              </a:rPr>
              <a:t>.</a:t>
            </a:r>
          </a:p>
        </p:txBody>
      </p:sp>
      <p:sp>
        <p:nvSpPr>
          <p:cNvPr id="14" name="Rectangle 13"/>
          <p:cNvSpPr/>
          <p:nvPr/>
        </p:nvSpPr>
        <p:spPr>
          <a:xfrm>
            <a:off x="881759" y="1213176"/>
            <a:ext cx="8371202" cy="461665"/>
          </a:xfrm>
          <a:prstGeom prst="rect">
            <a:avLst/>
          </a:prstGeom>
        </p:spPr>
        <p:txBody>
          <a:bodyPr wrap="none">
            <a:spAutoFit/>
          </a:bodyPr>
          <a:lstStyle/>
          <a:p>
            <a:r>
              <a:rPr lang="en-US" sz="1200" dirty="0">
                <a:latin typeface="Proxima Nova"/>
              </a:rPr>
              <a:t>See: E. G. Bessonov and K.-J. Kim. </a:t>
            </a:r>
            <a:r>
              <a:rPr lang="en-US" sz="1200" dirty="0">
                <a:hlinkClick r:id="rId4"/>
              </a:rPr>
              <a:t>Radiative Cooling of Ion Beams in Storage Rings by Broad-Band Lasers</a:t>
            </a:r>
            <a:r>
              <a:rPr lang="en-US" sz="1200" dirty="0"/>
              <a:t>, PRL, 1996.</a:t>
            </a:r>
          </a:p>
          <a:p>
            <a:endParaRPr lang="en-US" sz="1200" b="0" i="0" dirty="0">
              <a:effectLst/>
              <a:latin typeface="Proxima Nova"/>
            </a:endParaRPr>
          </a:p>
        </p:txBody>
      </p:sp>
      <p:sp>
        <p:nvSpPr>
          <p:cNvPr id="16" name="Rectangle 15"/>
          <p:cNvSpPr/>
          <p:nvPr/>
        </p:nvSpPr>
        <p:spPr>
          <a:xfrm>
            <a:off x="7102818" y="1482178"/>
            <a:ext cx="2906866" cy="877163"/>
          </a:xfrm>
          <a:prstGeom prst="rect">
            <a:avLst/>
          </a:prstGeom>
        </p:spPr>
        <p:txBody>
          <a:bodyPr wrap="square">
            <a:spAutoFit/>
          </a:bodyPr>
          <a:lstStyle/>
          <a:p>
            <a:r>
              <a:rPr lang="en-US" sz="1700" dirty="0">
                <a:latin typeface="Times New Roman" panose="02020603050405020304" pitchFamily="18" charset="0"/>
                <a:cs typeface="Times New Roman" panose="02020603050405020304" pitchFamily="18" charset="0"/>
              </a:rPr>
              <a:t>Cooling in all planes. The time of cooling is the time to </a:t>
            </a:r>
            <a:r>
              <a:rPr lang="en-US" sz="1700" b="1" dirty="0">
                <a:latin typeface="Times New Roman" panose="02020603050405020304" pitchFamily="18" charset="0"/>
                <a:cs typeface="Times New Roman" panose="02020603050405020304" pitchFamily="18" charset="0"/>
              </a:rPr>
              <a:t>radiate full ion energy</a:t>
            </a:r>
            <a:r>
              <a:rPr lang="en-US" sz="1700" dirty="0">
                <a:latin typeface="Times New Roman" panose="02020603050405020304" pitchFamily="18" charset="0"/>
                <a:cs typeface="Times New Roman" panose="02020603050405020304" pitchFamily="18" charset="0"/>
              </a:rPr>
              <a:t> </a:t>
            </a:r>
            <a:r>
              <a:rPr lang="en-US" sz="1700" i="1" dirty="0">
                <a:latin typeface="Times New Roman" panose="02020603050405020304" pitchFamily="18" charset="0"/>
                <a:cs typeface="Times New Roman" panose="02020603050405020304" pitchFamily="18" charset="0"/>
              </a:rPr>
              <a:t>E</a:t>
            </a:r>
            <a:r>
              <a:rPr lang="en-US" sz="1700" dirty="0">
                <a:latin typeface="Times New Roman" panose="02020603050405020304" pitchFamily="18" charset="0"/>
                <a:cs typeface="Times New Roman" panose="02020603050405020304" pitchFamily="18" charset="0"/>
              </a:rPr>
              <a:t>.</a:t>
            </a:r>
          </a:p>
        </p:txBody>
      </p:sp>
      <p:sp>
        <p:nvSpPr>
          <p:cNvPr id="19" name="Rectangle 18"/>
          <p:cNvSpPr/>
          <p:nvPr/>
        </p:nvSpPr>
        <p:spPr>
          <a:xfrm>
            <a:off x="7102819" y="2314923"/>
            <a:ext cx="2906865" cy="2185214"/>
          </a:xfrm>
          <a:prstGeom prst="rect">
            <a:avLst/>
          </a:prstGeom>
        </p:spPr>
        <p:txBody>
          <a:bodyPr wrap="square">
            <a:spAutoFit/>
          </a:bodyPr>
          <a:lstStyle/>
          <a:p>
            <a:r>
              <a:rPr lang="en-US" sz="1700" dirty="0">
                <a:latin typeface="Times New Roman" panose="02020603050405020304" pitchFamily="18" charset="0"/>
                <a:cs typeface="Times New Roman" panose="02020603050405020304" pitchFamily="18" charset="0"/>
              </a:rPr>
              <a:t>For the SPS at gamma = 200, and </a:t>
            </a:r>
            <a:r>
              <a:rPr lang="en-US" sz="1700" i="1" dirty="0">
                <a:latin typeface="Times New Roman" panose="02020603050405020304" pitchFamily="18" charset="0"/>
                <a:cs typeface="Times New Roman" panose="02020603050405020304" pitchFamily="18" charset="0"/>
              </a:rPr>
              <a:t>Z</a:t>
            </a:r>
            <a:r>
              <a:rPr lang="en-US" sz="1700" dirty="0">
                <a:latin typeface="Times New Roman" panose="02020603050405020304" pitchFamily="18" charset="0"/>
                <a:cs typeface="Times New Roman" panose="02020603050405020304" pitchFamily="18" charset="0"/>
              </a:rPr>
              <a:t> = 14 (H-like Si), scattered light ~100 </a:t>
            </a:r>
            <a:r>
              <a:rPr lang="en-US" sz="1700" dirty="0" err="1">
                <a:latin typeface="Times New Roman" panose="02020603050405020304" pitchFamily="18" charset="0"/>
                <a:cs typeface="Times New Roman" panose="02020603050405020304" pitchFamily="18" charset="0"/>
              </a:rPr>
              <a:t>keV</a:t>
            </a:r>
            <a:r>
              <a:rPr lang="en-US" sz="1700" dirty="0">
                <a:latin typeface="Times New Roman" panose="02020603050405020304" pitchFamily="18" charset="0"/>
                <a:cs typeface="Times New Roman" panose="02020603050405020304" pitchFamily="18" charset="0"/>
              </a:rPr>
              <a:t> =&gt; assuming ~100 scatterings per ion per turn (intense laser) </a:t>
            </a:r>
            <a:r>
              <a:rPr lang="en-US" sz="1700" i="1" dirty="0">
                <a:latin typeface="Times New Roman" panose="02020603050405020304" pitchFamily="18" charset="0"/>
                <a:cs typeface="Times New Roman" panose="02020603050405020304" pitchFamily="18" charset="0"/>
              </a:rPr>
              <a:t>N</a:t>
            </a:r>
            <a:r>
              <a:rPr lang="en-US" sz="1700" baseline="-25000" dirty="0">
                <a:latin typeface="Times New Roman" panose="02020603050405020304" pitchFamily="18" charset="0"/>
                <a:cs typeface="Times New Roman" panose="02020603050405020304" pitchFamily="18" charset="0"/>
              </a:rPr>
              <a:t>turns</a:t>
            </a:r>
            <a:r>
              <a:rPr lang="en-US" sz="1700" dirty="0">
                <a:latin typeface="Times New Roman" panose="02020603050405020304" pitchFamily="18" charset="0"/>
                <a:cs typeface="Times New Roman" panose="02020603050405020304" pitchFamily="18" charset="0"/>
              </a:rPr>
              <a:t> ~ 200·14·2·0.932 GeV / (100e-6 GeV · 100) ~ 10</a:t>
            </a:r>
            <a:r>
              <a:rPr lang="en-US" sz="1700" baseline="30000" dirty="0">
                <a:latin typeface="Times New Roman" panose="02020603050405020304" pitchFamily="18" charset="0"/>
                <a:cs typeface="Times New Roman" panose="02020603050405020304" pitchFamily="18" charset="0"/>
              </a:rPr>
              <a:t>6</a:t>
            </a:r>
            <a:r>
              <a:rPr lang="en-US" sz="1700" dirty="0">
                <a:latin typeface="Times New Roman" panose="02020603050405020304" pitchFamily="18" charset="0"/>
                <a:cs typeface="Times New Roman" panose="02020603050405020304" pitchFamily="18" charset="0"/>
              </a:rPr>
              <a:t> turns or 20 sec.</a:t>
            </a:r>
          </a:p>
        </p:txBody>
      </p:sp>
      <p:sp>
        <p:nvSpPr>
          <p:cNvPr id="21" name="Rectangle 20"/>
          <p:cNvSpPr/>
          <p:nvPr/>
        </p:nvSpPr>
        <p:spPr>
          <a:xfrm>
            <a:off x="7113150" y="6091920"/>
            <a:ext cx="2906865" cy="1400383"/>
          </a:xfrm>
          <a:prstGeom prst="rect">
            <a:avLst/>
          </a:prstGeom>
        </p:spPr>
        <p:txBody>
          <a:bodyPr wrap="square">
            <a:spAutoFit/>
          </a:bodyPr>
          <a:lstStyle/>
          <a:p>
            <a:r>
              <a:rPr lang="en-US" sz="1700" dirty="0">
                <a:latin typeface="Times New Roman" panose="02020603050405020304" pitchFamily="18" charset="0"/>
                <a:cs typeface="Times New Roman" panose="02020603050405020304" pitchFamily="18" charset="0"/>
              </a:rPr>
              <a:t>Similar estimate for the SPS gives ~100 turns. This method is fast enough for the SPS even with only one scattering per ion per turn (</a:t>
            </a:r>
            <a:r>
              <a:rPr lang="en-US" sz="1700" i="1" dirty="0">
                <a:latin typeface="Times New Roman" panose="02020603050405020304" pitchFamily="18" charset="0"/>
                <a:cs typeface="Times New Roman" panose="02020603050405020304" pitchFamily="18" charset="0"/>
              </a:rPr>
              <a:t>t</a:t>
            </a:r>
            <a:r>
              <a:rPr lang="en-US" sz="1700" baseline="-25000" dirty="0">
                <a:latin typeface="Times New Roman" panose="02020603050405020304" pitchFamily="18" charset="0"/>
                <a:cs typeface="Times New Roman" panose="02020603050405020304" pitchFamily="18" charset="0"/>
              </a:rPr>
              <a:t>cool</a:t>
            </a:r>
            <a:r>
              <a:rPr lang="en-US" sz="1700" dirty="0">
                <a:latin typeface="Times New Roman" panose="02020603050405020304" pitchFamily="18" charset="0"/>
                <a:cs typeface="Times New Roman" panose="02020603050405020304" pitchFamily="18" charset="0"/>
              </a:rPr>
              <a:t> ~ </a:t>
            </a:r>
            <a:r>
              <a:rPr lang="en-US" sz="1700" b="1" dirty="0">
                <a:latin typeface="Times New Roman" panose="02020603050405020304" pitchFamily="18" charset="0"/>
                <a:cs typeface="Times New Roman" panose="02020603050405020304" pitchFamily="18" charset="0"/>
              </a:rPr>
              <a:t>0.1 sec</a:t>
            </a:r>
            <a:r>
              <a:rPr lang="en-US" sz="1700" dirty="0">
                <a:latin typeface="Times New Roman" panose="02020603050405020304" pitchFamily="18" charset="0"/>
                <a:cs typeface="Times New Roman" panose="02020603050405020304" pitchFamily="18" charset="0"/>
              </a:rPr>
              <a:t>)</a:t>
            </a:r>
          </a:p>
        </p:txBody>
      </p:sp>
      <p:sp>
        <p:nvSpPr>
          <p:cNvPr id="22" name="Rectangle 21"/>
          <p:cNvSpPr/>
          <p:nvPr/>
        </p:nvSpPr>
        <p:spPr>
          <a:xfrm>
            <a:off x="881759" y="4766935"/>
            <a:ext cx="6043257" cy="461665"/>
          </a:xfrm>
          <a:prstGeom prst="rect">
            <a:avLst/>
          </a:prstGeom>
        </p:spPr>
        <p:txBody>
          <a:bodyPr wrap="none">
            <a:spAutoFit/>
          </a:bodyPr>
          <a:lstStyle/>
          <a:p>
            <a:r>
              <a:rPr lang="en-US" sz="1200" dirty="0">
                <a:latin typeface="Proxima Nova"/>
              </a:rPr>
              <a:t>See: </a:t>
            </a:r>
            <a:r>
              <a:rPr lang="en-US" sz="1200" dirty="0"/>
              <a:t>E. G. Bessonov, R. M. </a:t>
            </a:r>
            <a:r>
              <a:rPr lang="en-US" sz="1200" dirty="0" err="1"/>
              <a:t>Feshchenko</a:t>
            </a:r>
            <a:r>
              <a:rPr lang="en-US" sz="1200" dirty="0">
                <a:latin typeface="Proxima Nova"/>
              </a:rPr>
              <a:t> </a:t>
            </a:r>
            <a:r>
              <a:rPr lang="en-US" sz="1200" dirty="0">
                <a:hlinkClick r:id="rId5"/>
              </a:rPr>
              <a:t>Stimulated Radiation Cooling</a:t>
            </a:r>
            <a:r>
              <a:rPr lang="en-US" sz="1200" dirty="0"/>
              <a:t>. RuPAC’2008. </a:t>
            </a:r>
          </a:p>
          <a:p>
            <a:endParaRPr lang="en-US" sz="1200" b="0" i="0" dirty="0">
              <a:effectLst/>
              <a:latin typeface="Proxima Nova"/>
            </a:endParaRPr>
          </a:p>
        </p:txBody>
      </p:sp>
      <p:sp>
        <p:nvSpPr>
          <p:cNvPr id="20" name="Rectangle 19">
            <a:extLst>
              <a:ext uri="{FF2B5EF4-FFF2-40B4-BE49-F238E27FC236}">
                <a16:creationId xmlns:a16="http://schemas.microsoft.com/office/drawing/2014/main" id="{82307F74-6609-4007-A1B4-FC3AE0B087AD}"/>
              </a:ext>
            </a:extLst>
          </p:cNvPr>
          <p:cNvSpPr/>
          <p:nvPr/>
        </p:nvSpPr>
        <p:spPr>
          <a:xfrm>
            <a:off x="5369225" y="1554707"/>
            <a:ext cx="1577374" cy="692497"/>
          </a:xfrm>
          <a:prstGeom prst="rect">
            <a:avLst/>
          </a:prstGeom>
        </p:spPr>
        <p:txBody>
          <a:bodyPr wrap="square">
            <a:spAutoFit/>
          </a:bodyPr>
          <a:lstStyle/>
          <a:p>
            <a:pPr algn="r"/>
            <a:r>
              <a:rPr lang="en-US" sz="1300" dirty="0"/>
              <a:t>For illustration the rate of cooling is much faster</a:t>
            </a:r>
            <a:endParaRPr lang="en-US" sz="1300" baseline="30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1497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9227B5E-3391-4E76-9695-EFD46B6CA6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255" y="300405"/>
            <a:ext cx="9498113" cy="7123585"/>
          </a:xfrm>
          <a:prstGeom prst="rect">
            <a:avLst/>
          </a:prstGeom>
        </p:spPr>
      </p:pic>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12</a:t>
            </a:fld>
            <a:r>
              <a:rPr lang="en-US" sz="1400" dirty="0">
                <a:latin typeface="Times New Roman"/>
              </a:rPr>
              <a:t> </a:t>
            </a:r>
            <a:endParaRPr lang="en-US" dirty="0"/>
          </a:p>
        </p:txBody>
      </p:sp>
      <p:sp>
        <p:nvSpPr>
          <p:cNvPr id="4" name="Rectangle 3"/>
          <p:cNvSpPr/>
          <p:nvPr/>
        </p:nvSpPr>
        <p:spPr>
          <a:xfrm>
            <a:off x="243522" y="93914"/>
            <a:ext cx="9498113" cy="461665"/>
          </a:xfrm>
          <a:prstGeom prst="rect">
            <a:avLst/>
          </a:prstGeom>
        </p:spPr>
        <p:txBody>
          <a:bodyPr wrap="none">
            <a:spAutoFit/>
          </a:bodyPr>
          <a:lstStyle/>
          <a:p>
            <a:pPr algn="ctr"/>
            <a:r>
              <a:rPr lang="en-US" sz="2400" b="1" dirty="0"/>
              <a:t>Some collective effects: fast cooling of </a:t>
            </a:r>
            <a:r>
              <a:rPr lang="en-US" sz="2400" b="1" dirty="0" err="1"/>
              <a:t>unbunched</a:t>
            </a:r>
            <a:r>
              <a:rPr lang="en-US" sz="2400" b="1" dirty="0"/>
              <a:t> beam (SPS)</a:t>
            </a:r>
            <a:endParaRPr lang="en-US" sz="2400" dirty="0"/>
          </a:p>
        </p:txBody>
      </p:sp>
      <p:sp>
        <p:nvSpPr>
          <p:cNvPr id="24" name="TextBox 23">
            <a:extLst>
              <a:ext uri="{FF2B5EF4-FFF2-40B4-BE49-F238E27FC236}">
                <a16:creationId xmlns:a16="http://schemas.microsoft.com/office/drawing/2014/main" id="{3C862A53-211D-4608-8C24-677332609015}"/>
              </a:ext>
            </a:extLst>
          </p:cNvPr>
          <p:cNvSpPr txBox="1"/>
          <p:nvPr/>
        </p:nvSpPr>
        <p:spPr>
          <a:xfrm>
            <a:off x="5923428" y="7036455"/>
            <a:ext cx="4109571" cy="461665"/>
          </a:xfrm>
          <a:prstGeom prst="rect">
            <a:avLst/>
          </a:prstGeom>
          <a:noFill/>
        </p:spPr>
        <p:txBody>
          <a:bodyPr wrap="square" rtlCol="0">
            <a:spAutoFit/>
          </a:bodyPr>
          <a:lstStyle/>
          <a:p>
            <a:r>
              <a:rPr lang="en-US" sz="1200" dirty="0"/>
              <a:t>SPS longitudinal impedance model from </a:t>
            </a:r>
            <a:r>
              <a:rPr lang="en-US" sz="1200" dirty="0">
                <a:hlinkClick r:id="rId3"/>
              </a:rPr>
              <a:t>C. </a:t>
            </a:r>
            <a:r>
              <a:rPr lang="en-US" sz="1200" dirty="0" err="1">
                <a:hlinkClick r:id="rId3"/>
              </a:rPr>
              <a:t>Zannini’s</a:t>
            </a:r>
            <a:r>
              <a:rPr lang="en-US" sz="1200" dirty="0">
                <a:hlinkClick r:id="rId3"/>
              </a:rPr>
              <a:t> talk</a:t>
            </a:r>
            <a:r>
              <a:rPr lang="en-US" sz="1200" dirty="0"/>
              <a:t> with some input from T. </a:t>
            </a:r>
            <a:r>
              <a:rPr lang="en-US" sz="1200" dirty="0" err="1"/>
              <a:t>Argyropoulos</a:t>
            </a:r>
            <a:r>
              <a:rPr lang="en-US" sz="1200" dirty="0"/>
              <a:t> (in 2012)</a:t>
            </a:r>
          </a:p>
        </p:txBody>
      </p:sp>
      <p:sp>
        <p:nvSpPr>
          <p:cNvPr id="25" name="TextBox 24">
            <a:extLst>
              <a:ext uri="{FF2B5EF4-FFF2-40B4-BE49-F238E27FC236}">
                <a16:creationId xmlns:a16="http://schemas.microsoft.com/office/drawing/2014/main" id="{3E64C3E8-5196-439D-977A-332AF999C926}"/>
              </a:ext>
            </a:extLst>
          </p:cNvPr>
          <p:cNvSpPr txBox="1"/>
          <p:nvPr/>
        </p:nvSpPr>
        <p:spPr>
          <a:xfrm>
            <a:off x="6837860" y="623570"/>
            <a:ext cx="3195139" cy="276999"/>
          </a:xfrm>
          <a:prstGeom prst="rect">
            <a:avLst/>
          </a:prstGeom>
          <a:noFill/>
        </p:spPr>
        <p:txBody>
          <a:bodyPr wrap="square" rtlCol="0">
            <a:spAutoFit/>
          </a:bodyPr>
          <a:lstStyle/>
          <a:p>
            <a:r>
              <a:rPr lang="en-US" sz="1200" dirty="0"/>
              <a:t>Xenon with 7 remaining electrons in the SPS</a:t>
            </a:r>
          </a:p>
        </p:txBody>
      </p:sp>
    </p:spTree>
    <p:extLst>
      <p:ext uri="{BB962C8B-B14F-4D97-AF65-F5344CB8AC3E}">
        <p14:creationId xmlns:p14="http://schemas.microsoft.com/office/powerpoint/2010/main" val="617353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199C70C-C08C-4B3F-B75D-ACCBFCDD13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529" y="475632"/>
            <a:ext cx="9445391" cy="7084043"/>
          </a:xfrm>
          <a:prstGeom prst="rect">
            <a:avLst/>
          </a:prstGeom>
        </p:spPr>
      </p:pic>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13</a:t>
            </a:fld>
            <a:r>
              <a:rPr lang="en-US" sz="1400" dirty="0">
                <a:latin typeface="Times New Roman"/>
              </a:rPr>
              <a:t> </a:t>
            </a:r>
            <a:endParaRPr lang="en-US" dirty="0"/>
          </a:p>
        </p:txBody>
      </p:sp>
      <p:sp>
        <p:nvSpPr>
          <p:cNvPr id="4" name="Rectangle 3"/>
          <p:cNvSpPr/>
          <p:nvPr/>
        </p:nvSpPr>
        <p:spPr>
          <a:xfrm>
            <a:off x="-71024" y="69572"/>
            <a:ext cx="10222670" cy="461665"/>
          </a:xfrm>
          <a:prstGeom prst="rect">
            <a:avLst/>
          </a:prstGeom>
        </p:spPr>
        <p:txBody>
          <a:bodyPr wrap="none">
            <a:spAutoFit/>
          </a:bodyPr>
          <a:lstStyle/>
          <a:p>
            <a:pPr algn="ctr"/>
            <a:r>
              <a:rPr lang="en-US" sz="2400" b="1" dirty="0"/>
              <a:t>Some collective effects: bunch compression by </a:t>
            </a:r>
            <a:r>
              <a:rPr lang="en-US" sz="2400" b="1" dirty="0" err="1"/>
              <a:t>triang</a:t>
            </a:r>
            <a:r>
              <a:rPr lang="en-US" sz="2400" b="1" dirty="0"/>
              <a:t>. laser </a:t>
            </a:r>
            <a:r>
              <a:rPr lang="en-US" sz="2400" b="1" dirty="0" err="1"/>
              <a:t>spectr</a:t>
            </a:r>
            <a:r>
              <a:rPr lang="en-US" sz="2400" b="1" dirty="0"/>
              <a:t>.</a:t>
            </a:r>
            <a:endParaRPr lang="en-US" sz="2400" dirty="0"/>
          </a:p>
        </p:txBody>
      </p:sp>
      <p:sp>
        <p:nvSpPr>
          <p:cNvPr id="10" name="Rectangle 9">
            <a:extLst>
              <a:ext uri="{FF2B5EF4-FFF2-40B4-BE49-F238E27FC236}">
                <a16:creationId xmlns:a16="http://schemas.microsoft.com/office/drawing/2014/main" id="{80B06395-5CE4-49ED-82A0-F144658FDE4C}"/>
              </a:ext>
            </a:extLst>
          </p:cNvPr>
          <p:cNvSpPr/>
          <p:nvPr/>
        </p:nvSpPr>
        <p:spPr>
          <a:xfrm>
            <a:off x="1459006" y="951470"/>
            <a:ext cx="7913594" cy="642552"/>
          </a:xfrm>
          <a:prstGeom prst="rect">
            <a:avLst/>
          </a:prstGeom>
          <a:gradFill flip="none" rotWithShape="1">
            <a:gsLst>
              <a:gs pos="100000">
                <a:srgbClr val="C00000">
                  <a:alpha val="0"/>
                </a:srgbClr>
              </a:gs>
              <a:gs pos="0">
                <a:srgbClr val="C00000">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87D78DC-9C5C-4E4D-843C-1C959A3953B5}"/>
              </a:ext>
            </a:extLst>
          </p:cNvPr>
          <p:cNvSpPr txBox="1"/>
          <p:nvPr/>
        </p:nvSpPr>
        <p:spPr>
          <a:xfrm>
            <a:off x="5923428" y="7036455"/>
            <a:ext cx="4109571" cy="461665"/>
          </a:xfrm>
          <a:prstGeom prst="rect">
            <a:avLst/>
          </a:prstGeom>
          <a:noFill/>
        </p:spPr>
        <p:txBody>
          <a:bodyPr wrap="square" rtlCol="0">
            <a:spAutoFit/>
          </a:bodyPr>
          <a:lstStyle/>
          <a:p>
            <a:r>
              <a:rPr lang="en-US" sz="1200" dirty="0"/>
              <a:t>SPS longitudinal impedance model from </a:t>
            </a:r>
            <a:r>
              <a:rPr lang="en-US" sz="1200" dirty="0">
                <a:hlinkClick r:id="rId3"/>
              </a:rPr>
              <a:t>C. </a:t>
            </a:r>
            <a:r>
              <a:rPr lang="en-US" sz="1200" dirty="0" err="1">
                <a:hlinkClick r:id="rId3"/>
              </a:rPr>
              <a:t>Zannini’s</a:t>
            </a:r>
            <a:r>
              <a:rPr lang="en-US" sz="1200" dirty="0">
                <a:hlinkClick r:id="rId3"/>
              </a:rPr>
              <a:t> talk</a:t>
            </a:r>
            <a:r>
              <a:rPr lang="en-US" sz="1200" dirty="0"/>
              <a:t> with some input from T. </a:t>
            </a:r>
            <a:r>
              <a:rPr lang="en-US" sz="1200" dirty="0" err="1"/>
              <a:t>Argyropoulos</a:t>
            </a:r>
            <a:r>
              <a:rPr lang="en-US" sz="1200" dirty="0"/>
              <a:t> (in 2012)</a:t>
            </a:r>
          </a:p>
        </p:txBody>
      </p:sp>
      <p:sp>
        <p:nvSpPr>
          <p:cNvPr id="14" name="TextBox 13">
            <a:extLst>
              <a:ext uri="{FF2B5EF4-FFF2-40B4-BE49-F238E27FC236}">
                <a16:creationId xmlns:a16="http://schemas.microsoft.com/office/drawing/2014/main" id="{403DB7B4-2896-46C2-9691-49DC9558A4F3}"/>
              </a:ext>
            </a:extLst>
          </p:cNvPr>
          <p:cNvSpPr txBox="1"/>
          <p:nvPr/>
        </p:nvSpPr>
        <p:spPr>
          <a:xfrm>
            <a:off x="6837860" y="623570"/>
            <a:ext cx="3195139" cy="276999"/>
          </a:xfrm>
          <a:prstGeom prst="rect">
            <a:avLst/>
          </a:prstGeom>
          <a:noFill/>
        </p:spPr>
        <p:txBody>
          <a:bodyPr wrap="square" rtlCol="0">
            <a:spAutoFit/>
          </a:bodyPr>
          <a:lstStyle/>
          <a:p>
            <a:r>
              <a:rPr lang="en-US" sz="1200" dirty="0"/>
              <a:t>Xenon with 7 remaining electrons in the SPS</a:t>
            </a:r>
          </a:p>
        </p:txBody>
      </p:sp>
    </p:spTree>
    <p:extLst>
      <p:ext uri="{BB962C8B-B14F-4D97-AF65-F5344CB8AC3E}">
        <p14:creationId xmlns:p14="http://schemas.microsoft.com/office/powerpoint/2010/main" val="3839759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15B9714-5973-4078-B230-4C8F2542447E}"/>
              </a:ext>
            </a:extLst>
          </p:cNvPr>
          <p:cNvGrpSpPr/>
          <p:nvPr/>
        </p:nvGrpSpPr>
        <p:grpSpPr>
          <a:xfrm>
            <a:off x="191529" y="290384"/>
            <a:ext cx="9445391" cy="7269291"/>
            <a:chOff x="191529" y="290384"/>
            <a:chExt cx="9445391" cy="7269291"/>
          </a:xfrm>
        </p:grpSpPr>
        <p:pic>
          <p:nvPicPr>
            <p:cNvPr id="7" name="Picture 6">
              <a:extLst>
                <a:ext uri="{FF2B5EF4-FFF2-40B4-BE49-F238E27FC236}">
                  <a16:creationId xmlns:a16="http://schemas.microsoft.com/office/drawing/2014/main" id="{00BB9834-0A7E-4443-B43A-84FA299D66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529" y="290384"/>
              <a:ext cx="9445391" cy="7269291"/>
            </a:xfrm>
            <a:prstGeom prst="rect">
              <a:avLst/>
            </a:prstGeom>
          </p:spPr>
        </p:pic>
        <p:sp>
          <p:nvSpPr>
            <p:cNvPr id="6" name="Rectangle 5">
              <a:extLst>
                <a:ext uri="{FF2B5EF4-FFF2-40B4-BE49-F238E27FC236}">
                  <a16:creationId xmlns:a16="http://schemas.microsoft.com/office/drawing/2014/main" id="{6DF16F3E-D7E3-47FD-83E7-30B0931FDB54}"/>
                </a:ext>
              </a:extLst>
            </p:cNvPr>
            <p:cNvSpPr/>
            <p:nvPr/>
          </p:nvSpPr>
          <p:spPr>
            <a:xfrm>
              <a:off x="1465730" y="800101"/>
              <a:ext cx="7967382" cy="564776"/>
            </a:xfrm>
            <a:prstGeom prst="rect">
              <a:avLst/>
            </a:prstGeom>
            <a:gradFill flip="none" rotWithShape="1">
              <a:gsLst>
                <a:gs pos="100000">
                  <a:srgbClr val="C00000">
                    <a:alpha val="0"/>
                  </a:srgbClr>
                </a:gs>
                <a:gs pos="0">
                  <a:srgbClr val="C00000">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14</a:t>
            </a:fld>
            <a:r>
              <a:rPr lang="en-US" sz="1400" dirty="0">
                <a:latin typeface="Times New Roman"/>
              </a:rPr>
              <a:t> </a:t>
            </a:r>
            <a:endParaRPr lang="en-US" dirty="0"/>
          </a:p>
        </p:txBody>
      </p:sp>
      <p:sp>
        <p:nvSpPr>
          <p:cNvPr id="4" name="Rectangle 3"/>
          <p:cNvSpPr/>
          <p:nvPr/>
        </p:nvSpPr>
        <p:spPr>
          <a:xfrm>
            <a:off x="-71024" y="69572"/>
            <a:ext cx="10222670" cy="461665"/>
          </a:xfrm>
          <a:prstGeom prst="rect">
            <a:avLst/>
          </a:prstGeom>
        </p:spPr>
        <p:txBody>
          <a:bodyPr wrap="none">
            <a:spAutoFit/>
          </a:bodyPr>
          <a:lstStyle/>
          <a:p>
            <a:pPr algn="ctr"/>
            <a:r>
              <a:rPr lang="en-US" sz="2400" b="1" dirty="0"/>
              <a:t>Some collective effects: bunch compression by </a:t>
            </a:r>
            <a:r>
              <a:rPr lang="en-US" sz="2400" b="1" dirty="0" err="1"/>
              <a:t>triang</a:t>
            </a:r>
            <a:r>
              <a:rPr lang="en-US" sz="2400" b="1" dirty="0"/>
              <a:t>. laser </a:t>
            </a:r>
            <a:r>
              <a:rPr lang="en-US" sz="2400" b="1" dirty="0" err="1"/>
              <a:t>spectr</a:t>
            </a:r>
            <a:r>
              <a:rPr lang="en-US" sz="2400" b="1" dirty="0"/>
              <a:t>.</a:t>
            </a:r>
            <a:endParaRPr lang="en-US" sz="2400" dirty="0"/>
          </a:p>
        </p:txBody>
      </p:sp>
      <p:sp>
        <p:nvSpPr>
          <p:cNvPr id="10" name="TextBox 9">
            <a:extLst>
              <a:ext uri="{FF2B5EF4-FFF2-40B4-BE49-F238E27FC236}">
                <a16:creationId xmlns:a16="http://schemas.microsoft.com/office/drawing/2014/main" id="{320662CC-2345-4B02-B5B3-F9DEB6923D70}"/>
              </a:ext>
            </a:extLst>
          </p:cNvPr>
          <p:cNvSpPr txBox="1"/>
          <p:nvPr/>
        </p:nvSpPr>
        <p:spPr>
          <a:xfrm>
            <a:off x="5923428" y="7036455"/>
            <a:ext cx="4109571" cy="461665"/>
          </a:xfrm>
          <a:prstGeom prst="rect">
            <a:avLst/>
          </a:prstGeom>
          <a:noFill/>
        </p:spPr>
        <p:txBody>
          <a:bodyPr wrap="square" rtlCol="0">
            <a:spAutoFit/>
          </a:bodyPr>
          <a:lstStyle/>
          <a:p>
            <a:r>
              <a:rPr lang="en-US" sz="1200" dirty="0"/>
              <a:t>SPS longitudinal impedance model from </a:t>
            </a:r>
            <a:r>
              <a:rPr lang="en-US" sz="1200" dirty="0">
                <a:hlinkClick r:id="rId3"/>
              </a:rPr>
              <a:t>C. </a:t>
            </a:r>
            <a:r>
              <a:rPr lang="en-US" sz="1200" dirty="0" err="1">
                <a:hlinkClick r:id="rId3"/>
              </a:rPr>
              <a:t>Zannini’s</a:t>
            </a:r>
            <a:r>
              <a:rPr lang="en-US" sz="1200" dirty="0">
                <a:hlinkClick r:id="rId3"/>
              </a:rPr>
              <a:t> talk</a:t>
            </a:r>
            <a:r>
              <a:rPr lang="en-US" sz="1200" dirty="0"/>
              <a:t> with some input from T. </a:t>
            </a:r>
            <a:r>
              <a:rPr lang="en-US" sz="1200" dirty="0" err="1"/>
              <a:t>Argyropoulos</a:t>
            </a:r>
            <a:r>
              <a:rPr lang="en-US" sz="1200" dirty="0"/>
              <a:t> (in 2012)</a:t>
            </a:r>
          </a:p>
        </p:txBody>
      </p:sp>
      <p:sp>
        <p:nvSpPr>
          <p:cNvPr id="11" name="TextBox 10">
            <a:extLst>
              <a:ext uri="{FF2B5EF4-FFF2-40B4-BE49-F238E27FC236}">
                <a16:creationId xmlns:a16="http://schemas.microsoft.com/office/drawing/2014/main" id="{37A45067-E092-4040-AC8B-2BA3C29A1EBF}"/>
              </a:ext>
            </a:extLst>
          </p:cNvPr>
          <p:cNvSpPr txBox="1"/>
          <p:nvPr/>
        </p:nvSpPr>
        <p:spPr>
          <a:xfrm>
            <a:off x="6445623" y="2674528"/>
            <a:ext cx="3587376" cy="461665"/>
          </a:xfrm>
          <a:prstGeom prst="rect">
            <a:avLst/>
          </a:prstGeom>
          <a:noFill/>
        </p:spPr>
        <p:txBody>
          <a:bodyPr wrap="square" rtlCol="0">
            <a:spAutoFit/>
          </a:bodyPr>
          <a:lstStyle/>
          <a:p>
            <a:r>
              <a:rPr lang="en-US" sz="1200" dirty="0"/>
              <a:t>For a very short bunch the wakefield is no longer valid (need higher frequency impedance model)</a:t>
            </a:r>
          </a:p>
        </p:txBody>
      </p:sp>
    </p:spTree>
    <p:extLst>
      <p:ext uri="{BB962C8B-B14F-4D97-AF65-F5344CB8AC3E}">
        <p14:creationId xmlns:p14="http://schemas.microsoft.com/office/powerpoint/2010/main" val="1140803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fld id="{C67F6C9C-13E3-4B00-B591-7BD1F52685F4}" type="slidenum">
              <a:rPr lang="en-US" sz="1400" smtClean="0">
                <a:latin typeface="Times New Roman"/>
              </a:rPr>
              <a:pPr/>
              <a:t>15</a:t>
            </a:fld>
            <a:r>
              <a:rPr lang="en-US" sz="1400">
                <a:latin typeface="Times New Roman"/>
              </a:rPr>
              <a:t> </a:t>
            </a:r>
            <a:endParaRPr lang="en-US" dirty="0"/>
          </a:p>
        </p:txBody>
      </p:sp>
      <p:sp>
        <p:nvSpPr>
          <p:cNvPr id="4" name="Rectangle 3"/>
          <p:cNvSpPr/>
          <p:nvPr/>
        </p:nvSpPr>
        <p:spPr>
          <a:xfrm>
            <a:off x="140111" y="19773"/>
            <a:ext cx="9684703" cy="461665"/>
          </a:xfrm>
          <a:prstGeom prst="rect">
            <a:avLst/>
          </a:prstGeom>
        </p:spPr>
        <p:txBody>
          <a:bodyPr wrap="none">
            <a:spAutoFit/>
          </a:bodyPr>
          <a:lstStyle/>
          <a:p>
            <a:pPr algn="ctr"/>
            <a:r>
              <a:rPr lang="en-US" sz="2400" b="1" dirty="0"/>
              <a:t>Possible transfer of fast longitudinal cooling to transverse plane:</a:t>
            </a:r>
            <a:endParaRPr lang="en-US" sz="2400" dirty="0"/>
          </a:p>
        </p:txBody>
      </p:sp>
      <p:sp>
        <p:nvSpPr>
          <p:cNvPr id="5" name="Rectangle 4"/>
          <p:cNvSpPr/>
          <p:nvPr/>
        </p:nvSpPr>
        <p:spPr>
          <a:xfrm>
            <a:off x="207263" y="454542"/>
            <a:ext cx="9755444" cy="1631216"/>
          </a:xfrm>
          <a:prstGeom prst="rect">
            <a:avLst/>
          </a:prstGeom>
        </p:spPr>
        <p:txBody>
          <a:bodyPr wrap="square">
            <a:spAutoFit/>
          </a:bodyPr>
          <a:lstStyle/>
          <a:p>
            <a:r>
              <a:rPr lang="en-US" sz="2000" dirty="0"/>
              <a:t>To achieve fast cooling of transverse </a:t>
            </a:r>
            <a:r>
              <a:rPr lang="en-US" sz="2000" dirty="0" err="1"/>
              <a:t>betatron</a:t>
            </a:r>
            <a:r>
              <a:rPr lang="en-US" sz="2000" dirty="0"/>
              <a:t> oscillations the coupling between </a:t>
            </a:r>
            <a:r>
              <a:rPr lang="en-US" sz="2000" i="1" dirty="0">
                <a:latin typeface="Times New Roman" panose="02020603050405020304" pitchFamily="18" charset="0"/>
                <a:cs typeface="Times New Roman" panose="02020603050405020304" pitchFamily="18" charset="0"/>
              </a:rPr>
              <a:t>x</a:t>
            </a:r>
            <a:r>
              <a:rPr lang="en-US" sz="2000" dirty="0"/>
              <a:t> and </a:t>
            </a:r>
            <a:r>
              <a:rPr lang="en-US" sz="2000" i="1" dirty="0">
                <a:latin typeface="Times New Roman" panose="02020603050405020304" pitchFamily="18" charset="0"/>
                <a:cs typeface="Times New Roman" panose="02020603050405020304" pitchFamily="18" charset="0"/>
              </a:rPr>
              <a:t>E</a:t>
            </a:r>
            <a:r>
              <a:rPr lang="en-US" sz="2000" dirty="0"/>
              <a:t> should be employed. For example two laser cooling systems can be used: one in the region with negative dispersion which converts transverse oscillations into longitudinal, and another one in the region with zero dispersion</a:t>
            </a:r>
            <a:r>
              <a:rPr lang="ru-RU" sz="2000" dirty="0"/>
              <a:t> </a:t>
            </a:r>
            <a:r>
              <a:rPr lang="en-US" sz="2000" dirty="0"/>
              <a:t>which cools the longitudinal oscillations:</a:t>
            </a:r>
          </a:p>
        </p:txBody>
      </p:sp>
      <p:sp>
        <p:nvSpPr>
          <p:cNvPr id="8" name="Rectangle 7"/>
          <p:cNvSpPr/>
          <p:nvPr/>
        </p:nvSpPr>
        <p:spPr>
          <a:xfrm>
            <a:off x="207263" y="6180577"/>
            <a:ext cx="9755444" cy="1323439"/>
          </a:xfrm>
          <a:prstGeom prst="rect">
            <a:avLst/>
          </a:prstGeom>
        </p:spPr>
        <p:txBody>
          <a:bodyPr wrap="square">
            <a:spAutoFit/>
          </a:bodyPr>
          <a:lstStyle/>
          <a:p>
            <a:r>
              <a:rPr lang="en-US" sz="1600" dirty="0"/>
              <a:t>Cooling of vertical </a:t>
            </a:r>
            <a:r>
              <a:rPr lang="en-US" sz="1600" dirty="0" err="1"/>
              <a:t>betatron</a:t>
            </a:r>
            <a:r>
              <a:rPr lang="en-US" sz="1600" dirty="0"/>
              <a:t> oscillations can be achieved by coupling them to the horizontal oscillations with a skew quadrupole for example (such coupling is normally present in the ring because of small tilts of dipoles and quadrupoles).</a:t>
            </a:r>
          </a:p>
          <a:p>
            <a:r>
              <a:rPr lang="en-US" sz="1600" dirty="0"/>
              <a:t>Also one laser combining both functions can be used. Such laser should have modulation of intensity both in frequency and in space and it should be placed in the location with significant dispersion function.</a:t>
            </a:r>
          </a:p>
        </p:txBody>
      </p:sp>
      <p:grpSp>
        <p:nvGrpSpPr>
          <p:cNvPr id="13" name="Group 12"/>
          <p:cNvGrpSpPr/>
          <p:nvPr/>
        </p:nvGrpSpPr>
        <p:grpSpPr>
          <a:xfrm>
            <a:off x="418454" y="2052208"/>
            <a:ext cx="9412638" cy="4057362"/>
            <a:chOff x="418454" y="2052208"/>
            <a:chExt cx="9412638" cy="4057362"/>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8454" y="2434561"/>
              <a:ext cx="9412638" cy="3675009"/>
            </a:xfrm>
            <a:prstGeom prst="rect">
              <a:avLst/>
            </a:prstGeom>
          </p:spPr>
        </p:pic>
        <p:sp>
          <p:nvSpPr>
            <p:cNvPr id="38" name="TextBox 37"/>
            <p:cNvSpPr txBox="1"/>
            <p:nvPr/>
          </p:nvSpPr>
          <p:spPr>
            <a:xfrm>
              <a:off x="4874217" y="3693649"/>
              <a:ext cx="1697901" cy="369332"/>
            </a:xfrm>
            <a:prstGeom prst="rect">
              <a:avLst/>
            </a:prstGeom>
            <a:noFill/>
          </p:spPr>
          <p:txBody>
            <a:bodyPr wrap="none" rtlCol="0">
              <a:spAutoFit/>
            </a:bodyPr>
            <a:lstStyle/>
            <a:p>
              <a:r>
                <a:rPr lang="en-US" dirty="0"/>
                <a:t>Laser amplifier</a:t>
              </a:r>
            </a:p>
          </p:txBody>
        </p:sp>
        <p:sp>
          <p:nvSpPr>
            <p:cNvPr id="39" name="TextBox 38"/>
            <p:cNvSpPr txBox="1"/>
            <p:nvPr/>
          </p:nvSpPr>
          <p:spPr>
            <a:xfrm>
              <a:off x="5042738" y="2052208"/>
              <a:ext cx="2056973" cy="369332"/>
            </a:xfrm>
            <a:prstGeom prst="rect">
              <a:avLst/>
            </a:prstGeom>
            <a:noFill/>
          </p:spPr>
          <p:txBody>
            <a:bodyPr wrap="none" rtlCol="0">
              <a:spAutoFit/>
            </a:bodyPr>
            <a:lstStyle/>
            <a:p>
              <a:r>
                <a:rPr lang="en-US" dirty="0"/>
                <a:t>Frequency filter(?)</a:t>
              </a:r>
            </a:p>
          </p:txBody>
        </p:sp>
        <p:cxnSp>
          <p:nvCxnSpPr>
            <p:cNvPr id="41" name="Straight Connector 40"/>
            <p:cNvCxnSpPr/>
            <p:nvPr/>
          </p:nvCxnSpPr>
          <p:spPr>
            <a:xfrm flipH="1">
              <a:off x="4788976" y="2282144"/>
              <a:ext cx="301959" cy="263471"/>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3193543" y="4401766"/>
              <a:ext cx="1544012" cy="369332"/>
            </a:xfrm>
            <a:prstGeom prst="rect">
              <a:avLst/>
            </a:prstGeom>
            <a:noFill/>
          </p:spPr>
          <p:txBody>
            <a:bodyPr wrap="none" rtlCol="0">
              <a:spAutoFit/>
            </a:bodyPr>
            <a:lstStyle/>
            <a:p>
              <a:r>
                <a:rPr lang="en-US" dirty="0"/>
                <a:t>RF-resonator</a:t>
              </a:r>
            </a:p>
          </p:txBody>
        </p:sp>
      </p:grpSp>
    </p:spTree>
    <p:extLst>
      <p:ext uri="{BB962C8B-B14F-4D97-AF65-F5344CB8AC3E}">
        <p14:creationId xmlns:p14="http://schemas.microsoft.com/office/powerpoint/2010/main" val="1959987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457200" y="-158598"/>
            <a:ext cx="9071640" cy="876687"/>
          </a:xfrm>
          <a:prstGeom prst="rect">
            <a:avLst/>
          </a:prstGeom>
          <a:noFill/>
          <a:ln>
            <a:noFill/>
          </a:ln>
        </p:spPr>
        <p:txBody>
          <a:bodyPr lIns="0" tIns="0" rIns="0" bIns="0" anchor="ctr"/>
          <a:lstStyle/>
          <a:p>
            <a:pPr algn="ctr"/>
            <a:r>
              <a:rPr lang="en-US" sz="3500" dirty="0">
                <a:latin typeface="Arial"/>
              </a:rPr>
              <a:t>Conclusions</a:t>
            </a:r>
            <a:endParaRPr sz="3500"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16</a:t>
            </a:fld>
            <a:endParaRPr lang="en-US"/>
          </a:p>
        </p:txBody>
      </p:sp>
      <p:sp>
        <p:nvSpPr>
          <p:cNvPr id="88" name="TextShape 2"/>
          <p:cNvSpPr txBox="1"/>
          <p:nvPr/>
        </p:nvSpPr>
        <p:spPr>
          <a:xfrm>
            <a:off x="278027" y="778476"/>
            <a:ext cx="9607378" cy="6509830"/>
          </a:xfrm>
          <a:prstGeom prst="rect">
            <a:avLst/>
          </a:prstGeom>
          <a:noFill/>
          <a:ln>
            <a:noFill/>
          </a:ln>
        </p:spPr>
        <p:txBody>
          <a:bodyPr lIns="0" tIns="0" rIns="0" bIns="0"/>
          <a:lstStyle/>
          <a:p>
            <a:pPr marL="342900" indent="-342900">
              <a:buSzPct val="45000"/>
              <a:buFont typeface="Arial" panose="020B0604020202020204" pitchFamily="34" charset="0"/>
              <a:buChar char="•"/>
            </a:pPr>
            <a:r>
              <a:rPr lang="en-US" sz="2000" dirty="0">
                <a:latin typeface="Arial"/>
              </a:rPr>
              <a:t>The main effect of the resonant photon scattering off the ultra-relativistic partially stripped ions is the longitudinal momentum loss of the ion.</a:t>
            </a:r>
          </a:p>
          <a:p>
            <a:pPr marL="342900" indent="-342900">
              <a:buSzPct val="45000"/>
              <a:buFont typeface="Arial" panose="020B0604020202020204" pitchFamily="34" charset="0"/>
              <a:buChar char="•"/>
            </a:pPr>
            <a:endParaRPr lang="en-US" sz="2000" dirty="0"/>
          </a:p>
          <a:p>
            <a:pPr marL="342900" indent="-342900">
              <a:buSzPct val="45000"/>
              <a:buFont typeface="Arial" panose="020B0604020202020204" pitchFamily="34" charset="0"/>
              <a:buChar char="•"/>
            </a:pPr>
            <a:r>
              <a:rPr lang="en-US" sz="2000" dirty="0"/>
              <a:t>The resonant nature of photon absorption opens many interesting possibilities for selective manipulations with such ion beams: fast longitudinal cooling (or heating), collimation, compression, micro-bunching, etc.</a:t>
            </a:r>
          </a:p>
          <a:p>
            <a:pPr marL="342900" indent="-342900">
              <a:buSzPct val="45000"/>
              <a:buFont typeface="Arial" panose="020B0604020202020204" pitchFamily="34" charset="0"/>
              <a:buChar char="•"/>
            </a:pPr>
            <a:endParaRPr lang="en-US" sz="2000" dirty="0"/>
          </a:p>
          <a:p>
            <a:pPr marL="342900" indent="-342900">
              <a:buSzPct val="45000"/>
              <a:buFont typeface="Arial" panose="020B0604020202020204" pitchFamily="34" charset="0"/>
              <a:buChar char="•"/>
            </a:pPr>
            <a:r>
              <a:rPr lang="en-US" sz="2000" dirty="0"/>
              <a:t>The Gamma-Factory at the top LHC energy will require some form of longitudinal cooling in order to deal with excitation of synchrotron oscillations due to the random emitted photon energy (randomness in the photon emission angle).</a:t>
            </a:r>
          </a:p>
          <a:p>
            <a:pPr marL="342900" indent="-342900">
              <a:buSzPct val="45000"/>
              <a:buFont typeface="Arial" panose="020B0604020202020204" pitchFamily="34" charset="0"/>
              <a:buChar char="•"/>
            </a:pPr>
            <a:endParaRPr lang="en-US" sz="2000" dirty="0"/>
          </a:p>
          <a:p>
            <a:pPr marL="342900" indent="-342900">
              <a:buSzPct val="45000"/>
              <a:buFont typeface="Arial" panose="020B0604020202020204" pitchFamily="34" charset="0"/>
              <a:buChar char="•"/>
            </a:pPr>
            <a:r>
              <a:rPr lang="en-US" sz="2000" dirty="0"/>
              <a:t>Plenty of things to study, especially different collective effects:</a:t>
            </a:r>
          </a:p>
          <a:p>
            <a:pPr>
              <a:buSzPct val="45000"/>
            </a:pPr>
            <a:endParaRPr lang="en-US" sz="2000" dirty="0"/>
          </a:p>
          <a:p>
            <a:pPr>
              <a:buSzPct val="45000"/>
            </a:pPr>
            <a:r>
              <a:rPr lang="en-US" sz="2000" dirty="0"/>
              <a:t>	PSI stripping due to the </a:t>
            </a:r>
            <a:r>
              <a:rPr lang="en-US" sz="2000" dirty="0" err="1"/>
              <a:t>intrabeam</a:t>
            </a:r>
            <a:r>
              <a:rPr lang="en-US" sz="2000" dirty="0"/>
              <a:t> scattering (V. </a:t>
            </a:r>
            <a:r>
              <a:rPr lang="en-US" sz="2000" dirty="0" err="1"/>
              <a:t>Teltov’s</a:t>
            </a:r>
            <a:r>
              <a:rPr lang="en-US" sz="2000" dirty="0"/>
              <a:t> suggestion).</a:t>
            </a:r>
          </a:p>
          <a:p>
            <a:pPr>
              <a:buSzPct val="45000"/>
            </a:pPr>
            <a:endParaRPr lang="en-US" sz="2000" dirty="0"/>
          </a:p>
          <a:p>
            <a:pPr>
              <a:buSzPct val="45000"/>
            </a:pPr>
            <a:r>
              <a:rPr lang="en-US" sz="2000" dirty="0"/>
              <a:t>	Longitudinal and transverse stability due to collective effects (impedances).</a:t>
            </a:r>
          </a:p>
          <a:p>
            <a:pPr>
              <a:buSzPct val="45000"/>
            </a:pPr>
            <a:endParaRPr lang="en-US" sz="2000" dirty="0"/>
          </a:p>
          <a:p>
            <a:pPr algn="ctr">
              <a:buSzPct val="45000"/>
            </a:pPr>
            <a:r>
              <a:rPr lang="en-US" sz="2000" b="1" dirty="0"/>
              <a:t>      </a:t>
            </a:r>
          </a:p>
          <a:p>
            <a:pPr algn="ctr">
              <a:buSzPct val="45000"/>
            </a:pPr>
            <a:endParaRPr lang="en-US" sz="2000" b="1" dirty="0"/>
          </a:p>
          <a:p>
            <a:pPr algn="ctr">
              <a:buSzPct val="45000"/>
            </a:pPr>
            <a:r>
              <a:rPr lang="en-US" sz="2000" b="1" dirty="0"/>
              <a:t>Many thanks to W. Krasny and E. </a:t>
            </a:r>
            <a:r>
              <a:rPr lang="en-US" sz="2000" b="1" dirty="0" err="1"/>
              <a:t>Bessonov</a:t>
            </a:r>
            <a:r>
              <a:rPr lang="en-US" sz="2000" b="1" dirty="0"/>
              <a:t> for stimulating discussions!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460751" y="2726705"/>
            <a:ext cx="9071640" cy="876687"/>
          </a:xfrm>
          <a:prstGeom prst="rect">
            <a:avLst/>
          </a:prstGeom>
          <a:noFill/>
          <a:ln>
            <a:noFill/>
          </a:ln>
        </p:spPr>
        <p:txBody>
          <a:bodyPr lIns="0" tIns="0" rIns="0" bIns="0" anchor="ctr"/>
          <a:lstStyle/>
          <a:p>
            <a:pPr algn="ctr"/>
            <a:r>
              <a:rPr lang="en-US" sz="3500" dirty="0">
                <a:latin typeface="Arial"/>
              </a:rPr>
              <a:t>Back-up slides</a:t>
            </a:r>
            <a:endParaRPr sz="3500"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17</a:t>
            </a:fld>
            <a:endParaRPr lang="en-US"/>
          </a:p>
        </p:txBody>
      </p:sp>
    </p:spTree>
    <p:extLst>
      <p:ext uri="{BB962C8B-B14F-4D97-AF65-F5344CB8AC3E}">
        <p14:creationId xmlns:p14="http://schemas.microsoft.com/office/powerpoint/2010/main" val="1994451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fld id="{C67F6C9C-13E3-4B00-B591-7BD1F52685F4}" type="slidenum">
              <a:rPr lang="en-US" sz="1400" smtClean="0">
                <a:latin typeface="Times New Roman"/>
              </a:rPr>
              <a:pPr/>
              <a:t>18</a:t>
            </a:fld>
            <a:r>
              <a:rPr lang="en-US" sz="1400" dirty="0">
                <a:latin typeface="Times New Roman"/>
              </a:rPr>
              <a:t> </a:t>
            </a:r>
            <a:endParaRPr lang="en-US" dirty="0"/>
          </a:p>
        </p:txBody>
      </p:sp>
      <p:sp>
        <p:nvSpPr>
          <p:cNvPr id="4" name="Rectangle 3"/>
          <p:cNvSpPr/>
          <p:nvPr/>
        </p:nvSpPr>
        <p:spPr>
          <a:xfrm>
            <a:off x="2560582" y="6157"/>
            <a:ext cx="5001689" cy="461665"/>
          </a:xfrm>
          <a:prstGeom prst="rect">
            <a:avLst/>
          </a:prstGeom>
        </p:spPr>
        <p:txBody>
          <a:bodyPr wrap="none">
            <a:spAutoFit/>
          </a:bodyPr>
          <a:lstStyle/>
          <a:p>
            <a:pPr algn="ctr"/>
            <a:r>
              <a:rPr lang="en-US" sz="2400" b="1" dirty="0"/>
              <a:t>Partially stripped ions in the SPS</a:t>
            </a:r>
            <a:endParaRPr lang="en-US" sz="2400" dirty="0"/>
          </a:p>
        </p:txBody>
      </p:sp>
      <p:sp>
        <p:nvSpPr>
          <p:cNvPr id="6" name="Rectangle 5"/>
          <p:cNvSpPr/>
          <p:nvPr/>
        </p:nvSpPr>
        <p:spPr>
          <a:xfrm>
            <a:off x="227424" y="604220"/>
            <a:ext cx="5036834"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D. </a:t>
            </a:r>
            <a:r>
              <a:rPr lang="en-US" dirty="0" err="1">
                <a:latin typeface="Times New Roman" panose="02020603050405020304" pitchFamily="18" charset="0"/>
                <a:cs typeface="Times New Roman" panose="02020603050405020304" pitchFamily="18" charset="0"/>
              </a:rPr>
              <a:t>Manglunki</a:t>
            </a:r>
            <a:r>
              <a:rPr lang="en-US" dirty="0">
                <a:latin typeface="Times New Roman" panose="02020603050405020304" pitchFamily="18" charset="0"/>
                <a:cs typeface="Times New Roman" panose="02020603050405020304" pitchFamily="18" charset="0"/>
              </a:rPr>
              <a:t> et al. </a:t>
            </a:r>
            <a:r>
              <a:rPr lang="en-US" dirty="0">
                <a:latin typeface="Times New Roman" panose="02020603050405020304" pitchFamily="18" charset="0"/>
                <a:cs typeface="Times New Roman" panose="02020603050405020304" pitchFamily="18" charset="0"/>
                <a:hlinkClick r:id="rId2"/>
              </a:rPr>
              <a:t>CERN's Fixed Target Primary Ion </a:t>
            </a:r>
            <a:r>
              <a:rPr lang="en-US" dirty="0" err="1">
                <a:latin typeface="Times New Roman" panose="02020603050405020304" pitchFamily="18" charset="0"/>
                <a:cs typeface="Times New Roman" panose="02020603050405020304" pitchFamily="18" charset="0"/>
                <a:hlinkClick r:id="rId2"/>
              </a:rPr>
              <a:t>Programme</a:t>
            </a:r>
            <a:r>
              <a:rPr lang="en-US" dirty="0">
                <a:latin typeface="Times New Roman" panose="02020603050405020304" pitchFamily="18" charset="0"/>
                <a:cs typeface="Times New Roman" panose="02020603050405020304" pitchFamily="18" charset="0"/>
              </a:rPr>
              <a:t>. IPAC’2016.</a:t>
            </a:r>
          </a:p>
        </p:txBody>
      </p:sp>
      <p:cxnSp>
        <p:nvCxnSpPr>
          <p:cNvPr id="9" name="Straight Connector 8"/>
          <p:cNvCxnSpPr/>
          <p:nvPr/>
        </p:nvCxnSpPr>
        <p:spPr>
          <a:xfrm>
            <a:off x="5176434" y="604219"/>
            <a:ext cx="0" cy="5633694"/>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329520" y="604219"/>
            <a:ext cx="4713382" cy="646331"/>
          </a:xfrm>
          <a:prstGeom prst="rect">
            <a:avLst/>
          </a:prstGeom>
        </p:spPr>
        <p:txBody>
          <a:bodyPr wrap="square">
            <a:spAutoFit/>
          </a:bodyPr>
          <a:lstStyle/>
          <a:p>
            <a:r>
              <a:rPr lang="en-US" dirty="0">
                <a:latin typeface="Times New Roman" panose="02020603050405020304" pitchFamily="18" charset="0"/>
              </a:rPr>
              <a:t>J. </a:t>
            </a:r>
            <a:r>
              <a:rPr lang="en-US" dirty="0" err="1">
                <a:latin typeface="Times New Roman" panose="02020603050405020304" pitchFamily="18" charset="0"/>
              </a:rPr>
              <a:t>Wenninger</a:t>
            </a:r>
            <a:r>
              <a:rPr lang="en-US" dirty="0">
                <a:latin typeface="Times New Roman" panose="02020603050405020304" pitchFamily="18" charset="0"/>
              </a:rPr>
              <a:t> et al. </a:t>
            </a:r>
            <a:r>
              <a:rPr lang="en-US" dirty="0">
                <a:latin typeface="Times New Roman" panose="02020603050405020304" pitchFamily="18" charset="0"/>
                <a:hlinkClick r:id="rId3"/>
              </a:rPr>
              <a:t>Energy Calibration of the SPS with Proton and Lead Ion Beams</a:t>
            </a:r>
            <a:r>
              <a:rPr lang="en-US" dirty="0">
                <a:latin typeface="Times New Roman" panose="02020603050405020304" pitchFamily="18" charset="0"/>
              </a:rPr>
              <a:t>. PAC’2005: </a:t>
            </a:r>
            <a:endParaRPr lang="en-US" dirty="0"/>
          </a:p>
        </p:txBody>
      </p:sp>
      <p:pic>
        <p:nvPicPr>
          <p:cNvPr id="12" name="Picture 11"/>
          <p:cNvPicPr>
            <a:picLocks noChangeAspect="1"/>
          </p:cNvPicPr>
          <p:nvPr/>
        </p:nvPicPr>
        <p:blipFill>
          <a:blip r:embed="rId4"/>
          <a:stretch>
            <a:fillRect/>
          </a:stretch>
        </p:blipFill>
        <p:spPr>
          <a:xfrm>
            <a:off x="5402911" y="1322877"/>
            <a:ext cx="4491429" cy="3393774"/>
          </a:xfrm>
          <a:prstGeom prst="rect">
            <a:avLst/>
          </a:prstGeom>
        </p:spPr>
      </p:pic>
      <p:grpSp>
        <p:nvGrpSpPr>
          <p:cNvPr id="14" name="Group 13"/>
          <p:cNvGrpSpPr/>
          <p:nvPr/>
        </p:nvGrpSpPr>
        <p:grpSpPr>
          <a:xfrm>
            <a:off x="227424" y="1322877"/>
            <a:ext cx="4666317" cy="3721777"/>
            <a:chOff x="227424" y="1322877"/>
            <a:chExt cx="4666317" cy="3721777"/>
          </a:xfrm>
        </p:grpSpPr>
        <p:pic>
          <p:nvPicPr>
            <p:cNvPr id="2" name="Picture 1"/>
            <p:cNvPicPr>
              <a:picLocks noChangeAspect="1"/>
            </p:cNvPicPr>
            <p:nvPr/>
          </p:nvPicPr>
          <p:blipFill>
            <a:blip r:embed="rId5"/>
            <a:stretch>
              <a:fillRect/>
            </a:stretch>
          </p:blipFill>
          <p:spPr>
            <a:xfrm>
              <a:off x="227424" y="1322877"/>
              <a:ext cx="4666317" cy="3721777"/>
            </a:xfrm>
            <a:prstGeom prst="rect">
              <a:avLst/>
            </a:prstGeom>
          </p:spPr>
        </p:pic>
        <p:sp>
          <p:nvSpPr>
            <p:cNvPr id="13" name="TextBox 12"/>
            <p:cNvSpPr txBox="1"/>
            <p:nvPr/>
          </p:nvSpPr>
          <p:spPr>
            <a:xfrm>
              <a:off x="1877434" y="3962401"/>
              <a:ext cx="712054" cy="246221"/>
            </a:xfrm>
            <a:prstGeom prst="rect">
              <a:avLst/>
            </a:prstGeom>
            <a:noFill/>
          </p:spPr>
          <p:txBody>
            <a:bodyPr wrap="none" rtlCol="0">
              <a:spAutoFit/>
            </a:bodyPr>
            <a:lstStyle/>
            <a:p>
              <a:r>
                <a:rPr lang="en-US" sz="1000" dirty="0"/>
                <a:t>(fully str.)</a:t>
              </a:r>
            </a:p>
          </p:txBody>
        </p:sp>
      </p:grpSp>
      <p:sp>
        <p:nvSpPr>
          <p:cNvPr id="19" name="Rectangle 18"/>
          <p:cNvSpPr/>
          <p:nvPr/>
        </p:nvSpPr>
        <p:spPr>
          <a:xfrm>
            <a:off x="292686" y="4947703"/>
            <a:ext cx="4749429"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Number of charges:          9·10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3.2·10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2.5·10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a:t>
            </a:r>
          </a:p>
        </p:txBody>
      </p:sp>
      <p:sp>
        <p:nvSpPr>
          <p:cNvPr id="20" name="Rectangle 19"/>
          <p:cNvSpPr/>
          <p:nvPr/>
        </p:nvSpPr>
        <p:spPr>
          <a:xfrm>
            <a:off x="292686" y="5244917"/>
            <a:ext cx="4749429"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Less than in AWAKE       </a:t>
            </a:r>
            <a:r>
              <a:rPr lang="en-US" sz="1600" b="1" dirty="0">
                <a:latin typeface="Times New Roman" panose="02020603050405020304" pitchFamily="18" charset="0"/>
                <a:cs typeface="Times New Roman" panose="02020603050405020304" pitchFamily="18" charset="0"/>
              </a:rPr>
              <a:t>3x less   10x less     10x less</a:t>
            </a:r>
          </a:p>
        </p:txBody>
      </p:sp>
      <p:sp>
        <p:nvSpPr>
          <p:cNvPr id="21" name="Rectangle 20"/>
          <p:cNvSpPr/>
          <p:nvPr/>
        </p:nvSpPr>
        <p:spPr>
          <a:xfrm>
            <a:off x="6525663" y="4660141"/>
            <a:ext cx="3368677"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100x less than in AWAKE.</a:t>
            </a:r>
          </a:p>
          <a:p>
            <a:r>
              <a:rPr lang="en-US" dirty="0">
                <a:latin typeface="Times New Roman" panose="02020603050405020304" pitchFamily="18" charset="0"/>
                <a:cs typeface="Times New Roman" panose="02020603050405020304" pitchFamily="18" charset="0"/>
              </a:rPr>
              <a:t>Maybe could be optimized for high beam charge.</a:t>
            </a:r>
            <a:endParaRPr lang="en-US" dirty="0"/>
          </a:p>
        </p:txBody>
      </p:sp>
      <p:sp>
        <p:nvSpPr>
          <p:cNvPr id="22" name="Rectangle 21"/>
          <p:cNvSpPr/>
          <p:nvPr/>
        </p:nvSpPr>
        <p:spPr>
          <a:xfrm>
            <a:off x="292686" y="5530357"/>
            <a:ext cx="4749429" cy="584775"/>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Production efficiency for partially stripped ions </a:t>
            </a:r>
            <a:r>
              <a:rPr lang="en-US" sz="1600" dirty="0">
                <a:latin typeface="Times New Roman" panose="02020603050405020304" pitchFamily="18" charset="0"/>
                <a:cs typeface="Times New Roman" panose="02020603050405020304" pitchFamily="18" charset="0"/>
                <a:hlinkClick r:id="rId6"/>
              </a:rPr>
              <a:t>can be higher than for the fully stripped ions</a:t>
            </a:r>
            <a:r>
              <a:rPr lang="en-US" sz="1600" dirty="0">
                <a:latin typeface="Times New Roman" panose="02020603050405020304" pitchFamily="18" charset="0"/>
                <a:cs typeface="Times New Roman" panose="02020603050405020304" pitchFamily="18" charset="0"/>
              </a:rPr>
              <a:t>.</a:t>
            </a:r>
          </a:p>
        </p:txBody>
      </p:sp>
      <p:cxnSp>
        <p:nvCxnSpPr>
          <p:cNvPr id="24" name="Straight Connector 23"/>
          <p:cNvCxnSpPr/>
          <p:nvPr/>
        </p:nvCxnSpPr>
        <p:spPr>
          <a:xfrm flipH="1" flipV="1">
            <a:off x="18081" y="6237837"/>
            <a:ext cx="10024821" cy="154"/>
          </a:xfrm>
          <a:prstGeom prst="line">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92684" y="6274089"/>
            <a:ext cx="9787942" cy="1323439"/>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Possible variant: Xe</a:t>
            </a:r>
            <a:r>
              <a:rPr lang="en-US" sz="1600" baseline="30000" dirty="0">
                <a:latin typeface="Times New Roman" panose="02020603050405020304" pitchFamily="18" charset="0"/>
                <a:cs typeface="Times New Roman" panose="02020603050405020304" pitchFamily="18" charset="0"/>
              </a:rPr>
              <a:t>47+</a:t>
            </a:r>
            <a:r>
              <a:rPr lang="en-US" sz="1600" dirty="0">
                <a:latin typeface="Times New Roman" panose="02020603050405020304" pitchFamily="18" charset="0"/>
                <a:cs typeface="Times New Roman" panose="02020603050405020304" pitchFamily="18" charset="0"/>
              </a:rPr>
              <a:t> (7 electrons left, N-like). </a:t>
            </a:r>
            <a:r>
              <a:rPr lang="el-GR" sz="1600" dirty="0">
                <a:latin typeface="Times New Roman" panose="02020603050405020304" pitchFamily="18" charset="0"/>
                <a:cs typeface="Times New Roman" panose="02020603050405020304" pitchFamily="18" charset="0"/>
              </a:rPr>
              <a:t>γ</a:t>
            </a:r>
            <a:r>
              <a:rPr lang="en-US" sz="1600" dirty="0">
                <a:latin typeface="Times New Roman" panose="02020603050405020304" pitchFamily="18" charset="0"/>
                <a:cs typeface="Times New Roman" panose="02020603050405020304" pitchFamily="18" charset="0"/>
              </a:rPr>
              <a:t> = 162. Atomic excitation </a:t>
            </a:r>
            <a:r>
              <a:rPr lang="en-US" sz="1600" baseline="300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S</a:t>
            </a:r>
            <a:r>
              <a:rPr lang="en-US" sz="1600" baseline="-25000" dirty="0">
                <a:latin typeface="Times New Roman" panose="02020603050405020304" pitchFamily="18" charset="0"/>
                <a:cs typeface="Times New Roman" panose="02020603050405020304" pitchFamily="18" charset="0"/>
              </a:rPr>
              <a:t>3/2</a:t>
            </a:r>
            <a:r>
              <a:rPr lang="en-US" sz="1600" dirty="0">
                <a:latin typeface="Times New Roman" panose="02020603050405020304" pitchFamily="18" charset="0"/>
                <a:cs typeface="Times New Roman" panose="02020603050405020304" pitchFamily="18" charset="0"/>
              </a:rPr>
              <a:t> → </a:t>
            </a:r>
            <a:r>
              <a:rPr lang="en-US" sz="1600" baseline="300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P</a:t>
            </a:r>
            <a:r>
              <a:rPr lang="en-US" sz="1600" baseline="-25000" dirty="0">
                <a:latin typeface="Times New Roman" panose="02020603050405020304" pitchFamily="18" charset="0"/>
                <a:cs typeface="Times New Roman" panose="02020603050405020304" pitchFamily="18" charset="0"/>
              </a:rPr>
              <a:t>3/2</a:t>
            </a:r>
            <a:r>
              <a:rPr lang="en-US" sz="1600" dirty="0">
                <a:latin typeface="Times New Roman" panose="02020603050405020304" pitchFamily="18" charset="0"/>
                <a:cs typeface="Times New Roman" panose="02020603050405020304" pitchFamily="18" charset="0"/>
              </a:rPr>
              <a:t>. Krypton laser: 647 nm (1.87 eV) will be converted to gamma-photons with </a:t>
            </a:r>
            <a:r>
              <a:rPr lang="en-US" sz="1600" i="1" dirty="0">
                <a:latin typeface="Times New Roman" panose="02020603050405020304" pitchFamily="18" charset="0"/>
                <a:cs typeface="Times New Roman" panose="02020603050405020304" pitchFamily="18" charset="0"/>
              </a:rPr>
              <a:t>E</a:t>
            </a:r>
            <a:r>
              <a:rPr lang="en-US" sz="1600" baseline="-25000" dirty="0">
                <a:latin typeface="Times New Roman" panose="02020603050405020304" pitchFamily="18" charset="0"/>
                <a:cs typeface="Times New Roman" panose="02020603050405020304" pitchFamily="18" charset="0"/>
              </a:rPr>
              <a:t>max</a:t>
            </a:r>
            <a:r>
              <a:rPr lang="en-US" sz="1600" dirty="0">
                <a:latin typeface="Times New Roman" panose="02020603050405020304" pitchFamily="18" charset="0"/>
                <a:cs typeface="Times New Roman" panose="02020603050405020304" pitchFamily="18" charset="0"/>
              </a:rPr>
              <a:t> = 196 </a:t>
            </a:r>
            <a:r>
              <a:rPr lang="en-US" sz="1600" dirty="0" err="1">
                <a:latin typeface="Times New Roman" panose="02020603050405020304" pitchFamily="18" charset="0"/>
                <a:cs typeface="Times New Roman" panose="02020603050405020304" pitchFamily="18" charset="0"/>
              </a:rPr>
              <a:t>keV</a:t>
            </a:r>
            <a:r>
              <a:rPr lang="en-US" sz="1600"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I</a:t>
            </a:r>
            <a:r>
              <a:rPr lang="en-US" sz="1600" baseline="-25000" dirty="0" err="1">
                <a:latin typeface="Times New Roman" panose="02020603050405020304" pitchFamily="18" charset="0"/>
                <a:cs typeface="Times New Roman" panose="02020603050405020304" pitchFamily="18" charset="0"/>
              </a:rPr>
              <a:t>sat</a:t>
            </a:r>
            <a:r>
              <a:rPr lang="en-US" sz="1600" baseline="-250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 1.7·10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W/cm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decay length = 3.4 cm =&gt; with a 1 mm wide beam to have one interaction per turn we need a single laser pulse energy ≈ 1.7·10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W/cm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0.1·0.1 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3.4 cm / (3·10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cm/sec) ≈ 0.2 </a:t>
            </a:r>
            <a:r>
              <a:rPr lang="en-US" sz="1600" dirty="0" err="1">
                <a:latin typeface="Times New Roman" panose="02020603050405020304" pitchFamily="18" charset="0"/>
                <a:cs typeface="Times New Roman" panose="02020603050405020304" pitchFamily="18" charset="0"/>
              </a:rPr>
              <a:t>mJ</a:t>
            </a:r>
            <a:r>
              <a:rPr lang="en-US" sz="1600" dirty="0">
                <a:latin typeface="Times New Roman" panose="02020603050405020304" pitchFamily="18" charset="0"/>
                <a:cs typeface="Times New Roman" panose="02020603050405020304" pitchFamily="18" charset="0"/>
              </a:rPr>
              <a:t> =&gt; Average laser power ~ 0.2·10</a:t>
            </a:r>
            <a:r>
              <a:rPr lang="en-US" sz="1600" baseline="30000" dirty="0">
                <a:latin typeface="Times New Roman" panose="02020603050405020304" pitchFamily="18" charset="0"/>
                <a:cs typeface="Times New Roman" panose="02020603050405020304" pitchFamily="18" charset="0"/>
              </a:rPr>
              <a:t>-3</a:t>
            </a:r>
            <a:r>
              <a:rPr lang="en-US" sz="1600" dirty="0">
                <a:latin typeface="Times New Roman" panose="02020603050405020304" pitchFamily="18" charset="0"/>
                <a:cs typeface="Times New Roman" panose="02020603050405020304" pitchFamily="18" charset="0"/>
              </a:rPr>
              <a:t> J / (7000 m / 3·10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m/sec) ~ 10 W.</a:t>
            </a:r>
          </a:p>
          <a:p>
            <a:r>
              <a:rPr lang="en-US" sz="1600" dirty="0">
                <a:latin typeface="Times New Roman" panose="02020603050405020304" pitchFamily="18" charset="0"/>
                <a:cs typeface="Times New Roman" panose="02020603050405020304" pitchFamily="18" charset="0"/>
              </a:rPr>
              <a:t>(Xe</a:t>
            </a:r>
            <a:r>
              <a:rPr lang="en-US" sz="1600" baseline="30000" dirty="0">
                <a:latin typeface="Times New Roman" panose="02020603050405020304" pitchFamily="18" charset="0"/>
                <a:cs typeface="Times New Roman" panose="02020603050405020304" pitchFamily="18" charset="0"/>
              </a:rPr>
              <a:t>47+  </a:t>
            </a:r>
            <a:r>
              <a:rPr lang="en-US" sz="1600" dirty="0">
                <a:latin typeface="Times New Roman" panose="02020603050405020304" pitchFamily="18" charset="0"/>
                <a:cs typeface="Times New Roman" panose="02020603050405020304" pitchFamily="18" charset="0"/>
              </a:rPr>
              <a:t>suggested by </a:t>
            </a:r>
            <a:r>
              <a:rPr lang="en-US" sz="1600" dirty="0">
                <a:latin typeface="Times New Roman" panose="02020603050405020304" pitchFamily="18" charset="0"/>
                <a:cs typeface="Times New Roman" panose="02020603050405020304" pitchFamily="18" charset="0"/>
                <a:hlinkClick r:id="rId7"/>
              </a:rPr>
              <a:t>Bessonov and Kim PRL’1996</a:t>
            </a:r>
            <a:r>
              <a:rPr lang="en-US" sz="1600" dirty="0">
                <a:latin typeface="Times New Roman" panose="02020603050405020304" pitchFamily="18" charset="0"/>
                <a:cs typeface="Times New Roman" panose="02020603050405020304" pitchFamily="18" charset="0"/>
              </a:rPr>
              <a:t> and in </a:t>
            </a:r>
            <a:r>
              <a:rPr lang="en-US" sz="1600" dirty="0">
                <a:latin typeface="Times New Roman" panose="02020603050405020304" pitchFamily="18" charset="0"/>
                <a:cs typeface="Times New Roman" panose="02020603050405020304" pitchFamily="18" charset="0"/>
                <a:hlinkClick r:id="rId8"/>
              </a:rPr>
              <a:t>W. </a:t>
            </a:r>
            <a:r>
              <a:rPr lang="en-US" sz="1600" dirty="0" err="1">
                <a:latin typeface="Times New Roman" panose="02020603050405020304" pitchFamily="18" charset="0"/>
                <a:cs typeface="Times New Roman" panose="02020603050405020304" pitchFamily="18" charset="0"/>
                <a:hlinkClick r:id="rId8"/>
              </a:rPr>
              <a:t>Krasny’s</a:t>
            </a:r>
            <a:r>
              <a:rPr lang="en-US" sz="1600" dirty="0">
                <a:latin typeface="Times New Roman" panose="02020603050405020304" pitchFamily="18" charset="0"/>
                <a:cs typeface="Times New Roman" panose="02020603050405020304" pitchFamily="18" charset="0"/>
                <a:hlinkClick r:id="rId8"/>
              </a:rPr>
              <a:t> proposal for gamma-factory test at SPS</a:t>
            </a:r>
            <a:r>
              <a:rPr lang="en-US" sz="16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66454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0628" y="890747"/>
            <a:ext cx="2843548" cy="6118490"/>
          </a:xfrm>
          <a:prstGeom prst="rect">
            <a:avLst/>
          </a:prstGeom>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477" y="890747"/>
            <a:ext cx="4865599" cy="6118490"/>
          </a:xfrm>
          <a:prstGeom prst="rect">
            <a:avLst/>
          </a:prstGeom>
        </p:spPr>
      </p:pic>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19</a:t>
            </a:fld>
            <a:endParaRPr lang="en-US"/>
          </a:p>
        </p:txBody>
      </p:sp>
      <p:sp>
        <p:nvSpPr>
          <p:cNvPr id="42" name="TextShape 1"/>
          <p:cNvSpPr txBox="1"/>
          <p:nvPr/>
        </p:nvSpPr>
        <p:spPr>
          <a:xfrm>
            <a:off x="0" y="0"/>
            <a:ext cx="10080625" cy="640080"/>
          </a:xfrm>
          <a:prstGeom prst="rect">
            <a:avLst/>
          </a:prstGeom>
          <a:noFill/>
          <a:ln>
            <a:noFill/>
          </a:ln>
        </p:spPr>
        <p:txBody>
          <a:bodyPr lIns="0" tIns="0" rIns="0" bIns="0" anchor="ctr"/>
          <a:lstStyle/>
          <a:p>
            <a:pPr algn="ctr"/>
            <a:r>
              <a:rPr lang="en-GB" sz="2400" dirty="0">
                <a:latin typeface="Arial"/>
              </a:rPr>
              <a:t>General scaling of beam parameters with plasma density</a:t>
            </a:r>
            <a:endParaRPr dirty="0"/>
          </a:p>
        </p:txBody>
      </p:sp>
      <p:sp>
        <p:nvSpPr>
          <p:cNvPr id="7" name="TextBox 6"/>
          <p:cNvSpPr txBox="1"/>
          <p:nvPr/>
        </p:nvSpPr>
        <p:spPr>
          <a:xfrm>
            <a:off x="2173162" y="547801"/>
            <a:ext cx="2278188" cy="400110"/>
          </a:xfrm>
          <a:prstGeom prst="rect">
            <a:avLst/>
          </a:prstGeom>
          <a:noFill/>
        </p:spPr>
        <p:txBody>
          <a:bodyPr wrap="none" rtlCol="0">
            <a:spAutoFit/>
          </a:bodyPr>
          <a:lstStyle/>
          <a:p>
            <a:r>
              <a:rPr lang="en-GB" sz="2000" i="1" dirty="0">
                <a:latin typeface="Times New Roman" panose="02020603050405020304" pitchFamily="18" charset="0"/>
                <a:cs typeface="Times New Roman" panose="02020603050405020304" pitchFamily="18" charset="0"/>
              </a:rPr>
              <a:t>n</a:t>
            </a:r>
            <a:r>
              <a:rPr lang="en-GB" sz="2000" baseline="-25000" dirty="0">
                <a:latin typeface="Times New Roman" panose="02020603050405020304" pitchFamily="18" charset="0"/>
                <a:cs typeface="Times New Roman" panose="02020603050405020304" pitchFamily="18" charset="0"/>
              </a:rPr>
              <a:t>plasma</a:t>
            </a:r>
            <a:r>
              <a:rPr lang="en-GB" sz="2000" dirty="0">
                <a:latin typeface="Times New Roman" panose="02020603050405020304" pitchFamily="18" charset="0"/>
                <a:cs typeface="Times New Roman" panose="02020603050405020304" pitchFamily="18" charset="0"/>
              </a:rPr>
              <a:t> = 7∙10</a:t>
            </a:r>
            <a:r>
              <a:rPr lang="en-GB" sz="2000" baseline="30000" dirty="0">
                <a:latin typeface="Times New Roman" panose="02020603050405020304" pitchFamily="18" charset="0"/>
                <a:cs typeface="Times New Roman" panose="02020603050405020304" pitchFamily="18" charset="0"/>
              </a:rPr>
              <a:t>14</a:t>
            </a:r>
            <a:r>
              <a:rPr lang="en-GB" sz="2000" dirty="0">
                <a:latin typeface="Times New Roman" panose="02020603050405020304" pitchFamily="18" charset="0"/>
                <a:cs typeface="Times New Roman" panose="02020603050405020304" pitchFamily="18" charset="0"/>
              </a:rPr>
              <a:t> cm</a:t>
            </a:r>
            <a:r>
              <a:rPr lang="en-GB" sz="2000" baseline="30000" dirty="0">
                <a:latin typeface="Times New Roman" panose="02020603050405020304" pitchFamily="18" charset="0"/>
                <a:cs typeface="Times New Roman" panose="02020603050405020304" pitchFamily="18" charset="0"/>
              </a:rPr>
              <a:t>-3</a:t>
            </a:r>
            <a:endParaRPr lang="en-US" sz="2000" baseline="300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5932827" y="540192"/>
            <a:ext cx="2634054" cy="400110"/>
          </a:xfrm>
          <a:prstGeom prst="rect">
            <a:avLst/>
          </a:prstGeom>
          <a:noFill/>
        </p:spPr>
        <p:txBody>
          <a:bodyPr wrap="none" rtlCol="0">
            <a:spAutoFit/>
          </a:bodyPr>
          <a:lstStyle/>
          <a:p>
            <a:r>
              <a:rPr lang="en-GB" sz="2000" i="1" dirty="0">
                <a:latin typeface="Times New Roman" panose="02020603050405020304" pitchFamily="18" charset="0"/>
                <a:cs typeface="Times New Roman" panose="02020603050405020304" pitchFamily="18" charset="0"/>
              </a:rPr>
              <a:t>n</a:t>
            </a:r>
            <a:r>
              <a:rPr lang="en-GB" sz="2000" baseline="-25000" dirty="0">
                <a:latin typeface="Times New Roman" panose="02020603050405020304" pitchFamily="18" charset="0"/>
                <a:cs typeface="Times New Roman" panose="02020603050405020304" pitchFamily="18" charset="0"/>
              </a:rPr>
              <a:t>plasma</a:t>
            </a:r>
            <a:r>
              <a:rPr lang="en-GB" sz="2000" dirty="0">
                <a:latin typeface="Times New Roman" panose="02020603050405020304" pitchFamily="18" charset="0"/>
                <a:cs typeface="Times New Roman" panose="02020603050405020304" pitchFamily="18" charset="0"/>
              </a:rPr>
              <a:t> = 4x(7∙10</a:t>
            </a:r>
            <a:r>
              <a:rPr lang="en-GB" sz="2000" baseline="30000" dirty="0">
                <a:latin typeface="Times New Roman" panose="02020603050405020304" pitchFamily="18" charset="0"/>
                <a:cs typeface="Times New Roman" panose="02020603050405020304" pitchFamily="18" charset="0"/>
              </a:rPr>
              <a:t>14</a:t>
            </a:r>
            <a:r>
              <a:rPr lang="en-GB" sz="2000" dirty="0">
                <a:latin typeface="Times New Roman" panose="02020603050405020304" pitchFamily="18" charset="0"/>
                <a:cs typeface="Times New Roman" panose="02020603050405020304" pitchFamily="18" charset="0"/>
              </a:rPr>
              <a:t> cm</a:t>
            </a:r>
            <a:r>
              <a:rPr lang="en-GB" sz="2000" baseline="30000" dirty="0">
                <a:latin typeface="Times New Roman" panose="02020603050405020304" pitchFamily="18" charset="0"/>
                <a:cs typeface="Times New Roman" panose="02020603050405020304" pitchFamily="18" charset="0"/>
              </a:rPr>
              <a:t>-3</a:t>
            </a:r>
            <a:r>
              <a:rPr lang="en-GB"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8379133" y="2578046"/>
            <a:ext cx="1877719" cy="830997"/>
          </a:xfrm>
          <a:prstGeom prst="rect">
            <a:avLst/>
          </a:prstGeom>
          <a:noFill/>
        </p:spPr>
        <p:txBody>
          <a:bodyPr wrap="square" rtlCol="0">
            <a:spAutoFit/>
          </a:bodyPr>
          <a:lstStyle/>
          <a:p>
            <a:r>
              <a:rPr lang="en-GB" sz="1600" dirty="0"/>
              <a:t>2x smaller </a:t>
            </a:r>
            <a:r>
              <a:rPr lang="en-GB" sz="1600" dirty="0" err="1"/>
              <a:t>transv</a:t>
            </a:r>
            <a:r>
              <a:rPr lang="en-GB" sz="1600" dirty="0"/>
              <a:t>. size =&gt; 4x higher beam density.</a:t>
            </a:r>
            <a:endParaRPr lang="en-US" sz="1600" dirty="0"/>
          </a:p>
        </p:txBody>
      </p:sp>
      <p:sp>
        <p:nvSpPr>
          <p:cNvPr id="11" name="TextBox 10"/>
          <p:cNvSpPr txBox="1"/>
          <p:nvPr/>
        </p:nvSpPr>
        <p:spPr>
          <a:xfrm>
            <a:off x="8376602" y="3754930"/>
            <a:ext cx="1631463" cy="1323439"/>
          </a:xfrm>
          <a:prstGeom prst="rect">
            <a:avLst/>
          </a:prstGeom>
          <a:noFill/>
        </p:spPr>
        <p:txBody>
          <a:bodyPr wrap="square" rtlCol="0">
            <a:spAutoFit/>
          </a:bodyPr>
          <a:lstStyle/>
          <a:p>
            <a:r>
              <a:rPr lang="en-GB" sz="1600" dirty="0"/>
              <a:t>The same angular spread =&gt; 2x lower beam emittance required.</a:t>
            </a:r>
            <a:endParaRPr lang="en-US" sz="1600" dirty="0"/>
          </a:p>
        </p:txBody>
      </p:sp>
      <p:sp>
        <p:nvSpPr>
          <p:cNvPr id="12" name="TextBox 11"/>
          <p:cNvSpPr txBox="1"/>
          <p:nvPr/>
        </p:nvSpPr>
        <p:spPr>
          <a:xfrm>
            <a:off x="8376604" y="5178548"/>
            <a:ext cx="1684266" cy="1569660"/>
          </a:xfrm>
          <a:prstGeom prst="rect">
            <a:avLst/>
          </a:prstGeom>
          <a:noFill/>
        </p:spPr>
        <p:txBody>
          <a:bodyPr wrap="square" rtlCol="0">
            <a:spAutoFit/>
          </a:bodyPr>
          <a:lstStyle/>
          <a:p>
            <a:r>
              <a:rPr lang="en-GB" sz="1600" dirty="0"/>
              <a:t>The same current =&gt; 2x less particles needed to drive 2x higher wake.</a:t>
            </a:r>
          </a:p>
          <a:p>
            <a:r>
              <a:rPr lang="en-GB" sz="1600" dirty="0"/>
              <a:t> </a:t>
            </a:r>
            <a:endParaRPr lang="en-US" sz="1600" dirty="0"/>
          </a:p>
        </p:txBody>
      </p:sp>
      <p:sp>
        <p:nvSpPr>
          <p:cNvPr id="13" name="TextBox 12"/>
          <p:cNvSpPr txBox="1"/>
          <p:nvPr/>
        </p:nvSpPr>
        <p:spPr>
          <a:xfrm>
            <a:off x="8376602" y="954109"/>
            <a:ext cx="1661677" cy="584775"/>
          </a:xfrm>
          <a:prstGeom prst="rect">
            <a:avLst/>
          </a:prstGeom>
          <a:noFill/>
        </p:spPr>
        <p:txBody>
          <a:bodyPr wrap="square" rtlCol="0">
            <a:spAutoFit/>
          </a:bodyPr>
          <a:lstStyle/>
          <a:p>
            <a:r>
              <a:rPr lang="en-GB" sz="1600" dirty="0"/>
              <a:t>2x higher wakefield</a:t>
            </a:r>
            <a:endParaRPr lang="en-US" sz="1600" dirty="0"/>
          </a:p>
        </p:txBody>
      </p:sp>
      <p:sp>
        <p:nvSpPr>
          <p:cNvPr id="10" name="TextBox 9"/>
          <p:cNvSpPr txBox="1"/>
          <p:nvPr/>
        </p:nvSpPr>
        <p:spPr>
          <a:xfrm>
            <a:off x="623326" y="6801757"/>
            <a:ext cx="9308959" cy="738664"/>
          </a:xfrm>
          <a:prstGeom prst="rect">
            <a:avLst/>
          </a:prstGeom>
          <a:noFill/>
        </p:spPr>
        <p:txBody>
          <a:bodyPr wrap="none" rtlCol="0">
            <a:spAutoFit/>
          </a:bodyPr>
          <a:lstStyle/>
          <a:p>
            <a:r>
              <a:rPr lang="en-GB" sz="1400" b="1" dirty="0"/>
              <a:t>10x less particles with 10x lower emittance and the same current can potentially drive 10x higher wakefield.</a:t>
            </a:r>
          </a:p>
          <a:p>
            <a:r>
              <a:rPr lang="en-GB" sz="1400" dirty="0"/>
              <a:t>Maximum plasma density is essentially defined by the transverse beam emittance.</a:t>
            </a:r>
          </a:p>
          <a:p>
            <a:r>
              <a:rPr lang="en-GB" sz="1400" dirty="0"/>
              <a:t>Higher peak current is needed to reduce the number of micro-bunches =&gt; less strict tolerances on plasma density.</a:t>
            </a:r>
            <a:endParaRPr lang="en-US" sz="1400" dirty="0"/>
          </a:p>
        </p:txBody>
      </p:sp>
      <p:sp>
        <p:nvSpPr>
          <p:cNvPr id="3" name="Rectangle 2"/>
          <p:cNvSpPr/>
          <p:nvPr/>
        </p:nvSpPr>
        <p:spPr>
          <a:xfrm>
            <a:off x="8313998" y="6398036"/>
            <a:ext cx="1777682" cy="461665"/>
          </a:xfrm>
          <a:prstGeom prst="rect">
            <a:avLst/>
          </a:prstGeom>
        </p:spPr>
        <p:txBody>
          <a:bodyPr wrap="square">
            <a:spAutoFit/>
          </a:bodyPr>
          <a:lstStyle/>
          <a:p>
            <a:r>
              <a:rPr lang="en-GB" sz="1200" dirty="0"/>
              <a:t>(Also 2x less</a:t>
            </a:r>
          </a:p>
          <a:p>
            <a:r>
              <a:rPr lang="en-GB" sz="1200" dirty="0"/>
              <a:t> accelerated particles).</a:t>
            </a:r>
            <a:endParaRPr lang="en-US" sz="1200" dirty="0"/>
          </a:p>
        </p:txBody>
      </p:sp>
    </p:spTree>
    <p:extLst>
      <p:ext uri="{BB962C8B-B14F-4D97-AF65-F5344CB8AC3E}">
        <p14:creationId xmlns:p14="http://schemas.microsoft.com/office/powerpoint/2010/main" val="3516036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a:t>
            </a:fld>
            <a:r>
              <a:rPr lang="en-US" sz="1400">
                <a:latin typeface="Times New Roman"/>
              </a:rPr>
              <a:t> </a:t>
            </a:r>
            <a:endParaRPr lang="en-US" dirty="0"/>
          </a:p>
        </p:txBody>
      </p:sp>
      <p:sp>
        <p:nvSpPr>
          <p:cNvPr id="4" name="Rectangle 3"/>
          <p:cNvSpPr/>
          <p:nvPr/>
        </p:nvSpPr>
        <p:spPr>
          <a:xfrm>
            <a:off x="2542158" y="188643"/>
            <a:ext cx="4903908" cy="461665"/>
          </a:xfrm>
          <a:prstGeom prst="rect">
            <a:avLst/>
          </a:prstGeom>
        </p:spPr>
        <p:txBody>
          <a:bodyPr wrap="none">
            <a:spAutoFit/>
          </a:bodyPr>
          <a:lstStyle/>
          <a:p>
            <a:pPr algn="ctr"/>
            <a:r>
              <a:rPr lang="en-US" sz="2400" b="1" dirty="0"/>
              <a:t>Laser-ion interaction kinematics</a:t>
            </a:r>
            <a:endParaRPr lang="en-US" sz="2400" dirty="0"/>
          </a:p>
        </p:txBody>
      </p:sp>
      <p:sp>
        <p:nvSpPr>
          <p:cNvPr id="115" name="TextBox 114"/>
          <p:cNvSpPr txBox="1"/>
          <p:nvPr/>
        </p:nvSpPr>
        <p:spPr>
          <a:xfrm>
            <a:off x="4023847" y="780730"/>
            <a:ext cx="2032929" cy="400110"/>
          </a:xfrm>
          <a:prstGeom prst="rect">
            <a:avLst/>
          </a:prstGeom>
          <a:noFill/>
        </p:spPr>
        <p:txBody>
          <a:bodyPr wrap="none" rtlCol="0">
            <a:spAutoFit/>
          </a:bodyPr>
          <a:lstStyle/>
          <a:p>
            <a:r>
              <a:rPr lang="en-US" sz="2000" dirty="0"/>
              <a:t>In the lab frame:</a:t>
            </a:r>
          </a:p>
        </p:txBody>
      </p:sp>
      <p:sp>
        <p:nvSpPr>
          <p:cNvPr id="163" name="TextBox 162"/>
          <p:cNvSpPr txBox="1"/>
          <p:nvPr/>
        </p:nvSpPr>
        <p:spPr>
          <a:xfrm>
            <a:off x="3933180" y="3468574"/>
            <a:ext cx="2214261" cy="400110"/>
          </a:xfrm>
          <a:prstGeom prst="rect">
            <a:avLst/>
          </a:prstGeom>
          <a:noFill/>
        </p:spPr>
        <p:txBody>
          <a:bodyPr wrap="none" rtlCol="0">
            <a:spAutoFit/>
          </a:bodyPr>
          <a:lstStyle/>
          <a:p>
            <a:r>
              <a:rPr lang="en-US" sz="2000" dirty="0"/>
              <a:t>In the ion’s frame:</a:t>
            </a:r>
          </a:p>
        </p:txBody>
      </p:sp>
      <p:sp>
        <p:nvSpPr>
          <p:cNvPr id="179" name="TextBox 178">
            <a:extLst>
              <a:ext uri="{FF2B5EF4-FFF2-40B4-BE49-F238E27FC236}">
                <a16:creationId xmlns:a16="http://schemas.microsoft.com/office/drawing/2014/main" id="{1848C2AF-1B5F-4546-B0C5-67A7014DF2AB}"/>
              </a:ext>
            </a:extLst>
          </p:cNvPr>
          <p:cNvSpPr txBox="1"/>
          <p:nvPr/>
        </p:nvSpPr>
        <p:spPr>
          <a:xfrm>
            <a:off x="139404" y="6248240"/>
            <a:ext cx="9523581" cy="646331"/>
          </a:xfrm>
          <a:prstGeom prst="rect">
            <a:avLst/>
          </a:prstGeom>
          <a:noFill/>
        </p:spPr>
        <p:txBody>
          <a:bodyPr wrap="square" rtlCol="0">
            <a:spAutoFit/>
          </a:bodyPr>
          <a:lstStyle/>
          <a:p>
            <a:r>
              <a:rPr lang="en-US" b="1" dirty="0"/>
              <a:t>Transverse cooling</a:t>
            </a:r>
            <a:r>
              <a:rPr lang="en-US" dirty="0"/>
              <a:t>: because all components of ion momentum are lost due to the photon scattering but only the longitudinal component is restored in the RF resonator.</a:t>
            </a:r>
            <a:endParaRPr lang="en-GB" dirty="0"/>
          </a:p>
        </p:txBody>
      </p:sp>
      <p:sp>
        <p:nvSpPr>
          <p:cNvPr id="180" name="TextBox 179">
            <a:extLst>
              <a:ext uri="{FF2B5EF4-FFF2-40B4-BE49-F238E27FC236}">
                <a16:creationId xmlns:a16="http://schemas.microsoft.com/office/drawing/2014/main" id="{47C61E22-7B5C-4D08-B7A9-CBB44BB76D36}"/>
              </a:ext>
            </a:extLst>
          </p:cNvPr>
          <p:cNvSpPr txBox="1"/>
          <p:nvPr/>
        </p:nvSpPr>
        <p:spPr>
          <a:xfrm>
            <a:off x="151760" y="5902990"/>
            <a:ext cx="8503561" cy="369332"/>
          </a:xfrm>
          <a:prstGeom prst="rect">
            <a:avLst/>
          </a:prstGeom>
          <a:noFill/>
        </p:spPr>
        <p:txBody>
          <a:bodyPr wrap="square" rtlCol="0">
            <a:spAutoFit/>
          </a:bodyPr>
          <a:lstStyle/>
          <a:p>
            <a:r>
              <a:rPr lang="en-US" b="1" dirty="0"/>
              <a:t>Longitudinal cooling</a:t>
            </a:r>
            <a:r>
              <a:rPr lang="en-US" dirty="0"/>
              <a:t>: because energy loss grows with ion energy:</a:t>
            </a:r>
            <a:endParaRPr lang="en-GB" dirty="0"/>
          </a:p>
        </p:txBody>
      </p:sp>
      <p:sp>
        <p:nvSpPr>
          <p:cNvPr id="181" name="TextBox 180">
            <a:extLst>
              <a:ext uri="{FF2B5EF4-FFF2-40B4-BE49-F238E27FC236}">
                <a16:creationId xmlns:a16="http://schemas.microsoft.com/office/drawing/2014/main" id="{DC302F62-9D9A-487D-BF09-1DA3ADCEF28C}"/>
              </a:ext>
            </a:extLst>
          </p:cNvPr>
          <p:cNvSpPr txBox="1"/>
          <p:nvPr/>
        </p:nvSpPr>
        <p:spPr>
          <a:xfrm>
            <a:off x="139404" y="6869859"/>
            <a:ext cx="9591542" cy="646331"/>
          </a:xfrm>
          <a:prstGeom prst="rect">
            <a:avLst/>
          </a:prstGeom>
          <a:noFill/>
        </p:spPr>
        <p:txBody>
          <a:bodyPr wrap="square" rtlCol="0">
            <a:spAutoFit/>
          </a:bodyPr>
          <a:lstStyle/>
          <a:p>
            <a:r>
              <a:rPr lang="en-US" b="1" dirty="0"/>
              <a:t>Heating</a:t>
            </a:r>
            <a:r>
              <a:rPr lang="en-US" dirty="0"/>
              <a:t>: because angle of photon emission in the ion’s frame is random.</a:t>
            </a:r>
          </a:p>
          <a:p>
            <a:r>
              <a:rPr lang="en-US" dirty="0"/>
              <a:t>We would like to find an equilibrium between the cooling and heating processes.</a:t>
            </a:r>
            <a:endParaRPr lang="en-GB" dirty="0"/>
          </a:p>
        </p:txBody>
      </p:sp>
      <p:pic>
        <p:nvPicPr>
          <p:cNvPr id="5" name="Graphic 4">
            <a:extLst>
              <a:ext uri="{FF2B5EF4-FFF2-40B4-BE49-F238E27FC236}">
                <a16:creationId xmlns:a16="http://schemas.microsoft.com/office/drawing/2014/main" id="{F621AA38-4A90-42F5-B307-772842724E2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404" y="4116435"/>
            <a:ext cx="9761068" cy="1591805"/>
          </a:xfrm>
          <a:prstGeom prst="rect">
            <a:avLst/>
          </a:prstGeom>
        </p:spPr>
      </p:pic>
      <p:pic>
        <p:nvPicPr>
          <p:cNvPr id="7" name="Graphic 6">
            <a:extLst>
              <a:ext uri="{FF2B5EF4-FFF2-40B4-BE49-F238E27FC236}">
                <a16:creationId xmlns:a16="http://schemas.microsoft.com/office/drawing/2014/main" id="{84F3AB1B-7BC2-46E7-AAB9-0C5D286DD5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404" y="1383957"/>
            <a:ext cx="9761068" cy="1591805"/>
          </a:xfrm>
          <a:prstGeom prst="rect">
            <a:avLst/>
          </a:prstGeom>
        </p:spPr>
      </p:pic>
      <p:pic>
        <p:nvPicPr>
          <p:cNvPr id="208" name="Picture 22" descr="https://latex.codecogs.com/gif.latex?%5Chuge%20%5Ctheta%20%5Csim%201/%5Cgamma">
            <a:extLst>
              <a:ext uri="{FF2B5EF4-FFF2-40B4-BE49-F238E27FC236}">
                <a16:creationId xmlns:a16="http://schemas.microsoft.com/office/drawing/2014/main" id="{564F3D0C-176F-4EE7-B77C-F022AB114F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33823" y="2179859"/>
            <a:ext cx="595311" cy="185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0142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Shape 1"/>
          <p:cNvSpPr txBox="1"/>
          <p:nvPr/>
        </p:nvSpPr>
        <p:spPr>
          <a:xfrm>
            <a:off x="1" y="-92634"/>
            <a:ext cx="10080625" cy="640080"/>
          </a:xfrm>
          <a:prstGeom prst="rect">
            <a:avLst/>
          </a:prstGeom>
          <a:noFill/>
          <a:ln>
            <a:noFill/>
          </a:ln>
        </p:spPr>
        <p:txBody>
          <a:bodyPr lIns="0" tIns="0" rIns="0" bIns="0" anchor="ctr"/>
          <a:lstStyle/>
          <a:p>
            <a:pPr algn="ctr"/>
            <a:r>
              <a:rPr lang="en-US" sz="2400" b="1" dirty="0"/>
              <a:t>Beam cooling due to synchrotron radiation</a:t>
            </a:r>
            <a:endParaRPr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20</a:t>
            </a:fld>
            <a:endParaRPr lang="en-US"/>
          </a:p>
        </p:txBody>
      </p:sp>
      <p:sp>
        <p:nvSpPr>
          <p:cNvPr id="3" name="TextBox 2"/>
          <p:cNvSpPr txBox="1"/>
          <p:nvPr/>
        </p:nvSpPr>
        <p:spPr>
          <a:xfrm>
            <a:off x="108748" y="437825"/>
            <a:ext cx="10061088" cy="307777"/>
          </a:xfrm>
          <a:prstGeom prst="rect">
            <a:avLst/>
          </a:prstGeom>
          <a:noFill/>
        </p:spPr>
        <p:txBody>
          <a:bodyPr wrap="none" rtlCol="0">
            <a:spAutoFit/>
          </a:bodyPr>
          <a:lstStyle/>
          <a:p>
            <a:r>
              <a:rPr lang="en-GB" sz="1400" dirty="0"/>
              <a:t>For details see A. </a:t>
            </a:r>
            <a:r>
              <a:rPr lang="en-GB" sz="1400" dirty="0" err="1"/>
              <a:t>Valishev</a:t>
            </a:r>
            <a:r>
              <a:rPr lang="en-GB" sz="1400" dirty="0"/>
              <a:t>. </a:t>
            </a:r>
            <a:r>
              <a:rPr lang="en-GB" sz="1400" dirty="0">
                <a:hlinkClick r:id="rId3"/>
              </a:rPr>
              <a:t>Synchrotron Radiation Damping, </a:t>
            </a:r>
            <a:r>
              <a:rPr lang="en-GB" sz="1400" dirty="0" err="1">
                <a:hlinkClick r:id="rId3"/>
              </a:rPr>
              <a:t>Intrabeam</a:t>
            </a:r>
            <a:r>
              <a:rPr lang="en-GB" sz="1400" dirty="0">
                <a:hlinkClick r:id="rId3"/>
              </a:rPr>
              <a:t> Scattering and Beam-Beam Simulations for HE-LHC</a:t>
            </a:r>
            <a:r>
              <a:rPr lang="en-GB" sz="1400" dirty="0"/>
              <a:t>.</a:t>
            </a:r>
            <a:endParaRPr lang="en-US" sz="1400" dirty="0"/>
          </a:p>
        </p:txBody>
      </p:sp>
      <p:sp>
        <p:nvSpPr>
          <p:cNvPr id="4" name="TextBox 3"/>
          <p:cNvSpPr txBox="1"/>
          <p:nvPr/>
        </p:nvSpPr>
        <p:spPr>
          <a:xfrm>
            <a:off x="99591" y="701564"/>
            <a:ext cx="9893725" cy="1477328"/>
          </a:xfrm>
          <a:prstGeom prst="rect">
            <a:avLst/>
          </a:prstGeom>
          <a:noFill/>
        </p:spPr>
        <p:txBody>
          <a:bodyPr wrap="square" rtlCol="0">
            <a:spAutoFit/>
          </a:bodyPr>
          <a:lstStyle/>
          <a:p>
            <a:r>
              <a:rPr lang="en-GB" dirty="0"/>
              <a:t>Transverse oscillations are damped because all components of particle momentum are lost due the SR but only the longitudinal component is restored in RF-resonator =&gt; transverse oscillations are damped over the time it takes to radiate the whole energy of the particle. Synchrotron oscillations (energy) are damped over the similar time because energy loss per turn </a:t>
            </a:r>
            <a:r>
              <a:rPr lang="en-GB" i="1" dirty="0">
                <a:latin typeface="Times New Roman" panose="02020603050405020304" pitchFamily="18" charset="0"/>
                <a:cs typeface="Times New Roman" panose="02020603050405020304" pitchFamily="18" charset="0"/>
              </a:rPr>
              <a:t>U</a:t>
            </a:r>
            <a:r>
              <a:rPr lang="en-GB" baseline="-25000" dirty="0">
                <a:latin typeface="Times New Roman" panose="02020603050405020304" pitchFamily="18" charset="0"/>
                <a:cs typeface="Times New Roman" panose="02020603050405020304" pitchFamily="18" charset="0"/>
              </a:rPr>
              <a:t>0</a:t>
            </a:r>
            <a:r>
              <a:rPr lang="en-GB" dirty="0"/>
              <a:t> is increasing with the particle energy (as </a:t>
            </a:r>
            <a:r>
              <a:rPr lang="en-GB" i="1" dirty="0">
                <a:latin typeface="Times New Roman" panose="02020603050405020304" pitchFamily="18" charset="0"/>
                <a:cs typeface="Times New Roman" panose="02020603050405020304" pitchFamily="18" charset="0"/>
              </a:rPr>
              <a:t>E</a:t>
            </a:r>
            <a:r>
              <a:rPr lang="en-GB" baseline="30000" dirty="0">
                <a:latin typeface="Times New Roman" panose="02020603050405020304" pitchFamily="18" charset="0"/>
                <a:cs typeface="Times New Roman" panose="02020603050405020304" pitchFamily="18" charset="0"/>
              </a:rPr>
              <a:t>4</a:t>
            </a:r>
            <a:r>
              <a:rPr lang="en-GB" dirty="0">
                <a:latin typeface="Times New Roman" panose="02020603050405020304" pitchFamily="18" charset="0"/>
                <a:cs typeface="Times New Roman" panose="02020603050405020304" pitchFamily="18" charset="0"/>
              </a:rPr>
              <a:t>/</a:t>
            </a:r>
            <a:r>
              <a:rPr lang="en-GB" i="1" dirty="0">
                <a:latin typeface="Times New Roman" panose="02020603050405020304" pitchFamily="18" charset="0"/>
                <a:cs typeface="Times New Roman" panose="02020603050405020304" pitchFamily="18" charset="0"/>
              </a:rPr>
              <a:t>R</a:t>
            </a:r>
            <a:r>
              <a:rPr lang="en-GB" dirty="0">
                <a:latin typeface="Times New Roman" panose="02020603050405020304" pitchFamily="18" charset="0"/>
                <a:cs typeface="Times New Roman" panose="02020603050405020304" pitchFamily="18" charset="0"/>
              </a:rPr>
              <a:t>)</a:t>
            </a:r>
            <a:r>
              <a:rPr lang="en-GB" dirty="0"/>
              <a:t>:</a:t>
            </a:r>
            <a:endParaRPr lang="en-US" dirty="0"/>
          </a:p>
        </p:txBody>
      </p:sp>
      <p:pic>
        <p:nvPicPr>
          <p:cNvPr id="6" name="Picture 5"/>
          <p:cNvPicPr>
            <a:picLocks noChangeAspect="1"/>
          </p:cNvPicPr>
          <p:nvPr/>
        </p:nvPicPr>
        <p:blipFill>
          <a:blip r:embed="rId4"/>
          <a:stretch>
            <a:fillRect/>
          </a:stretch>
        </p:blipFill>
        <p:spPr>
          <a:xfrm>
            <a:off x="209503" y="2216992"/>
            <a:ext cx="1211213" cy="496450"/>
          </a:xfrm>
          <a:prstGeom prst="rect">
            <a:avLst/>
          </a:prstGeom>
        </p:spPr>
      </p:pic>
      <p:pic>
        <p:nvPicPr>
          <p:cNvPr id="7" name="Picture 6"/>
          <p:cNvPicPr>
            <a:picLocks noChangeAspect="1"/>
          </p:cNvPicPr>
          <p:nvPr/>
        </p:nvPicPr>
        <p:blipFill>
          <a:blip r:embed="rId5"/>
          <a:stretch>
            <a:fillRect/>
          </a:stretch>
        </p:blipFill>
        <p:spPr>
          <a:xfrm>
            <a:off x="1710152" y="2216992"/>
            <a:ext cx="1921789" cy="548920"/>
          </a:xfrm>
          <a:prstGeom prst="rect">
            <a:avLst/>
          </a:prstGeom>
        </p:spPr>
      </p:pic>
      <p:pic>
        <p:nvPicPr>
          <p:cNvPr id="8" name="Picture 7"/>
          <p:cNvPicPr>
            <a:picLocks noChangeAspect="1"/>
          </p:cNvPicPr>
          <p:nvPr/>
        </p:nvPicPr>
        <p:blipFill>
          <a:blip r:embed="rId6"/>
          <a:stretch>
            <a:fillRect/>
          </a:stretch>
        </p:blipFill>
        <p:spPr>
          <a:xfrm>
            <a:off x="3922363" y="2191819"/>
            <a:ext cx="2793862" cy="556993"/>
          </a:xfrm>
          <a:prstGeom prst="rect">
            <a:avLst/>
          </a:prstGeom>
        </p:spPr>
      </p:pic>
      <p:cxnSp>
        <p:nvCxnSpPr>
          <p:cNvPr id="11" name="Straight Connector 10"/>
          <p:cNvCxnSpPr/>
          <p:nvPr/>
        </p:nvCxnSpPr>
        <p:spPr>
          <a:xfrm>
            <a:off x="1562100" y="2216992"/>
            <a:ext cx="0" cy="4954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74744" y="2188520"/>
            <a:ext cx="0" cy="495403"/>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02695" y="1870481"/>
            <a:ext cx="3196408" cy="892552"/>
          </a:xfrm>
          <a:prstGeom prst="rect">
            <a:avLst/>
          </a:prstGeom>
          <a:noFill/>
          <a:ln>
            <a:solidFill>
              <a:schemeClr val="accent1"/>
            </a:solidFill>
          </a:ln>
        </p:spPr>
        <p:txBody>
          <a:bodyPr wrap="square" rtlCol="0">
            <a:spAutoFit/>
          </a:bodyPr>
          <a:lstStyle/>
          <a:p>
            <a:r>
              <a:rPr lang="en-GB" sz="1300" dirty="0"/>
              <a:t>Minimum equilibrium emittance and energy spread is defined by the quantum fluctuations of the SR. For heavy particles this limit can be very low.</a:t>
            </a:r>
            <a:endParaRPr lang="en-US" sz="1300" dirty="0"/>
          </a:p>
        </p:txBody>
      </p:sp>
      <p:graphicFrame>
        <p:nvGraphicFramePr>
          <p:cNvPr id="17" name="Table 16"/>
          <p:cNvGraphicFramePr>
            <a:graphicFrameLocks noGrp="1"/>
          </p:cNvGraphicFramePr>
          <p:nvPr>
            <p:extLst>
              <p:ext uri="{D42A27DB-BD31-4B8C-83A1-F6EECF244321}">
                <p14:modId xmlns:p14="http://schemas.microsoft.com/office/powerpoint/2010/main" val="1571633008"/>
              </p:ext>
            </p:extLst>
          </p:nvPr>
        </p:nvGraphicFramePr>
        <p:xfrm>
          <a:off x="99590" y="2819784"/>
          <a:ext cx="9911828" cy="2743200"/>
        </p:xfrm>
        <a:graphic>
          <a:graphicData uri="http://schemas.openxmlformats.org/drawingml/2006/table">
            <a:tbl>
              <a:tblPr firstRow="1" bandRow="1">
                <a:tableStyleId>{9D7B26C5-4107-4FEC-AEDC-1716B250A1EF}</a:tableStyleId>
              </a:tblPr>
              <a:tblGrid>
                <a:gridCol w="3543542">
                  <a:extLst>
                    <a:ext uri="{9D8B030D-6E8A-4147-A177-3AD203B41FA5}">
                      <a16:colId xmlns:a16="http://schemas.microsoft.com/office/drawing/2014/main" val="20000"/>
                    </a:ext>
                  </a:extLst>
                </a:gridCol>
                <a:gridCol w="1592072">
                  <a:extLst>
                    <a:ext uri="{9D8B030D-6E8A-4147-A177-3AD203B41FA5}">
                      <a16:colId xmlns:a16="http://schemas.microsoft.com/office/drawing/2014/main" val="20001"/>
                    </a:ext>
                  </a:extLst>
                </a:gridCol>
                <a:gridCol w="1584381">
                  <a:extLst>
                    <a:ext uri="{9D8B030D-6E8A-4147-A177-3AD203B41FA5}">
                      <a16:colId xmlns:a16="http://schemas.microsoft.com/office/drawing/2014/main" val="20002"/>
                    </a:ext>
                  </a:extLst>
                </a:gridCol>
                <a:gridCol w="1599763">
                  <a:extLst>
                    <a:ext uri="{9D8B030D-6E8A-4147-A177-3AD203B41FA5}">
                      <a16:colId xmlns:a16="http://schemas.microsoft.com/office/drawing/2014/main" val="20003"/>
                    </a:ext>
                  </a:extLst>
                </a:gridCol>
                <a:gridCol w="1592070">
                  <a:extLst>
                    <a:ext uri="{9D8B030D-6E8A-4147-A177-3AD203B41FA5}">
                      <a16:colId xmlns:a16="http://schemas.microsoft.com/office/drawing/2014/main" val="20004"/>
                    </a:ext>
                  </a:extLst>
                </a:gridCol>
              </a:tblGrid>
              <a:tr h="303454">
                <a:tc>
                  <a:txBody>
                    <a:bodyPr/>
                    <a:lstStyle/>
                    <a:p>
                      <a:r>
                        <a:rPr lang="en-GB" sz="1400" dirty="0"/>
                        <a:t>Parameter</a:t>
                      </a:r>
                      <a:endParaRPr lang="en-US" sz="1400" dirty="0"/>
                    </a:p>
                  </a:txBody>
                  <a:tcPr/>
                </a:tc>
                <a:tc>
                  <a:txBody>
                    <a:bodyPr/>
                    <a:lstStyle/>
                    <a:p>
                      <a:r>
                        <a:rPr lang="en-GB" sz="1400" dirty="0"/>
                        <a:t>LHC (p-p)</a:t>
                      </a:r>
                      <a:endParaRPr lang="en-US" sz="1400" dirty="0"/>
                    </a:p>
                  </a:txBody>
                  <a:tcPr/>
                </a:tc>
                <a:tc>
                  <a:txBody>
                    <a:bodyPr/>
                    <a:lstStyle/>
                    <a:p>
                      <a:r>
                        <a:rPr lang="en-GB" sz="1400" dirty="0"/>
                        <a:t>HE-LHC 12.5</a:t>
                      </a:r>
                      <a:endParaRPr lang="en-US" sz="1400" dirty="0"/>
                    </a:p>
                  </a:txBody>
                  <a:tcPr/>
                </a:tc>
                <a:tc>
                  <a:txBody>
                    <a:bodyPr/>
                    <a:lstStyle/>
                    <a:p>
                      <a:r>
                        <a:rPr lang="en-GB" sz="1400" dirty="0"/>
                        <a:t>HE-LHC 16.5</a:t>
                      </a:r>
                      <a:endParaRPr lang="en-US" sz="1400" dirty="0"/>
                    </a:p>
                  </a:txBody>
                  <a:tcPr/>
                </a:tc>
                <a:tc>
                  <a:txBody>
                    <a:bodyPr/>
                    <a:lstStyle/>
                    <a:p>
                      <a:r>
                        <a:rPr lang="en-GB" sz="1400" dirty="0"/>
                        <a:t>FCC (p-p)</a:t>
                      </a:r>
                      <a:endParaRPr lang="en-US" sz="1400" dirty="0"/>
                    </a:p>
                  </a:txBody>
                  <a:tcPr/>
                </a:tc>
                <a:extLst>
                  <a:ext uri="{0D108BD9-81ED-4DB2-BD59-A6C34878D82A}">
                    <a16:rowId xmlns:a16="http://schemas.microsoft.com/office/drawing/2014/main" val="10000"/>
                  </a:ext>
                </a:extLst>
              </a:tr>
              <a:tr h="303454">
                <a:tc>
                  <a:txBody>
                    <a:bodyPr/>
                    <a:lstStyle/>
                    <a:p>
                      <a:r>
                        <a:rPr lang="en-US" sz="1400" b="0" i="0" u="none" strike="noStrike" kern="1200" baseline="0" dirty="0">
                          <a:solidFill>
                            <a:schemeClr val="tx1"/>
                          </a:solidFill>
                          <a:latin typeface="+mn-lt"/>
                          <a:ea typeface="+mn-ea"/>
                          <a:cs typeface="+mn-cs"/>
                        </a:rPr>
                        <a:t>Beam energy</a:t>
                      </a:r>
                      <a:endParaRPr lang="en-US" sz="1400" dirty="0"/>
                    </a:p>
                  </a:txBody>
                  <a:tcPr/>
                </a:tc>
                <a:tc>
                  <a:txBody>
                    <a:bodyPr/>
                    <a:lstStyle/>
                    <a:p>
                      <a:r>
                        <a:rPr lang="en-GB" sz="1400" dirty="0"/>
                        <a:t>7 </a:t>
                      </a:r>
                      <a:r>
                        <a:rPr lang="en-GB" sz="1400" dirty="0" err="1"/>
                        <a:t>TeV</a:t>
                      </a:r>
                      <a:endParaRPr lang="en-US" sz="1400" dirty="0"/>
                    </a:p>
                  </a:txBody>
                  <a:tcPr/>
                </a:tc>
                <a:tc>
                  <a:txBody>
                    <a:bodyPr/>
                    <a:lstStyle/>
                    <a:p>
                      <a:r>
                        <a:rPr lang="en-GB" sz="1400" dirty="0"/>
                        <a:t>12.5 </a:t>
                      </a:r>
                      <a:r>
                        <a:rPr lang="en-GB" sz="1400" dirty="0" err="1"/>
                        <a:t>TeV</a:t>
                      </a:r>
                      <a:endParaRPr lang="en-US" sz="1400" dirty="0"/>
                    </a:p>
                  </a:txBody>
                  <a:tcPr/>
                </a:tc>
                <a:tc>
                  <a:txBody>
                    <a:bodyPr/>
                    <a:lstStyle/>
                    <a:p>
                      <a:r>
                        <a:rPr lang="en-GB" sz="1400" dirty="0"/>
                        <a:t>16.5 </a:t>
                      </a:r>
                      <a:r>
                        <a:rPr lang="en-GB" sz="1400" dirty="0" err="1"/>
                        <a:t>TeV</a:t>
                      </a:r>
                      <a:endParaRPr lang="en-US" sz="1400" dirty="0"/>
                    </a:p>
                  </a:txBody>
                  <a:tcPr/>
                </a:tc>
                <a:tc>
                  <a:txBody>
                    <a:bodyPr/>
                    <a:lstStyle/>
                    <a:p>
                      <a:r>
                        <a:rPr lang="en-GB" sz="1400" dirty="0"/>
                        <a:t>50 </a:t>
                      </a:r>
                      <a:r>
                        <a:rPr lang="en-GB" sz="1400" dirty="0" err="1"/>
                        <a:t>TeV</a:t>
                      </a:r>
                      <a:endParaRPr lang="en-US" sz="1400" dirty="0"/>
                    </a:p>
                  </a:txBody>
                  <a:tcPr/>
                </a:tc>
                <a:extLst>
                  <a:ext uri="{0D108BD9-81ED-4DB2-BD59-A6C34878D82A}">
                    <a16:rowId xmlns:a16="http://schemas.microsoft.com/office/drawing/2014/main" val="10001"/>
                  </a:ext>
                </a:extLst>
              </a:tr>
              <a:tr h="303454">
                <a:tc>
                  <a:txBody>
                    <a:bodyPr/>
                    <a:lstStyle/>
                    <a:p>
                      <a:r>
                        <a:rPr lang="en-GB" sz="1400" dirty="0"/>
                        <a:t>Number of protons in a single</a:t>
                      </a:r>
                      <a:r>
                        <a:rPr lang="en-GB" sz="1400" baseline="0" dirty="0"/>
                        <a:t> bunch</a:t>
                      </a:r>
                      <a:endParaRPr lang="en-US" sz="1400" dirty="0"/>
                    </a:p>
                  </a:txBody>
                  <a:tcPr/>
                </a:tc>
                <a:tc>
                  <a:txBody>
                    <a:bodyPr/>
                    <a:lstStyle/>
                    <a:p>
                      <a:r>
                        <a:rPr lang="en-US" sz="1400" dirty="0"/>
                        <a:t>1.2</a:t>
                      </a:r>
                      <a:r>
                        <a:rPr lang="en-GB" sz="1400" dirty="0">
                          <a:latin typeface="Times New Roman" panose="02020603050405020304" pitchFamily="18" charset="0"/>
                          <a:cs typeface="Times New Roman" panose="02020603050405020304" pitchFamily="18" charset="0"/>
                        </a:rPr>
                        <a:t>∙</a:t>
                      </a:r>
                      <a:r>
                        <a:rPr lang="en-US" sz="1400" dirty="0"/>
                        <a:t>10</a:t>
                      </a:r>
                      <a:r>
                        <a:rPr lang="en-US" sz="1400" baseline="30000" dirty="0"/>
                        <a:t>11</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2.5</a:t>
                      </a:r>
                      <a:r>
                        <a:rPr lang="en-GB" sz="1400" dirty="0">
                          <a:latin typeface="Times New Roman" panose="02020603050405020304" pitchFamily="18" charset="0"/>
                          <a:cs typeface="Times New Roman" panose="02020603050405020304" pitchFamily="18" charset="0"/>
                        </a:rPr>
                        <a:t>∙</a:t>
                      </a:r>
                      <a:r>
                        <a:rPr lang="en-US" sz="1400" dirty="0"/>
                        <a:t>10</a:t>
                      </a:r>
                      <a:r>
                        <a:rPr lang="en-US" sz="1400" baseline="30000" dirty="0"/>
                        <a:t>11</a:t>
                      </a:r>
                      <a:endParaRPr lang="en-US" sz="1400" dirty="0"/>
                    </a:p>
                  </a:txBody>
                  <a:tcPr/>
                </a:tc>
                <a:tc>
                  <a:txBody>
                    <a:bodyPr/>
                    <a:lstStyle/>
                    <a:p>
                      <a:r>
                        <a:rPr lang="en-GB" sz="1400" dirty="0"/>
                        <a:t>1.3</a:t>
                      </a:r>
                      <a:r>
                        <a:rPr lang="en-GB" sz="1400" dirty="0">
                          <a:latin typeface="Times New Roman" panose="02020603050405020304" pitchFamily="18" charset="0"/>
                          <a:cs typeface="Times New Roman" panose="02020603050405020304" pitchFamily="18" charset="0"/>
                        </a:rPr>
                        <a:t>∙</a:t>
                      </a:r>
                      <a:r>
                        <a:rPr lang="en-US" sz="1400" dirty="0"/>
                        <a:t>10</a:t>
                      </a:r>
                      <a:r>
                        <a:rPr lang="en-US" sz="1400" baseline="30000" dirty="0"/>
                        <a:t>11</a:t>
                      </a:r>
                      <a:endParaRPr lang="en-US" sz="1400" dirty="0"/>
                    </a:p>
                  </a:txBody>
                  <a:tcPr/>
                </a:tc>
                <a:tc>
                  <a:txBody>
                    <a:bodyPr/>
                    <a:lstStyle/>
                    <a:p>
                      <a:r>
                        <a:rPr lang="en-US" sz="1400" dirty="0"/>
                        <a:t>10</a:t>
                      </a:r>
                      <a:r>
                        <a:rPr lang="en-US" sz="1400" baseline="30000" dirty="0"/>
                        <a:t>11</a:t>
                      </a:r>
                      <a:endParaRPr lang="en-US" sz="1400" dirty="0"/>
                    </a:p>
                  </a:txBody>
                  <a:tcPr/>
                </a:tc>
                <a:extLst>
                  <a:ext uri="{0D108BD9-81ED-4DB2-BD59-A6C34878D82A}">
                    <a16:rowId xmlns:a16="http://schemas.microsoft.com/office/drawing/2014/main" val="10002"/>
                  </a:ext>
                </a:extLst>
              </a:tr>
              <a:tr h="303454">
                <a:tc>
                  <a:txBody>
                    <a:bodyPr/>
                    <a:lstStyle/>
                    <a:p>
                      <a:r>
                        <a:rPr lang="en-GB" sz="1400" dirty="0"/>
                        <a:t>Damping time of transverse oscillations</a:t>
                      </a:r>
                      <a:endParaRPr lang="en-US" sz="1400" dirty="0"/>
                    </a:p>
                  </a:txBody>
                  <a:tcPr/>
                </a:tc>
                <a:tc>
                  <a:txBody>
                    <a:bodyPr/>
                    <a:lstStyle/>
                    <a:p>
                      <a:r>
                        <a:rPr lang="en-US" sz="1400" dirty="0"/>
                        <a:t>25.8 hours</a:t>
                      </a:r>
                    </a:p>
                  </a:txBody>
                  <a:tcPr/>
                </a:tc>
                <a:tc>
                  <a:txBody>
                    <a:bodyPr/>
                    <a:lstStyle/>
                    <a:p>
                      <a:r>
                        <a:rPr lang="en-US" sz="1400" dirty="0"/>
                        <a:t>4.5 hours</a:t>
                      </a:r>
                    </a:p>
                  </a:txBody>
                  <a:tcPr/>
                </a:tc>
                <a:tc>
                  <a:txBody>
                    <a:bodyPr/>
                    <a:lstStyle/>
                    <a:p>
                      <a:r>
                        <a:rPr lang="en-US" sz="1400" dirty="0"/>
                        <a:t>1.9 hours</a:t>
                      </a:r>
                    </a:p>
                  </a:txBody>
                  <a:tcPr/>
                </a:tc>
                <a:tc>
                  <a:txBody>
                    <a:bodyPr/>
                    <a:lstStyle/>
                    <a:p>
                      <a:r>
                        <a:rPr lang="en-US" sz="1400" dirty="0"/>
                        <a:t>1.1 hour</a:t>
                      </a:r>
                    </a:p>
                  </a:txBody>
                  <a:tcPr/>
                </a:tc>
                <a:extLst>
                  <a:ext uri="{0D108BD9-81ED-4DB2-BD59-A6C34878D82A}">
                    <a16:rowId xmlns:a16="http://schemas.microsoft.com/office/drawing/2014/main" val="10003"/>
                  </a:ext>
                </a:extLst>
              </a:tr>
              <a:tr h="303454">
                <a:tc>
                  <a:txBody>
                    <a:bodyPr/>
                    <a:lstStyle/>
                    <a:p>
                      <a:r>
                        <a:rPr lang="en-GB" sz="1400" dirty="0"/>
                        <a:t>Damping time of longitudinal oscillations</a:t>
                      </a:r>
                      <a:endParaRPr lang="en-US" sz="1400" dirty="0"/>
                    </a:p>
                  </a:txBody>
                  <a:tcPr/>
                </a:tc>
                <a:tc>
                  <a:txBody>
                    <a:bodyPr/>
                    <a:lstStyle/>
                    <a:p>
                      <a:r>
                        <a:rPr lang="en-US" sz="1400" dirty="0"/>
                        <a:t>13</a:t>
                      </a:r>
                      <a:r>
                        <a:rPr lang="en-US" sz="1400" baseline="0" dirty="0"/>
                        <a:t> hours</a:t>
                      </a:r>
                      <a:endParaRPr lang="en-US" sz="1400" dirty="0"/>
                    </a:p>
                  </a:txBody>
                  <a:tcPr/>
                </a:tc>
                <a:tc>
                  <a:txBody>
                    <a:bodyPr/>
                    <a:lstStyle/>
                    <a:p>
                      <a:r>
                        <a:rPr lang="en-US" sz="1400" dirty="0"/>
                        <a:t>2.3 hours</a:t>
                      </a:r>
                    </a:p>
                  </a:txBody>
                  <a:tcPr/>
                </a:tc>
                <a:tc>
                  <a:txBody>
                    <a:bodyPr/>
                    <a:lstStyle/>
                    <a:p>
                      <a:r>
                        <a:rPr lang="en-US" sz="1400" dirty="0"/>
                        <a:t>1 hour</a:t>
                      </a:r>
                    </a:p>
                  </a:txBody>
                  <a:tcPr/>
                </a:tc>
                <a:tc>
                  <a:txBody>
                    <a:bodyPr/>
                    <a:lstStyle/>
                    <a:p>
                      <a:r>
                        <a:rPr lang="en-US" sz="1400" dirty="0"/>
                        <a:t>0.5 hour</a:t>
                      </a:r>
                    </a:p>
                  </a:txBody>
                  <a:tcPr/>
                </a:tc>
                <a:extLst>
                  <a:ext uri="{0D108BD9-81ED-4DB2-BD59-A6C34878D82A}">
                    <a16:rowId xmlns:a16="http://schemas.microsoft.com/office/drawing/2014/main" val="10004"/>
                  </a:ext>
                </a:extLst>
              </a:tr>
              <a:tr h="303454">
                <a:tc>
                  <a:txBody>
                    <a:bodyPr/>
                    <a:lstStyle/>
                    <a:p>
                      <a:r>
                        <a:rPr lang="en-GB" sz="1400" dirty="0"/>
                        <a:t>Initial normalized emittance</a:t>
                      </a:r>
                      <a:endParaRPr lang="en-US" sz="1400" dirty="0"/>
                    </a:p>
                  </a:txBody>
                  <a:tcPr/>
                </a:tc>
                <a:tc>
                  <a:txBody>
                    <a:bodyPr/>
                    <a:lstStyle/>
                    <a:p>
                      <a:r>
                        <a:rPr lang="en-US" sz="1400" dirty="0"/>
                        <a:t>3.8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2.5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tc>
                  <a:txBody>
                    <a:bodyPr/>
                    <a:lstStyle/>
                    <a:p>
                      <a:r>
                        <a:rPr lang="en-US" sz="1400" dirty="0"/>
                        <a:t>3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2.2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extLst>
                  <a:ext uri="{0D108BD9-81ED-4DB2-BD59-A6C34878D82A}">
                    <a16:rowId xmlns:a16="http://schemas.microsoft.com/office/drawing/2014/main" val="10005"/>
                  </a:ext>
                </a:extLst>
              </a:tr>
              <a:tr h="303454">
                <a:tc>
                  <a:txBody>
                    <a:bodyPr/>
                    <a:lstStyle/>
                    <a:p>
                      <a:r>
                        <a:rPr lang="en-GB" sz="1400" dirty="0"/>
                        <a:t>Min. equilibrium normalized emittance </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0.001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tc>
                  <a:txBody>
                    <a:bodyPr/>
                    <a:lstStyle/>
                    <a:p>
                      <a:r>
                        <a:rPr lang="en-US" sz="1400" dirty="0"/>
                        <a:t>0.006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tc>
                  <a:txBody>
                    <a:bodyPr/>
                    <a:lstStyle/>
                    <a:p>
                      <a:r>
                        <a:rPr lang="en-US" sz="1400" dirty="0"/>
                        <a:t>0.01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tc>
                  <a:txBody>
                    <a:bodyPr/>
                    <a:lstStyle/>
                    <a:p>
                      <a:r>
                        <a:rPr lang="en-US" sz="1400" dirty="0"/>
                        <a:t>0.05 mm</a:t>
                      </a:r>
                      <a:r>
                        <a:rPr lang="en-GB" sz="1400" dirty="0">
                          <a:latin typeface="Times New Roman" panose="02020603050405020304" pitchFamily="18" charset="0"/>
                          <a:cs typeface="Times New Roman" panose="02020603050405020304" pitchFamily="18" charset="0"/>
                        </a:rPr>
                        <a:t>∙</a:t>
                      </a:r>
                      <a:r>
                        <a:rPr lang="en-US" sz="1400" dirty="0" err="1"/>
                        <a:t>mrad</a:t>
                      </a:r>
                      <a:endParaRPr lang="en-US" sz="1400" dirty="0"/>
                    </a:p>
                  </a:txBody>
                  <a:tcPr/>
                </a:tc>
                <a:extLst>
                  <a:ext uri="{0D108BD9-81ED-4DB2-BD59-A6C34878D82A}">
                    <a16:rowId xmlns:a16="http://schemas.microsoft.com/office/drawing/2014/main" val="10006"/>
                  </a:ext>
                </a:extLst>
              </a:tr>
              <a:tr h="303454">
                <a:tc>
                  <a:txBody>
                    <a:bodyPr/>
                    <a:lstStyle/>
                    <a:p>
                      <a:r>
                        <a:rPr lang="en-GB" sz="1400" dirty="0"/>
                        <a:t>Initial relative energy spread</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10</a:t>
                      </a:r>
                      <a:r>
                        <a:rPr lang="en-US" sz="1400" baseline="300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10</a:t>
                      </a:r>
                      <a:r>
                        <a:rPr lang="en-US" sz="1400" baseline="30000" dirty="0"/>
                        <a:t>–4</a:t>
                      </a:r>
                    </a:p>
                  </a:txBody>
                  <a:tcPr/>
                </a:tc>
                <a:tc>
                  <a:txBody>
                    <a:bodyPr/>
                    <a:lstStyle/>
                    <a:p>
                      <a:r>
                        <a:rPr lang="en-US" sz="1400" dirty="0"/>
                        <a:t>0.9</a:t>
                      </a:r>
                      <a:r>
                        <a:rPr lang="en-GB" sz="1400" dirty="0">
                          <a:latin typeface="Times New Roman" panose="02020603050405020304" pitchFamily="18" charset="0"/>
                          <a:cs typeface="Times New Roman" panose="02020603050405020304" pitchFamily="18" charset="0"/>
                        </a:rPr>
                        <a:t>∙</a:t>
                      </a:r>
                      <a:r>
                        <a:rPr lang="en-US" sz="1400" dirty="0"/>
                        <a:t>10</a:t>
                      </a:r>
                      <a:r>
                        <a:rPr lang="en-US" sz="1400" baseline="30000" dirty="0"/>
                        <a:t>–4</a:t>
                      </a:r>
                    </a:p>
                  </a:txBody>
                  <a:tcPr/>
                </a:tc>
                <a:tc>
                  <a:txBody>
                    <a:bodyPr/>
                    <a:lstStyle/>
                    <a:p>
                      <a:endParaRPr lang="en-US" sz="1400" dirty="0"/>
                    </a:p>
                  </a:txBody>
                  <a:tcPr/>
                </a:tc>
                <a:extLst>
                  <a:ext uri="{0D108BD9-81ED-4DB2-BD59-A6C34878D82A}">
                    <a16:rowId xmlns:a16="http://schemas.microsoft.com/office/drawing/2014/main" val="10007"/>
                  </a:ext>
                </a:extLst>
              </a:tr>
              <a:tr h="303454">
                <a:tc>
                  <a:txBody>
                    <a:bodyPr/>
                    <a:lstStyle/>
                    <a:p>
                      <a:r>
                        <a:rPr lang="en-GB" sz="1400" dirty="0"/>
                        <a:t>Min. equilibrium relative energy spread</a:t>
                      </a:r>
                      <a:endParaRPr lang="en-US" sz="1400" dirty="0"/>
                    </a:p>
                  </a:txBody>
                  <a:tcPr/>
                </a:tc>
                <a:tc>
                  <a:txBody>
                    <a:bodyPr/>
                    <a:lstStyle/>
                    <a:p>
                      <a:r>
                        <a:rPr lang="en-US" sz="1400" dirty="0"/>
                        <a:t>1.4</a:t>
                      </a:r>
                      <a:r>
                        <a:rPr lang="en-GB" sz="1400" dirty="0">
                          <a:latin typeface="Times New Roman" panose="02020603050405020304" pitchFamily="18" charset="0"/>
                          <a:cs typeface="Times New Roman" panose="02020603050405020304" pitchFamily="18" charset="0"/>
                        </a:rPr>
                        <a:t>∙</a:t>
                      </a:r>
                      <a:r>
                        <a:rPr lang="en-US" sz="1400" dirty="0"/>
                        <a:t>10</a:t>
                      </a:r>
                      <a:r>
                        <a:rPr lang="en-US" sz="1400" baseline="30000" dirty="0"/>
                        <a:t>–6</a:t>
                      </a:r>
                      <a:endParaRPr lang="en-US" sz="1400" dirty="0"/>
                    </a:p>
                  </a:txBody>
                  <a:tcPr/>
                </a:tc>
                <a:tc>
                  <a:txBody>
                    <a:bodyPr/>
                    <a:lstStyle/>
                    <a:p>
                      <a:r>
                        <a:rPr lang="en-US" sz="1400" dirty="0"/>
                        <a:t>2.5</a:t>
                      </a:r>
                      <a:r>
                        <a:rPr lang="en-GB" sz="1400" dirty="0">
                          <a:latin typeface="Times New Roman" panose="02020603050405020304" pitchFamily="18" charset="0"/>
                          <a:cs typeface="Times New Roman" panose="02020603050405020304" pitchFamily="18" charset="0"/>
                        </a:rPr>
                        <a:t>∙</a:t>
                      </a:r>
                      <a:r>
                        <a:rPr lang="en-US" sz="1400" dirty="0"/>
                        <a:t>10</a:t>
                      </a:r>
                      <a:r>
                        <a:rPr lang="en-US" sz="1400" baseline="30000" dirty="0"/>
                        <a:t>–6</a:t>
                      </a:r>
                      <a:endParaRPr lang="en-US" sz="1400" dirty="0"/>
                    </a:p>
                  </a:txBody>
                  <a:tcPr/>
                </a:tc>
                <a:tc>
                  <a:txBody>
                    <a:bodyPr/>
                    <a:lstStyle/>
                    <a:p>
                      <a:r>
                        <a:rPr lang="en-US" sz="1400" dirty="0"/>
                        <a:t>3.4</a:t>
                      </a:r>
                      <a:r>
                        <a:rPr lang="en-GB" sz="1400" dirty="0">
                          <a:latin typeface="Times New Roman" panose="02020603050405020304" pitchFamily="18" charset="0"/>
                          <a:cs typeface="Times New Roman" panose="02020603050405020304" pitchFamily="18" charset="0"/>
                        </a:rPr>
                        <a:t>∙</a:t>
                      </a:r>
                      <a:r>
                        <a:rPr lang="en-US" sz="1400" dirty="0"/>
                        <a:t>10</a:t>
                      </a:r>
                      <a:r>
                        <a:rPr lang="en-US" sz="1400" baseline="30000" dirty="0"/>
                        <a:t>–6</a:t>
                      </a:r>
                      <a:endParaRPr lang="en-US" sz="1400" dirty="0"/>
                    </a:p>
                  </a:txBody>
                  <a:tcPr/>
                </a:tc>
                <a:tc>
                  <a:txBody>
                    <a:bodyPr/>
                    <a:lstStyle/>
                    <a:p>
                      <a:endParaRPr lang="en-US" sz="1400" dirty="0"/>
                    </a:p>
                  </a:txBody>
                  <a:tcPr/>
                </a:tc>
                <a:extLst>
                  <a:ext uri="{0D108BD9-81ED-4DB2-BD59-A6C34878D82A}">
                    <a16:rowId xmlns:a16="http://schemas.microsoft.com/office/drawing/2014/main" val="10008"/>
                  </a:ext>
                </a:extLst>
              </a:tr>
            </a:tbl>
          </a:graphicData>
        </a:graphic>
      </p:graphicFrame>
      <p:sp>
        <p:nvSpPr>
          <p:cNvPr id="18" name="TextBox 17"/>
          <p:cNvSpPr txBox="1"/>
          <p:nvPr/>
        </p:nvSpPr>
        <p:spPr>
          <a:xfrm>
            <a:off x="4753698" y="5533600"/>
            <a:ext cx="5257721" cy="276999"/>
          </a:xfrm>
          <a:prstGeom prst="rect">
            <a:avLst/>
          </a:prstGeom>
          <a:noFill/>
        </p:spPr>
        <p:txBody>
          <a:bodyPr wrap="none" rtlCol="0">
            <a:spAutoFit/>
          </a:bodyPr>
          <a:lstStyle/>
          <a:p>
            <a:r>
              <a:rPr lang="en-GB" sz="1200" dirty="0"/>
              <a:t>Some data also from W. </a:t>
            </a:r>
            <a:r>
              <a:rPr lang="de-DE" sz="1200" dirty="0"/>
              <a:t>Bartmann et al. </a:t>
            </a:r>
            <a:r>
              <a:rPr lang="en-GB" sz="1200" dirty="0">
                <a:hlinkClick r:id="rId7"/>
              </a:rPr>
              <a:t>Beam dynamics issues in the FCC</a:t>
            </a:r>
            <a:endParaRPr lang="en-US" sz="1200" dirty="0"/>
          </a:p>
        </p:txBody>
      </p:sp>
      <p:sp>
        <p:nvSpPr>
          <p:cNvPr id="19" name="TextBox 18"/>
          <p:cNvSpPr txBox="1"/>
          <p:nvPr/>
        </p:nvSpPr>
        <p:spPr>
          <a:xfrm>
            <a:off x="99590" y="5716946"/>
            <a:ext cx="7853432" cy="369332"/>
          </a:xfrm>
          <a:prstGeom prst="rect">
            <a:avLst/>
          </a:prstGeom>
          <a:noFill/>
        </p:spPr>
        <p:txBody>
          <a:bodyPr wrap="none" rtlCol="0">
            <a:spAutoFit/>
          </a:bodyPr>
          <a:lstStyle/>
          <a:p>
            <a:r>
              <a:rPr lang="en-GB" dirty="0"/>
              <a:t>Intra-beam scattering introduces heating proportional to the beam intensity:</a:t>
            </a:r>
            <a:endParaRPr lang="en-US" dirty="0"/>
          </a:p>
        </p:txBody>
      </p:sp>
      <p:pic>
        <p:nvPicPr>
          <p:cNvPr id="20" name="Picture 19"/>
          <p:cNvPicPr>
            <a:picLocks noChangeAspect="1"/>
          </p:cNvPicPr>
          <p:nvPr/>
        </p:nvPicPr>
        <p:blipFill>
          <a:blip r:embed="rId8"/>
          <a:stretch>
            <a:fillRect/>
          </a:stretch>
        </p:blipFill>
        <p:spPr>
          <a:xfrm>
            <a:off x="449580" y="6054680"/>
            <a:ext cx="3796894" cy="1233625"/>
          </a:xfrm>
          <a:prstGeom prst="rect">
            <a:avLst/>
          </a:prstGeom>
        </p:spPr>
      </p:pic>
      <p:sp>
        <p:nvSpPr>
          <p:cNvPr id="21" name="TextBox 20"/>
          <p:cNvSpPr txBox="1"/>
          <p:nvPr/>
        </p:nvSpPr>
        <p:spPr>
          <a:xfrm>
            <a:off x="78268" y="7258999"/>
            <a:ext cx="7744108" cy="307777"/>
          </a:xfrm>
          <a:prstGeom prst="rect">
            <a:avLst/>
          </a:prstGeom>
          <a:noFill/>
        </p:spPr>
        <p:txBody>
          <a:bodyPr wrap="none" rtlCol="0">
            <a:spAutoFit/>
          </a:bodyPr>
          <a:lstStyle/>
          <a:p>
            <a:r>
              <a:rPr lang="en-GB" sz="1400" dirty="0"/>
              <a:t>For details see V. </a:t>
            </a:r>
            <a:r>
              <a:rPr lang="en-GB" sz="1400" dirty="0" err="1"/>
              <a:t>Lebedev</a:t>
            </a:r>
            <a:r>
              <a:rPr lang="en-GB" sz="1400" dirty="0"/>
              <a:t>. </a:t>
            </a:r>
            <a:r>
              <a:rPr lang="en-GB" sz="1400" dirty="0">
                <a:hlinkClick r:id="rId9"/>
              </a:rPr>
              <a:t>Tevatron Luminosity Evolution Model and its Application to the LHC</a:t>
            </a:r>
            <a:r>
              <a:rPr lang="en-GB" sz="1400" dirty="0"/>
              <a:t>.</a:t>
            </a:r>
            <a:endParaRPr lang="en-US" sz="1400" dirty="0"/>
          </a:p>
        </p:txBody>
      </p:sp>
      <p:grpSp>
        <p:nvGrpSpPr>
          <p:cNvPr id="12" name="Group 11"/>
          <p:cNvGrpSpPr/>
          <p:nvPr/>
        </p:nvGrpSpPr>
        <p:grpSpPr>
          <a:xfrm>
            <a:off x="4443730" y="6048398"/>
            <a:ext cx="5411058" cy="1192165"/>
            <a:chOff x="4443730" y="6048398"/>
            <a:chExt cx="5411058" cy="1192165"/>
          </a:xfrm>
        </p:grpSpPr>
        <p:pic>
          <p:nvPicPr>
            <p:cNvPr id="22" name="Picture 21"/>
            <p:cNvPicPr>
              <a:picLocks noChangeAspect="1"/>
            </p:cNvPicPr>
            <p:nvPr/>
          </p:nvPicPr>
          <p:blipFill>
            <a:blip r:embed="rId10"/>
            <a:stretch>
              <a:fillRect/>
            </a:stretch>
          </p:blipFill>
          <p:spPr>
            <a:xfrm>
              <a:off x="4446849" y="6337444"/>
              <a:ext cx="4121264" cy="604882"/>
            </a:xfrm>
            <a:prstGeom prst="rect">
              <a:avLst/>
            </a:prstGeom>
          </p:spPr>
        </p:pic>
        <p:sp>
          <p:nvSpPr>
            <p:cNvPr id="23" name="TextBox 22"/>
            <p:cNvSpPr txBox="1"/>
            <p:nvPr/>
          </p:nvSpPr>
          <p:spPr>
            <a:xfrm>
              <a:off x="6796908" y="6048398"/>
              <a:ext cx="2630144" cy="307777"/>
            </a:xfrm>
            <a:prstGeom prst="rect">
              <a:avLst/>
            </a:prstGeom>
            <a:noFill/>
          </p:spPr>
          <p:txBody>
            <a:bodyPr wrap="none" rtlCol="0">
              <a:spAutoFit/>
            </a:bodyPr>
            <a:lstStyle/>
            <a:p>
              <a:r>
                <a:rPr lang="en-GB" sz="1400" dirty="0"/>
                <a:t>HE-LHC (16.5 </a:t>
              </a:r>
              <a:r>
                <a:rPr lang="en-GB" sz="1400" dirty="0" err="1"/>
                <a:t>TeV</a:t>
              </a:r>
              <a:r>
                <a:rPr lang="en-GB" sz="1400" dirty="0"/>
                <a:t>)           </a:t>
              </a:r>
              <a:r>
                <a:rPr lang="en-GB" sz="1400" dirty="0">
                  <a:hlinkClick r:id="rId11"/>
                </a:rPr>
                <a:t>LHC</a:t>
              </a:r>
              <a:endParaRPr lang="en-US" sz="1400" dirty="0"/>
            </a:p>
          </p:txBody>
        </p:sp>
        <p:sp>
          <p:nvSpPr>
            <p:cNvPr id="24" name="TextBox 23"/>
            <p:cNvSpPr txBox="1"/>
            <p:nvPr/>
          </p:nvSpPr>
          <p:spPr>
            <a:xfrm>
              <a:off x="4461517" y="6948175"/>
              <a:ext cx="5393271" cy="292388"/>
            </a:xfrm>
            <a:prstGeom prst="rect">
              <a:avLst/>
            </a:prstGeom>
            <a:noFill/>
          </p:spPr>
          <p:txBody>
            <a:bodyPr wrap="none" rtlCol="0">
              <a:spAutoFit/>
            </a:bodyPr>
            <a:lstStyle/>
            <a:p>
              <a:r>
                <a:rPr lang="en-GB" sz="1300" dirty="0"/>
                <a:t>At lower bunch intensity initial growth time will be proportionally longer.</a:t>
              </a:r>
              <a:endParaRPr lang="en-US" sz="1300" dirty="0"/>
            </a:p>
          </p:txBody>
        </p:sp>
        <p:cxnSp>
          <p:nvCxnSpPr>
            <p:cNvPr id="9" name="Straight Connector 8"/>
            <p:cNvCxnSpPr/>
            <p:nvPr/>
          </p:nvCxnSpPr>
          <p:spPr>
            <a:xfrm flipV="1">
              <a:off x="4452620" y="6345064"/>
              <a:ext cx="5375513" cy="11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4448810" y="6637164"/>
              <a:ext cx="5376783" cy="11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443730" y="6934200"/>
              <a:ext cx="5381863" cy="5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885429" y="6357806"/>
              <a:ext cx="530915" cy="276999"/>
            </a:xfrm>
            <a:prstGeom prst="rect">
              <a:avLst/>
            </a:prstGeom>
            <a:noFill/>
          </p:spPr>
          <p:txBody>
            <a:bodyPr wrap="none" rtlCol="0">
              <a:spAutoFit/>
            </a:bodyPr>
            <a:lstStyle/>
            <a:p>
              <a:r>
                <a:rPr lang="en-GB" sz="1200" dirty="0">
                  <a:latin typeface="Times New Roman" panose="02020603050405020304" pitchFamily="18" charset="0"/>
                  <a:cs typeface="Times New Roman" panose="02020603050405020304" pitchFamily="18" charset="0"/>
                </a:rPr>
                <a:t>100 h</a:t>
              </a:r>
              <a:endParaRPr lang="en-US" sz="1200" dirty="0">
                <a:latin typeface="Times New Roman" panose="02020603050405020304" pitchFamily="18" charset="0"/>
                <a:cs typeface="Times New Roman" panose="02020603050405020304" pitchFamily="18" charset="0"/>
              </a:endParaRPr>
            </a:p>
          </p:txBody>
        </p:sp>
        <p:sp>
          <p:nvSpPr>
            <p:cNvPr id="28" name="TextBox 27"/>
            <p:cNvSpPr txBox="1"/>
            <p:nvPr/>
          </p:nvSpPr>
          <p:spPr>
            <a:xfrm>
              <a:off x="8890509" y="6652278"/>
              <a:ext cx="453970" cy="276999"/>
            </a:xfrm>
            <a:prstGeom prst="rect">
              <a:avLst/>
            </a:prstGeom>
            <a:noFill/>
          </p:spPr>
          <p:txBody>
            <a:bodyPr wrap="none" rtlCol="0">
              <a:spAutoFit/>
            </a:bodyPr>
            <a:lstStyle/>
            <a:p>
              <a:r>
                <a:rPr lang="en-GB" sz="1200" dirty="0">
                  <a:latin typeface="Times New Roman" panose="02020603050405020304" pitchFamily="18" charset="0"/>
                  <a:cs typeface="Times New Roman" panose="02020603050405020304" pitchFamily="18" charset="0"/>
                </a:rPr>
                <a:t>60 h</a:t>
              </a:r>
              <a:endParaRPr lang="en-US" sz="12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80339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1858" y="64055"/>
            <a:ext cx="5170223" cy="3861334"/>
          </a:xfrm>
          <a:prstGeom prst="rect">
            <a:avLst/>
          </a:prstGeom>
        </p:spPr>
      </p:pic>
      <p:pic>
        <p:nvPicPr>
          <p:cNvPr id="2" name="Picture 1"/>
          <p:cNvPicPr>
            <a:picLocks noChangeAspect="1"/>
          </p:cNvPicPr>
          <p:nvPr/>
        </p:nvPicPr>
        <p:blipFill>
          <a:blip r:embed="rId3"/>
          <a:stretch>
            <a:fillRect/>
          </a:stretch>
        </p:blipFill>
        <p:spPr>
          <a:xfrm>
            <a:off x="3911615" y="3037288"/>
            <a:ext cx="6055356" cy="4522387"/>
          </a:xfrm>
          <a:prstGeom prst="rect">
            <a:avLst/>
          </a:prstGeom>
        </p:spPr>
      </p:pic>
      <p:sp>
        <p:nvSpPr>
          <p:cNvPr id="5" name="Rectangle 4"/>
          <p:cNvSpPr/>
          <p:nvPr/>
        </p:nvSpPr>
        <p:spPr>
          <a:xfrm>
            <a:off x="1085555" y="165677"/>
            <a:ext cx="8995070" cy="323165"/>
          </a:xfrm>
          <a:prstGeom prst="rect">
            <a:avLst/>
          </a:prstGeom>
        </p:spPr>
        <p:txBody>
          <a:bodyPr wrap="square">
            <a:spAutoFit/>
          </a:bodyPr>
          <a:lstStyle/>
          <a:p>
            <a:r>
              <a:rPr lang="en-US" sz="1500" dirty="0"/>
              <a:t>http://indico.cern.ch/event/298052/contribution/2/attachments/560064/771562/SPS_impmodel.pptx</a:t>
            </a:r>
          </a:p>
        </p:txBody>
      </p:sp>
    </p:spTree>
    <p:extLst>
      <p:ext uri="{BB962C8B-B14F-4D97-AF65-F5344CB8AC3E}">
        <p14:creationId xmlns:p14="http://schemas.microsoft.com/office/powerpoint/2010/main" val="38032531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870909" y="85509"/>
            <a:ext cx="6400800" cy="6448425"/>
          </a:xfrm>
          <a:prstGeom prst="rect">
            <a:avLst/>
          </a:prstGeom>
        </p:spPr>
      </p:pic>
    </p:spTree>
    <p:extLst>
      <p:ext uri="{BB962C8B-B14F-4D97-AF65-F5344CB8AC3E}">
        <p14:creationId xmlns:p14="http://schemas.microsoft.com/office/powerpoint/2010/main" val="905660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FFB36AC-CEE2-4364-B722-2FED37AAA8C8}"/>
              </a:ext>
            </a:extLst>
          </p:cNvPr>
          <p:cNvPicPr>
            <a:picLocks noChangeAspect="1"/>
          </p:cNvPicPr>
          <p:nvPr/>
        </p:nvPicPr>
        <p:blipFill>
          <a:blip r:embed="rId2"/>
          <a:stretch>
            <a:fillRect/>
          </a:stretch>
        </p:blipFill>
        <p:spPr>
          <a:xfrm>
            <a:off x="240956" y="6252827"/>
            <a:ext cx="9598711" cy="1062679"/>
          </a:xfrm>
          <a:prstGeom prst="rect">
            <a:avLst/>
          </a:prstGeom>
        </p:spPr>
      </p:pic>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3</a:t>
            </a:fld>
            <a:r>
              <a:rPr lang="en-US" sz="1400">
                <a:latin typeface="Times New Roman"/>
              </a:rPr>
              <a:t> </a:t>
            </a:r>
            <a:endParaRPr lang="en-US" dirty="0"/>
          </a:p>
        </p:txBody>
      </p:sp>
      <p:sp>
        <p:nvSpPr>
          <p:cNvPr id="4" name="Rectangle 3"/>
          <p:cNvSpPr/>
          <p:nvPr/>
        </p:nvSpPr>
        <p:spPr>
          <a:xfrm>
            <a:off x="3484725" y="151575"/>
            <a:ext cx="3018775" cy="461665"/>
          </a:xfrm>
          <a:prstGeom prst="rect">
            <a:avLst/>
          </a:prstGeom>
        </p:spPr>
        <p:txBody>
          <a:bodyPr wrap="none">
            <a:spAutoFit/>
          </a:bodyPr>
          <a:lstStyle/>
          <a:p>
            <a:pPr algn="ctr"/>
            <a:r>
              <a:rPr lang="en-US" sz="2400" b="1" dirty="0"/>
              <a:t>Photon absorption</a:t>
            </a:r>
            <a:endParaRPr lang="en-US" sz="2400" dirty="0"/>
          </a:p>
        </p:txBody>
      </p:sp>
      <p:pic>
        <p:nvPicPr>
          <p:cNvPr id="9" name="Graphic 8">
            <a:extLst>
              <a:ext uri="{FF2B5EF4-FFF2-40B4-BE49-F238E27FC236}">
                <a16:creationId xmlns:a16="http://schemas.microsoft.com/office/drawing/2014/main" id="{3CAF7529-6D73-4C98-945D-B5F403B35A7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388" y="775508"/>
            <a:ext cx="10828779" cy="1765924"/>
          </a:xfrm>
          <a:prstGeom prst="rect">
            <a:avLst/>
          </a:prstGeom>
        </p:spPr>
      </p:pic>
      <p:pic>
        <p:nvPicPr>
          <p:cNvPr id="11" name="Picture 10">
            <a:extLst>
              <a:ext uri="{FF2B5EF4-FFF2-40B4-BE49-F238E27FC236}">
                <a16:creationId xmlns:a16="http://schemas.microsoft.com/office/drawing/2014/main" id="{10657F4F-A026-4BA9-BA03-DF151B23E8D0}"/>
              </a:ext>
            </a:extLst>
          </p:cNvPr>
          <p:cNvPicPr>
            <a:picLocks noChangeAspect="1"/>
          </p:cNvPicPr>
          <p:nvPr/>
        </p:nvPicPr>
        <p:blipFill>
          <a:blip r:embed="rId5"/>
          <a:stretch>
            <a:fillRect/>
          </a:stretch>
        </p:blipFill>
        <p:spPr>
          <a:xfrm>
            <a:off x="2786532" y="3105829"/>
            <a:ext cx="4415160" cy="1348015"/>
          </a:xfrm>
          <a:prstGeom prst="rect">
            <a:avLst/>
          </a:prstGeom>
        </p:spPr>
      </p:pic>
      <p:sp>
        <p:nvSpPr>
          <p:cNvPr id="18" name="TextBox 17">
            <a:extLst>
              <a:ext uri="{FF2B5EF4-FFF2-40B4-BE49-F238E27FC236}">
                <a16:creationId xmlns:a16="http://schemas.microsoft.com/office/drawing/2014/main" id="{1868EFC9-1525-4E6E-B352-8F447140117F}"/>
              </a:ext>
            </a:extLst>
          </p:cNvPr>
          <p:cNvSpPr txBox="1"/>
          <p:nvPr/>
        </p:nvSpPr>
        <p:spPr>
          <a:xfrm>
            <a:off x="3087981" y="2586011"/>
            <a:ext cx="3812262" cy="400110"/>
          </a:xfrm>
          <a:prstGeom prst="rect">
            <a:avLst/>
          </a:prstGeom>
          <a:noFill/>
        </p:spPr>
        <p:txBody>
          <a:bodyPr wrap="none" rtlCol="0">
            <a:spAutoFit/>
          </a:bodyPr>
          <a:lstStyle/>
          <a:p>
            <a:r>
              <a:rPr lang="en-US" sz="2000" dirty="0"/>
              <a:t>4-vector Lorentz transformation:</a:t>
            </a:r>
          </a:p>
        </p:txBody>
      </p:sp>
      <p:pic>
        <p:nvPicPr>
          <p:cNvPr id="12" name="Picture 11">
            <a:extLst>
              <a:ext uri="{FF2B5EF4-FFF2-40B4-BE49-F238E27FC236}">
                <a16:creationId xmlns:a16="http://schemas.microsoft.com/office/drawing/2014/main" id="{1EC6B444-479C-4AD0-9A42-41E64D39CC4D}"/>
              </a:ext>
            </a:extLst>
          </p:cNvPr>
          <p:cNvPicPr>
            <a:picLocks noChangeAspect="1"/>
          </p:cNvPicPr>
          <p:nvPr/>
        </p:nvPicPr>
        <p:blipFill>
          <a:blip r:embed="rId6"/>
          <a:stretch>
            <a:fillRect/>
          </a:stretch>
        </p:blipFill>
        <p:spPr>
          <a:xfrm>
            <a:off x="240955" y="4685831"/>
            <a:ext cx="9598711" cy="683839"/>
          </a:xfrm>
          <a:prstGeom prst="rect">
            <a:avLst/>
          </a:prstGeom>
        </p:spPr>
      </p:pic>
      <p:pic>
        <p:nvPicPr>
          <p:cNvPr id="13" name="Picture 12">
            <a:extLst>
              <a:ext uri="{FF2B5EF4-FFF2-40B4-BE49-F238E27FC236}">
                <a16:creationId xmlns:a16="http://schemas.microsoft.com/office/drawing/2014/main" id="{006DC815-1C2B-41E4-A7C2-B090BA6A93E7}"/>
              </a:ext>
            </a:extLst>
          </p:cNvPr>
          <p:cNvPicPr>
            <a:picLocks noChangeAspect="1"/>
          </p:cNvPicPr>
          <p:nvPr/>
        </p:nvPicPr>
        <p:blipFill>
          <a:blip r:embed="rId7"/>
          <a:stretch>
            <a:fillRect/>
          </a:stretch>
        </p:blipFill>
        <p:spPr>
          <a:xfrm>
            <a:off x="2010997" y="5377327"/>
            <a:ext cx="5715001" cy="769327"/>
          </a:xfrm>
          <a:prstGeom prst="rect">
            <a:avLst/>
          </a:prstGeom>
        </p:spPr>
      </p:pic>
    </p:spTree>
    <p:extLst>
      <p:ext uri="{BB962C8B-B14F-4D97-AF65-F5344CB8AC3E}">
        <p14:creationId xmlns:p14="http://schemas.microsoft.com/office/powerpoint/2010/main" val="2559550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37837F-59B4-49CF-9F54-1A4DC36CB139}"/>
              </a:ext>
            </a:extLst>
          </p:cNvPr>
          <p:cNvPicPr>
            <a:picLocks noChangeAspect="1"/>
          </p:cNvPicPr>
          <p:nvPr/>
        </p:nvPicPr>
        <p:blipFill>
          <a:blip r:embed="rId2"/>
          <a:stretch>
            <a:fillRect/>
          </a:stretch>
        </p:blipFill>
        <p:spPr>
          <a:xfrm>
            <a:off x="264195" y="2879494"/>
            <a:ext cx="9459836" cy="4680181"/>
          </a:xfrm>
          <a:prstGeom prst="rect">
            <a:avLst/>
          </a:prstGeom>
        </p:spPr>
      </p:pic>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4</a:t>
            </a:fld>
            <a:r>
              <a:rPr lang="en-US" sz="1400">
                <a:latin typeface="Times New Roman"/>
              </a:rPr>
              <a:t> </a:t>
            </a:r>
            <a:endParaRPr lang="en-US" dirty="0"/>
          </a:p>
        </p:txBody>
      </p:sp>
      <p:sp>
        <p:nvSpPr>
          <p:cNvPr id="4" name="Rectangle 3"/>
          <p:cNvSpPr/>
          <p:nvPr/>
        </p:nvSpPr>
        <p:spPr>
          <a:xfrm>
            <a:off x="3663460" y="157753"/>
            <a:ext cx="2661306" cy="461665"/>
          </a:xfrm>
          <a:prstGeom prst="rect">
            <a:avLst/>
          </a:prstGeom>
        </p:spPr>
        <p:txBody>
          <a:bodyPr wrap="none">
            <a:spAutoFit/>
          </a:bodyPr>
          <a:lstStyle/>
          <a:p>
            <a:pPr algn="ctr"/>
            <a:r>
              <a:rPr lang="en-US" sz="2400" b="1" dirty="0"/>
              <a:t>Photon emission</a:t>
            </a:r>
            <a:endParaRPr lang="en-US" sz="2400" dirty="0"/>
          </a:p>
        </p:txBody>
      </p:sp>
      <p:pic>
        <p:nvPicPr>
          <p:cNvPr id="6" name="Graphic 5">
            <a:extLst>
              <a:ext uri="{FF2B5EF4-FFF2-40B4-BE49-F238E27FC236}">
                <a16:creationId xmlns:a16="http://schemas.microsoft.com/office/drawing/2014/main" id="{A6BAC578-A545-40E1-BE92-CABB6D2A41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5992" y="829744"/>
            <a:ext cx="10828779" cy="1765924"/>
          </a:xfrm>
          <a:prstGeom prst="rect">
            <a:avLst/>
          </a:prstGeom>
        </p:spPr>
      </p:pic>
    </p:spTree>
    <p:extLst>
      <p:ext uri="{BB962C8B-B14F-4D97-AF65-F5344CB8AC3E}">
        <p14:creationId xmlns:p14="http://schemas.microsoft.com/office/powerpoint/2010/main" val="2832275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5</a:t>
            </a:fld>
            <a:r>
              <a:rPr lang="en-US" sz="1400">
                <a:latin typeface="Times New Roman"/>
              </a:rPr>
              <a:t> </a:t>
            </a:r>
            <a:endParaRPr lang="en-US" dirty="0"/>
          </a:p>
        </p:txBody>
      </p:sp>
      <p:sp>
        <p:nvSpPr>
          <p:cNvPr id="7" name="TextBox 6">
            <a:extLst>
              <a:ext uri="{FF2B5EF4-FFF2-40B4-BE49-F238E27FC236}">
                <a16:creationId xmlns:a16="http://schemas.microsoft.com/office/drawing/2014/main" id="{309F5F1C-7DE8-4A28-8200-B02BA485175D}"/>
              </a:ext>
            </a:extLst>
          </p:cNvPr>
          <p:cNvSpPr txBox="1"/>
          <p:nvPr/>
        </p:nvSpPr>
        <p:spPr>
          <a:xfrm>
            <a:off x="549874" y="950308"/>
            <a:ext cx="9477633" cy="6247864"/>
          </a:xfrm>
          <a:prstGeom prst="rect">
            <a:avLst/>
          </a:prstGeom>
          <a:noFill/>
        </p:spPr>
        <p:txBody>
          <a:bodyPr wrap="square" rtlCol="0">
            <a:spAutoFit/>
          </a:bodyPr>
          <a:lstStyle/>
          <a:p>
            <a:r>
              <a:rPr lang="en-GB" sz="2000" dirty="0">
                <a:latin typeface="Times New Roman" panose="02020603050405020304" pitchFamily="18" charset="0"/>
                <a:cs typeface="Times New Roman" panose="02020603050405020304" pitchFamily="18" charset="0"/>
              </a:rPr>
              <a:t>Lead ion with one electron:</a:t>
            </a:r>
          </a:p>
          <a:p>
            <a:endParaRPr lang="en-GB"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Ion charge </a:t>
            </a:r>
            <a:r>
              <a:rPr lang="en-US" sz="2000" i="1"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 = 81, mass A = 208, </a:t>
            </a:r>
            <a:r>
              <a:rPr lang="el-GR" sz="2000" dirty="0">
                <a:latin typeface="Times New Roman" panose="02020603050405020304" pitchFamily="18" charset="0"/>
                <a:cs typeface="Times New Roman" panose="02020603050405020304" pitchFamily="18" charset="0"/>
              </a:rPr>
              <a:t>γ</a:t>
            </a:r>
            <a:r>
              <a:rPr lang="en-US" sz="2000" dirty="0">
                <a:latin typeface="Times New Roman" panose="02020603050405020304" pitchFamily="18" charset="0"/>
                <a:cs typeface="Times New Roman" panose="02020603050405020304" pitchFamily="18" charset="0"/>
              </a:rPr>
              <a:t> = 2928, </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GB" sz="2000" dirty="0">
                <a:latin typeface="Times New Roman" panose="02020603050405020304" pitchFamily="18" charset="0"/>
                <a:cs typeface="Times New Roman" panose="02020603050405020304" pitchFamily="18" charset="0"/>
              </a:rPr>
              <a:t> = 567 </a:t>
            </a:r>
            <a:r>
              <a:rPr lang="en-GB" sz="2000" dirty="0" err="1">
                <a:latin typeface="Times New Roman" panose="02020603050405020304" pitchFamily="18" charset="0"/>
                <a:cs typeface="Times New Roman" panose="02020603050405020304" pitchFamily="18" charset="0"/>
              </a:rPr>
              <a:t>TeV</a:t>
            </a:r>
            <a:r>
              <a:rPr lang="en-GB" sz="2000" dirty="0">
                <a:latin typeface="Times New Roman" panose="02020603050405020304" pitchFamily="18" charset="0"/>
                <a:cs typeface="Times New Roman" panose="02020603050405020304" pitchFamily="18" charset="0"/>
              </a:rPr>
              <a:t>/c</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l-GR" sz="2000" dirty="0">
                <a:latin typeface="Times New Roman" panose="02020603050405020304" pitchFamily="18" charset="0"/>
                <a:cs typeface="Times New Roman" panose="02020603050405020304" pitchFamily="18" charset="0"/>
              </a:rPr>
              <a:t>ℏω′</a:t>
            </a:r>
            <a:r>
              <a:rPr lang="en-US" sz="2000" dirty="0">
                <a:latin typeface="Times New Roman" panose="02020603050405020304" pitchFamily="18" charset="0"/>
                <a:cs typeface="Times New Roman" panose="02020603050405020304" pitchFamily="18" charset="0"/>
              </a:rPr>
              <a:t> = 69 </a:t>
            </a:r>
            <a:r>
              <a:rPr lang="en-US" sz="2000" dirty="0" err="1">
                <a:latin typeface="Times New Roman" panose="02020603050405020304" pitchFamily="18" charset="0"/>
                <a:cs typeface="Times New Roman" panose="02020603050405020304" pitchFamily="18" charset="0"/>
              </a:rPr>
              <a:t>keV</a:t>
            </a:r>
            <a:r>
              <a:rPr lang="en-US" sz="2000" dirty="0">
                <a:latin typeface="Times New Roman" panose="02020603050405020304" pitchFamily="18" charset="0"/>
                <a:cs typeface="Times New Roman" panose="02020603050405020304" pitchFamily="18" charset="0"/>
              </a:rPr>
              <a:t> (Lyman-alpha line), laser </a:t>
            </a:r>
            <a:r>
              <a:rPr lang="el-GR" sz="2000" dirty="0">
                <a:latin typeface="Times New Roman" panose="02020603050405020304" pitchFamily="18" charset="0"/>
                <a:cs typeface="Times New Roman" panose="02020603050405020304" pitchFamily="18" charset="0"/>
              </a:rPr>
              <a:t>ℏω</a:t>
            </a:r>
            <a:r>
              <a:rPr lang="en-US" sz="2000" dirty="0">
                <a:latin typeface="Times New Roman" panose="02020603050405020304" pitchFamily="18" charset="0"/>
                <a:cs typeface="Times New Roman" panose="02020603050405020304" pitchFamily="18" charset="0"/>
              </a:rPr>
              <a:t> = 12 eV, emitted gamma </a:t>
            </a:r>
            <a:r>
              <a:rPr lang="el-GR" sz="2000" dirty="0">
                <a:latin typeface="Times New Roman" panose="02020603050405020304" pitchFamily="18" charset="0"/>
                <a:cs typeface="Times New Roman" panose="02020603050405020304" pitchFamily="18" charset="0"/>
              </a:rPr>
              <a:t>ℏω</a:t>
            </a:r>
            <a:r>
              <a:rPr lang="el-GR" sz="2000" baseline="-25000" dirty="0">
                <a:latin typeface="Times New Roman" panose="02020603050405020304" pitchFamily="18" charset="0"/>
                <a:cs typeface="Times New Roman" panose="02020603050405020304" pitchFamily="18" charset="0"/>
              </a:rPr>
              <a:t>1,</a:t>
            </a:r>
            <a:r>
              <a:rPr lang="en-US" sz="2000" baseline="-25000" dirty="0">
                <a:latin typeface="Times New Roman" panose="02020603050405020304" pitchFamily="18" charset="0"/>
                <a:cs typeface="Times New Roman" panose="02020603050405020304" pitchFamily="18" charset="0"/>
              </a:rPr>
              <a:t>max</a:t>
            </a:r>
            <a:r>
              <a:rPr lang="en-US" sz="2000" dirty="0">
                <a:latin typeface="Times New Roman" panose="02020603050405020304" pitchFamily="18" charset="0"/>
                <a:cs typeface="Times New Roman" panose="02020603050405020304" pitchFamily="18" charset="0"/>
              </a:rPr>
              <a:t>= 402 MeV,</a:t>
            </a:r>
          </a:p>
          <a:p>
            <a:r>
              <a:rPr lang="en-US" sz="2000" dirty="0">
                <a:latin typeface="Times New Roman" panose="02020603050405020304" pitchFamily="18" charset="0"/>
                <a:cs typeface="Times New Roman" panose="02020603050405020304" pitchFamily="18" charset="0"/>
              </a:rPr>
              <a:t>typical angle of emission </a:t>
            </a:r>
            <a:r>
              <a:rPr lang="el-GR" sz="2000" i="1" dirty="0">
                <a:latin typeface="Times New Roman" panose="02020603050405020304" pitchFamily="18" charset="0"/>
                <a:cs typeface="Times New Roman" panose="02020603050405020304" pitchFamily="18" charset="0"/>
              </a:rPr>
              <a:t>θ</a:t>
            </a:r>
            <a:r>
              <a:rPr lang="el-GR" sz="2000" baseline="-25000" dirty="0">
                <a:latin typeface="Times New Roman" panose="02020603050405020304" pitchFamily="18" charset="0"/>
                <a:cs typeface="Times New Roman" panose="02020603050405020304" pitchFamily="18" charset="0"/>
              </a:rPr>
              <a:t>1</a:t>
            </a:r>
            <a:r>
              <a:rPr lang="el-G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1/</a:t>
            </a:r>
            <a:r>
              <a:rPr lang="el-GR" sz="2000" dirty="0">
                <a:latin typeface="Times New Roman" panose="02020603050405020304" pitchFamily="18" charset="0"/>
                <a:cs typeface="Times New Roman" panose="02020603050405020304" pitchFamily="18" charset="0"/>
              </a:rPr>
              <a:t>γ</a:t>
            </a:r>
            <a:r>
              <a:rPr lang="en-US" sz="2000" dirty="0">
                <a:latin typeface="Times New Roman" panose="02020603050405020304" pitchFamily="18" charset="0"/>
                <a:cs typeface="Times New Roman" panose="02020603050405020304" pitchFamily="18" charset="0"/>
              </a:rPr>
              <a:t> ~ 0.3 </a:t>
            </a:r>
            <a:r>
              <a:rPr lang="en-US" sz="2000" dirty="0" err="1">
                <a:latin typeface="Times New Roman" panose="02020603050405020304" pitchFamily="18" charset="0"/>
                <a:cs typeface="Times New Roman" panose="02020603050405020304" pitchFamily="18" charset="0"/>
              </a:rPr>
              <a:t>mrad</a:t>
            </a:r>
            <a:r>
              <a:rPr lang="en-US" sz="2000" dirty="0">
                <a:latin typeface="Times New Roman" panose="02020603050405020304" pitchFamily="18" charset="0"/>
                <a:cs typeface="Times New Roman" panose="02020603050405020304" pitchFamily="18" charset="0"/>
              </a:rPr>
              <a:t>.</a:t>
            </a:r>
            <a:endParaRPr lang="en-GB" sz="2000" dirty="0">
              <a:latin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Typical transverse kick due to gamma emission:</a:t>
            </a:r>
          </a:p>
          <a:p>
            <a:endParaRPr lang="en-GB" sz="2000" i="1" dirty="0">
              <a:latin typeface="Times New Roman" panose="02020603050405020304" pitchFamily="18" charset="0"/>
              <a:cs typeface="Times New Roman" panose="02020603050405020304" pitchFamily="18" charset="0"/>
            </a:endParaRPr>
          </a:p>
          <a:p>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x</a:t>
            </a:r>
            <a:r>
              <a:rPr lang="en-GB" sz="2000" dirty="0">
                <a:latin typeface="Times New Roman" panose="02020603050405020304" pitchFamily="18" charset="0"/>
                <a:cs typeface="Times New Roman" panose="02020603050405020304" pitchFamily="18" charset="0"/>
              </a:rPr>
              <a:t>/</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GB"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ℏω′</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p</a:t>
            </a:r>
            <a:r>
              <a:rPr lang="en-US" sz="2000" i="1" baseline="-25000"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c</a:t>
            </a:r>
            <a:r>
              <a:rPr lang="el-GR" sz="2000" dirty="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 69 </a:t>
            </a:r>
            <a:r>
              <a:rPr lang="en-GB" sz="2000" dirty="0" err="1">
                <a:latin typeface="Times New Roman" panose="02020603050405020304" pitchFamily="18" charset="0"/>
                <a:cs typeface="Times New Roman" panose="02020603050405020304" pitchFamily="18" charset="0"/>
              </a:rPr>
              <a:t>keV</a:t>
            </a:r>
            <a:r>
              <a:rPr lang="en-GB" sz="2000" dirty="0">
                <a:latin typeface="Times New Roman" panose="02020603050405020304" pitchFamily="18" charset="0"/>
                <a:cs typeface="Times New Roman" panose="02020603050405020304" pitchFamily="18" charset="0"/>
              </a:rPr>
              <a:t>/567 </a:t>
            </a:r>
            <a:r>
              <a:rPr lang="en-GB" sz="2000" dirty="0" err="1">
                <a:latin typeface="Times New Roman" panose="02020603050405020304" pitchFamily="18" charset="0"/>
                <a:cs typeface="Times New Roman" panose="02020603050405020304" pitchFamily="18" charset="0"/>
              </a:rPr>
              <a:t>TeV</a:t>
            </a:r>
            <a:r>
              <a:rPr lang="en-GB" sz="2000" dirty="0">
                <a:latin typeface="Times New Roman" panose="02020603050405020304" pitchFamily="18" charset="0"/>
                <a:cs typeface="Times New Roman" panose="02020603050405020304" pitchFamily="18" charset="0"/>
              </a:rPr>
              <a:t> ~ 10</a:t>
            </a:r>
            <a:r>
              <a:rPr lang="en-GB" sz="2000" baseline="30000" dirty="0">
                <a:latin typeface="Times New Roman" panose="02020603050405020304" pitchFamily="18" charset="0"/>
                <a:cs typeface="Times New Roman" panose="02020603050405020304" pitchFamily="18" charset="0"/>
              </a:rPr>
              <a:t>‒7</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mrad</a:t>
            </a:r>
            <a:r>
              <a:rPr lang="en-GB" sz="2000" dirty="0">
                <a:latin typeface="Times New Roman" panose="02020603050405020304" pitchFamily="18" charset="0"/>
                <a:cs typeface="Times New Roman" panose="02020603050405020304" pitchFamily="18" charset="0"/>
              </a:rPr>
              <a:t>.</a:t>
            </a:r>
          </a:p>
          <a:p>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Typical transverse beam parameters at the LHC interaction point for example:</a:t>
            </a:r>
          </a:p>
          <a:p>
            <a:r>
              <a:rPr lang="en-US" sz="2000" dirty="0">
                <a:latin typeface="Times New Roman" panose="02020603050405020304" pitchFamily="18" charset="0"/>
                <a:cs typeface="Times New Roman" panose="02020603050405020304" pitchFamily="18" charset="0"/>
              </a:rPr>
              <a:t>Transverse beam size = 0.026 mm, angular spread = 0.026 </a:t>
            </a:r>
            <a:r>
              <a:rPr lang="en-US" sz="2000" dirty="0" err="1">
                <a:latin typeface="Times New Roman" panose="02020603050405020304" pitchFamily="18" charset="0"/>
                <a:cs typeface="Times New Roman" panose="02020603050405020304" pitchFamily="18" charset="0"/>
              </a:rPr>
              <a:t>mrad</a:t>
            </a:r>
            <a:r>
              <a:rPr lang="en-US" sz="2000" dirty="0">
                <a:latin typeface="Times New Roman" panose="02020603050405020304" pitchFamily="18" charset="0"/>
                <a:cs typeface="Times New Roman" panose="02020603050405020304" pitchFamily="18" charset="0"/>
              </a:rPr>
              <a:t> (10</a:t>
            </a:r>
            <a:r>
              <a:rPr lang="en-US" sz="2000" baseline="30000" dirty="0">
                <a:latin typeface="Times New Roman" panose="02020603050405020304" pitchFamily="18" charset="0"/>
                <a:cs typeface="Times New Roman" panose="02020603050405020304" pitchFamily="18" charset="0"/>
              </a:rPr>
              <a:t>5</a:t>
            </a:r>
            <a:r>
              <a:rPr lang="en-US" sz="2000" dirty="0">
                <a:latin typeface="Times New Roman" panose="02020603050405020304" pitchFamily="18" charset="0"/>
                <a:cs typeface="Times New Roman" panose="02020603050405020304" pitchFamily="18" charset="0"/>
              </a:rPr>
              <a:t> times higher).</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Typical energy spread in the beam is </a:t>
            </a:r>
            <a:r>
              <a:rPr lang="el-GR" sz="2000" dirty="0">
                <a:latin typeface="Times New Roman" panose="02020603050405020304" pitchFamily="18" charset="0"/>
                <a:cs typeface="Times New Roman" panose="02020603050405020304" pitchFamily="18" charset="0"/>
              </a:rPr>
              <a:t>Δ</a:t>
            </a:r>
            <a:r>
              <a:rPr lang="en-US"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 ~ </a:t>
            </a:r>
            <a:r>
              <a:rPr lang="en-GB" sz="2000" dirty="0">
                <a:latin typeface="Times New Roman" panose="02020603050405020304" pitchFamily="18" charset="0"/>
                <a:cs typeface="Times New Roman" panose="02020603050405020304" pitchFamily="18" charset="0"/>
              </a:rPr>
              <a:t>10</a:t>
            </a:r>
            <a:r>
              <a:rPr lang="en-GB" sz="2000" baseline="30000" dirty="0">
                <a:latin typeface="Times New Roman" panose="02020603050405020304" pitchFamily="18" charset="0"/>
                <a:cs typeface="Times New Roman" panose="02020603050405020304" pitchFamily="18" charset="0"/>
              </a:rPr>
              <a:t>‒4</a:t>
            </a:r>
            <a:r>
              <a:rPr lang="en-US" sz="2000" dirty="0">
                <a:latin typeface="Times New Roman" panose="02020603050405020304" pitchFamily="18" charset="0"/>
                <a:cs typeface="Times New Roman" panose="02020603050405020304" pitchFamily="18" charset="0"/>
              </a:rPr>
              <a:t>, while the average </a:t>
            </a:r>
            <a:r>
              <a:rPr lang="el-GR" sz="2000" dirty="0">
                <a:latin typeface="Times New Roman" panose="02020603050405020304" pitchFamily="18" charset="0"/>
                <a:cs typeface="Times New Roman" panose="02020603050405020304" pitchFamily="18" charset="0"/>
              </a:rPr>
              <a:t>δ</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 due to the photon emission is 200 MeV/c =&gt; </a:t>
            </a:r>
            <a:r>
              <a:rPr lang="el-GR" sz="2000" dirty="0">
                <a:latin typeface="Times New Roman" panose="02020603050405020304" pitchFamily="18" charset="0"/>
                <a:cs typeface="Times New Roman" panose="02020603050405020304" pitchFamily="18" charset="0"/>
              </a:rPr>
              <a:t>δ</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 </a:t>
            </a:r>
            <a:r>
              <a:rPr lang="en-US" sz="2000" dirty="0">
                <a:latin typeface="Times New Roman" panose="02020603050405020304" pitchFamily="18" charset="0"/>
                <a:cs typeface="Times New Roman" panose="02020603050405020304" pitchFamily="18" charset="0"/>
              </a:rPr>
              <a:t>/ </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 = </a:t>
            </a:r>
            <a:r>
              <a:rPr lang="en-GB" sz="2000" dirty="0">
                <a:latin typeface="Times New Roman" panose="02020603050405020304" pitchFamily="18" charset="0"/>
                <a:cs typeface="Times New Roman" panose="02020603050405020304" pitchFamily="18" charset="0"/>
              </a:rPr>
              <a:t>200 MeV / 567 </a:t>
            </a:r>
            <a:r>
              <a:rPr lang="en-GB" sz="2000" dirty="0" err="1">
                <a:latin typeface="Times New Roman" panose="02020603050405020304" pitchFamily="18" charset="0"/>
                <a:cs typeface="Times New Roman" panose="02020603050405020304" pitchFamily="18" charset="0"/>
              </a:rPr>
              <a:t>TeV</a:t>
            </a:r>
            <a:r>
              <a:rPr lang="en-GB" sz="2000" dirty="0">
                <a:latin typeface="Times New Roman" panose="02020603050405020304" pitchFamily="18" charset="0"/>
                <a:cs typeface="Times New Roman" panose="02020603050405020304" pitchFamily="18" charset="0"/>
              </a:rPr>
              <a:t> = 3.5· 10</a:t>
            </a:r>
            <a:r>
              <a:rPr lang="en-GB" sz="2000" baseline="30000" dirty="0">
                <a:latin typeface="Times New Roman" panose="02020603050405020304" pitchFamily="18" charset="0"/>
                <a:cs typeface="Times New Roman" panose="02020603050405020304" pitchFamily="18" charset="0"/>
              </a:rPr>
              <a:t>‒7</a:t>
            </a:r>
            <a:r>
              <a:rPr lang="en-GB" sz="2000" dirty="0">
                <a:latin typeface="Times New Roman" panose="02020603050405020304" pitchFamily="18" charset="0"/>
                <a:cs typeface="Times New Roman" panose="02020603050405020304" pitchFamily="18" charset="0"/>
              </a:rPr>
              <a:t> =&gt; </a:t>
            </a:r>
            <a:r>
              <a:rPr lang="el-GR" sz="2000" dirty="0">
                <a:latin typeface="Times New Roman" panose="02020603050405020304" pitchFamily="18" charset="0"/>
                <a:cs typeface="Times New Roman" panose="02020603050405020304" pitchFamily="18" charset="0"/>
              </a:rPr>
              <a:t>Δ</a:t>
            </a:r>
            <a:r>
              <a:rPr lang="en-US"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a:t>
            </a:r>
            <a:r>
              <a:rPr lang="el-GR" sz="2000" dirty="0">
                <a:latin typeface="Times New Roman" panose="02020603050405020304" pitchFamily="18" charset="0"/>
                <a:cs typeface="Times New Roman" panose="02020603050405020304" pitchFamily="18" charset="0"/>
              </a:rPr>
              <a:t>δ</a:t>
            </a:r>
            <a:r>
              <a:rPr lang="en-GB"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 ≈ 300, even with one scattering per turn the longitudinal effects will be significant in 100s of turns.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First of all we should consider the influence of photon emissions on the synchrotron oscillations.</a:t>
            </a:r>
          </a:p>
        </p:txBody>
      </p:sp>
      <p:sp>
        <p:nvSpPr>
          <p:cNvPr id="11" name="Rectangle 10">
            <a:extLst>
              <a:ext uri="{FF2B5EF4-FFF2-40B4-BE49-F238E27FC236}">
                <a16:creationId xmlns:a16="http://schemas.microsoft.com/office/drawing/2014/main" id="{A69578AB-6F1E-4F74-B8B2-5D1FBA71F83F}"/>
              </a:ext>
            </a:extLst>
          </p:cNvPr>
          <p:cNvSpPr/>
          <p:nvPr/>
        </p:nvSpPr>
        <p:spPr>
          <a:xfrm>
            <a:off x="3605465" y="308338"/>
            <a:ext cx="2869696" cy="461665"/>
          </a:xfrm>
          <a:prstGeom prst="rect">
            <a:avLst/>
          </a:prstGeom>
        </p:spPr>
        <p:txBody>
          <a:bodyPr wrap="none">
            <a:spAutoFit/>
          </a:bodyPr>
          <a:lstStyle/>
          <a:p>
            <a:pPr algn="ctr"/>
            <a:r>
              <a:rPr lang="en-US" sz="2400" b="1" dirty="0"/>
              <a:t>The LHC example:</a:t>
            </a:r>
            <a:endParaRPr lang="en-US" sz="2400" dirty="0"/>
          </a:p>
        </p:txBody>
      </p:sp>
    </p:spTree>
    <p:extLst>
      <p:ext uri="{BB962C8B-B14F-4D97-AF65-F5344CB8AC3E}">
        <p14:creationId xmlns:p14="http://schemas.microsoft.com/office/powerpoint/2010/main" val="2206997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D4EE68B8-D7EC-476D-98EE-D41975638351}"/>
              </a:ext>
            </a:extLst>
          </p:cNvPr>
          <p:cNvGrpSpPr/>
          <p:nvPr/>
        </p:nvGrpSpPr>
        <p:grpSpPr>
          <a:xfrm>
            <a:off x="529" y="4721380"/>
            <a:ext cx="10079567" cy="2519892"/>
            <a:chOff x="0" y="4283151"/>
            <a:chExt cx="9144000" cy="2286000"/>
          </a:xfrm>
        </p:grpSpPr>
        <p:pic>
          <p:nvPicPr>
            <p:cNvPr id="22" name="Picture 21">
              <a:extLst>
                <a:ext uri="{FF2B5EF4-FFF2-40B4-BE49-F238E27FC236}">
                  <a16:creationId xmlns:a16="http://schemas.microsoft.com/office/drawing/2014/main" id="{280E9ACF-9F03-4EA9-B03F-F9A2F9954877}"/>
                </a:ext>
              </a:extLst>
            </p:cNvPr>
            <p:cNvPicPr>
              <a:picLocks noChangeAspect="1"/>
            </p:cNvPicPr>
            <p:nvPr/>
          </p:nvPicPr>
          <p:blipFill>
            <a:blip r:embed="rId3"/>
            <a:stretch>
              <a:fillRect/>
            </a:stretch>
          </p:blipFill>
          <p:spPr>
            <a:xfrm>
              <a:off x="0" y="4283151"/>
              <a:ext cx="9144000" cy="2286000"/>
            </a:xfrm>
            <a:prstGeom prst="rect">
              <a:avLst/>
            </a:prstGeom>
          </p:spPr>
        </p:pic>
        <p:sp>
          <p:nvSpPr>
            <p:cNvPr id="12" name="TextBox 11">
              <a:extLst>
                <a:ext uri="{FF2B5EF4-FFF2-40B4-BE49-F238E27FC236}">
                  <a16:creationId xmlns:a16="http://schemas.microsoft.com/office/drawing/2014/main" id="{E603AC48-A524-4897-B658-3BDD257C9004}"/>
                </a:ext>
              </a:extLst>
            </p:cNvPr>
            <p:cNvSpPr txBox="1"/>
            <p:nvPr/>
          </p:nvSpPr>
          <p:spPr>
            <a:xfrm>
              <a:off x="704494" y="4633766"/>
              <a:ext cx="1168026" cy="268449"/>
            </a:xfrm>
            <a:prstGeom prst="rect">
              <a:avLst/>
            </a:prstGeom>
            <a:noFill/>
          </p:spPr>
          <p:txBody>
            <a:bodyPr wrap="none" rtlCol="0">
              <a:spAutoFit/>
            </a:bodyPr>
            <a:lstStyle/>
            <a:p>
              <a:r>
                <a:rPr lang="en-US" sz="1323" dirty="0"/>
                <a:t>4.4 scatterings</a:t>
              </a:r>
            </a:p>
          </p:txBody>
        </p:sp>
        <p:sp>
          <p:nvSpPr>
            <p:cNvPr id="13" name="TextBox 12">
              <a:extLst>
                <a:ext uri="{FF2B5EF4-FFF2-40B4-BE49-F238E27FC236}">
                  <a16:creationId xmlns:a16="http://schemas.microsoft.com/office/drawing/2014/main" id="{EB3CDA6C-225B-483E-A222-8C13DD5A2855}"/>
                </a:ext>
              </a:extLst>
            </p:cNvPr>
            <p:cNvSpPr txBox="1"/>
            <p:nvPr/>
          </p:nvSpPr>
          <p:spPr>
            <a:xfrm>
              <a:off x="704493" y="4991110"/>
              <a:ext cx="1168026" cy="637820"/>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grpSp>
      <p:grpSp>
        <p:nvGrpSpPr>
          <p:cNvPr id="23" name="Group 22">
            <a:extLst>
              <a:ext uri="{FF2B5EF4-FFF2-40B4-BE49-F238E27FC236}">
                <a16:creationId xmlns:a16="http://schemas.microsoft.com/office/drawing/2014/main" id="{4F5AE2FA-8DBF-4A03-89E6-A85E958AC87F}"/>
              </a:ext>
            </a:extLst>
          </p:cNvPr>
          <p:cNvGrpSpPr/>
          <p:nvPr/>
        </p:nvGrpSpPr>
        <p:grpSpPr>
          <a:xfrm>
            <a:off x="9954" y="1626559"/>
            <a:ext cx="10079567" cy="2519892"/>
            <a:chOff x="8551" y="1475585"/>
            <a:chExt cx="9144000" cy="2286000"/>
          </a:xfrm>
        </p:grpSpPr>
        <p:pic>
          <p:nvPicPr>
            <p:cNvPr id="20" name="Picture 19">
              <a:extLst>
                <a:ext uri="{FF2B5EF4-FFF2-40B4-BE49-F238E27FC236}">
                  <a16:creationId xmlns:a16="http://schemas.microsoft.com/office/drawing/2014/main" id="{DEC040AC-A152-454C-A695-10AD67E4D722}"/>
                </a:ext>
              </a:extLst>
            </p:cNvPr>
            <p:cNvPicPr>
              <a:picLocks noChangeAspect="1"/>
            </p:cNvPicPr>
            <p:nvPr/>
          </p:nvPicPr>
          <p:blipFill>
            <a:blip r:embed="rId4"/>
            <a:stretch>
              <a:fillRect/>
            </a:stretch>
          </p:blipFill>
          <p:spPr>
            <a:xfrm>
              <a:off x="8551" y="1475585"/>
              <a:ext cx="9144000" cy="2286000"/>
            </a:xfrm>
            <a:prstGeom prst="rect">
              <a:avLst/>
            </a:prstGeom>
          </p:spPr>
        </p:pic>
        <p:sp>
          <p:nvSpPr>
            <p:cNvPr id="14" name="TextBox 13">
              <a:extLst>
                <a:ext uri="{FF2B5EF4-FFF2-40B4-BE49-F238E27FC236}">
                  <a16:creationId xmlns:a16="http://schemas.microsoft.com/office/drawing/2014/main" id="{9F973FD7-6D10-4E11-B27B-28D5EB09D4DA}"/>
                </a:ext>
              </a:extLst>
            </p:cNvPr>
            <p:cNvSpPr txBox="1"/>
            <p:nvPr/>
          </p:nvSpPr>
          <p:spPr>
            <a:xfrm>
              <a:off x="704492" y="1768881"/>
              <a:ext cx="1168026" cy="637820"/>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grpSp>
      <p:sp>
        <p:nvSpPr>
          <p:cNvPr id="9" name="TextShape 1"/>
          <p:cNvSpPr txBox="1"/>
          <p:nvPr/>
        </p:nvSpPr>
        <p:spPr>
          <a:xfrm>
            <a:off x="104948" y="0"/>
            <a:ext cx="9889582" cy="540894"/>
          </a:xfrm>
          <a:prstGeom prst="rect">
            <a:avLst/>
          </a:prstGeom>
          <a:noFill/>
          <a:ln>
            <a:noFill/>
          </a:ln>
        </p:spPr>
        <p:txBody>
          <a:bodyPr lIns="0" tIns="0" rIns="0" bIns="0" anchor="ctr"/>
          <a:lstStyle/>
          <a:p>
            <a:pPr algn="ctr"/>
            <a:r>
              <a:rPr lang="en-GB" sz="2299" b="1" dirty="0"/>
              <a:t>Longitudinal laser cooling is important to stabilize the ion motion:</a:t>
            </a:r>
            <a:endParaRPr lang="en-GB" sz="2299" dirty="0"/>
          </a:p>
        </p:txBody>
      </p:sp>
      <p:sp>
        <p:nvSpPr>
          <p:cNvPr id="7" name="TextBox 6">
            <a:extLst>
              <a:ext uri="{FF2B5EF4-FFF2-40B4-BE49-F238E27FC236}">
                <a16:creationId xmlns:a16="http://schemas.microsoft.com/office/drawing/2014/main" id="{CF6047AA-AD01-4748-AB1F-FCC4D43D5782}"/>
              </a:ext>
            </a:extLst>
          </p:cNvPr>
          <p:cNvSpPr txBox="1"/>
          <p:nvPr/>
        </p:nvSpPr>
        <p:spPr>
          <a:xfrm>
            <a:off x="606541" y="7139918"/>
            <a:ext cx="5741700" cy="278987"/>
          </a:xfrm>
          <a:prstGeom prst="rect">
            <a:avLst/>
          </a:prstGeom>
          <a:noFill/>
        </p:spPr>
        <p:txBody>
          <a:bodyPr wrap="none" rtlCol="0">
            <a:spAutoFit/>
          </a:bodyPr>
          <a:lstStyle/>
          <a:p>
            <a:r>
              <a:rPr lang="en-US" sz="1213" dirty="0"/>
              <a:t>Simulation details: </a:t>
            </a:r>
            <a:r>
              <a:rPr lang="en-US" sz="1213" dirty="0">
                <a:hlinkClick r:id="rId5"/>
              </a:rPr>
              <a:t>http://www.inp.nsk.su/~petrenko/misc/ion_cooling/animations/</a:t>
            </a:r>
            <a:endParaRPr lang="en-US" sz="1213" dirty="0"/>
          </a:p>
        </p:txBody>
      </p:sp>
      <p:sp>
        <p:nvSpPr>
          <p:cNvPr id="16" name="TextBox 15">
            <a:extLst>
              <a:ext uri="{FF2B5EF4-FFF2-40B4-BE49-F238E27FC236}">
                <a16:creationId xmlns:a16="http://schemas.microsoft.com/office/drawing/2014/main" id="{CFED98ED-7D2D-428F-A35E-0586990247DC}"/>
              </a:ext>
            </a:extLst>
          </p:cNvPr>
          <p:cNvSpPr txBox="1"/>
          <p:nvPr/>
        </p:nvSpPr>
        <p:spPr>
          <a:xfrm>
            <a:off x="626125" y="4111798"/>
            <a:ext cx="8931968" cy="567207"/>
          </a:xfrm>
          <a:prstGeom prst="rect">
            <a:avLst/>
          </a:prstGeom>
          <a:noFill/>
        </p:spPr>
        <p:txBody>
          <a:bodyPr wrap="square" rtlCol="0">
            <a:spAutoFit/>
          </a:bodyPr>
          <a:lstStyle/>
          <a:p>
            <a:r>
              <a:rPr lang="en-US" sz="1543" dirty="0"/>
              <a:t>The synchrotron oscillations can be stabilized by a small change in the spectral distribution of the laser beam (or by adding another low-power laser):</a:t>
            </a:r>
          </a:p>
        </p:txBody>
      </p:sp>
      <p:pic>
        <p:nvPicPr>
          <p:cNvPr id="5" name="Picture 4">
            <a:extLst>
              <a:ext uri="{FF2B5EF4-FFF2-40B4-BE49-F238E27FC236}">
                <a16:creationId xmlns:a16="http://schemas.microsoft.com/office/drawing/2014/main" id="{36C2815B-9724-453B-89FE-32DD9B7C96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995" y="573936"/>
            <a:ext cx="9693875" cy="1152071"/>
          </a:xfrm>
          <a:prstGeom prst="rect">
            <a:avLst/>
          </a:prstGeom>
        </p:spPr>
      </p:pic>
      <p:sp>
        <p:nvSpPr>
          <p:cNvPr id="15" name="TextBox 14">
            <a:extLst>
              <a:ext uri="{FF2B5EF4-FFF2-40B4-BE49-F238E27FC236}">
                <a16:creationId xmlns:a16="http://schemas.microsoft.com/office/drawing/2014/main" id="{B712C918-5149-4072-8AF4-AA9CA74612B6}"/>
              </a:ext>
            </a:extLst>
          </p:cNvPr>
          <p:cNvSpPr txBox="1"/>
          <p:nvPr/>
        </p:nvSpPr>
        <p:spPr>
          <a:xfrm>
            <a:off x="5049737" y="514959"/>
            <a:ext cx="4683586" cy="1200329"/>
          </a:xfrm>
          <a:prstGeom prst="rect">
            <a:avLst/>
          </a:prstGeom>
          <a:noFill/>
        </p:spPr>
        <p:txBody>
          <a:bodyPr wrap="square" rtlCol="0">
            <a:spAutoFit/>
          </a:bodyPr>
          <a:lstStyle/>
          <a:p>
            <a:r>
              <a:rPr lang="en-US" sz="1200" dirty="0"/>
              <a:t>The important effect of photon emissions on ion beam dynamics is in the energy loss of the partially stripped ion. This energy loss is randomly distributed from 0 to 400 MeV in this case of </a:t>
            </a:r>
            <a:r>
              <a:rPr lang="en-US" sz="1200" dirty="0" err="1"/>
              <a:t>Pb</a:t>
            </a:r>
            <a:r>
              <a:rPr lang="en-US" sz="1200" dirty="0"/>
              <a:t> ion with one remaining electron in the LHC. This randomness excites uncontrolled growth of synchrotron oscillations leading to a loss of ion from the RF-bucket:</a:t>
            </a:r>
          </a:p>
        </p:txBody>
      </p:sp>
    </p:spTree>
    <p:extLst>
      <p:ext uri="{BB962C8B-B14F-4D97-AF65-F5344CB8AC3E}">
        <p14:creationId xmlns:p14="http://schemas.microsoft.com/office/powerpoint/2010/main" val="739289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DFFFC6D-ADA5-4890-9BDA-14A20647589D}"/>
              </a:ext>
            </a:extLst>
          </p:cNvPr>
          <p:cNvGrpSpPr/>
          <p:nvPr/>
        </p:nvGrpSpPr>
        <p:grpSpPr>
          <a:xfrm>
            <a:off x="529" y="4727125"/>
            <a:ext cx="10079567" cy="2519892"/>
            <a:chOff x="0" y="4288363"/>
            <a:chExt cx="9144000" cy="2286000"/>
          </a:xfrm>
        </p:grpSpPr>
        <p:pic>
          <p:nvPicPr>
            <p:cNvPr id="4" name="Picture 3">
              <a:extLst>
                <a:ext uri="{FF2B5EF4-FFF2-40B4-BE49-F238E27FC236}">
                  <a16:creationId xmlns:a16="http://schemas.microsoft.com/office/drawing/2014/main" id="{F995D41A-6CA7-42A6-BE9D-22971B6C3C59}"/>
                </a:ext>
              </a:extLst>
            </p:cNvPr>
            <p:cNvPicPr>
              <a:picLocks noChangeAspect="1"/>
            </p:cNvPicPr>
            <p:nvPr/>
          </p:nvPicPr>
          <p:blipFill>
            <a:blip r:embed="rId3"/>
            <a:stretch>
              <a:fillRect/>
            </a:stretch>
          </p:blipFill>
          <p:spPr>
            <a:xfrm>
              <a:off x="0" y="4288363"/>
              <a:ext cx="9144000" cy="2286000"/>
            </a:xfrm>
            <a:prstGeom prst="rect">
              <a:avLst/>
            </a:prstGeom>
          </p:spPr>
        </p:pic>
        <p:sp>
          <p:nvSpPr>
            <p:cNvPr id="12" name="TextBox 11">
              <a:extLst>
                <a:ext uri="{FF2B5EF4-FFF2-40B4-BE49-F238E27FC236}">
                  <a16:creationId xmlns:a16="http://schemas.microsoft.com/office/drawing/2014/main" id="{E603AC48-A524-4897-B658-3BDD257C9004}"/>
                </a:ext>
              </a:extLst>
            </p:cNvPr>
            <p:cNvSpPr txBox="1"/>
            <p:nvPr/>
          </p:nvSpPr>
          <p:spPr>
            <a:xfrm>
              <a:off x="704494" y="4633766"/>
              <a:ext cx="1168026" cy="268449"/>
            </a:xfrm>
            <a:prstGeom prst="rect">
              <a:avLst/>
            </a:prstGeom>
            <a:noFill/>
          </p:spPr>
          <p:txBody>
            <a:bodyPr wrap="none" rtlCol="0">
              <a:spAutoFit/>
            </a:bodyPr>
            <a:lstStyle/>
            <a:p>
              <a:r>
                <a:rPr lang="en-US" sz="1323" dirty="0"/>
                <a:t>4.4 scatterings</a:t>
              </a:r>
            </a:p>
          </p:txBody>
        </p:sp>
        <p:sp>
          <p:nvSpPr>
            <p:cNvPr id="13" name="TextBox 12">
              <a:extLst>
                <a:ext uri="{FF2B5EF4-FFF2-40B4-BE49-F238E27FC236}">
                  <a16:creationId xmlns:a16="http://schemas.microsoft.com/office/drawing/2014/main" id="{EB3CDA6C-225B-483E-A222-8C13DD5A2855}"/>
                </a:ext>
              </a:extLst>
            </p:cNvPr>
            <p:cNvSpPr txBox="1"/>
            <p:nvPr/>
          </p:nvSpPr>
          <p:spPr>
            <a:xfrm>
              <a:off x="704493" y="4991110"/>
              <a:ext cx="1168026" cy="637820"/>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grpSp>
      <p:grpSp>
        <p:nvGrpSpPr>
          <p:cNvPr id="2" name="Group 1">
            <a:extLst>
              <a:ext uri="{FF2B5EF4-FFF2-40B4-BE49-F238E27FC236}">
                <a16:creationId xmlns:a16="http://schemas.microsoft.com/office/drawing/2014/main" id="{0DF70D89-8F28-4ABE-8C78-BCC6DBAC33D3}"/>
              </a:ext>
            </a:extLst>
          </p:cNvPr>
          <p:cNvGrpSpPr/>
          <p:nvPr/>
        </p:nvGrpSpPr>
        <p:grpSpPr>
          <a:xfrm>
            <a:off x="9954" y="1628448"/>
            <a:ext cx="10079567" cy="2519892"/>
            <a:chOff x="8551" y="1477299"/>
            <a:chExt cx="9144000" cy="2286000"/>
          </a:xfrm>
        </p:grpSpPr>
        <p:pic>
          <p:nvPicPr>
            <p:cNvPr id="8" name="Picture 7">
              <a:extLst>
                <a:ext uri="{FF2B5EF4-FFF2-40B4-BE49-F238E27FC236}">
                  <a16:creationId xmlns:a16="http://schemas.microsoft.com/office/drawing/2014/main" id="{D6C1F3BC-5D64-441E-99C5-8C23E1BA7338}"/>
                </a:ext>
              </a:extLst>
            </p:cNvPr>
            <p:cNvPicPr>
              <a:picLocks noChangeAspect="1"/>
            </p:cNvPicPr>
            <p:nvPr/>
          </p:nvPicPr>
          <p:blipFill>
            <a:blip r:embed="rId4"/>
            <a:stretch>
              <a:fillRect/>
            </a:stretch>
          </p:blipFill>
          <p:spPr>
            <a:xfrm>
              <a:off x="8551" y="1477299"/>
              <a:ext cx="9144000" cy="2286000"/>
            </a:xfrm>
            <a:prstGeom prst="rect">
              <a:avLst/>
            </a:prstGeom>
          </p:spPr>
        </p:pic>
        <p:sp>
          <p:nvSpPr>
            <p:cNvPr id="14" name="TextBox 13">
              <a:extLst>
                <a:ext uri="{FF2B5EF4-FFF2-40B4-BE49-F238E27FC236}">
                  <a16:creationId xmlns:a16="http://schemas.microsoft.com/office/drawing/2014/main" id="{9F973FD7-6D10-4E11-B27B-28D5EB09D4DA}"/>
                </a:ext>
              </a:extLst>
            </p:cNvPr>
            <p:cNvSpPr txBox="1"/>
            <p:nvPr/>
          </p:nvSpPr>
          <p:spPr>
            <a:xfrm>
              <a:off x="704492" y="1768881"/>
              <a:ext cx="1168026" cy="637820"/>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grpSp>
      <p:sp>
        <p:nvSpPr>
          <p:cNvPr id="9" name="TextShape 1"/>
          <p:cNvSpPr txBox="1"/>
          <p:nvPr/>
        </p:nvSpPr>
        <p:spPr>
          <a:xfrm>
            <a:off x="104948" y="0"/>
            <a:ext cx="9889582" cy="540894"/>
          </a:xfrm>
          <a:prstGeom prst="rect">
            <a:avLst/>
          </a:prstGeom>
          <a:noFill/>
          <a:ln>
            <a:noFill/>
          </a:ln>
        </p:spPr>
        <p:txBody>
          <a:bodyPr lIns="0" tIns="0" rIns="0" bIns="0" anchor="ctr"/>
          <a:lstStyle/>
          <a:p>
            <a:pPr algn="ctr"/>
            <a:r>
              <a:rPr lang="en-GB" sz="2299" b="1" dirty="0"/>
              <a:t>Longitudinal laser cooling is important to stabilize the ion motion:</a:t>
            </a:r>
            <a:endParaRPr lang="en-GB" sz="2299" dirty="0"/>
          </a:p>
        </p:txBody>
      </p:sp>
      <p:sp>
        <p:nvSpPr>
          <p:cNvPr id="7" name="TextBox 6">
            <a:extLst>
              <a:ext uri="{FF2B5EF4-FFF2-40B4-BE49-F238E27FC236}">
                <a16:creationId xmlns:a16="http://schemas.microsoft.com/office/drawing/2014/main" id="{CF6047AA-AD01-4748-AB1F-FCC4D43D5782}"/>
              </a:ext>
            </a:extLst>
          </p:cNvPr>
          <p:cNvSpPr txBox="1"/>
          <p:nvPr/>
        </p:nvSpPr>
        <p:spPr>
          <a:xfrm>
            <a:off x="606541" y="7139918"/>
            <a:ext cx="5741700" cy="278987"/>
          </a:xfrm>
          <a:prstGeom prst="rect">
            <a:avLst/>
          </a:prstGeom>
          <a:noFill/>
        </p:spPr>
        <p:txBody>
          <a:bodyPr wrap="none" rtlCol="0">
            <a:spAutoFit/>
          </a:bodyPr>
          <a:lstStyle/>
          <a:p>
            <a:r>
              <a:rPr lang="en-US" sz="1213" dirty="0"/>
              <a:t>Simulation details: </a:t>
            </a:r>
            <a:r>
              <a:rPr lang="en-US" sz="1213" dirty="0">
                <a:hlinkClick r:id="rId5"/>
              </a:rPr>
              <a:t>http://www.inp.nsk.su/~petrenko/misc/ion_cooling/animations/</a:t>
            </a:r>
            <a:endParaRPr lang="en-US" sz="1213" dirty="0"/>
          </a:p>
        </p:txBody>
      </p:sp>
      <p:sp>
        <p:nvSpPr>
          <p:cNvPr id="16" name="TextBox 15">
            <a:extLst>
              <a:ext uri="{FF2B5EF4-FFF2-40B4-BE49-F238E27FC236}">
                <a16:creationId xmlns:a16="http://schemas.microsoft.com/office/drawing/2014/main" id="{CFED98ED-7D2D-428F-A35E-0586990247DC}"/>
              </a:ext>
            </a:extLst>
          </p:cNvPr>
          <p:cNvSpPr txBox="1"/>
          <p:nvPr/>
        </p:nvSpPr>
        <p:spPr>
          <a:xfrm>
            <a:off x="626125" y="4111798"/>
            <a:ext cx="8931968" cy="567207"/>
          </a:xfrm>
          <a:prstGeom prst="rect">
            <a:avLst/>
          </a:prstGeom>
          <a:noFill/>
        </p:spPr>
        <p:txBody>
          <a:bodyPr wrap="square" rtlCol="0">
            <a:spAutoFit/>
          </a:bodyPr>
          <a:lstStyle/>
          <a:p>
            <a:r>
              <a:rPr lang="en-US" sz="1543" dirty="0"/>
              <a:t>The synchrotron oscillations can be stabilized by a small change in the spectral distribution of the laser beam (or by adding another low-power laser):</a:t>
            </a:r>
          </a:p>
        </p:txBody>
      </p:sp>
      <p:pic>
        <p:nvPicPr>
          <p:cNvPr id="17" name="Picture 16">
            <a:extLst>
              <a:ext uri="{FF2B5EF4-FFF2-40B4-BE49-F238E27FC236}">
                <a16:creationId xmlns:a16="http://schemas.microsoft.com/office/drawing/2014/main" id="{0049E04C-1493-446E-82B4-8509EE18D2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995" y="573936"/>
            <a:ext cx="9693875" cy="1152071"/>
          </a:xfrm>
          <a:prstGeom prst="rect">
            <a:avLst/>
          </a:prstGeom>
        </p:spPr>
      </p:pic>
      <p:sp>
        <p:nvSpPr>
          <p:cNvPr id="18" name="TextBox 17">
            <a:extLst>
              <a:ext uri="{FF2B5EF4-FFF2-40B4-BE49-F238E27FC236}">
                <a16:creationId xmlns:a16="http://schemas.microsoft.com/office/drawing/2014/main" id="{BEAFAD90-C5C8-4F05-AAD8-C23307865EAC}"/>
              </a:ext>
            </a:extLst>
          </p:cNvPr>
          <p:cNvSpPr txBox="1"/>
          <p:nvPr/>
        </p:nvSpPr>
        <p:spPr>
          <a:xfrm>
            <a:off x="5049737" y="514959"/>
            <a:ext cx="4683586" cy="1200329"/>
          </a:xfrm>
          <a:prstGeom prst="rect">
            <a:avLst/>
          </a:prstGeom>
          <a:noFill/>
        </p:spPr>
        <p:txBody>
          <a:bodyPr wrap="square" rtlCol="0">
            <a:spAutoFit/>
          </a:bodyPr>
          <a:lstStyle/>
          <a:p>
            <a:r>
              <a:rPr lang="en-US" sz="1200" dirty="0"/>
              <a:t>The important effect of photon emissions on ion beam dynamics is in the energy loss of the partially stripped ion. This energy loss is randomly distributed from 0 to 400 MeV in this case of </a:t>
            </a:r>
            <a:r>
              <a:rPr lang="en-US" sz="1200" dirty="0" err="1"/>
              <a:t>Pb</a:t>
            </a:r>
            <a:r>
              <a:rPr lang="en-US" sz="1200" dirty="0"/>
              <a:t> ion with one remaining electron in the LHC. This randomness excites uncontrolled growth of synchrotron oscillations leading to a loss of ion from the RF-bucket:</a:t>
            </a:r>
          </a:p>
        </p:txBody>
      </p:sp>
    </p:spTree>
    <p:extLst>
      <p:ext uri="{BB962C8B-B14F-4D97-AF65-F5344CB8AC3E}">
        <p14:creationId xmlns:p14="http://schemas.microsoft.com/office/powerpoint/2010/main" val="7832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B64A975-B230-49B3-BA47-B834F88EC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54" y="1634792"/>
            <a:ext cx="10080625" cy="2520156"/>
          </a:xfrm>
          <a:prstGeom prst="rect">
            <a:avLst/>
          </a:prstGeom>
        </p:spPr>
      </p:pic>
      <p:pic>
        <p:nvPicPr>
          <p:cNvPr id="6" name="Picture 5">
            <a:extLst>
              <a:ext uri="{FF2B5EF4-FFF2-40B4-BE49-F238E27FC236}">
                <a16:creationId xmlns:a16="http://schemas.microsoft.com/office/drawing/2014/main" id="{C3F082E3-E7F0-4B0C-953F-EB3C92CD62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81" y="4727125"/>
            <a:ext cx="10080625" cy="2520156"/>
          </a:xfrm>
          <a:prstGeom prst="rect">
            <a:avLst/>
          </a:prstGeom>
        </p:spPr>
      </p:pic>
      <p:sp>
        <p:nvSpPr>
          <p:cNvPr id="12" name="TextBox 11">
            <a:extLst>
              <a:ext uri="{FF2B5EF4-FFF2-40B4-BE49-F238E27FC236}">
                <a16:creationId xmlns:a16="http://schemas.microsoft.com/office/drawing/2014/main" id="{E603AC48-A524-4897-B658-3BDD257C9004}"/>
              </a:ext>
            </a:extLst>
          </p:cNvPr>
          <p:cNvSpPr txBox="1"/>
          <p:nvPr/>
        </p:nvSpPr>
        <p:spPr>
          <a:xfrm>
            <a:off x="777103" y="5410604"/>
            <a:ext cx="1287532" cy="295915"/>
          </a:xfrm>
          <a:prstGeom prst="rect">
            <a:avLst/>
          </a:prstGeom>
          <a:noFill/>
        </p:spPr>
        <p:txBody>
          <a:bodyPr wrap="none" rtlCol="0">
            <a:spAutoFit/>
          </a:bodyPr>
          <a:lstStyle/>
          <a:p>
            <a:r>
              <a:rPr lang="en-US" sz="1323" dirty="0"/>
              <a:t>6.6 scatterings</a:t>
            </a:r>
          </a:p>
        </p:txBody>
      </p:sp>
      <p:sp>
        <p:nvSpPr>
          <p:cNvPr id="13" name="TextBox 12">
            <a:extLst>
              <a:ext uri="{FF2B5EF4-FFF2-40B4-BE49-F238E27FC236}">
                <a16:creationId xmlns:a16="http://schemas.microsoft.com/office/drawing/2014/main" id="{EB3CDA6C-225B-483E-A222-8C13DD5A2855}"/>
              </a:ext>
            </a:extLst>
          </p:cNvPr>
          <p:cNvSpPr txBox="1"/>
          <p:nvPr/>
        </p:nvSpPr>
        <p:spPr>
          <a:xfrm>
            <a:off x="777102" y="5804510"/>
            <a:ext cx="1287532" cy="703078"/>
          </a:xfrm>
          <a:prstGeom prst="rect">
            <a:avLst/>
          </a:prstGeom>
          <a:noFill/>
        </p:spPr>
        <p:txBody>
          <a:bodyPr wrap="none" rtlCol="0">
            <a:spAutoFit/>
          </a:bodyPr>
          <a:lstStyle/>
          <a:p>
            <a:r>
              <a:rPr lang="en-US" sz="1323" dirty="0"/>
              <a:t>6.0 scatterings</a:t>
            </a:r>
          </a:p>
          <a:p>
            <a:r>
              <a:rPr lang="en-US" sz="1323" dirty="0"/>
              <a:t>per ion</a:t>
            </a:r>
          </a:p>
          <a:p>
            <a:r>
              <a:rPr lang="en-US" sz="1323" dirty="0"/>
              <a:t>per turn</a:t>
            </a:r>
          </a:p>
        </p:txBody>
      </p:sp>
      <p:sp>
        <p:nvSpPr>
          <p:cNvPr id="14" name="TextBox 13">
            <a:extLst>
              <a:ext uri="{FF2B5EF4-FFF2-40B4-BE49-F238E27FC236}">
                <a16:creationId xmlns:a16="http://schemas.microsoft.com/office/drawing/2014/main" id="{9F973FD7-6D10-4E11-B27B-28D5EB09D4DA}"/>
              </a:ext>
            </a:extLst>
          </p:cNvPr>
          <p:cNvSpPr txBox="1"/>
          <p:nvPr/>
        </p:nvSpPr>
        <p:spPr>
          <a:xfrm>
            <a:off x="777100" y="1949863"/>
            <a:ext cx="1287532" cy="703078"/>
          </a:xfrm>
          <a:prstGeom prst="rect">
            <a:avLst/>
          </a:prstGeom>
          <a:noFill/>
        </p:spPr>
        <p:txBody>
          <a:bodyPr wrap="none" rtlCol="0">
            <a:spAutoFit/>
          </a:bodyPr>
          <a:lstStyle/>
          <a:p>
            <a:r>
              <a:rPr lang="en-US" sz="1323" dirty="0"/>
              <a:t>6.0 scatterings</a:t>
            </a:r>
          </a:p>
          <a:p>
            <a:r>
              <a:rPr lang="en-US" sz="1323" dirty="0"/>
              <a:t>per ion</a:t>
            </a:r>
          </a:p>
          <a:p>
            <a:r>
              <a:rPr lang="en-US" sz="1323" dirty="0"/>
              <a:t>per turn</a:t>
            </a:r>
          </a:p>
        </p:txBody>
      </p:sp>
      <p:sp>
        <p:nvSpPr>
          <p:cNvPr id="9" name="TextShape 1"/>
          <p:cNvSpPr txBox="1"/>
          <p:nvPr/>
        </p:nvSpPr>
        <p:spPr>
          <a:xfrm>
            <a:off x="104948" y="0"/>
            <a:ext cx="9889582" cy="540894"/>
          </a:xfrm>
          <a:prstGeom prst="rect">
            <a:avLst/>
          </a:prstGeom>
          <a:noFill/>
          <a:ln>
            <a:noFill/>
          </a:ln>
        </p:spPr>
        <p:txBody>
          <a:bodyPr lIns="0" tIns="0" rIns="0" bIns="0" anchor="ctr"/>
          <a:lstStyle/>
          <a:p>
            <a:pPr algn="ctr"/>
            <a:r>
              <a:rPr lang="en-GB" sz="2299" b="1" dirty="0"/>
              <a:t>Longitudinal laser cooling is important to stabilize the ion motion:</a:t>
            </a:r>
            <a:endParaRPr lang="en-GB" sz="2299" dirty="0"/>
          </a:p>
        </p:txBody>
      </p:sp>
      <p:sp>
        <p:nvSpPr>
          <p:cNvPr id="7" name="TextBox 6">
            <a:extLst>
              <a:ext uri="{FF2B5EF4-FFF2-40B4-BE49-F238E27FC236}">
                <a16:creationId xmlns:a16="http://schemas.microsoft.com/office/drawing/2014/main" id="{CF6047AA-AD01-4748-AB1F-FCC4D43D5782}"/>
              </a:ext>
            </a:extLst>
          </p:cNvPr>
          <p:cNvSpPr txBox="1"/>
          <p:nvPr/>
        </p:nvSpPr>
        <p:spPr>
          <a:xfrm>
            <a:off x="606541" y="7139918"/>
            <a:ext cx="5741700" cy="278987"/>
          </a:xfrm>
          <a:prstGeom prst="rect">
            <a:avLst/>
          </a:prstGeom>
          <a:noFill/>
        </p:spPr>
        <p:txBody>
          <a:bodyPr wrap="none" rtlCol="0">
            <a:spAutoFit/>
          </a:bodyPr>
          <a:lstStyle/>
          <a:p>
            <a:r>
              <a:rPr lang="en-US" sz="1213" dirty="0"/>
              <a:t>Simulation details: </a:t>
            </a:r>
            <a:r>
              <a:rPr lang="en-US" sz="1213" dirty="0">
                <a:hlinkClick r:id="rId5"/>
              </a:rPr>
              <a:t>http://www.inp.nsk.su/~petrenko/misc/ion_cooling/animations/</a:t>
            </a:r>
            <a:endParaRPr lang="en-US" sz="1213" dirty="0"/>
          </a:p>
        </p:txBody>
      </p:sp>
      <p:sp>
        <p:nvSpPr>
          <p:cNvPr id="16" name="TextBox 15">
            <a:extLst>
              <a:ext uri="{FF2B5EF4-FFF2-40B4-BE49-F238E27FC236}">
                <a16:creationId xmlns:a16="http://schemas.microsoft.com/office/drawing/2014/main" id="{CFED98ED-7D2D-428F-A35E-0586990247DC}"/>
              </a:ext>
            </a:extLst>
          </p:cNvPr>
          <p:cNvSpPr txBox="1"/>
          <p:nvPr/>
        </p:nvSpPr>
        <p:spPr>
          <a:xfrm>
            <a:off x="626125" y="4111798"/>
            <a:ext cx="8931968" cy="567207"/>
          </a:xfrm>
          <a:prstGeom prst="rect">
            <a:avLst/>
          </a:prstGeom>
          <a:noFill/>
        </p:spPr>
        <p:txBody>
          <a:bodyPr wrap="square" rtlCol="0">
            <a:spAutoFit/>
          </a:bodyPr>
          <a:lstStyle/>
          <a:p>
            <a:r>
              <a:rPr lang="en-US" sz="1543" dirty="0"/>
              <a:t>The synchrotron oscillations can be stabilized by a small change in the spectral distribution of the laser beam (or by adding another low-power laser):</a:t>
            </a:r>
          </a:p>
        </p:txBody>
      </p:sp>
      <p:pic>
        <p:nvPicPr>
          <p:cNvPr id="17" name="Picture 16">
            <a:extLst>
              <a:ext uri="{FF2B5EF4-FFF2-40B4-BE49-F238E27FC236}">
                <a16:creationId xmlns:a16="http://schemas.microsoft.com/office/drawing/2014/main" id="{0049E04C-1493-446E-82B4-8509EE18D2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995" y="573936"/>
            <a:ext cx="9693875" cy="1152071"/>
          </a:xfrm>
          <a:prstGeom prst="rect">
            <a:avLst/>
          </a:prstGeom>
        </p:spPr>
      </p:pic>
      <p:sp>
        <p:nvSpPr>
          <p:cNvPr id="18" name="TextBox 17">
            <a:extLst>
              <a:ext uri="{FF2B5EF4-FFF2-40B4-BE49-F238E27FC236}">
                <a16:creationId xmlns:a16="http://schemas.microsoft.com/office/drawing/2014/main" id="{BEAFAD90-C5C8-4F05-AAD8-C23307865EAC}"/>
              </a:ext>
            </a:extLst>
          </p:cNvPr>
          <p:cNvSpPr txBox="1"/>
          <p:nvPr/>
        </p:nvSpPr>
        <p:spPr>
          <a:xfrm>
            <a:off x="5049737" y="514959"/>
            <a:ext cx="4683586" cy="1200329"/>
          </a:xfrm>
          <a:prstGeom prst="rect">
            <a:avLst/>
          </a:prstGeom>
          <a:noFill/>
        </p:spPr>
        <p:txBody>
          <a:bodyPr wrap="square" rtlCol="0">
            <a:spAutoFit/>
          </a:bodyPr>
          <a:lstStyle/>
          <a:p>
            <a:r>
              <a:rPr lang="en-US" sz="1200" dirty="0"/>
              <a:t>The important effect of photon emissions on ion beam dynamics is in the energy loss of the partially stripped ion. This energy loss is randomly distributed from 0 to 400 MeV in this case of </a:t>
            </a:r>
            <a:r>
              <a:rPr lang="en-US" sz="1200" dirty="0" err="1"/>
              <a:t>Pb</a:t>
            </a:r>
            <a:r>
              <a:rPr lang="en-US" sz="1200" dirty="0"/>
              <a:t> ion with one remaining electron in the LHC. This randomness excites uncontrolled growth of synchrotron oscillations leading to a loss of ion from the RF-bucket:</a:t>
            </a:r>
          </a:p>
        </p:txBody>
      </p:sp>
    </p:spTree>
    <p:extLst>
      <p:ext uri="{BB962C8B-B14F-4D97-AF65-F5344CB8AC3E}">
        <p14:creationId xmlns:p14="http://schemas.microsoft.com/office/powerpoint/2010/main" val="716915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DB70318-A106-49FE-A0C5-E3DE55E29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884698"/>
            <a:ext cx="10080625" cy="2520156"/>
          </a:xfrm>
          <a:prstGeom prst="rect">
            <a:avLst/>
          </a:prstGeom>
        </p:spPr>
      </p:pic>
      <p:sp>
        <p:nvSpPr>
          <p:cNvPr id="12" name="TextBox 11">
            <a:extLst>
              <a:ext uri="{FF2B5EF4-FFF2-40B4-BE49-F238E27FC236}">
                <a16:creationId xmlns:a16="http://schemas.microsoft.com/office/drawing/2014/main" id="{E603AC48-A524-4897-B658-3BDD257C9004}"/>
              </a:ext>
            </a:extLst>
          </p:cNvPr>
          <p:cNvSpPr txBox="1"/>
          <p:nvPr/>
        </p:nvSpPr>
        <p:spPr>
          <a:xfrm>
            <a:off x="681714" y="2637711"/>
            <a:ext cx="1287532" cy="295915"/>
          </a:xfrm>
          <a:prstGeom prst="rect">
            <a:avLst/>
          </a:prstGeom>
          <a:noFill/>
        </p:spPr>
        <p:txBody>
          <a:bodyPr wrap="none" rtlCol="0">
            <a:spAutoFit/>
          </a:bodyPr>
          <a:lstStyle/>
          <a:p>
            <a:r>
              <a:rPr lang="en-US" sz="1323" dirty="0"/>
              <a:t>4.4 scatterings</a:t>
            </a:r>
          </a:p>
        </p:txBody>
      </p:sp>
      <p:sp>
        <p:nvSpPr>
          <p:cNvPr id="13" name="TextBox 12">
            <a:extLst>
              <a:ext uri="{FF2B5EF4-FFF2-40B4-BE49-F238E27FC236}">
                <a16:creationId xmlns:a16="http://schemas.microsoft.com/office/drawing/2014/main" id="{EB3CDA6C-225B-483E-A222-8C13DD5A2855}"/>
              </a:ext>
            </a:extLst>
          </p:cNvPr>
          <p:cNvSpPr txBox="1"/>
          <p:nvPr/>
        </p:nvSpPr>
        <p:spPr>
          <a:xfrm>
            <a:off x="681713" y="3031617"/>
            <a:ext cx="1287532" cy="703079"/>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sp>
        <p:nvSpPr>
          <p:cNvPr id="9" name="TextShape 1"/>
          <p:cNvSpPr txBox="1"/>
          <p:nvPr/>
        </p:nvSpPr>
        <p:spPr>
          <a:xfrm>
            <a:off x="104948" y="0"/>
            <a:ext cx="9889582" cy="540894"/>
          </a:xfrm>
          <a:prstGeom prst="rect">
            <a:avLst/>
          </a:prstGeom>
          <a:noFill/>
          <a:ln>
            <a:noFill/>
          </a:ln>
        </p:spPr>
        <p:txBody>
          <a:bodyPr lIns="0" tIns="0" rIns="0" bIns="0" anchor="ctr"/>
          <a:lstStyle/>
          <a:p>
            <a:pPr algn="ctr"/>
            <a:r>
              <a:rPr lang="en-GB" sz="2299" b="1" dirty="0"/>
              <a:t>Fast longitudinal cooling</a:t>
            </a:r>
            <a:endParaRPr lang="en-GB" sz="2299" dirty="0"/>
          </a:p>
        </p:txBody>
      </p:sp>
      <p:sp>
        <p:nvSpPr>
          <p:cNvPr id="7" name="TextBox 6">
            <a:extLst>
              <a:ext uri="{FF2B5EF4-FFF2-40B4-BE49-F238E27FC236}">
                <a16:creationId xmlns:a16="http://schemas.microsoft.com/office/drawing/2014/main" id="{CF6047AA-AD01-4748-AB1F-FCC4D43D5782}"/>
              </a:ext>
            </a:extLst>
          </p:cNvPr>
          <p:cNvSpPr txBox="1"/>
          <p:nvPr/>
        </p:nvSpPr>
        <p:spPr>
          <a:xfrm>
            <a:off x="606541" y="7139918"/>
            <a:ext cx="5741700" cy="278987"/>
          </a:xfrm>
          <a:prstGeom prst="rect">
            <a:avLst/>
          </a:prstGeom>
          <a:noFill/>
        </p:spPr>
        <p:txBody>
          <a:bodyPr wrap="none" rtlCol="0">
            <a:spAutoFit/>
          </a:bodyPr>
          <a:lstStyle/>
          <a:p>
            <a:r>
              <a:rPr lang="en-US" sz="1213" dirty="0"/>
              <a:t>Simulation details: </a:t>
            </a:r>
            <a:r>
              <a:rPr lang="en-US" sz="1213" dirty="0">
                <a:hlinkClick r:id="rId4"/>
              </a:rPr>
              <a:t>http://www.inp.nsk.su/~petrenko/misc/ion_cooling/animations/</a:t>
            </a:r>
            <a:endParaRPr lang="en-US" sz="1213" dirty="0"/>
          </a:p>
        </p:txBody>
      </p:sp>
      <p:sp>
        <p:nvSpPr>
          <p:cNvPr id="16" name="TextBox 15">
            <a:extLst>
              <a:ext uri="{FF2B5EF4-FFF2-40B4-BE49-F238E27FC236}">
                <a16:creationId xmlns:a16="http://schemas.microsoft.com/office/drawing/2014/main" id="{CFED98ED-7D2D-428F-A35E-0586990247DC}"/>
              </a:ext>
            </a:extLst>
          </p:cNvPr>
          <p:cNvSpPr txBox="1"/>
          <p:nvPr/>
        </p:nvSpPr>
        <p:spPr>
          <a:xfrm>
            <a:off x="490183" y="4394268"/>
            <a:ext cx="9802995" cy="323165"/>
          </a:xfrm>
          <a:prstGeom prst="rect">
            <a:avLst/>
          </a:prstGeom>
          <a:noFill/>
        </p:spPr>
        <p:txBody>
          <a:bodyPr wrap="square" rtlCol="0">
            <a:spAutoFit/>
          </a:bodyPr>
          <a:lstStyle/>
          <a:p>
            <a:r>
              <a:rPr lang="en-US" sz="1500" dirty="0"/>
              <a:t>Fast longitudinal cooling idea: E. G. </a:t>
            </a:r>
            <a:r>
              <a:rPr lang="en-US" sz="1500" dirty="0" err="1"/>
              <a:t>Bessonov</a:t>
            </a:r>
            <a:r>
              <a:rPr lang="en-US" sz="1500" dirty="0"/>
              <a:t>, R. M. </a:t>
            </a:r>
            <a:r>
              <a:rPr lang="en-US" sz="1500" dirty="0" err="1"/>
              <a:t>Feshchenko</a:t>
            </a:r>
            <a:r>
              <a:rPr lang="en-US" sz="1500" dirty="0">
                <a:latin typeface="Proxima Nova"/>
              </a:rPr>
              <a:t> </a:t>
            </a:r>
            <a:r>
              <a:rPr lang="en-US" sz="1500" dirty="0">
                <a:hlinkClick r:id="rId5"/>
              </a:rPr>
              <a:t>Stimulated Radiation Cooling</a:t>
            </a:r>
            <a:r>
              <a:rPr lang="en-US" sz="1500" dirty="0"/>
              <a:t>. RuPAC’2008.</a:t>
            </a:r>
          </a:p>
        </p:txBody>
      </p:sp>
      <p:pic>
        <p:nvPicPr>
          <p:cNvPr id="17" name="Picture 16">
            <a:extLst>
              <a:ext uri="{FF2B5EF4-FFF2-40B4-BE49-F238E27FC236}">
                <a16:creationId xmlns:a16="http://schemas.microsoft.com/office/drawing/2014/main" id="{0049E04C-1493-446E-82B4-8509EE18D2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995" y="573936"/>
            <a:ext cx="9693875" cy="1152071"/>
          </a:xfrm>
          <a:prstGeom prst="rect">
            <a:avLst/>
          </a:prstGeom>
        </p:spPr>
      </p:pic>
    </p:spTree>
    <p:extLst>
      <p:ext uri="{BB962C8B-B14F-4D97-AF65-F5344CB8AC3E}">
        <p14:creationId xmlns:p14="http://schemas.microsoft.com/office/powerpoint/2010/main" val="31542249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12569</TotalTime>
  <Words>2217</Words>
  <Application>Microsoft Office PowerPoint</Application>
  <PresentationFormat>Custom</PresentationFormat>
  <Paragraphs>238</Paragraphs>
  <Slides>22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DejaVu Sans</vt:lpstr>
      <vt:lpstr>Proxima Nova</vt:lpstr>
      <vt:lpstr>StarSymbol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Alexey Petrenko</cp:lastModifiedBy>
  <cp:revision>979</cp:revision>
  <dcterms:created xsi:type="dcterms:W3CDTF">2015-09-27T18:26:43Z</dcterms:created>
  <dcterms:modified xsi:type="dcterms:W3CDTF">2017-11-28T10:01:41Z</dcterms:modified>
  <dc:language>en-US</dc:language>
</cp:coreProperties>
</file>