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76" r:id="rId3"/>
    <p:sldId id="262" r:id="rId4"/>
    <p:sldId id="263" r:id="rId5"/>
    <p:sldId id="265" r:id="rId6"/>
    <p:sldId id="267" r:id="rId7"/>
    <p:sldId id="260" r:id="rId8"/>
    <p:sldId id="274" r:id="rId9"/>
    <p:sldId id="258" r:id="rId10"/>
    <p:sldId id="277" r:id="rId11"/>
    <p:sldId id="273" r:id="rId12"/>
    <p:sldId id="278" r:id="rId13"/>
    <p:sldId id="279" r:id="rId14"/>
    <p:sldId id="282" r:id="rId15"/>
    <p:sldId id="280" r:id="rId16"/>
    <p:sldId id="28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otini as" initials="fa" lastIdx="1" clrIdx="0">
    <p:extLst>
      <p:ext uri="{19B8F6BF-5375-455C-9EA6-DF929625EA0E}">
        <p15:presenceInfo xmlns:p15="http://schemas.microsoft.com/office/powerpoint/2012/main" userId="07966b3ea7536c8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D0BC90-0D1C-4312-9849-6B1FF09C1D1D}" type="datetimeFigureOut">
              <a:rPr lang="en-US" smtClean="0"/>
              <a:t>28-Sep-17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36C65-0C0F-4274-8CDB-D626B4C0A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886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95AE5-7C8A-4723-90F4-7AE229487592}" type="datetime1">
              <a:rPr lang="en-US" smtClean="0"/>
              <a:t>28-Sep-17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F.Asvesta et.al.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E1B3-8AFC-4A6B-A388-DC23A3875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070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D7191-ADA8-4274-8FA6-A1B91AA1CDF2}" type="datetime1">
              <a:rPr lang="en-US" smtClean="0"/>
              <a:t>28-Sep-17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F.Asvesta et.al.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E1B3-8AFC-4A6B-A388-DC23A3875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233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8468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4990-AE78-411F-88AE-5697BC817233}" type="datetime1">
              <a:rPr lang="en-US" smtClean="0"/>
              <a:t>28-Sep-17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F.Asvesta et.al.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E1B3-8AFC-4A6B-A388-DC23A3875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262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EDD0-E17A-4A7F-B1CA-C1CB30AA2832}" type="datetime1">
              <a:rPr lang="en-US" smtClean="0"/>
              <a:t>28-Sep-17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F.Asvesta et.al.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45BE1B3-8AFC-4A6B-A388-DC23A38756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-8468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3298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43A83-10A9-4357-B2EF-D236D82C0B3A}" type="datetime1">
              <a:rPr lang="en-US" smtClean="0"/>
              <a:t>28-Sep-17</a:t>
            </a:fld>
            <a:endParaRPr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F.Asvesta et.al.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4721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chemeClr val="accent1">
                <a:lumMod val="50000"/>
              </a:schemeClr>
            </a:gs>
            <a:gs pos="13000">
              <a:schemeClr val="bg1"/>
            </a:gs>
            <a:gs pos="93000">
              <a:schemeClr val="accent1">
                <a:lumMod val="5000"/>
                <a:lumOff val="95000"/>
              </a:schemeClr>
            </a:gs>
            <a:gs pos="18000">
              <a:schemeClr val="bg1"/>
            </a:gs>
            <a:gs pos="0">
              <a:schemeClr val="bg1"/>
            </a:gs>
            <a:gs pos="100000">
              <a:schemeClr val="accent1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-43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3ACA358-0115-4926-9A0C-0C77159BA507}" type="datetime1">
              <a:rPr lang="en-US" smtClean="0"/>
              <a:t>28-Sep-17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F.Asvesta et.al.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45BE1B3-8AFC-4A6B-A388-DC23A387567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371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6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cid:50FCA4D2-CE30-49BA-B99C-59CB5F18AEA3" TargetMode="External"/><Relationship Id="rId7" Type="http://schemas.openxmlformats.org/officeDocument/2006/relationships/image" Target="../media/image4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hyperlink" Target="https://indico.cern.ch/event/292362/contributions/669655/attachments/546521/753308/SC_Collaboration_meeting-20-05-14.pdf" TargetMode="External"/><Relationship Id="rId4" Type="http://schemas.openxmlformats.org/officeDocument/2006/relationships/hyperlink" Target="https://indico.cern.ch/event/292362/contributions/669645/attachments/546504/753286/machida20140521_v3.3.pdf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image" Target="../media/image5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6000">
              <a:schemeClr val="accent1">
                <a:lumMod val="50000"/>
              </a:schemeClr>
            </a:gs>
            <a:gs pos="22000">
              <a:schemeClr val="bg1"/>
            </a:gs>
            <a:gs pos="93000">
              <a:schemeClr val="accent1">
                <a:lumMod val="5000"/>
                <a:lumOff val="95000"/>
              </a:schemeClr>
            </a:gs>
            <a:gs pos="31000">
              <a:schemeClr val="bg1"/>
            </a:gs>
            <a:gs pos="0">
              <a:schemeClr val="bg1"/>
            </a:gs>
            <a:gs pos="100000">
              <a:schemeClr val="accent1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1589" y="1905001"/>
            <a:ext cx="12188824" cy="26801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5400" dirty="0"/>
          </a:p>
          <a:p>
            <a:endParaRPr lang="en-US" dirty="0"/>
          </a:p>
          <a:p>
            <a:pPr algn="ctr"/>
            <a:r>
              <a:rPr lang="en-US" sz="5400" dirty="0" smtClean="0"/>
              <a:t>Working Point Studies</a:t>
            </a:r>
            <a:endParaRPr lang="en-US" sz="8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schemeClr val="bg1"/>
                </a:solidFill>
              </a:rPr>
              <a:pPr/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F8B0-7677-4D6B-B741-F4E6DF02A411}" type="datetime1">
              <a:rPr lang="en-US" smtClean="0"/>
              <a:t>28-Sep-17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F.Asvesta et.al.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" y="40640"/>
            <a:ext cx="1447800" cy="14165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0789" y="41795"/>
            <a:ext cx="1407621" cy="14173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4929791"/>
            <a:ext cx="12188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LIU-PS Beam Dynamics </a:t>
            </a:r>
            <a:r>
              <a:rPr lang="en-US" dirty="0" smtClean="0"/>
              <a:t>WG 28/09/2017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746940" y="5710019"/>
            <a:ext cx="8694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/>
              <a:t>F.Asvesta</a:t>
            </a:r>
            <a:endParaRPr lang="en-US" i="1" dirty="0"/>
          </a:p>
          <a:p>
            <a:pPr algn="ctr"/>
            <a:r>
              <a:rPr lang="en-US" i="1" dirty="0" err="1"/>
              <a:t>H.Bartosik</a:t>
            </a:r>
            <a:r>
              <a:rPr lang="en-US" i="1" dirty="0"/>
              <a:t> </a:t>
            </a:r>
            <a:r>
              <a:rPr lang="en-US" i="1" dirty="0" smtClean="0"/>
              <a:t>, </a:t>
            </a:r>
            <a:r>
              <a:rPr lang="en-US" i="1" dirty="0" err="1" smtClean="0"/>
              <a:t>A.Huschauer</a:t>
            </a:r>
            <a:r>
              <a:rPr lang="en-US" i="1" dirty="0" smtClean="0"/>
              <a:t>, </a:t>
            </a:r>
            <a:r>
              <a:rPr lang="en-US" i="1" dirty="0" err="1" smtClean="0"/>
              <a:t>Y.Papaphilippou</a:t>
            </a:r>
            <a:r>
              <a:rPr lang="en-US" i="1" dirty="0"/>
              <a:t>, </a:t>
            </a:r>
            <a:r>
              <a:rPr lang="en-US" i="1" dirty="0" err="1"/>
              <a:t>M.Serluca</a:t>
            </a:r>
            <a:r>
              <a:rPr lang="en-US" i="1" dirty="0"/>
              <a:t>, </a:t>
            </a:r>
            <a:r>
              <a:rPr lang="en-US" i="1" dirty="0" err="1"/>
              <a:t>G.Sterbini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698883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9760">
        <p:fade/>
      </p:transition>
    </mc:Choice>
    <mc:Fallback>
      <p:transition spd="med" advTm="976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06358-DD80-429C-AA7A-C3FD7BE7CF81}" type="datetime1">
              <a:rPr lang="en-US" smtClean="0"/>
              <a:t>28-Sep-17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F.Asvesta</a:t>
            </a:r>
            <a:r>
              <a:rPr lang="en-US" dirty="0" smtClean="0"/>
              <a:t> et.al.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E1B3-8AFC-4A6B-A388-DC23A387567F}" type="slidenum">
              <a:rPr lang="en-US" smtClean="0"/>
              <a:t>10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98582" y="1446683"/>
            <a:ext cx="56988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dirty="0" smtClean="0"/>
              <a:t>LHCINDIV			Single Bunch</a:t>
            </a:r>
          </a:p>
          <a:p>
            <a:pPr fontAlgn="t"/>
            <a:r>
              <a:rPr lang="en-US" dirty="0" smtClean="0"/>
              <a:t>Vertical Chromaticity 	Natural</a:t>
            </a:r>
          </a:p>
          <a:p>
            <a:pPr fontAlgn="t"/>
            <a:r>
              <a:rPr lang="en-US" dirty="0" smtClean="0"/>
              <a:t>Transverse Feedback 	ON</a:t>
            </a:r>
          </a:p>
          <a:p>
            <a:pPr fontAlgn="t"/>
            <a:r>
              <a:rPr lang="en-US" dirty="0" smtClean="0"/>
              <a:t>Coupling 			Corrected</a:t>
            </a:r>
          </a:p>
          <a:p>
            <a:r>
              <a:rPr lang="en-US" dirty="0"/>
              <a:t>Skew resonance		</a:t>
            </a:r>
            <a:r>
              <a:rPr lang="en-US" dirty="0" smtClean="0"/>
              <a:t>Compensated</a:t>
            </a:r>
            <a:endParaRPr lang="en-US" dirty="0"/>
          </a:p>
          <a:p>
            <a:r>
              <a:rPr lang="en-US" dirty="0" smtClean="0"/>
              <a:t>Beam parameters are kept the same throughout the scan</a:t>
            </a:r>
          </a:p>
        </p:txBody>
      </p:sp>
      <p:sp>
        <p:nvSpPr>
          <p:cNvPr id="17" name="Title 4"/>
          <p:cNvSpPr txBox="1">
            <a:spLocks/>
          </p:cNvSpPr>
          <p:nvPr/>
        </p:nvSpPr>
        <p:spPr>
          <a:xfrm>
            <a:off x="838200" y="-8468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Vertical Tune Scan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6066499" y="1822958"/>
            <a:ext cx="6096000" cy="4572000"/>
            <a:chOff x="5897418" y="1528841"/>
            <a:chExt cx="6096000" cy="4572000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7418" y="1528841"/>
              <a:ext cx="6096000" cy="457200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 rot="16200000">
              <a:off x="7868030" y="4205893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</a:t>
              </a:r>
              <a:r>
                <a:rPr lang="en-US" baseline="30000" dirty="0" smtClean="0"/>
                <a:t>rd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 rot="16200000">
              <a:off x="6062209" y="4205894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 rot="16200000">
              <a:off x="6879159" y="4205893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 rot="16200000">
              <a:off x="8468770" y="4205893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 rot="16200000">
              <a:off x="10109666" y="4186485"/>
              <a:ext cx="18320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</a:t>
              </a:r>
              <a:r>
                <a:rPr lang="en-US" baseline="30000" dirty="0" smtClean="0"/>
                <a:t>rd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858000" y="1298370"/>
                <a:ext cx="5504873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Experimental Data</a:t>
                </a:r>
              </a:p>
              <a:p>
                <a:r>
                  <a:rPr lang="en-US" dirty="0" smtClean="0"/>
                  <a:t>Losses and </a:t>
                </a:r>
                <a:r>
                  <a:rPr lang="en-US" dirty="0" err="1" smtClean="0"/>
                  <a:t>rms</a:t>
                </a:r>
                <a:r>
                  <a:rPr lang="en-US" dirty="0" smtClean="0"/>
                  <a:t> emittances evaluated after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=6.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15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 smtClean="0"/>
                  <a:t>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0" y="1298370"/>
                <a:ext cx="5504873" cy="1477328"/>
              </a:xfrm>
              <a:prstGeom prst="rect">
                <a:avLst/>
              </a:prstGeom>
              <a:blipFill>
                <a:blip r:embed="rId3"/>
                <a:stretch>
                  <a:fillRect l="-886" t="-2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28" b="1"/>
          <a:stretch/>
        </p:blipFill>
        <p:spPr>
          <a:xfrm>
            <a:off x="57044" y="3306706"/>
            <a:ext cx="3198513" cy="3049644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81289" y="1822958"/>
            <a:ext cx="6096000" cy="4572000"/>
            <a:chOff x="81289" y="1822958"/>
            <a:chExt cx="6096000" cy="45720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9" y="1822958"/>
              <a:ext cx="6096000" cy="4572000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 rot="16200000">
              <a:off x="204271" y="4535514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 rot="16200000">
              <a:off x="1034432" y="4535514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44" name="TextBox 43"/>
            <p:cNvSpPr txBox="1"/>
            <p:nvPr/>
          </p:nvSpPr>
          <p:spPr>
            <a:xfrm rot="16200000">
              <a:off x="2646378" y="4535514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45" name="TextBox 44"/>
            <p:cNvSpPr txBox="1"/>
            <p:nvPr/>
          </p:nvSpPr>
          <p:spPr>
            <a:xfrm rot="16200000">
              <a:off x="4233588" y="4512661"/>
              <a:ext cx="18837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</a:t>
              </a:r>
              <a:r>
                <a:rPr lang="en-US" baseline="30000" dirty="0" smtClean="0"/>
                <a:t>rd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46" name="TextBox 45"/>
            <p:cNvSpPr txBox="1"/>
            <p:nvPr/>
          </p:nvSpPr>
          <p:spPr>
            <a:xfrm rot="16200000">
              <a:off x="1974583" y="4477157"/>
              <a:ext cx="18837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</a:t>
              </a:r>
              <a:r>
                <a:rPr lang="en-US" baseline="30000" dirty="0" smtClean="0"/>
                <a:t>rd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217461" y="1240876"/>
                <a:ext cx="5969657" cy="92333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lvl="1"/>
                <a:r>
                  <a:rPr lang="en-US" dirty="0" smtClean="0"/>
                  <a:t>PyORBIT frozen model simulation</a:t>
                </a:r>
              </a:p>
              <a:p>
                <a:pPr lvl="1"/>
                <a:r>
                  <a:rPr lang="en-US" dirty="0" smtClean="0"/>
                  <a:t>Losses and </a:t>
                </a:r>
                <a:r>
                  <a:rPr lang="en-US" dirty="0" err="1" smtClean="0"/>
                  <a:t>rms</a:t>
                </a:r>
                <a:r>
                  <a:rPr lang="en-US" dirty="0" smtClean="0"/>
                  <a:t> emittances </a:t>
                </a:r>
                <a:r>
                  <a:rPr lang="en-US" dirty="0" smtClean="0"/>
                  <a:t>after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00000 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𝑡𝑢𝑟𝑛𝑠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~250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𝑚𝑠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=6.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461" y="1240876"/>
                <a:ext cx="5969657" cy="923330"/>
              </a:xfrm>
              <a:prstGeom prst="rect">
                <a:avLst/>
              </a:prstGeom>
              <a:blipFill>
                <a:blip r:embed="rId6"/>
                <a:stretch>
                  <a:fillRect t="-3974" b="-33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81288" y="2139632"/>
            <a:ext cx="6096000" cy="4572000"/>
            <a:chOff x="6146486" y="1339852"/>
            <a:chExt cx="6096000" cy="4572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46486" y="1339852"/>
              <a:ext cx="6096000" cy="4572000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 rot="16200000">
              <a:off x="6273476" y="3905150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 rot="16200000">
              <a:off x="7239339" y="3937048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 rot="16200000">
              <a:off x="8793768" y="3905150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38" name="TextBox 37"/>
            <p:cNvSpPr txBox="1"/>
            <p:nvPr/>
          </p:nvSpPr>
          <p:spPr>
            <a:xfrm rot="16200000">
              <a:off x="8114667" y="3900244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</a:t>
              </a:r>
              <a:r>
                <a:rPr lang="en-US" baseline="30000" dirty="0" smtClean="0"/>
                <a:t>rd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 rot="16200000">
              <a:off x="10302984" y="3941843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</a:t>
              </a:r>
              <a:r>
                <a:rPr lang="en-US" baseline="30000" dirty="0" smtClean="0"/>
                <a:t>rd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98925" y="1251844"/>
                <a:ext cx="6060727" cy="120032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lvl="1"/>
                <a:r>
                  <a:rPr lang="en-US" dirty="0" smtClean="0"/>
                  <a:t>PyORBIT frozen model simulation  in the presence of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dirty="0" smtClean="0"/>
                  <a:t> of the maximum </a:t>
                </a:r>
                <a:r>
                  <a:rPr lang="en-US" dirty="0" err="1" smtClean="0"/>
                  <a:t>octupole</a:t>
                </a:r>
                <a:r>
                  <a:rPr lang="en-US" dirty="0" smtClean="0"/>
                  <a:t> excitation used in operation</a:t>
                </a:r>
              </a:p>
              <a:p>
                <a:pPr lvl="1"/>
                <a:r>
                  <a:rPr lang="en-US" dirty="0" smtClean="0"/>
                  <a:t>Losses and </a:t>
                </a:r>
                <a:r>
                  <a:rPr lang="en-US" dirty="0" err="1" smtClean="0"/>
                  <a:t>rms</a:t>
                </a:r>
                <a:r>
                  <a:rPr lang="en-US" dirty="0" smtClean="0"/>
                  <a:t> emittances </a:t>
                </a:r>
                <a:r>
                  <a:rPr lang="en-US" dirty="0" smtClean="0"/>
                  <a:t>after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00000 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𝑡𝑢𝑟𝑛𝑠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~250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𝑚𝑠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=6.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25" y="1251844"/>
                <a:ext cx="6060727" cy="1200329"/>
              </a:xfrm>
              <a:prstGeom prst="rect">
                <a:avLst/>
              </a:prstGeom>
              <a:blipFill>
                <a:blip r:embed="rId8"/>
                <a:stretch>
                  <a:fillRect t="-2538" b="-2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2613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7" grpId="0" animBg="1"/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-256189"/>
            <a:ext cx="91440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Vertical </a:t>
            </a:r>
            <a:r>
              <a:rPr lang="en-US" sz="4000" dirty="0" smtClean="0"/>
              <a:t>Beam Profiles</a:t>
            </a:r>
            <a:endParaRPr lang="en-US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736F-9D01-43AE-9EDA-67245CE9FE15}" type="datetime1">
              <a:rPr lang="en-US" smtClean="0"/>
              <a:t>28-Sep-17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F.Asvesta et.al.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E1B3-8AFC-4A6B-A388-DC23A387567F}" type="slidenum">
              <a:rPr lang="en-US" smtClean="0"/>
              <a:t>11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964" y="3599795"/>
            <a:ext cx="4267200" cy="3200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625530"/>
            <a:ext cx="4267200" cy="32004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277" y="3657600"/>
            <a:ext cx="4267200" cy="32004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477" y="683335"/>
            <a:ext cx="4267200" cy="32004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132079" y="5102836"/>
            <a:ext cx="1450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Vertical</a:t>
            </a:r>
          </a:p>
          <a:p>
            <a:pPr algn="ctr"/>
            <a:r>
              <a:rPr lang="en-US" dirty="0" smtClean="0"/>
              <a:t>Profiles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224154" y="1476871"/>
            <a:ext cx="1450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Horizontal</a:t>
            </a:r>
          </a:p>
          <a:p>
            <a:pPr algn="ctr"/>
            <a:r>
              <a:rPr lang="en-US" dirty="0" smtClean="0"/>
              <a:t>Profiles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0" y="2458857"/>
                <a:ext cx="1740477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PyORBIT frozen model simulation</a:t>
                </a:r>
              </a:p>
              <a:p>
                <a:r>
                  <a:rPr lang="en-US" dirty="0" smtClean="0"/>
                  <a:t>Profiles acquired after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00000 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𝑡𝑢𝑟𝑛𝑠</m:t>
                    </m:r>
                  </m:oMath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~250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𝑚𝑠</m:t>
                      </m:r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=6.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458857"/>
                <a:ext cx="1740477" cy="2308324"/>
              </a:xfrm>
              <a:prstGeom prst="rect">
                <a:avLst/>
              </a:prstGeom>
              <a:blipFill>
                <a:blip r:embed="rId6"/>
                <a:stretch>
                  <a:fillRect l="-2797" t="-1319" r="-4895" b="-7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6132078" y="2672477"/>
                <a:ext cx="1776557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Experimental Data</a:t>
                </a:r>
              </a:p>
              <a:p>
                <a:pPr marL="0" lvl="1"/>
                <a:r>
                  <a:rPr lang="en-US" dirty="0" smtClean="0"/>
                  <a:t>Profiles acquired after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1.2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=6.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20</m:t>
                      </m:r>
                    </m:oMath>
                  </m:oMathPara>
                </a14:m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2078" y="2672477"/>
                <a:ext cx="1776557" cy="2308324"/>
              </a:xfrm>
              <a:prstGeom prst="rect">
                <a:avLst/>
              </a:prstGeom>
              <a:blipFill>
                <a:blip r:embed="rId7"/>
                <a:stretch>
                  <a:fillRect l="-3093" t="-1319" r="-3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104774" y="5102836"/>
            <a:ext cx="1391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Vertical</a:t>
            </a:r>
          </a:p>
          <a:p>
            <a:pPr algn="ctr"/>
            <a:r>
              <a:rPr lang="en-US" dirty="0" smtClean="0"/>
              <a:t>Profiles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96849" y="1476871"/>
            <a:ext cx="1391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Horizontal</a:t>
            </a:r>
          </a:p>
          <a:p>
            <a:pPr algn="ctr"/>
            <a:r>
              <a:rPr lang="en-US" dirty="0" smtClean="0"/>
              <a:t>Profiles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335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12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13"/>
              <p:cNvSpPr txBox="1">
                <a:spLocks/>
              </p:cNvSpPr>
              <p:nvPr/>
            </p:nvSpPr>
            <p:spPr>
              <a:xfrm>
                <a:off x="203200" y="1295958"/>
                <a:ext cx="11988799" cy="5060392"/>
              </a:xfrm>
              <a:prstGeom prst="rect">
                <a:avLst/>
              </a:prstGeom>
            </p:spPr>
            <p:txBody>
              <a:bodyPr>
                <a:normAutofit fontScale="92500" lnSpcReduction="10000"/>
              </a:bodyPr>
              <a:lstStyle>
                <a:lvl1pPr marL="246888" indent="-246888" algn="l" defTabSz="914400" rtl="0" eaLnBrk="1" latinLnBrk="0" hangingPunct="1">
                  <a:lnSpc>
                    <a:spcPct val="90000"/>
                  </a:lnSpc>
                  <a:spcBef>
                    <a:spcPts val="1400"/>
                  </a:spcBef>
                  <a:buFont typeface="Euphemia" pitchFamily="34" charset="0"/>
                  <a:buChar char="›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126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784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441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70992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07568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4414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8072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729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3000" dirty="0" smtClean="0"/>
                  <a:t>Machine Studies</a:t>
                </a:r>
              </a:p>
              <a:p>
                <a:pPr lvl="1"/>
                <a:r>
                  <a:rPr lang="en-US" dirty="0" smtClean="0"/>
                  <a:t>The effect of the 8</a:t>
                </a:r>
                <a:r>
                  <a:rPr lang="en-US" baseline="30000" dirty="0" smtClean="0"/>
                  <a:t>th</a:t>
                </a:r>
                <a:r>
                  <a:rPr lang="en-US" dirty="0" smtClean="0"/>
                  <a:t> order structural resonance has been studied in terms of losses, emittance variation and profile evolution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b="0" dirty="0" smtClean="0"/>
              </a:p>
              <a:p>
                <a:pPr lvl="1"/>
                <a:r>
                  <a:rPr lang="en-US" dirty="0" smtClean="0"/>
                  <a:t>The resonance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 smtClean="0"/>
                  <a:t> naturally excited in the PS, has been compensated using skew </a:t>
                </a:r>
                <a:r>
                  <a:rPr lang="en-US" dirty="0" err="1" smtClean="0"/>
                  <a:t>sextupoles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The 4</a:t>
                </a:r>
                <a:r>
                  <a:rPr lang="en-US" baseline="30000" dirty="0" smtClean="0"/>
                  <a:t>th</a:t>
                </a:r>
                <a:r>
                  <a:rPr lang="en-US" dirty="0" smtClean="0"/>
                  <a:t> order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dirty="0" smtClean="0"/>
                  <a:t> is also excited possibly due to the presence of remnant fields in the </a:t>
                </a:r>
                <a:r>
                  <a:rPr lang="en-US" dirty="0" err="1" smtClean="0"/>
                  <a:t>octupoles</a:t>
                </a:r>
                <a:r>
                  <a:rPr lang="en-US" dirty="0" smtClean="0"/>
                  <a:t> used during </a:t>
                </a:r>
                <a:r>
                  <a:rPr lang="en-US" dirty="0" smtClean="0"/>
                  <a:t>operation</a:t>
                </a:r>
                <a:endParaRPr lang="en-US" dirty="0" smtClean="0"/>
              </a:p>
              <a:p>
                <a:r>
                  <a:rPr lang="en-US" sz="3000" dirty="0" smtClean="0"/>
                  <a:t>Simulation Studies</a:t>
                </a:r>
              </a:p>
              <a:p>
                <a:pPr lvl="1"/>
                <a:r>
                  <a:rPr lang="en-US" dirty="0" smtClean="0"/>
                  <a:t>The full PS flat bottom has been simulated using the </a:t>
                </a:r>
                <a:r>
                  <a:rPr lang="en-US" dirty="0" err="1" smtClean="0"/>
                  <a:t>Py</a:t>
                </a:r>
                <a:r>
                  <a:rPr lang="en-US" dirty="0" smtClean="0"/>
                  <a:t>-ORBIT frozen model</a:t>
                </a:r>
              </a:p>
              <a:p>
                <a:pPr lvl="1"/>
                <a:r>
                  <a:rPr lang="en-US" dirty="0" smtClean="0"/>
                  <a:t>The simulation results cannot fully replicate the experimental data especially in terms of losses </a:t>
                </a:r>
                <a:endParaRPr lang="en-US" sz="2400" dirty="0" smtClean="0"/>
              </a:p>
              <a:p>
                <a:r>
                  <a:rPr lang="en-US" sz="3000" dirty="0" smtClean="0"/>
                  <a:t>Further studies </a:t>
                </a:r>
              </a:p>
              <a:p>
                <a:pPr lvl="1"/>
                <a:r>
                  <a:rPr lang="en-US" dirty="0" smtClean="0"/>
                  <a:t>Stability issues for high vertical tunes (Transverse Feedback)</a:t>
                </a:r>
              </a:p>
              <a:p>
                <a:pPr lvl="1"/>
                <a:r>
                  <a:rPr lang="en-US" dirty="0" smtClean="0"/>
                  <a:t>Degaussing of the </a:t>
                </a:r>
                <a:r>
                  <a:rPr lang="en-US" dirty="0" err="1" smtClean="0"/>
                  <a:t>octupoles</a:t>
                </a:r>
                <a:r>
                  <a:rPr lang="en-US" dirty="0" smtClean="0"/>
                  <a:t> used in operation</a:t>
                </a:r>
              </a:p>
              <a:p>
                <a:pPr lvl="1"/>
                <a:r>
                  <a:rPr lang="en-US" dirty="0" smtClean="0"/>
                  <a:t>PS </a:t>
                </a:r>
                <a:r>
                  <a:rPr lang="en-US" dirty="0" smtClean="0"/>
                  <a:t>model and </a:t>
                </a:r>
                <a:r>
                  <a:rPr lang="en-US" dirty="0" smtClean="0"/>
                  <a:t>simulation tools optimization  </a:t>
                </a:r>
                <a:endParaRPr lang="en-US" dirty="0" smtClean="0"/>
              </a:p>
            </p:txBody>
          </p:sp>
        </mc:Choice>
        <mc:Fallback>
          <p:sp>
            <p:nvSpPr>
              <p:cNvPr id="8" name="Content Placeholder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200" y="1295958"/>
                <a:ext cx="11988799" cy="5060392"/>
              </a:xfrm>
              <a:prstGeom prst="rect">
                <a:avLst/>
              </a:prstGeom>
              <a:blipFill>
                <a:blip r:embed="rId2"/>
                <a:stretch>
                  <a:fillRect l="-915" t="-27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C5CC-B5D7-4064-8B4C-185363DE7195}" type="datetime1">
              <a:rPr lang="en-US" smtClean="0"/>
              <a:t>28-Sep-17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F.Asvesta</a:t>
            </a:r>
            <a:r>
              <a:rPr lang="en-US" dirty="0" smtClean="0"/>
              <a:t> et.al.</a:t>
            </a:r>
            <a:endParaRPr lang="en-US" dirty="0"/>
          </a:p>
        </p:txBody>
      </p:sp>
      <p:sp>
        <p:nvSpPr>
          <p:cNvPr id="9" name="Title 4"/>
          <p:cNvSpPr txBox="1">
            <a:spLocks/>
          </p:cNvSpPr>
          <p:nvPr/>
        </p:nvSpPr>
        <p:spPr>
          <a:xfrm>
            <a:off x="1068109" y="247822"/>
            <a:ext cx="10515600" cy="133159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Summary &amp; Outlook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562599" y="5924839"/>
            <a:ext cx="7086600" cy="7064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i="1" dirty="0" smtClean="0"/>
              <a:t>Thank you for your attention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91026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 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F5DFA-0690-40AE-9606-83E7705AC951}" type="datetime1">
              <a:rPr lang="en-US" smtClean="0"/>
              <a:t>28-Sep-17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F.Asvesta et.al.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E1B3-8AFC-4A6B-A388-DC23A387567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F987-2593-4BF5-B3E6-0E689BFE3BE3}" type="datetime1">
              <a:rPr lang="en-US" smtClean="0"/>
              <a:t>28-Sep-17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Foteini Asvesta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E1B3-8AFC-4A6B-A388-DC23A387567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Resonance crossing</a:t>
            </a:r>
            <a:endParaRPr lang="en-US" dirty="0"/>
          </a:p>
        </p:txBody>
      </p:sp>
      <p:pic>
        <p:nvPicPr>
          <p:cNvPr id="7" name="8436D9CC-D4FC-4034-8713-EF2B34296125" descr="cid:50FCA4D2-CE30-49BA-B99C-59CB5F18AEA3"/>
          <p:cNvPicPr>
            <a:picLocks noChangeAspect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69" y="1250938"/>
            <a:ext cx="5046322" cy="51054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" name="Group 14"/>
          <p:cNvGrpSpPr/>
          <p:nvPr/>
        </p:nvGrpSpPr>
        <p:grpSpPr>
          <a:xfrm>
            <a:off x="6096000" y="1803574"/>
            <a:ext cx="5246255" cy="3990078"/>
            <a:chOff x="6107545" y="1573353"/>
            <a:chExt cx="5246255" cy="399007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7545" y="3734631"/>
              <a:ext cx="2438400" cy="18288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5400" y="3734631"/>
              <a:ext cx="2438400" cy="18288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5400" y="1573353"/>
              <a:ext cx="2438400" cy="18288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4509" y="1573353"/>
              <a:ext cx="2438400" cy="1828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8056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F5DFA-0690-40AE-9606-83E7705AC951}" type="datetime1">
              <a:rPr lang="en-US" smtClean="0"/>
              <a:t>28-Sep-17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F.Asvesta et.al.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E1B3-8AFC-4A6B-A388-DC23A387567F}" type="slidenum">
              <a:rPr lang="en-US" smtClean="0"/>
              <a:t>15</a:t>
            </a:fld>
            <a:endParaRPr lang="en-US"/>
          </a:p>
        </p:txBody>
      </p:sp>
      <p:sp>
        <p:nvSpPr>
          <p:cNvPr id="9" name="Title 4"/>
          <p:cNvSpPr txBox="1">
            <a:spLocks/>
          </p:cNvSpPr>
          <p:nvPr/>
        </p:nvSpPr>
        <p:spPr>
          <a:xfrm>
            <a:off x="838199" y="-84687"/>
            <a:ext cx="109843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Resonance driving terms for the MTE </a:t>
            </a:r>
            <a:r>
              <a:rPr lang="en-US" dirty="0" err="1" smtClean="0"/>
              <a:t>octupoles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2747722"/>
            <a:ext cx="4267200" cy="3200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47722"/>
            <a:ext cx="4267201" cy="3200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467933" y="1807212"/>
            <a:ext cx="2290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PS39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42654" y="1807212"/>
            <a:ext cx="2290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PS55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9093212" y="1904092"/>
                <a:ext cx="229061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ODs</a:t>
                </a:r>
              </a:p>
              <a:p>
                <a:pPr algn="ctr"/>
                <a:r>
                  <a:rPr lang="en-US" dirty="0" smtClean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3212" y="1904092"/>
                <a:ext cx="2290618" cy="646331"/>
              </a:xfrm>
              <a:prstGeom prst="rect">
                <a:avLst/>
              </a:prstGeom>
              <a:blipFill>
                <a:blip r:embed="rId4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2622354"/>
            <a:ext cx="42672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80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06358-DD80-429C-AA7A-C3FD7BE7CF81}" type="datetime1">
              <a:rPr lang="en-US" smtClean="0"/>
              <a:t>28-Sep-17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F.Asvesta et.al.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E1B3-8AFC-4A6B-A388-DC23A387567F}" type="slidenum">
              <a:rPr lang="en-US" smtClean="0"/>
              <a:t>16</a:t>
            </a:fld>
            <a:endParaRPr lang="en-US"/>
          </a:p>
        </p:txBody>
      </p:sp>
      <p:sp>
        <p:nvSpPr>
          <p:cNvPr id="17" name="Title 4"/>
          <p:cNvSpPr txBox="1">
            <a:spLocks/>
          </p:cNvSpPr>
          <p:nvPr/>
        </p:nvSpPr>
        <p:spPr>
          <a:xfrm>
            <a:off x="838200" y="-8468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Vertical Tune Scan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096000" y="2047655"/>
            <a:ext cx="6096000" cy="4572000"/>
            <a:chOff x="6096000" y="1816754"/>
            <a:chExt cx="6096000" cy="4572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1816754"/>
              <a:ext cx="6096000" cy="457200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 rot="16200000">
              <a:off x="6475433" y="3787048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7220466" y="3787047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8281768" y="4604465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9439100" y="3516231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</a:t>
              </a:r>
              <a:r>
                <a:rPr lang="en-US" baseline="30000" dirty="0" smtClean="0"/>
                <a:t>rd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6846453" y="1257467"/>
                <a:ext cx="5504873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Experimental Data</a:t>
                </a:r>
              </a:p>
              <a:p>
                <a:r>
                  <a:rPr lang="en-US" dirty="0" smtClean="0"/>
                  <a:t>Losses and </a:t>
                </a:r>
                <a:r>
                  <a:rPr lang="en-US" dirty="0" err="1" smtClean="0"/>
                  <a:t>rms</a:t>
                </a:r>
                <a:r>
                  <a:rPr lang="en-US" dirty="0" smtClean="0"/>
                  <a:t> emittances evaluated after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=6.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20</m:t>
                      </m:r>
                    </m:oMath>
                  </m:oMathPara>
                </a14:m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 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6453" y="1257467"/>
                <a:ext cx="5504873" cy="1754326"/>
              </a:xfrm>
              <a:prstGeom prst="rect">
                <a:avLst/>
              </a:prstGeom>
              <a:blipFill>
                <a:blip r:embed="rId3"/>
                <a:stretch>
                  <a:fillRect l="-886" t="-17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/>
          <p:cNvGrpSpPr/>
          <p:nvPr/>
        </p:nvGrpSpPr>
        <p:grpSpPr>
          <a:xfrm>
            <a:off x="9517" y="2047655"/>
            <a:ext cx="6096000" cy="4572000"/>
            <a:chOff x="9517" y="2047655"/>
            <a:chExt cx="6096000" cy="45720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17" y="2047655"/>
              <a:ext cx="6096000" cy="457200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 rot="16200000">
              <a:off x="468069" y="3883654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1213102" y="3883653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2228951" y="3883653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3413831" y="3883653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</a:t>
              </a:r>
              <a:r>
                <a:rPr lang="en-US" baseline="30000" dirty="0" smtClean="0"/>
                <a:t>rd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350982" y="1257467"/>
                <a:ext cx="625532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PyORBIT frozen model </a:t>
                </a:r>
                <a:r>
                  <a:rPr lang="en-US" dirty="0"/>
                  <a:t>simulation simulation  in the presence of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dirty="0"/>
                  <a:t> of the maximum </a:t>
                </a:r>
                <a:r>
                  <a:rPr lang="en-US" dirty="0" err="1"/>
                  <a:t>octupole</a:t>
                </a:r>
                <a:r>
                  <a:rPr lang="en-US" dirty="0"/>
                  <a:t> excitation used in </a:t>
                </a:r>
                <a:r>
                  <a:rPr lang="en-US" dirty="0" smtClean="0"/>
                  <a:t>operation</a:t>
                </a:r>
                <a:r>
                  <a:rPr lang="en-US" dirty="0" smtClean="0"/>
                  <a:t> </a:t>
                </a:r>
                <a:endParaRPr lang="en-US" dirty="0" smtClean="0"/>
              </a:p>
              <a:p>
                <a:r>
                  <a:rPr lang="en-US" dirty="0" smtClean="0"/>
                  <a:t>Losses and </a:t>
                </a:r>
                <a:r>
                  <a:rPr lang="en-US" dirty="0" smtClean="0"/>
                  <a:t>emittances </a:t>
                </a:r>
                <a:r>
                  <a:rPr lang="en-US" dirty="0" smtClean="0"/>
                  <a:t>after </a:t>
                </a:r>
                <a:r>
                  <a:rPr lang="en-US" dirty="0" smtClean="0"/>
                  <a:t>~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500000 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𝑡𝑢𝑟𝑛𝑠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~1.2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ONGOING</a:t>
                </a:r>
                <a:endParaRPr lang="en-US" i="1" dirty="0" smtClean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=6.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982" y="1257467"/>
                <a:ext cx="6255326" cy="1200329"/>
              </a:xfrm>
              <a:prstGeom prst="rect">
                <a:avLst/>
              </a:prstGeom>
              <a:blipFill>
                <a:blip r:embed="rId5"/>
                <a:stretch>
                  <a:fillRect l="-877" t="-2538" b="-2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Group 34"/>
          <p:cNvGrpSpPr/>
          <p:nvPr/>
        </p:nvGrpSpPr>
        <p:grpSpPr>
          <a:xfrm>
            <a:off x="31952" y="2286000"/>
            <a:ext cx="6096000" cy="4572000"/>
            <a:chOff x="6255326" y="1916614"/>
            <a:chExt cx="6096000" cy="4572000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5326" y="1916614"/>
              <a:ext cx="6096000" cy="4572000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 rot="16200000">
              <a:off x="6672858" y="3790904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 rot="16200000">
              <a:off x="7417891" y="3790903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 rot="16200000">
              <a:off x="8433740" y="3790903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 rot="16200000">
              <a:off x="9618620" y="3790903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</a:t>
              </a:r>
              <a:r>
                <a:rPr lang="en-US" baseline="30000" dirty="0" smtClean="0"/>
                <a:t>rd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223021" y="1240876"/>
                <a:ext cx="6255326" cy="147732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PyORBIT frozen model </a:t>
                </a:r>
                <a:r>
                  <a:rPr lang="en-US" dirty="0"/>
                  <a:t>simulation simulation  in the presence of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dirty="0"/>
                  <a:t> of the maximum </a:t>
                </a:r>
                <a:r>
                  <a:rPr lang="en-US" dirty="0" err="1"/>
                  <a:t>octupole</a:t>
                </a:r>
                <a:r>
                  <a:rPr lang="en-US" dirty="0"/>
                  <a:t> excitation used in </a:t>
                </a:r>
                <a:r>
                  <a:rPr lang="en-US" dirty="0" smtClean="0"/>
                  <a:t>operation</a:t>
                </a:r>
                <a:r>
                  <a:rPr lang="en-US" dirty="0" smtClean="0"/>
                  <a:t> and the reverse compensation of the 3</a:t>
                </a:r>
                <a:r>
                  <a:rPr lang="en-US" baseline="30000" dirty="0" smtClean="0"/>
                  <a:t>rd</a:t>
                </a:r>
                <a:r>
                  <a:rPr lang="en-US" dirty="0" smtClean="0"/>
                  <a:t> order skew</a:t>
                </a:r>
                <a:endParaRPr lang="en-US" dirty="0" smtClean="0"/>
              </a:p>
              <a:p>
                <a:r>
                  <a:rPr lang="en-US" dirty="0" smtClean="0"/>
                  <a:t>Losses and </a:t>
                </a:r>
                <a:r>
                  <a:rPr lang="en-US" dirty="0" smtClean="0"/>
                  <a:t>emittances </a:t>
                </a:r>
                <a:r>
                  <a:rPr lang="en-US" dirty="0" smtClean="0"/>
                  <a:t>after </a:t>
                </a:r>
                <a:r>
                  <a:rPr lang="en-US" dirty="0" smtClean="0"/>
                  <a:t>~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00000 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𝑡𝑢𝑟𝑛𝑠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~250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𝑚𝑠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ONGOING</a:t>
                </a:r>
                <a:endParaRPr lang="en-US" i="1" dirty="0" smtClean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=6.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21" y="1240876"/>
                <a:ext cx="6255326" cy="1477328"/>
              </a:xfrm>
              <a:prstGeom prst="rect">
                <a:avLst/>
              </a:prstGeom>
              <a:blipFill>
                <a:blip r:embed="rId7"/>
                <a:stretch>
                  <a:fillRect l="-877" t="-2479" b="-16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9318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3"/>
          <p:cNvSpPr txBox="1">
            <a:spLocks/>
          </p:cNvSpPr>
          <p:nvPr/>
        </p:nvSpPr>
        <p:spPr>
          <a:xfrm>
            <a:off x="1066800" y="1295400"/>
            <a:ext cx="9677400" cy="4920673"/>
          </a:xfrm>
          <a:prstGeom prst="rect">
            <a:avLst/>
          </a:prstGeom>
        </p:spPr>
        <p:txBody>
          <a:bodyPr>
            <a:normAutofit/>
          </a:bodyPr>
          <a:lstStyle>
            <a:lvl1pPr marL="246888" indent="-246888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Font typeface="Euphemia" pitchFamily="34" charset="0"/>
              <a:buChar char="›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26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84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1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992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568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4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072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729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Motivation</a:t>
            </a:r>
          </a:p>
          <a:p>
            <a:r>
              <a:rPr lang="en-US" dirty="0" smtClean="0"/>
              <a:t>Frequency Map </a:t>
            </a:r>
            <a:r>
              <a:rPr lang="en-US" dirty="0" smtClean="0"/>
              <a:t>Analysis</a:t>
            </a:r>
          </a:p>
          <a:p>
            <a:pPr lvl="1"/>
            <a:r>
              <a:rPr lang="en-US" dirty="0" smtClean="0"/>
              <a:t>On-momentum particles</a:t>
            </a:r>
          </a:p>
          <a:p>
            <a:pPr lvl="1"/>
            <a:r>
              <a:rPr lang="en-US" dirty="0" smtClean="0"/>
              <a:t>Off-momentum particles</a:t>
            </a:r>
            <a:endParaRPr lang="en-US" dirty="0"/>
          </a:p>
          <a:p>
            <a:r>
              <a:rPr lang="en-US" dirty="0" smtClean="0"/>
              <a:t>Machine Development and Simulation Studies</a:t>
            </a:r>
            <a:endParaRPr lang="en-US" dirty="0"/>
          </a:p>
          <a:p>
            <a:pPr lvl="1"/>
            <a:r>
              <a:rPr lang="en-US" dirty="0" smtClean="0"/>
              <a:t>Vertical Tune Scans </a:t>
            </a:r>
            <a:r>
              <a:rPr lang="en-US" dirty="0" smtClean="0"/>
              <a:t>(space charge dominated)</a:t>
            </a:r>
            <a:endParaRPr lang="en-US" dirty="0" smtClean="0"/>
          </a:p>
          <a:p>
            <a:pPr lvl="1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Order Skew Resonance </a:t>
            </a:r>
            <a:r>
              <a:rPr lang="en-US" dirty="0" smtClean="0"/>
              <a:t>Compensation</a:t>
            </a:r>
          </a:p>
          <a:p>
            <a:pPr lvl="1"/>
            <a:r>
              <a:rPr lang="en-US" dirty="0"/>
              <a:t>Vertical Tune Scans </a:t>
            </a:r>
            <a:r>
              <a:rPr lang="en-US" dirty="0" smtClean="0"/>
              <a:t>(non- space </a:t>
            </a:r>
            <a:r>
              <a:rPr lang="en-US" dirty="0"/>
              <a:t>charge </a:t>
            </a:r>
            <a:r>
              <a:rPr lang="en-US" dirty="0" smtClean="0"/>
              <a:t>dominated)</a:t>
            </a:r>
            <a:endParaRPr lang="en-US" dirty="0" smtClean="0"/>
          </a:p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55015-B135-4381-9B7E-9317B7DA51D9}" type="datetime1">
              <a:rPr lang="en-US" smtClean="0"/>
              <a:t>28-Sep-17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F.Asvesta et.al.</a:t>
            </a:r>
            <a:endParaRPr lang="en-US" dirty="0"/>
          </a:p>
        </p:txBody>
      </p:sp>
      <p:sp>
        <p:nvSpPr>
          <p:cNvPr id="9" name="Title 4"/>
          <p:cNvSpPr>
            <a:spLocks noGrp="1"/>
          </p:cNvSpPr>
          <p:nvPr>
            <p:ph type="title"/>
          </p:nvPr>
        </p:nvSpPr>
        <p:spPr>
          <a:xfrm>
            <a:off x="838200" y="-84687"/>
            <a:ext cx="10515600" cy="1325563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623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766">
        <p:fade/>
      </p:transition>
    </mc:Choice>
    <mc:Fallback>
      <p:transition spd="med" advTm="176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471A1-DF38-4A8C-937C-2FBB4419AF7F}" type="datetime1">
              <a:rPr lang="en-US" smtClean="0"/>
              <a:t>28-Sep-17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E1B3-8AFC-4A6B-A388-DC23A387567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F.Asvesta et.al.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9"/>
          <a:stretch/>
        </p:blipFill>
        <p:spPr>
          <a:xfrm>
            <a:off x="7201112" y="2111124"/>
            <a:ext cx="4990888" cy="47468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733964"/>
            <a:ext cx="6598458" cy="4124035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948252" y="4926971"/>
            <a:ext cx="815893" cy="488063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10" idx="7"/>
            <a:endCxn id="17" idx="2"/>
          </p:cNvCxnSpPr>
          <p:nvPr/>
        </p:nvCxnSpPr>
        <p:spPr>
          <a:xfrm flipV="1">
            <a:off x="1644660" y="3604294"/>
            <a:ext cx="2393941" cy="1394152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42511" y="1263689"/>
                <a:ext cx="6609115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Limitations </a:t>
                </a:r>
                <a:r>
                  <a:rPr lang="en-US" sz="2000" dirty="0" smtClean="0"/>
                  <a:t>towards the LIU goals for the PS </a:t>
                </a:r>
                <a:r>
                  <a:rPr lang="en-US" sz="2000" dirty="0" smtClean="0"/>
                  <a:t>performance connected to space charge:</a:t>
                </a:r>
                <a:endParaRPr lang="en-US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Vertical integer resonance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=6.25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dirty="0" smtClean="0"/>
                  <a:t>8</a:t>
                </a:r>
                <a:r>
                  <a:rPr lang="en-US" sz="2000" baseline="30000" dirty="0" smtClean="0"/>
                  <a:t>th</a:t>
                </a:r>
                <a:r>
                  <a:rPr lang="en-US" sz="2000" dirty="0" smtClean="0"/>
                  <a:t> order structural resonance (</a:t>
                </a:r>
                <a:r>
                  <a:rPr lang="en-US" sz="2000" i="1" dirty="0" smtClean="0">
                    <a:hlinkClick r:id="rId4"/>
                  </a:rPr>
                  <a:t>S. Machida</a:t>
                </a:r>
                <a:r>
                  <a:rPr lang="en-US" sz="2000" i="1" dirty="0" smtClean="0"/>
                  <a:t>, </a:t>
                </a:r>
                <a:r>
                  <a:rPr lang="en-US" sz="2000" i="1" dirty="0" smtClean="0">
                    <a:hlinkClick r:id="rId5"/>
                  </a:rPr>
                  <a:t>R.Wasef</a:t>
                </a:r>
                <a:r>
                  <a:rPr lang="en-US" sz="2000" i="1" dirty="0" smtClean="0"/>
                  <a:t> et.al</a:t>
                </a:r>
                <a:r>
                  <a:rPr lang="en-US" sz="2000" dirty="0" smtClean="0"/>
                  <a:t>).</a:t>
                </a: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11" y="1263689"/>
                <a:ext cx="6609115" cy="1631216"/>
              </a:xfrm>
              <a:prstGeom prst="rect">
                <a:avLst/>
              </a:prstGeom>
              <a:blipFill>
                <a:blip r:embed="rId6"/>
                <a:stretch>
                  <a:fillRect l="-1015" t="-1866" b="-55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7482410" y="1240876"/>
            <a:ext cx="55293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Space </a:t>
            </a:r>
            <a:r>
              <a:rPr lang="en-US" sz="2400" dirty="0" smtClean="0"/>
              <a:t>charge </a:t>
            </a:r>
            <a:r>
              <a:rPr lang="en-US" sz="2400" dirty="0"/>
              <a:t>tune </a:t>
            </a:r>
            <a:r>
              <a:rPr lang="en-US" sz="2400" dirty="0" smtClean="0"/>
              <a:t>spread in </a:t>
            </a:r>
            <a:r>
              <a:rPr lang="en-US" sz="2400" dirty="0"/>
              <a:t>the PS </a:t>
            </a:r>
            <a:endParaRPr lang="en-US" sz="2400" dirty="0" smtClean="0"/>
          </a:p>
          <a:p>
            <a:r>
              <a:rPr lang="en-US" sz="2400" dirty="0" smtClean="0"/>
              <a:t>for LHC-type </a:t>
            </a:r>
            <a:r>
              <a:rPr lang="en-US" sz="2400" dirty="0"/>
              <a:t>beams.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3" t="35744" r="74287" b="29711"/>
          <a:stretch/>
        </p:blipFill>
        <p:spPr>
          <a:xfrm>
            <a:off x="4038601" y="2486024"/>
            <a:ext cx="2848054" cy="2236539"/>
          </a:xfrm>
          <a:prstGeom prst="ellipse">
            <a:avLst/>
          </a:prstGeom>
          <a:ln w="190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736100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0094" y="1168971"/>
            <a:ext cx="102740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91440"/>
            <a:r>
              <a:rPr lang="en-US" dirty="0" smtClean="0"/>
              <a:t>Tracking of on-momentum particles under the influence of space charge using </a:t>
            </a:r>
            <a:r>
              <a:rPr lang="en-US" dirty="0"/>
              <a:t>the </a:t>
            </a:r>
            <a:r>
              <a:rPr lang="en-US" dirty="0" err="1"/>
              <a:t>Py</a:t>
            </a:r>
            <a:r>
              <a:rPr lang="en-US" dirty="0"/>
              <a:t>-ORBIT Frozen model </a:t>
            </a:r>
            <a:endParaRPr lang="en-US" dirty="0" smtClean="0"/>
          </a:p>
          <a:p>
            <a:pPr indent="-91440"/>
            <a:r>
              <a:rPr lang="en-US" dirty="0" smtClean="0"/>
              <a:t>(</a:t>
            </a:r>
            <a:r>
              <a:rPr lang="en-US" dirty="0"/>
              <a:t>electric field calculated for bi-Gaussian distribution using </a:t>
            </a:r>
            <a:r>
              <a:rPr lang="en-US" dirty="0" err="1"/>
              <a:t>Bassetti</a:t>
            </a:r>
            <a:r>
              <a:rPr lang="en-US" dirty="0"/>
              <a:t> Erskine formula) .  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173" y="1864219"/>
            <a:ext cx="6096000" cy="4572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53" y="1864219"/>
            <a:ext cx="6096000" cy="45720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21919" y="1774806"/>
            <a:ext cx="11958525" cy="468530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00440" y="6380240"/>
            <a:ext cx="2743200" cy="365125"/>
          </a:xfrm>
        </p:spPr>
        <p:txBody>
          <a:bodyPr/>
          <a:lstStyle/>
          <a:p>
            <a:fld id="{7DC1BBB0-96F0-4077-A278-0F3FB5C104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6B0E4-C55A-46CC-959A-CCA29E881C52}" type="datetime1">
              <a:rPr lang="en-US" smtClean="0"/>
              <a:t>28-Sep-17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Foteini Asvesta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246" y="1062403"/>
            <a:ext cx="3976601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Tunes of individual particles </a:t>
            </a:r>
          </a:p>
          <a:p>
            <a:r>
              <a:rPr lang="en-US" dirty="0" smtClean="0"/>
              <a:t>calculated over one synchrotron period</a:t>
            </a:r>
            <a:endParaRPr lang="en-US" dirty="0"/>
          </a:p>
        </p:txBody>
      </p:sp>
      <p:cxnSp>
        <p:nvCxnSpPr>
          <p:cNvPr id="9" name="Straight Arrow Connector 8"/>
          <p:cNvCxnSpPr>
            <a:stCxn id="7" idx="2"/>
          </p:cNvCxnSpPr>
          <p:nvPr/>
        </p:nvCxnSpPr>
        <p:spPr>
          <a:xfrm>
            <a:off x="2034547" y="1708734"/>
            <a:ext cx="59003" cy="1447554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540679" y="508000"/>
                <a:ext cx="5636284" cy="125367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Diffusion: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𝑄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𝑄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𝑄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𝑄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e>
                        </m:rad>
                      </m:e>
                    </m:func>
                  </m:oMath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𝑜𝑣𝑒𝑟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𝑠𝑒𝑐𝑜𝑛𝑑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𝑠𝑦𝑛𝑐h𝑟𝑜𝑡𝑟𝑜𝑛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𝑝𝑒𝑟𝑖𝑜𝑑</m:t>
                      </m:r>
                    </m:oMath>
                  </m:oMathPara>
                </a14:m>
                <a:endParaRPr lang="en-US" b="0" dirty="0" smtClean="0"/>
              </a:p>
              <a:p>
                <a:r>
                  <a:rPr lang="en-US" dirty="0" smtClean="0"/>
                  <a:t>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𝑜𝑣𝑒𝑟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𝑓𝑖𝑟𝑠𝑡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𝑠𝑦𝑛𝑐h𝑟𝑜𝑡𝑟𝑜𝑛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𝑝𝑒𝑟𝑖𝑜𝑑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0679" y="508000"/>
                <a:ext cx="5636284" cy="1253679"/>
              </a:xfrm>
              <a:prstGeom prst="rect">
                <a:avLst/>
              </a:prstGeom>
              <a:blipFill>
                <a:blip r:embed="rId7"/>
                <a:stretch>
                  <a:fillRect l="-863"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/>
          <p:cNvCxnSpPr/>
          <p:nvPr/>
        </p:nvCxnSpPr>
        <p:spPr>
          <a:xfrm flipH="1">
            <a:off x="5980842" y="1761679"/>
            <a:ext cx="559839" cy="1075636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10488716" y="1977984"/>
            <a:ext cx="1511623" cy="4345134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stCxn id="16" idx="0"/>
          </p:cNvCxnSpPr>
          <p:nvPr/>
        </p:nvCxnSpPr>
        <p:spPr>
          <a:xfrm flipH="1" flipV="1">
            <a:off x="9897346" y="5089236"/>
            <a:ext cx="715440" cy="636482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3834570" y="1665882"/>
            <a:ext cx="561057" cy="766629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849521" y="3286893"/>
            <a:ext cx="1809971" cy="369332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Working Point </a:t>
            </a:r>
            <a:endParaRPr lang="en-US" dirty="0"/>
          </a:p>
        </p:txBody>
      </p:sp>
      <p:cxnSp>
        <p:nvCxnSpPr>
          <p:cNvPr id="45" name="Straight Arrow Connector 44"/>
          <p:cNvCxnSpPr>
            <a:stCxn id="44" idx="0"/>
          </p:cNvCxnSpPr>
          <p:nvPr/>
        </p:nvCxnSpPr>
        <p:spPr>
          <a:xfrm flipH="1" flipV="1">
            <a:off x="3514861" y="2324886"/>
            <a:ext cx="239646" cy="962007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4594082" y="1944889"/>
            <a:ext cx="1511623" cy="4345134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4395882" y="1068191"/>
            <a:ext cx="1584960" cy="92333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Resonance lines up to 8</a:t>
            </a:r>
            <a:r>
              <a:rPr lang="en-US" baseline="30000" dirty="0" smtClean="0"/>
              <a:t>th</a:t>
            </a:r>
            <a:r>
              <a:rPr lang="en-US" dirty="0" smtClean="0"/>
              <a:t> order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022817" y="5725718"/>
            <a:ext cx="3179937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Initial position in the transverse plane of the tracked particles</a:t>
            </a:r>
            <a:endParaRPr lang="en-US" dirty="0"/>
          </a:p>
        </p:txBody>
      </p:sp>
      <p:sp>
        <p:nvSpPr>
          <p:cNvPr id="22" name="Title 4"/>
          <p:cNvSpPr>
            <a:spLocks noGrp="1"/>
          </p:cNvSpPr>
          <p:nvPr>
            <p:ph type="title"/>
          </p:nvPr>
        </p:nvSpPr>
        <p:spPr>
          <a:xfrm>
            <a:off x="838199" y="-84687"/>
            <a:ext cx="10873509" cy="1325563"/>
          </a:xfrm>
        </p:spPr>
        <p:txBody>
          <a:bodyPr/>
          <a:lstStyle/>
          <a:p>
            <a:r>
              <a:rPr lang="en-US" dirty="0" smtClean="0"/>
              <a:t>Frequency Maps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0270836" y="1761679"/>
            <a:ext cx="570807" cy="533930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745" y="6239"/>
            <a:ext cx="4876800" cy="3657600"/>
          </a:xfrm>
          <a:prstGeom prst="rect">
            <a:avLst/>
          </a:prstGeom>
        </p:spPr>
      </p:pic>
      <p:sp>
        <p:nvSpPr>
          <p:cNvPr id="27" name="Oval 26"/>
          <p:cNvSpPr/>
          <p:nvPr/>
        </p:nvSpPr>
        <p:spPr>
          <a:xfrm>
            <a:off x="2291750" y="2717235"/>
            <a:ext cx="557771" cy="414173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525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9" grpId="0" animBg="1"/>
      <p:bldP spid="29" grpId="0" animBg="1"/>
      <p:bldP spid="44" grpId="0" animBg="1"/>
      <p:bldP spid="23" grpId="0" animBg="1"/>
      <p:bldP spid="39" grpId="0" animBg="1"/>
      <p:bldP spid="16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445" y="1975074"/>
            <a:ext cx="5852160" cy="43891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01" y="1984218"/>
            <a:ext cx="5852160" cy="438912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21919" y="1984218"/>
            <a:ext cx="11958525" cy="44085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00440" y="6380240"/>
            <a:ext cx="2743200" cy="365125"/>
          </a:xfrm>
        </p:spPr>
        <p:txBody>
          <a:bodyPr/>
          <a:lstStyle/>
          <a:p>
            <a:fld id="{7DC1BBB0-96F0-4077-A278-0F3FB5C104D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6B0E4-C55A-46CC-959A-CCA29E881C52}" type="datetime1">
              <a:rPr lang="en-US" smtClean="0"/>
              <a:t>28-Sep-17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Foteini Asvesta</a:t>
            </a:r>
            <a:endParaRPr lang="en-US" dirty="0"/>
          </a:p>
        </p:txBody>
      </p:sp>
      <p:sp>
        <p:nvSpPr>
          <p:cNvPr id="22" name="Title 4"/>
          <p:cNvSpPr>
            <a:spLocks noGrp="1"/>
          </p:cNvSpPr>
          <p:nvPr>
            <p:ph type="title"/>
          </p:nvPr>
        </p:nvSpPr>
        <p:spPr>
          <a:xfrm>
            <a:off x="838199" y="-84687"/>
            <a:ext cx="10873509" cy="1325563"/>
          </a:xfrm>
        </p:spPr>
        <p:txBody>
          <a:bodyPr/>
          <a:lstStyle/>
          <a:p>
            <a:r>
              <a:rPr lang="en-US" dirty="0" smtClean="0"/>
              <a:t>Frequency Maps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21918" y="1125887"/>
            <a:ext cx="1195852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91440"/>
            <a:r>
              <a:rPr lang="en-US" dirty="0" smtClean="0"/>
              <a:t>Tracking of off-momentum particles under the influence of space charge using </a:t>
            </a:r>
            <a:r>
              <a:rPr lang="en-US" dirty="0"/>
              <a:t>the </a:t>
            </a:r>
            <a:r>
              <a:rPr lang="en-US" dirty="0" err="1"/>
              <a:t>Py</a:t>
            </a:r>
            <a:r>
              <a:rPr lang="en-US" dirty="0"/>
              <a:t>-ORBIT Frozen </a:t>
            </a:r>
            <a:r>
              <a:rPr lang="en-US" dirty="0" smtClean="0"/>
              <a:t>model</a:t>
            </a:r>
          </a:p>
          <a:p>
            <a:pPr marL="194310" indent="-285750">
              <a:buFont typeface="Arial" panose="020B0604020202020204" pitchFamily="34" charset="0"/>
              <a:buChar char="•"/>
            </a:pPr>
            <a:r>
              <a:rPr lang="en-US" dirty="0" smtClean="0"/>
              <a:t>More particles trapped by the resonances due to the periodic crossing</a:t>
            </a:r>
          </a:p>
          <a:p>
            <a:pPr marL="194310" indent="-285750">
              <a:buFont typeface="Arial" panose="020B0604020202020204" pitchFamily="34" charset="0"/>
              <a:buChar char="•"/>
            </a:pPr>
            <a:r>
              <a:rPr lang="en-US" dirty="0" smtClean="0"/>
              <a:t>Excitation of all the 8</a:t>
            </a:r>
            <a:r>
              <a:rPr lang="en-US" baseline="30000" dirty="0" smtClean="0"/>
              <a:t>th</a:t>
            </a:r>
            <a:r>
              <a:rPr lang="en-US" dirty="0" smtClean="0"/>
              <a:t> order structural resonances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7865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0285"/>
            <a:ext cx="12192000" cy="308457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14405" y="4644270"/>
                <a:ext cx="11988800" cy="18619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Tracking of off-momentum particles with the same longitudinal action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f>
                          <m:f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l-GR" dirty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num>
                          <m:den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den>
                        </m:f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=2.27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∗10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dirty="0" smtClean="0"/>
                  <a:t>) </a:t>
                </a:r>
                <a:r>
                  <a:rPr lang="en-US" dirty="0" smtClean="0"/>
                  <a:t>for 10000 turns (23ms)</a:t>
                </a:r>
              </a:p>
              <a:p>
                <a:r>
                  <a:rPr lang="en-US" dirty="0" smtClean="0"/>
                  <a:t>Particles initialized with the same initial longitudinal </a:t>
                </a:r>
                <a:r>
                  <a:rPr lang="en-US" dirty="0" smtClean="0"/>
                  <a:t>position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 smtClean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f>
                          <m:f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l-GR" dirty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num>
                          <m:den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den>
                        </m:f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 smtClean="0"/>
                  <a:t>0  </a:t>
                </a:r>
                <a:endParaRPr lang="en-US" dirty="0" smtClean="0"/>
              </a:p>
              <a:p>
                <a:r>
                  <a:rPr lang="en-US" dirty="0" smtClean="0"/>
                  <a:t>Losses </a:t>
                </a:r>
                <a:r>
                  <a:rPr lang="en-US" dirty="0" smtClean="0"/>
                  <a:t>increase in steps since the particles cross the resonance at the same time in their synchrotron motion</a:t>
                </a:r>
              </a:p>
              <a:p>
                <a:r>
                  <a:rPr lang="en-US" dirty="0" smtClean="0"/>
                  <a:t>Losses increase as we increase the number of turns as particles crossing the resonance gradually gain amplitude reaching the mechanical aperture</a:t>
                </a: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5" y="4644270"/>
                <a:ext cx="11988800" cy="1861920"/>
              </a:xfrm>
              <a:prstGeom prst="rect">
                <a:avLst/>
              </a:prstGeom>
              <a:blipFill>
                <a:blip r:embed="rId4"/>
                <a:stretch>
                  <a:fillRect l="-407" b="-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C91B-9066-40B7-9F46-E9936652BBD4}" type="datetime1">
              <a:rPr lang="en-US" smtClean="0"/>
              <a:t>28-Sep-17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E1B3-8AFC-4A6B-A388-DC23A387567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Foteini Asvesta</a:t>
            </a:r>
            <a:endParaRPr lang="en-US" dirty="0"/>
          </a:p>
        </p:txBody>
      </p:sp>
      <p:sp>
        <p:nvSpPr>
          <p:cNvPr id="16" name="Title 4"/>
          <p:cNvSpPr>
            <a:spLocks noGrp="1"/>
          </p:cNvSpPr>
          <p:nvPr>
            <p:ph type="title"/>
          </p:nvPr>
        </p:nvSpPr>
        <p:spPr>
          <a:xfrm>
            <a:off x="838199" y="-84687"/>
            <a:ext cx="10873509" cy="1325563"/>
          </a:xfrm>
        </p:spPr>
        <p:txBody>
          <a:bodyPr/>
          <a:lstStyle/>
          <a:p>
            <a:r>
              <a:rPr lang="en-US" dirty="0" smtClean="0"/>
              <a:t>Frequency Maps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0169237" y="-1"/>
            <a:ext cx="2022764" cy="1400285"/>
            <a:chOff x="6856412" y="2730114"/>
            <a:chExt cx="3843225" cy="304790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6412" y="2895600"/>
              <a:ext cx="3843225" cy="2882419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 rot="10800000" flipV="1">
              <a:off x="7458291" y="2730114"/>
              <a:ext cx="2968245" cy="39696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800" b="1" dirty="0" smtClean="0"/>
                <a:t>Longitudinal Phase Space</a:t>
              </a:r>
              <a:endParaRPr lang="en-US" sz="8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0003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9"/>
          <a:stretch/>
        </p:blipFill>
        <p:spPr>
          <a:xfrm>
            <a:off x="198582" y="3426624"/>
            <a:ext cx="3080327" cy="292972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06358-DD80-429C-AA7A-C3FD7BE7CF81}" type="datetime1">
              <a:rPr lang="en-US" smtClean="0"/>
              <a:t>28-Sep-17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F.Asvesta et.al.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E1B3-8AFC-4A6B-A388-DC23A387567F}" type="slidenum">
              <a:rPr lang="en-US" smtClean="0"/>
              <a:t>7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98582" y="1446683"/>
            <a:ext cx="56988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dirty="0" smtClean="0"/>
              <a:t>LHC25ns 			Single Bunch</a:t>
            </a:r>
          </a:p>
          <a:p>
            <a:pPr fontAlgn="t"/>
            <a:r>
              <a:rPr lang="en-US" dirty="0" smtClean="0"/>
              <a:t>Vertical Chromaticity 	Corrected</a:t>
            </a:r>
          </a:p>
          <a:p>
            <a:pPr fontAlgn="t"/>
            <a:r>
              <a:rPr lang="en-US" dirty="0" smtClean="0"/>
              <a:t>Transverse Feedback 	ON</a:t>
            </a:r>
          </a:p>
          <a:p>
            <a:pPr fontAlgn="t"/>
            <a:r>
              <a:rPr lang="en-US" dirty="0" smtClean="0"/>
              <a:t>Coupling 			Corrected</a:t>
            </a:r>
          </a:p>
          <a:p>
            <a:endParaRPr lang="en-US" dirty="0"/>
          </a:p>
          <a:p>
            <a:r>
              <a:rPr lang="en-US" dirty="0" smtClean="0"/>
              <a:t>Beam parameters are kept the same throughout the scan</a:t>
            </a:r>
          </a:p>
        </p:txBody>
      </p:sp>
      <p:sp>
        <p:nvSpPr>
          <p:cNvPr id="17" name="Title 4"/>
          <p:cNvSpPr txBox="1">
            <a:spLocks/>
          </p:cNvSpPr>
          <p:nvPr/>
        </p:nvSpPr>
        <p:spPr>
          <a:xfrm>
            <a:off x="838200" y="-8468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Vertical Tune Scan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56785" y="1816754"/>
            <a:ext cx="6096000" cy="4572000"/>
            <a:chOff x="56785" y="1816754"/>
            <a:chExt cx="6096000" cy="45720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85" y="1816754"/>
              <a:ext cx="6096000" cy="45720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 rot="16200000">
              <a:off x="404029" y="3787802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1163781" y="3787802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2185768" y="3787048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3338903" y="3787047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</a:t>
              </a:r>
              <a:r>
                <a:rPr lang="en-US" baseline="30000" dirty="0" smtClean="0"/>
                <a:t>rd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096000" y="1816754"/>
            <a:ext cx="6096000" cy="4572000"/>
            <a:chOff x="6096000" y="1816754"/>
            <a:chExt cx="6096000" cy="4572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1816754"/>
              <a:ext cx="6096000" cy="457200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 rot="16200000">
              <a:off x="6475433" y="3787048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7220466" y="3787047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8281768" y="4604465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/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9439100" y="3516231"/>
              <a:ext cx="1838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</a:t>
              </a:r>
              <a:r>
                <a:rPr lang="en-US" baseline="30000" dirty="0" smtClean="0"/>
                <a:t>rd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198582" y="1252203"/>
                <a:ext cx="5832763" cy="92333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lvl="1"/>
                <a:r>
                  <a:rPr lang="en-US" dirty="0" smtClean="0"/>
                  <a:t>PyORBIT frozen model simulation</a:t>
                </a:r>
              </a:p>
              <a:p>
                <a:pPr lvl="1"/>
                <a:r>
                  <a:rPr lang="en-US" dirty="0" smtClean="0"/>
                  <a:t>Losses and </a:t>
                </a:r>
                <a:r>
                  <a:rPr lang="en-US" dirty="0" err="1" smtClean="0"/>
                  <a:t>rms</a:t>
                </a:r>
                <a:r>
                  <a:rPr lang="en-US" dirty="0" smtClean="0"/>
                  <a:t> emittances </a:t>
                </a:r>
                <a:r>
                  <a:rPr lang="en-US" dirty="0" smtClean="0"/>
                  <a:t>after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500000 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𝑡𝑢𝑟𝑛𝑠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~1.2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=6.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582" y="1252203"/>
                <a:ext cx="5832763" cy="923330"/>
              </a:xfrm>
              <a:prstGeom prst="rect">
                <a:avLst/>
              </a:prstGeom>
              <a:blipFill>
                <a:blip r:embed="rId5"/>
                <a:stretch>
                  <a:fillRect t="-3289" b="-32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858000" y="1298370"/>
                <a:ext cx="5504873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Experimental Data</a:t>
                </a:r>
              </a:p>
              <a:p>
                <a:r>
                  <a:rPr lang="en-US" dirty="0" smtClean="0"/>
                  <a:t>Losses and </a:t>
                </a:r>
                <a:r>
                  <a:rPr lang="en-US" dirty="0" err="1" smtClean="0"/>
                  <a:t>rms</a:t>
                </a:r>
                <a:r>
                  <a:rPr lang="en-US" dirty="0" smtClean="0"/>
                  <a:t> emittances evaluated after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=6.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20</m:t>
                      </m:r>
                    </m:oMath>
                  </m:oMathPara>
                </a14:m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0" y="1298370"/>
                <a:ext cx="5504873" cy="1754326"/>
              </a:xfrm>
              <a:prstGeom prst="rect">
                <a:avLst/>
              </a:prstGeom>
              <a:blipFill>
                <a:blip r:embed="rId6"/>
                <a:stretch>
                  <a:fillRect l="-886" t="-20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3209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D7191-ADA8-4274-8FA6-A1B91AA1CDF2}" type="datetime1">
              <a:rPr lang="en-US" smtClean="0"/>
              <a:t>28-Sep-17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F.Asvesta et.al.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E1B3-8AFC-4A6B-A388-DC23A387567F}" type="slidenum">
              <a:rPr lang="en-US" smtClean="0"/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5" y="1820469"/>
            <a:ext cx="6096000" cy="4572000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871" y="1820469"/>
            <a:ext cx="6096000" cy="4572000"/>
          </a:xfrm>
        </p:spPr>
      </p:pic>
      <p:sp>
        <p:nvSpPr>
          <p:cNvPr id="10" name="Title 4"/>
          <p:cNvSpPr>
            <a:spLocks noGrp="1"/>
          </p:cNvSpPr>
          <p:nvPr>
            <p:ph type="title"/>
          </p:nvPr>
        </p:nvSpPr>
        <p:spPr>
          <a:xfrm>
            <a:off x="838200" y="-84687"/>
            <a:ext cx="10515600" cy="1325563"/>
          </a:xfrm>
        </p:spPr>
        <p:txBody>
          <a:bodyPr/>
          <a:lstStyle/>
          <a:p>
            <a:r>
              <a:rPr lang="en-US" dirty="0" smtClean="0"/>
              <a:t>Vertical Beam Profiles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7709" y="1194709"/>
                <a:ext cx="583276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1"/>
                <a:r>
                  <a:rPr lang="en-US" dirty="0" smtClean="0"/>
                  <a:t>PyORBIT frozen model simulation</a:t>
                </a:r>
              </a:p>
              <a:p>
                <a:pPr lvl="1"/>
                <a:r>
                  <a:rPr lang="en-US" dirty="0"/>
                  <a:t>Vertical Profiles acquired </a:t>
                </a:r>
                <a:r>
                  <a:rPr lang="en-US" dirty="0" smtClean="0"/>
                  <a:t>after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500000 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𝑡𝑢𝑟𝑛𝑠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~1.2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=6.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09" y="1194709"/>
                <a:ext cx="5832763" cy="923330"/>
              </a:xfrm>
              <a:prstGeom prst="rect">
                <a:avLst/>
              </a:prstGeom>
              <a:blipFill>
                <a:blip r:embed="rId4"/>
                <a:stretch>
                  <a:fillRect t="-3974" b="-33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687127" y="1240876"/>
                <a:ext cx="5504873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Experimental Data</a:t>
                </a:r>
              </a:p>
              <a:p>
                <a:pPr marL="0" lvl="1"/>
                <a:r>
                  <a:rPr lang="en-US" dirty="0" smtClean="0"/>
                  <a:t>Vertical Profiles acquired after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1.2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=6.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20</m:t>
                      </m:r>
                    </m:oMath>
                  </m:oMathPara>
                </a14:m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7127" y="1240876"/>
                <a:ext cx="5504873" cy="1754326"/>
              </a:xfrm>
              <a:prstGeom prst="rect">
                <a:avLst/>
              </a:prstGeom>
              <a:blipFill>
                <a:blip r:embed="rId5"/>
                <a:stretch>
                  <a:fillRect l="-997" t="-2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695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120" y="869315"/>
            <a:ext cx="3901440" cy="292608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75461"/>
            <a:ext cx="3900055" cy="936588"/>
          </a:xfrm>
        </p:spPr>
        <p:txBody>
          <a:bodyPr>
            <a:noAutofit/>
          </a:bodyPr>
          <a:lstStyle/>
          <a:p>
            <a:r>
              <a:rPr lang="en-US" sz="1800" dirty="0" smtClean="0"/>
              <a:t>Calculation of the resonance driving terms using PTC for the available skew </a:t>
            </a:r>
            <a:r>
              <a:rPr lang="en-US" sz="1800" dirty="0" err="1" smtClean="0"/>
              <a:t>sextupoles</a:t>
            </a:r>
            <a:r>
              <a:rPr lang="en-US" sz="1800" dirty="0" smtClean="0"/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560" y="869315"/>
            <a:ext cx="3901440" cy="29260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120" y="3931920"/>
            <a:ext cx="3901440" cy="292608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F02A-0D14-4F49-B9C0-1CA1E060ECA5}" type="datetime1">
              <a:rPr lang="en-US" smtClean="0"/>
              <a:t>28-Sep-17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F.Asvesta et.al.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E1B3-8AFC-4A6B-A388-DC23A387567F}" type="slidenum">
              <a:rPr lang="en-US" smtClean="0"/>
              <a:t>9</a:t>
            </a:fld>
            <a:endParaRPr lang="en-US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838200" y="-84687"/>
            <a:ext cx="10515600" cy="1325563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Order Skew Resonance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-1155" y="2177594"/>
                <a:ext cx="4119419" cy="17790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Various configurations of the </a:t>
                </a:r>
                <a:r>
                  <a:rPr lang="en-US" dirty="0" err="1"/>
                  <a:t>sextupoles</a:t>
                </a:r>
                <a:r>
                  <a:rPr lang="en-US" dirty="0"/>
                  <a:t> were tested while the resonance was dynamically </a:t>
                </a:r>
                <a:r>
                  <a:rPr lang="en-US" dirty="0" smtClean="0"/>
                  <a:t>crossed using a beam with a space charge tune spread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l-G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m:rPr>
                        <m:sty m:val="p"/>
                      </m:rPr>
                      <a:rPr lang="el-GR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~0.07</m:t>
                    </m:r>
                  </m:oMath>
                </a14:m>
                <a:r>
                  <a:rPr lang="en-US" dirty="0" smtClean="0"/>
                  <a:t>. 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155" y="2177594"/>
                <a:ext cx="4119419" cy="1779013"/>
              </a:xfrm>
              <a:prstGeom prst="rect">
                <a:avLst/>
              </a:prstGeom>
              <a:blipFill>
                <a:blip r:embed="rId5"/>
                <a:stretch>
                  <a:fillRect l="-1036" t="-1712" r="-11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-1155" y="3829980"/>
            <a:ext cx="44219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Evaluating the beam losses in the time period of the tune change the best configuration for the resonance compensation was selected.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-1155" y="5156171"/>
                <a:ext cx="4294679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 vertical tune scan using an </a:t>
                </a:r>
                <a:r>
                  <a:rPr lang="en-US" dirty="0" smtClean="0"/>
                  <a:t>LHC type beam with a typical space charge tune spread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~</m:t>
                    </m:r>
                    <m:r>
                      <m:rPr>
                        <m:sty m:val="p"/>
                      </m:rPr>
                      <a:rPr lang="el-GR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~0.07</m:t>
                    </m:r>
                  </m:oMath>
                </a14:m>
                <a:r>
                  <a:rPr lang="en-US" dirty="0" smtClean="0"/>
                  <a:t> .</a:t>
                </a:r>
                <a:endParaRPr lang="en-US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155" y="5156171"/>
                <a:ext cx="4294679" cy="923330"/>
              </a:xfrm>
              <a:prstGeom prst="rect">
                <a:avLst/>
              </a:prstGeom>
              <a:blipFill>
                <a:blip r:embed="rId6"/>
                <a:stretch>
                  <a:fillRect l="-994"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560" y="3931920"/>
            <a:ext cx="3901440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3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|8.2|1.7|7.8|12|11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|8.2|1.7|7.8|12|11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2|1.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etings" id="{96391BF0-1841-409D-BFD7-85155FD9F10A}" vid="{9EEE6F4F-CFD2-4D6E-A16D-21BFEA0B46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meetings</Template>
  <TotalTime>2661</TotalTime>
  <Words>712</Words>
  <Application>Microsoft Office PowerPoint</Application>
  <PresentationFormat>Widescreen</PresentationFormat>
  <Paragraphs>222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Euphemia</vt:lpstr>
      <vt:lpstr>Office Theme</vt:lpstr>
      <vt:lpstr>PowerPoint Presentation</vt:lpstr>
      <vt:lpstr>Overview</vt:lpstr>
      <vt:lpstr>Motivation</vt:lpstr>
      <vt:lpstr>Frequency Maps</vt:lpstr>
      <vt:lpstr>Frequency Maps</vt:lpstr>
      <vt:lpstr>Frequency Maps</vt:lpstr>
      <vt:lpstr>PowerPoint Presentation</vt:lpstr>
      <vt:lpstr>Vertical Beam Profiles</vt:lpstr>
      <vt:lpstr>3rd Order Skew Resonance</vt:lpstr>
      <vt:lpstr>PowerPoint Presentation</vt:lpstr>
      <vt:lpstr>Vertical Beam Profiles</vt:lpstr>
      <vt:lpstr>PowerPoint Presentation</vt:lpstr>
      <vt:lpstr>Back up</vt:lpstr>
      <vt:lpstr>Resonance crossing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fotini as</dc:creator>
  <cp:lastModifiedBy>fotini as</cp:lastModifiedBy>
  <cp:revision>104</cp:revision>
  <dcterms:created xsi:type="dcterms:W3CDTF">2017-09-22T07:29:48Z</dcterms:created>
  <dcterms:modified xsi:type="dcterms:W3CDTF">2017-09-28T11:29:24Z</dcterms:modified>
</cp:coreProperties>
</file>