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19"/>
  </p:notesMasterIdLst>
  <p:handoutMasterIdLst>
    <p:handoutMasterId r:id="rId20"/>
  </p:handoutMasterIdLst>
  <p:sldIdLst>
    <p:sldId id="256" r:id="rId2"/>
    <p:sldId id="276" r:id="rId3"/>
    <p:sldId id="311" r:id="rId4"/>
    <p:sldId id="299" r:id="rId5"/>
    <p:sldId id="282" r:id="rId6"/>
    <p:sldId id="263" r:id="rId7"/>
    <p:sldId id="261" r:id="rId8"/>
    <p:sldId id="279" r:id="rId9"/>
    <p:sldId id="278" r:id="rId10"/>
    <p:sldId id="310" r:id="rId11"/>
    <p:sldId id="314" r:id="rId12"/>
    <p:sldId id="315" r:id="rId13"/>
    <p:sldId id="309" r:id="rId14"/>
    <p:sldId id="316" r:id="rId15"/>
    <p:sldId id="286" r:id="rId16"/>
    <p:sldId id="312" r:id="rId17"/>
    <p:sldId id="313" r:id="rId18"/>
  </p:sldIdLst>
  <p:sldSz cx="9144000" cy="6858000" type="screen4x3"/>
  <p:notesSz cx="6669088" cy="99266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21" autoAdjust="0"/>
    <p:restoredTop sz="94668" autoAdjust="0"/>
  </p:normalViewPr>
  <p:slideViewPr>
    <p:cSldViewPr>
      <p:cViewPr varScale="1">
        <p:scale>
          <a:sx n="101" d="100"/>
          <a:sy n="101" d="100"/>
        </p:scale>
        <p:origin x="1181" y="82"/>
      </p:cViewPr>
      <p:guideLst>
        <p:guide orient="horz" pos="2160"/>
        <p:guide pos="2880"/>
      </p:guideLst>
    </p:cSldViewPr>
  </p:slideViewPr>
  <p:outlineViewPr>
    <p:cViewPr>
      <p:scale>
        <a:sx n="33" d="100"/>
        <a:sy n="33" d="100"/>
      </p:scale>
      <p:origin x="0" y="8844"/>
    </p:cViewPr>
  </p:outlineViewPr>
  <p:notesTextViewPr>
    <p:cViewPr>
      <p:scale>
        <a:sx n="100" d="100"/>
        <a:sy n="100" d="100"/>
      </p:scale>
      <p:origin x="0" y="0"/>
    </p:cViewPr>
  </p:notesTextViewPr>
  <p:notesViewPr>
    <p:cSldViewPr>
      <p:cViewPr varScale="1">
        <p:scale>
          <a:sx n="75" d="100"/>
          <a:sy n="75" d="100"/>
        </p:scale>
        <p:origin x="2957" y="67"/>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ern.ch\dfs\Clubs\clubscoordinationcommittee\ccc2017\Contracts_Subsidies2017FINAL.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a:t>Financia</a:t>
            </a:r>
            <a:r>
              <a:rPr lang="en-GB" baseline="0"/>
              <a:t>l Requests by CERN Clubs</a:t>
            </a:r>
            <a:endParaRPr lang="en-GB"/>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dLbls>
          <c:showLegendKey val="0"/>
          <c:showVal val="0"/>
          <c:showCatName val="0"/>
          <c:showSerName val="0"/>
          <c:showPercent val="0"/>
          <c:showBubbleSize val="0"/>
          <c:showLeaderLines val="0"/>
        </c:dLbls>
      </c:pie3DChart>
      <c:spPr>
        <a:noFill/>
        <a:ln w="25400">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GB"/>
              <a:t>Contract and Subsidies 2017</a:t>
            </a:r>
          </a:p>
        </c:rich>
      </c:tx>
      <c:layout/>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view3D>
      <c:rotX val="5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a:sp3d/>
            </c:spPr>
          </c:dPt>
          <c:dPt>
            <c:idx val="1"/>
            <c:bubble3D val="0"/>
            <c:spPr>
              <a:solidFill>
                <a:schemeClr val="accent2"/>
              </a:solidFill>
              <a:ln>
                <a:noFill/>
              </a:ln>
              <a:effectLst>
                <a:outerShdw blurRad="254000" sx="102000" sy="102000" algn="ctr" rotWithShape="0">
                  <a:prstClr val="black">
                    <a:alpha val="20000"/>
                  </a:prstClr>
                </a:outerShdw>
              </a:effectLst>
              <a:sp3d/>
            </c:spPr>
          </c:dPt>
          <c:dLbls>
            <c:dLbl>
              <c:idx val="0"/>
              <c:layout/>
              <c:tx>
                <c:rich>
                  <a:bodyPr/>
                  <a:lstStyle/>
                  <a:p>
                    <a:fld id="{A65834B9-98BD-4CB5-A091-DF70BF684A33}" type="VALUE">
                      <a:rPr lang="en-US"/>
                      <a:pPr/>
                      <a:t>[VALUE]</a:t>
                    </a:fld>
                    <a:r>
                      <a:rPr lang="en-US"/>
                      <a:t> %</a:t>
                    </a:r>
                  </a:p>
                </c:rich>
              </c:tx>
              <c:dLblPos val="ctr"/>
              <c:showLegendKey val="0"/>
              <c:showVal val="1"/>
              <c:showCatName val="0"/>
              <c:showSerName val="0"/>
              <c:showPercent val="1"/>
              <c:showBubbleSize val="0"/>
              <c:extLst>
                <c:ext xmlns:c15="http://schemas.microsoft.com/office/drawing/2012/chart" uri="{CE6537A1-D6FC-4f65-9D91-7224C49458BB}">
                  <c15:layout/>
                  <c15:dlblFieldTable/>
                  <c15:showDataLabelsRange val="0"/>
                </c:ext>
              </c:extLst>
            </c:dLbl>
            <c:dLbl>
              <c:idx val="1"/>
              <c:layout/>
              <c:tx>
                <c:rich>
                  <a:bodyPr/>
                  <a:lstStyle/>
                  <a:p>
                    <a:fld id="{C6B150D6-C673-4B96-BC6A-280A95575E3C}" type="VALUE">
                      <a:rPr lang="en-US"/>
                      <a:pPr/>
                      <a:t>[VALUE]</a:t>
                    </a:fld>
                    <a:r>
                      <a:rPr lang="en-US"/>
                      <a:t> %</a:t>
                    </a:r>
                  </a:p>
                </c:rich>
              </c:tx>
              <c:dLblPos val="ctr"/>
              <c:showLegendKey val="0"/>
              <c:showVal val="1"/>
              <c:showCatName val="0"/>
              <c:showSerName val="0"/>
              <c:showPercent val="1"/>
              <c:showBubbleSize val="0"/>
              <c:extLst>
                <c:ext xmlns:c15="http://schemas.microsoft.com/office/drawing/2012/chart" uri="{CE6537A1-D6FC-4f65-9D91-7224C49458BB}">
                  <c15:layout/>
                  <c15:dlblFieldTable/>
                  <c15:showDataLabelsRange val="0"/>
                </c:ext>
              </c:extLst>
            </c:dLbl>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Totals!$B$9:$B$10</c:f>
              <c:strCache>
                <c:ptCount val="2"/>
                <c:pt idx="0">
                  <c:v>Subsidies</c:v>
                </c:pt>
                <c:pt idx="1">
                  <c:v>Contracts</c:v>
                </c:pt>
              </c:strCache>
            </c:strRef>
          </c:cat>
          <c:val>
            <c:numRef>
              <c:f>Totals!$C$9:$C$10</c:f>
              <c:numCache>
                <c:formatCode>0</c:formatCode>
                <c:ptCount val="2"/>
                <c:pt idx="0">
                  <c:v>37.806455494389795</c:v>
                </c:pt>
                <c:pt idx="1">
                  <c:v>62.193544505610198</c:v>
                </c:pt>
              </c:numCache>
            </c:numRef>
          </c:val>
        </c:ser>
        <c:dLbls>
          <c:dLblPos val="ctr"/>
          <c:showLegendKey val="0"/>
          <c:showVal val="0"/>
          <c:showCatName val="0"/>
          <c:showSerName val="0"/>
          <c:showPercent val="1"/>
          <c:showBubbleSize val="0"/>
          <c:showLeaderLines val="1"/>
        </c:dLbls>
      </c:pie3DChart>
      <c:spPr>
        <a:noFill/>
        <a:ln>
          <a:noFill/>
        </a:ln>
        <a:effectLst/>
      </c:spPr>
    </c:plotArea>
    <c:legend>
      <c:legendPos val="r"/>
      <c:layout/>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4">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889938"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47811" name="Rectangle 3"/>
          <p:cNvSpPr>
            <a:spLocks noGrp="1" noChangeArrowheads="1"/>
          </p:cNvSpPr>
          <p:nvPr>
            <p:ph type="dt" sz="quarter" idx="1"/>
          </p:nvPr>
        </p:nvSpPr>
        <p:spPr bwMode="auto">
          <a:xfrm>
            <a:off x="3777607" y="0"/>
            <a:ext cx="2889938"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7812" name="Rectangle 4"/>
          <p:cNvSpPr>
            <a:spLocks noGrp="1" noChangeArrowheads="1"/>
          </p:cNvSpPr>
          <p:nvPr>
            <p:ph type="ftr" sz="quarter" idx="2"/>
          </p:nvPr>
        </p:nvSpPr>
        <p:spPr bwMode="auto">
          <a:xfrm>
            <a:off x="0" y="9428583"/>
            <a:ext cx="2889938"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7813" name="Rectangle 5"/>
          <p:cNvSpPr>
            <a:spLocks noGrp="1" noChangeArrowheads="1"/>
          </p:cNvSpPr>
          <p:nvPr>
            <p:ph type="sldNum" sz="quarter" idx="3"/>
          </p:nvPr>
        </p:nvSpPr>
        <p:spPr bwMode="auto">
          <a:xfrm>
            <a:off x="3777607" y="9428583"/>
            <a:ext cx="2889938"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BEDD2AB-4869-458C-B69B-1AF5BBB1D417}" type="slidenum">
              <a:rPr lang="en-US"/>
              <a:pPr/>
              <a:t>‹#›</a:t>
            </a:fld>
            <a:endParaRPr lang="en-US"/>
          </a:p>
        </p:txBody>
      </p:sp>
    </p:spTree>
    <p:extLst>
      <p:ext uri="{BB962C8B-B14F-4D97-AF65-F5344CB8AC3E}">
        <p14:creationId xmlns:p14="http://schemas.microsoft.com/office/powerpoint/2010/main" val="24580611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889938"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46787" name="Rectangle 3"/>
          <p:cNvSpPr>
            <a:spLocks noGrp="1" noChangeArrowheads="1"/>
          </p:cNvSpPr>
          <p:nvPr>
            <p:ph type="dt" idx="1"/>
          </p:nvPr>
        </p:nvSpPr>
        <p:spPr bwMode="auto">
          <a:xfrm>
            <a:off x="3777607" y="0"/>
            <a:ext cx="2889938"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46788" name="Rectangle 4"/>
          <p:cNvSpPr>
            <a:spLocks noGrp="1" noRot="1" noChangeAspect="1" noChangeArrowheads="1" noTextEdit="1"/>
          </p:cNvSpPr>
          <p:nvPr>
            <p:ph type="sldImg" idx="2"/>
          </p:nvPr>
        </p:nvSpPr>
        <p:spPr bwMode="auto">
          <a:xfrm>
            <a:off x="854075" y="744538"/>
            <a:ext cx="4960938" cy="3722687"/>
          </a:xfrm>
          <a:prstGeom prst="rect">
            <a:avLst/>
          </a:prstGeom>
          <a:noFill/>
          <a:ln w="9525">
            <a:solidFill>
              <a:srgbClr val="000000"/>
            </a:solidFill>
            <a:miter lim="800000"/>
            <a:headEnd/>
            <a:tailEnd/>
          </a:ln>
          <a:effectLst/>
        </p:spPr>
      </p:sp>
      <p:sp>
        <p:nvSpPr>
          <p:cNvPr id="246789" name="Rectangle 5"/>
          <p:cNvSpPr>
            <a:spLocks noGrp="1" noChangeArrowheads="1"/>
          </p:cNvSpPr>
          <p:nvPr>
            <p:ph type="body" sz="quarter" idx="3"/>
          </p:nvPr>
        </p:nvSpPr>
        <p:spPr bwMode="auto">
          <a:xfrm>
            <a:off x="666909" y="4715153"/>
            <a:ext cx="533527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6790" name="Rectangle 6"/>
          <p:cNvSpPr>
            <a:spLocks noGrp="1" noChangeArrowheads="1"/>
          </p:cNvSpPr>
          <p:nvPr>
            <p:ph type="ftr" sz="quarter" idx="4"/>
          </p:nvPr>
        </p:nvSpPr>
        <p:spPr bwMode="auto">
          <a:xfrm>
            <a:off x="0" y="9428583"/>
            <a:ext cx="2889938"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46791" name="Rectangle 7"/>
          <p:cNvSpPr>
            <a:spLocks noGrp="1" noChangeArrowheads="1"/>
          </p:cNvSpPr>
          <p:nvPr>
            <p:ph type="sldNum" sz="quarter" idx="5"/>
          </p:nvPr>
        </p:nvSpPr>
        <p:spPr bwMode="auto">
          <a:xfrm>
            <a:off x="3777607" y="9428583"/>
            <a:ext cx="2889938"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C308B88-4954-4763-BB4F-B47B733322FD}" type="slidenum">
              <a:rPr lang="en-US"/>
              <a:pPr/>
              <a:t>‹#›</a:t>
            </a:fld>
            <a:endParaRPr lang="en-US"/>
          </a:p>
        </p:txBody>
      </p:sp>
    </p:spTree>
    <p:extLst>
      <p:ext uri="{BB962C8B-B14F-4D97-AF65-F5344CB8AC3E}">
        <p14:creationId xmlns:p14="http://schemas.microsoft.com/office/powerpoint/2010/main" val="201996542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8D20DB-D4EF-4CF6-A633-350D3167F84A}" type="slidenum">
              <a:rPr lang="en-US"/>
              <a:pPr/>
              <a:t>1</a:t>
            </a:fld>
            <a:endParaRPr lang="en-US" dirty="0"/>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884893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10</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r>
              <a:rPr lang="en-US" dirty="0" smtClean="0"/>
              <a:t>Staff Assoc</a:t>
            </a:r>
            <a:r>
              <a:rPr lang="en-US" dirty="0" smtClean="0"/>
              <a:t>iation has insurance policies:</a:t>
            </a:r>
          </a:p>
          <a:p>
            <a:r>
              <a:rPr lang="en-US" dirty="0" err="1" smtClean="0"/>
              <a:t>Responsabilite</a:t>
            </a:r>
            <a:r>
              <a:rPr lang="en-US" dirty="0" smtClean="0"/>
              <a:t> </a:t>
            </a:r>
            <a:r>
              <a:rPr lang="en-US" dirty="0" err="1" smtClean="0"/>
              <a:t>Civile</a:t>
            </a:r>
            <a:r>
              <a:rPr lang="en-US" dirty="0" smtClean="0"/>
              <a:t> (all clubs covered)</a:t>
            </a:r>
          </a:p>
          <a:p>
            <a:r>
              <a:rPr lang="en-US" dirty="0" smtClean="0"/>
              <a:t>Fire, Flood, Theft (those clubs who have provided declaration)</a:t>
            </a:r>
          </a:p>
          <a:p>
            <a:r>
              <a:rPr lang="en-US" dirty="0" smtClean="0"/>
              <a:t>Insurance Broker informed us that some clubs are NOT covered….</a:t>
            </a:r>
          </a:p>
          <a:p>
            <a:r>
              <a:rPr lang="en-US" dirty="0" smtClean="0"/>
              <a:t>All clubs on CERN Swiss Site OK</a:t>
            </a:r>
          </a:p>
          <a:p>
            <a:r>
              <a:rPr lang="en-US" dirty="0" smtClean="0"/>
              <a:t>Clubs on </a:t>
            </a:r>
            <a:r>
              <a:rPr lang="en-US" dirty="0" err="1" smtClean="0"/>
              <a:t>Prevessin</a:t>
            </a:r>
            <a:r>
              <a:rPr lang="en-US" dirty="0" smtClean="0"/>
              <a:t> &amp; External NOT OK</a:t>
            </a:r>
          </a:p>
          <a:p>
            <a:r>
              <a:rPr lang="en-US" dirty="0" err="1" smtClean="0"/>
              <a:t>Resp</a:t>
            </a:r>
            <a:r>
              <a:rPr lang="en-US" dirty="0" smtClean="0"/>
              <a:t> Civil not OK in FR, nor in rooms with multiple occupancy.</a:t>
            </a:r>
          </a:p>
          <a:p>
            <a:endParaRPr lang="en-US" dirty="0"/>
          </a:p>
          <a:p>
            <a:r>
              <a:rPr lang="en-US" dirty="0" smtClean="0"/>
              <a:t>Everything within CERN Perimeter (</a:t>
            </a:r>
            <a:r>
              <a:rPr lang="en-US" dirty="0" err="1" smtClean="0"/>
              <a:t>Meyrin</a:t>
            </a:r>
            <a:r>
              <a:rPr lang="en-US" dirty="0" smtClean="0"/>
              <a:t> &amp; </a:t>
            </a:r>
            <a:r>
              <a:rPr lang="en-US" dirty="0" err="1" smtClean="0"/>
              <a:t>Prevessin</a:t>
            </a:r>
            <a:r>
              <a:rPr lang="en-US" dirty="0" smtClean="0"/>
              <a:t>) covered – Flood and Fire NOT theft, can be covered by CERN insurance</a:t>
            </a:r>
          </a:p>
          <a:p>
            <a:r>
              <a:rPr lang="en-US" dirty="0" smtClean="0"/>
              <a:t>No </a:t>
            </a:r>
            <a:r>
              <a:rPr lang="en-US" dirty="0" err="1" smtClean="0"/>
              <a:t>resp</a:t>
            </a:r>
            <a:r>
              <a:rPr lang="en-US" dirty="0" smtClean="0"/>
              <a:t> civil</a:t>
            </a:r>
          </a:p>
          <a:p>
            <a:r>
              <a:rPr lang="en-US" dirty="0" smtClean="0"/>
              <a:t>We are looking into it. </a:t>
            </a:r>
            <a:endParaRPr lang="en-US" dirty="0"/>
          </a:p>
          <a:p>
            <a:endParaRPr lang="en-US" dirty="0" smtClean="0"/>
          </a:p>
          <a:p>
            <a:endParaRPr lang="en-US" dirty="0" smtClean="0"/>
          </a:p>
        </p:txBody>
      </p:sp>
    </p:spTree>
    <p:extLst>
      <p:ext uri="{BB962C8B-B14F-4D97-AF65-F5344CB8AC3E}">
        <p14:creationId xmlns:p14="http://schemas.microsoft.com/office/powerpoint/2010/main" val="943234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11</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dirty="0" smtClean="0"/>
          </a:p>
          <a:p>
            <a:endParaRPr lang="en-US" dirty="0" smtClean="0"/>
          </a:p>
        </p:txBody>
      </p:sp>
      <p:sp>
        <p:nvSpPr>
          <p:cNvPr id="2" name="TextBox 1"/>
          <p:cNvSpPr txBox="1"/>
          <p:nvPr/>
        </p:nvSpPr>
        <p:spPr>
          <a:xfrm>
            <a:off x="786803" y="5116429"/>
            <a:ext cx="5620018" cy="2875659"/>
          </a:xfrm>
          <a:prstGeom prst="rect">
            <a:avLst/>
          </a:prstGeom>
          <a:noFill/>
        </p:spPr>
        <p:txBody>
          <a:bodyPr wrap="square" rtlCol="0">
            <a:spAutoFit/>
          </a:bodyPr>
          <a:lstStyle/>
          <a:p>
            <a:r>
              <a:rPr lang="en-GB" dirty="0" smtClean="0"/>
              <a:t>Refer to OC 02 Conditions of access to fenced parts of CERN Site. </a:t>
            </a:r>
          </a:p>
          <a:p>
            <a:r>
              <a:rPr lang="en-GB" dirty="0" smtClean="0"/>
              <a:t>Children under age of 16 (unless accompanied by their parents) are not accepted on the site.</a:t>
            </a:r>
          </a:p>
          <a:p>
            <a:r>
              <a:rPr lang="en-GB" dirty="0" smtClean="0"/>
              <a:t>Registration Service will not provide access cards to individuals wishing simply to accompany kids on site.</a:t>
            </a:r>
          </a:p>
          <a:p>
            <a:r>
              <a:rPr lang="en-GB" dirty="0" smtClean="0"/>
              <a:t>Barracks</a:t>
            </a:r>
          </a:p>
          <a:p>
            <a:r>
              <a:rPr lang="en-GB" dirty="0" smtClean="0"/>
              <a:t>Padlock issues – zone has to be secured at night. </a:t>
            </a:r>
            <a:br>
              <a:rPr lang="en-GB" dirty="0" smtClean="0"/>
            </a:br>
            <a:r>
              <a:rPr lang="en-GB" dirty="0" smtClean="0"/>
              <a:t>Please remind your members that the padlock code should be scrambled once it’s been opened.  </a:t>
            </a:r>
            <a:endParaRPr lang="en-GB" dirty="0"/>
          </a:p>
        </p:txBody>
      </p:sp>
    </p:spTree>
    <p:extLst>
      <p:ext uri="{BB962C8B-B14F-4D97-AF65-F5344CB8AC3E}">
        <p14:creationId xmlns:p14="http://schemas.microsoft.com/office/powerpoint/2010/main" val="649943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12</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dirty="0" smtClean="0"/>
          </a:p>
          <a:p>
            <a:endParaRPr lang="en-US" dirty="0" smtClean="0"/>
          </a:p>
        </p:txBody>
      </p:sp>
      <p:sp>
        <p:nvSpPr>
          <p:cNvPr id="2" name="TextBox 1"/>
          <p:cNvSpPr txBox="1"/>
          <p:nvPr/>
        </p:nvSpPr>
        <p:spPr>
          <a:xfrm>
            <a:off x="786803" y="5116429"/>
            <a:ext cx="5620018" cy="2875659"/>
          </a:xfrm>
          <a:prstGeom prst="rect">
            <a:avLst/>
          </a:prstGeom>
          <a:noFill/>
        </p:spPr>
        <p:txBody>
          <a:bodyPr wrap="square" rtlCol="0">
            <a:spAutoFit/>
          </a:bodyPr>
          <a:lstStyle/>
          <a:p>
            <a:r>
              <a:rPr lang="en-GB" dirty="0" smtClean="0"/>
              <a:t>Refer to OC 02 Conditions of access to fenced parts of CERN Site. </a:t>
            </a:r>
          </a:p>
          <a:p>
            <a:r>
              <a:rPr lang="en-GB" dirty="0" smtClean="0"/>
              <a:t>Children under age of 16 (unless accompanied by their parents) are not accepted on the site.</a:t>
            </a:r>
          </a:p>
          <a:p>
            <a:r>
              <a:rPr lang="en-GB" dirty="0" smtClean="0"/>
              <a:t>Registration Service will not provide access cards to individuals wishing simply to accompany kids on site.</a:t>
            </a:r>
          </a:p>
          <a:p>
            <a:r>
              <a:rPr lang="en-GB" dirty="0" smtClean="0"/>
              <a:t>Barracks</a:t>
            </a:r>
          </a:p>
          <a:p>
            <a:r>
              <a:rPr lang="en-GB" dirty="0" smtClean="0"/>
              <a:t>Padlock issues – zone has to be secured at night. </a:t>
            </a:r>
            <a:br>
              <a:rPr lang="en-GB" dirty="0" smtClean="0"/>
            </a:br>
            <a:r>
              <a:rPr lang="en-GB" dirty="0" smtClean="0"/>
              <a:t>Please remind your members that the padlock code should be scrambled once it’s been opened.  </a:t>
            </a:r>
            <a:endParaRPr lang="en-GB" dirty="0"/>
          </a:p>
        </p:txBody>
      </p:sp>
    </p:spTree>
    <p:extLst>
      <p:ext uri="{BB962C8B-B14F-4D97-AF65-F5344CB8AC3E}">
        <p14:creationId xmlns:p14="http://schemas.microsoft.com/office/powerpoint/2010/main" val="18123313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13</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601849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14</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0866582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15</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444385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16</a:t>
            </a:fld>
            <a:endParaRPr lang="en-US"/>
          </a:p>
        </p:txBody>
      </p:sp>
    </p:spTree>
    <p:extLst>
      <p:ext uri="{BB962C8B-B14F-4D97-AF65-F5344CB8AC3E}">
        <p14:creationId xmlns:p14="http://schemas.microsoft.com/office/powerpoint/2010/main" val="34218012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17</a:t>
            </a:fld>
            <a:endParaRPr lang="en-US"/>
          </a:p>
        </p:txBody>
      </p:sp>
    </p:spTree>
    <p:extLst>
      <p:ext uri="{BB962C8B-B14F-4D97-AF65-F5344CB8AC3E}">
        <p14:creationId xmlns:p14="http://schemas.microsoft.com/office/powerpoint/2010/main" val="1708874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2</a:t>
            </a:fld>
            <a:endParaRPr lang="en-US"/>
          </a:p>
        </p:txBody>
      </p:sp>
    </p:spTree>
    <p:extLst>
      <p:ext uri="{BB962C8B-B14F-4D97-AF65-F5344CB8AC3E}">
        <p14:creationId xmlns:p14="http://schemas.microsoft.com/office/powerpoint/2010/main" val="2027583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3</a:t>
            </a:fld>
            <a:endParaRPr lang="en-US"/>
          </a:p>
        </p:txBody>
      </p:sp>
    </p:spTree>
    <p:extLst>
      <p:ext uri="{BB962C8B-B14F-4D97-AF65-F5344CB8AC3E}">
        <p14:creationId xmlns:p14="http://schemas.microsoft.com/office/powerpoint/2010/main" val="1923795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4</a:t>
            </a:fld>
            <a:endParaRPr lang="en-US"/>
          </a:p>
        </p:txBody>
      </p:sp>
    </p:spTree>
    <p:extLst>
      <p:ext uri="{BB962C8B-B14F-4D97-AF65-F5344CB8AC3E}">
        <p14:creationId xmlns:p14="http://schemas.microsoft.com/office/powerpoint/2010/main" val="3792912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8F39127-E745-49F2-A6B9-529FF4755FA0}" type="slidenum">
              <a:rPr lang="en-US"/>
              <a:pPr/>
              <a:t>5</a:t>
            </a:fld>
            <a:endParaRPr 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28141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4C0851A-7E93-46A3-8970-ABCB6AA7ED6D}" type="slidenum">
              <a:rPr lang="en-US"/>
              <a:pPr/>
              <a:t>6</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1158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E8A801-1888-4B32-9DFB-B2348795CAFE}" type="slidenum">
              <a:rPr lang="en-US"/>
              <a:pPr/>
              <a:t>7</a:t>
            </a:fld>
            <a:endParaRPr lang="en-US"/>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91850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2 k less – thanks Fly Fishing, Photo and Ice Hockey</a:t>
            </a:r>
            <a:endParaRPr lang="en-GB" dirty="0"/>
          </a:p>
        </p:txBody>
      </p:sp>
      <p:sp>
        <p:nvSpPr>
          <p:cNvPr id="4" name="Slide Number Placeholder 3"/>
          <p:cNvSpPr>
            <a:spLocks noGrp="1"/>
          </p:cNvSpPr>
          <p:nvPr>
            <p:ph type="sldNum" sz="quarter" idx="10"/>
          </p:nvPr>
        </p:nvSpPr>
        <p:spPr/>
        <p:txBody>
          <a:bodyPr/>
          <a:lstStyle/>
          <a:p>
            <a:fld id="{2C308B88-4954-4763-BB4F-B47B733322FD}" type="slidenum">
              <a:rPr lang="en-US" smtClean="0"/>
              <a:pPr/>
              <a:t>8</a:t>
            </a:fld>
            <a:endParaRPr lang="en-US"/>
          </a:p>
        </p:txBody>
      </p:sp>
    </p:spTree>
    <p:extLst>
      <p:ext uri="{BB962C8B-B14F-4D97-AF65-F5344CB8AC3E}">
        <p14:creationId xmlns:p14="http://schemas.microsoft.com/office/powerpoint/2010/main" val="7113306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C308B88-4954-4763-BB4F-B47B733322FD}" type="slidenum">
              <a:rPr lang="en-US" smtClean="0"/>
              <a:pPr/>
              <a:t>9</a:t>
            </a:fld>
            <a:endParaRPr lang="en-US"/>
          </a:p>
        </p:txBody>
      </p:sp>
    </p:spTree>
    <p:extLst>
      <p:ext uri="{BB962C8B-B14F-4D97-AF65-F5344CB8AC3E}">
        <p14:creationId xmlns:p14="http://schemas.microsoft.com/office/powerpoint/2010/main" val="2871377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05826" name="Rectangle 2"/>
          <p:cNvSpPr>
            <a:spLocks noGrp="1" noChangeArrowheads="1"/>
          </p:cNvSpPr>
          <p:nvPr>
            <p:ph type="ctrTitle"/>
          </p:nvPr>
        </p:nvSpPr>
        <p:spPr>
          <a:xfrm>
            <a:off x="914400" y="1524000"/>
            <a:ext cx="7623175" cy="1752600"/>
          </a:xfrm>
        </p:spPr>
        <p:txBody>
          <a:bodyPr/>
          <a:lstStyle>
            <a:lvl1pPr>
              <a:defRPr sz="5000"/>
            </a:lvl1pPr>
          </a:lstStyle>
          <a:p>
            <a:r>
              <a:rPr lang="en-US" altLang="en-US"/>
              <a:t>Click to edit Master title style</a:t>
            </a:r>
          </a:p>
        </p:txBody>
      </p:sp>
      <p:sp>
        <p:nvSpPr>
          <p:cNvPr id="205827"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n-US" altLang="en-US"/>
              <a:t>Click to edit Master subtitle style</a:t>
            </a:r>
          </a:p>
        </p:txBody>
      </p:sp>
      <p:sp>
        <p:nvSpPr>
          <p:cNvPr id="205828" name="Rectangle 4"/>
          <p:cNvSpPr>
            <a:spLocks noGrp="1" noChangeArrowheads="1"/>
          </p:cNvSpPr>
          <p:nvPr>
            <p:ph type="dt" sz="half" idx="2"/>
          </p:nvPr>
        </p:nvSpPr>
        <p:spPr/>
        <p:txBody>
          <a:bodyPr/>
          <a:lstStyle>
            <a:lvl1pPr>
              <a:defRPr/>
            </a:lvl1pPr>
          </a:lstStyle>
          <a:p>
            <a:endParaRPr lang="en-US" altLang="en-US"/>
          </a:p>
        </p:txBody>
      </p:sp>
      <p:sp>
        <p:nvSpPr>
          <p:cNvPr id="205829" name="Rectangle 5"/>
          <p:cNvSpPr>
            <a:spLocks noGrp="1" noChangeArrowheads="1"/>
          </p:cNvSpPr>
          <p:nvPr>
            <p:ph type="ftr" sz="quarter" idx="3"/>
          </p:nvPr>
        </p:nvSpPr>
        <p:spPr>
          <a:xfrm>
            <a:off x="3124200" y="6243638"/>
            <a:ext cx="2895600" cy="457200"/>
          </a:xfrm>
        </p:spPr>
        <p:txBody>
          <a:bodyPr/>
          <a:lstStyle>
            <a:lvl1pPr>
              <a:defRPr/>
            </a:lvl1pPr>
          </a:lstStyle>
          <a:p>
            <a:endParaRPr lang="en-US" altLang="en-US"/>
          </a:p>
        </p:txBody>
      </p:sp>
      <p:sp>
        <p:nvSpPr>
          <p:cNvPr id="205830" name="Rectangle 6"/>
          <p:cNvSpPr>
            <a:spLocks noGrp="1" noChangeArrowheads="1"/>
          </p:cNvSpPr>
          <p:nvPr>
            <p:ph type="sldNum" sz="quarter" idx="4"/>
          </p:nvPr>
        </p:nvSpPr>
        <p:spPr/>
        <p:txBody>
          <a:bodyPr/>
          <a:lstStyle>
            <a:lvl1pPr>
              <a:defRPr/>
            </a:lvl1pPr>
          </a:lstStyle>
          <a:p>
            <a:fld id="{05FFA6EE-8648-4939-8823-9F2482016307}" type="slidenum">
              <a:rPr lang="en-US" altLang="en-US"/>
              <a:pPr/>
              <a:t>‹#›</a:t>
            </a:fld>
            <a:endParaRPr lang="en-US" altLang="en-US"/>
          </a:p>
        </p:txBody>
      </p:sp>
      <p:sp>
        <p:nvSpPr>
          <p:cNvPr id="205831"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n-GB"/>
          </a:p>
        </p:txBody>
      </p:sp>
      <p:sp>
        <p:nvSpPr>
          <p:cNvPr id="205832"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D513B8D-9034-41F8-B2DE-C5E754C4DB8B}" type="slidenum">
              <a:rPr lang="en-US" altLang="en-US"/>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7C8C9C5-ECF0-476A-919E-1F21C4B9D47E}" type="slidenum">
              <a:rPr lang="en-US" altLang="en-US"/>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B3FB25E9-5C2B-40D3-AA17-470173DA3C0E}" type="slidenum">
              <a:rPr lang="en-US" altLang="en-US"/>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362F2B40-1E28-429E-9297-16DFD7285880}" type="slidenum">
              <a:rPr lang="en-US" altLang="en-US"/>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294E2B0-E6DD-4783-B63F-F65D592C3EAA}" type="slidenum">
              <a:rPr lang="en-US" altLang="en-US"/>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E220E0A7-ED8E-413D-91AA-2610CF6C3417}" type="slidenum">
              <a:rPr lang="en-US" altLang="en-US"/>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5CD2D417-5BDE-44F9-9F91-149399E8E67A}" type="slidenum">
              <a:rPr lang="en-US" altLang="en-US"/>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73991344-F442-4D80-A853-B205A3C66841}" type="slidenum">
              <a:rPr lang="en-US" altLang="en-US"/>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28446D05-E03B-42A7-89DD-0C909A0770ED}" type="slidenum">
              <a:rPr lang="en-US" altLang="en-US"/>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FF2ED2C1-9194-44F3-B165-AC3E974765E2}" type="slidenum">
              <a:rPr lang="en-US" altLang="en-US"/>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204803"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4804"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n-US" altLang="en-US"/>
          </a:p>
        </p:txBody>
      </p:sp>
      <p:sp>
        <p:nvSpPr>
          <p:cNvPr id="204805"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j-lt"/>
              </a:defRPr>
            </a:lvl1pPr>
          </a:lstStyle>
          <a:p>
            <a:endParaRPr lang="en-US" altLang="en-US"/>
          </a:p>
        </p:txBody>
      </p:sp>
      <p:sp>
        <p:nvSpPr>
          <p:cNvPr id="204806"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4DC69193-CE32-4A22-AB74-F2398B20FEB9}" type="slidenum">
              <a:rPr lang="en-US" altLang="en-US"/>
              <a:pPr/>
              <a:t>‹#›</a:t>
            </a:fld>
            <a:endParaRPr lang="en-US" altLang="en-US"/>
          </a:p>
        </p:txBody>
      </p:sp>
      <p:sp>
        <p:nvSpPr>
          <p:cNvPr id="204807"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n-GB"/>
          </a:p>
        </p:txBody>
      </p:sp>
      <p:sp>
        <p:nvSpPr>
          <p:cNvPr id="204808"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n-GB"/>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espace.cern.ch/ccc-clubs/Shared%20Documents/Club%20sous%20l'egide%20de%20l%20'AP2017.pdf"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dsweb.cern.ch/record/1273755/files/Codeofconduct.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ecurity.web.cern.ch/security/rules/en/OC5_english.pdf" TargetMode="Externa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2"/>
          <p:cNvSpPr>
            <a:spLocks noGrp="1" noChangeArrowheads="1"/>
          </p:cNvSpPr>
          <p:nvPr>
            <p:ph type="ctrTitle"/>
          </p:nvPr>
        </p:nvSpPr>
        <p:spPr/>
        <p:txBody>
          <a:bodyPr/>
          <a:lstStyle/>
          <a:p>
            <a:r>
              <a:rPr lang="en-US" dirty="0"/>
              <a:t>Club Presidents Meeting</a:t>
            </a:r>
          </a:p>
        </p:txBody>
      </p:sp>
      <p:sp>
        <p:nvSpPr>
          <p:cNvPr id="248835" name="Rectangle 3"/>
          <p:cNvSpPr>
            <a:spLocks noGrp="1" noChangeArrowheads="1"/>
          </p:cNvSpPr>
          <p:nvPr>
            <p:ph type="subTitle" idx="1"/>
          </p:nvPr>
        </p:nvSpPr>
        <p:spPr/>
        <p:txBody>
          <a:bodyPr/>
          <a:lstStyle/>
          <a:p>
            <a:r>
              <a:rPr lang="en-US" dirty="0" smtClean="0"/>
              <a:t>20 September 2017</a:t>
            </a:r>
            <a:endParaRPr lang="en-US" dirty="0" smtClean="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 y="5763084"/>
            <a:ext cx="2686294" cy="86376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2400" y="5541030"/>
            <a:ext cx="1143000" cy="110259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smtClean="0"/>
              <a:t>Insurance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262" y="981690"/>
            <a:ext cx="8110538" cy="5447578"/>
          </a:xfrm>
          <a:prstGeom prst="rect">
            <a:avLst/>
          </a:prstGeom>
        </p:spPr>
      </p:pic>
    </p:spTree>
    <p:extLst>
      <p:ext uri="{BB962C8B-B14F-4D97-AF65-F5344CB8AC3E}">
        <p14:creationId xmlns:p14="http://schemas.microsoft.com/office/powerpoint/2010/main" val="4277080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smtClean="0"/>
              <a:t>Access</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847725"/>
            <a:ext cx="8588632" cy="5721350"/>
          </a:xfrm>
          <a:prstGeom prst="rect">
            <a:avLst/>
          </a:prstGeom>
        </p:spPr>
      </p:pic>
    </p:spTree>
    <p:extLst>
      <p:ext uri="{BB962C8B-B14F-4D97-AF65-F5344CB8AC3E}">
        <p14:creationId xmlns:p14="http://schemas.microsoft.com/office/powerpoint/2010/main" val="2884057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err="1" smtClean="0"/>
              <a:t>Atomaide</a:t>
            </a:r>
            <a:r>
              <a:rPr lang="en-US" dirty="0" smtClean="0"/>
              <a:t> 2018</a:t>
            </a:r>
            <a:endParaRPr lang="en-US" dirty="0"/>
          </a:p>
        </p:txBody>
      </p:sp>
      <p:pic>
        <p:nvPicPr>
          <p:cNvPr id="4" name="Picture 3"/>
          <p:cNvPicPr>
            <a:picLocks noChangeAspect="1"/>
          </p:cNvPicPr>
          <p:nvPr/>
        </p:nvPicPr>
        <p:blipFill>
          <a:blip r:embed="rId3"/>
          <a:stretch>
            <a:fillRect/>
          </a:stretch>
        </p:blipFill>
        <p:spPr>
          <a:xfrm>
            <a:off x="147514" y="1066800"/>
            <a:ext cx="3046142" cy="1676400"/>
          </a:xfrm>
          <a:prstGeom prst="rect">
            <a:avLst/>
          </a:prstGeom>
        </p:spPr>
      </p:pic>
      <p:pic>
        <p:nvPicPr>
          <p:cNvPr id="3074"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1052945"/>
            <a:ext cx="5921375" cy="442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04800" y="2590800"/>
            <a:ext cx="2888856" cy="2862322"/>
          </a:xfrm>
          <a:prstGeom prst="rect">
            <a:avLst/>
          </a:prstGeom>
          <a:noFill/>
        </p:spPr>
        <p:txBody>
          <a:bodyPr wrap="square" rtlCol="0">
            <a:spAutoFit/>
          </a:bodyPr>
          <a:lstStyle/>
          <a:p>
            <a:r>
              <a:rPr lang="en-US" dirty="0"/>
              <a:t>The participation fee is now 270€ </a:t>
            </a:r>
            <a:r>
              <a:rPr lang="en-GB" dirty="0"/>
              <a:t>all-in (incl. accommodation, meals, sports facilities, transport to the sports venues, entertainment on 2 nights etc.; </a:t>
            </a:r>
            <a:r>
              <a:rPr lang="en-US" dirty="0"/>
              <a:t>hotel rates have been negotiated and amount to 150€/person/3 nights). Golf fee is 400 €.</a:t>
            </a:r>
            <a:endParaRPr lang="en-GB" dirty="0"/>
          </a:p>
        </p:txBody>
      </p:sp>
    </p:spTree>
    <p:extLst>
      <p:ext uri="{BB962C8B-B14F-4D97-AF65-F5344CB8AC3E}">
        <p14:creationId xmlns:p14="http://schemas.microsoft.com/office/powerpoint/2010/main" val="35736660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a:t>CCC members</a:t>
            </a:r>
          </a:p>
        </p:txBody>
      </p:sp>
      <p:sp>
        <p:nvSpPr>
          <p:cNvPr id="269315" name="Rectangle 3"/>
          <p:cNvSpPr>
            <a:spLocks noGrp="1" noChangeArrowheads="1"/>
          </p:cNvSpPr>
          <p:nvPr>
            <p:ph type="body" idx="1"/>
          </p:nvPr>
        </p:nvSpPr>
        <p:spPr>
          <a:xfrm>
            <a:off x="228600" y="1371600"/>
            <a:ext cx="8915400" cy="5029200"/>
          </a:xfrm>
        </p:spPr>
        <p:txBody>
          <a:bodyPr/>
          <a:lstStyle/>
          <a:p>
            <a:pPr marL="495300" indent="-495300">
              <a:lnSpc>
                <a:spcPct val="80000"/>
              </a:lnSpc>
            </a:pPr>
            <a:r>
              <a:rPr lang="en-US" sz="2600" dirty="0" smtClean="0"/>
              <a:t>Simon </a:t>
            </a:r>
            <a:r>
              <a:rPr lang="en-US" sz="2600" dirty="0"/>
              <a:t>Baird	 	(Music</a:t>
            </a:r>
            <a:r>
              <a:rPr lang="en-US" sz="2600" dirty="0" smtClean="0"/>
              <a:t>)</a:t>
            </a:r>
          </a:p>
          <a:p>
            <a:pPr marL="495300" indent="-495300">
              <a:lnSpc>
                <a:spcPct val="80000"/>
              </a:lnSpc>
            </a:pPr>
            <a:r>
              <a:rPr lang="en-US" sz="2600" dirty="0"/>
              <a:t>Olivier Barriere		(Kayak)</a:t>
            </a:r>
            <a:endParaRPr lang="en-US" sz="2600" dirty="0" smtClean="0"/>
          </a:p>
          <a:p>
            <a:pPr marL="495300" indent="-495300">
              <a:lnSpc>
                <a:spcPct val="80000"/>
              </a:lnSpc>
            </a:pPr>
            <a:r>
              <a:rPr lang="en-US" sz="2600" dirty="0" smtClean="0"/>
              <a:t>Rachel Bray 		(Fitness) </a:t>
            </a:r>
            <a:r>
              <a:rPr lang="en-US" sz="2600" dirty="0" smtClean="0"/>
              <a:t>Chairperson</a:t>
            </a:r>
            <a:endParaRPr lang="en-US" sz="2600" dirty="0"/>
          </a:p>
          <a:p>
            <a:pPr marL="495300" indent="-495300">
              <a:lnSpc>
                <a:spcPct val="80000"/>
              </a:lnSpc>
            </a:pPr>
            <a:r>
              <a:rPr lang="en-US" sz="2600" dirty="0"/>
              <a:t>Roberto Divia 		</a:t>
            </a:r>
            <a:r>
              <a:rPr lang="en-US" sz="2600" dirty="0"/>
              <a:t> - Thank </a:t>
            </a:r>
            <a:r>
              <a:rPr lang="en-US" sz="2600" dirty="0" smtClean="0"/>
              <a:t>you Roberto!</a:t>
            </a:r>
            <a:endParaRPr lang="en-US" sz="2600" dirty="0"/>
          </a:p>
          <a:p>
            <a:pPr marL="495300" indent="-495300">
              <a:lnSpc>
                <a:spcPct val="80000"/>
              </a:lnSpc>
            </a:pPr>
            <a:r>
              <a:rPr lang="en-US" sz="2600" dirty="0"/>
              <a:t>Bruce </a:t>
            </a:r>
            <a:r>
              <a:rPr lang="en-US" sz="2600" dirty="0" err="1"/>
              <a:t>Flockhart</a:t>
            </a:r>
            <a:r>
              <a:rPr lang="en-US" sz="2600" dirty="0"/>
              <a:t> 	(Model)</a:t>
            </a:r>
          </a:p>
          <a:p>
            <a:pPr marL="495300" indent="-495300">
              <a:lnSpc>
                <a:spcPct val="80000"/>
              </a:lnSpc>
            </a:pPr>
            <a:r>
              <a:rPr lang="en-US" sz="2600" dirty="0"/>
              <a:t>Miguel Marquina 	(</a:t>
            </a:r>
            <a:r>
              <a:rPr lang="en-US" sz="2600" dirty="0" smtClean="0"/>
              <a:t>Record &amp; Micro)</a:t>
            </a:r>
            <a:endParaRPr lang="en-US" sz="2600" dirty="0"/>
          </a:p>
          <a:p>
            <a:pPr marL="495300" indent="-495300">
              <a:lnSpc>
                <a:spcPct val="80000"/>
              </a:lnSpc>
            </a:pPr>
            <a:r>
              <a:rPr lang="en-US" sz="2600" dirty="0" smtClean="0"/>
              <a:t>Jerome Pierlot		- Thank you Jerome! </a:t>
            </a:r>
          </a:p>
          <a:p>
            <a:pPr marL="495300" indent="-495300">
              <a:lnSpc>
                <a:spcPct val="80000"/>
              </a:lnSpc>
            </a:pPr>
            <a:r>
              <a:rPr lang="en-US" sz="2600" dirty="0" smtClean="0"/>
              <a:t>Arie </a:t>
            </a:r>
            <a:r>
              <a:rPr lang="en-US" sz="2600" dirty="0"/>
              <a:t>Van Praag 	</a:t>
            </a:r>
            <a:r>
              <a:rPr lang="en-US" sz="2600" dirty="0" smtClean="0"/>
              <a:t>- Thank you Arie! </a:t>
            </a:r>
            <a:endParaRPr lang="en-US" sz="2600" dirty="0" smtClean="0"/>
          </a:p>
          <a:p>
            <a:pPr marL="495300" indent="-495300">
              <a:lnSpc>
                <a:spcPct val="80000"/>
              </a:lnSpc>
            </a:pPr>
            <a:r>
              <a:rPr lang="en-US" sz="2600" dirty="0" smtClean="0"/>
              <a:t>Ray Veness		(Rugby)</a:t>
            </a:r>
          </a:p>
        </p:txBody>
      </p:sp>
    </p:spTree>
    <p:extLst>
      <p:ext uri="{BB962C8B-B14F-4D97-AF65-F5344CB8AC3E}">
        <p14:creationId xmlns:p14="http://schemas.microsoft.com/office/powerpoint/2010/main" val="1034792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a:t>CCC </a:t>
            </a:r>
            <a:r>
              <a:rPr lang="en-US" dirty="0" smtClean="0"/>
              <a:t>New Members</a:t>
            </a:r>
            <a:endParaRPr lang="en-US" dirty="0"/>
          </a:p>
        </p:txBody>
      </p:sp>
      <p:sp>
        <p:nvSpPr>
          <p:cNvPr id="269315" name="Rectangle 3"/>
          <p:cNvSpPr>
            <a:spLocks noGrp="1" noChangeArrowheads="1"/>
          </p:cNvSpPr>
          <p:nvPr>
            <p:ph type="body" idx="1"/>
          </p:nvPr>
        </p:nvSpPr>
        <p:spPr>
          <a:xfrm>
            <a:off x="228600" y="1371600"/>
            <a:ext cx="8915400" cy="5029200"/>
          </a:xfrm>
        </p:spPr>
        <p:txBody>
          <a:bodyPr/>
          <a:lstStyle/>
          <a:p>
            <a:pPr marL="495300" indent="-495300">
              <a:lnSpc>
                <a:spcPct val="80000"/>
              </a:lnSpc>
            </a:pPr>
            <a:r>
              <a:rPr lang="en-US" sz="2600" dirty="0" smtClean="0"/>
              <a:t>Richard Catherall (Scuba)</a:t>
            </a:r>
          </a:p>
          <a:p>
            <a:pPr marL="495300" indent="-495300">
              <a:lnSpc>
                <a:spcPct val="80000"/>
              </a:lnSpc>
            </a:pPr>
            <a:r>
              <a:rPr lang="en-US" sz="2600" dirty="0" smtClean="0"/>
              <a:t>Hervé Cornet (Running) </a:t>
            </a:r>
          </a:p>
          <a:p>
            <a:pPr marL="495300" indent="-495300">
              <a:lnSpc>
                <a:spcPct val="80000"/>
              </a:lnSpc>
            </a:pPr>
            <a:r>
              <a:rPr lang="en-US" sz="2600" dirty="0" smtClean="0"/>
              <a:t>Christophe Haen (Music)</a:t>
            </a:r>
            <a:endParaRPr lang="en-US" sz="2600" dirty="0" smtClean="0"/>
          </a:p>
        </p:txBody>
      </p:sp>
    </p:spTree>
    <p:extLst>
      <p:ext uri="{BB962C8B-B14F-4D97-AF65-F5344CB8AC3E}">
        <p14:creationId xmlns:p14="http://schemas.microsoft.com/office/powerpoint/2010/main" val="26370582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smtClean="0"/>
              <a:t>AOB &amp; ‘Thank </a:t>
            </a:r>
            <a:r>
              <a:rPr lang="en-US" dirty="0" err="1" smtClean="0"/>
              <a:t>Yous</a:t>
            </a:r>
            <a:r>
              <a:rPr lang="en-US" dirty="0" smtClean="0"/>
              <a:t>’</a:t>
            </a:r>
            <a:endParaRPr lang="en-US" dirty="0"/>
          </a:p>
        </p:txBody>
      </p:sp>
      <p:sp>
        <p:nvSpPr>
          <p:cNvPr id="269315" name="Rectangle 3"/>
          <p:cNvSpPr>
            <a:spLocks noGrp="1" noChangeArrowheads="1"/>
          </p:cNvSpPr>
          <p:nvPr>
            <p:ph type="body" idx="1"/>
          </p:nvPr>
        </p:nvSpPr>
        <p:spPr>
          <a:xfrm>
            <a:off x="228600" y="1143000"/>
            <a:ext cx="8915400" cy="4724400"/>
          </a:xfrm>
        </p:spPr>
        <p:txBody>
          <a:bodyPr/>
          <a:lstStyle/>
          <a:p>
            <a:pPr marL="495300" indent="-495300">
              <a:lnSpc>
                <a:spcPct val="80000"/>
              </a:lnSpc>
            </a:pPr>
            <a:endParaRPr lang="en-US" sz="2600" dirty="0" smtClean="0"/>
          </a:p>
          <a:p>
            <a:pPr marL="495300" indent="-495300">
              <a:lnSpc>
                <a:spcPct val="80000"/>
              </a:lnSpc>
              <a:buNone/>
            </a:pPr>
            <a:r>
              <a:rPr lang="en-US" dirty="0" smtClean="0"/>
              <a:t>	Staff Association, CERN Administration, SMB (</a:t>
            </a:r>
            <a:r>
              <a:rPr lang="en-US" dirty="0" smtClean="0"/>
              <a:t>Infrastructure, Security, Access)</a:t>
            </a:r>
            <a:r>
              <a:rPr lang="en-US" dirty="0" smtClean="0"/>
              <a:t>, Registration Office, Service Desk Staff, CERN Clubs Space Manager, CCC Members, Go Sport,…</a:t>
            </a:r>
            <a:endParaRPr lang="en-US" dirty="0"/>
          </a:p>
          <a:p>
            <a:pPr marL="495300" indent="-495300">
              <a:lnSpc>
                <a:spcPct val="80000"/>
              </a:lnSpc>
              <a:buNone/>
            </a:pPr>
            <a:r>
              <a:rPr lang="en-US" dirty="0" smtClean="0"/>
              <a:t>	</a:t>
            </a:r>
            <a:r>
              <a:rPr lang="en-US" dirty="0" smtClean="0"/>
              <a:t>Thank you Club Presidents &amp; Committee Members:</a:t>
            </a:r>
          </a:p>
          <a:p>
            <a:pPr marL="495300" indent="-495300">
              <a:lnSpc>
                <a:spcPct val="80000"/>
              </a:lnSpc>
              <a:buNone/>
            </a:pPr>
            <a:r>
              <a:rPr lang="en-US" dirty="0"/>
              <a:t>	</a:t>
            </a:r>
            <a:r>
              <a:rPr lang="en-US" dirty="0" smtClean="0"/>
              <a:t>wishing </a:t>
            </a:r>
            <a:r>
              <a:rPr lang="en-US" dirty="0" smtClean="0"/>
              <a:t>you and your clubs every  </a:t>
            </a:r>
            <a:r>
              <a:rPr lang="en-US" dirty="0" smtClean="0"/>
              <a:t>success and now,…</a:t>
            </a:r>
            <a:r>
              <a:rPr lang="en-US" dirty="0" smtClean="0"/>
              <a:t/>
            </a:r>
            <a:br>
              <a:rPr lang="en-US" dirty="0" smtClean="0"/>
            </a:br>
            <a:r>
              <a:rPr lang="en-US" dirty="0" smtClean="0"/>
              <a:t/>
            </a:r>
            <a:br>
              <a:rPr lang="en-US" dirty="0" smtClean="0"/>
            </a:br>
            <a:endParaRPr lang="en-US" dirty="0" smtClean="0"/>
          </a:p>
          <a:p>
            <a:pPr marL="495300" indent="-495300">
              <a:lnSpc>
                <a:spcPct val="80000"/>
              </a:lnSpc>
            </a:pP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 y="847725"/>
            <a:ext cx="8229600" cy="501491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31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931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931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2016 </a:t>
            </a:r>
            <a:r>
              <a:rPr lang="en-GB" dirty="0" smtClean="0"/>
              <a:t>Contracts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68303643"/>
              </p:ext>
            </p:extLst>
          </p:nvPr>
        </p:nvGraphicFramePr>
        <p:xfrm>
          <a:off x="457200" y="884067"/>
          <a:ext cx="7924800" cy="5956645"/>
        </p:xfrm>
        <a:graphic>
          <a:graphicData uri="http://schemas.openxmlformats.org/drawingml/2006/table">
            <a:tbl>
              <a:tblPr/>
              <a:tblGrid>
                <a:gridCol w="4769556"/>
                <a:gridCol w="3155244"/>
              </a:tblGrid>
              <a:tr h="248216">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Club Name</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Contract Amount</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r>
              <a:tr h="260996">
                <a:tc>
                  <a:txBody>
                    <a:bodyPr/>
                    <a:lstStyle/>
                    <a:p>
                      <a:pPr marL="0" algn="l" defTabSz="914400" rtl="0" eaLnBrk="1" fontAlgn="b" latinLnBrk="0" hangingPunct="1"/>
                      <a:r>
                        <a:rPr lang="en-GB" sz="1600" b="1" i="0" u="none" strike="noStrike" kern="1200" baseline="0" dirty="0" err="1">
                          <a:solidFill>
                            <a:srgbClr val="0000CC"/>
                          </a:solidFill>
                          <a:effectLst/>
                          <a:latin typeface="Calibri" panose="020F0502020204030204" pitchFamily="34" charset="0"/>
                          <a:ea typeface="+mn-ea"/>
                          <a:cs typeface="+mn-cs"/>
                        </a:rPr>
                        <a:t>Astronmy</a:t>
                      </a:r>
                      <a:r>
                        <a:rPr lang="en-GB" sz="1600" b="1" i="0" u="none" strike="noStrike" kern="1200" baseline="0" dirty="0">
                          <a:solidFill>
                            <a:srgbClr val="0000CC"/>
                          </a:solidFill>
                          <a:effectLst/>
                          <a:latin typeface="Calibri" panose="020F0502020204030204" pitchFamily="34" charset="0"/>
                          <a:ea typeface="+mn-ea"/>
                          <a:cs typeface="+mn-cs"/>
                        </a:rPr>
                        <a:t>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Basketball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a:t>
                      </a:r>
                      <a:r>
                        <a:rPr lang="en-GB" sz="1600" b="1" i="0" u="none" strike="noStrike" kern="1200" baseline="0" dirty="0" smtClean="0">
                          <a:solidFill>
                            <a:srgbClr val="0000CC"/>
                          </a:solidFill>
                          <a:effectLst/>
                          <a:latin typeface="Calibri" panose="020F0502020204030204" pitchFamily="34" charset="0"/>
                          <a:ea typeface="+mn-ea"/>
                          <a:cs typeface="+mn-cs"/>
                        </a:rPr>
                        <a:t>Fr.                 </a:t>
                      </a:r>
                      <a:r>
                        <a:rPr lang="en-GB" sz="1600" b="1" i="0" u="none" strike="noStrike" kern="1200" baseline="0" dirty="0">
                          <a:solidFill>
                            <a:srgbClr val="0000CC"/>
                          </a:solidFill>
                          <a:effectLst/>
                          <a:latin typeface="Calibri" panose="020F0502020204030204" pitchFamily="34" charset="0"/>
                          <a:ea typeface="+mn-ea"/>
                          <a:cs typeface="+mn-cs"/>
                        </a:rPr>
                        <a:t>1,000.00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49551">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Canoe-Kayak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3,500.00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err="1" smtClean="0">
                          <a:solidFill>
                            <a:srgbClr val="0000CC"/>
                          </a:solidFill>
                          <a:effectLst/>
                          <a:latin typeface="Calibri" panose="020F0502020204030204" pitchFamily="34" charset="0"/>
                          <a:ea typeface="+mn-ea"/>
                          <a:cs typeface="+mn-cs"/>
                        </a:rPr>
                        <a:t>CERNChoir</a:t>
                      </a:r>
                      <a:endParaRPr lang="en-GB" sz="1600" b="1" i="0" u="none" strike="noStrike" kern="1200" baseline="0" dirty="0">
                        <a:solidFill>
                          <a:srgbClr val="0000CC"/>
                        </a:solidFill>
                        <a:effectLst/>
                        <a:latin typeface="Calibri" panose="020F0502020204030204" pitchFamily="34" charset="0"/>
                        <a:ea typeface="+mn-ea"/>
                        <a:cs typeface="+mn-cs"/>
                      </a:endParaRP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1,750.00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CERN Technical Modelling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1,000.00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Cricket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800.00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Croquet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2,500.00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Football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a:t>
                      </a:r>
                      <a:r>
                        <a:rPr lang="en-GB" sz="1600" b="1" i="0" u="none" strike="noStrike" kern="1200" baseline="0" dirty="0" smtClean="0">
                          <a:solidFill>
                            <a:srgbClr val="0000CC"/>
                          </a:solidFill>
                          <a:effectLst/>
                          <a:latin typeface="Calibri" panose="020F0502020204030204" pitchFamily="34" charset="0"/>
                          <a:ea typeface="+mn-ea"/>
                          <a:cs typeface="+mn-cs"/>
                        </a:rPr>
                        <a:t>4,000.00 </a:t>
                      </a:r>
                      <a:endParaRPr lang="en-GB" sz="1600" b="1" i="0" u="none" strike="noStrike" kern="1200" baseline="0" dirty="0">
                        <a:solidFill>
                          <a:srgbClr val="0000CC"/>
                        </a:solidFill>
                        <a:effectLst/>
                        <a:latin typeface="Calibri" panose="020F0502020204030204" pitchFamily="34" charset="0"/>
                        <a:ea typeface="+mn-ea"/>
                        <a:cs typeface="+mn-cs"/>
                      </a:endParaRP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Golf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1,000.00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Ice Hockey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6,000.00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Learning Classical Music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1,000.00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err="1">
                          <a:solidFill>
                            <a:srgbClr val="0000CC"/>
                          </a:solidFill>
                          <a:effectLst/>
                          <a:latin typeface="Calibri" panose="020F0502020204030204" pitchFamily="34" charset="0"/>
                          <a:ea typeface="+mn-ea"/>
                          <a:cs typeface="+mn-cs"/>
                        </a:rPr>
                        <a:t>MusiClub</a:t>
                      </a:r>
                      <a:endParaRPr lang="en-GB" sz="1600" b="1" i="0" u="none" strike="noStrike" kern="1200" baseline="0" dirty="0">
                        <a:solidFill>
                          <a:srgbClr val="0000CC"/>
                        </a:solidFill>
                        <a:effectLst/>
                        <a:latin typeface="Calibri" panose="020F0502020204030204" pitchFamily="34" charset="0"/>
                        <a:ea typeface="+mn-ea"/>
                        <a:cs typeface="+mn-cs"/>
                      </a:endParaRP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4,000.00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Orienteering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2,000.00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err="1">
                          <a:solidFill>
                            <a:srgbClr val="0000CC"/>
                          </a:solidFill>
                          <a:effectLst/>
                          <a:latin typeface="Calibri" panose="020F0502020204030204" pitchFamily="34" charset="0"/>
                          <a:ea typeface="+mn-ea"/>
                          <a:cs typeface="+mn-cs"/>
                        </a:rPr>
                        <a:t>PhotoClub</a:t>
                      </a:r>
                      <a:endParaRPr lang="en-GB" sz="1600" b="1" i="0" u="none" strike="noStrike" kern="1200" baseline="0" dirty="0">
                        <a:solidFill>
                          <a:srgbClr val="0000CC"/>
                        </a:solidFill>
                        <a:effectLst/>
                        <a:latin typeface="Calibri" panose="020F0502020204030204" pitchFamily="34" charset="0"/>
                        <a:ea typeface="+mn-ea"/>
                        <a:cs typeface="+mn-cs"/>
                      </a:endParaRP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Rugby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1,500.00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Running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1,500.00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Scuba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2,000.00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Softball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800.00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60996">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Table Tennis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a:solidFill>
                            <a:srgbClr val="0000CC"/>
                          </a:solidFill>
                          <a:effectLst/>
                          <a:latin typeface="Calibri" panose="020F0502020204030204" pitchFamily="34" charset="0"/>
                          <a:ea typeface="+mn-ea"/>
                          <a:cs typeface="+mn-cs"/>
                        </a:rPr>
                        <a:t> Fr.                 3,000.00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60996">
                <a:tc>
                  <a:txBody>
                    <a:bodyPr/>
                    <a:lstStyle/>
                    <a:p>
                      <a:pPr marL="0" algn="l" defTabSz="914400" rtl="0" eaLnBrk="1" fontAlgn="b" latinLnBrk="0" hangingPunct="1"/>
                      <a:r>
                        <a:rPr lang="en-GB" sz="1600" b="1" i="0" u="none" strike="noStrike" kern="1200" baseline="0" dirty="0">
                          <a:solidFill>
                            <a:srgbClr val="0000CC"/>
                          </a:solidFill>
                          <a:effectLst/>
                          <a:latin typeface="Calibri" panose="020F0502020204030204" pitchFamily="34" charset="0"/>
                          <a:ea typeface="+mn-ea"/>
                          <a:cs typeface="+mn-cs"/>
                        </a:rPr>
                        <a:t>Volleyball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3,000.00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48216">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Yachting Club</a:t>
                      </a:r>
                    </a:p>
                  </a:txBody>
                  <a:tcPr marL="5550" marR="5550" marT="5550" marB="0" anchor="b">
                    <a:lnL w="6350" cap="flat" cmpd="sng" algn="ctr">
                      <a:solidFill>
                        <a:srgbClr val="9BC2E6"/>
                      </a:solidFill>
                      <a:prstDash val="solid"/>
                      <a:round/>
                      <a:headEnd type="none" w="med" len="med"/>
                      <a:tailEnd type="none" w="med" len="med"/>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4,000.00 </a:t>
                      </a:r>
                    </a:p>
                  </a:txBody>
                  <a:tcPr marL="5550" marR="5550" marT="555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25400" cap="flat" cmpd="dbl" algn="ctr">
                      <a:solidFill>
                        <a:srgbClr val="5B9BD5"/>
                      </a:solidFill>
                      <a:prstDash val="solid"/>
                      <a:round/>
                      <a:headEnd type="none" w="med" len="med"/>
                      <a:tailEnd type="none" w="med" len="med"/>
                    </a:lnB>
                    <a:solidFill>
                      <a:srgbClr val="DDEBF7"/>
                    </a:solidFill>
                  </a:tcPr>
                </a:tc>
              </a:tr>
              <a:tr h="224451">
                <a:tc>
                  <a:txBody>
                    <a:bodyPr/>
                    <a:lstStyle/>
                    <a:p>
                      <a:pPr algn="l" fontAlgn="b"/>
                      <a:endParaRPr lang="en-GB" sz="1600" b="1" i="0" u="none" strike="noStrike" kern="1200" baseline="0" dirty="0">
                        <a:solidFill>
                          <a:srgbClr val="0000CC"/>
                        </a:solidFill>
                        <a:effectLst/>
                        <a:latin typeface="Calibri" panose="020F0502020204030204" pitchFamily="34" charset="0"/>
                        <a:ea typeface="+mn-ea"/>
                        <a:cs typeface="+mn-cs"/>
                      </a:endParaRPr>
                    </a:p>
                  </a:txBody>
                  <a:tcPr marL="5550" marR="5550" marT="5550" marB="0" anchor="b">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a:noFill/>
                    </a:lnB>
                  </a:tcPr>
                </a:tc>
                <a:tc>
                  <a:txBody>
                    <a:bodyPr/>
                    <a:lstStyle/>
                    <a:p>
                      <a:pPr algn="l" fontAlgn="b"/>
                      <a:r>
                        <a:rPr lang="en-GB" sz="1600" b="1" i="0" u="none" strike="noStrike" kern="1200" baseline="0" dirty="0">
                          <a:solidFill>
                            <a:srgbClr val="0000CC"/>
                          </a:solidFill>
                          <a:effectLst/>
                          <a:latin typeface="Calibri" panose="020F0502020204030204" pitchFamily="34" charset="0"/>
                          <a:ea typeface="+mn-ea"/>
                          <a:cs typeface="+mn-cs"/>
                        </a:rPr>
                        <a:t> Fr.               43,350.00 </a:t>
                      </a:r>
                    </a:p>
                  </a:txBody>
                  <a:tcPr marL="5550" marR="5550" marT="5550" marB="0" anchor="b">
                    <a:lnL w="6350" cap="flat" cmpd="sng" algn="ctr">
                      <a:solidFill>
                        <a:srgbClr val="9BC2E6"/>
                      </a:solidFill>
                      <a:prstDash val="solid"/>
                      <a:round/>
                      <a:headEnd type="none" w="med" len="med"/>
                      <a:tailEnd type="none" w="med" len="med"/>
                    </a:lnL>
                    <a:lnR>
                      <a:noFill/>
                    </a:lnR>
                    <a:lnT w="25400" cap="flat" cmpd="dbl" algn="ctr">
                      <a:solidFill>
                        <a:srgbClr val="5B9BD5"/>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913129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2016 Subsidies</a:t>
            </a:r>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1970690232"/>
              </p:ext>
            </p:extLst>
          </p:nvPr>
        </p:nvGraphicFramePr>
        <p:xfrm>
          <a:off x="457200" y="914400"/>
          <a:ext cx="6019800" cy="5564750"/>
        </p:xfrm>
        <a:graphic>
          <a:graphicData uri="http://schemas.openxmlformats.org/drawingml/2006/table">
            <a:tbl>
              <a:tblPr/>
              <a:tblGrid>
                <a:gridCol w="4343400"/>
                <a:gridCol w="1676400"/>
              </a:tblGrid>
              <a:tr h="76200">
                <a:tc>
                  <a:txBody>
                    <a:bodyPr/>
                    <a:lstStyle/>
                    <a:p>
                      <a:pPr marL="0" algn="l" defTabSz="914400" rtl="0" eaLnBrk="1" fontAlgn="b" latinLnBrk="0" hangingPunct="1"/>
                      <a:r>
                        <a:rPr lang="en-GB" sz="1200" b="1" i="0" u="none" strike="noStrike" kern="1200" dirty="0">
                          <a:solidFill>
                            <a:srgbClr val="000000"/>
                          </a:solidFill>
                          <a:effectLst/>
                          <a:latin typeface="Calibri" panose="020F0502020204030204" pitchFamily="34" charset="0"/>
                          <a:ea typeface="+mn-ea"/>
                          <a:cs typeface="+mn-cs"/>
                        </a:rPr>
                        <a:t>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marL="0" algn="l" defTabSz="914400" rtl="0" eaLnBrk="1" fontAlgn="b" latinLnBrk="0" hangingPunct="1"/>
                      <a:r>
                        <a:rPr lang="en-GB" sz="1200" b="1" i="0" u="none" strike="noStrike" kern="1200" dirty="0">
                          <a:solidFill>
                            <a:srgbClr val="000000"/>
                          </a:solidFill>
                          <a:effectLst/>
                          <a:latin typeface="Calibri" panose="020F0502020204030204" pitchFamily="34" charset="0"/>
                          <a:ea typeface="+mn-ea"/>
                          <a:cs typeface="+mn-cs"/>
                        </a:rPr>
                        <a:t>ccc amount</a:t>
                      </a: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r>
              <a:tr h="275671">
                <a:tc>
                  <a:txBody>
                    <a:bodyPr/>
                    <a:lstStyle/>
                    <a:p>
                      <a:pPr marL="0" algn="l" defTabSz="914400" rtl="0" eaLnBrk="1" fontAlgn="b" latinLnBrk="0" hangingPunct="1"/>
                      <a:r>
                        <a:rPr lang="en-GB" sz="1000" b="0" i="0" u="none" strike="noStrike" kern="1200" dirty="0">
                          <a:solidFill>
                            <a:srgbClr val="000000"/>
                          </a:solidFill>
                          <a:effectLst/>
                          <a:latin typeface="Calibri" panose="020F0502020204030204" pitchFamily="34" charset="0"/>
                          <a:ea typeface="+mn-ea"/>
                          <a:cs typeface="+mn-cs"/>
                        </a:rPr>
                        <a:t>Arts </a:t>
                      </a:r>
                      <a:r>
                        <a:rPr lang="en-GB" sz="1000" b="0" i="0" u="none" strike="noStrike" kern="1200" dirty="0" err="1">
                          <a:solidFill>
                            <a:srgbClr val="000000"/>
                          </a:solidFill>
                          <a:effectLst/>
                          <a:latin typeface="Calibri" panose="020F0502020204030204" pitchFamily="34" charset="0"/>
                          <a:ea typeface="+mn-ea"/>
                          <a:cs typeface="+mn-cs"/>
                        </a:rPr>
                        <a:t>Visuels</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marL="0" algn="l" defTabSz="914400" rtl="0" eaLnBrk="1" fontAlgn="b" latinLnBrk="0" hangingPunct="1"/>
                      <a:r>
                        <a:rPr lang="en-GB" sz="1000" b="0" i="0" u="none" strike="noStrike" kern="1200" dirty="0" smtClean="0">
                          <a:solidFill>
                            <a:srgbClr val="000000"/>
                          </a:solidFill>
                          <a:effectLst/>
                          <a:latin typeface="Calibri" panose="020F0502020204030204" pitchFamily="34" charset="0"/>
                          <a:ea typeface="+mn-ea"/>
                          <a:cs typeface="+mn-cs"/>
                        </a:rPr>
                        <a:t>100.00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139643">
                <a:tc>
                  <a:txBody>
                    <a:bodyPr/>
                    <a:lstStyle/>
                    <a:p>
                      <a:pPr algn="l" fontAlgn="b"/>
                      <a:r>
                        <a:rPr lang="en-GB" sz="1000" b="0" i="0" u="none" strike="noStrike" dirty="0">
                          <a:solidFill>
                            <a:srgbClr val="000000"/>
                          </a:solidFill>
                          <a:effectLst/>
                          <a:latin typeface="Calibri" panose="020F0502020204030204" pitchFamily="34" charset="0"/>
                        </a:rPr>
                        <a:t>Basketball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c>
                  <a:txBody>
                    <a:bodyPr/>
                    <a:lstStyle/>
                    <a:p>
                      <a:pPr algn="l" fontAlgn="b"/>
                      <a:r>
                        <a:rPr lang="en-GB" sz="1000" b="0" i="0" u="none" strike="noStrike" kern="1200" dirty="0">
                          <a:solidFill>
                            <a:srgbClr val="000000"/>
                          </a:solidFill>
                          <a:effectLst/>
                          <a:latin typeface="Calibri" panose="020F0502020204030204" pitchFamily="34" charset="0"/>
                          <a:ea typeface="+mn-ea"/>
                          <a:cs typeface="+mn-cs"/>
                        </a:rPr>
                        <a:t> pending </a:t>
                      </a: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Billiards and Snooker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1,800.00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75671">
                <a:tc>
                  <a:txBody>
                    <a:bodyPr/>
                    <a:lstStyle/>
                    <a:p>
                      <a:pPr algn="l" fontAlgn="b"/>
                      <a:r>
                        <a:rPr lang="en-GB" sz="1000" b="0" i="0" u="none" strike="noStrike" dirty="0">
                          <a:solidFill>
                            <a:srgbClr val="000000"/>
                          </a:solidFill>
                          <a:effectLst/>
                          <a:latin typeface="Calibri" panose="020F0502020204030204" pitchFamily="34" charset="0"/>
                        </a:rPr>
                        <a:t>Canoe-Kayak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1,500.00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09507">
                <a:tc>
                  <a:txBody>
                    <a:bodyPr/>
                    <a:lstStyle/>
                    <a:p>
                      <a:pPr algn="l" fontAlgn="b"/>
                      <a:r>
                        <a:rPr lang="en-GB" sz="1000" b="0" i="0" u="none" strike="noStrike" dirty="0">
                          <a:solidFill>
                            <a:srgbClr val="000000"/>
                          </a:solidFill>
                          <a:effectLst/>
                          <a:latin typeface="Calibri" panose="020F0502020204030204" pitchFamily="34" charset="0"/>
                        </a:rPr>
                        <a:t>CERN Choir</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2,000.00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Cricket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200.00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Filmmakers'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5,000.00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Fly Fishing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800.00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75671">
                <a:tc>
                  <a:txBody>
                    <a:bodyPr/>
                    <a:lstStyle/>
                    <a:p>
                      <a:pPr algn="l" fontAlgn="b"/>
                      <a:r>
                        <a:rPr lang="en-GB" sz="1000" b="0" i="0" u="none" strike="noStrike" dirty="0">
                          <a:solidFill>
                            <a:srgbClr val="000000"/>
                          </a:solidFill>
                          <a:effectLst/>
                          <a:latin typeface="Calibri" panose="020F0502020204030204" pitchFamily="34" charset="0"/>
                        </a:rPr>
                        <a:t>Frisbee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50.00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139643">
                <a:tc>
                  <a:txBody>
                    <a:bodyPr/>
                    <a:lstStyle/>
                    <a:p>
                      <a:pPr algn="l" fontAlgn="b"/>
                      <a:r>
                        <a:rPr lang="en-GB" sz="1000" b="0" i="0" u="none" strike="noStrike" dirty="0">
                          <a:solidFill>
                            <a:srgbClr val="000000"/>
                          </a:solidFill>
                          <a:effectLst/>
                          <a:latin typeface="Calibri" panose="020F0502020204030204" pitchFamily="34" charset="0"/>
                        </a:rPr>
                        <a:t>Jazz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c>
                  <a:txBody>
                    <a:bodyPr/>
                    <a:lstStyle/>
                    <a:p>
                      <a:pPr algn="l" fontAlgn="b"/>
                      <a:r>
                        <a:rPr lang="en-GB" sz="1000" b="0" i="0" u="none" strike="noStrike" kern="1200" dirty="0">
                          <a:solidFill>
                            <a:srgbClr val="000000"/>
                          </a:solidFill>
                          <a:effectLst/>
                          <a:latin typeface="Calibri" panose="020F0502020204030204" pitchFamily="34" charset="0"/>
                          <a:ea typeface="+mn-ea"/>
                          <a:cs typeface="+mn-cs"/>
                        </a:rPr>
                        <a:t> pending </a:t>
                      </a: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Learning Classical Music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600.00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367765">
                <a:tc>
                  <a:txBody>
                    <a:bodyPr/>
                    <a:lstStyle/>
                    <a:p>
                      <a:pPr algn="l" fontAlgn="b"/>
                      <a:r>
                        <a:rPr lang="en-GB" sz="1000" b="0" i="0" u="none" strike="noStrike" dirty="0">
                          <a:solidFill>
                            <a:srgbClr val="000000"/>
                          </a:solidFill>
                          <a:effectLst/>
                          <a:latin typeface="Calibri" panose="020F0502020204030204" pitchFamily="34" charset="0"/>
                        </a:rPr>
                        <a:t>Martial Arts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960.00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75671">
                <a:tc>
                  <a:txBody>
                    <a:bodyPr/>
                    <a:lstStyle/>
                    <a:p>
                      <a:pPr algn="l" fontAlgn="b"/>
                      <a:r>
                        <a:rPr lang="en-GB" sz="1000" b="0" i="0" u="none" strike="noStrike" dirty="0">
                          <a:solidFill>
                            <a:srgbClr val="000000"/>
                          </a:solidFill>
                          <a:effectLst/>
                          <a:latin typeface="Calibri" panose="020F0502020204030204" pitchFamily="34" charset="0"/>
                        </a:rPr>
                        <a:t>Natures et </a:t>
                      </a:r>
                      <a:r>
                        <a:rPr lang="en-GB" sz="1000" b="0" i="0" u="none" strike="noStrike" dirty="0" err="1">
                          <a:solidFill>
                            <a:srgbClr val="000000"/>
                          </a:solidFill>
                          <a:effectLst/>
                          <a:latin typeface="Calibri" panose="020F0502020204030204" pitchFamily="34" charset="0"/>
                        </a:rPr>
                        <a:t>Abeilles</a:t>
                      </a:r>
                      <a:endParaRPr lang="en-GB" sz="1000" b="0" i="0" u="none" strike="noStrike" dirty="0">
                        <a:solidFill>
                          <a:srgbClr val="000000"/>
                        </a:solidFill>
                        <a:effectLst/>
                        <a:latin typeface="Calibri" panose="020F0502020204030204" pitchFamily="34" charset="0"/>
                      </a:endParaRP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a:solidFill>
                            <a:srgbClr val="000000"/>
                          </a:solidFill>
                          <a:effectLst/>
                          <a:latin typeface="Calibri" panose="020F0502020204030204" pitchFamily="34" charset="0"/>
                          <a:ea typeface="+mn-ea"/>
                          <a:cs typeface="+mn-cs"/>
                        </a:rPr>
                        <a:t> </a:t>
                      </a:r>
                      <a:r>
                        <a:rPr lang="en-GB" sz="1000" b="0" i="0" u="none" strike="noStrike" kern="1200" dirty="0" smtClean="0">
                          <a:solidFill>
                            <a:srgbClr val="000000"/>
                          </a:solidFill>
                          <a:effectLst/>
                          <a:latin typeface="Calibri" panose="020F0502020204030204" pitchFamily="34" charset="0"/>
                          <a:ea typeface="+mn-ea"/>
                          <a:cs typeface="+mn-cs"/>
                        </a:rPr>
                        <a:t>250.00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75671">
                <a:tc>
                  <a:txBody>
                    <a:bodyPr/>
                    <a:lstStyle/>
                    <a:p>
                      <a:pPr algn="l" fontAlgn="b"/>
                      <a:r>
                        <a:rPr lang="en-GB" sz="1000" b="0" i="0" u="none" strike="noStrike" dirty="0" err="1">
                          <a:solidFill>
                            <a:srgbClr val="000000"/>
                          </a:solidFill>
                          <a:effectLst/>
                          <a:latin typeface="Calibri" panose="020F0502020204030204" pitchFamily="34" charset="0"/>
                        </a:rPr>
                        <a:t>PhotoClub</a:t>
                      </a:r>
                      <a:endParaRPr lang="en-GB" sz="1000" b="0" i="0" u="none" strike="noStrike" dirty="0">
                        <a:solidFill>
                          <a:srgbClr val="000000"/>
                        </a:solidFill>
                        <a:effectLst/>
                        <a:latin typeface="Calibri" panose="020F0502020204030204" pitchFamily="34" charset="0"/>
                      </a:endParaRP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1,200.00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319995">
                <a:tc>
                  <a:txBody>
                    <a:bodyPr/>
                    <a:lstStyle/>
                    <a:p>
                      <a:pPr algn="l" fontAlgn="b"/>
                      <a:r>
                        <a:rPr lang="en-GB" sz="1000" b="0" i="0" u="none" strike="noStrike" dirty="0">
                          <a:solidFill>
                            <a:srgbClr val="000000"/>
                          </a:solidFill>
                          <a:effectLst/>
                          <a:latin typeface="Calibri" panose="020F0502020204030204" pitchFamily="34" charset="0"/>
                        </a:rPr>
                        <a:t>Scuba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a:solidFill>
                            <a:srgbClr val="000000"/>
                          </a:solidFill>
                          <a:effectLst/>
                          <a:latin typeface="Calibri" panose="020F0502020204030204" pitchFamily="34" charset="0"/>
                          <a:ea typeface="+mn-ea"/>
                          <a:cs typeface="+mn-cs"/>
                        </a:rPr>
                        <a:t> </a:t>
                      </a:r>
                      <a:r>
                        <a:rPr lang="en-GB" sz="1000" b="0" i="0" u="none" strike="noStrike" kern="1200" dirty="0" smtClean="0">
                          <a:solidFill>
                            <a:srgbClr val="000000"/>
                          </a:solidFill>
                          <a:effectLst/>
                          <a:latin typeface="Calibri" panose="020F0502020204030204" pitchFamily="34" charset="0"/>
                          <a:ea typeface="+mn-ea"/>
                          <a:cs typeface="+mn-cs"/>
                        </a:rPr>
                        <a:t>F4,500.00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275671">
                <a:tc>
                  <a:txBody>
                    <a:bodyPr/>
                    <a:lstStyle/>
                    <a:p>
                      <a:pPr algn="l" fontAlgn="b"/>
                      <a:r>
                        <a:rPr lang="en-GB" sz="1000" b="0" i="0" u="none" strike="noStrike" dirty="0">
                          <a:solidFill>
                            <a:srgbClr val="000000"/>
                          </a:solidFill>
                          <a:effectLst/>
                          <a:latin typeface="Calibri" panose="020F0502020204030204" pitchFamily="34" charset="0"/>
                        </a:rPr>
                        <a:t>Ski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700.00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Table Tennis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210.00 </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139643">
                <a:tc>
                  <a:txBody>
                    <a:bodyPr/>
                    <a:lstStyle/>
                    <a:p>
                      <a:pPr algn="l" fontAlgn="b"/>
                      <a:r>
                        <a:rPr lang="en-GB" sz="1000" b="0" i="0" u="none" strike="noStrike" dirty="0">
                          <a:solidFill>
                            <a:srgbClr val="000000"/>
                          </a:solidFill>
                          <a:effectLst/>
                          <a:latin typeface="Calibri" panose="020F0502020204030204" pitchFamily="34" charset="0"/>
                        </a:rPr>
                        <a:t>Volleyball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FFFF00"/>
                    </a:solidFill>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Pending</a:t>
                      </a:r>
                      <a:endParaRPr lang="en-GB" sz="1000" b="0" i="0" u="none" strike="noStrike" kern="1200" dirty="0">
                        <a:solidFill>
                          <a:srgbClr val="000000"/>
                        </a:solidFill>
                        <a:effectLst/>
                        <a:latin typeface="Calibri" panose="020F0502020204030204" pitchFamily="34" charset="0"/>
                        <a:ea typeface="+mn-ea"/>
                        <a:cs typeface="+mn-cs"/>
                      </a:endParaRP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139643">
                <a:tc>
                  <a:txBody>
                    <a:bodyPr/>
                    <a:lstStyle/>
                    <a:p>
                      <a:pPr algn="l" fontAlgn="b"/>
                      <a:r>
                        <a:rPr lang="en-GB" sz="1000" b="0" i="0" u="none" strike="noStrike" dirty="0" err="1">
                          <a:solidFill>
                            <a:srgbClr val="000000"/>
                          </a:solidFill>
                          <a:effectLst/>
                          <a:latin typeface="Calibri" panose="020F0502020204030204" pitchFamily="34" charset="0"/>
                        </a:rPr>
                        <a:t>WoMen's</a:t>
                      </a:r>
                      <a:r>
                        <a:rPr lang="en-GB" sz="1000" b="0" i="0" u="none" strike="noStrike" dirty="0">
                          <a:solidFill>
                            <a:srgbClr val="000000"/>
                          </a:solidFill>
                          <a:effectLst/>
                          <a:latin typeface="Calibri" panose="020F0502020204030204" pitchFamily="34" charset="0"/>
                        </a:rPr>
                        <a:t>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b"/>
                      <a:r>
                        <a:rPr lang="en-GB" sz="1000" b="0" i="0" u="none" strike="noStrike" kern="1200" dirty="0">
                          <a:solidFill>
                            <a:srgbClr val="000000"/>
                          </a:solidFill>
                          <a:effectLst/>
                          <a:latin typeface="Calibri" panose="020F0502020204030204" pitchFamily="34" charset="0"/>
                          <a:ea typeface="+mn-ea"/>
                          <a:cs typeface="+mn-cs"/>
                        </a:rPr>
                        <a:t> </a:t>
                      </a: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r>
              <a:tr h="275671">
                <a:tc>
                  <a:txBody>
                    <a:bodyPr/>
                    <a:lstStyle/>
                    <a:p>
                      <a:pPr algn="l" fontAlgn="b"/>
                      <a:r>
                        <a:rPr lang="en-GB" sz="1000" b="0" i="0" u="none" strike="noStrike" dirty="0">
                          <a:solidFill>
                            <a:srgbClr val="000000"/>
                          </a:solidFill>
                          <a:effectLst/>
                          <a:latin typeface="Calibri" panose="020F0502020204030204" pitchFamily="34" charset="0"/>
                        </a:rPr>
                        <a:t>Yachting Club</a:t>
                      </a:r>
                    </a:p>
                  </a:txBody>
                  <a:tcPr marL="6480" marR="6480" marT="6480" marB="0" anchor="b">
                    <a:lnL w="6350" cap="flat" cmpd="sng" algn="ctr">
                      <a:solidFill>
                        <a:srgbClr val="9BC2E6"/>
                      </a:solidFill>
                      <a:prstDash val="solid"/>
                      <a:round/>
                      <a:headEnd type="none" w="med" len="med"/>
                      <a:tailEnd type="none" w="med" len="med"/>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b"/>
                      <a:r>
                        <a:rPr lang="en-GB" sz="1000" b="0" i="0" u="none" strike="noStrike" kern="1200" dirty="0" smtClean="0">
                          <a:solidFill>
                            <a:srgbClr val="000000"/>
                          </a:solidFill>
                          <a:effectLst/>
                          <a:latin typeface="Calibri" panose="020F0502020204030204" pitchFamily="34" charset="0"/>
                          <a:ea typeface="+mn-ea"/>
                          <a:cs typeface="+mn-cs"/>
                        </a:rPr>
                        <a:t> </a:t>
                      </a:r>
                      <a:r>
                        <a:rPr lang="en-GB" sz="1000" b="0" i="0" u="none" strike="noStrike" kern="1200" dirty="0">
                          <a:solidFill>
                            <a:srgbClr val="000000"/>
                          </a:solidFill>
                          <a:effectLst/>
                          <a:latin typeface="Calibri" panose="020F0502020204030204" pitchFamily="34" charset="0"/>
                          <a:ea typeface="+mn-ea"/>
                          <a:cs typeface="+mn-cs"/>
                        </a:rPr>
                        <a:t>1,500.00 </a:t>
                      </a:r>
                    </a:p>
                  </a:txBody>
                  <a:tcPr marL="6480" marR="6480" marT="6480" marB="0" anchor="b">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r>
              <a:tr h="139643">
                <a:tc>
                  <a:txBody>
                    <a:bodyPr/>
                    <a:lstStyle/>
                    <a:p>
                      <a:pPr algn="l" fontAlgn="b"/>
                      <a:endParaRPr lang="en-GB" sz="1000" b="0" i="0" u="none" strike="noStrike" dirty="0">
                        <a:solidFill>
                          <a:srgbClr val="000000"/>
                        </a:solidFill>
                        <a:effectLst/>
                        <a:latin typeface="Calibri" panose="020F0502020204030204" pitchFamily="34" charset="0"/>
                      </a:endParaRPr>
                    </a:p>
                  </a:txBody>
                  <a:tcPr marL="6480" marR="6480" marT="6480" marB="0" anchor="b">
                    <a:lnL>
                      <a:noFill/>
                    </a:lnL>
                    <a:lnR>
                      <a:noFill/>
                    </a:lnR>
                    <a:lnT w="6350" cap="flat" cmpd="sng" algn="ctr">
                      <a:solidFill>
                        <a:srgbClr val="9BC2E6"/>
                      </a:solidFill>
                      <a:prstDash val="solid"/>
                      <a:round/>
                      <a:headEnd type="none" w="med" len="med"/>
                      <a:tailEnd type="none" w="med" len="med"/>
                    </a:lnT>
                    <a:lnB>
                      <a:noFill/>
                    </a:lnB>
                  </a:tcPr>
                </a:tc>
                <a:tc>
                  <a:txBody>
                    <a:bodyPr/>
                    <a:lstStyle/>
                    <a:p>
                      <a:pPr algn="r" fontAlgn="b"/>
                      <a:r>
                        <a:rPr lang="en-GB" sz="1000" b="1" i="0" u="none" strike="noStrike" dirty="0">
                          <a:solidFill>
                            <a:srgbClr val="000000"/>
                          </a:solidFill>
                          <a:effectLst/>
                          <a:latin typeface="Calibri" panose="020F0502020204030204" pitchFamily="34" charset="0"/>
                        </a:rPr>
                        <a:t>21,340</a:t>
                      </a:r>
                    </a:p>
                  </a:txBody>
                  <a:tcPr marL="6480" marR="6480" marT="6480" marB="0" anchor="b">
                    <a:lnL>
                      <a:noFill/>
                    </a:lnL>
                    <a:lnR>
                      <a:noFill/>
                    </a:lnR>
                    <a:lnT w="6350" cap="flat" cmpd="sng" algn="ctr">
                      <a:solidFill>
                        <a:srgbClr val="9BC2E6"/>
                      </a:solidFill>
                      <a:prstDash val="solid"/>
                      <a:round/>
                      <a:headEnd type="none" w="med" len="med"/>
                      <a:tailEnd type="none" w="med" len="med"/>
                    </a:lnT>
                    <a:lnB>
                      <a:noFill/>
                    </a:lnB>
                  </a:tcPr>
                </a:tc>
              </a:tr>
            </a:tbl>
          </a:graphicData>
        </a:graphic>
      </p:graphicFrame>
    </p:spTree>
    <p:extLst>
      <p:ext uri="{BB962C8B-B14F-4D97-AF65-F5344CB8AC3E}">
        <p14:creationId xmlns:p14="http://schemas.microsoft.com/office/powerpoint/2010/main" val="5258604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a:xfrm>
            <a:off x="457200" y="1143000"/>
            <a:ext cx="8229600" cy="5486400"/>
          </a:xfrm>
        </p:spPr>
        <p:txBody>
          <a:bodyPr/>
          <a:lstStyle/>
          <a:p>
            <a:pPr lvl="1"/>
            <a:r>
              <a:rPr lang="en-GB" sz="2400" dirty="0" smtClean="0"/>
              <a:t>GDPR – General Data Protection Regulation- David Foster </a:t>
            </a:r>
          </a:p>
          <a:p>
            <a:pPr lvl="1"/>
            <a:r>
              <a:rPr lang="en-GB" sz="2400" dirty="0" smtClean="0"/>
              <a:t>Club Buildings &amp; Space – Joelle Belleman</a:t>
            </a:r>
          </a:p>
          <a:p>
            <a:pPr lvl="1"/>
            <a:r>
              <a:rPr lang="en-GB" sz="2400" dirty="0" smtClean="0"/>
              <a:t>Amendment to Club Rules Document</a:t>
            </a:r>
            <a:endParaRPr lang="en-GB" sz="2400" dirty="0"/>
          </a:p>
          <a:p>
            <a:pPr lvl="1"/>
            <a:r>
              <a:rPr lang="en-GB" sz="2400" dirty="0" smtClean="0"/>
              <a:t>Reminder </a:t>
            </a:r>
            <a:r>
              <a:rPr lang="en-GB" sz="2400" dirty="0"/>
              <a:t>of CERN Club Rules</a:t>
            </a:r>
          </a:p>
          <a:p>
            <a:pPr lvl="1"/>
            <a:r>
              <a:rPr lang="en-GB" sz="2400" dirty="0" smtClean="0"/>
              <a:t>Finances </a:t>
            </a:r>
            <a:r>
              <a:rPr lang="en-GB" sz="2400" dirty="0"/>
              <a:t>– subsidies and </a:t>
            </a:r>
            <a:r>
              <a:rPr lang="en-GB" sz="2400" dirty="0" smtClean="0"/>
              <a:t>contracts</a:t>
            </a:r>
          </a:p>
          <a:p>
            <a:pPr lvl="1"/>
            <a:r>
              <a:rPr lang="en-GB" sz="2400" dirty="0" smtClean="0"/>
              <a:t>Insurance</a:t>
            </a:r>
          </a:p>
          <a:p>
            <a:pPr lvl="1"/>
            <a:r>
              <a:rPr lang="en-GB" sz="2400" dirty="0" smtClean="0"/>
              <a:t>Access</a:t>
            </a:r>
            <a:endParaRPr lang="en-GB" sz="2400" dirty="0"/>
          </a:p>
          <a:p>
            <a:pPr lvl="1"/>
            <a:r>
              <a:rPr lang="en-GB" sz="2400" dirty="0" err="1" smtClean="0"/>
              <a:t>Atomiade</a:t>
            </a:r>
            <a:r>
              <a:rPr lang="en-GB" sz="2400" dirty="0" smtClean="0"/>
              <a:t> 2018</a:t>
            </a:r>
            <a:endParaRPr lang="en-US" dirty="0"/>
          </a:p>
          <a:p>
            <a:pPr lvl="1"/>
            <a:r>
              <a:rPr lang="fr-FR" sz="2400" dirty="0" smtClean="0"/>
              <a:t>AOB </a:t>
            </a:r>
            <a:r>
              <a:rPr lang="fr-FR" dirty="0" smtClean="0"/>
              <a:t/>
            </a:r>
            <a:br>
              <a:rPr lang="fr-FR" dirty="0" smtClean="0"/>
            </a:br>
            <a:endParaRPr lang="fr-FR" sz="1200" dirty="0" smtClean="0"/>
          </a:p>
          <a:p>
            <a:pPr marL="344487" lvl="1" indent="0">
              <a:buNone/>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dirty="0" err="1" smtClean="0"/>
              <a:t>Amedment</a:t>
            </a:r>
            <a:r>
              <a:rPr lang="fr-FR" sz="3200" dirty="0" smtClean="0"/>
              <a:t> to Section 6 Club </a:t>
            </a:r>
            <a:r>
              <a:rPr lang="fr-FR" sz="3200" dirty="0" err="1" smtClean="0"/>
              <a:t>Rules</a:t>
            </a:r>
            <a:endParaRPr lang="fr-FR" sz="3200" dirty="0"/>
          </a:p>
        </p:txBody>
      </p:sp>
      <p:sp>
        <p:nvSpPr>
          <p:cNvPr id="3" name="Content Placeholder 2"/>
          <p:cNvSpPr>
            <a:spLocks noGrp="1"/>
          </p:cNvSpPr>
          <p:nvPr>
            <p:ph idx="1"/>
          </p:nvPr>
        </p:nvSpPr>
        <p:spPr>
          <a:xfrm>
            <a:off x="440531" y="1066800"/>
            <a:ext cx="8229600" cy="4530725"/>
          </a:xfrm>
        </p:spPr>
        <p:txBody>
          <a:bodyPr/>
          <a:lstStyle/>
          <a:p>
            <a:r>
              <a:rPr lang="en-GB" sz="1800" dirty="0" smtClean="0"/>
              <a:t>As </a:t>
            </a:r>
            <a:r>
              <a:rPr lang="en-GB" sz="1800" dirty="0"/>
              <a:t>per my message 24 </a:t>
            </a:r>
            <a:r>
              <a:rPr lang="en-GB" sz="1800" dirty="0" smtClean="0"/>
              <a:t>May 2017, </a:t>
            </a:r>
            <a:r>
              <a:rPr lang="en-GB" sz="1800" dirty="0"/>
              <a:t>and following the Staff Council meeting, the below amendments were unanimously approved  on 20 </a:t>
            </a:r>
            <a:r>
              <a:rPr lang="en-GB" sz="1800" dirty="0" smtClean="0"/>
              <a:t>June 2017, </a:t>
            </a:r>
            <a:r>
              <a:rPr lang="en-GB" sz="1800" dirty="0"/>
              <a:t>the </a:t>
            </a:r>
            <a:r>
              <a:rPr lang="en-GB" sz="1800" u="sng" dirty="0">
                <a:hlinkClick r:id="rId3"/>
              </a:rPr>
              <a:t>CERN Clubs rules</a:t>
            </a:r>
            <a:r>
              <a:rPr lang="en-GB" sz="1800" dirty="0">
                <a:hlinkClick r:id="rId3"/>
              </a:rPr>
              <a:t> </a:t>
            </a:r>
            <a:r>
              <a:rPr lang="en-GB" sz="1800" dirty="0"/>
              <a:t>have now been amended to include the following two clauses:</a:t>
            </a:r>
          </a:p>
          <a:p>
            <a:r>
              <a:rPr lang="fr-FR" sz="1800" dirty="0"/>
              <a:t>Dans mon email du 24 mai concernant l’ amendement de la Section 6 du règlement des clubs et suite à la décision unanime de </a:t>
            </a:r>
            <a:r>
              <a:rPr lang="fr-FR" sz="1800" dirty="0" smtClean="0"/>
              <a:t>l’AP </a:t>
            </a:r>
            <a:r>
              <a:rPr lang="fr-FR" sz="1800" dirty="0"/>
              <a:t>de les approuvé les 2 clauses font partie des règles des clubs </a:t>
            </a:r>
            <a:endParaRPr lang="en-GB" sz="1800" dirty="0"/>
          </a:p>
          <a:p>
            <a:r>
              <a:rPr lang="fr-FR" sz="1800" b="1" dirty="0"/>
              <a:t>6.8 Toutes les transactions financières dans le cadre des activités du club doivent passer par la trésorerie du club. En particulier, aucun transfert direct d’argent entre membre et instructeur ne peut être accepté.</a:t>
            </a:r>
            <a:br>
              <a:rPr lang="fr-FR" sz="1800" b="1" dirty="0"/>
            </a:br>
            <a:r>
              <a:rPr lang="fr-FR" sz="1800" b="1" dirty="0"/>
              <a:t/>
            </a:r>
            <a:br>
              <a:rPr lang="fr-FR" sz="1800" b="1" dirty="0"/>
            </a:br>
            <a:r>
              <a:rPr lang="fr-FR" sz="1800" b="1" dirty="0"/>
              <a:t>6.9 La trésorerie du club peut être associée à un compte bancaire. Dans ce cas le compte bancaire doit être au nom du club. En aucun cas la trésorerie du club ne peut être associée à un compte bancaire ouvert au nom d’un membre du club ou de son trésorier.</a:t>
            </a:r>
            <a:endParaRPr lang="en-GB" sz="1800" dirty="0"/>
          </a:p>
          <a:p>
            <a:endParaRPr lang="en-GB" dirty="0"/>
          </a:p>
        </p:txBody>
      </p:sp>
    </p:spTree>
    <p:extLst>
      <p:ext uri="{BB962C8B-B14F-4D97-AF65-F5344CB8AC3E}">
        <p14:creationId xmlns:p14="http://schemas.microsoft.com/office/powerpoint/2010/main" val="2120090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200" dirty="0" err="1" smtClean="0"/>
              <a:t>Reminder</a:t>
            </a:r>
            <a:r>
              <a:rPr lang="fr-FR" sz="3200" dirty="0" smtClean="0"/>
              <a:t> of Club </a:t>
            </a:r>
            <a:r>
              <a:rPr lang="fr-FR" sz="3200" dirty="0" err="1" smtClean="0"/>
              <a:t>Rules</a:t>
            </a:r>
            <a:endParaRPr lang="fr-FR" sz="3200" dirty="0"/>
          </a:p>
        </p:txBody>
      </p:sp>
      <p:pic>
        <p:nvPicPr>
          <p:cNvPr id="5" name="Content Placeholder 4"/>
          <p:cNvPicPr>
            <a:picLocks noGrp="1" noChangeAspect="1"/>
          </p:cNvPicPr>
          <p:nvPr>
            <p:ph idx="1"/>
          </p:nvPr>
        </p:nvPicPr>
        <p:blipFill>
          <a:blip r:embed="rId3"/>
          <a:stretch>
            <a:fillRect/>
          </a:stretch>
        </p:blipFill>
        <p:spPr>
          <a:xfrm>
            <a:off x="427139" y="1066800"/>
            <a:ext cx="8229600" cy="3811465"/>
          </a:xfrm>
          <a:prstGeom prst="rect">
            <a:avLst/>
          </a:prstGeom>
        </p:spPr>
      </p:pic>
      <p:sp>
        <p:nvSpPr>
          <p:cNvPr id="6" name="Oval 5"/>
          <p:cNvSpPr/>
          <p:nvPr/>
        </p:nvSpPr>
        <p:spPr>
          <a:xfrm>
            <a:off x="397078" y="2362200"/>
            <a:ext cx="9144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4"/>
          <a:stretch>
            <a:fillRect/>
          </a:stretch>
        </p:blipFill>
        <p:spPr>
          <a:xfrm>
            <a:off x="397078" y="1066800"/>
            <a:ext cx="7960116" cy="5486400"/>
          </a:xfrm>
          <a:prstGeom prst="rect">
            <a:avLst/>
          </a:prstGeom>
        </p:spPr>
      </p:pic>
      <p:pic>
        <p:nvPicPr>
          <p:cNvPr id="8" name="Picture 7"/>
          <p:cNvPicPr>
            <a:picLocks noChangeAspect="1"/>
          </p:cNvPicPr>
          <p:nvPr/>
        </p:nvPicPr>
        <p:blipFill>
          <a:blip r:embed="rId5"/>
          <a:stretch>
            <a:fillRect/>
          </a:stretch>
        </p:blipFill>
        <p:spPr>
          <a:xfrm>
            <a:off x="457200" y="1140494"/>
            <a:ext cx="8460510" cy="2748212"/>
          </a:xfrm>
          <a:prstGeom prst="rect">
            <a:avLst/>
          </a:prstGeom>
        </p:spPr>
      </p:pic>
    </p:spTree>
    <p:extLst>
      <p:ext uri="{BB962C8B-B14F-4D97-AF65-F5344CB8AC3E}">
        <p14:creationId xmlns:p14="http://schemas.microsoft.com/office/powerpoint/2010/main" val="3384706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6"/>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7"/>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r>
              <a:rPr lang="en-US" dirty="0"/>
              <a:t>Financial Policy (</a:t>
            </a:r>
            <a:r>
              <a:rPr lang="en-US" dirty="0" smtClean="0"/>
              <a:t>reminder)</a:t>
            </a:r>
            <a:endParaRPr lang="en-US" dirty="0"/>
          </a:p>
        </p:txBody>
      </p:sp>
      <p:sp>
        <p:nvSpPr>
          <p:cNvPr id="252931" name="Rectangle 3"/>
          <p:cNvSpPr>
            <a:spLocks noGrp="1" noChangeArrowheads="1"/>
          </p:cNvSpPr>
          <p:nvPr>
            <p:ph type="body" idx="1"/>
          </p:nvPr>
        </p:nvSpPr>
        <p:spPr>
          <a:xfrm>
            <a:off x="457200" y="1371600"/>
            <a:ext cx="8686800" cy="4530725"/>
          </a:xfrm>
        </p:spPr>
        <p:txBody>
          <a:bodyPr/>
          <a:lstStyle/>
          <a:p>
            <a:pPr>
              <a:lnSpc>
                <a:spcPct val="90000"/>
              </a:lnSpc>
            </a:pPr>
            <a:r>
              <a:rPr lang="en-US" dirty="0"/>
              <a:t>Spirit</a:t>
            </a:r>
          </a:p>
          <a:p>
            <a:pPr lvl="1">
              <a:lnSpc>
                <a:spcPct val="90000"/>
              </a:lnSpc>
            </a:pPr>
            <a:r>
              <a:rPr lang="en-US" dirty="0"/>
              <a:t>Some clubs entirely independent</a:t>
            </a:r>
          </a:p>
          <a:p>
            <a:pPr lvl="1">
              <a:lnSpc>
                <a:spcPct val="90000"/>
              </a:lnSpc>
            </a:pPr>
            <a:r>
              <a:rPr lang="en-US" dirty="0"/>
              <a:t>Some clubs need regular financial support to survive</a:t>
            </a:r>
          </a:p>
          <a:p>
            <a:pPr lvl="1">
              <a:lnSpc>
                <a:spcPct val="90000"/>
              </a:lnSpc>
            </a:pPr>
            <a:r>
              <a:rPr lang="en-US" dirty="0"/>
              <a:t>Some clubs need ad-hoc assistance</a:t>
            </a:r>
          </a:p>
          <a:p>
            <a:pPr lvl="1">
              <a:lnSpc>
                <a:spcPct val="90000"/>
              </a:lnSpc>
            </a:pPr>
            <a:r>
              <a:rPr lang="en-US" dirty="0"/>
              <a:t>Some clubs need space not money</a:t>
            </a:r>
          </a:p>
          <a:p>
            <a:pPr lvl="1">
              <a:lnSpc>
                <a:spcPct val="90000"/>
              </a:lnSpc>
            </a:pPr>
            <a:r>
              <a:rPr lang="en-US" dirty="0"/>
              <a:t>We want to encourage new clubs &amp; activities</a:t>
            </a:r>
          </a:p>
          <a:p>
            <a:pPr lvl="1">
              <a:lnSpc>
                <a:spcPct val="90000"/>
              </a:lnSpc>
            </a:pPr>
            <a:r>
              <a:rPr lang="en-US" dirty="0"/>
              <a:t>We want to support maximum number diverse clubs (old &amp; new)</a:t>
            </a:r>
          </a:p>
          <a:p>
            <a:pPr lvl="1">
              <a:lnSpc>
                <a:spcPct val="90000"/>
              </a:lnSpc>
            </a:pPr>
            <a:r>
              <a:rPr lang="en-US" dirty="0"/>
              <a:t>We want a long term planning </a:t>
            </a:r>
            <a:r>
              <a:rPr lang="en-US" dirty="0" smtClean="0"/>
              <a:t>view</a:t>
            </a:r>
          </a:p>
          <a:p>
            <a:pPr lvl="1">
              <a:lnSpc>
                <a:spcPct val="90000"/>
              </a:lnSpc>
            </a:pPr>
            <a:r>
              <a:rPr lang="en-US" dirty="0" smtClean="0"/>
              <a:t>20kchf for ‘Events’ – managed by Staff Association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293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293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5293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293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2931">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2931">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2931">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2931">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293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2931"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r>
              <a:rPr lang="en-US" dirty="0" smtClean="0"/>
              <a:t>Club Responsibilities</a:t>
            </a:r>
            <a:endParaRPr lang="en-US" dirty="0"/>
          </a:p>
        </p:txBody>
      </p:sp>
      <p:sp>
        <p:nvSpPr>
          <p:cNvPr id="269315" name="Rectangle 3"/>
          <p:cNvSpPr>
            <a:spLocks noGrp="1" noChangeArrowheads="1"/>
          </p:cNvSpPr>
          <p:nvPr>
            <p:ph type="body" idx="1"/>
          </p:nvPr>
        </p:nvSpPr>
        <p:spPr>
          <a:xfrm>
            <a:off x="457200" y="1066800"/>
            <a:ext cx="8229600" cy="4876800"/>
          </a:xfrm>
        </p:spPr>
        <p:txBody>
          <a:bodyPr/>
          <a:lstStyle/>
          <a:p>
            <a:pPr marL="495300" indent="-495300">
              <a:lnSpc>
                <a:spcPct val="80000"/>
              </a:lnSpc>
            </a:pPr>
            <a:r>
              <a:rPr lang="en-US" sz="2600" dirty="0" smtClean="0"/>
              <a:t>Submit Annual Report + Audited Accounts</a:t>
            </a:r>
          </a:p>
          <a:p>
            <a:pPr marL="822325" lvl="1" indent="-495300">
              <a:lnSpc>
                <a:spcPct val="80000"/>
              </a:lnSpc>
            </a:pPr>
            <a:r>
              <a:rPr lang="en-US" sz="2200" dirty="0" smtClean="0"/>
              <a:t>If not Subsidy/Contract will not be provided</a:t>
            </a:r>
          </a:p>
          <a:p>
            <a:pPr marL="495300" indent="-495300">
              <a:lnSpc>
                <a:spcPct val="80000"/>
              </a:lnSpc>
            </a:pPr>
            <a:r>
              <a:rPr lang="en-US" sz="2600" dirty="0" smtClean="0"/>
              <a:t>Adhere to:</a:t>
            </a:r>
          </a:p>
          <a:p>
            <a:pPr marL="822325" lvl="1" indent="-495300">
              <a:lnSpc>
                <a:spcPct val="80000"/>
              </a:lnSpc>
            </a:pPr>
            <a:r>
              <a:rPr lang="en-US" sz="2200" dirty="0" smtClean="0"/>
              <a:t>Club Statutes and or Federation, if applicable</a:t>
            </a:r>
          </a:p>
          <a:p>
            <a:pPr marL="822325" lvl="1" indent="-495300">
              <a:lnSpc>
                <a:spcPct val="80000"/>
              </a:lnSpc>
            </a:pPr>
            <a:r>
              <a:rPr lang="en-US" sz="2200" dirty="0" smtClean="0">
                <a:hlinkClick r:id="rId3"/>
              </a:rPr>
              <a:t>CERN Code of Conduct</a:t>
            </a:r>
            <a:endParaRPr lang="en-US" sz="2200" dirty="0" smtClean="0"/>
          </a:p>
          <a:p>
            <a:pPr marL="822325" lvl="1" indent="-495300">
              <a:lnSpc>
                <a:spcPct val="80000"/>
              </a:lnSpc>
            </a:pPr>
            <a:r>
              <a:rPr lang="en-GB" sz="2400" dirty="0" smtClean="0">
                <a:hlinkClick r:id="rId4" action="ppaction://hlinkfile"/>
              </a:rPr>
              <a:t>Operational Circular Nº5</a:t>
            </a:r>
            <a:r>
              <a:rPr lang="en-GB" sz="2400" dirty="0" smtClean="0"/>
              <a:t> (OC5)</a:t>
            </a:r>
          </a:p>
          <a:p>
            <a:pPr marL="822325" lvl="1" indent="-495300">
              <a:lnSpc>
                <a:spcPct val="80000"/>
              </a:lnSpc>
            </a:pPr>
            <a:r>
              <a:rPr lang="en-GB" sz="2400" dirty="0" smtClean="0"/>
              <a:t>CERN </a:t>
            </a:r>
            <a:r>
              <a:rPr lang="en-GB" sz="2400" dirty="0"/>
              <a:t>Clubs’ Rules and Procedure for Recognition</a:t>
            </a:r>
            <a:r>
              <a:rPr lang="en-GB" sz="2400" dirty="0" smtClean="0"/>
              <a:t>.</a:t>
            </a:r>
            <a:endParaRPr lang="en-US" sz="2400" dirty="0" smtClean="0"/>
          </a:p>
          <a:p>
            <a:pPr marL="495300" indent="-495300">
              <a:lnSpc>
                <a:spcPct val="80000"/>
              </a:lnSpc>
            </a:pPr>
            <a:r>
              <a:rPr lang="en-US" sz="2600" dirty="0" smtClean="0"/>
              <a:t>In case of conflicts/problems</a:t>
            </a:r>
          </a:p>
          <a:p>
            <a:pPr marL="822325" lvl="1" indent="-495300">
              <a:lnSpc>
                <a:spcPct val="80000"/>
              </a:lnSpc>
            </a:pPr>
            <a:r>
              <a:rPr lang="en-US" dirty="0" smtClean="0"/>
              <a:t>Contact CCC</a:t>
            </a:r>
          </a:p>
          <a:p>
            <a:pPr marL="495300" indent="-495300" algn="ctr">
              <a:lnSpc>
                <a:spcPct val="80000"/>
              </a:lnSpc>
              <a:buNone/>
            </a:pPr>
            <a:r>
              <a:rPr lang="en-US" dirty="0" smtClean="0">
                <a:solidFill>
                  <a:srgbClr val="FF0000"/>
                </a:solidFill>
              </a:rPr>
              <a:t/>
            </a:r>
            <a:br>
              <a:rPr lang="en-US" dirty="0" smtClean="0">
                <a:solidFill>
                  <a:srgbClr val="FF0000"/>
                </a:solidFill>
              </a:rPr>
            </a:br>
            <a:r>
              <a:rPr lang="en-US" dirty="0" smtClean="0">
                <a:solidFill>
                  <a:srgbClr val="FF0000"/>
                </a:solidFill>
              </a:rPr>
              <a:t>Clubs which fail to respect the above risk being sanctioned. </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9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931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931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931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9315">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9315">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9315">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9315">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69315">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69315">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35" presetClass="emph" presetSubtype="0" fill="hold" nodeType="clickEffect">
                                  <p:stCondLst>
                                    <p:cond delay="0"/>
                                  </p:stCondLst>
                                  <p:childTnLst>
                                    <p:anim calcmode="discrete" valueType="str">
                                      <p:cBhvr>
                                        <p:cTn id="34" dur="1000" fill="hold"/>
                                        <p:tgtEl>
                                          <p:spTgt spid="269315">
                                            <p:txEl>
                                              <p:pRg st="9" end="9"/>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r>
              <a:rPr lang="en-US" dirty="0" smtClean="0"/>
              <a:t>Financial Results </a:t>
            </a:r>
            <a:r>
              <a:rPr lang="en-US" dirty="0" smtClean="0"/>
              <a:t>2017</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2920945219"/>
              </p:ext>
            </p:extLst>
          </p:nvPr>
        </p:nvGraphicFramePr>
        <p:xfrm>
          <a:off x="618688" y="990600"/>
          <a:ext cx="8220512" cy="44196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 name="Chart 4"/>
          <p:cNvGraphicFramePr>
            <a:graphicFrameLocks/>
          </p:cNvGraphicFramePr>
          <p:nvPr>
            <p:extLst>
              <p:ext uri="{D42A27DB-BD31-4B8C-83A1-F6EECF244321}">
                <p14:modId xmlns:p14="http://schemas.microsoft.com/office/powerpoint/2010/main" val="182432943"/>
              </p:ext>
            </p:extLst>
          </p:nvPr>
        </p:nvGraphicFramePr>
        <p:xfrm>
          <a:off x="762000" y="1066800"/>
          <a:ext cx="7772400" cy="44958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a:t>
            </a:r>
            <a:r>
              <a:rPr lang="en-GB" dirty="0" smtClean="0"/>
              <a:t>Contracts</a:t>
            </a:r>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606572336"/>
              </p:ext>
            </p:extLst>
          </p:nvPr>
        </p:nvGraphicFramePr>
        <p:xfrm>
          <a:off x="533401" y="990600"/>
          <a:ext cx="5486400" cy="4418927"/>
        </p:xfrm>
        <a:graphic>
          <a:graphicData uri="http://schemas.openxmlformats.org/drawingml/2006/table">
            <a:tbl>
              <a:tblPr>
                <a:tableStyleId>{5C22544A-7EE6-4342-B048-85BDC9FD1C3A}</a:tableStyleId>
              </a:tblPr>
              <a:tblGrid>
                <a:gridCol w="2438399"/>
                <a:gridCol w="3048001"/>
              </a:tblGrid>
              <a:tr h="159770">
                <a:tc>
                  <a:txBody>
                    <a:bodyPr/>
                    <a:lstStyle/>
                    <a:p>
                      <a:pPr algn="l" fontAlgn="b"/>
                      <a:r>
                        <a:rPr lang="en-GB" sz="1050" u="none" strike="noStrike" dirty="0">
                          <a:effectLst/>
                          <a:latin typeface="+mn-lt"/>
                        </a:rPr>
                        <a:t>Club Name</a:t>
                      </a:r>
                      <a:endParaRPr lang="en-GB" sz="1050" b="1" i="0" u="none" strike="noStrike" dirty="0">
                        <a:solidFill>
                          <a:srgbClr val="FFFFFF"/>
                        </a:solidFill>
                        <a:effectLst/>
                        <a:latin typeface="+mn-lt"/>
                      </a:endParaRPr>
                    </a:p>
                  </a:txBody>
                  <a:tcPr marL="3663" marR="3663" marT="3663" marB="0" anchor="b"/>
                </a:tc>
                <a:tc>
                  <a:txBody>
                    <a:bodyPr/>
                    <a:lstStyle/>
                    <a:p>
                      <a:pPr algn="l" fontAlgn="b"/>
                      <a:r>
                        <a:rPr lang="en-GB" sz="1050" u="none" strike="noStrike" dirty="0">
                          <a:effectLst/>
                          <a:latin typeface="+mn-lt"/>
                        </a:rPr>
                        <a:t>Contract Amount</a:t>
                      </a:r>
                      <a:endParaRPr lang="en-GB" sz="1050" b="1" i="0" u="none" strike="noStrike" dirty="0">
                        <a:solidFill>
                          <a:srgbClr val="FFFFFF"/>
                        </a:solidFill>
                        <a:effectLst/>
                        <a:latin typeface="+mn-lt"/>
                      </a:endParaRPr>
                    </a:p>
                  </a:txBody>
                  <a:tcPr marL="3663" marR="3663" marT="3663" marB="0" anchor="b"/>
                </a:tc>
              </a:tr>
              <a:tr h="159770">
                <a:tc>
                  <a:txBody>
                    <a:bodyPr/>
                    <a:lstStyle/>
                    <a:p>
                      <a:pPr algn="l" fontAlgn="b"/>
                      <a:r>
                        <a:rPr lang="en-GB" sz="1050" u="none" strike="noStrike">
                          <a:effectLst/>
                          <a:latin typeface="+mn-lt"/>
                        </a:rPr>
                        <a:t> Astronmy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500.00 </a:t>
                      </a:r>
                      <a:endParaRPr lang="en-GB" sz="1050" b="0" i="0" u="none" strike="noStrike">
                        <a:solidFill>
                          <a:srgbClr val="000000"/>
                        </a:solidFill>
                        <a:effectLst/>
                        <a:latin typeface="+mn-lt"/>
                      </a:endParaRPr>
                    </a:p>
                  </a:txBody>
                  <a:tcPr marL="3663" marR="3663" marT="3663" marB="0" anchor="b"/>
                </a:tc>
              </a:tr>
              <a:tr h="237880">
                <a:tc>
                  <a:txBody>
                    <a:bodyPr/>
                    <a:lstStyle/>
                    <a:p>
                      <a:pPr algn="l" fontAlgn="b"/>
                      <a:r>
                        <a:rPr lang="en-GB" sz="1050" u="none" strike="noStrike">
                          <a:effectLst/>
                          <a:latin typeface="+mn-lt"/>
                        </a:rPr>
                        <a:t> Basketball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1,500.00 </a:t>
                      </a:r>
                      <a:endParaRPr lang="en-GB" sz="1050" b="0" i="0" u="none" strike="noStrike">
                        <a:solidFill>
                          <a:srgbClr val="000000"/>
                        </a:solidFill>
                        <a:effectLst/>
                        <a:latin typeface="+mn-lt"/>
                      </a:endParaRPr>
                    </a:p>
                  </a:txBody>
                  <a:tcPr marL="3663" marR="3663" marT="3663" marB="0" anchor="b"/>
                </a:tc>
              </a:tr>
              <a:tr h="237880">
                <a:tc>
                  <a:txBody>
                    <a:bodyPr/>
                    <a:lstStyle/>
                    <a:p>
                      <a:pPr algn="l" fontAlgn="b"/>
                      <a:r>
                        <a:rPr lang="en-GB" sz="1050" u="none" strike="noStrike">
                          <a:effectLst/>
                          <a:latin typeface="+mn-lt"/>
                        </a:rPr>
                        <a:t> Canoe-Kayak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3,500.00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CERN Choir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1,750.00 </a:t>
                      </a:r>
                      <a:endParaRPr lang="en-GB" sz="1050" b="0" i="0" u="none" strike="noStrike">
                        <a:solidFill>
                          <a:srgbClr val="000000"/>
                        </a:solidFill>
                        <a:effectLst/>
                        <a:latin typeface="+mn-lt"/>
                      </a:endParaRPr>
                    </a:p>
                  </a:txBody>
                  <a:tcPr marL="3663" marR="3663" marT="3663" marB="0" anchor="b"/>
                </a:tc>
              </a:tr>
              <a:tr h="176191">
                <a:tc>
                  <a:txBody>
                    <a:bodyPr/>
                    <a:lstStyle/>
                    <a:p>
                      <a:pPr algn="l" fontAlgn="b"/>
                      <a:r>
                        <a:rPr lang="en-GB" sz="1050" u="none" strike="noStrike">
                          <a:effectLst/>
                          <a:latin typeface="+mn-lt"/>
                        </a:rPr>
                        <a:t> CERN Technical Modelling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1,000.00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Cricket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800.00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Croquet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2,500.00 </a:t>
                      </a:r>
                      <a:endParaRPr lang="en-GB" sz="1050" b="0" i="0" u="none" strike="noStrike">
                        <a:solidFill>
                          <a:srgbClr val="000000"/>
                        </a:solidFill>
                        <a:effectLst/>
                        <a:latin typeface="+mn-lt"/>
                      </a:endParaRPr>
                    </a:p>
                  </a:txBody>
                  <a:tcPr marL="3663" marR="3663" marT="3663" marB="0" anchor="b"/>
                </a:tc>
              </a:tr>
              <a:tr h="206034">
                <a:tc>
                  <a:txBody>
                    <a:bodyPr/>
                    <a:lstStyle/>
                    <a:p>
                      <a:pPr algn="l" fontAlgn="b"/>
                      <a:r>
                        <a:rPr lang="en-GB" sz="1050" u="none" strike="noStrike">
                          <a:effectLst/>
                          <a:latin typeface="+mn-lt"/>
                        </a:rPr>
                        <a:t> Fly Fishing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Football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3,000.00 </a:t>
                      </a:r>
                      <a:endParaRPr lang="en-GB" sz="1050" b="0" i="0" u="none" strike="noStrike">
                        <a:solidFill>
                          <a:srgbClr val="000000"/>
                        </a:solidFill>
                        <a:effectLst/>
                        <a:latin typeface="+mn-lt"/>
                      </a:endParaRPr>
                    </a:p>
                  </a:txBody>
                  <a:tcPr marL="3663" marR="3663" marT="3663" marB="0" anchor="b"/>
                </a:tc>
              </a:tr>
              <a:tr h="151281">
                <a:tc>
                  <a:txBody>
                    <a:bodyPr/>
                    <a:lstStyle/>
                    <a:p>
                      <a:pPr algn="l" fontAlgn="b"/>
                      <a:r>
                        <a:rPr lang="en-GB" sz="1050" u="none" strike="noStrike">
                          <a:effectLst/>
                          <a:latin typeface="+mn-lt"/>
                        </a:rPr>
                        <a:t> Golf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1,000.00 </a:t>
                      </a:r>
                      <a:endParaRPr lang="en-GB" sz="1050" b="0" i="0" u="none" strike="noStrike">
                        <a:solidFill>
                          <a:srgbClr val="000000"/>
                        </a:solidFill>
                        <a:effectLst/>
                        <a:latin typeface="+mn-lt"/>
                      </a:endParaRPr>
                    </a:p>
                  </a:txBody>
                  <a:tcPr marL="3663" marR="3663" marT="3663" marB="0" anchor="b"/>
                </a:tc>
              </a:tr>
              <a:tr h="237880">
                <a:tc>
                  <a:txBody>
                    <a:bodyPr/>
                    <a:lstStyle/>
                    <a:p>
                      <a:pPr algn="l" fontAlgn="b"/>
                      <a:r>
                        <a:rPr lang="en-GB" sz="1050" u="none" strike="noStrike" dirty="0">
                          <a:effectLst/>
                          <a:latin typeface="+mn-lt"/>
                        </a:rPr>
                        <a:t> Ice Hockey Club </a:t>
                      </a:r>
                      <a:endParaRPr lang="en-GB" sz="1050" b="0" i="0" u="none" strike="noStrike" dirty="0">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3,000.00 </a:t>
                      </a:r>
                      <a:endParaRPr lang="en-GB" sz="1050" b="0" i="0" u="none" strike="noStrike">
                        <a:solidFill>
                          <a:srgbClr val="000000"/>
                        </a:solidFill>
                        <a:effectLst/>
                        <a:latin typeface="+mn-lt"/>
                      </a:endParaRPr>
                    </a:p>
                  </a:txBody>
                  <a:tcPr marL="3663" marR="3663" marT="3663" marB="0" anchor="b"/>
                </a:tc>
              </a:tr>
              <a:tr h="177509">
                <a:tc>
                  <a:txBody>
                    <a:bodyPr/>
                    <a:lstStyle/>
                    <a:p>
                      <a:pPr algn="l" fontAlgn="b"/>
                      <a:r>
                        <a:rPr lang="en-GB" sz="1050" u="none" strike="noStrike" dirty="0">
                          <a:effectLst/>
                          <a:latin typeface="+mn-lt"/>
                        </a:rPr>
                        <a:t> Learning Classical Music Club </a:t>
                      </a:r>
                      <a:endParaRPr lang="en-GB" sz="1050" b="0" i="0" u="none" strike="noStrike" dirty="0">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1,000.00 </a:t>
                      </a:r>
                      <a:endParaRPr lang="en-GB" sz="1050" b="0" i="0" u="none" strike="noStrike">
                        <a:solidFill>
                          <a:srgbClr val="000000"/>
                        </a:solidFill>
                        <a:effectLst/>
                        <a:latin typeface="+mn-lt"/>
                      </a:endParaRPr>
                    </a:p>
                  </a:txBody>
                  <a:tcPr marL="3663" marR="3663" marT="3663" marB="0" anchor="b"/>
                </a:tc>
              </a:tr>
              <a:tr h="151281">
                <a:tc>
                  <a:txBody>
                    <a:bodyPr/>
                    <a:lstStyle/>
                    <a:p>
                      <a:pPr algn="l" fontAlgn="b"/>
                      <a:r>
                        <a:rPr lang="en-GB" sz="1050" u="none" strike="noStrike">
                          <a:effectLst/>
                          <a:latin typeface="+mn-lt"/>
                        </a:rPr>
                        <a:t> MusiClub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4,000.00 </a:t>
                      </a:r>
                      <a:endParaRPr lang="en-GB" sz="1050" b="0" i="0" u="none" strike="noStrike">
                        <a:solidFill>
                          <a:srgbClr val="000000"/>
                        </a:solidFill>
                        <a:effectLst/>
                        <a:latin typeface="+mn-lt"/>
                      </a:endParaRPr>
                    </a:p>
                  </a:txBody>
                  <a:tcPr marL="3663" marR="3663" marT="3663" marB="0" anchor="b"/>
                </a:tc>
              </a:tr>
              <a:tr h="160362">
                <a:tc>
                  <a:txBody>
                    <a:bodyPr/>
                    <a:lstStyle/>
                    <a:p>
                      <a:pPr algn="l" fontAlgn="b"/>
                      <a:r>
                        <a:rPr lang="en-GB" sz="1050" u="none" strike="noStrike">
                          <a:effectLst/>
                          <a:latin typeface="+mn-lt"/>
                        </a:rPr>
                        <a:t> Orienteering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2,000.00 </a:t>
                      </a:r>
                      <a:endParaRPr lang="en-GB" sz="1050" b="0" i="0" u="none" strike="noStrike">
                        <a:solidFill>
                          <a:srgbClr val="000000"/>
                        </a:solidFill>
                        <a:effectLst/>
                        <a:latin typeface="+mn-lt"/>
                      </a:endParaRPr>
                    </a:p>
                  </a:txBody>
                  <a:tcPr marL="3663" marR="3663" marT="3663" marB="0" anchor="b"/>
                </a:tc>
              </a:tr>
              <a:tr h="227282">
                <a:tc>
                  <a:txBody>
                    <a:bodyPr/>
                    <a:lstStyle/>
                    <a:p>
                      <a:pPr algn="l" fontAlgn="b"/>
                      <a:r>
                        <a:rPr lang="en-GB" sz="1050" u="none" strike="noStrike">
                          <a:effectLst/>
                          <a:latin typeface="+mn-lt"/>
                        </a:rPr>
                        <a:t> PhotoClub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Rugby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1,500.00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Running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1,500.00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Scuba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2,000.00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Softball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800.00 </a:t>
                      </a:r>
                      <a:endParaRPr lang="en-GB" sz="1050" b="0" i="0" u="none" strike="noStrike">
                        <a:solidFill>
                          <a:srgbClr val="000000"/>
                        </a:solidFill>
                        <a:effectLst/>
                        <a:latin typeface="+mn-lt"/>
                      </a:endParaRPr>
                    </a:p>
                  </a:txBody>
                  <a:tcPr marL="3663" marR="3663" marT="3663" marB="0" anchor="b"/>
                </a:tc>
              </a:tr>
              <a:tr h="237880">
                <a:tc>
                  <a:txBody>
                    <a:bodyPr/>
                    <a:lstStyle/>
                    <a:p>
                      <a:pPr algn="l" fontAlgn="b"/>
                      <a:r>
                        <a:rPr lang="en-GB" sz="1050" u="none" strike="noStrike">
                          <a:effectLst/>
                          <a:latin typeface="+mn-lt"/>
                        </a:rPr>
                        <a:t> Table Tennis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3,000.00 </a:t>
                      </a:r>
                      <a:endParaRPr lang="en-GB" sz="1050" b="0" i="0" u="none" strike="noStrike">
                        <a:solidFill>
                          <a:srgbClr val="000000"/>
                        </a:solidFill>
                        <a:effectLst/>
                        <a:latin typeface="+mn-lt"/>
                      </a:endParaRPr>
                    </a:p>
                  </a:txBody>
                  <a:tcPr marL="3663" marR="3663" marT="3663" marB="0" anchor="b"/>
                </a:tc>
              </a:tr>
              <a:tr h="225146">
                <a:tc>
                  <a:txBody>
                    <a:bodyPr/>
                    <a:lstStyle/>
                    <a:p>
                      <a:pPr algn="l" fontAlgn="b"/>
                      <a:r>
                        <a:rPr lang="en-GB" sz="1050" u="none" strike="noStrike">
                          <a:effectLst/>
                          <a:latin typeface="+mn-lt"/>
                        </a:rPr>
                        <a:t> Volleyball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3,000.00 </a:t>
                      </a:r>
                      <a:endParaRPr lang="en-GB" sz="1050" b="0" i="0" u="none" strike="noStrike">
                        <a:solidFill>
                          <a:srgbClr val="000000"/>
                        </a:solidFill>
                        <a:effectLst/>
                        <a:latin typeface="+mn-lt"/>
                      </a:endParaRPr>
                    </a:p>
                  </a:txBody>
                  <a:tcPr marL="3663" marR="3663" marT="3663" marB="0" anchor="b"/>
                </a:tc>
              </a:tr>
              <a:tr h="159770">
                <a:tc>
                  <a:txBody>
                    <a:bodyPr/>
                    <a:lstStyle/>
                    <a:p>
                      <a:pPr algn="l" fontAlgn="b"/>
                      <a:r>
                        <a:rPr lang="en-GB" sz="1050" u="none" strike="noStrike">
                          <a:effectLst/>
                          <a:latin typeface="+mn-lt"/>
                        </a:rPr>
                        <a:t> Yachting Club </a:t>
                      </a:r>
                      <a:endParaRPr lang="en-GB" sz="1050" b="0" i="0" u="none" strike="noStrike">
                        <a:solidFill>
                          <a:srgbClr val="000000"/>
                        </a:solidFill>
                        <a:effectLst/>
                        <a:latin typeface="+mn-lt"/>
                      </a:endParaRPr>
                    </a:p>
                  </a:txBody>
                  <a:tcPr marL="3663" marR="3663" marT="3663" marB="0" anchor="b"/>
                </a:tc>
                <a:tc>
                  <a:txBody>
                    <a:bodyPr/>
                    <a:lstStyle/>
                    <a:p>
                      <a:pPr algn="l" fontAlgn="b"/>
                      <a:r>
                        <a:rPr lang="en-GB" sz="1050" u="none" strike="noStrike">
                          <a:effectLst/>
                          <a:latin typeface="+mn-lt"/>
                        </a:rPr>
                        <a:t> Fr.                4,000.00 </a:t>
                      </a:r>
                      <a:endParaRPr lang="en-GB" sz="1050" b="0" i="0" u="none" strike="noStrike">
                        <a:solidFill>
                          <a:srgbClr val="000000"/>
                        </a:solidFill>
                        <a:effectLst/>
                        <a:latin typeface="+mn-lt"/>
                      </a:endParaRPr>
                    </a:p>
                  </a:txBody>
                  <a:tcPr marL="3663" marR="3663" marT="3663" marB="0" anchor="b"/>
                </a:tc>
              </a:tr>
              <a:tr h="151281">
                <a:tc>
                  <a:txBody>
                    <a:bodyPr/>
                    <a:lstStyle/>
                    <a:p>
                      <a:pPr algn="l" fontAlgn="b"/>
                      <a:r>
                        <a:rPr lang="en-GB" sz="1050" b="0" i="0" u="none" strike="noStrike" dirty="0" smtClean="0">
                          <a:solidFill>
                            <a:srgbClr val="000000"/>
                          </a:solidFill>
                          <a:effectLst/>
                          <a:latin typeface="+mn-lt"/>
                        </a:rPr>
                        <a:t>Grand</a:t>
                      </a:r>
                      <a:r>
                        <a:rPr lang="en-GB" sz="1050" b="0" i="0" u="none" strike="noStrike" baseline="0" dirty="0" smtClean="0">
                          <a:solidFill>
                            <a:srgbClr val="000000"/>
                          </a:solidFill>
                          <a:effectLst/>
                          <a:latin typeface="+mn-lt"/>
                        </a:rPr>
                        <a:t> Total</a:t>
                      </a:r>
                      <a:endParaRPr lang="en-GB" sz="1050" b="0" i="0" u="none" strike="noStrike" dirty="0">
                        <a:solidFill>
                          <a:srgbClr val="000000"/>
                        </a:solidFill>
                        <a:effectLst/>
                        <a:latin typeface="+mn-lt"/>
                      </a:endParaRPr>
                    </a:p>
                  </a:txBody>
                  <a:tcPr marL="3663" marR="3663" marT="3663" marB="0" anchor="b"/>
                </a:tc>
                <a:tc>
                  <a:txBody>
                    <a:bodyPr/>
                    <a:lstStyle/>
                    <a:p>
                      <a:pPr algn="l" fontAlgn="b"/>
                      <a:r>
                        <a:rPr lang="en-GB" sz="1050" u="none" strike="noStrike" dirty="0">
                          <a:effectLst/>
                          <a:latin typeface="+mn-lt"/>
                        </a:rPr>
                        <a:t> </a:t>
                      </a:r>
                      <a:r>
                        <a:rPr lang="en-GB" sz="1050" b="1" u="none" strike="noStrike" dirty="0">
                          <a:effectLst/>
                          <a:latin typeface="+mn-lt"/>
                        </a:rPr>
                        <a:t>Fr.             41,350.00 </a:t>
                      </a:r>
                      <a:endParaRPr lang="en-GB" sz="1050" b="1" i="0" u="none" strike="noStrike" dirty="0">
                        <a:solidFill>
                          <a:srgbClr val="000000"/>
                        </a:solidFill>
                        <a:effectLst/>
                        <a:latin typeface="+mn-lt"/>
                      </a:endParaRPr>
                    </a:p>
                  </a:txBody>
                  <a:tcPr marL="3663" marR="3663" marT="3663" marB="0" anchor="b"/>
                </a:tc>
              </a:tr>
            </a:tbl>
          </a:graphicData>
        </a:graphic>
      </p:graphicFrame>
      <p:sp>
        <p:nvSpPr>
          <p:cNvPr id="11" name="TextBox 10"/>
          <p:cNvSpPr txBox="1"/>
          <p:nvPr/>
        </p:nvSpPr>
        <p:spPr>
          <a:xfrm>
            <a:off x="6400800" y="5334000"/>
            <a:ext cx="2209800" cy="369332"/>
          </a:xfrm>
          <a:prstGeom prst="rect">
            <a:avLst/>
          </a:prstGeom>
          <a:noFill/>
        </p:spPr>
        <p:txBody>
          <a:bodyPr wrap="square" rtlCol="0">
            <a:spAutoFit/>
          </a:bodyPr>
          <a:lstStyle/>
          <a:p>
            <a:r>
              <a:rPr lang="en-GB" dirty="0" smtClean="0"/>
              <a:t>4.8%     2016</a:t>
            </a:r>
            <a:endParaRPr lang="en-GB" dirty="0"/>
          </a:p>
        </p:txBody>
      </p:sp>
      <p:sp>
        <p:nvSpPr>
          <p:cNvPr id="12" name="Down Arrow 11"/>
          <p:cNvSpPr/>
          <p:nvPr/>
        </p:nvSpPr>
        <p:spPr>
          <a:xfrm>
            <a:off x="7086600" y="5409527"/>
            <a:ext cx="152400" cy="22927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2017 Subsidies</a:t>
            </a:r>
            <a:endParaRPr lang="en-GB" dirty="0"/>
          </a:p>
        </p:txBody>
      </p:sp>
      <p:graphicFrame>
        <p:nvGraphicFramePr>
          <p:cNvPr id="3" name="Table 2"/>
          <p:cNvGraphicFramePr>
            <a:graphicFrameLocks noGrp="1"/>
          </p:cNvGraphicFramePr>
          <p:nvPr>
            <p:extLst>
              <p:ext uri="{D42A27DB-BD31-4B8C-83A1-F6EECF244321}">
                <p14:modId xmlns:p14="http://schemas.microsoft.com/office/powerpoint/2010/main" val="2159484344"/>
              </p:ext>
            </p:extLst>
          </p:nvPr>
        </p:nvGraphicFramePr>
        <p:xfrm>
          <a:off x="1600200" y="1417645"/>
          <a:ext cx="6858000" cy="3261431"/>
        </p:xfrm>
        <a:graphic>
          <a:graphicData uri="http://schemas.openxmlformats.org/drawingml/2006/table">
            <a:tbl>
              <a:tblPr>
                <a:tableStyleId>{5C22544A-7EE6-4342-B048-85BDC9FD1C3A}</a:tableStyleId>
              </a:tblPr>
              <a:tblGrid>
                <a:gridCol w="3083943"/>
                <a:gridCol w="3774057"/>
              </a:tblGrid>
              <a:tr h="218473">
                <a:tc>
                  <a:txBody>
                    <a:bodyPr/>
                    <a:lstStyle/>
                    <a:p>
                      <a:pPr algn="l" fontAlgn="b"/>
                      <a:r>
                        <a:rPr lang="en-GB" sz="1100" u="none" strike="noStrike" dirty="0">
                          <a:effectLst/>
                        </a:rPr>
                        <a:t>Club</a:t>
                      </a:r>
                      <a:endParaRPr lang="en-GB" sz="1100" b="1" i="0" u="none" strike="noStrike" dirty="0">
                        <a:solidFill>
                          <a:srgbClr val="FFFFFF"/>
                        </a:solidFill>
                        <a:effectLst/>
                        <a:latin typeface="Calibri" panose="020F0502020204030204" pitchFamily="34" charset="0"/>
                      </a:endParaRPr>
                    </a:p>
                  </a:txBody>
                  <a:tcPr marL="0" marR="0" marT="0" marB="0" anchor="b"/>
                </a:tc>
                <a:tc>
                  <a:txBody>
                    <a:bodyPr/>
                    <a:lstStyle/>
                    <a:p>
                      <a:pPr algn="l" fontAlgn="b"/>
                      <a:r>
                        <a:rPr lang="en-GB" sz="1100" u="none" strike="noStrike">
                          <a:effectLst/>
                        </a:rPr>
                        <a:t>Subsidy AmountApproved by CCC</a:t>
                      </a:r>
                      <a:endParaRPr lang="en-GB" sz="1100" b="1" i="0" u="none" strike="noStrike">
                        <a:solidFill>
                          <a:srgbClr val="FFFFFF"/>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CERN Choir</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1’500</a:t>
                      </a:r>
                      <a:endParaRPr lang="en-GB" sz="1100" b="0" i="0" u="none" strike="noStrike" dirty="0">
                        <a:solidFill>
                          <a:srgbClr val="000000"/>
                        </a:solidFill>
                        <a:effectLst/>
                        <a:latin typeface="Calibri" panose="020F0502020204030204" pitchFamily="34" charset="0"/>
                      </a:endParaRPr>
                    </a:p>
                  </a:txBody>
                  <a:tcPr marL="0" marR="0" marT="0" marB="0" anchor="b"/>
                </a:tc>
              </a:tr>
              <a:tr h="202809">
                <a:tc>
                  <a:txBody>
                    <a:bodyPr/>
                    <a:lstStyle/>
                    <a:p>
                      <a:pPr algn="l" fontAlgn="b"/>
                      <a:r>
                        <a:rPr lang="en-GB" sz="1100" u="none" strike="noStrike" dirty="0">
                          <a:effectLst/>
                        </a:rPr>
                        <a:t>CERN Technical Modelling Club</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3’150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Cricket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300</a:t>
                      </a:r>
                      <a:endParaRPr lang="en-GB" sz="1100" b="0" i="0" u="none" strike="noStrike">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Filmmakers'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2’000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Fly Fishing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800</a:t>
                      </a:r>
                      <a:endParaRPr lang="en-GB" sz="1100" b="0" i="0" u="none" strike="noStrike">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dirty="0">
                          <a:effectLst/>
                        </a:rPr>
                        <a:t>Jazz </a:t>
                      </a:r>
                      <a:r>
                        <a:rPr lang="en-GB" sz="1100" u="none" strike="noStrike" dirty="0" smtClean="0">
                          <a:effectLst/>
                        </a:rPr>
                        <a:t>Club</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3’136</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dirty="0">
                          <a:effectLst/>
                        </a:rPr>
                        <a:t>Martial Arts Club </a:t>
                      </a:r>
                      <a:r>
                        <a:rPr lang="en-GB" sz="1100" u="none" strike="noStrike" dirty="0" smtClean="0">
                          <a:effectLst/>
                        </a:rPr>
                        <a:t>(1)</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1’500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MusiClub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2’000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Ski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a:effectLst/>
                        </a:rPr>
                        <a:t>450</a:t>
                      </a:r>
                      <a:endParaRPr lang="en-GB" sz="1100" b="0" i="0" u="none" strike="noStrike">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dirty="0">
                          <a:effectLst/>
                        </a:rPr>
                        <a:t>Solar Club </a:t>
                      </a:r>
                      <a:r>
                        <a:rPr lang="en-GB" sz="1100" u="none" strike="noStrike" dirty="0" smtClean="0">
                          <a:effectLst/>
                        </a:rPr>
                        <a:t>(2)</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2’500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dirty="0">
                          <a:effectLst/>
                        </a:rPr>
                        <a:t>Table </a:t>
                      </a:r>
                      <a:r>
                        <a:rPr lang="en-GB" sz="1100" u="none" strike="noStrike" dirty="0" smtClean="0">
                          <a:effectLst/>
                        </a:rPr>
                        <a:t>Football</a:t>
                      </a:r>
                      <a:endParaRPr lang="en-GB" sz="11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4’800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Volleyball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1’500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u="none" strike="noStrike">
                          <a:effectLst/>
                        </a:rPr>
                        <a:t>Yachting Club</a:t>
                      </a:r>
                      <a:endParaRPr lang="en-GB" sz="11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1’500</a:t>
                      </a:r>
                      <a:endParaRPr lang="en-GB" sz="1100" b="0" i="0" u="none" strike="noStrike" dirty="0">
                        <a:solidFill>
                          <a:srgbClr val="000000"/>
                        </a:solidFill>
                        <a:effectLst/>
                        <a:latin typeface="Calibri" panose="020F0502020204030204" pitchFamily="34" charset="0"/>
                      </a:endParaRPr>
                    </a:p>
                  </a:txBody>
                  <a:tcPr marL="0" marR="0" marT="0" marB="0" anchor="b"/>
                </a:tc>
              </a:tr>
              <a:tr h="218473">
                <a:tc>
                  <a:txBody>
                    <a:bodyPr/>
                    <a:lstStyle/>
                    <a:p>
                      <a:pPr algn="l" fontAlgn="b"/>
                      <a:r>
                        <a:rPr lang="en-GB" sz="1100" b="1" i="0" u="none" strike="noStrike" dirty="0" smtClean="0">
                          <a:solidFill>
                            <a:srgbClr val="000000"/>
                          </a:solidFill>
                          <a:effectLst/>
                          <a:latin typeface="Calibri" panose="020F0502020204030204" pitchFamily="34" charset="0"/>
                        </a:rPr>
                        <a:t>Grand Total</a:t>
                      </a:r>
                      <a:endParaRPr lang="en-GB" sz="1100" b="1"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1100" u="none" strike="noStrike" dirty="0" smtClean="0">
                          <a:effectLst/>
                        </a:rPr>
                        <a:t>25’136.00</a:t>
                      </a:r>
                      <a:endParaRPr lang="en-GB" sz="1100" b="1" i="0" u="none" strike="noStrike" dirty="0">
                        <a:solidFill>
                          <a:srgbClr val="000000"/>
                        </a:solidFill>
                        <a:effectLst/>
                        <a:latin typeface="Calibri" panose="020F0502020204030204" pitchFamily="34" charset="0"/>
                      </a:endParaRPr>
                    </a:p>
                  </a:txBody>
                  <a:tcPr marL="0" marR="0" marT="0" marB="0" anchor="b"/>
                </a:tc>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141858547"/>
              </p:ext>
            </p:extLst>
          </p:nvPr>
        </p:nvGraphicFramePr>
        <p:xfrm>
          <a:off x="533400" y="4876800"/>
          <a:ext cx="2044700" cy="411480"/>
        </p:xfrm>
        <a:graphic>
          <a:graphicData uri="http://schemas.openxmlformats.org/drawingml/2006/table">
            <a:tbl>
              <a:tblPr>
                <a:tableStyleId>{5C22544A-7EE6-4342-B048-85BDC9FD1C3A}</a:tableStyleId>
              </a:tblPr>
              <a:tblGrid>
                <a:gridCol w="2044700"/>
              </a:tblGrid>
              <a:tr h="205740">
                <a:tc>
                  <a:txBody>
                    <a:bodyPr/>
                    <a:lstStyle/>
                    <a:p>
                      <a:pPr algn="l" fontAlgn="b"/>
                      <a:r>
                        <a:rPr lang="en-GB" sz="1100" u="none" strike="noStrike" baseline="30000" dirty="0" smtClean="0">
                          <a:effectLst/>
                        </a:rPr>
                        <a:t>1 </a:t>
                      </a:r>
                      <a:r>
                        <a:rPr lang="en-GB" sz="1100" u="none" strike="noStrike" baseline="30000" dirty="0" err="1" smtClean="0">
                          <a:effectLst/>
                        </a:rPr>
                        <a:t>en</a:t>
                      </a:r>
                      <a:r>
                        <a:rPr lang="en-GB" sz="1100" u="none" strike="noStrike" baseline="30000" dirty="0" smtClean="0">
                          <a:effectLst/>
                        </a:rPr>
                        <a:t> </a:t>
                      </a:r>
                      <a:r>
                        <a:rPr lang="en-GB" sz="1100" u="none" strike="noStrike" baseline="30000" dirty="0" err="1" smtClean="0">
                          <a:effectLst/>
                        </a:rPr>
                        <a:t>attente</a:t>
                      </a:r>
                      <a:r>
                        <a:rPr lang="en-GB" sz="1100" u="none" strike="noStrike" baseline="30000" dirty="0" smtClean="0">
                          <a:effectLst/>
                        </a:rPr>
                        <a:t> </a:t>
                      </a:r>
                      <a:r>
                        <a:rPr lang="en-GB" sz="1100" u="none" strike="noStrike" baseline="30000" dirty="0" err="1" smtClean="0">
                          <a:effectLst/>
                        </a:rPr>
                        <a:t>reponse</a:t>
                      </a:r>
                      <a:r>
                        <a:rPr lang="en-GB" sz="1100" u="none" strike="noStrike" baseline="30000" dirty="0" smtClean="0">
                          <a:effectLst/>
                        </a:rPr>
                        <a:t> CLUB</a:t>
                      </a:r>
                      <a:endParaRPr lang="en-GB" sz="1100" b="0" i="0" u="none" strike="noStrike" dirty="0">
                        <a:solidFill>
                          <a:srgbClr val="000000"/>
                        </a:solidFill>
                        <a:effectLst/>
                        <a:latin typeface="Calibri" panose="020F0502020204030204" pitchFamily="34" charset="0"/>
                      </a:endParaRPr>
                    </a:p>
                  </a:txBody>
                  <a:tcPr marL="0" marR="0" marT="0" marB="0" anchor="b"/>
                </a:tc>
              </a:tr>
              <a:tr h="205740">
                <a:tc>
                  <a:txBody>
                    <a:bodyPr/>
                    <a:lstStyle/>
                    <a:p>
                      <a:pPr algn="l" fontAlgn="b"/>
                      <a:r>
                        <a:rPr lang="en-GB" sz="1100" u="none" strike="noStrike" baseline="30000" dirty="0" smtClean="0">
                          <a:effectLst/>
                        </a:rPr>
                        <a:t>2 </a:t>
                      </a:r>
                      <a:r>
                        <a:rPr lang="en-GB" sz="1100" u="none" strike="noStrike" baseline="30000" dirty="0" err="1" smtClean="0">
                          <a:effectLst/>
                        </a:rPr>
                        <a:t>en</a:t>
                      </a:r>
                      <a:r>
                        <a:rPr lang="en-GB" sz="1100" u="none" strike="noStrike" baseline="30000" dirty="0" smtClean="0">
                          <a:effectLst/>
                        </a:rPr>
                        <a:t> </a:t>
                      </a:r>
                      <a:r>
                        <a:rPr lang="en-GB" sz="1100" u="none" strike="noStrike" baseline="30000" dirty="0" err="1" smtClean="0">
                          <a:effectLst/>
                        </a:rPr>
                        <a:t>attente</a:t>
                      </a:r>
                      <a:r>
                        <a:rPr lang="en-GB" sz="1100" u="none" strike="noStrike" baseline="30000" dirty="0" smtClean="0">
                          <a:effectLst/>
                        </a:rPr>
                        <a:t> </a:t>
                      </a:r>
                      <a:r>
                        <a:rPr lang="en-GB" sz="1100" u="none" strike="noStrike" baseline="30000" dirty="0" err="1" smtClean="0">
                          <a:effectLst/>
                        </a:rPr>
                        <a:t>reponse</a:t>
                      </a:r>
                      <a:r>
                        <a:rPr lang="en-GB" sz="1100" u="none" strike="noStrike" baseline="30000" dirty="0" smtClean="0">
                          <a:effectLst/>
                        </a:rPr>
                        <a:t> CLUB</a:t>
                      </a:r>
                      <a:endParaRPr lang="en-GB" sz="1100" b="0" i="0" u="none" strike="noStrike" dirty="0">
                        <a:solidFill>
                          <a:srgbClr val="000000"/>
                        </a:solidFill>
                        <a:effectLst/>
                        <a:latin typeface="Calibri" panose="020F0502020204030204" pitchFamily="34" charset="0"/>
                      </a:endParaRPr>
                    </a:p>
                  </a:txBody>
                  <a:tcPr marL="0" marR="0" marT="0" marB="0" anchor="b"/>
                </a:tc>
              </a:tr>
            </a:tbl>
          </a:graphicData>
        </a:graphic>
      </p:graphicFrame>
      <p:sp>
        <p:nvSpPr>
          <p:cNvPr id="6" name="TextBox 5"/>
          <p:cNvSpPr txBox="1"/>
          <p:nvPr/>
        </p:nvSpPr>
        <p:spPr>
          <a:xfrm>
            <a:off x="6400800" y="5334000"/>
            <a:ext cx="2209800" cy="369332"/>
          </a:xfrm>
          <a:prstGeom prst="rect">
            <a:avLst/>
          </a:prstGeom>
          <a:noFill/>
        </p:spPr>
        <p:txBody>
          <a:bodyPr wrap="square" rtlCol="0">
            <a:spAutoFit/>
          </a:bodyPr>
          <a:lstStyle/>
          <a:p>
            <a:r>
              <a:rPr lang="en-GB" dirty="0" smtClean="0"/>
              <a:t>17%     2016</a:t>
            </a:r>
            <a:endParaRPr lang="en-GB" dirty="0"/>
          </a:p>
        </p:txBody>
      </p:sp>
      <p:sp>
        <p:nvSpPr>
          <p:cNvPr id="7" name="Down Arrow 6"/>
          <p:cNvSpPr/>
          <p:nvPr/>
        </p:nvSpPr>
        <p:spPr>
          <a:xfrm flipV="1">
            <a:off x="7010400" y="5395912"/>
            <a:ext cx="1524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15908</TotalTime>
  <Words>1002</Words>
  <Application>Microsoft Office PowerPoint</Application>
  <PresentationFormat>On-screen Show (4:3)</PresentationFormat>
  <Paragraphs>279</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Garamond</vt:lpstr>
      <vt:lpstr>Wingdings</vt:lpstr>
      <vt:lpstr>Edge</vt:lpstr>
      <vt:lpstr>Club Presidents Meeting</vt:lpstr>
      <vt:lpstr>Agenda</vt:lpstr>
      <vt:lpstr>Amedment to Section 6 Club Rules</vt:lpstr>
      <vt:lpstr>Reminder of Club Rules</vt:lpstr>
      <vt:lpstr>Financial Policy (reminder)</vt:lpstr>
      <vt:lpstr>Club Responsibilities</vt:lpstr>
      <vt:lpstr>Financial Results 2017</vt:lpstr>
      <vt:lpstr>2017 Contracts</vt:lpstr>
      <vt:lpstr>2017 Subsidies</vt:lpstr>
      <vt:lpstr>Insurance</vt:lpstr>
      <vt:lpstr>Access</vt:lpstr>
      <vt:lpstr>Atomaide 2018</vt:lpstr>
      <vt:lpstr>CCC members</vt:lpstr>
      <vt:lpstr>CCC New Members</vt:lpstr>
      <vt:lpstr>AOB &amp; ‘Thank Yous’</vt:lpstr>
      <vt:lpstr>2016 Contracts</vt:lpstr>
      <vt:lpstr>2016 Subsidies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Club Presidents Meeting</dc:title>
  <dc:creator>James Purvis</dc:creator>
  <cp:lastModifiedBy>Rachel Bray</cp:lastModifiedBy>
  <cp:revision>366</cp:revision>
  <cp:lastPrinted>2017-09-20T10:25:13Z</cp:lastPrinted>
  <dcterms:created xsi:type="dcterms:W3CDTF">2006-06-08T18:53:43Z</dcterms:created>
  <dcterms:modified xsi:type="dcterms:W3CDTF">2017-09-20T10:26:43Z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