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8" r:id="rId2"/>
  </p:sldMasterIdLst>
  <p:notesMasterIdLst>
    <p:notesMasterId r:id="rId8"/>
  </p:notesMasterIdLst>
  <p:handoutMasterIdLst>
    <p:handoutMasterId r:id="rId9"/>
  </p:handoutMasterIdLst>
  <p:sldIdLst>
    <p:sldId id="260" r:id="rId3"/>
    <p:sldId id="454" r:id="rId4"/>
    <p:sldId id="455" r:id="rId5"/>
    <p:sldId id="459" r:id="rId6"/>
    <p:sldId id="460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5E7"/>
    <a:srgbClr val="0F7002"/>
    <a:srgbClr val="EB9527"/>
    <a:srgbClr val="C3A0FF"/>
    <a:srgbClr val="F3D944"/>
    <a:srgbClr val="FF8000"/>
    <a:srgbClr val="800080"/>
    <a:srgbClr val="FFFA2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37" autoAdjust="0"/>
    <p:restoredTop sz="96031" autoAdjust="0"/>
  </p:normalViewPr>
  <p:slideViewPr>
    <p:cSldViewPr snapToGrid="0" snapToObjects="1">
      <p:cViewPr>
        <p:scale>
          <a:sx n="114" d="100"/>
          <a:sy n="114" d="100"/>
        </p:scale>
        <p:origin x="704" y="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71FADDF-B43B-744C-A8E0-911BBFD81B05}" type="datetimeFigureOut">
              <a:rPr lang="en-US"/>
              <a:pPr>
                <a:defRPr/>
              </a:pPr>
              <a:t>1/25/18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10E6A92-CFFC-1F40-865F-7CB12F6BA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0228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A4A0568-DA43-8F47-A63D-F6E3B0E58EBC}" type="datetimeFigureOut">
              <a:rPr lang="en-US"/>
              <a:pPr>
                <a:defRPr/>
              </a:pPr>
              <a:t>1/25/18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526A155-F914-AA43-A920-2DD7B78A8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154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lang="fr-CH"/>
              <a:t>Cliquez et modifiez le titre</a:t>
            </a:r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January 2018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ACE0B-B901-754B-B36A-04E1F580CD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82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CH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 January 2018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79847-7458-0441-891D-1F76CB1287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25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0520" y="3365086"/>
              <a:ext cx="1835141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2C7C9F"/>
              </a:buClr>
              <a:defRPr/>
            </a:pPr>
            <a:r>
              <a:rPr 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 defTabSz="914400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26 January 2018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 defTabSz="914400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31DD1EC-1FED-9B49-80D5-216A15815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5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6311900"/>
            <a:ext cx="1262062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26 January 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0131BEC-8EE9-CF45-9173-8B1245ED8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2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3" y="6311900"/>
            <a:ext cx="1262062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26 January 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B3983F70-23CA-A748-84E4-9C08E0D9E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24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19"/>
          <p:cNvSpPr txBox="1">
            <a:spLocks noGrp="1"/>
          </p:cNvSpPr>
          <p:nvPr>
            <p:ph type="sldNum" idx="10"/>
          </p:nvPr>
        </p:nvSpPr>
        <p:spPr>
          <a:xfrm>
            <a:off x="8472488" y="6218238"/>
            <a:ext cx="549275" cy="523875"/>
          </a:xfrm>
        </p:spPr>
        <p:txBody>
          <a:bodyPr lIns="91425" tIns="91425" rIns="91425" bIns="91425" anchorCtr="0">
            <a:noAutofit/>
          </a:bodyPr>
          <a:lstStyle>
            <a:lvl1pPr defTabSz="914400">
              <a:defRPr/>
            </a:lvl1pPr>
          </a:lstStyle>
          <a:p>
            <a:pPr>
              <a:defRPr/>
            </a:pPr>
            <a:fld id="{53FB499C-FF29-AD4A-A784-1A78F6C5C8BB}" type="slidenum">
              <a:rPr lang="en"/>
              <a:pPr>
                <a:defRPr/>
              </a:pPr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67791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149225"/>
            <a:ext cx="8226425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Cliquez et modifiez le titre</a:t>
            </a:r>
            <a:endParaRPr lang="en-US"/>
          </a:p>
        </p:txBody>
      </p:sp>
      <p:sp>
        <p:nvSpPr>
          <p:cNvPr id="102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204913"/>
            <a:ext cx="8226425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en-US"/>
          </a:p>
        </p:txBody>
      </p:sp>
      <p:pic>
        <p:nvPicPr>
          <p:cNvPr id="1028" name="Image 4" descr="bande-01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57913"/>
            <a:ext cx="91440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8625" y="63627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26 January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318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150" y="6356350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fld id="{CA1A3F36-3D64-844B-A389-E77DDF38EE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Times New Roman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Times New Roman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Times New Roman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Times New Roman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Times New Roman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493713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charset="0"/>
        <a:buChar char="§"/>
        <a:defRPr sz="2800" kern="1200">
          <a:solidFill>
            <a:schemeClr val="tx1"/>
          </a:solidFill>
          <a:latin typeface="Times New Roman"/>
          <a:ea typeface="ＭＳ Ｐゴシック" charset="0"/>
          <a:cs typeface="ＭＳ Ｐゴシック" charset="0"/>
        </a:defRPr>
      </a:lvl1pPr>
      <a:lvl2pPr marL="904875" indent="-457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•"/>
        <a:defRPr sz="2400" kern="1200">
          <a:solidFill>
            <a:schemeClr val="tx1"/>
          </a:solidFill>
          <a:latin typeface="Times New Roman"/>
          <a:ea typeface="ＭＳ Ｐゴシック" charset="0"/>
          <a:cs typeface="+mn-cs"/>
        </a:defRPr>
      </a:lvl2pPr>
      <a:lvl3pPr marL="10922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charset="0"/>
        <a:buChar char="Ø"/>
        <a:defRPr kern="1200">
          <a:solidFill>
            <a:schemeClr val="tx1"/>
          </a:solidFill>
          <a:latin typeface="Times New Roman"/>
          <a:ea typeface="ＭＳ Ｐゴシック" charset="0"/>
          <a:cs typeface="+mn-cs"/>
        </a:defRPr>
      </a:lvl3pPr>
      <a:lvl4pPr marL="13843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charset="0"/>
        <a:buChar char="•"/>
        <a:defRPr sz="1600" kern="1200">
          <a:solidFill>
            <a:schemeClr val="tx1"/>
          </a:solidFill>
          <a:latin typeface="Times New Roman"/>
          <a:ea typeface="ＭＳ Ｐゴシック" charset="0"/>
          <a:cs typeface="+mn-cs"/>
        </a:defRPr>
      </a:lvl4pPr>
      <a:lvl5pPr marL="1649413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charset="0"/>
        <a:buChar char="•"/>
        <a:defRPr sz="1600" kern="1200">
          <a:solidFill>
            <a:schemeClr val="tx1"/>
          </a:solidFill>
          <a:latin typeface="Times New Roman"/>
          <a:ea typeface="ＭＳ Ｐゴシック" charset="0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white">
                    <a:lumMod val="9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26 January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2F2F2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45720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2F2F2"/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fld id="{6F87FCDA-5EAF-424B-AC9F-95BEA886C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-groups.cern.ch/e-groups/EgroupsSearch.do?searchValue=House-Renovation-forum&amp;searchMethod=2" TargetMode="External"/><Relationship Id="rId5" Type="http://schemas.openxmlformats.org/officeDocument/2006/relationships/hyperlink" Target="mailto:house-renovation-forum@cern.ch" TargetMode="Externa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-groups.cern.ch/e-groups/EgroupsSearch.do?searchValue=House-Renovation-forum&amp;searchMethod=2" TargetMode="External"/><Relationship Id="rId2" Type="http://schemas.openxmlformats.org/officeDocument/2006/relationships/hyperlink" Target="mailto:house-renovation-forum@cern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9" descr="network-struc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6244432" y="3251994"/>
            <a:ext cx="3136900" cy="26622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6481763" y="3014663"/>
            <a:ext cx="569912" cy="1138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267" name="Picture 7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038"/>
            <a:ext cx="18462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0"/>
            <a:ext cx="1400175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itle 1"/>
          <p:cNvSpPr>
            <a:spLocks noGrp="1"/>
          </p:cNvSpPr>
          <p:nvPr>
            <p:ph type="title"/>
          </p:nvPr>
        </p:nvSpPr>
        <p:spPr>
          <a:xfrm>
            <a:off x="1218733" y="1024975"/>
            <a:ext cx="7496175" cy="3158844"/>
          </a:xfrm>
        </p:spPr>
        <p:txBody>
          <a:bodyPr/>
          <a:lstStyle/>
          <a:p>
            <a:pPr algn="ctr" eaLnBrk="1" hangingPunct="1"/>
            <a:r>
              <a:rPr lang="en-US" sz="7200" u="sng" dirty="0">
                <a:solidFill>
                  <a:srgbClr val="660066"/>
                </a:solidFill>
                <a:latin typeface="Times New Roman" charset="0"/>
              </a:rPr>
              <a:t>House renovation</a:t>
            </a:r>
            <a:endParaRPr lang="en-US" sz="3200" i="1" dirty="0">
              <a:latin typeface="Times New Roman" charset="0"/>
            </a:endParaRPr>
          </a:p>
        </p:txBody>
      </p:sp>
      <p:sp>
        <p:nvSpPr>
          <p:cNvPr id="11270" name="Text Placeholder 5"/>
          <p:cNvSpPr>
            <a:spLocks noGrp="1"/>
          </p:cNvSpPr>
          <p:nvPr>
            <p:ph type="body" idx="10"/>
          </p:nvPr>
        </p:nvSpPr>
        <p:spPr>
          <a:xfrm>
            <a:off x="245884" y="5068128"/>
            <a:ext cx="5067692" cy="947952"/>
          </a:xfr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2800" dirty="0">
                <a:solidFill>
                  <a:srgbClr val="660066"/>
                </a:solidFill>
                <a:latin typeface="Times New Roman" charset="0"/>
                <a:hlinkClick r:id="rId5"/>
              </a:rPr>
              <a:t>house-renovation-forum@cern.ch</a:t>
            </a:r>
            <a:endParaRPr lang="en-US" sz="2800" dirty="0">
              <a:solidFill>
                <a:srgbClr val="660066"/>
              </a:solidFill>
              <a:latin typeface="Times New Roman" charset="0"/>
            </a:endParaRPr>
          </a:p>
          <a:p>
            <a:pPr algn="ctr" eaLnBrk="1" hangingPunct="1"/>
            <a:r>
              <a:rPr lang="en-US" sz="2800" dirty="0">
                <a:solidFill>
                  <a:srgbClr val="FFC000"/>
                </a:solidFill>
                <a:latin typeface="Times New Roman" charset="0"/>
                <a:hlinkClick r:id="rId6"/>
              </a:rPr>
              <a:t>Subscribe</a:t>
            </a:r>
            <a:endParaRPr lang="en-US" sz="2000" dirty="0">
              <a:solidFill>
                <a:srgbClr val="FFC000"/>
              </a:solidFill>
              <a:latin typeface="Times New Roman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6691" y="3399115"/>
            <a:ext cx="42420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mr-IN" sz="4000" i="1" dirty="0">
                <a:latin typeface="Times New Roman"/>
                <a:cs typeface="Times New Roman"/>
              </a:rPr>
              <a:t>…</a:t>
            </a:r>
            <a:r>
              <a:rPr lang="en-US" sz="4000" i="1" dirty="0">
                <a:latin typeface="Times New Roman"/>
                <a:cs typeface="Times New Roman"/>
              </a:rPr>
              <a:t> share experience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3EF13E-CDD2-E143-B34D-8B93DE98A13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26 January 2018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8EF43-0767-524B-AA54-891627188E2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214287-2F31-E348-ACB8-F5FF3C05407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B7ACE0B-B901-754B-B36A-04E1F580CD9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6B918-7124-7D45-88AF-6AAD4CA8A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60" y="149224"/>
            <a:ext cx="9021336" cy="1166619"/>
          </a:xfrm>
        </p:spPr>
        <p:txBody>
          <a:bodyPr/>
          <a:lstStyle/>
          <a:p>
            <a:r>
              <a:rPr lang="en-US" dirty="0"/>
              <a:t>House/flat renovation: have you ever….?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C2141-9C4A-F44D-AA22-7AAFEF34A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899" y="1750741"/>
            <a:ext cx="4538546" cy="391868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NO!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It might happen!</a:t>
            </a:r>
          </a:p>
          <a:p>
            <a:pPr lvl="1"/>
            <a:endParaRPr lang="en-US" dirty="0"/>
          </a:p>
          <a:p>
            <a:r>
              <a:rPr lang="en-US" dirty="0"/>
              <a:t>YES, I already suffered those pains!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It might happen </a:t>
            </a:r>
            <a:r>
              <a:rPr lang="en-US" dirty="0">
                <a:solidFill>
                  <a:srgbClr val="FF0000"/>
                </a:solidFill>
              </a:rPr>
              <a:t>AGAIN!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92E095-0DEC-8A41-991E-43CF502F6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26 January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06604-622B-B24A-BE7A-6A677ABD1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35BBF-43B6-AB48-B2AA-B7301AA15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79847-7458-0441-891D-1F76CB12874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857A3D-E9AE-2042-BD31-4F6A1A59F0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76"/>
          <a:stretch/>
        </p:blipFill>
        <p:spPr>
          <a:xfrm>
            <a:off x="4456716" y="1951463"/>
            <a:ext cx="4479925" cy="319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886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29A5A-37E7-A64D-A8B3-642D044FD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(maybe) want??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C2A2F-469F-3E4B-8EE3-31E146360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04" y="1160309"/>
            <a:ext cx="5508702" cy="4787900"/>
          </a:xfrm>
        </p:spPr>
        <p:txBody>
          <a:bodyPr/>
          <a:lstStyle/>
          <a:p>
            <a:r>
              <a:rPr lang="en-US" dirty="0"/>
              <a:t>Go-green</a:t>
            </a:r>
          </a:p>
          <a:p>
            <a:pPr lvl="1"/>
            <a:r>
              <a:rPr lang="en-US" dirty="0"/>
              <a:t>(if not fully, at least try a bit!)</a:t>
            </a:r>
          </a:p>
          <a:p>
            <a:r>
              <a:rPr lang="en-US" dirty="0"/>
              <a:t>Get good “artisans”</a:t>
            </a:r>
          </a:p>
          <a:p>
            <a:r>
              <a:rPr lang="en-US" dirty="0"/>
              <a:t>New fancy house security system</a:t>
            </a:r>
          </a:p>
          <a:p>
            <a:r>
              <a:rPr lang="en-US" dirty="0"/>
              <a:t>Save money?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260E1-3EED-E046-BD2E-BD8E2B55B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26 January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D1C12-B1AF-5541-9EF6-B4AC88967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B2DFF-48F3-8F49-99E5-0832E6613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79847-7458-0441-891D-1F76CB12874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C8267F-4EB7-3C47-993E-CCFB89828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34420"/>
            <a:ext cx="3423424" cy="32235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8079D6-7FDF-8942-9C81-06743FABA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2742" y="1581794"/>
            <a:ext cx="3691258" cy="223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262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29A5A-37E7-A64D-A8B3-642D044FD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Reality: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C2A2F-469F-3E4B-8EE3-31E146360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4913"/>
            <a:ext cx="8408019" cy="4787900"/>
          </a:xfrm>
        </p:spPr>
        <p:txBody>
          <a:bodyPr/>
          <a:lstStyle/>
          <a:p>
            <a:r>
              <a:rPr lang="en-US" dirty="0"/>
              <a:t>My French is not as fluent as I thought</a:t>
            </a:r>
          </a:p>
          <a:p>
            <a:pPr lvl="1"/>
            <a:r>
              <a:rPr lang="en-US" dirty="0"/>
              <a:t>Yours is maybe better, but are you able to understand really all the tiny technical details?... </a:t>
            </a:r>
          </a:p>
          <a:p>
            <a:r>
              <a:rPr lang="en-US" dirty="0"/>
              <a:t>Laws (e.g. incentives) I (think I) knew in my country are actually different here</a:t>
            </a:r>
          </a:p>
          <a:p>
            <a:r>
              <a:rPr lang="en-US" dirty="0"/>
              <a:t>Here around is expensive</a:t>
            </a:r>
          </a:p>
          <a:p>
            <a:pPr lvl="1"/>
            <a:r>
              <a:rPr lang="en-US" dirty="0"/>
              <a:t>At least </a:t>
            </a:r>
            <a:r>
              <a:rPr lang="en-US" dirty="0" err="1"/>
              <a:t>wrt</a:t>
            </a:r>
            <a:r>
              <a:rPr lang="en-US" dirty="0"/>
              <a:t> what my dad tells me!</a:t>
            </a:r>
          </a:p>
          <a:p>
            <a:endParaRPr lang="en-US" dirty="0"/>
          </a:p>
          <a:p>
            <a:r>
              <a:rPr lang="en-US" dirty="0"/>
              <a:t>Difficult to get good unbiased suggestions!</a:t>
            </a:r>
          </a:p>
          <a:p>
            <a:pPr marL="36513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260E1-3EED-E046-BD2E-BD8E2B55B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26 January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D1C12-B1AF-5541-9EF6-B4AC88967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B2DFF-48F3-8F49-99E5-0832E6613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79847-7458-0441-891D-1F76CB12874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67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29A5A-37E7-A64D-A8B3-642D044FD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How: </a:t>
            </a:r>
            <a:r>
              <a:rPr lang="en-US"/>
              <a:t>share experience!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C2A2F-469F-3E4B-8EE3-31E146360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176" y="1204913"/>
            <a:ext cx="8631043" cy="4025009"/>
          </a:xfrm>
        </p:spPr>
        <p:txBody>
          <a:bodyPr/>
          <a:lstStyle/>
          <a:p>
            <a:r>
              <a:rPr lang="en-US" dirty="0"/>
              <a:t>CERN: many competencies!</a:t>
            </a:r>
          </a:p>
          <a:p>
            <a:pPr lvl="1"/>
            <a:r>
              <a:rPr lang="en-US" dirty="0"/>
              <a:t>And we are curious! </a:t>
            </a:r>
          </a:p>
          <a:p>
            <a:r>
              <a:rPr lang="en-US" dirty="0"/>
              <a:t>We have many people who, moving from abroad, came here and (re)did a lot of things in their flats/houses </a:t>
            </a:r>
          </a:p>
          <a:p>
            <a:pPr marL="36513" indent="0">
              <a:buNone/>
            </a:pPr>
            <a:endParaRPr lang="en-US" dirty="0"/>
          </a:p>
          <a:p>
            <a:pPr marL="36513" indent="0">
              <a:buNone/>
            </a:pPr>
            <a:r>
              <a:rPr lang="en-US" dirty="0"/>
              <a:t>Why not share our experiences?</a:t>
            </a:r>
          </a:p>
          <a:p>
            <a:pPr lvl="1"/>
            <a:r>
              <a:rPr lang="en-US" dirty="0"/>
              <a:t>Unbiased skilled suggestions can be huge time (and money) saving</a:t>
            </a:r>
          </a:p>
          <a:p>
            <a:pPr marL="36513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260E1-3EED-E046-BD2E-BD8E2B55B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26 January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D1C12-B1AF-5541-9EF6-B4AC88967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Ale Di Girolamo CERN-IT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B2DFF-48F3-8F49-99E5-0832E6613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79847-7458-0441-891D-1F76CB12874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43A512-1B85-B941-8233-42ECE3339A47}"/>
              </a:ext>
            </a:extLst>
          </p:cNvPr>
          <p:cNvSpPr/>
          <p:nvPr/>
        </p:nvSpPr>
        <p:spPr>
          <a:xfrm>
            <a:off x="1215482" y="5074090"/>
            <a:ext cx="6969667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US" sz="2800" dirty="0">
                <a:solidFill>
                  <a:srgbClr val="660066"/>
                </a:solidFill>
                <a:latin typeface="Times New Roman" charset="0"/>
                <a:hlinkClick r:id="rId2"/>
              </a:rPr>
              <a:t>house-renovation-forum@cern.ch</a:t>
            </a:r>
            <a:endParaRPr lang="en-US" sz="2800" dirty="0">
              <a:solidFill>
                <a:srgbClr val="660066"/>
              </a:solidFill>
              <a:latin typeface="Times New Roman" charset="0"/>
            </a:endParaRPr>
          </a:p>
          <a:p>
            <a:pPr lvl="0" algn="ctr"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US" sz="2800" dirty="0">
                <a:solidFill>
                  <a:srgbClr val="FFC000"/>
                </a:solidFill>
                <a:latin typeface="Times New Roman" charset="0"/>
                <a:hlinkClick r:id="rId3"/>
              </a:rPr>
              <a:t>Subscribe</a:t>
            </a:r>
            <a:endParaRPr lang="en-US" sz="2000" dirty="0">
              <a:solidFill>
                <a:srgbClr val="FFC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03532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noFill/>
        <a:ln w="12700" cmpd="sng">
          <a:solidFill>
            <a:srgbClr val="FF6600"/>
          </a:solidFill>
        </a:ln>
        <a:effectLst>
          <a:glow rad="70000">
            <a:schemeClr val="accent1">
              <a:tint val="30000"/>
              <a:shade val="95000"/>
              <a:satMod val="300000"/>
              <a:alpha val="50000"/>
            </a:schemeClr>
          </a:glow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6600"/>
          </a:solidFill>
          <a:tailEnd type="arrow"/>
        </a:ln>
        <a:effectLst>
          <a:glow rad="63500">
            <a:schemeClr val="accent1">
              <a:tint val="30000"/>
              <a:shade val="95000"/>
              <a:satMod val="300000"/>
              <a:alpha val="50000"/>
            </a:schemeClr>
          </a:glow>
          <a:outerShdw blurRad="19050" dist="25400" dir="2700000" algn="tl" rotWithShape="0">
            <a:prstClr val="black">
              <a:alpha val="25000"/>
            </a:prstClr>
          </a:outerShdw>
        </a:effectLst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Times New Roman"/>
            <a:cs typeface="Times New Roman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37032</TotalTime>
  <Words>247</Words>
  <Application>Microsoft Macintosh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ＭＳ Ｐゴシック</vt:lpstr>
      <vt:lpstr>Arial</vt:lpstr>
      <vt:lpstr>Calibri</vt:lpstr>
      <vt:lpstr>News Gothic MT</vt:lpstr>
      <vt:lpstr>Times New Roman</vt:lpstr>
      <vt:lpstr>Wingdings</vt:lpstr>
      <vt:lpstr>CERNCorporate4-3</vt:lpstr>
      <vt:lpstr>Default Theme</vt:lpstr>
      <vt:lpstr>House renovation</vt:lpstr>
      <vt:lpstr>House/flat renovation: have you ever….?</vt:lpstr>
      <vt:lpstr>What do you (maybe) want??</vt:lpstr>
      <vt:lpstr>Reality:</vt:lpstr>
      <vt:lpstr>How: share experience!</vt:lpstr>
    </vt:vector>
  </TitlesOfParts>
  <Company>cern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Alessandro Di Girolamo</cp:lastModifiedBy>
  <cp:revision>484</cp:revision>
  <dcterms:created xsi:type="dcterms:W3CDTF">2012-11-30T11:04:26Z</dcterms:created>
  <dcterms:modified xsi:type="dcterms:W3CDTF">2018-01-25T16:28:21Z</dcterms:modified>
</cp:coreProperties>
</file>