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25"/>
  </p:notesMasterIdLst>
  <p:handoutMasterIdLst>
    <p:handoutMasterId r:id="rId26"/>
  </p:handoutMasterIdLst>
  <p:sldIdLst>
    <p:sldId id="256" r:id="rId2"/>
    <p:sldId id="326" r:id="rId3"/>
    <p:sldId id="310" r:id="rId4"/>
    <p:sldId id="339" r:id="rId5"/>
    <p:sldId id="335" r:id="rId6"/>
    <p:sldId id="334" r:id="rId7"/>
    <p:sldId id="336" r:id="rId8"/>
    <p:sldId id="271" r:id="rId9"/>
    <p:sldId id="328" r:id="rId10"/>
    <p:sldId id="340" r:id="rId11"/>
    <p:sldId id="327" r:id="rId12"/>
    <p:sldId id="324" r:id="rId13"/>
    <p:sldId id="331" r:id="rId14"/>
    <p:sldId id="329" r:id="rId15"/>
    <p:sldId id="333" r:id="rId16"/>
    <p:sldId id="330" r:id="rId17"/>
    <p:sldId id="308" r:id="rId18"/>
    <p:sldId id="332" r:id="rId19"/>
    <p:sldId id="318" r:id="rId20"/>
    <p:sldId id="338" r:id="rId21"/>
    <p:sldId id="302" r:id="rId22"/>
    <p:sldId id="337" r:id="rId23"/>
    <p:sldId id="272" r:id="rId24"/>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fer bayar" initials="cb" lastIdx="6" clrIdx="0">
    <p:extLst>
      <p:ext uri="{19B8F6BF-5375-455C-9EA6-DF929625EA0E}">
        <p15:presenceInfo xmlns:p15="http://schemas.microsoft.com/office/powerpoint/2012/main" userId="d4b188fd3fd4cf8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FD48"/>
    <a:srgbClr val="FD39E1"/>
    <a:srgbClr val="D9F5F5"/>
    <a:srgbClr val="BDBAFE"/>
    <a:srgbClr val="3E35FB"/>
    <a:srgbClr val="A29DFD"/>
    <a:srgbClr val="8983FD"/>
    <a:srgbClr val="A7FF31"/>
    <a:srgbClr val="53D2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Orta Stil 2 - Vurgu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Orta Stil 2 - Vurgu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Açık Stil 2 - Vurgu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19" autoAdjust="0"/>
    <p:restoredTop sz="94660"/>
  </p:normalViewPr>
  <p:slideViewPr>
    <p:cSldViewPr snapToGrid="0">
      <p:cViewPr varScale="1">
        <p:scale>
          <a:sx n="110" d="100"/>
          <a:sy n="110" d="100"/>
        </p:scale>
        <p:origin x="68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r>
              <a:rPr lang="en-US" smtClean="0"/>
              <a:t>CLIC beam physics meeting</a:t>
            </a:r>
            <a:endParaRPr lang="en-US"/>
          </a:p>
        </p:txBody>
      </p:sp>
      <p:sp>
        <p:nvSpPr>
          <p:cNvPr id="3" name="Veri Yer Tutucusu 2"/>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006ADA88-D210-4752-B8E5-8723676CDE45}" type="datetimeFigureOut">
              <a:rPr lang="en-US" smtClean="0"/>
              <a:t>9/28/2017</a:t>
            </a:fld>
            <a:endParaRPr lang="en-US"/>
          </a:p>
        </p:txBody>
      </p:sp>
      <p:sp>
        <p:nvSpPr>
          <p:cNvPr id="4" name="Altbilgi Yer Tutucusu 3"/>
          <p:cNvSpPr>
            <a:spLocks noGrp="1"/>
          </p:cNvSpPr>
          <p:nvPr>
            <p:ph type="ftr" sz="quarter" idx="2"/>
          </p:nvPr>
        </p:nvSpPr>
        <p:spPr>
          <a:xfrm>
            <a:off x="0" y="9377319"/>
            <a:ext cx="2945659" cy="495347"/>
          </a:xfrm>
          <a:prstGeom prst="rect">
            <a:avLst/>
          </a:prstGeom>
        </p:spPr>
        <p:txBody>
          <a:bodyPr vert="horz" lIns="91440" tIns="45720" rIns="91440" bIns="45720" rtlCol="0" anchor="b"/>
          <a:lstStyle>
            <a:lvl1pPr algn="l">
              <a:defRPr sz="1200"/>
            </a:lvl1pPr>
          </a:lstStyle>
          <a:p>
            <a:r>
              <a:rPr lang="en-US" smtClean="0"/>
              <a:t>Cafer Bayar 19 November 2014</a:t>
            </a:r>
            <a:endParaRPr lang="en-US"/>
          </a:p>
        </p:txBody>
      </p:sp>
      <p:sp>
        <p:nvSpPr>
          <p:cNvPr id="5" name="Slayt Numarası Yer Tutucusu 4"/>
          <p:cNvSpPr>
            <a:spLocks noGrp="1"/>
          </p:cNvSpPr>
          <p:nvPr>
            <p:ph type="sldNum" sz="quarter" idx="3"/>
          </p:nvPr>
        </p:nvSpPr>
        <p:spPr>
          <a:xfrm>
            <a:off x="3850443" y="9377319"/>
            <a:ext cx="2945659" cy="495347"/>
          </a:xfrm>
          <a:prstGeom prst="rect">
            <a:avLst/>
          </a:prstGeom>
        </p:spPr>
        <p:txBody>
          <a:bodyPr vert="horz" lIns="91440" tIns="45720" rIns="91440" bIns="45720" rtlCol="0" anchor="b"/>
          <a:lstStyle>
            <a:lvl1pPr algn="r">
              <a:defRPr sz="1200"/>
            </a:lvl1pPr>
          </a:lstStyle>
          <a:p>
            <a:fld id="{F0DF81F7-8D49-46E2-9C2E-F70D6BBE3044}" type="slidenum">
              <a:rPr lang="en-US" smtClean="0"/>
              <a:t>‹#›</a:t>
            </a:fld>
            <a:endParaRPr lang="en-US"/>
          </a:p>
        </p:txBody>
      </p:sp>
    </p:spTree>
    <p:extLst>
      <p:ext uri="{BB962C8B-B14F-4D97-AF65-F5344CB8AC3E}">
        <p14:creationId xmlns:p14="http://schemas.microsoft.com/office/powerpoint/2010/main" val="2314794367"/>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r>
              <a:rPr lang="en-US" smtClean="0"/>
              <a:t>CLIC beam physics meeting</a:t>
            </a:r>
            <a:endParaRPr lang="en-US"/>
          </a:p>
        </p:txBody>
      </p:sp>
      <p:sp>
        <p:nvSpPr>
          <p:cNvPr id="3" name="Veri Yer Tutucusu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7FDCBE6A-0489-40B2-ACEF-43C075188DD4}" type="datetimeFigureOut">
              <a:rPr lang="en-US" smtClean="0"/>
              <a:t>9/28/2017</a:t>
            </a:fld>
            <a:endParaRPr lang="en-US"/>
          </a:p>
        </p:txBody>
      </p:sp>
      <p:sp>
        <p:nvSpPr>
          <p:cNvPr id="4" name="Slayt Görüntüsü Yer Tutucusu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en-US"/>
          </a:p>
        </p:txBody>
      </p:sp>
      <p:sp>
        <p:nvSpPr>
          <p:cNvPr id="5" name="Not Yer Tutucusu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6" name="Altbilgi Yer Tutucusu 5"/>
          <p:cNvSpPr>
            <a:spLocks noGrp="1"/>
          </p:cNvSpPr>
          <p:nvPr>
            <p:ph type="ftr" sz="quarter" idx="4"/>
          </p:nvPr>
        </p:nvSpPr>
        <p:spPr>
          <a:xfrm>
            <a:off x="0" y="9377319"/>
            <a:ext cx="2945659" cy="495347"/>
          </a:xfrm>
          <a:prstGeom prst="rect">
            <a:avLst/>
          </a:prstGeom>
        </p:spPr>
        <p:txBody>
          <a:bodyPr vert="horz" lIns="91440" tIns="45720" rIns="91440" bIns="45720" rtlCol="0" anchor="b"/>
          <a:lstStyle>
            <a:lvl1pPr algn="l">
              <a:defRPr sz="1200"/>
            </a:lvl1pPr>
          </a:lstStyle>
          <a:p>
            <a:r>
              <a:rPr lang="en-US" smtClean="0"/>
              <a:t>Cafer Bayar 19 November 2014</a:t>
            </a:r>
            <a:endParaRPr lang="en-US"/>
          </a:p>
        </p:txBody>
      </p:sp>
      <p:sp>
        <p:nvSpPr>
          <p:cNvPr id="7" name="Slayt Numarası Yer Tutucusu 6"/>
          <p:cNvSpPr>
            <a:spLocks noGrp="1"/>
          </p:cNvSpPr>
          <p:nvPr>
            <p:ph type="sldNum" sz="quarter" idx="5"/>
          </p:nvPr>
        </p:nvSpPr>
        <p:spPr>
          <a:xfrm>
            <a:off x="3850443" y="9377319"/>
            <a:ext cx="2945659" cy="495347"/>
          </a:xfrm>
          <a:prstGeom prst="rect">
            <a:avLst/>
          </a:prstGeom>
        </p:spPr>
        <p:txBody>
          <a:bodyPr vert="horz" lIns="91440" tIns="45720" rIns="91440" bIns="45720" rtlCol="0" anchor="b"/>
          <a:lstStyle>
            <a:lvl1pPr algn="r">
              <a:defRPr sz="1200"/>
            </a:lvl1pPr>
          </a:lstStyle>
          <a:p>
            <a:fld id="{89D553F0-A251-462B-9833-F14E16B335AD}" type="slidenum">
              <a:rPr lang="en-US" smtClean="0"/>
              <a:t>‹#›</a:t>
            </a:fld>
            <a:endParaRPr lang="en-US"/>
          </a:p>
        </p:txBody>
      </p:sp>
    </p:spTree>
    <p:extLst>
      <p:ext uri="{BB962C8B-B14F-4D97-AF65-F5344CB8AC3E}">
        <p14:creationId xmlns:p14="http://schemas.microsoft.com/office/powerpoint/2010/main" val="4133320010"/>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1</a:t>
            </a:fld>
            <a:endParaRPr lang="en-US"/>
          </a:p>
        </p:txBody>
      </p:sp>
    </p:spTree>
    <p:extLst>
      <p:ext uri="{BB962C8B-B14F-4D97-AF65-F5344CB8AC3E}">
        <p14:creationId xmlns:p14="http://schemas.microsoft.com/office/powerpoint/2010/main" val="1798935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err="1" smtClean="0"/>
          </a:p>
        </p:txBody>
      </p:sp>
      <p:sp>
        <p:nvSpPr>
          <p:cNvPr id="4" name="Üstbilgi Yer Tutucusu 3"/>
          <p:cNvSpPr>
            <a:spLocks noGrp="1"/>
          </p:cNvSpPr>
          <p:nvPr>
            <p:ph type="hdr" sz="quarter" idx="10"/>
          </p:nvPr>
        </p:nvSpPr>
        <p:spPr/>
        <p:txBody>
          <a:bodyPr/>
          <a:lstStyle/>
          <a:p>
            <a:r>
              <a:rPr lang="en-US" smtClean="0"/>
              <a:t>CLIC beam physics meeting</a:t>
            </a:r>
            <a:endParaRPr lang="en-US"/>
          </a:p>
        </p:txBody>
      </p:sp>
      <p:sp>
        <p:nvSpPr>
          <p:cNvPr id="5" name="Altbilgi Yer Tutucusu 4"/>
          <p:cNvSpPr>
            <a:spLocks noGrp="1"/>
          </p:cNvSpPr>
          <p:nvPr>
            <p:ph type="ftr" sz="quarter" idx="11"/>
          </p:nvPr>
        </p:nvSpPr>
        <p:spPr/>
        <p:txBody>
          <a:bodyPr/>
          <a:lstStyle/>
          <a:p>
            <a:r>
              <a:rPr lang="en-US" smtClean="0"/>
              <a:t>Cafer Bayar 19 November 2014</a:t>
            </a:r>
            <a:endParaRPr lang="en-US"/>
          </a:p>
        </p:txBody>
      </p:sp>
      <p:sp>
        <p:nvSpPr>
          <p:cNvPr id="6" name="Slayt Numarası Yer Tutucusu 5"/>
          <p:cNvSpPr>
            <a:spLocks noGrp="1"/>
          </p:cNvSpPr>
          <p:nvPr>
            <p:ph type="sldNum" sz="quarter" idx="12"/>
          </p:nvPr>
        </p:nvSpPr>
        <p:spPr/>
        <p:txBody>
          <a:bodyPr/>
          <a:lstStyle/>
          <a:p>
            <a:fld id="{89D553F0-A251-462B-9833-F14E16B335AD}" type="slidenum">
              <a:rPr lang="en-US" smtClean="0"/>
              <a:t>10</a:t>
            </a:fld>
            <a:endParaRPr lang="en-US"/>
          </a:p>
        </p:txBody>
      </p:sp>
    </p:spTree>
    <p:extLst>
      <p:ext uri="{BB962C8B-B14F-4D97-AF65-F5344CB8AC3E}">
        <p14:creationId xmlns:p14="http://schemas.microsoft.com/office/powerpoint/2010/main" val="2096808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a:p>
        </p:txBody>
      </p:sp>
      <p:sp>
        <p:nvSpPr>
          <p:cNvPr id="4" name="Üstbilgi Yer Tutucusu 3"/>
          <p:cNvSpPr>
            <a:spLocks noGrp="1"/>
          </p:cNvSpPr>
          <p:nvPr>
            <p:ph type="hdr" sz="quarter" idx="10"/>
          </p:nvPr>
        </p:nvSpPr>
        <p:spPr/>
        <p:txBody>
          <a:bodyPr/>
          <a:lstStyle/>
          <a:p>
            <a:r>
              <a:rPr lang="en-US" smtClean="0"/>
              <a:t>CLIC beam physics meeting</a:t>
            </a:r>
            <a:endParaRPr lang="en-US"/>
          </a:p>
        </p:txBody>
      </p:sp>
      <p:sp>
        <p:nvSpPr>
          <p:cNvPr id="5" name="Altbilgi Yer Tutucusu 4"/>
          <p:cNvSpPr>
            <a:spLocks noGrp="1"/>
          </p:cNvSpPr>
          <p:nvPr>
            <p:ph type="ftr" sz="quarter" idx="11"/>
          </p:nvPr>
        </p:nvSpPr>
        <p:spPr/>
        <p:txBody>
          <a:bodyPr/>
          <a:lstStyle/>
          <a:p>
            <a:r>
              <a:rPr lang="en-US" smtClean="0"/>
              <a:t>Cafer Bayar 19 November 2014</a:t>
            </a:r>
            <a:endParaRPr lang="en-US"/>
          </a:p>
        </p:txBody>
      </p:sp>
      <p:sp>
        <p:nvSpPr>
          <p:cNvPr id="6" name="Slayt Numarası Yer Tutucusu 5"/>
          <p:cNvSpPr>
            <a:spLocks noGrp="1"/>
          </p:cNvSpPr>
          <p:nvPr>
            <p:ph type="sldNum" sz="quarter" idx="12"/>
          </p:nvPr>
        </p:nvSpPr>
        <p:spPr/>
        <p:txBody>
          <a:bodyPr/>
          <a:lstStyle/>
          <a:p>
            <a:fld id="{89D553F0-A251-462B-9833-F14E16B335AD}" type="slidenum">
              <a:rPr lang="en-US" smtClean="0"/>
              <a:t>11</a:t>
            </a:fld>
            <a:endParaRPr lang="en-US"/>
          </a:p>
        </p:txBody>
      </p:sp>
    </p:spTree>
    <p:extLst>
      <p:ext uri="{BB962C8B-B14F-4D97-AF65-F5344CB8AC3E}">
        <p14:creationId xmlns:p14="http://schemas.microsoft.com/office/powerpoint/2010/main" val="27338154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12</a:t>
            </a:fld>
            <a:endParaRPr lang="en-US"/>
          </a:p>
        </p:txBody>
      </p:sp>
    </p:spTree>
    <p:extLst>
      <p:ext uri="{BB962C8B-B14F-4D97-AF65-F5344CB8AC3E}">
        <p14:creationId xmlns:p14="http://schemas.microsoft.com/office/powerpoint/2010/main" val="38665725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13</a:t>
            </a:fld>
            <a:endParaRPr lang="en-US"/>
          </a:p>
        </p:txBody>
      </p:sp>
    </p:spTree>
    <p:extLst>
      <p:ext uri="{BB962C8B-B14F-4D97-AF65-F5344CB8AC3E}">
        <p14:creationId xmlns:p14="http://schemas.microsoft.com/office/powerpoint/2010/main" val="1162701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14</a:t>
            </a:fld>
            <a:endParaRPr lang="en-US"/>
          </a:p>
        </p:txBody>
      </p:sp>
    </p:spTree>
    <p:extLst>
      <p:ext uri="{BB962C8B-B14F-4D97-AF65-F5344CB8AC3E}">
        <p14:creationId xmlns:p14="http://schemas.microsoft.com/office/powerpoint/2010/main" val="7361453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15</a:t>
            </a:fld>
            <a:endParaRPr lang="en-US"/>
          </a:p>
        </p:txBody>
      </p:sp>
    </p:spTree>
    <p:extLst>
      <p:ext uri="{BB962C8B-B14F-4D97-AF65-F5344CB8AC3E}">
        <p14:creationId xmlns:p14="http://schemas.microsoft.com/office/powerpoint/2010/main" val="894553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16</a:t>
            </a:fld>
            <a:endParaRPr lang="en-US"/>
          </a:p>
        </p:txBody>
      </p:sp>
    </p:spTree>
    <p:extLst>
      <p:ext uri="{BB962C8B-B14F-4D97-AF65-F5344CB8AC3E}">
        <p14:creationId xmlns:p14="http://schemas.microsoft.com/office/powerpoint/2010/main" val="5609495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17</a:t>
            </a:fld>
            <a:endParaRPr lang="en-US"/>
          </a:p>
        </p:txBody>
      </p:sp>
    </p:spTree>
    <p:extLst>
      <p:ext uri="{BB962C8B-B14F-4D97-AF65-F5344CB8AC3E}">
        <p14:creationId xmlns:p14="http://schemas.microsoft.com/office/powerpoint/2010/main" val="8653154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18</a:t>
            </a:fld>
            <a:endParaRPr lang="en-US"/>
          </a:p>
        </p:txBody>
      </p:sp>
    </p:spTree>
    <p:extLst>
      <p:ext uri="{BB962C8B-B14F-4D97-AF65-F5344CB8AC3E}">
        <p14:creationId xmlns:p14="http://schemas.microsoft.com/office/powerpoint/2010/main" val="2904076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19</a:t>
            </a:fld>
            <a:endParaRPr lang="en-US"/>
          </a:p>
        </p:txBody>
      </p:sp>
    </p:spTree>
    <p:extLst>
      <p:ext uri="{BB962C8B-B14F-4D97-AF65-F5344CB8AC3E}">
        <p14:creationId xmlns:p14="http://schemas.microsoft.com/office/powerpoint/2010/main" val="1257211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a:p>
        </p:txBody>
      </p:sp>
      <p:sp>
        <p:nvSpPr>
          <p:cNvPr id="4" name="Üstbilgi Yer Tutucusu 3"/>
          <p:cNvSpPr>
            <a:spLocks noGrp="1"/>
          </p:cNvSpPr>
          <p:nvPr>
            <p:ph type="hdr" sz="quarter" idx="10"/>
          </p:nvPr>
        </p:nvSpPr>
        <p:spPr/>
        <p:txBody>
          <a:bodyPr/>
          <a:lstStyle/>
          <a:p>
            <a:r>
              <a:rPr lang="en-US" smtClean="0"/>
              <a:t>CLIC beam physics meeting</a:t>
            </a:r>
            <a:endParaRPr lang="en-US"/>
          </a:p>
        </p:txBody>
      </p:sp>
      <p:sp>
        <p:nvSpPr>
          <p:cNvPr id="5" name="Altbilgi Yer Tutucusu 4"/>
          <p:cNvSpPr>
            <a:spLocks noGrp="1"/>
          </p:cNvSpPr>
          <p:nvPr>
            <p:ph type="ftr" sz="quarter" idx="11"/>
          </p:nvPr>
        </p:nvSpPr>
        <p:spPr/>
        <p:txBody>
          <a:bodyPr/>
          <a:lstStyle/>
          <a:p>
            <a:r>
              <a:rPr lang="en-US" smtClean="0"/>
              <a:t>Cafer Bayar 19 November 2014</a:t>
            </a:r>
            <a:endParaRPr lang="en-US"/>
          </a:p>
        </p:txBody>
      </p:sp>
      <p:sp>
        <p:nvSpPr>
          <p:cNvPr id="6" name="Slayt Numarası Yer Tutucusu 5"/>
          <p:cNvSpPr>
            <a:spLocks noGrp="1"/>
          </p:cNvSpPr>
          <p:nvPr>
            <p:ph type="sldNum" sz="quarter" idx="12"/>
          </p:nvPr>
        </p:nvSpPr>
        <p:spPr/>
        <p:txBody>
          <a:bodyPr/>
          <a:lstStyle/>
          <a:p>
            <a:fld id="{89D553F0-A251-462B-9833-F14E16B335AD}" type="slidenum">
              <a:rPr lang="en-US" smtClean="0"/>
              <a:t>2</a:t>
            </a:fld>
            <a:endParaRPr lang="en-US"/>
          </a:p>
        </p:txBody>
      </p:sp>
    </p:spTree>
    <p:extLst>
      <p:ext uri="{BB962C8B-B14F-4D97-AF65-F5344CB8AC3E}">
        <p14:creationId xmlns:p14="http://schemas.microsoft.com/office/powerpoint/2010/main" val="1688999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20</a:t>
            </a:fld>
            <a:endParaRPr lang="en-US"/>
          </a:p>
        </p:txBody>
      </p:sp>
    </p:spTree>
    <p:extLst>
      <p:ext uri="{BB962C8B-B14F-4D97-AF65-F5344CB8AC3E}">
        <p14:creationId xmlns:p14="http://schemas.microsoft.com/office/powerpoint/2010/main" val="13070724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21</a:t>
            </a:fld>
            <a:endParaRPr lang="en-US"/>
          </a:p>
        </p:txBody>
      </p:sp>
    </p:spTree>
    <p:extLst>
      <p:ext uri="{BB962C8B-B14F-4D97-AF65-F5344CB8AC3E}">
        <p14:creationId xmlns:p14="http://schemas.microsoft.com/office/powerpoint/2010/main" val="24493230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a:p>
        </p:txBody>
      </p:sp>
      <p:sp>
        <p:nvSpPr>
          <p:cNvPr id="4" name="Üstbilgi Yer Tutucusu 3"/>
          <p:cNvSpPr>
            <a:spLocks noGrp="1"/>
          </p:cNvSpPr>
          <p:nvPr>
            <p:ph type="hdr" sz="quarter" idx="10"/>
          </p:nvPr>
        </p:nvSpPr>
        <p:spPr/>
        <p:txBody>
          <a:bodyPr/>
          <a:lstStyle/>
          <a:p>
            <a:r>
              <a:rPr lang="en-US" smtClean="0"/>
              <a:t>CLIC beam physics meeting</a:t>
            </a:r>
            <a:endParaRPr lang="en-US"/>
          </a:p>
        </p:txBody>
      </p:sp>
      <p:sp>
        <p:nvSpPr>
          <p:cNvPr id="5" name="Altbilgi Yer Tutucusu 4"/>
          <p:cNvSpPr>
            <a:spLocks noGrp="1"/>
          </p:cNvSpPr>
          <p:nvPr>
            <p:ph type="ftr" sz="quarter" idx="11"/>
          </p:nvPr>
        </p:nvSpPr>
        <p:spPr/>
        <p:txBody>
          <a:bodyPr/>
          <a:lstStyle/>
          <a:p>
            <a:r>
              <a:rPr lang="en-US" smtClean="0"/>
              <a:t>Cafer Bayar 19 November 2014</a:t>
            </a:r>
            <a:endParaRPr lang="en-US"/>
          </a:p>
        </p:txBody>
      </p:sp>
      <p:sp>
        <p:nvSpPr>
          <p:cNvPr id="6" name="Slayt Numarası Yer Tutucusu 5"/>
          <p:cNvSpPr>
            <a:spLocks noGrp="1"/>
          </p:cNvSpPr>
          <p:nvPr>
            <p:ph type="sldNum" sz="quarter" idx="12"/>
          </p:nvPr>
        </p:nvSpPr>
        <p:spPr/>
        <p:txBody>
          <a:bodyPr/>
          <a:lstStyle/>
          <a:p>
            <a:fld id="{89D553F0-A251-462B-9833-F14E16B335AD}" type="slidenum">
              <a:rPr lang="en-US" smtClean="0"/>
              <a:t>22</a:t>
            </a:fld>
            <a:endParaRPr lang="en-US"/>
          </a:p>
        </p:txBody>
      </p:sp>
    </p:spTree>
    <p:extLst>
      <p:ext uri="{BB962C8B-B14F-4D97-AF65-F5344CB8AC3E}">
        <p14:creationId xmlns:p14="http://schemas.microsoft.com/office/powerpoint/2010/main" val="9473218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23</a:t>
            </a:fld>
            <a:endParaRPr lang="en-US"/>
          </a:p>
        </p:txBody>
      </p:sp>
    </p:spTree>
    <p:extLst>
      <p:ext uri="{BB962C8B-B14F-4D97-AF65-F5344CB8AC3E}">
        <p14:creationId xmlns:p14="http://schemas.microsoft.com/office/powerpoint/2010/main" val="2157733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err="1" smtClean="0"/>
          </a:p>
        </p:txBody>
      </p:sp>
      <p:sp>
        <p:nvSpPr>
          <p:cNvPr id="4" name="Üstbilgi Yer Tutucusu 3"/>
          <p:cNvSpPr>
            <a:spLocks noGrp="1"/>
          </p:cNvSpPr>
          <p:nvPr>
            <p:ph type="hdr" sz="quarter" idx="10"/>
          </p:nvPr>
        </p:nvSpPr>
        <p:spPr/>
        <p:txBody>
          <a:bodyPr/>
          <a:lstStyle/>
          <a:p>
            <a:r>
              <a:rPr lang="en-US" smtClean="0"/>
              <a:t>CLIC beam physics meeting</a:t>
            </a:r>
            <a:endParaRPr lang="en-US"/>
          </a:p>
        </p:txBody>
      </p:sp>
      <p:sp>
        <p:nvSpPr>
          <p:cNvPr id="5" name="Altbilgi Yer Tutucusu 4"/>
          <p:cNvSpPr>
            <a:spLocks noGrp="1"/>
          </p:cNvSpPr>
          <p:nvPr>
            <p:ph type="ftr" sz="quarter" idx="11"/>
          </p:nvPr>
        </p:nvSpPr>
        <p:spPr/>
        <p:txBody>
          <a:bodyPr/>
          <a:lstStyle/>
          <a:p>
            <a:r>
              <a:rPr lang="en-US" smtClean="0"/>
              <a:t>Cafer Bayar 19 November 2014</a:t>
            </a:r>
            <a:endParaRPr lang="en-US"/>
          </a:p>
        </p:txBody>
      </p:sp>
      <p:sp>
        <p:nvSpPr>
          <p:cNvPr id="6" name="Slayt Numarası Yer Tutucusu 5"/>
          <p:cNvSpPr>
            <a:spLocks noGrp="1"/>
          </p:cNvSpPr>
          <p:nvPr>
            <p:ph type="sldNum" sz="quarter" idx="12"/>
          </p:nvPr>
        </p:nvSpPr>
        <p:spPr/>
        <p:txBody>
          <a:bodyPr/>
          <a:lstStyle/>
          <a:p>
            <a:fld id="{89D553F0-A251-462B-9833-F14E16B335AD}" type="slidenum">
              <a:rPr lang="en-US" smtClean="0"/>
              <a:t>3</a:t>
            </a:fld>
            <a:endParaRPr lang="en-US"/>
          </a:p>
        </p:txBody>
      </p:sp>
    </p:spTree>
    <p:extLst>
      <p:ext uri="{BB962C8B-B14F-4D97-AF65-F5344CB8AC3E}">
        <p14:creationId xmlns:p14="http://schemas.microsoft.com/office/powerpoint/2010/main" val="3184633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err="1" smtClean="0"/>
          </a:p>
        </p:txBody>
      </p:sp>
      <p:sp>
        <p:nvSpPr>
          <p:cNvPr id="4" name="Üstbilgi Yer Tutucusu 3"/>
          <p:cNvSpPr>
            <a:spLocks noGrp="1"/>
          </p:cNvSpPr>
          <p:nvPr>
            <p:ph type="hdr" sz="quarter" idx="10"/>
          </p:nvPr>
        </p:nvSpPr>
        <p:spPr/>
        <p:txBody>
          <a:bodyPr/>
          <a:lstStyle/>
          <a:p>
            <a:r>
              <a:rPr lang="en-US" smtClean="0"/>
              <a:t>CLIC beam physics meeting</a:t>
            </a:r>
            <a:endParaRPr lang="en-US"/>
          </a:p>
        </p:txBody>
      </p:sp>
      <p:sp>
        <p:nvSpPr>
          <p:cNvPr id="5" name="Altbilgi Yer Tutucusu 4"/>
          <p:cNvSpPr>
            <a:spLocks noGrp="1"/>
          </p:cNvSpPr>
          <p:nvPr>
            <p:ph type="ftr" sz="quarter" idx="11"/>
          </p:nvPr>
        </p:nvSpPr>
        <p:spPr/>
        <p:txBody>
          <a:bodyPr/>
          <a:lstStyle/>
          <a:p>
            <a:r>
              <a:rPr lang="en-US" smtClean="0"/>
              <a:t>Cafer Bayar 19 November 2014</a:t>
            </a:r>
            <a:endParaRPr lang="en-US"/>
          </a:p>
        </p:txBody>
      </p:sp>
      <p:sp>
        <p:nvSpPr>
          <p:cNvPr id="6" name="Slayt Numarası Yer Tutucusu 5"/>
          <p:cNvSpPr>
            <a:spLocks noGrp="1"/>
          </p:cNvSpPr>
          <p:nvPr>
            <p:ph type="sldNum" sz="quarter" idx="12"/>
          </p:nvPr>
        </p:nvSpPr>
        <p:spPr/>
        <p:txBody>
          <a:bodyPr/>
          <a:lstStyle/>
          <a:p>
            <a:fld id="{89D553F0-A251-462B-9833-F14E16B335AD}" type="slidenum">
              <a:rPr lang="en-US" smtClean="0"/>
              <a:t>4</a:t>
            </a:fld>
            <a:endParaRPr lang="en-US"/>
          </a:p>
        </p:txBody>
      </p:sp>
    </p:spTree>
    <p:extLst>
      <p:ext uri="{BB962C8B-B14F-4D97-AF65-F5344CB8AC3E}">
        <p14:creationId xmlns:p14="http://schemas.microsoft.com/office/powerpoint/2010/main" val="2823267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5</a:t>
            </a:fld>
            <a:endParaRPr lang="en-US"/>
          </a:p>
        </p:txBody>
      </p:sp>
    </p:spTree>
    <p:extLst>
      <p:ext uri="{BB962C8B-B14F-4D97-AF65-F5344CB8AC3E}">
        <p14:creationId xmlns:p14="http://schemas.microsoft.com/office/powerpoint/2010/main" val="6612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6</a:t>
            </a:fld>
            <a:endParaRPr lang="en-US"/>
          </a:p>
        </p:txBody>
      </p:sp>
    </p:spTree>
    <p:extLst>
      <p:ext uri="{BB962C8B-B14F-4D97-AF65-F5344CB8AC3E}">
        <p14:creationId xmlns:p14="http://schemas.microsoft.com/office/powerpoint/2010/main" val="1719734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t>CLIC beam physics meeting</a:t>
            </a:r>
            <a:endParaRPr lang="en-US"/>
          </a:p>
        </p:txBody>
      </p:sp>
      <p:sp>
        <p:nvSpPr>
          <p:cNvPr id="5" name="Footer Placeholder 4"/>
          <p:cNvSpPr>
            <a:spLocks noGrp="1"/>
          </p:cNvSpPr>
          <p:nvPr>
            <p:ph type="ftr" sz="quarter" idx="11"/>
          </p:nvPr>
        </p:nvSpPr>
        <p:spPr/>
        <p:txBody>
          <a:bodyPr/>
          <a:lstStyle/>
          <a:p>
            <a:r>
              <a:rPr lang="en-US" smtClean="0"/>
              <a:t>Cafer Bayar 19 November 2014</a:t>
            </a:r>
            <a:endParaRPr lang="en-US"/>
          </a:p>
        </p:txBody>
      </p:sp>
      <p:sp>
        <p:nvSpPr>
          <p:cNvPr id="6" name="Slide Number Placeholder 5"/>
          <p:cNvSpPr>
            <a:spLocks noGrp="1"/>
          </p:cNvSpPr>
          <p:nvPr>
            <p:ph type="sldNum" sz="quarter" idx="12"/>
          </p:nvPr>
        </p:nvSpPr>
        <p:spPr/>
        <p:txBody>
          <a:bodyPr/>
          <a:lstStyle/>
          <a:p>
            <a:fld id="{89D553F0-A251-462B-9833-F14E16B335AD}" type="slidenum">
              <a:rPr lang="en-US" smtClean="0"/>
              <a:t>7</a:t>
            </a:fld>
            <a:endParaRPr lang="en-US"/>
          </a:p>
        </p:txBody>
      </p:sp>
    </p:spTree>
    <p:extLst>
      <p:ext uri="{BB962C8B-B14F-4D97-AF65-F5344CB8AC3E}">
        <p14:creationId xmlns:p14="http://schemas.microsoft.com/office/powerpoint/2010/main" val="13527792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a:p>
        </p:txBody>
      </p:sp>
      <p:sp>
        <p:nvSpPr>
          <p:cNvPr id="4" name="Üstbilgi Yer Tutucusu 3"/>
          <p:cNvSpPr>
            <a:spLocks noGrp="1"/>
          </p:cNvSpPr>
          <p:nvPr>
            <p:ph type="hdr" sz="quarter" idx="10"/>
          </p:nvPr>
        </p:nvSpPr>
        <p:spPr/>
        <p:txBody>
          <a:bodyPr/>
          <a:lstStyle/>
          <a:p>
            <a:r>
              <a:rPr lang="en-US" smtClean="0"/>
              <a:t>CLIC beam physics meeting</a:t>
            </a:r>
            <a:endParaRPr lang="en-US"/>
          </a:p>
        </p:txBody>
      </p:sp>
      <p:sp>
        <p:nvSpPr>
          <p:cNvPr id="5" name="Altbilgi Yer Tutucusu 4"/>
          <p:cNvSpPr>
            <a:spLocks noGrp="1"/>
          </p:cNvSpPr>
          <p:nvPr>
            <p:ph type="ftr" sz="quarter" idx="11"/>
          </p:nvPr>
        </p:nvSpPr>
        <p:spPr/>
        <p:txBody>
          <a:bodyPr/>
          <a:lstStyle/>
          <a:p>
            <a:r>
              <a:rPr lang="en-US" smtClean="0"/>
              <a:t>Cafer Bayar 19 November 2014</a:t>
            </a:r>
            <a:endParaRPr lang="en-US"/>
          </a:p>
        </p:txBody>
      </p:sp>
      <p:sp>
        <p:nvSpPr>
          <p:cNvPr id="6" name="Slayt Numarası Yer Tutucusu 5"/>
          <p:cNvSpPr>
            <a:spLocks noGrp="1"/>
          </p:cNvSpPr>
          <p:nvPr>
            <p:ph type="sldNum" sz="quarter" idx="12"/>
          </p:nvPr>
        </p:nvSpPr>
        <p:spPr/>
        <p:txBody>
          <a:bodyPr/>
          <a:lstStyle/>
          <a:p>
            <a:fld id="{89D553F0-A251-462B-9833-F14E16B335AD}" type="slidenum">
              <a:rPr lang="en-US" smtClean="0"/>
              <a:t>8</a:t>
            </a:fld>
            <a:endParaRPr lang="en-US"/>
          </a:p>
        </p:txBody>
      </p:sp>
    </p:spTree>
    <p:extLst>
      <p:ext uri="{BB962C8B-B14F-4D97-AF65-F5344CB8AC3E}">
        <p14:creationId xmlns:p14="http://schemas.microsoft.com/office/powerpoint/2010/main" val="2368281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US" dirty="0" err="1" smtClean="0"/>
          </a:p>
        </p:txBody>
      </p:sp>
      <p:sp>
        <p:nvSpPr>
          <p:cNvPr id="4" name="Üstbilgi Yer Tutucusu 3"/>
          <p:cNvSpPr>
            <a:spLocks noGrp="1"/>
          </p:cNvSpPr>
          <p:nvPr>
            <p:ph type="hdr" sz="quarter" idx="10"/>
          </p:nvPr>
        </p:nvSpPr>
        <p:spPr/>
        <p:txBody>
          <a:bodyPr/>
          <a:lstStyle/>
          <a:p>
            <a:r>
              <a:rPr lang="en-US" smtClean="0"/>
              <a:t>CLIC beam physics meeting</a:t>
            </a:r>
            <a:endParaRPr lang="en-US"/>
          </a:p>
        </p:txBody>
      </p:sp>
      <p:sp>
        <p:nvSpPr>
          <p:cNvPr id="5" name="Altbilgi Yer Tutucusu 4"/>
          <p:cNvSpPr>
            <a:spLocks noGrp="1"/>
          </p:cNvSpPr>
          <p:nvPr>
            <p:ph type="ftr" sz="quarter" idx="11"/>
          </p:nvPr>
        </p:nvSpPr>
        <p:spPr/>
        <p:txBody>
          <a:bodyPr/>
          <a:lstStyle/>
          <a:p>
            <a:r>
              <a:rPr lang="en-US" smtClean="0"/>
              <a:t>Cafer Bayar 19 November 2014</a:t>
            </a:r>
            <a:endParaRPr lang="en-US"/>
          </a:p>
        </p:txBody>
      </p:sp>
      <p:sp>
        <p:nvSpPr>
          <p:cNvPr id="6" name="Slayt Numarası Yer Tutucusu 5"/>
          <p:cNvSpPr>
            <a:spLocks noGrp="1"/>
          </p:cNvSpPr>
          <p:nvPr>
            <p:ph type="sldNum" sz="quarter" idx="12"/>
          </p:nvPr>
        </p:nvSpPr>
        <p:spPr/>
        <p:txBody>
          <a:bodyPr/>
          <a:lstStyle/>
          <a:p>
            <a:fld id="{89D553F0-A251-462B-9833-F14E16B335AD}" type="slidenum">
              <a:rPr lang="en-US" smtClean="0"/>
              <a:t>9</a:t>
            </a:fld>
            <a:endParaRPr lang="en-US"/>
          </a:p>
        </p:txBody>
      </p:sp>
    </p:spTree>
    <p:extLst>
      <p:ext uri="{BB962C8B-B14F-4D97-AF65-F5344CB8AC3E}">
        <p14:creationId xmlns:p14="http://schemas.microsoft.com/office/powerpoint/2010/main" val="416348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1614BFAB-4688-430A-B83F-0D067BA8646C}" type="datetime1">
              <a:rPr lang="en-US" smtClean="0"/>
              <a:t>9/28/2017</a:t>
            </a:fld>
            <a:endParaRPr lang="en-US"/>
          </a:p>
        </p:txBody>
      </p:sp>
      <p:sp>
        <p:nvSpPr>
          <p:cNvPr id="5" name="Footer Placeholder 4"/>
          <p:cNvSpPr>
            <a:spLocks noGrp="1"/>
          </p:cNvSpPr>
          <p:nvPr>
            <p:ph type="ftr" sz="quarter" idx="11"/>
          </p:nvPr>
        </p:nvSpPr>
        <p:spPr/>
        <p:txBody>
          <a:bodyPr/>
          <a:lstStyle/>
          <a:p>
            <a:r>
              <a:rPr lang="en-US" smtClean="0"/>
              <a:t>CLIC Beam Physics Meeting-19 November 2014-Cafer Bayar</a:t>
            </a:r>
            <a:endParaRPr lang="en-US"/>
          </a:p>
        </p:txBody>
      </p:sp>
      <p:sp>
        <p:nvSpPr>
          <p:cNvPr id="6" name="Slide Number Placeholder 5"/>
          <p:cNvSpPr>
            <a:spLocks noGrp="1"/>
          </p:cNvSpPr>
          <p:nvPr>
            <p:ph type="sldNum" sz="quarter" idx="12"/>
          </p:nvPr>
        </p:nvSpPr>
        <p:spPr/>
        <p:txBody>
          <a:bodyPr/>
          <a:lstStyle/>
          <a:p>
            <a:fld id="{4755557C-2EE6-49D0-BCDC-5028C6D5AECA}"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8173257"/>
      </p:ext>
    </p:extLst>
  </p:cSld>
  <p:clrMapOvr>
    <a:masterClrMapping/>
  </p:clrMapOvr>
  <p:hf hdr="0" dt="0"/>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14BFAB-4688-430A-B83F-0D067BA8646C}" type="datetime1">
              <a:rPr lang="en-US" smtClean="0"/>
              <a:t>9/28/2017</a:t>
            </a:fld>
            <a:endParaRPr lang="en-US"/>
          </a:p>
        </p:txBody>
      </p:sp>
      <p:sp>
        <p:nvSpPr>
          <p:cNvPr id="5" name="Footer Placeholder 4"/>
          <p:cNvSpPr>
            <a:spLocks noGrp="1"/>
          </p:cNvSpPr>
          <p:nvPr>
            <p:ph type="ftr" sz="quarter" idx="11"/>
          </p:nvPr>
        </p:nvSpPr>
        <p:spPr/>
        <p:txBody>
          <a:bodyPr/>
          <a:lstStyle/>
          <a:p>
            <a:r>
              <a:rPr lang="en-US" smtClean="0"/>
              <a:t>CLIC Beam Physics Meeting-19 November 2014-Cafer Bayar</a:t>
            </a:r>
            <a:endParaRPr lang="en-US"/>
          </a:p>
        </p:txBody>
      </p:sp>
      <p:sp>
        <p:nvSpPr>
          <p:cNvPr id="6" name="Slide Number Placeholder 5"/>
          <p:cNvSpPr>
            <a:spLocks noGrp="1"/>
          </p:cNvSpPr>
          <p:nvPr>
            <p:ph type="sldNum" sz="quarter" idx="12"/>
          </p:nvPr>
        </p:nvSpPr>
        <p:spPr/>
        <p:txBody>
          <a:bodyPr/>
          <a:lstStyle/>
          <a:p>
            <a:fld id="{4755557C-2EE6-49D0-BCDC-5028C6D5AECA}" type="slidenum">
              <a:rPr lang="en-US" smtClean="0"/>
              <a:t>‹#›</a:t>
            </a:fld>
            <a:endParaRPr lang="en-US"/>
          </a:p>
        </p:txBody>
      </p:sp>
    </p:spTree>
    <p:extLst>
      <p:ext uri="{BB962C8B-B14F-4D97-AF65-F5344CB8AC3E}">
        <p14:creationId xmlns:p14="http://schemas.microsoft.com/office/powerpoint/2010/main" val="4087215788"/>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14BFAB-4688-430A-B83F-0D067BA8646C}" type="datetime1">
              <a:rPr lang="en-US" smtClean="0"/>
              <a:t>9/28/2017</a:t>
            </a:fld>
            <a:endParaRPr lang="en-US"/>
          </a:p>
        </p:txBody>
      </p:sp>
      <p:sp>
        <p:nvSpPr>
          <p:cNvPr id="5" name="Footer Placeholder 4"/>
          <p:cNvSpPr>
            <a:spLocks noGrp="1"/>
          </p:cNvSpPr>
          <p:nvPr>
            <p:ph type="ftr" sz="quarter" idx="11"/>
          </p:nvPr>
        </p:nvSpPr>
        <p:spPr/>
        <p:txBody>
          <a:bodyPr/>
          <a:lstStyle/>
          <a:p>
            <a:r>
              <a:rPr lang="en-US" smtClean="0"/>
              <a:t>CLIC Beam Physics Meeting-19 November 2014-Cafer Bayar</a:t>
            </a:r>
            <a:endParaRPr lang="en-US"/>
          </a:p>
        </p:txBody>
      </p:sp>
      <p:sp>
        <p:nvSpPr>
          <p:cNvPr id="6" name="Slide Number Placeholder 5"/>
          <p:cNvSpPr>
            <a:spLocks noGrp="1"/>
          </p:cNvSpPr>
          <p:nvPr>
            <p:ph type="sldNum" sz="quarter" idx="12"/>
          </p:nvPr>
        </p:nvSpPr>
        <p:spPr/>
        <p:txBody>
          <a:bodyPr/>
          <a:lstStyle/>
          <a:p>
            <a:fld id="{4755557C-2EE6-49D0-BCDC-5028C6D5AECA}"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4335876"/>
      </p:ext>
    </p:extLst>
  </p:cSld>
  <p:clrMapOvr>
    <a:masterClrMapping/>
  </p:clrMapOvr>
  <p:hf hdr="0" dt="0"/>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14BFAB-4688-430A-B83F-0D067BA8646C}" type="datetime1">
              <a:rPr lang="en-US" smtClean="0"/>
              <a:t>9/28/2017</a:t>
            </a:fld>
            <a:endParaRPr lang="en-US"/>
          </a:p>
        </p:txBody>
      </p:sp>
      <p:sp>
        <p:nvSpPr>
          <p:cNvPr id="5" name="Footer Placeholder 4"/>
          <p:cNvSpPr>
            <a:spLocks noGrp="1"/>
          </p:cNvSpPr>
          <p:nvPr>
            <p:ph type="ftr" sz="quarter" idx="11"/>
          </p:nvPr>
        </p:nvSpPr>
        <p:spPr/>
        <p:txBody>
          <a:bodyPr/>
          <a:lstStyle/>
          <a:p>
            <a:r>
              <a:rPr lang="en-US" smtClean="0"/>
              <a:t>CLIC Beam Physics Meeting-19 November 2014-Cafer Bayar</a:t>
            </a:r>
            <a:endParaRPr lang="en-US"/>
          </a:p>
        </p:txBody>
      </p:sp>
      <p:sp>
        <p:nvSpPr>
          <p:cNvPr id="6" name="Slide Number Placeholder 5"/>
          <p:cNvSpPr>
            <a:spLocks noGrp="1"/>
          </p:cNvSpPr>
          <p:nvPr>
            <p:ph type="sldNum" sz="quarter" idx="12"/>
          </p:nvPr>
        </p:nvSpPr>
        <p:spPr/>
        <p:txBody>
          <a:bodyPr/>
          <a:lstStyle/>
          <a:p>
            <a:fld id="{4755557C-2EE6-49D0-BCDC-5028C6D5AECA}" type="slidenum">
              <a:rPr lang="en-US" smtClean="0"/>
              <a:t>‹#›</a:t>
            </a:fld>
            <a:endParaRPr lang="en-US"/>
          </a:p>
        </p:txBody>
      </p:sp>
    </p:spTree>
    <p:extLst>
      <p:ext uri="{BB962C8B-B14F-4D97-AF65-F5344CB8AC3E}">
        <p14:creationId xmlns:p14="http://schemas.microsoft.com/office/powerpoint/2010/main" val="779524335"/>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14BFAB-4688-430A-B83F-0D067BA8646C}" type="datetime1">
              <a:rPr lang="en-US" smtClean="0"/>
              <a:t>9/28/2017</a:t>
            </a:fld>
            <a:endParaRPr lang="en-US"/>
          </a:p>
        </p:txBody>
      </p:sp>
      <p:sp>
        <p:nvSpPr>
          <p:cNvPr id="5" name="Footer Placeholder 4"/>
          <p:cNvSpPr>
            <a:spLocks noGrp="1"/>
          </p:cNvSpPr>
          <p:nvPr>
            <p:ph type="ftr" sz="quarter" idx="11"/>
          </p:nvPr>
        </p:nvSpPr>
        <p:spPr/>
        <p:txBody>
          <a:bodyPr/>
          <a:lstStyle/>
          <a:p>
            <a:r>
              <a:rPr lang="en-US" smtClean="0"/>
              <a:t>CLIC Beam Physics Meeting-19 November 2014-Cafer Bayar</a:t>
            </a:r>
            <a:endParaRPr lang="en-US"/>
          </a:p>
        </p:txBody>
      </p:sp>
      <p:sp>
        <p:nvSpPr>
          <p:cNvPr id="6" name="Slide Number Placeholder 5"/>
          <p:cNvSpPr>
            <a:spLocks noGrp="1"/>
          </p:cNvSpPr>
          <p:nvPr>
            <p:ph type="sldNum" sz="quarter" idx="12"/>
          </p:nvPr>
        </p:nvSpPr>
        <p:spPr/>
        <p:txBody>
          <a:bodyPr/>
          <a:lstStyle/>
          <a:p>
            <a:fld id="{4755557C-2EE6-49D0-BCDC-5028C6D5AECA}"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7963897"/>
      </p:ext>
    </p:extLst>
  </p:cSld>
  <p:clrMapOvr>
    <a:masterClrMapping/>
  </p:clrMapOvr>
  <p:hf hdr="0" dt="0"/>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614BFAB-4688-430A-B83F-0D067BA8646C}" type="datetime1">
              <a:rPr lang="en-US" smtClean="0"/>
              <a:t>9/28/2017</a:t>
            </a:fld>
            <a:endParaRPr lang="en-US"/>
          </a:p>
        </p:txBody>
      </p:sp>
      <p:sp>
        <p:nvSpPr>
          <p:cNvPr id="6" name="Footer Placeholder 5"/>
          <p:cNvSpPr>
            <a:spLocks noGrp="1"/>
          </p:cNvSpPr>
          <p:nvPr>
            <p:ph type="ftr" sz="quarter" idx="11"/>
          </p:nvPr>
        </p:nvSpPr>
        <p:spPr/>
        <p:txBody>
          <a:bodyPr/>
          <a:lstStyle/>
          <a:p>
            <a:r>
              <a:rPr lang="en-US" smtClean="0"/>
              <a:t>CLIC Beam Physics Meeting-19 November 2014-Cafer Bayar</a:t>
            </a:r>
            <a:endParaRPr lang="en-US"/>
          </a:p>
        </p:txBody>
      </p:sp>
      <p:sp>
        <p:nvSpPr>
          <p:cNvPr id="7" name="Slide Number Placeholder 6"/>
          <p:cNvSpPr>
            <a:spLocks noGrp="1"/>
          </p:cNvSpPr>
          <p:nvPr>
            <p:ph type="sldNum" sz="quarter" idx="12"/>
          </p:nvPr>
        </p:nvSpPr>
        <p:spPr/>
        <p:txBody>
          <a:bodyPr/>
          <a:lstStyle/>
          <a:p>
            <a:fld id="{4755557C-2EE6-49D0-BCDC-5028C6D5AECA}" type="slidenum">
              <a:rPr lang="en-US" smtClean="0"/>
              <a:t>‹#›</a:t>
            </a:fld>
            <a:endParaRPr lang="en-US"/>
          </a:p>
        </p:txBody>
      </p:sp>
    </p:spTree>
    <p:extLst>
      <p:ext uri="{BB962C8B-B14F-4D97-AF65-F5344CB8AC3E}">
        <p14:creationId xmlns:p14="http://schemas.microsoft.com/office/powerpoint/2010/main" val="3762166256"/>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614BFAB-4688-430A-B83F-0D067BA8646C}" type="datetime1">
              <a:rPr lang="en-US" smtClean="0"/>
              <a:t>9/28/2017</a:t>
            </a:fld>
            <a:endParaRPr lang="en-US"/>
          </a:p>
        </p:txBody>
      </p:sp>
      <p:sp>
        <p:nvSpPr>
          <p:cNvPr id="8" name="Footer Placeholder 7"/>
          <p:cNvSpPr>
            <a:spLocks noGrp="1"/>
          </p:cNvSpPr>
          <p:nvPr>
            <p:ph type="ftr" sz="quarter" idx="11"/>
          </p:nvPr>
        </p:nvSpPr>
        <p:spPr/>
        <p:txBody>
          <a:bodyPr/>
          <a:lstStyle/>
          <a:p>
            <a:r>
              <a:rPr lang="en-US" smtClean="0"/>
              <a:t>CLIC Beam Physics Meeting-19 November 2014-Cafer Bayar</a:t>
            </a:r>
            <a:endParaRPr lang="en-US"/>
          </a:p>
        </p:txBody>
      </p:sp>
      <p:sp>
        <p:nvSpPr>
          <p:cNvPr id="9" name="Slide Number Placeholder 8"/>
          <p:cNvSpPr>
            <a:spLocks noGrp="1"/>
          </p:cNvSpPr>
          <p:nvPr>
            <p:ph type="sldNum" sz="quarter" idx="12"/>
          </p:nvPr>
        </p:nvSpPr>
        <p:spPr/>
        <p:txBody>
          <a:bodyPr/>
          <a:lstStyle/>
          <a:p>
            <a:fld id="{4755557C-2EE6-49D0-BCDC-5028C6D5AECA}" type="slidenum">
              <a:rPr lang="en-US" smtClean="0"/>
              <a:t>‹#›</a:t>
            </a:fld>
            <a:endParaRPr lang="en-US"/>
          </a:p>
        </p:txBody>
      </p:sp>
    </p:spTree>
    <p:extLst>
      <p:ext uri="{BB962C8B-B14F-4D97-AF65-F5344CB8AC3E}">
        <p14:creationId xmlns:p14="http://schemas.microsoft.com/office/powerpoint/2010/main" val="853785222"/>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614BFAB-4688-430A-B83F-0D067BA8646C}" type="datetime1">
              <a:rPr lang="en-US" smtClean="0"/>
              <a:t>9/28/2017</a:t>
            </a:fld>
            <a:endParaRPr lang="en-US"/>
          </a:p>
        </p:txBody>
      </p:sp>
      <p:sp>
        <p:nvSpPr>
          <p:cNvPr id="4" name="Footer Placeholder 3"/>
          <p:cNvSpPr>
            <a:spLocks noGrp="1"/>
          </p:cNvSpPr>
          <p:nvPr>
            <p:ph type="ftr" sz="quarter" idx="11"/>
          </p:nvPr>
        </p:nvSpPr>
        <p:spPr/>
        <p:txBody>
          <a:bodyPr/>
          <a:lstStyle/>
          <a:p>
            <a:r>
              <a:rPr lang="en-US" smtClean="0"/>
              <a:t>CLIC Beam Physics Meeting-19 November 2014-Cafer Bayar</a:t>
            </a:r>
            <a:endParaRPr lang="en-US"/>
          </a:p>
        </p:txBody>
      </p:sp>
      <p:sp>
        <p:nvSpPr>
          <p:cNvPr id="5" name="Slide Number Placeholder 4"/>
          <p:cNvSpPr>
            <a:spLocks noGrp="1"/>
          </p:cNvSpPr>
          <p:nvPr>
            <p:ph type="sldNum" sz="quarter" idx="12"/>
          </p:nvPr>
        </p:nvSpPr>
        <p:spPr/>
        <p:txBody>
          <a:bodyPr/>
          <a:lstStyle/>
          <a:p>
            <a:fld id="{4755557C-2EE6-49D0-BCDC-5028C6D5AECA}" type="slidenum">
              <a:rPr lang="en-US" smtClean="0"/>
              <a:t>‹#›</a:t>
            </a:fld>
            <a:endParaRPr lang="en-US"/>
          </a:p>
        </p:txBody>
      </p:sp>
    </p:spTree>
    <p:extLst>
      <p:ext uri="{BB962C8B-B14F-4D97-AF65-F5344CB8AC3E}">
        <p14:creationId xmlns:p14="http://schemas.microsoft.com/office/powerpoint/2010/main" val="3510267482"/>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14BFAB-4688-430A-B83F-0D067BA8646C}" type="datetime1">
              <a:rPr lang="en-US" smtClean="0"/>
              <a:t>9/28/2017</a:t>
            </a:fld>
            <a:endParaRPr lang="en-US"/>
          </a:p>
        </p:txBody>
      </p:sp>
      <p:sp>
        <p:nvSpPr>
          <p:cNvPr id="3" name="Footer Placeholder 2"/>
          <p:cNvSpPr>
            <a:spLocks noGrp="1"/>
          </p:cNvSpPr>
          <p:nvPr>
            <p:ph type="ftr" sz="quarter" idx="11"/>
          </p:nvPr>
        </p:nvSpPr>
        <p:spPr/>
        <p:txBody>
          <a:bodyPr/>
          <a:lstStyle/>
          <a:p>
            <a:r>
              <a:rPr lang="en-US" smtClean="0"/>
              <a:t>CLIC Beam Physics Meeting-19 November 2014-Cafer Bayar</a:t>
            </a:r>
            <a:endParaRPr lang="en-US"/>
          </a:p>
        </p:txBody>
      </p:sp>
      <p:sp>
        <p:nvSpPr>
          <p:cNvPr id="4" name="Slide Number Placeholder 3"/>
          <p:cNvSpPr>
            <a:spLocks noGrp="1"/>
          </p:cNvSpPr>
          <p:nvPr>
            <p:ph type="sldNum" sz="quarter" idx="12"/>
          </p:nvPr>
        </p:nvSpPr>
        <p:spPr/>
        <p:txBody>
          <a:bodyPr/>
          <a:lstStyle/>
          <a:p>
            <a:fld id="{4755557C-2EE6-49D0-BCDC-5028C6D5AECA}" type="slidenum">
              <a:rPr lang="en-US" smtClean="0"/>
              <a:t>‹#›</a:t>
            </a:fld>
            <a:endParaRPr lang="en-US"/>
          </a:p>
        </p:txBody>
      </p:sp>
    </p:spTree>
    <p:extLst>
      <p:ext uri="{BB962C8B-B14F-4D97-AF65-F5344CB8AC3E}">
        <p14:creationId xmlns:p14="http://schemas.microsoft.com/office/powerpoint/2010/main" val="296749580"/>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14BFAB-4688-430A-B83F-0D067BA8646C}" type="datetime1">
              <a:rPr lang="en-US" smtClean="0"/>
              <a:t>9/28/2017</a:t>
            </a:fld>
            <a:endParaRPr lang="en-US"/>
          </a:p>
        </p:txBody>
      </p:sp>
      <p:sp>
        <p:nvSpPr>
          <p:cNvPr id="6" name="Footer Placeholder 5"/>
          <p:cNvSpPr>
            <a:spLocks noGrp="1"/>
          </p:cNvSpPr>
          <p:nvPr>
            <p:ph type="ftr" sz="quarter" idx="11"/>
          </p:nvPr>
        </p:nvSpPr>
        <p:spPr/>
        <p:txBody>
          <a:bodyPr/>
          <a:lstStyle/>
          <a:p>
            <a:r>
              <a:rPr lang="en-US" smtClean="0"/>
              <a:t>CLIC Beam Physics Meeting-19 November 2014-Cafer Bayar</a:t>
            </a:r>
            <a:endParaRPr lang="en-US"/>
          </a:p>
        </p:txBody>
      </p:sp>
      <p:sp>
        <p:nvSpPr>
          <p:cNvPr id="7" name="Slide Number Placeholder 6"/>
          <p:cNvSpPr>
            <a:spLocks noGrp="1"/>
          </p:cNvSpPr>
          <p:nvPr>
            <p:ph type="sldNum" sz="quarter" idx="12"/>
          </p:nvPr>
        </p:nvSpPr>
        <p:spPr/>
        <p:txBody>
          <a:bodyPr/>
          <a:lstStyle/>
          <a:p>
            <a:fld id="{4755557C-2EE6-49D0-BCDC-5028C6D5AECA}" type="slidenum">
              <a:rPr lang="en-US" smtClean="0"/>
              <a:t>‹#›</a:t>
            </a:fld>
            <a:endParaRPr lang="en-US"/>
          </a:p>
        </p:txBody>
      </p:sp>
    </p:spTree>
    <p:extLst>
      <p:ext uri="{BB962C8B-B14F-4D97-AF65-F5344CB8AC3E}">
        <p14:creationId xmlns:p14="http://schemas.microsoft.com/office/powerpoint/2010/main" val="719589727"/>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14BFAB-4688-430A-B83F-0D067BA8646C}" type="datetime1">
              <a:rPr lang="en-US" smtClean="0"/>
              <a:t>9/28/2017</a:t>
            </a:fld>
            <a:endParaRPr lang="en-US"/>
          </a:p>
        </p:txBody>
      </p:sp>
      <p:sp>
        <p:nvSpPr>
          <p:cNvPr id="6" name="Footer Placeholder 5"/>
          <p:cNvSpPr>
            <a:spLocks noGrp="1"/>
          </p:cNvSpPr>
          <p:nvPr>
            <p:ph type="ftr" sz="quarter" idx="11"/>
          </p:nvPr>
        </p:nvSpPr>
        <p:spPr/>
        <p:txBody>
          <a:bodyPr/>
          <a:lstStyle/>
          <a:p>
            <a:r>
              <a:rPr lang="en-US" smtClean="0"/>
              <a:t>CLIC Beam Physics Meeting-19 November 2014-Cafer Bayar</a:t>
            </a:r>
            <a:endParaRPr lang="en-US"/>
          </a:p>
        </p:txBody>
      </p:sp>
      <p:sp>
        <p:nvSpPr>
          <p:cNvPr id="7" name="Slide Number Placeholder 6"/>
          <p:cNvSpPr>
            <a:spLocks noGrp="1"/>
          </p:cNvSpPr>
          <p:nvPr>
            <p:ph type="sldNum" sz="quarter" idx="12"/>
          </p:nvPr>
        </p:nvSpPr>
        <p:spPr/>
        <p:txBody>
          <a:bodyPr/>
          <a:lstStyle/>
          <a:p>
            <a:fld id="{4755557C-2EE6-49D0-BCDC-5028C6D5AECA}"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4863243"/>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614BFAB-4688-430A-B83F-0D067BA8646C}" type="datetime1">
              <a:rPr lang="en-US" smtClean="0"/>
              <a:t>9/28/2017</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smtClean="0"/>
              <a:t>CLIC Beam Physics Meeting-19 November 2014-Cafer Bayar</a:t>
            </a:r>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755557C-2EE6-49D0-BCDC-5028C6D5AECA}"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503972"/>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hd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36.jpe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6.jpeg"/><Relationship Id="rId7" Type="http://schemas.openxmlformats.org/officeDocument/2006/relationships/hyperlink" Target="http://cds.cern.ch/record/1277226/files/CERN-OPEN-2010-020.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19.jpeg"/><Relationship Id="rId5" Type="http://schemas.openxmlformats.org/officeDocument/2006/relationships/image" Target="../media/image17.png"/><Relationship Id="rId10" Type="http://schemas.openxmlformats.org/officeDocument/2006/relationships/image" Target="../media/image82.png"/><Relationship Id="rId4" Type="http://schemas.openxmlformats.org/officeDocument/2006/relationships/image" Target="../media/image41.png"/></Relationships>
</file>

<file path=ppt/slides/_rels/slide8.xml.rels><?xml version="1.0" encoding="UTF-8" standalone="yes"?>
<Relationships xmlns="http://schemas.openxmlformats.org/package/2006/relationships"><Relationship Id="rId3" Type="http://schemas.openxmlformats.org/officeDocument/2006/relationships/hyperlink" Target="http://dx.doi.org/10.1016/j.nima.2017.07.010"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cxnSp>
        <p:nvCxnSpPr>
          <p:cNvPr id="4" name="Straight Connector 3"/>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Unvan 1"/>
          <p:cNvSpPr>
            <a:spLocks noGrp="1"/>
          </p:cNvSpPr>
          <p:nvPr>
            <p:ph type="ctrTitle"/>
          </p:nvPr>
        </p:nvSpPr>
        <p:spPr>
          <a:xfrm>
            <a:off x="1244183" y="1416342"/>
            <a:ext cx="9705807" cy="2174291"/>
          </a:xfrm>
        </p:spPr>
        <p:txBody>
          <a:bodyPr>
            <a:normAutofit/>
          </a:bodyPr>
          <a:lstStyle/>
          <a:p>
            <a:r>
              <a:rPr lang="en-GB" sz="4400" b="1" dirty="0" smtClean="0"/>
              <a:t>UPDATE on the CLIC POSITRON SOURCE</a:t>
            </a:r>
            <a:endParaRPr lang="en-US" sz="4400" b="1" dirty="0"/>
          </a:p>
        </p:txBody>
      </p:sp>
      <p:sp>
        <p:nvSpPr>
          <p:cNvPr id="3" name="Alt Başlık 2"/>
          <p:cNvSpPr>
            <a:spLocks noGrp="1"/>
          </p:cNvSpPr>
          <p:nvPr>
            <p:ph type="subTitle" idx="1"/>
          </p:nvPr>
        </p:nvSpPr>
        <p:spPr>
          <a:xfrm>
            <a:off x="1751012" y="2943497"/>
            <a:ext cx="9317322" cy="2679381"/>
          </a:xfrm>
        </p:spPr>
        <p:txBody>
          <a:bodyPr>
            <a:normAutofit fontScale="70000" lnSpcReduction="20000"/>
          </a:bodyPr>
          <a:lstStyle/>
          <a:p>
            <a:pPr algn="ctr"/>
            <a:endParaRPr lang="en-US" dirty="0" smtClean="0"/>
          </a:p>
          <a:p>
            <a:pPr lvl="0" algn="ctr">
              <a:lnSpc>
                <a:spcPct val="120000"/>
              </a:lnSpc>
              <a:spcBef>
                <a:spcPts val="1000"/>
              </a:spcBef>
              <a:spcAft>
                <a:spcPts val="0"/>
              </a:spcAft>
              <a:buClr>
                <a:prstClr val="black"/>
              </a:buClr>
              <a:buSzTx/>
            </a:pPr>
            <a:endParaRPr lang="en-US" sz="2200" b="1" cap="all" dirty="0" smtClean="0">
              <a:solidFill>
                <a:prstClr val="black"/>
              </a:solidFill>
            </a:endParaRPr>
          </a:p>
          <a:p>
            <a:pPr lvl="0" algn="ctr">
              <a:lnSpc>
                <a:spcPct val="120000"/>
              </a:lnSpc>
              <a:spcBef>
                <a:spcPts val="1000"/>
              </a:spcBef>
              <a:spcAft>
                <a:spcPts val="0"/>
              </a:spcAft>
              <a:buClr>
                <a:prstClr val="black"/>
              </a:buClr>
              <a:buSzTx/>
            </a:pPr>
            <a:r>
              <a:rPr lang="en-US" sz="3100" b="1" cap="all" dirty="0" smtClean="0">
                <a:solidFill>
                  <a:prstClr val="black"/>
                </a:solidFill>
              </a:rPr>
              <a:t>Cafer </a:t>
            </a:r>
            <a:r>
              <a:rPr lang="en-US" sz="3100" b="1" cap="all" dirty="0">
                <a:solidFill>
                  <a:prstClr val="black"/>
                </a:solidFill>
              </a:rPr>
              <a:t>Bayar (Ankara University/CERN</a:t>
            </a:r>
            <a:r>
              <a:rPr lang="en-US" sz="3100" b="1" cap="all" dirty="0" smtClean="0">
                <a:solidFill>
                  <a:prstClr val="black"/>
                </a:solidFill>
              </a:rPr>
              <a:t>)</a:t>
            </a:r>
          </a:p>
          <a:p>
            <a:pPr lvl="0" algn="ctr">
              <a:lnSpc>
                <a:spcPct val="120000"/>
              </a:lnSpc>
              <a:spcBef>
                <a:spcPts val="1000"/>
              </a:spcBef>
              <a:spcAft>
                <a:spcPts val="0"/>
              </a:spcAft>
              <a:buClr>
                <a:prstClr val="black"/>
              </a:buClr>
              <a:buSzTx/>
            </a:pPr>
            <a:endParaRPr lang="en-US" sz="2200" b="1" cap="all" dirty="0">
              <a:solidFill>
                <a:prstClr val="black"/>
              </a:solidFill>
            </a:endParaRPr>
          </a:p>
          <a:p>
            <a:pPr lvl="0" algn="ctr">
              <a:lnSpc>
                <a:spcPct val="120000"/>
              </a:lnSpc>
              <a:spcBef>
                <a:spcPts val="1000"/>
              </a:spcBef>
              <a:spcAft>
                <a:spcPts val="0"/>
              </a:spcAft>
              <a:buClr>
                <a:prstClr val="black"/>
              </a:buClr>
              <a:buSzTx/>
            </a:pPr>
            <a:r>
              <a:rPr lang="en-US" sz="2200" b="1" cap="all" dirty="0">
                <a:solidFill>
                  <a:prstClr val="black"/>
                </a:solidFill>
              </a:rPr>
              <a:t>Dr. Steffen Doebert (CERN)</a:t>
            </a:r>
          </a:p>
          <a:p>
            <a:pPr lvl="0" algn="ctr">
              <a:lnSpc>
                <a:spcPct val="120000"/>
              </a:lnSpc>
              <a:spcBef>
                <a:spcPts val="1000"/>
              </a:spcBef>
              <a:spcAft>
                <a:spcPts val="0"/>
              </a:spcAft>
              <a:buClr>
                <a:prstClr val="black"/>
              </a:buClr>
              <a:buSzTx/>
            </a:pPr>
            <a:r>
              <a:rPr lang="en-US" sz="2200" b="1" cap="all" dirty="0">
                <a:solidFill>
                  <a:prstClr val="black"/>
                </a:solidFill>
              </a:rPr>
              <a:t>Dr. Andrea Latina (CERN)</a:t>
            </a:r>
          </a:p>
          <a:p>
            <a:pPr lvl="0" algn="ctr">
              <a:lnSpc>
                <a:spcPct val="120000"/>
              </a:lnSpc>
              <a:spcBef>
                <a:spcPts val="1000"/>
              </a:spcBef>
              <a:spcAft>
                <a:spcPts val="0"/>
              </a:spcAft>
              <a:buClr>
                <a:prstClr val="black"/>
              </a:buClr>
              <a:buSzTx/>
            </a:pPr>
            <a:r>
              <a:rPr lang="en-US" sz="2200" b="1" cap="all" dirty="0">
                <a:solidFill>
                  <a:prstClr val="black"/>
                </a:solidFill>
              </a:rPr>
              <a:t>Prof. Dr. Abbas Kenan </a:t>
            </a:r>
            <a:r>
              <a:rPr lang="en-GB" sz="2200" b="1" cap="all" dirty="0" err="1">
                <a:solidFill>
                  <a:prstClr val="black"/>
                </a:solidFill>
              </a:rPr>
              <a:t>Çiftçi</a:t>
            </a:r>
            <a:r>
              <a:rPr lang="en-US" sz="2200" b="1" cap="all" dirty="0">
                <a:solidFill>
                  <a:prstClr val="black"/>
                </a:solidFill>
              </a:rPr>
              <a:t> (Ankara </a:t>
            </a:r>
            <a:r>
              <a:rPr lang="en-US" sz="2200" b="1" cap="all" dirty="0" smtClean="0">
                <a:solidFill>
                  <a:prstClr val="black"/>
                </a:solidFill>
              </a:rPr>
              <a:t>University)</a:t>
            </a:r>
            <a:endParaRPr lang="en-US" sz="2800" b="1" i="1" dirty="0">
              <a:latin typeface="Times New Roman" panose="02020603050405020304" pitchFamily="18" charset="0"/>
              <a:ea typeface="Times New Roman" panose="02020603050405020304" pitchFamily="18" charset="0"/>
            </a:endParaRPr>
          </a:p>
        </p:txBody>
      </p:sp>
      <p:sp>
        <p:nvSpPr>
          <p:cNvPr id="9" name="Slayt Numarası Yer Tutucusu 8"/>
          <p:cNvSpPr>
            <a:spLocks noGrp="1"/>
          </p:cNvSpPr>
          <p:nvPr>
            <p:ph type="sldNum" sz="quarter" idx="12"/>
          </p:nvPr>
        </p:nvSpPr>
        <p:spPr/>
        <p:txBody>
          <a:bodyPr/>
          <a:lstStyle/>
          <a:p>
            <a:fld id="{4755557C-2EE6-49D0-BCDC-5028C6D5AECA}" type="slidenum">
              <a:rPr lang="en-US" smtClean="0"/>
              <a:t>1</a:t>
            </a:fld>
            <a:endParaRPr lang="en-US" dirty="0"/>
          </a:p>
        </p:txBody>
      </p:sp>
      <p:pic>
        <p:nvPicPr>
          <p:cNvPr id="5" name="Resim 4"/>
          <p:cNvPicPr>
            <a:picLocks noChangeAspect="1"/>
          </p:cNvPicPr>
          <p:nvPr/>
        </p:nvPicPr>
        <p:blipFill>
          <a:blip r:embed="rId3"/>
          <a:stretch>
            <a:fillRect/>
          </a:stretch>
        </p:blipFill>
        <p:spPr>
          <a:xfrm>
            <a:off x="4583422" y="5678529"/>
            <a:ext cx="3652502" cy="622170"/>
          </a:xfrm>
          <a:prstGeom prst="rect">
            <a:avLst/>
          </a:prstGeom>
        </p:spPr>
      </p:pic>
      <p:pic>
        <p:nvPicPr>
          <p:cNvPr id="6" name="Resim 5"/>
          <p:cNvPicPr>
            <a:picLocks noChangeAspect="1"/>
          </p:cNvPicPr>
          <p:nvPr/>
        </p:nvPicPr>
        <p:blipFill>
          <a:blip r:embed="rId4"/>
          <a:stretch>
            <a:fillRect/>
          </a:stretch>
        </p:blipFill>
        <p:spPr>
          <a:xfrm>
            <a:off x="0" y="2266"/>
            <a:ext cx="1244183" cy="1256204"/>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7598" y="1109"/>
            <a:ext cx="1242010" cy="1239943"/>
          </a:xfrm>
          <a:prstGeom prst="rect">
            <a:avLst/>
          </a:prstGeom>
        </p:spPr>
      </p:pic>
      <p:sp>
        <p:nvSpPr>
          <p:cNvPr id="11" name="Altbilgi Yer Tutucusu 7"/>
          <p:cNvSpPr>
            <a:spLocks noGrp="1"/>
          </p:cNvSpPr>
          <p:nvPr>
            <p:ph type="ftr" sz="quarter" idx="11"/>
          </p:nvPr>
        </p:nvSpPr>
        <p:spPr>
          <a:xfrm>
            <a:off x="1923655" y="6356350"/>
            <a:ext cx="8517333" cy="476380"/>
          </a:xfrm>
        </p:spPr>
        <p:txBody>
          <a:bodyPr/>
          <a:lstStyle/>
          <a:p>
            <a:r>
              <a:rPr lang="en-GB" b="1" dirty="0">
                <a:solidFill>
                  <a:srgbClr val="002060"/>
                </a:solidFill>
              </a:rPr>
              <a:t>CLIC </a:t>
            </a:r>
            <a:r>
              <a:rPr lang="en-GB" b="1" dirty="0" smtClean="0">
                <a:solidFill>
                  <a:srgbClr val="002060"/>
                </a:solidFill>
              </a:rPr>
              <a:t>Beam Physics Meeting 28 september 2017 CERN</a:t>
            </a:r>
            <a:endParaRPr lang="en-GB" b="1" dirty="0">
              <a:solidFill>
                <a:srgbClr val="002060"/>
              </a:solidFill>
            </a:endParaRPr>
          </a:p>
          <a:p>
            <a:r>
              <a:rPr lang="en-US" b="1" dirty="0" smtClean="0">
                <a:solidFill>
                  <a:srgbClr val="002060"/>
                </a:solidFill>
              </a:rPr>
              <a:t>Cafer Bayar</a:t>
            </a:r>
            <a:endParaRPr lang="en-US" b="1" dirty="0">
              <a:solidFill>
                <a:srgbClr val="002060"/>
              </a:solidFill>
            </a:endParaRPr>
          </a:p>
        </p:txBody>
      </p:sp>
    </p:spTree>
    <p:extLst>
      <p:ext uri="{BB962C8B-B14F-4D97-AF65-F5344CB8AC3E}">
        <p14:creationId xmlns:p14="http://schemas.microsoft.com/office/powerpoint/2010/main" val="1802565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1 Başlık"/>
          <p:cNvSpPr>
            <a:spLocks noGrp="1"/>
          </p:cNvSpPr>
          <p:nvPr>
            <p:ph type="title"/>
          </p:nvPr>
        </p:nvSpPr>
        <p:spPr>
          <a:xfrm>
            <a:off x="0" y="14908"/>
            <a:ext cx="12192000" cy="863331"/>
          </a:xfr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p:spPr>
        <p:txBody>
          <a:bodyPr>
            <a:normAutofit/>
          </a:bodyPr>
          <a:lstStyle/>
          <a:p>
            <a:pPr algn="ctr"/>
            <a:r>
              <a:rPr lang="en-US" sz="3200" b="1" u="sng" smtClean="0"/>
              <a:t>NEW positron </a:t>
            </a:r>
            <a:r>
              <a:rPr lang="en-US" sz="3200" b="1" u="sng" dirty="0" smtClean="0"/>
              <a:t>source</a:t>
            </a:r>
            <a:endParaRPr lang="tr-TR" sz="32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10</a:t>
            </a:fld>
            <a:endParaRPr lang="en-US" dirty="0"/>
          </a:p>
        </p:txBody>
      </p:sp>
      <p:sp>
        <p:nvSpPr>
          <p:cNvPr id="7" name="Rounded Rectangle 6"/>
          <p:cNvSpPr/>
          <p:nvPr/>
        </p:nvSpPr>
        <p:spPr>
          <a:xfrm>
            <a:off x="1605285" y="5075164"/>
            <a:ext cx="9563433" cy="939040"/>
          </a:xfrm>
          <a:prstGeom prst="roundRect">
            <a:avLst>
              <a:gd name="adj" fmla="val 10606"/>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1600" dirty="0" smtClean="0">
                <a:solidFill>
                  <a:schemeClr val="tx1"/>
                </a:solidFill>
              </a:rPr>
              <a:t>We have removed parallel station and bunch compressor due to the optimization of the pre-injector linac</a:t>
            </a:r>
          </a:p>
          <a:p>
            <a:pPr algn="just"/>
            <a:endParaRPr lang="en-GB" sz="1600" dirty="0" smtClean="0">
              <a:solidFill>
                <a:schemeClr val="tx1"/>
              </a:solidFill>
            </a:endParaRPr>
          </a:p>
        </p:txBody>
      </p:sp>
      <p:sp>
        <p:nvSpPr>
          <p:cNvPr id="15"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pic>
        <p:nvPicPr>
          <p:cNvPr id="16" name="Picture 15"/>
          <p:cNvPicPr>
            <a:picLocks noChangeAspect="1"/>
          </p:cNvPicPr>
          <p:nvPr/>
        </p:nvPicPr>
        <p:blipFill>
          <a:blip r:embed="rId3"/>
          <a:stretch>
            <a:fillRect/>
          </a:stretch>
        </p:blipFill>
        <p:spPr>
          <a:xfrm>
            <a:off x="1367132" y="1743775"/>
            <a:ext cx="9379245" cy="2359601"/>
          </a:xfrm>
          <a:prstGeom prst="rect">
            <a:avLst/>
          </a:prstGeom>
        </p:spPr>
      </p:pic>
    </p:spTree>
    <p:extLst>
      <p:ext uri="{BB962C8B-B14F-4D97-AF65-F5344CB8AC3E}">
        <p14:creationId xmlns:p14="http://schemas.microsoft.com/office/powerpoint/2010/main" val="2300049765"/>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 name="Straight Connector 1"/>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5" name="Slayt Numarası Yer Tutucusu 4"/>
          <p:cNvSpPr>
            <a:spLocks noGrp="1"/>
          </p:cNvSpPr>
          <p:nvPr>
            <p:ph type="sldNum" sz="quarter" idx="12"/>
          </p:nvPr>
        </p:nvSpPr>
        <p:spPr/>
        <p:txBody>
          <a:bodyPr/>
          <a:lstStyle/>
          <a:p>
            <a:fld id="{4755557C-2EE6-49D0-BCDC-5028C6D5AECA}" type="slidenum">
              <a:rPr lang="en-US" smtClean="0"/>
              <a:t>11</a:t>
            </a:fld>
            <a:endParaRPr lang="en-US"/>
          </a:p>
        </p:txBody>
      </p:sp>
      <p:sp>
        <p:nvSpPr>
          <p:cNvPr id="10" name="Yuvarlatılmış Dikdörtgen 9"/>
          <p:cNvSpPr/>
          <p:nvPr/>
        </p:nvSpPr>
        <p:spPr>
          <a:xfrm>
            <a:off x="398417" y="1011553"/>
            <a:ext cx="11366863" cy="5751759"/>
          </a:xfrm>
          <a:prstGeom prst="roundRect">
            <a:avLst/>
          </a:prstGeom>
          <a:solidFill>
            <a:schemeClr val="accent6">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q"/>
            </a:pPr>
            <a:r>
              <a:rPr lang="en-US" dirty="0" smtClean="0">
                <a:solidFill>
                  <a:schemeClr val="tx1"/>
                </a:solidFill>
              </a:rPr>
              <a:t>Two options are considered:</a:t>
            </a:r>
          </a:p>
          <a:p>
            <a:r>
              <a:rPr lang="en-US" dirty="0" smtClean="0">
                <a:solidFill>
                  <a:schemeClr val="tx1"/>
                </a:solidFill>
              </a:rPr>
              <a:t>	</a:t>
            </a:r>
          </a:p>
          <a:p>
            <a:pPr marL="285750" indent="-285750">
              <a:buFont typeface="Wingdings" panose="05000000000000000000" pitchFamily="2" charset="2"/>
              <a:buChar char="ü"/>
            </a:pPr>
            <a:r>
              <a:rPr lang="en-US" dirty="0" smtClean="0">
                <a:solidFill>
                  <a:schemeClr val="tx1"/>
                </a:solidFill>
              </a:rPr>
              <a:t>The first is to use the electron driver linac with lower beam current at 5 GeV</a:t>
            </a:r>
          </a:p>
          <a:p>
            <a:pPr marL="285750" indent="-285750">
              <a:buFont typeface="Wingdings" panose="05000000000000000000" pitchFamily="2" charset="2"/>
              <a:buChar char="ü"/>
            </a:pPr>
            <a:endParaRPr lang="en-US" dirty="0" smtClean="0">
              <a:solidFill>
                <a:schemeClr val="tx1"/>
              </a:solidFill>
            </a:endParaRPr>
          </a:p>
          <a:p>
            <a:pPr marL="285750" indent="-285750">
              <a:buFont typeface="Wingdings" panose="05000000000000000000" pitchFamily="2" charset="2"/>
              <a:buChar char="ü"/>
            </a:pPr>
            <a:r>
              <a:rPr lang="en-US" dirty="0" smtClean="0">
                <a:solidFill>
                  <a:schemeClr val="tx1"/>
                </a:solidFill>
              </a:rPr>
              <a:t>The second is to use the electron driver linac with higher beam current (double) at 3 GeV</a:t>
            </a:r>
          </a:p>
          <a:p>
            <a:pPr marL="285750" indent="-285750">
              <a:buFont typeface="Wingdings" panose="05000000000000000000" pitchFamily="2" charset="2"/>
              <a:buChar char="ü"/>
            </a:pPr>
            <a:endParaRPr lang="en-US" dirty="0" smtClean="0">
              <a:solidFill>
                <a:schemeClr val="tx1"/>
              </a:solidFill>
            </a:endParaRPr>
          </a:p>
          <a:p>
            <a:pPr marL="285750" indent="-285750">
              <a:buFont typeface="Wingdings" panose="05000000000000000000" pitchFamily="2" charset="2"/>
              <a:buChar char="q"/>
            </a:pPr>
            <a:r>
              <a:rPr lang="tr-TR" dirty="0">
                <a:solidFill>
                  <a:schemeClr val="tx1"/>
                </a:solidFill>
              </a:rPr>
              <a:t>I</a:t>
            </a:r>
            <a:r>
              <a:rPr lang="en-US" dirty="0" smtClean="0">
                <a:solidFill>
                  <a:schemeClr val="tx1"/>
                </a:solidFill>
              </a:rPr>
              <a:t>n the</a:t>
            </a:r>
            <a:r>
              <a:rPr lang="tr-TR" dirty="0" smtClean="0">
                <a:solidFill>
                  <a:schemeClr val="tx1"/>
                </a:solidFill>
              </a:rPr>
              <a:t> </a:t>
            </a:r>
            <a:r>
              <a:rPr lang="en-US" dirty="0" smtClean="0">
                <a:solidFill>
                  <a:schemeClr val="tx1"/>
                </a:solidFill>
              </a:rPr>
              <a:t>new</a:t>
            </a:r>
            <a:r>
              <a:rPr lang="tr-TR" dirty="0" smtClean="0">
                <a:solidFill>
                  <a:schemeClr val="tx1"/>
                </a:solidFill>
              </a:rPr>
              <a:t> </a:t>
            </a:r>
            <a:r>
              <a:rPr lang="en-US" dirty="0" smtClean="0">
                <a:solidFill>
                  <a:schemeClr val="tx1"/>
                </a:solidFill>
              </a:rPr>
              <a:t>studies:</a:t>
            </a:r>
          </a:p>
          <a:p>
            <a:pPr marL="285750" indent="-285750">
              <a:buFont typeface="Wingdings" panose="05000000000000000000" pitchFamily="2" charset="2"/>
              <a:buChar char="Ø"/>
            </a:pPr>
            <a:endParaRPr lang="en-US" dirty="0" smtClean="0">
              <a:solidFill>
                <a:schemeClr val="tx1"/>
              </a:solidFill>
            </a:endParaRPr>
          </a:p>
          <a:p>
            <a:pPr marL="285750" indent="-285750">
              <a:buFont typeface="Wingdings" panose="05000000000000000000" pitchFamily="2" charset="2"/>
              <a:buChar char="Ø"/>
            </a:pPr>
            <a:r>
              <a:rPr lang="tr-TR" dirty="0" smtClean="0">
                <a:solidFill>
                  <a:schemeClr val="tx1"/>
                </a:solidFill>
              </a:rPr>
              <a:t>An</a:t>
            </a:r>
            <a:r>
              <a:rPr lang="en-US" dirty="0" smtClean="0">
                <a:solidFill>
                  <a:schemeClr val="tx1"/>
                </a:solidFill>
              </a:rPr>
              <a:t> energy option of 3 GeV to produce the positrons on the target</a:t>
            </a:r>
            <a:endParaRPr lang="tr-TR" dirty="0" smtClean="0">
              <a:solidFill>
                <a:schemeClr val="tx1"/>
              </a:solidFill>
            </a:endParaRPr>
          </a:p>
          <a:p>
            <a:pPr marL="285750" indent="-285750">
              <a:buFont typeface="Wingdings" panose="05000000000000000000" pitchFamily="2" charset="2"/>
              <a:buChar char="Ø"/>
            </a:pPr>
            <a:endParaRPr lang="tr-TR" dirty="0" smtClean="0">
              <a:solidFill>
                <a:schemeClr val="tx1"/>
              </a:solidFill>
            </a:endParaRPr>
          </a:p>
          <a:p>
            <a:pPr marL="285750" indent="-285750">
              <a:buFont typeface="Wingdings" panose="05000000000000000000" pitchFamily="2" charset="2"/>
              <a:buChar char="Ø"/>
            </a:pPr>
            <a:r>
              <a:rPr lang="tr-TR" dirty="0">
                <a:solidFill>
                  <a:schemeClr val="tx1"/>
                </a:solidFill>
              </a:rPr>
              <a:t>An</a:t>
            </a:r>
            <a:r>
              <a:rPr lang="en-US" dirty="0">
                <a:solidFill>
                  <a:schemeClr val="tx1"/>
                </a:solidFill>
              </a:rPr>
              <a:t> energy option of </a:t>
            </a:r>
            <a:r>
              <a:rPr lang="tr-TR" dirty="0" smtClean="0">
                <a:solidFill>
                  <a:schemeClr val="tx1"/>
                </a:solidFill>
              </a:rPr>
              <a:t>5</a:t>
            </a:r>
            <a:r>
              <a:rPr lang="en-US" dirty="0" smtClean="0">
                <a:solidFill>
                  <a:schemeClr val="tx1"/>
                </a:solidFill>
              </a:rPr>
              <a:t> </a:t>
            </a:r>
            <a:r>
              <a:rPr lang="en-US" dirty="0">
                <a:solidFill>
                  <a:schemeClr val="tx1"/>
                </a:solidFill>
              </a:rPr>
              <a:t>GeV to produce the positrons on the </a:t>
            </a:r>
            <a:r>
              <a:rPr lang="en-US" dirty="0" smtClean="0">
                <a:solidFill>
                  <a:schemeClr val="tx1"/>
                </a:solidFill>
              </a:rPr>
              <a:t>target</a:t>
            </a:r>
          </a:p>
          <a:p>
            <a:pPr marL="285750" indent="-285750">
              <a:buFont typeface="Wingdings" panose="05000000000000000000" pitchFamily="2" charset="2"/>
              <a:buChar char="Ø"/>
            </a:pPr>
            <a:endParaRPr lang="en-US" dirty="0" smtClean="0">
              <a:solidFill>
                <a:schemeClr val="tx1"/>
              </a:solidFill>
            </a:endParaRPr>
          </a:p>
          <a:p>
            <a:pPr marL="285750" indent="-285750">
              <a:buFont typeface="Wingdings" panose="05000000000000000000" pitchFamily="2" charset="2"/>
              <a:buChar char="Ø"/>
            </a:pPr>
            <a:r>
              <a:rPr lang="en-US" dirty="0" smtClean="0">
                <a:solidFill>
                  <a:schemeClr val="tx1"/>
                </a:solidFill>
              </a:rPr>
              <a:t>Tracking simulation and optimization of the positron source from target to damping</a:t>
            </a:r>
            <a:r>
              <a:rPr lang="tr-TR" dirty="0" smtClean="0">
                <a:solidFill>
                  <a:schemeClr val="tx1"/>
                </a:solidFill>
              </a:rPr>
              <a:t> ring</a:t>
            </a:r>
            <a:endParaRPr lang="en-GB" dirty="0" smtClean="0">
              <a:solidFill>
                <a:schemeClr val="tx1"/>
              </a:solidFill>
            </a:endParaRPr>
          </a:p>
          <a:p>
            <a:pPr marL="285750" indent="-285750">
              <a:buFont typeface="Wingdings" panose="05000000000000000000" pitchFamily="2" charset="2"/>
              <a:buChar char="Ø"/>
            </a:pPr>
            <a:endParaRPr lang="en-GB" dirty="0">
              <a:solidFill>
                <a:schemeClr val="tx1"/>
              </a:solidFill>
            </a:endParaRPr>
          </a:p>
          <a:p>
            <a:pPr marL="285750" indent="-285750">
              <a:buFont typeface="Wingdings" panose="05000000000000000000" pitchFamily="2" charset="2"/>
              <a:buChar char="Ø"/>
            </a:pPr>
            <a:r>
              <a:rPr lang="en-GB" dirty="0" smtClean="0">
                <a:solidFill>
                  <a:schemeClr val="tx1"/>
                </a:solidFill>
              </a:rPr>
              <a:t>An alternative baseline has been proposed for the CLIC injector complex</a:t>
            </a:r>
            <a:r>
              <a:rPr lang="en-US" dirty="0" smtClean="0">
                <a:solidFill>
                  <a:schemeClr val="tx1"/>
                </a:solidFill>
              </a:rPr>
              <a:t> </a:t>
            </a:r>
          </a:p>
        </p:txBody>
      </p:sp>
      <p:sp>
        <p:nvSpPr>
          <p:cNvPr id="6" name="1 Başlık"/>
          <p:cNvSpPr txBox="1">
            <a:spLocks/>
          </p:cNvSpPr>
          <p:nvPr/>
        </p:nvSpPr>
        <p:spPr>
          <a:xfrm>
            <a:off x="0" y="-19064"/>
            <a:ext cx="12192000" cy="963379"/>
          </a:xfrm>
          <a:prstGeom prst="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tr-TR" sz="2900" b="1" u="sng" dirty="0" smtClean="0"/>
              <a:t>current </a:t>
            </a:r>
            <a:r>
              <a:rPr lang="en-GB" sz="2900" b="1" u="sng" dirty="0" smtClean="0"/>
              <a:t>status</a:t>
            </a:r>
            <a:endParaRPr lang="tr-TR" sz="2900" b="1" u="sng" dirty="0">
              <a:solidFill>
                <a:schemeClr val="tx1"/>
              </a:solidFill>
            </a:endParaRPr>
          </a:p>
        </p:txBody>
      </p:sp>
      <p:sp>
        <p:nvSpPr>
          <p:cNvPr id="7"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Tree>
    <p:extLst>
      <p:ext uri="{BB962C8B-B14F-4D97-AF65-F5344CB8AC3E}">
        <p14:creationId xmlns:p14="http://schemas.microsoft.com/office/powerpoint/2010/main" val="19106763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 name="Straight Connector 1"/>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0" name="Slayt Numarası Yer Tutucusu 9"/>
          <p:cNvSpPr>
            <a:spLocks noGrp="1"/>
          </p:cNvSpPr>
          <p:nvPr>
            <p:ph type="sldNum" sz="quarter" idx="12"/>
          </p:nvPr>
        </p:nvSpPr>
        <p:spPr/>
        <p:txBody>
          <a:bodyPr/>
          <a:lstStyle/>
          <a:p>
            <a:fld id="{4755557C-2EE6-49D0-BCDC-5028C6D5AECA}" type="slidenum">
              <a:rPr lang="en-US" smtClean="0"/>
              <a:t>12</a:t>
            </a:fld>
            <a:endParaRPr lang="en-US"/>
          </a:p>
        </p:txBody>
      </p:sp>
      <p:sp>
        <p:nvSpPr>
          <p:cNvPr id="14" name="1 Başlık"/>
          <p:cNvSpPr txBox="1">
            <a:spLocks/>
          </p:cNvSpPr>
          <p:nvPr/>
        </p:nvSpPr>
        <p:spPr>
          <a:xfrm>
            <a:off x="0" y="2961"/>
            <a:ext cx="12192000" cy="833106"/>
          </a:xfrm>
          <a:prstGeom prst="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u="sng" cap="all" spc="100" dirty="0">
                <a:solidFill>
                  <a:prstClr val="black">
                    <a:lumMod val="95000"/>
                    <a:lumOff val="5000"/>
                  </a:prstClr>
                </a:solidFill>
              </a:rPr>
              <a:t>The </a:t>
            </a:r>
            <a:r>
              <a:rPr lang="en-US" sz="3200" b="1" u="sng" cap="all" spc="100" dirty="0" smtClean="0">
                <a:solidFill>
                  <a:prstClr val="black">
                    <a:lumMod val="95000"/>
                    <a:lumOff val="5000"/>
                  </a:prstClr>
                </a:solidFill>
              </a:rPr>
              <a:t>new Pre-Injector </a:t>
            </a:r>
            <a:r>
              <a:rPr lang="en-US" sz="3200" b="1" u="sng" cap="all" spc="100" dirty="0">
                <a:solidFill>
                  <a:prstClr val="black">
                    <a:lumMod val="95000"/>
                    <a:lumOff val="5000"/>
                  </a:prstClr>
                </a:solidFill>
              </a:rPr>
              <a:t>Linac results at </a:t>
            </a:r>
            <a:r>
              <a:rPr lang="en-US" sz="3200" b="1" u="sng" cap="all" spc="100" dirty="0" smtClean="0">
                <a:solidFill>
                  <a:prstClr val="black">
                    <a:lumMod val="95000"/>
                    <a:lumOff val="5000"/>
                  </a:prstClr>
                </a:solidFill>
              </a:rPr>
              <a:t>5 </a:t>
            </a:r>
            <a:r>
              <a:rPr lang="en-US" sz="3200" b="1" u="sng" cap="all" spc="100" dirty="0">
                <a:solidFill>
                  <a:prstClr val="black">
                    <a:lumMod val="95000"/>
                    <a:lumOff val="5000"/>
                  </a:prstClr>
                </a:solidFill>
              </a:rPr>
              <a:t>GEV </a:t>
            </a:r>
            <a:r>
              <a:rPr lang="en-US" sz="3200" b="1" u="sng" cap="all" spc="100" dirty="0" smtClean="0">
                <a:solidFill>
                  <a:prstClr val="black">
                    <a:lumMod val="95000"/>
                    <a:lumOff val="5000"/>
                  </a:prstClr>
                </a:solidFill>
              </a:rPr>
              <a:t>OPTION</a:t>
            </a:r>
            <a:endParaRPr lang="en-US" sz="2900" b="1" u="sng" dirty="0" smtClean="0"/>
          </a:p>
        </p:txBody>
      </p:sp>
      <p:sp>
        <p:nvSpPr>
          <p:cNvPr id="29" name="Rectangle 28"/>
          <p:cNvSpPr/>
          <p:nvPr/>
        </p:nvSpPr>
        <p:spPr>
          <a:xfrm>
            <a:off x="9832758" y="4860053"/>
            <a:ext cx="2268641"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8875" y="1162816"/>
            <a:ext cx="5837125" cy="3915251"/>
          </a:xfrm>
          <a:prstGeom prst="rect">
            <a:avLst/>
          </a:prstGeom>
        </p:spPr>
      </p:pic>
      <p:sp>
        <p:nvSpPr>
          <p:cNvPr id="9"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
        <p:nvSpPr>
          <p:cNvPr id="12" name="Oval 11"/>
          <p:cNvSpPr/>
          <p:nvPr/>
        </p:nvSpPr>
        <p:spPr>
          <a:xfrm>
            <a:off x="2631394" y="853418"/>
            <a:ext cx="1396081" cy="342550"/>
          </a:xfrm>
          <a:prstGeom prst="ellipse">
            <a:avLst/>
          </a:prstGeom>
          <a:solidFill>
            <a:srgbClr val="FF0000"/>
          </a:solidFill>
          <a:ln>
            <a:solidFill>
              <a:srgbClr val="FF0000"/>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5 GeV option (previous)</a:t>
            </a:r>
            <a:endParaRPr lang="en-US" sz="1000" b="1" dirty="0">
              <a:solidFill>
                <a:schemeClr val="tx1"/>
              </a:solidFill>
            </a:endParaRPr>
          </a:p>
        </p:txBody>
      </p:sp>
      <p:sp>
        <p:nvSpPr>
          <p:cNvPr id="13" name="Oval 12"/>
          <p:cNvSpPr/>
          <p:nvPr/>
        </p:nvSpPr>
        <p:spPr>
          <a:xfrm>
            <a:off x="8541541" y="853418"/>
            <a:ext cx="1396081" cy="318808"/>
          </a:xfrm>
          <a:prstGeom prst="ellipse">
            <a:avLst/>
          </a:prstGeom>
          <a:solidFill>
            <a:srgbClr val="2FFD48"/>
          </a:solidFill>
          <a:ln>
            <a:solidFill>
              <a:srgbClr val="2FFD48"/>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5 GeV option (new)</a:t>
            </a:r>
            <a:endParaRPr lang="en-US" sz="1000" b="1" dirty="0">
              <a:solidFill>
                <a:schemeClr val="tx1"/>
              </a:solidFill>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0404" y="1184284"/>
            <a:ext cx="5584578" cy="3893784"/>
          </a:xfrm>
          <a:prstGeom prst="rect">
            <a:avLst/>
          </a:prstGeom>
        </p:spPr>
      </p:pic>
      <p:graphicFrame>
        <p:nvGraphicFramePr>
          <p:cNvPr id="106" name="Table 105"/>
          <p:cNvGraphicFramePr>
            <a:graphicFrameLocks noGrp="1"/>
          </p:cNvGraphicFramePr>
          <p:nvPr>
            <p:extLst>
              <p:ext uri="{D42A27DB-BD31-4B8C-83A1-F6EECF244321}">
                <p14:modId xmlns:p14="http://schemas.microsoft.com/office/powerpoint/2010/main" val="2088141062"/>
              </p:ext>
            </p:extLst>
          </p:nvPr>
        </p:nvGraphicFramePr>
        <p:xfrm>
          <a:off x="3906888" y="5361571"/>
          <a:ext cx="6930445" cy="978535"/>
        </p:xfrm>
        <a:graphic>
          <a:graphicData uri="http://schemas.openxmlformats.org/drawingml/2006/table">
            <a:tbl>
              <a:tblPr firstRow="1" firstCol="1" bandRow="1">
                <a:tableStyleId>{E8B1032C-EA38-4F05-BA0D-38AFFFC7BED3}</a:tableStyleId>
              </a:tblPr>
              <a:tblGrid>
                <a:gridCol w="1844217"/>
                <a:gridCol w="1402164"/>
                <a:gridCol w="1305281"/>
                <a:gridCol w="1169491"/>
                <a:gridCol w="1209292"/>
              </a:tblGrid>
              <a:tr h="0">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Energy (GeV)</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Target exit</a:t>
                      </a:r>
                    </a:p>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AMD exit </a:t>
                      </a:r>
                      <a:endParaRPr lang="en-GB" sz="1200" dirty="0" smtClean="0">
                        <a:effectLst/>
                        <a:latin typeface="Arial" panose="020B0604020202020204" pitchFamily="34" charset="0"/>
                        <a:cs typeface="Arial" panose="020B0604020202020204" pitchFamily="34" charset="0"/>
                      </a:endParaRPr>
                    </a:p>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Total yield </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Effective yield </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 (new)</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7.14</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3.06</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1.36</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1.21</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5 </a:t>
                      </a:r>
                      <a:r>
                        <a:rPr lang="en-GB" sz="1200" dirty="0" smtClean="0">
                          <a:effectLst/>
                          <a:latin typeface="Arial" panose="020B0604020202020204" pitchFamily="34" charset="0"/>
                          <a:cs typeface="Arial" panose="020B0604020202020204" pitchFamily="34" charset="0"/>
                        </a:rPr>
                        <a:t>(previous)</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8.00</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2.80</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1.09</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0.98</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5 (CDR)</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8.00</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2.10</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0.95</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108" name="Rounded Rectangle 107"/>
          <p:cNvSpPr/>
          <p:nvPr/>
        </p:nvSpPr>
        <p:spPr>
          <a:xfrm>
            <a:off x="4630118" y="5020081"/>
            <a:ext cx="5120928" cy="3114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solidFill>
                  <a:schemeClr val="tx1"/>
                </a:solidFill>
              </a:rPr>
              <a:t>The effective yield : (-20,20) degrees in phase and (150,250) MeV in energy</a:t>
            </a:r>
            <a:endParaRPr lang="en-GB" sz="1200" b="1" dirty="0">
              <a:solidFill>
                <a:schemeClr val="tx1"/>
              </a:solidFill>
            </a:endParaRPr>
          </a:p>
        </p:txBody>
      </p:sp>
      <p:sp>
        <p:nvSpPr>
          <p:cNvPr id="15" name="Rounded Rectangle 14"/>
          <p:cNvSpPr/>
          <p:nvPr/>
        </p:nvSpPr>
        <p:spPr>
          <a:xfrm>
            <a:off x="0" y="5591368"/>
            <a:ext cx="3823063" cy="81504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chemeClr val="tx1"/>
                </a:solidFill>
              </a:rPr>
              <a:t>*Positrons at the target</a:t>
            </a:r>
            <a:r>
              <a:rPr lang="tr-TR" sz="1200" dirty="0" smtClean="0">
                <a:solidFill>
                  <a:schemeClr val="tx1"/>
                </a:solidFill>
              </a:rPr>
              <a:t> exit</a:t>
            </a:r>
            <a:r>
              <a:rPr lang="en-GB" sz="1200" dirty="0" smtClean="0">
                <a:solidFill>
                  <a:schemeClr val="tx1"/>
                </a:solidFill>
              </a:rPr>
              <a:t> are generated for 3 GeV and 5 GeV options by Yanliang Han</a:t>
            </a:r>
            <a:endParaRPr lang="en-GB" sz="1200" dirty="0">
              <a:solidFill>
                <a:schemeClr val="tx1"/>
              </a:solidFill>
            </a:endParaRPr>
          </a:p>
        </p:txBody>
      </p:sp>
    </p:spTree>
    <p:extLst>
      <p:ext uri="{BB962C8B-B14F-4D97-AF65-F5344CB8AC3E}">
        <p14:creationId xmlns:p14="http://schemas.microsoft.com/office/powerpoint/2010/main" val="4270782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28" y="1521078"/>
            <a:ext cx="6456443" cy="4501682"/>
          </a:xfrm>
          <a:prstGeom prst="rect">
            <a:avLst/>
          </a:prstGeom>
        </p:spPr>
      </p:pic>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0" name="Slayt Numarası Yer Tutucusu 9"/>
          <p:cNvSpPr>
            <a:spLocks noGrp="1"/>
          </p:cNvSpPr>
          <p:nvPr>
            <p:ph type="sldNum" sz="quarter" idx="12"/>
          </p:nvPr>
        </p:nvSpPr>
        <p:spPr/>
        <p:txBody>
          <a:bodyPr/>
          <a:lstStyle/>
          <a:p>
            <a:fld id="{4755557C-2EE6-49D0-BCDC-5028C6D5AECA}" type="slidenum">
              <a:rPr lang="en-US" smtClean="0"/>
              <a:t>13</a:t>
            </a:fld>
            <a:endParaRPr lang="en-US"/>
          </a:p>
        </p:txBody>
      </p:sp>
      <p:sp>
        <p:nvSpPr>
          <p:cNvPr id="14" name="1 Başlık"/>
          <p:cNvSpPr txBox="1">
            <a:spLocks/>
          </p:cNvSpPr>
          <p:nvPr/>
        </p:nvSpPr>
        <p:spPr>
          <a:xfrm>
            <a:off x="0" y="2961"/>
            <a:ext cx="12192000" cy="833106"/>
          </a:xfrm>
          <a:prstGeom prst="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u="sng" cap="all" spc="100" dirty="0">
                <a:solidFill>
                  <a:prstClr val="black">
                    <a:lumMod val="95000"/>
                    <a:lumOff val="5000"/>
                  </a:prstClr>
                </a:solidFill>
              </a:rPr>
              <a:t>The </a:t>
            </a:r>
            <a:r>
              <a:rPr lang="en-US" sz="3200" b="1" u="sng" cap="all" spc="100" dirty="0" smtClean="0">
                <a:solidFill>
                  <a:prstClr val="black">
                    <a:lumMod val="95000"/>
                    <a:lumOff val="5000"/>
                  </a:prstClr>
                </a:solidFill>
              </a:rPr>
              <a:t>new Pre-Injector </a:t>
            </a:r>
            <a:r>
              <a:rPr lang="en-US" sz="3200" b="1" u="sng" cap="all" spc="100" dirty="0">
                <a:solidFill>
                  <a:prstClr val="black">
                    <a:lumMod val="95000"/>
                    <a:lumOff val="5000"/>
                  </a:prstClr>
                </a:solidFill>
              </a:rPr>
              <a:t>Linac results at 3 </a:t>
            </a:r>
            <a:r>
              <a:rPr lang="en-US" sz="3200" b="1" u="sng" cap="all" spc="100" dirty="0" err="1">
                <a:solidFill>
                  <a:prstClr val="black">
                    <a:lumMod val="95000"/>
                    <a:lumOff val="5000"/>
                  </a:prstClr>
                </a:solidFill>
              </a:rPr>
              <a:t>gev</a:t>
            </a:r>
            <a:r>
              <a:rPr lang="en-US" sz="3200" b="1" u="sng" cap="all" spc="100" dirty="0">
                <a:solidFill>
                  <a:prstClr val="black">
                    <a:lumMod val="95000"/>
                    <a:lumOff val="5000"/>
                  </a:prstClr>
                </a:solidFill>
              </a:rPr>
              <a:t> </a:t>
            </a:r>
            <a:r>
              <a:rPr lang="en-US" sz="3200" b="1" u="sng" cap="all" spc="100" dirty="0" smtClean="0">
                <a:solidFill>
                  <a:prstClr val="black">
                    <a:lumMod val="95000"/>
                    <a:lumOff val="5000"/>
                  </a:prstClr>
                </a:solidFill>
              </a:rPr>
              <a:t>OPTION</a:t>
            </a:r>
            <a:endParaRPr lang="en-US" sz="2900" b="1" u="sng" dirty="0" smtClean="0"/>
          </a:p>
        </p:txBody>
      </p:sp>
      <p:sp>
        <p:nvSpPr>
          <p:cNvPr id="29" name="Rectangle 28"/>
          <p:cNvSpPr/>
          <p:nvPr/>
        </p:nvSpPr>
        <p:spPr>
          <a:xfrm>
            <a:off x="9832758" y="4860053"/>
            <a:ext cx="2268641"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Yuvarlatılmış Dikdörtgen 24"/>
          <p:cNvSpPr/>
          <p:nvPr/>
        </p:nvSpPr>
        <p:spPr>
          <a:xfrm>
            <a:off x="6593780" y="2007833"/>
            <a:ext cx="5558628" cy="1284851"/>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ü"/>
            </a:pPr>
            <a:r>
              <a:rPr lang="en-GB" sz="1400" b="1" dirty="0" smtClean="0">
                <a:solidFill>
                  <a:schemeClr val="tx1"/>
                </a:solidFill>
              </a:rPr>
              <a:t>In 3 GeV option, the effective yield is around 0.44 </a:t>
            </a:r>
            <a:r>
              <a:rPr lang="en-GB" sz="1400" b="1" dirty="0">
                <a:solidFill>
                  <a:schemeClr val="tx1"/>
                </a:solidFill>
              </a:rPr>
              <a:t>e</a:t>
            </a:r>
            <a:r>
              <a:rPr lang="en-GB" sz="1400" b="1" baseline="30000" dirty="0">
                <a:solidFill>
                  <a:schemeClr val="tx1"/>
                </a:solidFill>
              </a:rPr>
              <a:t>+</a:t>
            </a:r>
            <a:r>
              <a:rPr lang="en-GB" sz="1400" b="1" dirty="0">
                <a:solidFill>
                  <a:schemeClr val="tx1"/>
                </a:solidFill>
              </a:rPr>
              <a:t>/</a:t>
            </a:r>
            <a:r>
              <a:rPr lang="en-GB" sz="1400" b="1" dirty="0" smtClean="0">
                <a:solidFill>
                  <a:schemeClr val="tx1"/>
                </a:solidFill>
              </a:rPr>
              <a:t>e</a:t>
            </a:r>
            <a:r>
              <a:rPr lang="en-GB" sz="1400" b="1" baseline="30000" dirty="0" smtClean="0">
                <a:solidFill>
                  <a:schemeClr val="tx1"/>
                </a:solidFill>
              </a:rPr>
              <a:t>-</a:t>
            </a:r>
            <a:r>
              <a:rPr lang="en-GB" sz="1400" b="1" dirty="0" smtClean="0">
                <a:solidFill>
                  <a:schemeClr val="tx1"/>
                </a:solidFill>
              </a:rPr>
              <a:t>.</a:t>
            </a:r>
            <a:endParaRPr lang="en-GB" sz="1400" b="1" dirty="0">
              <a:solidFill>
                <a:schemeClr val="tx1"/>
              </a:solidFill>
            </a:endParaRPr>
          </a:p>
        </p:txBody>
      </p:sp>
      <p:sp>
        <p:nvSpPr>
          <p:cNvPr id="9"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
        <p:nvSpPr>
          <p:cNvPr id="15" name="Oval 14"/>
          <p:cNvSpPr/>
          <p:nvPr/>
        </p:nvSpPr>
        <p:spPr>
          <a:xfrm>
            <a:off x="2473749" y="1064354"/>
            <a:ext cx="1196212" cy="289929"/>
          </a:xfrm>
          <a:prstGeom prst="ellipse">
            <a:avLst/>
          </a:prstGeom>
          <a:solidFill>
            <a:srgbClr val="FFC000"/>
          </a:solidFill>
          <a:ln>
            <a:solidFill>
              <a:srgbClr val="FFC000"/>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3 GeV option</a:t>
            </a:r>
            <a:endParaRPr lang="en-US" sz="1000" b="1" dirty="0">
              <a:solidFill>
                <a:schemeClr val="tx1"/>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389164999"/>
              </p:ext>
            </p:extLst>
          </p:nvPr>
        </p:nvGraphicFramePr>
        <p:xfrm>
          <a:off x="6064596" y="4354051"/>
          <a:ext cx="6087812" cy="1174242"/>
        </p:xfrm>
        <a:graphic>
          <a:graphicData uri="http://schemas.openxmlformats.org/drawingml/2006/table">
            <a:tbl>
              <a:tblPr firstRow="1" firstCol="1" bandRow="1">
                <a:tableStyleId>{E8B1032C-EA38-4F05-BA0D-38AFFFC7BED3}</a:tableStyleId>
              </a:tblPr>
              <a:tblGrid>
                <a:gridCol w="1619989"/>
                <a:gridCol w="1231683"/>
                <a:gridCol w="1091248"/>
                <a:gridCol w="1082631"/>
                <a:gridCol w="1062261"/>
              </a:tblGrid>
              <a:tr h="0">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Energy (GeV)</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Target exit</a:t>
                      </a:r>
                    </a:p>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AMD exit </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Total yield </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Effective yield </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b="1" dirty="0" smtClean="0">
                          <a:effectLst/>
                          <a:latin typeface="Arial" panose="020B0604020202020204" pitchFamily="34" charset="0"/>
                          <a:ea typeface="Calibri" panose="020F0502020204030204" pitchFamily="34" charset="0"/>
                          <a:cs typeface="Arial" panose="020B0604020202020204" pitchFamily="34" charset="0"/>
                        </a:rPr>
                        <a:t>3 (new)</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b="1">
                          <a:effectLst/>
                          <a:latin typeface="Arial" panose="020B0604020202020204" pitchFamily="34" charset="0"/>
                          <a:ea typeface="Calibri" panose="020F0502020204030204" pitchFamily="34" charset="0"/>
                          <a:cs typeface="Arial" panose="020B0604020202020204" pitchFamily="34" charset="0"/>
                        </a:rPr>
                        <a:t>4.18</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b="1">
                          <a:effectLst/>
                          <a:latin typeface="Arial" panose="020B0604020202020204" pitchFamily="34" charset="0"/>
                          <a:ea typeface="Calibri" panose="020F0502020204030204" pitchFamily="34" charset="0"/>
                          <a:cs typeface="Arial" panose="020B0604020202020204" pitchFamily="34" charset="0"/>
                        </a:rPr>
                        <a:t>1.38</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b="1">
                          <a:effectLst/>
                          <a:latin typeface="Arial" panose="020B0604020202020204" pitchFamily="34" charset="0"/>
                          <a:ea typeface="Calibri" panose="020F0502020204030204" pitchFamily="34" charset="0"/>
                          <a:cs typeface="Arial" panose="020B0604020202020204" pitchFamily="34" charset="0"/>
                        </a:rPr>
                        <a:t>0.50</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b="1" dirty="0">
                          <a:effectLst/>
                          <a:latin typeface="Arial" panose="020B0604020202020204" pitchFamily="34" charset="0"/>
                          <a:ea typeface="Calibri" panose="020F0502020204030204" pitchFamily="34" charset="0"/>
                          <a:cs typeface="Arial" panose="020B0604020202020204" pitchFamily="34" charset="0"/>
                        </a:rPr>
                        <a:t>0.44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 (new)</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7.14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3.06</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1.36</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1.21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5 </a:t>
                      </a:r>
                      <a:r>
                        <a:rPr lang="en-GB" sz="1200" dirty="0" smtClean="0">
                          <a:effectLst/>
                          <a:latin typeface="Arial" panose="020B0604020202020204" pitchFamily="34" charset="0"/>
                          <a:cs typeface="Arial" panose="020B0604020202020204" pitchFamily="34" charset="0"/>
                        </a:rPr>
                        <a:t>(previous)</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8.00</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2.80</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1.09</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0.98</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5 (CDR)</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8.00</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2.10</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0.95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13" name="Rounded Rectangle 12"/>
          <p:cNvSpPr/>
          <p:nvPr/>
        </p:nvSpPr>
        <p:spPr>
          <a:xfrm>
            <a:off x="6593780" y="3943457"/>
            <a:ext cx="5120928" cy="3114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solidFill>
                  <a:schemeClr val="tx1"/>
                </a:solidFill>
              </a:rPr>
              <a:t>The effective yield : (-20,20) degrees in phase and (150,250) MeV in energy</a:t>
            </a:r>
            <a:endParaRPr lang="en-GB" sz="1200" b="1" dirty="0">
              <a:solidFill>
                <a:schemeClr val="tx1"/>
              </a:solidFill>
            </a:endParaRPr>
          </a:p>
        </p:txBody>
      </p:sp>
    </p:spTree>
    <p:extLst>
      <p:ext uri="{BB962C8B-B14F-4D97-AF65-F5344CB8AC3E}">
        <p14:creationId xmlns:p14="http://schemas.microsoft.com/office/powerpoint/2010/main" val="3509830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90323" y="4023403"/>
            <a:ext cx="3793100" cy="2513871"/>
          </a:xfrm>
          <a:prstGeom prst="rect">
            <a:avLst/>
          </a:prstGeom>
        </p:spPr>
      </p:pic>
      <p:sp>
        <p:nvSpPr>
          <p:cNvPr id="2" name="1 Başlık"/>
          <p:cNvSpPr>
            <a:spLocks noGrp="1"/>
          </p:cNvSpPr>
          <p:nvPr>
            <p:ph type="title"/>
          </p:nvPr>
        </p:nvSpPr>
        <p:spPr>
          <a:xfrm>
            <a:off x="0" y="0"/>
            <a:ext cx="12192000" cy="970239"/>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a:normAutofit/>
          </a:bodyPr>
          <a:lstStyle/>
          <a:p>
            <a:pPr algn="ctr"/>
            <a:r>
              <a:rPr lang="en-US" sz="2900" b="1" u="sng" dirty="0" smtClean="0"/>
              <a:t>Beta functions and beam size along the injector linac</a:t>
            </a:r>
            <a:endParaRPr lang="tr-TR" sz="29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14</a:t>
            </a:fld>
            <a:endParaRPr lang="en-US"/>
          </a:p>
        </p:txBody>
      </p:sp>
      <p:sp>
        <p:nvSpPr>
          <p:cNvPr id="15"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8264" y="1383212"/>
            <a:ext cx="3815159" cy="2542290"/>
          </a:xfrm>
          <a:prstGeom prst="rect">
            <a:avLst/>
          </a:prstGeom>
        </p:spPr>
      </p:pic>
      <p:sp>
        <p:nvSpPr>
          <p:cNvPr id="13" name="Oval 12"/>
          <p:cNvSpPr/>
          <p:nvPr/>
        </p:nvSpPr>
        <p:spPr>
          <a:xfrm>
            <a:off x="5388766" y="999117"/>
            <a:ext cx="1396081" cy="384095"/>
          </a:xfrm>
          <a:prstGeom prst="ellipse">
            <a:avLst/>
          </a:prstGeom>
          <a:solidFill>
            <a:srgbClr val="2FFD48"/>
          </a:solidFill>
          <a:ln>
            <a:solidFill>
              <a:srgbClr val="2FFD48"/>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5 GeV option (new)</a:t>
            </a:r>
            <a:endParaRPr lang="en-US" sz="1000" b="1" dirty="0">
              <a:solidFill>
                <a:schemeClr val="tx1"/>
              </a:solidFill>
            </a:endParaRPr>
          </a:p>
        </p:txBody>
      </p:sp>
      <p:pic>
        <p:nvPicPr>
          <p:cNvPr id="17" name="Picture 16"/>
          <p:cNvPicPr/>
          <p:nvPr/>
        </p:nvPicPr>
        <p:blipFill>
          <a:blip r:embed="rId5">
            <a:extLst>
              <a:ext uri="{28A0092B-C50C-407E-A947-70E740481C1C}">
                <a14:useLocalDpi xmlns:a14="http://schemas.microsoft.com/office/drawing/2010/main" val="0"/>
              </a:ext>
            </a:extLst>
          </a:blip>
          <a:stretch>
            <a:fillRect/>
          </a:stretch>
        </p:blipFill>
        <p:spPr>
          <a:xfrm>
            <a:off x="435701" y="4098428"/>
            <a:ext cx="3508612" cy="2734302"/>
          </a:xfrm>
          <a:prstGeom prst="rect">
            <a:avLst/>
          </a:prstGeom>
        </p:spPr>
      </p:pic>
      <p:sp>
        <p:nvSpPr>
          <p:cNvPr id="18" name="Oval 17"/>
          <p:cNvSpPr/>
          <p:nvPr/>
        </p:nvSpPr>
        <p:spPr>
          <a:xfrm>
            <a:off x="1573607" y="1045264"/>
            <a:ext cx="1396081" cy="342550"/>
          </a:xfrm>
          <a:prstGeom prst="ellipse">
            <a:avLst/>
          </a:prstGeom>
          <a:solidFill>
            <a:srgbClr val="FF0000"/>
          </a:solidFill>
          <a:ln>
            <a:solidFill>
              <a:srgbClr val="FF0000"/>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5 GeV option (previous)</a:t>
            </a:r>
            <a:endParaRPr lang="en-US" sz="1000" b="1" dirty="0">
              <a:solidFill>
                <a:schemeClr val="tx1"/>
              </a:solidFill>
            </a:endParaRPr>
          </a:p>
        </p:txBody>
      </p:sp>
      <p:grpSp>
        <p:nvGrpSpPr>
          <p:cNvPr id="12" name="Group 11"/>
          <p:cNvGrpSpPr/>
          <p:nvPr/>
        </p:nvGrpSpPr>
        <p:grpSpPr>
          <a:xfrm>
            <a:off x="514350" y="1397750"/>
            <a:ext cx="3429963" cy="2625653"/>
            <a:chOff x="514350" y="1397750"/>
            <a:chExt cx="3429963" cy="2625653"/>
          </a:xfrm>
        </p:grpSpPr>
        <p:pic>
          <p:nvPicPr>
            <p:cNvPr id="16" name="Picture 15"/>
            <p:cNvPicPr/>
            <p:nvPr/>
          </p:nvPicPr>
          <p:blipFill>
            <a:blip r:embed="rId6">
              <a:extLst>
                <a:ext uri="{28A0092B-C50C-407E-A947-70E740481C1C}">
                  <a14:useLocalDpi xmlns:a14="http://schemas.microsoft.com/office/drawing/2010/main" val="0"/>
                </a:ext>
              </a:extLst>
            </a:blip>
            <a:stretch>
              <a:fillRect/>
            </a:stretch>
          </p:blipFill>
          <p:spPr>
            <a:xfrm>
              <a:off x="514350" y="1397750"/>
              <a:ext cx="3429963" cy="2625653"/>
            </a:xfrm>
            <a:prstGeom prst="rect">
              <a:avLst/>
            </a:prstGeom>
          </p:spPr>
        </p:pic>
        <p:sp>
          <p:nvSpPr>
            <p:cNvPr id="9" name="Rectangle 8"/>
            <p:cNvSpPr/>
            <p:nvPr/>
          </p:nvSpPr>
          <p:spPr>
            <a:xfrm>
              <a:off x="2838450" y="1571625"/>
              <a:ext cx="514350" cy="171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Yuvarlatılmış Dikdörtgen 24"/>
          <p:cNvSpPr/>
          <p:nvPr/>
        </p:nvSpPr>
        <p:spPr>
          <a:xfrm>
            <a:off x="8098942" y="1855927"/>
            <a:ext cx="3298677" cy="1166473"/>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1400" dirty="0" smtClean="0">
                <a:solidFill>
                  <a:schemeClr val="tx1"/>
                </a:solidFill>
              </a:rPr>
              <a:t>Betatron functions and beam sizes are compatible with each other.</a:t>
            </a:r>
            <a:endParaRPr lang="en-GB" sz="1400" dirty="0">
              <a:solidFill>
                <a:schemeClr val="tx1"/>
              </a:solidFill>
            </a:endParaRPr>
          </a:p>
        </p:txBody>
      </p:sp>
      <p:sp>
        <p:nvSpPr>
          <p:cNvPr id="20" name="Yuvarlatılmış Dikdörtgen 24"/>
          <p:cNvSpPr/>
          <p:nvPr/>
        </p:nvSpPr>
        <p:spPr>
          <a:xfrm>
            <a:off x="8098942" y="4540549"/>
            <a:ext cx="3298677" cy="1298656"/>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1400" dirty="0">
                <a:solidFill>
                  <a:schemeClr val="tx1"/>
                </a:solidFill>
              </a:rPr>
              <a:t>The 3σ beam size does not exceed the iris aperture (2 cm) along the beam line with the exception of the first matching section. </a:t>
            </a:r>
          </a:p>
        </p:txBody>
      </p:sp>
    </p:spTree>
    <p:extLst>
      <p:ext uri="{BB962C8B-B14F-4D97-AF65-F5344CB8AC3E}">
        <p14:creationId xmlns:p14="http://schemas.microsoft.com/office/powerpoint/2010/main" val="39590894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3981" y="1902415"/>
            <a:ext cx="5553872" cy="3620561"/>
          </a:xfrm>
          <a:prstGeom prst="rect">
            <a:avLst/>
          </a:prstGeom>
        </p:spPr>
      </p:pic>
      <p:sp>
        <p:nvSpPr>
          <p:cNvPr id="2" name="1 Başlık"/>
          <p:cNvSpPr>
            <a:spLocks noGrp="1"/>
          </p:cNvSpPr>
          <p:nvPr>
            <p:ph type="title"/>
          </p:nvPr>
        </p:nvSpPr>
        <p:spPr>
          <a:xfrm>
            <a:off x="0" y="0"/>
            <a:ext cx="12192000" cy="970239"/>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a:normAutofit/>
          </a:bodyPr>
          <a:lstStyle/>
          <a:p>
            <a:pPr algn="ctr"/>
            <a:r>
              <a:rPr lang="en-US" sz="2900" b="1" u="sng" dirty="0" smtClean="0"/>
              <a:t>Beta functions and beam size along the injector linac</a:t>
            </a:r>
            <a:endParaRPr lang="tr-TR" sz="29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15</a:t>
            </a:fld>
            <a:endParaRPr lang="en-US"/>
          </a:p>
        </p:txBody>
      </p:sp>
      <p:sp>
        <p:nvSpPr>
          <p:cNvPr id="15"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
        <p:nvSpPr>
          <p:cNvPr id="14" name="Oval 13"/>
          <p:cNvSpPr/>
          <p:nvPr/>
        </p:nvSpPr>
        <p:spPr>
          <a:xfrm>
            <a:off x="5171748" y="1312517"/>
            <a:ext cx="1196212" cy="289929"/>
          </a:xfrm>
          <a:prstGeom prst="ellipse">
            <a:avLst/>
          </a:prstGeom>
          <a:solidFill>
            <a:srgbClr val="FFC000"/>
          </a:solidFill>
          <a:ln>
            <a:solidFill>
              <a:srgbClr val="FFC000"/>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3 GeV option</a:t>
            </a:r>
            <a:endParaRPr lang="en-US" sz="1000" b="1" dirty="0">
              <a:solidFill>
                <a:schemeClr val="tx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1549" y="1859245"/>
            <a:ext cx="5565631" cy="3608098"/>
          </a:xfrm>
          <a:prstGeom prst="rect">
            <a:avLst/>
          </a:prstGeom>
        </p:spPr>
      </p:pic>
    </p:spTree>
    <p:extLst>
      <p:ext uri="{BB962C8B-B14F-4D97-AF65-F5344CB8AC3E}">
        <p14:creationId xmlns:p14="http://schemas.microsoft.com/office/powerpoint/2010/main" val="38250764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47408" y="1716565"/>
            <a:ext cx="4322278" cy="2864583"/>
          </a:xfrm>
          <a:prstGeom prst="rect">
            <a:avLst/>
          </a:prstGeom>
        </p:spPr>
      </p:pic>
      <p:sp>
        <p:nvSpPr>
          <p:cNvPr id="2" name="1 Başlık"/>
          <p:cNvSpPr>
            <a:spLocks noGrp="1"/>
          </p:cNvSpPr>
          <p:nvPr>
            <p:ph type="title"/>
          </p:nvPr>
        </p:nvSpPr>
        <p:spPr>
          <a:xfrm>
            <a:off x="0" y="0"/>
            <a:ext cx="12192000" cy="970239"/>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a:normAutofit/>
          </a:bodyPr>
          <a:lstStyle/>
          <a:p>
            <a:pPr algn="ctr"/>
            <a:r>
              <a:rPr lang="en-US" sz="2900" b="1" u="sng" dirty="0" smtClean="0"/>
              <a:t>Emittance evolution along the injector linac</a:t>
            </a:r>
            <a:endParaRPr lang="tr-TR" sz="29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16</a:t>
            </a:fld>
            <a:endParaRPr lang="en-US"/>
          </a:p>
        </p:txBody>
      </p:sp>
      <p:sp>
        <p:nvSpPr>
          <p:cNvPr id="11" name="Yuvarlatılmış Dikdörtgen 24"/>
          <p:cNvSpPr/>
          <p:nvPr/>
        </p:nvSpPr>
        <p:spPr>
          <a:xfrm>
            <a:off x="3384802" y="4803491"/>
            <a:ext cx="5567174" cy="760132"/>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1400" dirty="0" smtClean="0">
                <a:solidFill>
                  <a:schemeClr val="tx1"/>
                </a:solidFill>
              </a:rPr>
              <a:t>Emittance evolution along the beam line is acceptable for each option.</a:t>
            </a:r>
            <a:endParaRPr lang="en-GB" sz="1400" dirty="0">
              <a:solidFill>
                <a:schemeClr val="tx1"/>
              </a:solidFill>
            </a:endParaRPr>
          </a:p>
        </p:txBody>
      </p:sp>
      <p:sp>
        <p:nvSpPr>
          <p:cNvPr id="15"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
        <p:nvSpPr>
          <p:cNvPr id="14" name="Oval 13"/>
          <p:cNvSpPr/>
          <p:nvPr/>
        </p:nvSpPr>
        <p:spPr>
          <a:xfrm>
            <a:off x="9319388" y="1084330"/>
            <a:ext cx="1196212" cy="417118"/>
          </a:xfrm>
          <a:prstGeom prst="ellipse">
            <a:avLst/>
          </a:prstGeom>
          <a:solidFill>
            <a:srgbClr val="FFC000"/>
          </a:solidFill>
          <a:ln>
            <a:solidFill>
              <a:srgbClr val="FFC000"/>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3 GeV option</a:t>
            </a:r>
            <a:endParaRPr lang="en-US" sz="1000" b="1" dirty="0">
              <a:solidFill>
                <a:schemeClr val="tx1"/>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92751" y="1621692"/>
            <a:ext cx="4633869" cy="3054331"/>
          </a:xfrm>
          <a:prstGeom prst="rect">
            <a:avLst/>
          </a:prstGeom>
        </p:spPr>
      </p:pic>
      <p:sp>
        <p:nvSpPr>
          <p:cNvPr id="12" name="Oval 11"/>
          <p:cNvSpPr/>
          <p:nvPr/>
        </p:nvSpPr>
        <p:spPr>
          <a:xfrm>
            <a:off x="5210506" y="1062743"/>
            <a:ext cx="1396081" cy="534860"/>
          </a:xfrm>
          <a:prstGeom prst="ellipse">
            <a:avLst/>
          </a:prstGeom>
          <a:solidFill>
            <a:srgbClr val="2FFD48"/>
          </a:solidFill>
          <a:ln>
            <a:solidFill>
              <a:srgbClr val="2FFD48"/>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5 GeV option (new)</a:t>
            </a:r>
            <a:endParaRPr lang="en-US" sz="1000" b="1" dirty="0">
              <a:solidFill>
                <a:schemeClr val="tx1"/>
              </a:solidFill>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7734" y="1621692"/>
            <a:ext cx="4026044" cy="3054330"/>
          </a:xfrm>
          <a:prstGeom prst="rect">
            <a:avLst/>
          </a:prstGeom>
        </p:spPr>
      </p:pic>
      <p:sp>
        <p:nvSpPr>
          <p:cNvPr id="13" name="Oval 12"/>
          <p:cNvSpPr/>
          <p:nvPr/>
        </p:nvSpPr>
        <p:spPr>
          <a:xfrm>
            <a:off x="1146120" y="1158898"/>
            <a:ext cx="1396081" cy="342550"/>
          </a:xfrm>
          <a:prstGeom prst="ellipse">
            <a:avLst/>
          </a:prstGeom>
          <a:solidFill>
            <a:srgbClr val="FF0000"/>
          </a:solidFill>
          <a:ln>
            <a:solidFill>
              <a:srgbClr val="FF0000"/>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5 GeV option (previous)</a:t>
            </a:r>
            <a:endParaRPr lang="en-US" sz="1000" b="1" dirty="0">
              <a:solidFill>
                <a:schemeClr val="tx1"/>
              </a:solidFill>
            </a:endParaRPr>
          </a:p>
        </p:txBody>
      </p:sp>
    </p:spTree>
    <p:extLst>
      <p:ext uri="{BB962C8B-B14F-4D97-AF65-F5344CB8AC3E}">
        <p14:creationId xmlns:p14="http://schemas.microsoft.com/office/powerpoint/2010/main" val="463090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03326" y="3909290"/>
            <a:ext cx="4155988" cy="2587560"/>
          </a:xfrm>
          <a:prstGeom prst="rect">
            <a:avLst/>
          </a:prstGeom>
        </p:spPr>
      </p:pic>
      <p:sp>
        <p:nvSpPr>
          <p:cNvPr id="2" name="1 Başlık"/>
          <p:cNvSpPr>
            <a:spLocks noGrp="1"/>
          </p:cNvSpPr>
          <p:nvPr>
            <p:ph type="title"/>
          </p:nvPr>
        </p:nvSpPr>
        <p:spPr>
          <a:xfrm>
            <a:off x="0" y="0"/>
            <a:ext cx="12192000" cy="970239"/>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a:normAutofit/>
          </a:bodyPr>
          <a:lstStyle/>
          <a:p>
            <a:pPr algn="ctr"/>
            <a:r>
              <a:rPr lang="en-US" sz="2900" b="1" u="sng" dirty="0" smtClean="0"/>
              <a:t>PHASE SPACE at the entrance of the pre-damping ring</a:t>
            </a:r>
            <a:endParaRPr lang="tr-TR" sz="29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17</a:t>
            </a:fld>
            <a:endParaRPr lang="en-US"/>
          </a:p>
        </p:txBody>
      </p:sp>
      <p:sp>
        <p:nvSpPr>
          <p:cNvPr id="11" name="Yuvarlatılmış Dikdörtgen 24"/>
          <p:cNvSpPr/>
          <p:nvPr/>
        </p:nvSpPr>
        <p:spPr>
          <a:xfrm>
            <a:off x="8259314" y="1711367"/>
            <a:ext cx="3551686" cy="1391236"/>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Ø"/>
            </a:pPr>
            <a:r>
              <a:rPr lang="en-GB" sz="1400" dirty="0" smtClean="0">
                <a:solidFill>
                  <a:schemeClr val="tx1"/>
                </a:solidFill>
              </a:rPr>
              <a:t>The energy spread is smaller than 1%.</a:t>
            </a:r>
          </a:p>
          <a:p>
            <a:pPr marL="285750" indent="-285750" algn="just">
              <a:buFont typeface="Wingdings" panose="05000000000000000000" pitchFamily="2" charset="2"/>
              <a:buChar char="Ø"/>
            </a:pPr>
            <a:endParaRPr lang="en-GB" sz="1400" dirty="0" smtClean="0">
              <a:solidFill>
                <a:schemeClr val="tx1"/>
              </a:solidFill>
            </a:endParaRPr>
          </a:p>
          <a:p>
            <a:pPr marL="285750" indent="-285750" algn="just">
              <a:buFont typeface="Wingdings" panose="05000000000000000000" pitchFamily="2" charset="2"/>
              <a:buChar char="Ø"/>
            </a:pPr>
            <a:r>
              <a:rPr lang="en-GB" sz="1400" dirty="0" smtClean="0">
                <a:solidFill>
                  <a:schemeClr val="tx1"/>
                </a:solidFill>
              </a:rPr>
              <a:t>Similar result is obtained by new positron distribution compared to previous one at 5 GeV.</a:t>
            </a:r>
          </a:p>
        </p:txBody>
      </p:sp>
      <p:sp>
        <p:nvSpPr>
          <p:cNvPr id="15"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5444" y="1284217"/>
            <a:ext cx="4123870" cy="2581275"/>
          </a:xfrm>
          <a:prstGeom prst="rect">
            <a:avLst/>
          </a:prstGeom>
        </p:spPr>
      </p:pic>
      <p:sp>
        <p:nvSpPr>
          <p:cNvPr id="16" name="Oval 15"/>
          <p:cNvSpPr/>
          <p:nvPr/>
        </p:nvSpPr>
        <p:spPr>
          <a:xfrm>
            <a:off x="5693566" y="978775"/>
            <a:ext cx="1396081" cy="318808"/>
          </a:xfrm>
          <a:prstGeom prst="ellipse">
            <a:avLst/>
          </a:prstGeom>
          <a:solidFill>
            <a:srgbClr val="2FFD48"/>
          </a:solidFill>
          <a:ln>
            <a:solidFill>
              <a:srgbClr val="2FFD48"/>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5 GeV option (new)</a:t>
            </a:r>
            <a:endParaRPr lang="en-US" sz="1000" b="1" dirty="0">
              <a:solidFill>
                <a:schemeClr val="tx1"/>
              </a:solidFill>
            </a:endParaRPr>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4622" y="1275680"/>
            <a:ext cx="3861068" cy="2589811"/>
          </a:xfrm>
          <a:prstGeom prst="rect">
            <a:avLst/>
          </a:prstGeom>
        </p:spPr>
      </p:pic>
      <p:pic>
        <p:nvPicPr>
          <p:cNvPr id="18" name="Resim 25"/>
          <p:cNvPicPr/>
          <p:nvPr/>
        </p:nvPicPr>
        <p:blipFill>
          <a:blip r:embed="rId6" cstate="print">
            <a:extLst>
              <a:ext uri="{28A0092B-C50C-407E-A947-70E740481C1C}">
                <a14:useLocalDpi xmlns:a14="http://schemas.microsoft.com/office/drawing/2010/main" val="0"/>
              </a:ext>
            </a:extLst>
          </a:blip>
          <a:stretch>
            <a:fillRect/>
          </a:stretch>
        </p:blipFill>
        <p:spPr>
          <a:xfrm>
            <a:off x="718133" y="3831786"/>
            <a:ext cx="3627557" cy="2722659"/>
          </a:xfrm>
          <a:prstGeom prst="rect">
            <a:avLst/>
          </a:prstGeom>
        </p:spPr>
      </p:pic>
      <p:sp>
        <p:nvSpPr>
          <p:cNvPr id="19" name="Oval 18"/>
          <p:cNvSpPr/>
          <p:nvPr/>
        </p:nvSpPr>
        <p:spPr>
          <a:xfrm>
            <a:off x="1573607" y="1045264"/>
            <a:ext cx="1396081" cy="342550"/>
          </a:xfrm>
          <a:prstGeom prst="ellipse">
            <a:avLst/>
          </a:prstGeom>
          <a:solidFill>
            <a:srgbClr val="FF0000"/>
          </a:solidFill>
          <a:ln>
            <a:solidFill>
              <a:srgbClr val="FF0000"/>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5 GeV option (previous)</a:t>
            </a:r>
            <a:endParaRPr lang="en-US" sz="1000" b="1" dirty="0">
              <a:solidFill>
                <a:schemeClr val="tx1"/>
              </a:solidFill>
            </a:endParaRPr>
          </a:p>
        </p:txBody>
      </p:sp>
      <p:sp>
        <p:nvSpPr>
          <p:cNvPr id="6" name="Rectangle 5"/>
          <p:cNvSpPr/>
          <p:nvPr/>
        </p:nvSpPr>
        <p:spPr>
          <a:xfrm>
            <a:off x="1188720" y="4050822"/>
            <a:ext cx="1490472" cy="1124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C00000"/>
                </a:solidFill>
              </a:rPr>
              <a:t>Positron yield: 0.97 </a:t>
            </a:r>
            <a:r>
              <a:rPr lang="en-GB" dirty="0">
                <a:solidFill>
                  <a:srgbClr val="C00000"/>
                </a:solidFill>
              </a:rPr>
              <a:t>e</a:t>
            </a:r>
            <a:r>
              <a:rPr lang="en-GB" baseline="30000" dirty="0">
                <a:solidFill>
                  <a:srgbClr val="C00000"/>
                </a:solidFill>
              </a:rPr>
              <a:t>+</a:t>
            </a:r>
            <a:r>
              <a:rPr lang="en-GB" dirty="0">
                <a:solidFill>
                  <a:srgbClr val="C00000"/>
                </a:solidFill>
              </a:rPr>
              <a:t>/</a:t>
            </a:r>
            <a:r>
              <a:rPr lang="en-GB" dirty="0" smtClean="0">
                <a:solidFill>
                  <a:srgbClr val="C00000"/>
                </a:solidFill>
              </a:rPr>
              <a:t>e</a:t>
            </a:r>
            <a:r>
              <a:rPr lang="en-GB" baseline="30000" dirty="0" smtClean="0">
                <a:solidFill>
                  <a:srgbClr val="C00000"/>
                </a:solidFill>
              </a:rPr>
              <a:t>-</a:t>
            </a:r>
          </a:p>
          <a:p>
            <a:pPr algn="ctr"/>
            <a:endParaRPr lang="en-GB" dirty="0">
              <a:solidFill>
                <a:srgbClr val="C00000"/>
              </a:solidFill>
            </a:endParaRPr>
          </a:p>
        </p:txBody>
      </p:sp>
      <p:sp>
        <p:nvSpPr>
          <p:cNvPr id="20" name="Rectangle 19"/>
          <p:cNvSpPr/>
          <p:nvPr/>
        </p:nvSpPr>
        <p:spPr>
          <a:xfrm>
            <a:off x="4626398" y="3986209"/>
            <a:ext cx="1676104" cy="1124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C00000"/>
                </a:solidFill>
              </a:rPr>
              <a:t>Positron yield: 1.21 </a:t>
            </a:r>
            <a:r>
              <a:rPr lang="en-GB" dirty="0">
                <a:solidFill>
                  <a:srgbClr val="C00000"/>
                </a:solidFill>
              </a:rPr>
              <a:t>e</a:t>
            </a:r>
            <a:r>
              <a:rPr lang="en-GB" baseline="30000" dirty="0">
                <a:solidFill>
                  <a:srgbClr val="C00000"/>
                </a:solidFill>
              </a:rPr>
              <a:t>+</a:t>
            </a:r>
            <a:r>
              <a:rPr lang="en-GB" dirty="0">
                <a:solidFill>
                  <a:srgbClr val="C00000"/>
                </a:solidFill>
              </a:rPr>
              <a:t>/e</a:t>
            </a:r>
            <a:r>
              <a:rPr lang="en-GB" baseline="30000" dirty="0">
                <a:solidFill>
                  <a:srgbClr val="C00000"/>
                </a:solidFill>
              </a:rPr>
              <a:t>-</a:t>
            </a:r>
          </a:p>
        </p:txBody>
      </p:sp>
      <p:graphicFrame>
        <p:nvGraphicFramePr>
          <p:cNvPr id="21" name="Table 20"/>
          <p:cNvGraphicFramePr>
            <a:graphicFrameLocks noGrp="1"/>
          </p:cNvGraphicFramePr>
          <p:nvPr>
            <p:extLst>
              <p:ext uri="{D42A27DB-BD31-4B8C-83A1-F6EECF244321}">
                <p14:modId xmlns:p14="http://schemas.microsoft.com/office/powerpoint/2010/main" val="968554396"/>
              </p:ext>
            </p:extLst>
          </p:nvPr>
        </p:nvGraphicFramePr>
        <p:xfrm>
          <a:off x="8072083" y="4713802"/>
          <a:ext cx="3846170" cy="978535"/>
        </p:xfrm>
        <a:graphic>
          <a:graphicData uri="http://schemas.openxmlformats.org/drawingml/2006/table">
            <a:tbl>
              <a:tblPr firstRow="1" firstCol="1" bandRow="1">
                <a:tableStyleId>{E8B1032C-EA38-4F05-BA0D-38AFFFC7BED3}</a:tableStyleId>
              </a:tblPr>
              <a:tblGrid>
                <a:gridCol w="2339419"/>
                <a:gridCol w="1506751"/>
              </a:tblGrid>
              <a:tr h="0">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Energy (GeV)</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Injector linac exit (e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 (new)</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1.21</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5 </a:t>
                      </a:r>
                      <a:r>
                        <a:rPr lang="en-GB" sz="1200" dirty="0" smtClean="0">
                          <a:effectLst/>
                          <a:latin typeface="Arial" panose="020B0604020202020204" pitchFamily="34" charset="0"/>
                          <a:cs typeface="Arial" panose="020B0604020202020204" pitchFamily="34" charset="0"/>
                        </a:rPr>
                        <a:t>(previous)</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0.97</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a:effectLst/>
                          <a:latin typeface="Arial" panose="020B0604020202020204" pitchFamily="34" charset="0"/>
                          <a:cs typeface="Arial" panose="020B0604020202020204" pitchFamily="34" charset="0"/>
                        </a:rPr>
                        <a:t>5 (CDR)</a:t>
                      </a:r>
                      <a:endParaRPr lang="en-GB"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0.39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9918969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1 Başlık"/>
          <p:cNvSpPr>
            <a:spLocks noGrp="1"/>
          </p:cNvSpPr>
          <p:nvPr>
            <p:ph type="title"/>
          </p:nvPr>
        </p:nvSpPr>
        <p:spPr>
          <a:xfrm>
            <a:off x="0" y="0"/>
            <a:ext cx="12192000" cy="970239"/>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a:normAutofit/>
          </a:bodyPr>
          <a:lstStyle/>
          <a:p>
            <a:pPr algn="ctr"/>
            <a:r>
              <a:rPr lang="en-US" sz="2900" b="1" u="sng" dirty="0" smtClean="0"/>
              <a:t>PHASE SPACE at the entrance of the pre-damping ring</a:t>
            </a:r>
            <a:endParaRPr lang="tr-TR" sz="29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18</a:t>
            </a:fld>
            <a:endParaRPr lang="en-US"/>
          </a:p>
        </p:txBody>
      </p:sp>
      <p:sp>
        <p:nvSpPr>
          <p:cNvPr id="11" name="Yuvarlatılmış Dikdörtgen 24"/>
          <p:cNvSpPr/>
          <p:nvPr/>
        </p:nvSpPr>
        <p:spPr>
          <a:xfrm>
            <a:off x="6096000" y="5170416"/>
            <a:ext cx="5894832" cy="1241782"/>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Ø"/>
            </a:pPr>
            <a:r>
              <a:rPr lang="en-GB" sz="1400" dirty="0">
                <a:solidFill>
                  <a:schemeClr val="tx1"/>
                </a:solidFill>
              </a:rPr>
              <a:t>The positron yield amounts to 0.43 </a:t>
            </a:r>
            <a:r>
              <a:rPr lang="en-GB" sz="1400" dirty="0" smtClean="0">
                <a:solidFill>
                  <a:schemeClr val="tx1"/>
                </a:solidFill>
              </a:rPr>
              <a:t>e</a:t>
            </a:r>
            <a:r>
              <a:rPr lang="en-GB" sz="1400" baseline="30000" dirty="0">
                <a:solidFill>
                  <a:schemeClr val="tx1"/>
                </a:solidFill>
              </a:rPr>
              <a:t>+</a:t>
            </a:r>
            <a:r>
              <a:rPr lang="en-GB" sz="1400" dirty="0">
                <a:solidFill>
                  <a:schemeClr val="tx1"/>
                </a:solidFill>
              </a:rPr>
              <a:t>/</a:t>
            </a:r>
            <a:r>
              <a:rPr lang="en-GB" sz="1400" dirty="0" smtClean="0">
                <a:solidFill>
                  <a:schemeClr val="tx1"/>
                </a:solidFill>
              </a:rPr>
              <a:t>e</a:t>
            </a:r>
            <a:r>
              <a:rPr lang="en-GB" sz="1400" baseline="30000" dirty="0" smtClean="0">
                <a:solidFill>
                  <a:schemeClr val="tx1"/>
                </a:solidFill>
              </a:rPr>
              <a:t>-</a:t>
            </a:r>
            <a:r>
              <a:rPr lang="en-GB" sz="1400" dirty="0" smtClean="0">
                <a:solidFill>
                  <a:schemeClr val="tx1"/>
                </a:solidFill>
              </a:rPr>
              <a:t> is higher than the 0.39</a:t>
            </a:r>
            <a:r>
              <a:rPr lang="en-GB" sz="1400" dirty="0">
                <a:solidFill>
                  <a:schemeClr val="tx1"/>
                </a:solidFill>
              </a:rPr>
              <a:t> e</a:t>
            </a:r>
            <a:r>
              <a:rPr lang="en-GB" sz="1400" baseline="30000" dirty="0">
                <a:solidFill>
                  <a:schemeClr val="tx1"/>
                </a:solidFill>
              </a:rPr>
              <a:t>+</a:t>
            </a:r>
            <a:r>
              <a:rPr lang="en-GB" sz="1400" dirty="0">
                <a:solidFill>
                  <a:schemeClr val="tx1"/>
                </a:solidFill>
              </a:rPr>
              <a:t>/</a:t>
            </a:r>
            <a:r>
              <a:rPr lang="en-GB" sz="1400" dirty="0" smtClean="0">
                <a:solidFill>
                  <a:schemeClr val="tx1"/>
                </a:solidFill>
              </a:rPr>
              <a:t>e</a:t>
            </a:r>
            <a:r>
              <a:rPr lang="en-GB" sz="1400" baseline="30000" dirty="0" smtClean="0">
                <a:solidFill>
                  <a:schemeClr val="tx1"/>
                </a:solidFill>
              </a:rPr>
              <a:t>-</a:t>
            </a:r>
            <a:r>
              <a:rPr lang="en-GB" sz="1400" dirty="0" smtClean="0">
                <a:solidFill>
                  <a:schemeClr val="tx1"/>
                </a:solidFill>
              </a:rPr>
              <a:t> which were previously estimated and published in CDR.</a:t>
            </a:r>
          </a:p>
          <a:p>
            <a:pPr marL="285750" indent="-285750" algn="just">
              <a:buFont typeface="Wingdings" panose="05000000000000000000" pitchFamily="2" charset="2"/>
              <a:buChar char="Ø"/>
            </a:pPr>
            <a:endParaRPr lang="en-GB" sz="1400" dirty="0">
              <a:solidFill>
                <a:schemeClr val="tx1"/>
              </a:solidFill>
            </a:endParaRPr>
          </a:p>
          <a:p>
            <a:pPr marL="285750" indent="-285750" algn="just">
              <a:buFont typeface="Wingdings" panose="05000000000000000000" pitchFamily="2" charset="2"/>
              <a:buChar char="Ø"/>
            </a:pPr>
            <a:r>
              <a:rPr lang="en-GB" sz="1400" dirty="0" smtClean="0">
                <a:solidFill>
                  <a:schemeClr val="tx1"/>
                </a:solidFill>
              </a:rPr>
              <a:t>In 3 GeV option, sufficient positron yield can be obtained at the entrance of the pre-damping ring </a:t>
            </a:r>
            <a:endParaRPr lang="en-GB" sz="1400" dirty="0">
              <a:solidFill>
                <a:schemeClr val="tx1"/>
              </a:solidFill>
            </a:endParaRPr>
          </a:p>
        </p:txBody>
      </p:sp>
      <p:sp>
        <p:nvSpPr>
          <p:cNvPr id="15"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15326" y="1451225"/>
            <a:ext cx="5747009" cy="3704899"/>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8057" y="1428050"/>
            <a:ext cx="5815584" cy="3728074"/>
          </a:xfrm>
          <a:prstGeom prst="rect">
            <a:avLst/>
          </a:prstGeom>
        </p:spPr>
      </p:pic>
      <p:sp>
        <p:nvSpPr>
          <p:cNvPr id="14" name="Oval 13"/>
          <p:cNvSpPr/>
          <p:nvPr/>
        </p:nvSpPr>
        <p:spPr>
          <a:xfrm>
            <a:off x="5665535" y="1042593"/>
            <a:ext cx="1196212" cy="289929"/>
          </a:xfrm>
          <a:prstGeom prst="ellipse">
            <a:avLst/>
          </a:prstGeom>
          <a:solidFill>
            <a:srgbClr val="FFC000"/>
          </a:solidFill>
          <a:ln>
            <a:solidFill>
              <a:srgbClr val="FFC000"/>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3 GeV option</a:t>
            </a:r>
            <a:endParaRPr lang="en-US" sz="1000" b="1" dirty="0">
              <a:solidFill>
                <a:schemeClr val="tx1"/>
              </a:solidFill>
            </a:endParaRPr>
          </a:p>
        </p:txBody>
      </p:sp>
      <p:sp>
        <p:nvSpPr>
          <p:cNvPr id="20" name="Rectangle 19"/>
          <p:cNvSpPr/>
          <p:nvPr/>
        </p:nvSpPr>
        <p:spPr>
          <a:xfrm>
            <a:off x="7095278" y="1557255"/>
            <a:ext cx="1676104" cy="1124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C00000"/>
                </a:solidFill>
              </a:rPr>
              <a:t>Positron yield: 0.43 e</a:t>
            </a:r>
            <a:r>
              <a:rPr lang="en-GB" baseline="30000" dirty="0" smtClean="0">
                <a:solidFill>
                  <a:srgbClr val="C00000"/>
                </a:solidFill>
              </a:rPr>
              <a:t>+</a:t>
            </a:r>
            <a:r>
              <a:rPr lang="en-GB" dirty="0" smtClean="0">
                <a:solidFill>
                  <a:srgbClr val="C00000"/>
                </a:solidFill>
              </a:rPr>
              <a:t>/e</a:t>
            </a:r>
            <a:r>
              <a:rPr lang="en-GB" baseline="30000" dirty="0" smtClean="0">
                <a:solidFill>
                  <a:srgbClr val="C00000"/>
                </a:solidFill>
              </a:rPr>
              <a:t>-</a:t>
            </a:r>
            <a:endParaRPr lang="en-GB" baseline="30000" dirty="0">
              <a:solidFill>
                <a:srgbClr val="C00000"/>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2205531981"/>
              </p:ext>
            </p:extLst>
          </p:nvPr>
        </p:nvGraphicFramePr>
        <p:xfrm>
          <a:off x="1552411" y="5226264"/>
          <a:ext cx="3846170" cy="1174242"/>
        </p:xfrm>
        <a:graphic>
          <a:graphicData uri="http://schemas.openxmlformats.org/drawingml/2006/table">
            <a:tbl>
              <a:tblPr firstRow="1" firstCol="1" bandRow="1">
                <a:tableStyleId>{E8B1032C-EA38-4F05-BA0D-38AFFFC7BED3}</a:tableStyleId>
              </a:tblPr>
              <a:tblGrid>
                <a:gridCol w="2339419"/>
                <a:gridCol w="1506751"/>
              </a:tblGrid>
              <a:tr h="0">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Energy (GeV)</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Injector linac exit (e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/e</a:t>
                      </a:r>
                      <a:r>
                        <a:rPr lang="en-GB" sz="1200" baseline="30000" dirty="0" smtClean="0">
                          <a:effectLst/>
                          <a:latin typeface="Arial" panose="020B0604020202020204" pitchFamily="34" charset="0"/>
                          <a:cs typeface="Arial" panose="020B0604020202020204" pitchFamily="34" charset="0"/>
                        </a:rPr>
                        <a:t>-</a:t>
                      </a:r>
                      <a:r>
                        <a:rPr lang="en-GB" sz="1200" dirty="0" smtClean="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3 (new)</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0.43</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 (new)</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1.21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5 </a:t>
                      </a:r>
                      <a:r>
                        <a:rPr lang="en-GB" sz="1200" dirty="0" smtClean="0">
                          <a:effectLst/>
                          <a:latin typeface="Arial" panose="020B0604020202020204" pitchFamily="34" charset="0"/>
                          <a:cs typeface="Arial" panose="020B0604020202020204" pitchFamily="34" charset="0"/>
                        </a:rPr>
                        <a:t>(previous)</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0.97</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5 (CDR)</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0.39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9429337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1 Başlık"/>
          <p:cNvSpPr>
            <a:spLocks noGrp="1"/>
          </p:cNvSpPr>
          <p:nvPr>
            <p:ph type="title"/>
          </p:nvPr>
        </p:nvSpPr>
        <p:spPr>
          <a:xfrm>
            <a:off x="0" y="0"/>
            <a:ext cx="12192000" cy="984069"/>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a:normAutofit/>
          </a:bodyPr>
          <a:lstStyle/>
          <a:p>
            <a:pPr algn="ctr"/>
            <a:r>
              <a:rPr lang="en-US" sz="2900" b="1" u="sng" dirty="0" smtClean="0"/>
              <a:t>3 GeV and 5 </a:t>
            </a:r>
            <a:r>
              <a:rPr lang="en-US" sz="2900" b="1" u="sng" dirty="0" err="1" smtClean="0"/>
              <a:t>gev</a:t>
            </a:r>
            <a:r>
              <a:rPr lang="en-US" sz="2900" b="1" u="sng" dirty="0" smtClean="0"/>
              <a:t> options</a:t>
            </a:r>
            <a:endParaRPr lang="tr-TR" sz="29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19</a:t>
            </a:fld>
            <a:endParaRPr lang="en-US"/>
          </a:p>
        </p:txBody>
      </p:sp>
      <p:sp>
        <p:nvSpPr>
          <p:cNvPr id="14" name="Yuvarlatılmış Dikdörtgen 24"/>
          <p:cNvSpPr/>
          <p:nvPr/>
        </p:nvSpPr>
        <p:spPr>
          <a:xfrm>
            <a:off x="7818119" y="2378151"/>
            <a:ext cx="4245865" cy="1384663"/>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1400" dirty="0" smtClean="0">
                <a:solidFill>
                  <a:schemeClr val="tx1"/>
                </a:solidFill>
              </a:rPr>
              <a:t>Two target station in parallel includes a hybrid target, AMD and pre-injector linac</a:t>
            </a:r>
          </a:p>
          <a:p>
            <a:pPr marL="285750" indent="-285750" algn="just">
              <a:buFont typeface="Arial" panose="020B0604020202020204" pitchFamily="34" charset="0"/>
              <a:buChar char="•"/>
            </a:pPr>
            <a:endParaRPr lang="en-GB" sz="1400" dirty="0" smtClean="0">
              <a:solidFill>
                <a:schemeClr val="tx1"/>
              </a:solidFill>
            </a:endParaRPr>
          </a:p>
          <a:p>
            <a:pPr marL="285750" indent="-285750" algn="just">
              <a:buFont typeface="Arial" panose="020B0604020202020204" pitchFamily="34" charset="0"/>
              <a:buChar char="•"/>
            </a:pPr>
            <a:r>
              <a:rPr lang="en-GB" sz="1400" dirty="0" smtClean="0">
                <a:solidFill>
                  <a:schemeClr val="tx1"/>
                </a:solidFill>
              </a:rPr>
              <a:t>A driver electron linac </a:t>
            </a:r>
            <a:r>
              <a:rPr lang="en-GB" sz="1400" dirty="0">
                <a:solidFill>
                  <a:schemeClr val="tx1"/>
                </a:solidFill>
              </a:rPr>
              <a:t>with higher beam current at 3 </a:t>
            </a:r>
            <a:r>
              <a:rPr lang="en-GB" sz="1400" dirty="0" smtClean="0">
                <a:solidFill>
                  <a:schemeClr val="tx1"/>
                </a:solidFill>
              </a:rPr>
              <a:t>GeV could be used</a:t>
            </a:r>
            <a:endParaRPr lang="en-GB" sz="1400" dirty="0">
              <a:solidFill>
                <a:schemeClr val="tx1"/>
              </a:solidFill>
            </a:endParaRPr>
          </a:p>
        </p:txBody>
      </p:sp>
      <p:sp>
        <p:nvSpPr>
          <p:cNvPr id="9"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pic>
        <p:nvPicPr>
          <p:cNvPr id="4" name="Picture 3"/>
          <p:cNvPicPr>
            <a:picLocks noChangeAspect="1"/>
          </p:cNvPicPr>
          <p:nvPr/>
        </p:nvPicPr>
        <p:blipFill>
          <a:blip r:embed="rId3"/>
          <a:stretch>
            <a:fillRect/>
          </a:stretch>
        </p:blipFill>
        <p:spPr>
          <a:xfrm>
            <a:off x="1399901" y="4856062"/>
            <a:ext cx="5205845" cy="1309670"/>
          </a:xfrm>
          <a:prstGeom prst="rect">
            <a:avLst/>
          </a:prstGeom>
        </p:spPr>
      </p:pic>
      <p:sp>
        <p:nvSpPr>
          <p:cNvPr id="12" name="Oval 11"/>
          <p:cNvSpPr/>
          <p:nvPr/>
        </p:nvSpPr>
        <p:spPr>
          <a:xfrm>
            <a:off x="3504651" y="1239948"/>
            <a:ext cx="1196212" cy="289929"/>
          </a:xfrm>
          <a:prstGeom prst="ellipse">
            <a:avLst/>
          </a:prstGeom>
          <a:solidFill>
            <a:srgbClr val="FFC000"/>
          </a:solidFill>
          <a:ln>
            <a:solidFill>
              <a:srgbClr val="FFC000"/>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3 GeV option</a:t>
            </a:r>
            <a:endParaRPr lang="en-US" sz="1000" b="1" dirty="0">
              <a:solidFill>
                <a:schemeClr val="tx1"/>
              </a:solidFill>
            </a:endParaRPr>
          </a:p>
        </p:txBody>
      </p:sp>
      <p:sp>
        <p:nvSpPr>
          <p:cNvPr id="13" name="Oval 12"/>
          <p:cNvSpPr/>
          <p:nvPr/>
        </p:nvSpPr>
        <p:spPr>
          <a:xfrm>
            <a:off x="3304782" y="4506040"/>
            <a:ext cx="1396081" cy="318808"/>
          </a:xfrm>
          <a:prstGeom prst="ellipse">
            <a:avLst/>
          </a:prstGeom>
          <a:solidFill>
            <a:srgbClr val="2FFD48"/>
          </a:solidFill>
          <a:ln>
            <a:solidFill>
              <a:srgbClr val="2FFD48"/>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5 GeV option</a:t>
            </a:r>
            <a:endParaRPr lang="en-US" sz="1000" b="1" dirty="0">
              <a:solidFill>
                <a:schemeClr val="tx1"/>
              </a:solidFill>
            </a:endParaRPr>
          </a:p>
        </p:txBody>
      </p:sp>
      <p:sp>
        <p:nvSpPr>
          <p:cNvPr id="15" name="Yuvarlatılmış Dikdörtgen 24"/>
          <p:cNvSpPr/>
          <p:nvPr/>
        </p:nvSpPr>
        <p:spPr>
          <a:xfrm>
            <a:off x="7818119" y="4662260"/>
            <a:ext cx="4245865" cy="1384663"/>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1400" dirty="0" smtClean="0">
                <a:solidFill>
                  <a:schemeClr val="tx1"/>
                </a:solidFill>
              </a:rPr>
              <a:t>A single target station can be used</a:t>
            </a:r>
          </a:p>
          <a:p>
            <a:pPr marL="285750" indent="-285750" algn="just">
              <a:buFont typeface="Arial" panose="020B0604020202020204" pitchFamily="34" charset="0"/>
              <a:buChar char="•"/>
            </a:pPr>
            <a:endParaRPr lang="en-GB" sz="1400" dirty="0" smtClean="0">
              <a:solidFill>
                <a:schemeClr val="tx1"/>
              </a:solidFill>
            </a:endParaRPr>
          </a:p>
          <a:p>
            <a:pPr marL="285750" indent="-285750" algn="just">
              <a:buFont typeface="Arial" panose="020B0604020202020204" pitchFamily="34" charset="0"/>
              <a:buChar char="•"/>
            </a:pPr>
            <a:r>
              <a:rPr lang="en-GB" sz="1400" dirty="0" smtClean="0">
                <a:solidFill>
                  <a:schemeClr val="tx1"/>
                </a:solidFill>
              </a:rPr>
              <a:t>A </a:t>
            </a:r>
            <a:r>
              <a:rPr lang="en-GB" sz="1400" dirty="0">
                <a:solidFill>
                  <a:schemeClr val="tx1"/>
                </a:solidFill>
              </a:rPr>
              <a:t>driver electron linac with </a:t>
            </a:r>
            <a:r>
              <a:rPr lang="en-GB" sz="1400" dirty="0" smtClean="0">
                <a:solidFill>
                  <a:schemeClr val="tx1"/>
                </a:solidFill>
              </a:rPr>
              <a:t>lower </a:t>
            </a:r>
            <a:r>
              <a:rPr lang="en-GB" sz="1400" dirty="0">
                <a:solidFill>
                  <a:schemeClr val="tx1"/>
                </a:solidFill>
              </a:rPr>
              <a:t>beam current at </a:t>
            </a:r>
            <a:r>
              <a:rPr lang="tr-TR" sz="1400" dirty="0" smtClean="0">
                <a:solidFill>
                  <a:schemeClr val="tx1"/>
                </a:solidFill>
              </a:rPr>
              <a:t>5</a:t>
            </a:r>
            <a:r>
              <a:rPr lang="en-GB" sz="1400" dirty="0" smtClean="0">
                <a:solidFill>
                  <a:schemeClr val="tx1"/>
                </a:solidFill>
              </a:rPr>
              <a:t> </a:t>
            </a:r>
            <a:r>
              <a:rPr lang="en-GB" sz="1400" dirty="0">
                <a:solidFill>
                  <a:schemeClr val="tx1"/>
                </a:solidFill>
              </a:rPr>
              <a:t>GeV </a:t>
            </a:r>
            <a:r>
              <a:rPr lang="en-GB" sz="1400" dirty="0" smtClean="0">
                <a:solidFill>
                  <a:schemeClr val="tx1"/>
                </a:solidFill>
              </a:rPr>
              <a:t>could be used</a:t>
            </a:r>
            <a:endParaRPr lang="en-GB" sz="1400" dirty="0">
              <a:solidFill>
                <a:schemeClr val="tx1"/>
              </a:solidFill>
            </a:endParaRPr>
          </a:p>
        </p:txBody>
      </p:sp>
      <p:pic>
        <p:nvPicPr>
          <p:cNvPr id="7" name="Picture 6"/>
          <p:cNvPicPr>
            <a:picLocks noChangeAspect="1"/>
          </p:cNvPicPr>
          <p:nvPr/>
        </p:nvPicPr>
        <p:blipFill>
          <a:blip r:embed="rId4"/>
          <a:stretch>
            <a:fillRect/>
          </a:stretch>
        </p:blipFill>
        <p:spPr>
          <a:xfrm>
            <a:off x="0" y="1561091"/>
            <a:ext cx="7127678" cy="2446815"/>
          </a:xfrm>
          <a:prstGeom prst="rect">
            <a:avLst/>
          </a:prstGeom>
        </p:spPr>
      </p:pic>
    </p:spTree>
    <p:extLst>
      <p:ext uri="{BB962C8B-B14F-4D97-AF65-F5344CB8AC3E}">
        <p14:creationId xmlns:p14="http://schemas.microsoft.com/office/powerpoint/2010/main" val="688345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1 Başlık"/>
          <p:cNvSpPr>
            <a:spLocks noGrp="1"/>
          </p:cNvSpPr>
          <p:nvPr>
            <p:ph type="title"/>
          </p:nvPr>
        </p:nvSpPr>
        <p:spPr>
          <a:xfrm>
            <a:off x="0" y="9144"/>
            <a:ext cx="12192000" cy="886968"/>
          </a:xfr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p:spPr>
        <p:txBody>
          <a:bodyPr>
            <a:normAutofit/>
          </a:bodyPr>
          <a:lstStyle/>
          <a:p>
            <a:pPr algn="ctr"/>
            <a:r>
              <a:rPr lang="en-US" sz="2900" b="1" u="sng" dirty="0" smtClean="0"/>
              <a:t>INTRODUCTION</a:t>
            </a:r>
            <a:endParaRPr lang="tr-TR" sz="2900" b="1" u="sng" dirty="0"/>
          </a:p>
        </p:txBody>
      </p:sp>
      <p:sp>
        <p:nvSpPr>
          <p:cNvPr id="5" name="Slayt Numarası Yer Tutucusu 4"/>
          <p:cNvSpPr>
            <a:spLocks noGrp="1"/>
          </p:cNvSpPr>
          <p:nvPr>
            <p:ph type="sldNum" sz="quarter" idx="12"/>
          </p:nvPr>
        </p:nvSpPr>
        <p:spPr/>
        <p:txBody>
          <a:bodyPr/>
          <a:lstStyle/>
          <a:p>
            <a:fld id="{4755557C-2EE6-49D0-BCDC-5028C6D5AECA}" type="slidenum">
              <a:rPr lang="en-US" smtClean="0"/>
              <a:t>2</a:t>
            </a:fld>
            <a:endParaRPr lang="en-US"/>
          </a:p>
        </p:txBody>
      </p:sp>
      <p:sp>
        <p:nvSpPr>
          <p:cNvPr id="6" name="Rounded Rectangle 5"/>
          <p:cNvSpPr/>
          <p:nvPr/>
        </p:nvSpPr>
        <p:spPr>
          <a:xfrm>
            <a:off x="818606" y="1062446"/>
            <a:ext cx="10807337" cy="4837608"/>
          </a:xfrm>
          <a:prstGeom prst="roundRect">
            <a:avLst>
              <a:gd name="adj" fmla="val 10606"/>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2000" b="1" dirty="0">
                <a:solidFill>
                  <a:schemeClr val="tx1"/>
                </a:solidFill>
              </a:rPr>
              <a:t>The CLIC Injector Complex</a:t>
            </a:r>
          </a:p>
          <a:p>
            <a:pPr marL="285750" indent="-285750" algn="just">
              <a:buFont typeface="Arial" panose="020B0604020202020204" pitchFamily="34" charset="0"/>
              <a:buChar char="•"/>
            </a:pPr>
            <a:endParaRPr lang="en-GB" sz="2000" b="1" dirty="0">
              <a:solidFill>
                <a:schemeClr val="tx1"/>
              </a:solidFill>
            </a:endParaRPr>
          </a:p>
          <a:p>
            <a:pPr marL="285750" indent="-285750" algn="just">
              <a:buFont typeface="Arial" panose="020B0604020202020204" pitchFamily="34" charset="0"/>
              <a:buChar char="•"/>
            </a:pPr>
            <a:r>
              <a:rPr lang="en-GB" sz="2000" b="1" dirty="0" smtClean="0">
                <a:solidFill>
                  <a:schemeClr val="tx1"/>
                </a:solidFill>
              </a:rPr>
              <a:t>Our previous </a:t>
            </a:r>
            <a:r>
              <a:rPr lang="en-GB" sz="2000" b="1" dirty="0">
                <a:solidFill>
                  <a:schemeClr val="tx1"/>
                </a:solidFill>
              </a:rPr>
              <a:t>studies</a:t>
            </a:r>
          </a:p>
          <a:p>
            <a:pPr marL="285750" indent="-285750" algn="just">
              <a:buFont typeface="Arial" panose="020B0604020202020204" pitchFamily="34" charset="0"/>
              <a:buChar char="•"/>
            </a:pPr>
            <a:endParaRPr lang="en-GB" sz="2000" b="1" dirty="0">
              <a:solidFill>
                <a:schemeClr val="tx1"/>
              </a:solidFill>
            </a:endParaRPr>
          </a:p>
          <a:p>
            <a:pPr marL="285750" indent="-285750" algn="just">
              <a:buFont typeface="Arial" panose="020B0604020202020204" pitchFamily="34" charset="0"/>
              <a:buChar char="•"/>
            </a:pPr>
            <a:r>
              <a:rPr lang="en-GB" sz="2000" b="1" dirty="0" smtClean="0">
                <a:solidFill>
                  <a:schemeClr val="tx1"/>
                </a:solidFill>
              </a:rPr>
              <a:t>Current status</a:t>
            </a:r>
            <a:endParaRPr lang="en-GB" sz="2000" b="1" dirty="0">
              <a:solidFill>
                <a:schemeClr val="tx1"/>
              </a:solidFill>
            </a:endParaRPr>
          </a:p>
          <a:p>
            <a:pPr algn="just"/>
            <a:endParaRPr lang="en-GB" sz="2000" b="1" dirty="0" smtClean="0">
              <a:solidFill>
                <a:schemeClr val="tx1"/>
              </a:solidFill>
            </a:endParaRPr>
          </a:p>
          <a:p>
            <a:pPr marL="285750" indent="-285750" algn="just">
              <a:buFont typeface="Arial" panose="020B0604020202020204" pitchFamily="34" charset="0"/>
              <a:buChar char="•"/>
            </a:pPr>
            <a:r>
              <a:rPr lang="en-GB" sz="2000" b="1" dirty="0" smtClean="0">
                <a:solidFill>
                  <a:schemeClr val="tx1"/>
                </a:solidFill>
              </a:rPr>
              <a:t>Pre-injector linac results at 3 GeV and 5 GeV options</a:t>
            </a:r>
            <a:endParaRPr lang="en-GB" sz="2000" b="1" dirty="0">
              <a:solidFill>
                <a:schemeClr val="tx1"/>
              </a:solidFill>
            </a:endParaRPr>
          </a:p>
          <a:p>
            <a:pPr algn="just"/>
            <a:endParaRPr lang="en-GB" sz="2000" b="1" dirty="0">
              <a:solidFill>
                <a:schemeClr val="tx1"/>
              </a:solidFill>
            </a:endParaRPr>
          </a:p>
          <a:p>
            <a:pPr marL="285750" indent="-285750" algn="just">
              <a:buFont typeface="Arial" panose="020B0604020202020204" pitchFamily="34" charset="0"/>
              <a:buChar char="•"/>
            </a:pPr>
            <a:r>
              <a:rPr lang="en-GB" sz="2000" b="1" dirty="0">
                <a:solidFill>
                  <a:schemeClr val="tx1"/>
                </a:solidFill>
              </a:rPr>
              <a:t>I</a:t>
            </a:r>
            <a:r>
              <a:rPr lang="en-GB" sz="2000" b="1" dirty="0" smtClean="0">
                <a:solidFill>
                  <a:schemeClr val="tx1"/>
                </a:solidFill>
              </a:rPr>
              <a:t>njector </a:t>
            </a:r>
            <a:r>
              <a:rPr lang="en-GB" sz="2000" b="1" dirty="0">
                <a:solidFill>
                  <a:schemeClr val="tx1"/>
                </a:solidFill>
              </a:rPr>
              <a:t>linac results at 3 GeV and 5 GeV options</a:t>
            </a:r>
          </a:p>
          <a:p>
            <a:pPr marL="285750" indent="-285750" algn="just">
              <a:buFont typeface="Arial" panose="020B0604020202020204" pitchFamily="34" charset="0"/>
              <a:buChar char="•"/>
            </a:pPr>
            <a:endParaRPr lang="en-GB" sz="2000" b="1" dirty="0">
              <a:solidFill>
                <a:schemeClr val="tx1"/>
              </a:solidFill>
            </a:endParaRPr>
          </a:p>
          <a:p>
            <a:pPr marL="285750" indent="-285750" algn="just">
              <a:buFont typeface="Arial" panose="020B0604020202020204" pitchFamily="34" charset="0"/>
              <a:buChar char="•"/>
            </a:pPr>
            <a:r>
              <a:rPr lang="en-GB" sz="2000" b="1" dirty="0" smtClean="0">
                <a:solidFill>
                  <a:schemeClr val="tx1"/>
                </a:solidFill>
              </a:rPr>
              <a:t>Proposal: Alternative injector complex</a:t>
            </a:r>
          </a:p>
          <a:p>
            <a:pPr marL="285750" indent="-285750" algn="just">
              <a:buFont typeface="Arial" panose="020B0604020202020204" pitchFamily="34" charset="0"/>
              <a:buChar char="•"/>
            </a:pPr>
            <a:endParaRPr lang="en-GB" sz="2000" b="1" dirty="0">
              <a:solidFill>
                <a:schemeClr val="tx1"/>
              </a:solidFill>
            </a:endParaRPr>
          </a:p>
          <a:p>
            <a:pPr marL="285750" indent="-285750" algn="just">
              <a:buFont typeface="Arial" panose="020B0604020202020204" pitchFamily="34" charset="0"/>
              <a:buChar char="•"/>
            </a:pPr>
            <a:r>
              <a:rPr lang="en-GB" sz="2000" b="1" dirty="0" smtClean="0">
                <a:solidFill>
                  <a:schemeClr val="tx1"/>
                </a:solidFill>
              </a:rPr>
              <a:t>Conclusion and Outlook</a:t>
            </a:r>
            <a:endParaRPr lang="en-GB" sz="2000" b="1" dirty="0">
              <a:solidFill>
                <a:schemeClr val="tx1"/>
              </a:solidFill>
            </a:endParaRPr>
          </a:p>
        </p:txBody>
      </p:sp>
      <p:sp>
        <p:nvSpPr>
          <p:cNvPr id="7"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Tree>
    <p:extLst>
      <p:ext uri="{BB962C8B-B14F-4D97-AF65-F5344CB8AC3E}">
        <p14:creationId xmlns:p14="http://schemas.microsoft.com/office/powerpoint/2010/main" val="36725010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12"/>
          <p:cNvPicPr/>
          <p:nvPr/>
        </p:nvPicPr>
        <p:blipFill>
          <a:blip r:embed="rId3" cstate="print">
            <a:extLst>
              <a:ext uri="{28A0092B-C50C-407E-A947-70E740481C1C}">
                <a14:useLocalDpi xmlns:a14="http://schemas.microsoft.com/office/drawing/2010/main" val="0"/>
              </a:ext>
            </a:extLst>
          </a:blip>
          <a:stretch>
            <a:fillRect/>
          </a:stretch>
        </p:blipFill>
        <p:spPr>
          <a:xfrm>
            <a:off x="8528790" y="3782823"/>
            <a:ext cx="3592816" cy="2811717"/>
          </a:xfrm>
          <a:prstGeom prst="rect">
            <a:avLst/>
          </a:prstGeom>
        </p:spPr>
      </p:pic>
      <p:sp>
        <p:nvSpPr>
          <p:cNvPr id="10" name="Slayt Numarası Yer Tutucusu 9"/>
          <p:cNvSpPr>
            <a:spLocks noGrp="1"/>
          </p:cNvSpPr>
          <p:nvPr>
            <p:ph type="sldNum" sz="quarter" idx="12"/>
          </p:nvPr>
        </p:nvSpPr>
        <p:spPr/>
        <p:txBody>
          <a:bodyPr/>
          <a:lstStyle/>
          <a:p>
            <a:fld id="{4755557C-2EE6-49D0-BCDC-5028C6D5AECA}" type="slidenum">
              <a:rPr lang="en-US" smtClean="0"/>
              <a:t>20</a:t>
            </a:fld>
            <a:endParaRPr lang="en-US"/>
          </a:p>
        </p:txBody>
      </p:sp>
      <p:sp>
        <p:nvSpPr>
          <p:cNvPr id="14" name="1 Başlık"/>
          <p:cNvSpPr txBox="1">
            <a:spLocks/>
          </p:cNvSpPr>
          <p:nvPr/>
        </p:nvSpPr>
        <p:spPr>
          <a:xfrm>
            <a:off x="0" y="2961"/>
            <a:ext cx="12192000" cy="833106"/>
          </a:xfrm>
          <a:prstGeom prst="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u="sng" cap="all" spc="100" dirty="0" smtClean="0">
                <a:solidFill>
                  <a:prstClr val="black">
                    <a:lumMod val="95000"/>
                    <a:lumOff val="5000"/>
                  </a:prstClr>
                </a:solidFill>
              </a:rPr>
              <a:t>FURTHER POSSIBLE IMPROVEMENT for </a:t>
            </a:r>
            <a:r>
              <a:rPr lang="en-US" sz="3200" b="1" u="sng" cap="all" spc="100" dirty="0">
                <a:solidFill>
                  <a:prstClr val="black">
                    <a:lumMod val="95000"/>
                    <a:lumOff val="5000"/>
                  </a:prstClr>
                </a:solidFill>
              </a:rPr>
              <a:t>3 </a:t>
            </a:r>
            <a:r>
              <a:rPr lang="en-US" sz="3200" b="1" u="sng" cap="all" spc="100" dirty="0" err="1">
                <a:solidFill>
                  <a:prstClr val="black">
                    <a:lumMod val="95000"/>
                    <a:lumOff val="5000"/>
                  </a:prstClr>
                </a:solidFill>
              </a:rPr>
              <a:t>gev</a:t>
            </a:r>
            <a:r>
              <a:rPr lang="en-US" sz="3200" b="1" u="sng" cap="all" spc="100" dirty="0">
                <a:solidFill>
                  <a:prstClr val="black">
                    <a:lumMod val="95000"/>
                    <a:lumOff val="5000"/>
                  </a:prstClr>
                </a:solidFill>
              </a:rPr>
              <a:t> </a:t>
            </a:r>
            <a:r>
              <a:rPr lang="en-US" sz="3200" b="1" u="sng" cap="all" spc="100" dirty="0" smtClean="0">
                <a:solidFill>
                  <a:prstClr val="black">
                    <a:lumMod val="95000"/>
                    <a:lumOff val="5000"/>
                  </a:prstClr>
                </a:solidFill>
              </a:rPr>
              <a:t>OPTION</a:t>
            </a:r>
            <a:endParaRPr lang="en-US" sz="2900" b="1" u="sng" dirty="0" smtClean="0"/>
          </a:p>
        </p:txBody>
      </p:sp>
      <p:sp>
        <p:nvSpPr>
          <p:cNvPr id="29" name="Rectangle 28"/>
          <p:cNvSpPr/>
          <p:nvPr/>
        </p:nvSpPr>
        <p:spPr>
          <a:xfrm>
            <a:off x="9832758" y="4860053"/>
            <a:ext cx="2268641"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Yuvarlatılmış Dikdörtgen 24"/>
          <p:cNvSpPr/>
          <p:nvPr/>
        </p:nvSpPr>
        <p:spPr>
          <a:xfrm>
            <a:off x="36879" y="3727536"/>
            <a:ext cx="8348472" cy="2625547"/>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Ø"/>
            </a:pPr>
            <a:r>
              <a:rPr lang="en-GB" sz="1400" b="1" dirty="0" smtClean="0">
                <a:solidFill>
                  <a:schemeClr val="tx1"/>
                </a:solidFill>
              </a:rPr>
              <a:t>Further improvements are still possible for 3 GeV option. </a:t>
            </a:r>
          </a:p>
          <a:p>
            <a:pPr marL="285750" indent="-285750" algn="just">
              <a:buFont typeface="Wingdings" panose="05000000000000000000" pitchFamily="2" charset="2"/>
              <a:buChar char="Ø"/>
            </a:pPr>
            <a:endParaRPr lang="en-GB" sz="1400" b="1" dirty="0">
              <a:solidFill>
                <a:schemeClr val="tx1"/>
              </a:solidFill>
            </a:endParaRPr>
          </a:p>
          <a:p>
            <a:pPr marL="285750" indent="-285750" algn="just">
              <a:buFont typeface="Wingdings" panose="05000000000000000000" pitchFamily="2" charset="2"/>
              <a:buChar char="Ø"/>
            </a:pPr>
            <a:r>
              <a:rPr lang="en-GB" sz="1400" b="1" dirty="0" smtClean="0">
                <a:solidFill>
                  <a:schemeClr val="tx1"/>
                </a:solidFill>
              </a:rPr>
              <a:t>During the simulations, It became clear that increasing the aperture of the AMD and the accelerating structure would directly increase the as well increasing the strength of the solenoidal field around the pre-injector linac.</a:t>
            </a:r>
          </a:p>
          <a:p>
            <a:pPr marL="285750" indent="-285750" algn="just">
              <a:buFont typeface="Wingdings" panose="05000000000000000000" pitchFamily="2" charset="2"/>
              <a:buChar char="Ø"/>
            </a:pPr>
            <a:endParaRPr lang="en-GB" sz="1400" b="1" dirty="0">
              <a:solidFill>
                <a:schemeClr val="tx1"/>
              </a:solidFill>
            </a:endParaRPr>
          </a:p>
          <a:p>
            <a:pPr marL="285750" indent="-285750" algn="just">
              <a:buFont typeface="Wingdings" panose="05000000000000000000" pitchFamily="2" charset="2"/>
              <a:buChar char="Ø"/>
            </a:pPr>
            <a:r>
              <a:rPr lang="en-GB" sz="1400" b="1" dirty="0" smtClean="0">
                <a:solidFill>
                  <a:schemeClr val="tx1"/>
                </a:solidFill>
              </a:rPr>
              <a:t>A single target station would be used with a lower current in the </a:t>
            </a:r>
            <a:r>
              <a:rPr lang="en-GB" sz="1400" b="1" dirty="0">
                <a:solidFill>
                  <a:schemeClr val="tx1"/>
                </a:solidFill>
              </a:rPr>
              <a:t>d</a:t>
            </a:r>
            <a:r>
              <a:rPr lang="en-GB" sz="1400" b="1" dirty="0" smtClean="0">
                <a:solidFill>
                  <a:schemeClr val="tx1"/>
                </a:solidFill>
              </a:rPr>
              <a:t>river electron linac, if sufficient positron yield could be provided by a factor 2.</a:t>
            </a:r>
          </a:p>
          <a:p>
            <a:pPr marL="285750" indent="-285750" algn="just">
              <a:buFont typeface="Wingdings" panose="05000000000000000000" pitchFamily="2" charset="2"/>
              <a:buChar char="Ø"/>
            </a:pPr>
            <a:endParaRPr lang="en-GB" sz="1400" b="1" dirty="0">
              <a:solidFill>
                <a:schemeClr val="tx1"/>
              </a:solidFill>
            </a:endParaRPr>
          </a:p>
          <a:p>
            <a:pPr marL="285750" indent="-285750" algn="just">
              <a:buFont typeface="Wingdings" panose="05000000000000000000" pitchFamily="2" charset="2"/>
              <a:buChar char="Ø"/>
            </a:pPr>
            <a:r>
              <a:rPr lang="en-GB" sz="1400" b="1" dirty="0" smtClean="0">
                <a:solidFill>
                  <a:schemeClr val="tx1"/>
                </a:solidFill>
              </a:rPr>
              <a:t>However, it remains to be seen if such changes are technically viable.</a:t>
            </a:r>
            <a:endParaRPr lang="en-GB" sz="1400" b="1" dirty="0">
              <a:solidFill>
                <a:schemeClr val="tx1"/>
              </a:solidFill>
            </a:endParaRPr>
          </a:p>
        </p:txBody>
      </p:sp>
      <p:sp>
        <p:nvSpPr>
          <p:cNvPr id="9"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
        <p:nvSpPr>
          <p:cNvPr id="15" name="Oval 14"/>
          <p:cNvSpPr/>
          <p:nvPr/>
        </p:nvSpPr>
        <p:spPr>
          <a:xfrm>
            <a:off x="2460336" y="1427458"/>
            <a:ext cx="1750779" cy="626385"/>
          </a:xfrm>
          <a:prstGeom prst="ellipse">
            <a:avLst/>
          </a:prstGeom>
          <a:solidFill>
            <a:srgbClr val="FFC000"/>
          </a:solidFill>
          <a:ln>
            <a:solidFill>
              <a:srgbClr val="FFC000"/>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3 GeV option </a:t>
            </a:r>
          </a:p>
          <a:p>
            <a:pPr algn="ctr"/>
            <a:r>
              <a:rPr lang="en-US" sz="1000" b="1" dirty="0" smtClean="0">
                <a:solidFill>
                  <a:schemeClr val="tx1"/>
                </a:solidFill>
              </a:rPr>
              <a:t>by a single target</a:t>
            </a:r>
            <a:endParaRPr lang="en-US" sz="1000" b="1" dirty="0">
              <a:solidFill>
                <a:schemeClr val="tx1"/>
              </a:solidFill>
            </a:endParaRPr>
          </a:p>
        </p:txBody>
      </p:sp>
      <p:pic>
        <p:nvPicPr>
          <p:cNvPr id="3" name="Picture 2"/>
          <p:cNvPicPr>
            <a:picLocks noChangeAspect="1"/>
          </p:cNvPicPr>
          <p:nvPr/>
        </p:nvPicPr>
        <p:blipFill>
          <a:blip r:embed="rId4"/>
          <a:stretch>
            <a:fillRect/>
          </a:stretch>
        </p:blipFill>
        <p:spPr>
          <a:xfrm>
            <a:off x="124196" y="2357587"/>
            <a:ext cx="6423057" cy="1480033"/>
          </a:xfrm>
          <a:prstGeom prst="rect">
            <a:avLst/>
          </a:prstGeom>
        </p:spPr>
      </p:pic>
      <p:graphicFrame>
        <p:nvGraphicFramePr>
          <p:cNvPr id="12" name="Table 11"/>
          <p:cNvGraphicFramePr>
            <a:graphicFrameLocks noGrp="1"/>
          </p:cNvGraphicFramePr>
          <p:nvPr>
            <p:extLst>
              <p:ext uri="{D42A27DB-BD31-4B8C-83A1-F6EECF244321}">
                <p14:modId xmlns:p14="http://schemas.microsoft.com/office/powerpoint/2010/main" val="3216346290"/>
              </p:ext>
            </p:extLst>
          </p:nvPr>
        </p:nvGraphicFramePr>
        <p:xfrm>
          <a:off x="6309360" y="1512791"/>
          <a:ext cx="5792039" cy="1174242"/>
        </p:xfrm>
        <a:graphic>
          <a:graphicData uri="http://schemas.openxmlformats.org/drawingml/2006/table">
            <a:tbl>
              <a:tblPr firstRow="1" firstCol="1" bandRow="1">
                <a:tableStyleId>{E8B1032C-EA38-4F05-BA0D-38AFFFC7BED3}</a:tableStyleId>
              </a:tblPr>
              <a:tblGrid>
                <a:gridCol w="1234440"/>
                <a:gridCol w="1261872"/>
                <a:gridCol w="2093976"/>
                <a:gridCol w="1201751"/>
              </a:tblGrid>
              <a:tr h="0">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Energy (GeV)</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AMD field</a:t>
                      </a:r>
                    </a:p>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Solenoidal</a:t>
                      </a:r>
                      <a:r>
                        <a:rPr lang="en-GB" sz="1200" baseline="0" dirty="0" smtClean="0">
                          <a:effectLst/>
                          <a:latin typeface="Arial" panose="020B0604020202020204" pitchFamily="34" charset="0"/>
                          <a:ea typeface="Calibri" panose="020F0502020204030204" pitchFamily="34" charset="0"/>
                          <a:cs typeface="Arial" panose="020B0604020202020204" pitchFamily="34" charset="0"/>
                        </a:rPr>
                        <a:t> field (constant)</a:t>
                      </a:r>
                    </a:p>
                    <a:p>
                      <a:pPr algn="ctr">
                        <a:lnSpc>
                          <a:spcPct val="107000"/>
                        </a:lnSpc>
                        <a:spcAft>
                          <a:spcPts val="0"/>
                        </a:spcAft>
                      </a:pPr>
                      <a:r>
                        <a:rPr lang="en-GB" sz="1200" baseline="0" dirty="0" smtClean="0">
                          <a:effectLst/>
                          <a:latin typeface="Arial" panose="020B0604020202020204" pitchFamily="34" charset="0"/>
                          <a:ea typeface="Calibri" panose="020F0502020204030204" pitchFamily="34" charset="0"/>
                          <a:cs typeface="Arial" panose="020B0604020202020204" pitchFamily="34" charset="0"/>
                        </a:rPr>
                        <a:t>(T)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Effective yield (e</a:t>
                      </a:r>
                      <a:r>
                        <a:rPr lang="en-GB" sz="1200" baseline="30000" dirty="0">
                          <a:effectLst/>
                          <a:latin typeface="Arial" panose="020B0604020202020204" pitchFamily="34" charset="0"/>
                          <a:cs typeface="Arial" panose="020B0604020202020204" pitchFamily="34" charset="0"/>
                        </a:rPr>
                        <a:t>+</a:t>
                      </a:r>
                      <a:r>
                        <a:rPr lang="en-GB" sz="1200" dirty="0">
                          <a:effectLst/>
                          <a:latin typeface="Arial" panose="020B0604020202020204" pitchFamily="34" charset="0"/>
                          <a:cs typeface="Arial" panose="020B0604020202020204" pitchFamily="34" charset="0"/>
                        </a:rPr>
                        <a:t>/e</a:t>
                      </a:r>
                      <a:r>
                        <a:rPr lang="en-GB" sz="1200" baseline="30000" dirty="0">
                          <a:effectLst/>
                          <a:latin typeface="Arial" panose="020B0604020202020204" pitchFamily="34" charset="0"/>
                          <a:cs typeface="Arial" panose="020B0604020202020204" pitchFamily="34" charset="0"/>
                        </a:rPr>
                        <a:t>-</a:t>
                      </a:r>
                      <a:r>
                        <a:rPr lang="en-GB" sz="1200" dirty="0">
                          <a:effectLst/>
                          <a:latin typeface="Arial" panose="020B0604020202020204" pitchFamily="34" charset="0"/>
                          <a:cs typeface="Arial" panose="020B0604020202020204" pitchFamily="34" charset="0"/>
                        </a:rPr>
                        <a:t>)</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3 (improved)</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From 6 to 1.5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1.5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0.76</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3 (new)</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From 6 to 0.5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0.5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b="0" dirty="0">
                          <a:effectLst/>
                          <a:latin typeface="Arial" panose="020B0604020202020204" pitchFamily="34" charset="0"/>
                          <a:ea typeface="Calibri" panose="020F0502020204030204" pitchFamily="34" charset="0"/>
                          <a:cs typeface="Arial" panose="020B0604020202020204" pitchFamily="34" charset="0"/>
                        </a:rPr>
                        <a:t>0.44</a:t>
                      </a:r>
                    </a:p>
                  </a:txBody>
                  <a:tcPr marL="68580" marR="68580" marT="0" marB="0"/>
                </a:tc>
              </a:tr>
              <a:tr h="0">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 (new)</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From 6 to 0.5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0.5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1.21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5 </a:t>
                      </a:r>
                      <a:r>
                        <a:rPr lang="en-GB" sz="1200" dirty="0" smtClean="0">
                          <a:effectLst/>
                          <a:latin typeface="Arial" panose="020B0604020202020204" pitchFamily="34" charset="0"/>
                          <a:cs typeface="Arial" panose="020B0604020202020204" pitchFamily="34" charset="0"/>
                        </a:rPr>
                        <a:t>(previous)</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From 6 to 0.5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0.5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n-GB" sz="1200" dirty="0">
                          <a:effectLst/>
                          <a:latin typeface="Arial" panose="020B0604020202020204" pitchFamily="34" charset="0"/>
                          <a:cs typeface="Arial" panose="020B0604020202020204" pitchFamily="34" charset="0"/>
                        </a:rPr>
                        <a:t>0.98</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16" name="Oval 15"/>
          <p:cNvSpPr/>
          <p:nvPr/>
        </p:nvSpPr>
        <p:spPr>
          <a:xfrm>
            <a:off x="9756623" y="3409475"/>
            <a:ext cx="1567543" cy="542499"/>
          </a:xfrm>
          <a:prstGeom prst="ellipse">
            <a:avLst/>
          </a:prstGeom>
          <a:solidFill>
            <a:schemeClr val="bg1">
              <a:lumMod val="65000"/>
            </a:schemeClr>
          </a:solidFill>
          <a:ln>
            <a:solidFill>
              <a:schemeClr val="bg1">
                <a:lumMod val="65000"/>
              </a:schemeClr>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AMD field </a:t>
            </a:r>
          </a:p>
          <a:p>
            <a:pPr algn="ctr"/>
            <a:r>
              <a:rPr lang="en-US" sz="1000" b="1" dirty="0" smtClean="0">
                <a:solidFill>
                  <a:schemeClr val="tx1"/>
                </a:solidFill>
              </a:rPr>
              <a:t>from 6 T to 1.5 T</a:t>
            </a:r>
            <a:endParaRPr lang="en-US" sz="1000" b="1" dirty="0">
              <a:solidFill>
                <a:schemeClr val="tx1"/>
              </a:solidFill>
            </a:endParaRPr>
          </a:p>
        </p:txBody>
      </p:sp>
      <p:sp>
        <p:nvSpPr>
          <p:cNvPr id="17" name="Rounded Rectangle 16"/>
          <p:cNvSpPr/>
          <p:nvPr/>
        </p:nvSpPr>
        <p:spPr>
          <a:xfrm>
            <a:off x="4786199" y="1094188"/>
            <a:ext cx="7315200" cy="3114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solidFill>
                  <a:schemeClr val="tx1"/>
                </a:solidFill>
              </a:rPr>
              <a:t>The effective yield at the exit of the pre-injector linac: (-20,20) degrees in phase and (150,250) MeV in energy</a:t>
            </a:r>
            <a:endParaRPr lang="en-GB" sz="1200" b="1" dirty="0">
              <a:solidFill>
                <a:schemeClr val="tx1"/>
              </a:solidFill>
            </a:endParaRPr>
          </a:p>
        </p:txBody>
      </p:sp>
      <p:sp>
        <p:nvSpPr>
          <p:cNvPr id="5" name="Rectangle 4"/>
          <p:cNvSpPr/>
          <p:nvPr/>
        </p:nvSpPr>
        <p:spPr>
          <a:xfrm>
            <a:off x="6309360" y="1898468"/>
            <a:ext cx="5792039" cy="19558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09115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6" name="Picture 5"/>
          <p:cNvPicPr/>
          <p:nvPr/>
        </p:nvPicPr>
        <p:blipFill>
          <a:blip r:embed="rId3"/>
          <a:stretch>
            <a:fillRect/>
          </a:stretch>
        </p:blipFill>
        <p:spPr>
          <a:xfrm>
            <a:off x="190182" y="1882793"/>
            <a:ext cx="7408482" cy="3420727"/>
          </a:xfrm>
          <a:prstGeom prst="rect">
            <a:avLst/>
          </a:prstGeom>
        </p:spPr>
      </p:pic>
      <p:sp>
        <p:nvSpPr>
          <p:cNvPr id="2" name="1 Başlık"/>
          <p:cNvSpPr>
            <a:spLocks noGrp="1"/>
          </p:cNvSpPr>
          <p:nvPr>
            <p:ph type="title"/>
          </p:nvPr>
        </p:nvSpPr>
        <p:spPr>
          <a:xfrm>
            <a:off x="0" y="0"/>
            <a:ext cx="12192000" cy="931817"/>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a:normAutofit/>
          </a:bodyPr>
          <a:lstStyle/>
          <a:p>
            <a:pPr algn="ctr"/>
            <a:r>
              <a:rPr lang="en-US" sz="2900" b="1" u="sng" dirty="0" smtClean="0"/>
              <a:t>Proposal: Alternative injector complex</a:t>
            </a:r>
            <a:endParaRPr lang="tr-TR" sz="29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21</a:t>
            </a:fld>
            <a:endParaRPr lang="en-US"/>
          </a:p>
        </p:txBody>
      </p:sp>
      <p:sp>
        <p:nvSpPr>
          <p:cNvPr id="8" name="Yuvarlatılmış Dikdörtgen 24"/>
          <p:cNvSpPr/>
          <p:nvPr/>
        </p:nvSpPr>
        <p:spPr>
          <a:xfrm>
            <a:off x="7342632" y="1280160"/>
            <a:ext cx="4768414" cy="5076189"/>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1400" dirty="0" smtClean="0">
                <a:solidFill>
                  <a:schemeClr val="tx1"/>
                </a:solidFill>
              </a:rPr>
              <a:t>The </a:t>
            </a:r>
            <a:r>
              <a:rPr lang="en-GB" sz="1400" dirty="0">
                <a:solidFill>
                  <a:schemeClr val="tx1"/>
                </a:solidFill>
              </a:rPr>
              <a:t>5 GeV driver electron linac could be </a:t>
            </a:r>
            <a:r>
              <a:rPr lang="en-GB" sz="1400" dirty="0" smtClean="0">
                <a:solidFill>
                  <a:schemeClr val="tx1"/>
                </a:solidFill>
              </a:rPr>
              <a:t>removed.</a:t>
            </a:r>
          </a:p>
          <a:p>
            <a:pPr marL="285750" indent="-285750" algn="just">
              <a:buFont typeface="Arial" panose="020B0604020202020204" pitchFamily="34" charset="0"/>
              <a:buChar char="•"/>
            </a:pPr>
            <a:endParaRPr lang="en-GB" sz="1400" b="1" dirty="0" smtClean="0">
              <a:solidFill>
                <a:schemeClr val="tx1"/>
              </a:solidFill>
            </a:endParaRPr>
          </a:p>
          <a:p>
            <a:pPr marL="285750" indent="-285750" algn="just">
              <a:buFont typeface="Arial" panose="020B0604020202020204" pitchFamily="34" charset="0"/>
              <a:buChar char="•"/>
            </a:pPr>
            <a:r>
              <a:rPr lang="en-GB" sz="1400" dirty="0" smtClean="0">
                <a:solidFill>
                  <a:schemeClr val="tx1"/>
                </a:solidFill>
              </a:rPr>
              <a:t>We </a:t>
            </a:r>
            <a:r>
              <a:rPr lang="en-GB" sz="1400" dirty="0">
                <a:solidFill>
                  <a:schemeClr val="tx1"/>
                </a:solidFill>
              </a:rPr>
              <a:t>propose that the booster linac could be used to generate the positrons on the </a:t>
            </a:r>
            <a:r>
              <a:rPr lang="en-GB" sz="1400" dirty="0" smtClean="0">
                <a:solidFill>
                  <a:schemeClr val="tx1"/>
                </a:solidFill>
              </a:rPr>
              <a:t>target.</a:t>
            </a:r>
          </a:p>
          <a:p>
            <a:pPr marL="285750" indent="-285750" algn="just">
              <a:buFont typeface="Arial" panose="020B0604020202020204" pitchFamily="34" charset="0"/>
              <a:buChar char="•"/>
            </a:pPr>
            <a:endParaRPr lang="en-GB" sz="1400" dirty="0" smtClean="0">
              <a:solidFill>
                <a:schemeClr val="tx1"/>
              </a:solidFill>
            </a:endParaRPr>
          </a:p>
          <a:p>
            <a:pPr marL="285750" indent="-285750" algn="just">
              <a:buFont typeface="Arial" panose="020B0604020202020204" pitchFamily="34" charset="0"/>
              <a:buChar char="•"/>
            </a:pPr>
            <a:r>
              <a:rPr lang="en-GB" sz="1400" dirty="0" smtClean="0">
                <a:solidFill>
                  <a:schemeClr val="tx1"/>
                </a:solidFill>
              </a:rPr>
              <a:t>Removing </a:t>
            </a:r>
            <a:r>
              <a:rPr lang="en-GB" sz="1400" dirty="0">
                <a:solidFill>
                  <a:schemeClr val="tx1"/>
                </a:solidFill>
              </a:rPr>
              <a:t>the 5 GeV driver electron linac would </a:t>
            </a:r>
            <a:r>
              <a:rPr lang="en-GB" sz="1400" dirty="0" smtClean="0">
                <a:solidFill>
                  <a:schemeClr val="tx1"/>
                </a:solidFill>
              </a:rPr>
              <a:t>provide </a:t>
            </a:r>
            <a:r>
              <a:rPr lang="en-GB" sz="1400" dirty="0">
                <a:solidFill>
                  <a:schemeClr val="tx1"/>
                </a:solidFill>
              </a:rPr>
              <a:t>a significant cost saving</a:t>
            </a:r>
            <a:r>
              <a:rPr lang="en-GB" sz="1400" dirty="0" smtClean="0">
                <a:solidFill>
                  <a:schemeClr val="tx1"/>
                </a:solidFill>
              </a:rPr>
              <a:t>.</a:t>
            </a:r>
          </a:p>
          <a:p>
            <a:pPr algn="just"/>
            <a:endParaRPr lang="en-GB" sz="1400" dirty="0" smtClean="0">
              <a:solidFill>
                <a:schemeClr val="tx1"/>
              </a:solidFill>
            </a:endParaRPr>
          </a:p>
          <a:p>
            <a:pPr marL="285750" indent="-285750" algn="just">
              <a:buFont typeface="Arial" panose="020B0604020202020204" pitchFamily="34" charset="0"/>
              <a:buChar char="•"/>
            </a:pPr>
            <a:r>
              <a:rPr lang="en-GB" sz="1400" dirty="0" smtClean="0">
                <a:solidFill>
                  <a:schemeClr val="tx1"/>
                </a:solidFill>
              </a:rPr>
              <a:t>But </a:t>
            </a:r>
            <a:r>
              <a:rPr lang="en-GB" sz="1400" dirty="0">
                <a:solidFill>
                  <a:schemeClr val="tx1"/>
                </a:solidFill>
              </a:rPr>
              <a:t>in the alternative option, three bunch trains should be considered in the booster linac and in the rf system would need to be upgraded to accommodate longer rf pulses and higher beam </a:t>
            </a:r>
            <a:r>
              <a:rPr lang="en-GB" sz="1400" dirty="0" smtClean="0">
                <a:solidFill>
                  <a:schemeClr val="tx1"/>
                </a:solidFill>
              </a:rPr>
              <a:t>loading.</a:t>
            </a:r>
          </a:p>
          <a:p>
            <a:pPr marL="285750" indent="-285750" algn="just">
              <a:buFont typeface="Arial" panose="020B0604020202020204" pitchFamily="34" charset="0"/>
              <a:buChar char="•"/>
            </a:pPr>
            <a:endParaRPr lang="en-GB" sz="1400" dirty="0" smtClean="0">
              <a:solidFill>
                <a:schemeClr val="tx1"/>
              </a:solidFill>
            </a:endParaRPr>
          </a:p>
          <a:p>
            <a:pPr marL="285750" indent="-285750" algn="just">
              <a:buFont typeface="Arial" panose="020B0604020202020204" pitchFamily="34" charset="0"/>
              <a:buChar char="•"/>
            </a:pPr>
            <a:r>
              <a:rPr lang="en-GB" sz="1400" dirty="0" smtClean="0">
                <a:solidFill>
                  <a:schemeClr val="tx1"/>
                </a:solidFill>
              </a:rPr>
              <a:t>In </a:t>
            </a:r>
            <a:r>
              <a:rPr lang="en-GB" sz="1400" dirty="0">
                <a:solidFill>
                  <a:schemeClr val="tx1"/>
                </a:solidFill>
              </a:rPr>
              <a:t>addition, the beam loading compensation for all three beam will be very challenging. </a:t>
            </a:r>
            <a:endParaRPr lang="tr-TR" sz="1400" dirty="0" smtClean="0">
              <a:solidFill>
                <a:schemeClr val="tx1"/>
              </a:solidFill>
            </a:endParaRPr>
          </a:p>
          <a:p>
            <a:pPr marL="285750" indent="-285750" algn="just">
              <a:buFont typeface="Arial" panose="020B0604020202020204" pitchFamily="34" charset="0"/>
              <a:buChar char="•"/>
            </a:pPr>
            <a:endParaRPr lang="tr-TR" sz="1400" dirty="0">
              <a:solidFill>
                <a:schemeClr val="tx1"/>
              </a:solidFill>
            </a:endParaRPr>
          </a:p>
          <a:p>
            <a:pPr marL="285750" indent="-285750" algn="just">
              <a:buFont typeface="Arial" panose="020B0604020202020204" pitchFamily="34" charset="0"/>
              <a:buChar char="•"/>
            </a:pPr>
            <a:r>
              <a:rPr lang="en-GB" sz="1400" dirty="0" smtClean="0">
                <a:solidFill>
                  <a:schemeClr val="tx1"/>
                </a:solidFill>
              </a:rPr>
              <a:t>Further </a:t>
            </a:r>
            <a:r>
              <a:rPr lang="en-GB" sz="1400" dirty="0">
                <a:solidFill>
                  <a:schemeClr val="tx1"/>
                </a:solidFill>
              </a:rPr>
              <a:t>studies would be needed to seriously consider this </a:t>
            </a:r>
            <a:r>
              <a:rPr lang="en-GB" sz="1400" dirty="0" smtClean="0">
                <a:solidFill>
                  <a:schemeClr val="tx1"/>
                </a:solidFill>
              </a:rPr>
              <a:t>option.</a:t>
            </a:r>
          </a:p>
          <a:p>
            <a:pPr marL="285750" indent="-285750" algn="just">
              <a:buFont typeface="Arial" panose="020B0604020202020204" pitchFamily="34" charset="0"/>
              <a:buChar char="•"/>
            </a:pPr>
            <a:endParaRPr lang="en-GB" sz="1400" dirty="0">
              <a:solidFill>
                <a:schemeClr val="tx1"/>
              </a:solidFill>
            </a:endParaRPr>
          </a:p>
          <a:p>
            <a:pPr marL="285750" indent="-285750" algn="just">
              <a:buFont typeface="Arial" panose="020B0604020202020204" pitchFamily="34" charset="0"/>
              <a:buChar char="•"/>
            </a:pPr>
            <a:r>
              <a:rPr lang="en-GB" sz="1400" dirty="0">
                <a:solidFill>
                  <a:schemeClr val="tx1"/>
                </a:solidFill>
              </a:rPr>
              <a:t>In the high current beam especially for positrons, the effect of the beam-loading must be </a:t>
            </a:r>
            <a:r>
              <a:rPr lang="en-GB" sz="1400" dirty="0" smtClean="0">
                <a:solidFill>
                  <a:schemeClr val="tx1"/>
                </a:solidFill>
              </a:rPr>
              <a:t>studied.</a:t>
            </a:r>
            <a:endParaRPr lang="en-US" sz="1400" dirty="0">
              <a:solidFill>
                <a:schemeClr val="tx1"/>
              </a:solidFill>
            </a:endParaRPr>
          </a:p>
        </p:txBody>
      </p:sp>
      <p:sp>
        <p:nvSpPr>
          <p:cNvPr id="13"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
        <p:nvSpPr>
          <p:cNvPr id="7" name="Yuvarlatılmış Dikdörtgen 24"/>
          <p:cNvSpPr/>
          <p:nvPr/>
        </p:nvSpPr>
        <p:spPr>
          <a:xfrm>
            <a:off x="4402043" y="4298314"/>
            <a:ext cx="1865376" cy="832104"/>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6 GeV energy gain</a:t>
            </a:r>
            <a:endParaRPr lang="en-US" sz="1400" dirty="0">
              <a:solidFill>
                <a:schemeClr val="tx1"/>
              </a:solidFill>
            </a:endParaRPr>
          </a:p>
        </p:txBody>
      </p:sp>
    </p:spTree>
    <p:extLst>
      <p:ext uri="{BB962C8B-B14F-4D97-AF65-F5344CB8AC3E}">
        <p14:creationId xmlns:p14="http://schemas.microsoft.com/office/powerpoint/2010/main" val="35326175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1 Başlık"/>
          <p:cNvSpPr>
            <a:spLocks noGrp="1"/>
          </p:cNvSpPr>
          <p:nvPr>
            <p:ph type="title"/>
          </p:nvPr>
        </p:nvSpPr>
        <p:spPr>
          <a:xfrm>
            <a:off x="0" y="-19064"/>
            <a:ext cx="12192000" cy="963379"/>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a:normAutofit/>
          </a:bodyPr>
          <a:lstStyle/>
          <a:p>
            <a:pPr algn="ctr"/>
            <a:r>
              <a:rPr lang="en-US" sz="2900" b="1" u="sng" dirty="0" smtClean="0"/>
              <a:t>CONCLUSION and OUTLOOK</a:t>
            </a:r>
            <a:endParaRPr lang="tr-TR" sz="2900" b="1" u="sng" dirty="0"/>
          </a:p>
        </p:txBody>
      </p:sp>
      <p:sp>
        <p:nvSpPr>
          <p:cNvPr id="5" name="Slayt Numarası Yer Tutucusu 4"/>
          <p:cNvSpPr>
            <a:spLocks noGrp="1"/>
          </p:cNvSpPr>
          <p:nvPr>
            <p:ph type="sldNum" sz="quarter" idx="12"/>
          </p:nvPr>
        </p:nvSpPr>
        <p:spPr/>
        <p:txBody>
          <a:bodyPr/>
          <a:lstStyle/>
          <a:p>
            <a:fld id="{4755557C-2EE6-49D0-BCDC-5028C6D5AECA}" type="slidenum">
              <a:rPr lang="en-US" smtClean="0"/>
              <a:t>22</a:t>
            </a:fld>
            <a:endParaRPr lang="en-US"/>
          </a:p>
        </p:txBody>
      </p:sp>
      <p:sp>
        <p:nvSpPr>
          <p:cNvPr id="10" name="Yuvarlatılmış Dikdörtgen 9"/>
          <p:cNvSpPr/>
          <p:nvPr/>
        </p:nvSpPr>
        <p:spPr>
          <a:xfrm>
            <a:off x="444137" y="969714"/>
            <a:ext cx="11366863" cy="5863015"/>
          </a:xfrm>
          <a:prstGeom prst="roundRect">
            <a:avLst/>
          </a:prstGeom>
          <a:solidFill>
            <a:schemeClr val="accent6">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ü"/>
            </a:pPr>
            <a:endParaRPr lang="en-US" dirty="0" smtClean="0">
              <a:solidFill>
                <a:schemeClr val="tx1"/>
              </a:solidFill>
            </a:endParaRPr>
          </a:p>
          <a:p>
            <a:pPr marL="285750" indent="-285750">
              <a:buFont typeface="Wingdings" panose="05000000000000000000" pitchFamily="2" charset="2"/>
              <a:buChar char="ü"/>
            </a:pPr>
            <a:endParaRPr lang="tr-TR" dirty="0" smtClean="0">
              <a:solidFill>
                <a:schemeClr val="tx1"/>
              </a:solidFill>
            </a:endParaRPr>
          </a:p>
          <a:p>
            <a:pPr marL="285750" indent="-285750">
              <a:buFont typeface="Wingdings" panose="05000000000000000000" pitchFamily="2" charset="2"/>
              <a:buChar char="ü"/>
            </a:pPr>
            <a:r>
              <a:rPr lang="en-US" dirty="0" smtClean="0">
                <a:solidFill>
                  <a:schemeClr val="tx1"/>
                </a:solidFill>
              </a:rPr>
              <a:t>5 </a:t>
            </a:r>
            <a:r>
              <a:rPr lang="en-US" dirty="0">
                <a:solidFill>
                  <a:schemeClr val="tx1"/>
                </a:solidFill>
              </a:rPr>
              <a:t>GeV </a:t>
            </a:r>
            <a:r>
              <a:rPr lang="en-US" dirty="0" smtClean="0">
                <a:solidFill>
                  <a:schemeClr val="tx1"/>
                </a:solidFill>
              </a:rPr>
              <a:t>option could be used with a single target station and lower beam current </a:t>
            </a:r>
          </a:p>
          <a:p>
            <a:pPr marL="285750" indent="-285750">
              <a:buFont typeface="Wingdings" panose="05000000000000000000" pitchFamily="2" charset="2"/>
              <a:buChar char="ü"/>
            </a:pPr>
            <a:r>
              <a:rPr lang="en-US" dirty="0" smtClean="0">
                <a:solidFill>
                  <a:schemeClr val="tx1"/>
                </a:solidFill>
              </a:rPr>
              <a:t>3 GeV option could be used with two target stations and higher (double) beam current</a:t>
            </a:r>
          </a:p>
          <a:p>
            <a:pPr marL="285750" indent="-285750">
              <a:buFont typeface="Wingdings" panose="05000000000000000000" pitchFamily="2" charset="2"/>
              <a:buChar char="ü"/>
            </a:pPr>
            <a:r>
              <a:rPr lang="en-GB" dirty="0" smtClean="0">
                <a:solidFill>
                  <a:schemeClr val="tx1"/>
                </a:solidFill>
              </a:rPr>
              <a:t>Alternative injector complex should </a:t>
            </a:r>
            <a:r>
              <a:rPr lang="en-GB" dirty="0">
                <a:solidFill>
                  <a:schemeClr val="tx1"/>
                </a:solidFill>
              </a:rPr>
              <a:t>be considered seriously </a:t>
            </a:r>
            <a:endParaRPr lang="en-GB" dirty="0" smtClean="0">
              <a:solidFill>
                <a:schemeClr val="tx1"/>
              </a:solidFill>
            </a:endParaRPr>
          </a:p>
          <a:p>
            <a:endParaRPr lang="tr-TR" dirty="0" smtClean="0">
              <a:solidFill>
                <a:schemeClr val="tx1"/>
              </a:solidFill>
            </a:endParaRPr>
          </a:p>
          <a:p>
            <a:r>
              <a:rPr lang="en-US" dirty="0" smtClean="0">
                <a:solidFill>
                  <a:schemeClr val="tx1"/>
                </a:solidFill>
              </a:rPr>
              <a:t>In the next step:</a:t>
            </a:r>
          </a:p>
          <a:p>
            <a:endParaRPr lang="en-US" dirty="0" smtClean="0">
              <a:solidFill>
                <a:schemeClr val="tx1"/>
              </a:solidFill>
            </a:endParaRPr>
          </a:p>
          <a:p>
            <a:pPr marL="285750" indent="-285750">
              <a:buFont typeface="Wingdings" panose="05000000000000000000" pitchFamily="2" charset="2"/>
              <a:buChar char="q"/>
            </a:pPr>
            <a:r>
              <a:rPr lang="en-US" dirty="0">
                <a:solidFill>
                  <a:schemeClr val="tx1"/>
                </a:solidFill>
              </a:rPr>
              <a:t>The budget estimation must be done for 3 GeV and 5 GeV </a:t>
            </a:r>
            <a:r>
              <a:rPr lang="en-US" dirty="0" smtClean="0">
                <a:solidFill>
                  <a:schemeClr val="tx1"/>
                </a:solidFill>
              </a:rPr>
              <a:t>options</a:t>
            </a:r>
            <a:endParaRPr lang="tr-TR" dirty="0" smtClean="0">
              <a:solidFill>
                <a:schemeClr val="tx1"/>
              </a:solidFill>
            </a:endParaRPr>
          </a:p>
          <a:p>
            <a:pPr marL="285750" indent="-285750">
              <a:buFont typeface="Wingdings" panose="05000000000000000000" pitchFamily="2" charset="2"/>
              <a:buChar char="q"/>
            </a:pPr>
            <a:endParaRPr lang="en-US" dirty="0">
              <a:solidFill>
                <a:schemeClr val="tx1"/>
              </a:solidFill>
            </a:endParaRPr>
          </a:p>
          <a:p>
            <a:pPr marL="285750" indent="-285750">
              <a:buFont typeface="Wingdings" panose="05000000000000000000" pitchFamily="2" charset="2"/>
              <a:buChar char="q"/>
            </a:pPr>
            <a:r>
              <a:rPr lang="en-US" dirty="0" smtClean="0">
                <a:solidFill>
                  <a:schemeClr val="tx1"/>
                </a:solidFill>
              </a:rPr>
              <a:t>In 3 </a:t>
            </a:r>
            <a:r>
              <a:rPr lang="en-US" dirty="0">
                <a:solidFill>
                  <a:schemeClr val="tx1"/>
                </a:solidFill>
              </a:rPr>
              <a:t>GeV </a:t>
            </a:r>
            <a:r>
              <a:rPr lang="en-US" dirty="0" smtClean="0">
                <a:solidFill>
                  <a:schemeClr val="tx1"/>
                </a:solidFill>
              </a:rPr>
              <a:t>option,  the positron yield at the exit of AMD and pre-injector could be increased by a further optimization  </a:t>
            </a:r>
            <a:endParaRPr lang="tr-TR" dirty="0" smtClean="0">
              <a:solidFill>
                <a:schemeClr val="tx1"/>
              </a:solidFill>
            </a:endParaRPr>
          </a:p>
          <a:p>
            <a:pPr marL="285750" indent="-285750">
              <a:buFont typeface="Wingdings" panose="05000000000000000000" pitchFamily="2" charset="2"/>
              <a:buChar char="q"/>
            </a:pPr>
            <a:endParaRPr lang="en-US" dirty="0" smtClean="0">
              <a:solidFill>
                <a:schemeClr val="tx1"/>
              </a:solidFill>
            </a:endParaRPr>
          </a:p>
          <a:p>
            <a:pPr marL="285750" indent="-285750">
              <a:buFont typeface="Wingdings" panose="05000000000000000000" pitchFamily="2" charset="2"/>
              <a:buChar char="q"/>
            </a:pPr>
            <a:r>
              <a:rPr lang="en-US" dirty="0" smtClean="0">
                <a:solidFill>
                  <a:schemeClr val="tx1"/>
                </a:solidFill>
              </a:rPr>
              <a:t>In 3 </a:t>
            </a:r>
            <a:r>
              <a:rPr lang="en-US" dirty="0">
                <a:solidFill>
                  <a:schemeClr val="tx1"/>
                </a:solidFill>
              </a:rPr>
              <a:t>GeV </a:t>
            </a:r>
            <a:r>
              <a:rPr lang="en-US" dirty="0" smtClean="0">
                <a:solidFill>
                  <a:schemeClr val="tx1"/>
                </a:solidFill>
              </a:rPr>
              <a:t>option, the positron yield</a:t>
            </a:r>
            <a:r>
              <a:rPr lang="tr-TR" dirty="0" smtClean="0">
                <a:solidFill>
                  <a:schemeClr val="tx1"/>
                </a:solidFill>
              </a:rPr>
              <a:t> at </a:t>
            </a:r>
            <a:r>
              <a:rPr lang="en-GB" dirty="0" smtClean="0">
                <a:solidFill>
                  <a:schemeClr val="tx1"/>
                </a:solidFill>
              </a:rPr>
              <a:t>the</a:t>
            </a:r>
            <a:r>
              <a:rPr lang="tr-TR" dirty="0" smtClean="0">
                <a:solidFill>
                  <a:schemeClr val="tx1"/>
                </a:solidFill>
              </a:rPr>
              <a:t> </a:t>
            </a:r>
            <a:r>
              <a:rPr lang="en-GB" dirty="0" smtClean="0">
                <a:solidFill>
                  <a:schemeClr val="tx1"/>
                </a:solidFill>
              </a:rPr>
              <a:t>entrance</a:t>
            </a:r>
            <a:r>
              <a:rPr lang="tr-TR" dirty="0" smtClean="0">
                <a:solidFill>
                  <a:schemeClr val="tx1"/>
                </a:solidFill>
              </a:rPr>
              <a:t> of the pre-damping ring</a:t>
            </a:r>
            <a:r>
              <a:rPr lang="en-US" dirty="0" smtClean="0">
                <a:solidFill>
                  <a:schemeClr val="tx1"/>
                </a:solidFill>
              </a:rPr>
              <a:t> should </a:t>
            </a:r>
            <a:r>
              <a:rPr lang="en-US" dirty="0">
                <a:solidFill>
                  <a:schemeClr val="tx1"/>
                </a:solidFill>
              </a:rPr>
              <a:t>be </a:t>
            </a:r>
            <a:r>
              <a:rPr lang="en-US" dirty="0" smtClean="0">
                <a:solidFill>
                  <a:schemeClr val="tx1"/>
                </a:solidFill>
              </a:rPr>
              <a:t>increased </a:t>
            </a:r>
            <a:r>
              <a:rPr lang="en-US" dirty="0">
                <a:solidFill>
                  <a:schemeClr val="tx1"/>
                </a:solidFill>
              </a:rPr>
              <a:t>by </a:t>
            </a:r>
            <a:r>
              <a:rPr lang="en-US" dirty="0" smtClean="0">
                <a:solidFill>
                  <a:schemeClr val="tx1"/>
                </a:solidFill>
              </a:rPr>
              <a:t>a factor 2 if we want to use </a:t>
            </a:r>
            <a:r>
              <a:rPr lang="en-US" dirty="0">
                <a:solidFill>
                  <a:schemeClr val="tx1"/>
                </a:solidFill>
              </a:rPr>
              <a:t>lower beam current in the driver electron linac </a:t>
            </a:r>
            <a:r>
              <a:rPr lang="en-US" dirty="0" smtClean="0">
                <a:solidFill>
                  <a:schemeClr val="tx1"/>
                </a:solidFill>
              </a:rPr>
              <a:t>and a single target station</a:t>
            </a:r>
            <a:endParaRPr lang="tr-TR" dirty="0" smtClean="0">
              <a:solidFill>
                <a:schemeClr val="tx1"/>
              </a:solidFill>
            </a:endParaRPr>
          </a:p>
          <a:p>
            <a:pPr marL="285750" indent="-285750">
              <a:buFont typeface="Wingdings" panose="05000000000000000000" pitchFamily="2" charset="2"/>
              <a:buChar char="q"/>
            </a:pPr>
            <a:endParaRPr lang="en-US" dirty="0">
              <a:solidFill>
                <a:schemeClr val="tx1"/>
              </a:solidFill>
            </a:endParaRPr>
          </a:p>
          <a:p>
            <a:pPr marL="285750" indent="-285750">
              <a:buFont typeface="Wingdings" panose="05000000000000000000" pitchFamily="2" charset="2"/>
              <a:buChar char="q"/>
            </a:pPr>
            <a:r>
              <a:rPr lang="tr-TR" dirty="0" err="1" smtClean="0">
                <a:solidFill>
                  <a:schemeClr val="tx1"/>
                </a:solidFill>
              </a:rPr>
              <a:t>In</a:t>
            </a:r>
            <a:r>
              <a:rPr lang="tr-TR" dirty="0" smtClean="0">
                <a:solidFill>
                  <a:schemeClr val="tx1"/>
                </a:solidFill>
              </a:rPr>
              <a:t> a</a:t>
            </a:r>
            <a:r>
              <a:rPr lang="en-GB" dirty="0" err="1" smtClean="0">
                <a:solidFill>
                  <a:schemeClr val="tx1"/>
                </a:solidFill>
              </a:rPr>
              <a:t>lternative</a:t>
            </a:r>
            <a:r>
              <a:rPr lang="en-GB" dirty="0" smtClean="0">
                <a:solidFill>
                  <a:schemeClr val="tx1"/>
                </a:solidFill>
              </a:rPr>
              <a:t> </a:t>
            </a:r>
            <a:r>
              <a:rPr lang="en-GB" dirty="0">
                <a:solidFill>
                  <a:schemeClr val="tx1"/>
                </a:solidFill>
              </a:rPr>
              <a:t>injector </a:t>
            </a:r>
            <a:r>
              <a:rPr lang="en-GB" dirty="0" smtClean="0">
                <a:solidFill>
                  <a:schemeClr val="tx1"/>
                </a:solidFill>
              </a:rPr>
              <a:t>complex:</a:t>
            </a:r>
          </a:p>
          <a:p>
            <a:pPr lvl="1"/>
            <a:endParaRPr lang="en-GB" dirty="0" smtClean="0">
              <a:solidFill>
                <a:schemeClr val="tx1"/>
              </a:solidFill>
            </a:endParaRPr>
          </a:p>
          <a:p>
            <a:pPr marL="742950" lvl="1" indent="-285750">
              <a:buFont typeface="Wingdings" panose="05000000000000000000" pitchFamily="2" charset="2"/>
              <a:buChar char="Ø"/>
            </a:pPr>
            <a:r>
              <a:rPr lang="en-GB" dirty="0" smtClean="0">
                <a:solidFill>
                  <a:schemeClr val="tx1"/>
                </a:solidFill>
              </a:rPr>
              <a:t>The booster linac must be re-optimized for a lower energy electron beam around 3 GeV or 5 GeV.</a:t>
            </a:r>
          </a:p>
          <a:p>
            <a:pPr marL="742950" lvl="1" indent="-285750">
              <a:buFont typeface="Wingdings" panose="05000000000000000000" pitchFamily="2" charset="2"/>
              <a:buChar char="Ø"/>
            </a:pPr>
            <a:endParaRPr lang="en-GB" dirty="0" smtClean="0">
              <a:solidFill>
                <a:schemeClr val="tx1"/>
              </a:solidFill>
            </a:endParaRPr>
          </a:p>
          <a:p>
            <a:pPr marL="742950" lvl="1" indent="-285750">
              <a:buFont typeface="Wingdings" panose="05000000000000000000" pitchFamily="2" charset="2"/>
              <a:buChar char="Ø"/>
            </a:pPr>
            <a:r>
              <a:rPr lang="en-GB" dirty="0" smtClean="0">
                <a:solidFill>
                  <a:schemeClr val="tx1"/>
                </a:solidFill>
              </a:rPr>
              <a:t> </a:t>
            </a:r>
            <a:r>
              <a:rPr lang="en-GB" dirty="0">
                <a:solidFill>
                  <a:schemeClr val="tx1"/>
                </a:solidFill>
              </a:rPr>
              <a:t>In the high current beam especially for positrons, the effect of the beam-loading must be studied.</a:t>
            </a:r>
            <a:endParaRPr lang="en-US" dirty="0">
              <a:solidFill>
                <a:schemeClr val="tx1"/>
              </a:solidFill>
            </a:endParaRPr>
          </a:p>
          <a:p>
            <a:pPr marL="742950" lvl="1" indent="-285750">
              <a:buFont typeface="Wingdings" panose="05000000000000000000" pitchFamily="2" charset="2"/>
              <a:buChar char="Ø"/>
            </a:pPr>
            <a:endParaRPr lang="en-GB" dirty="0">
              <a:solidFill>
                <a:schemeClr val="tx1"/>
              </a:solidFill>
            </a:endParaRPr>
          </a:p>
          <a:p>
            <a:pPr marL="285750" indent="-285750">
              <a:buFont typeface="Wingdings" panose="05000000000000000000" pitchFamily="2" charset="2"/>
              <a:buChar char="q"/>
            </a:pPr>
            <a:endParaRPr lang="en-US" dirty="0" smtClean="0">
              <a:solidFill>
                <a:schemeClr val="tx1"/>
              </a:solidFill>
            </a:endParaRPr>
          </a:p>
          <a:p>
            <a:pPr marL="285750" indent="-285750">
              <a:buFont typeface="Wingdings" panose="05000000000000000000" pitchFamily="2" charset="2"/>
              <a:buChar char="q"/>
            </a:pPr>
            <a:endParaRPr lang="en-US" dirty="0">
              <a:solidFill>
                <a:schemeClr val="tx1"/>
              </a:solidFill>
            </a:endParaRPr>
          </a:p>
        </p:txBody>
      </p:sp>
      <p:sp>
        <p:nvSpPr>
          <p:cNvPr id="6"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Tree>
    <p:extLst>
      <p:ext uri="{BB962C8B-B14F-4D97-AF65-F5344CB8AC3E}">
        <p14:creationId xmlns:p14="http://schemas.microsoft.com/office/powerpoint/2010/main" val="9453895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Unvan 1"/>
          <p:cNvSpPr>
            <a:spLocks noGrp="1"/>
          </p:cNvSpPr>
          <p:nvPr>
            <p:ph type="ctrTitle"/>
          </p:nvPr>
        </p:nvSpPr>
        <p:spPr>
          <a:xfrm>
            <a:off x="2373086" y="2791703"/>
            <a:ext cx="7772400" cy="1463040"/>
          </a:xfrm>
          <a:ln>
            <a:noFill/>
          </a:ln>
          <a:effectLst/>
          <a:scene3d>
            <a:camera prst="orthographicFront">
              <a:rot lat="0" lon="0" rev="0"/>
            </a:camera>
            <a:lightRig rig="contrasting" dir="t">
              <a:rot lat="0" lon="0" rev="7800000"/>
            </a:lightRig>
          </a:scene3d>
          <a:sp3d>
            <a:bevelT w="139700" h="139700"/>
          </a:sp3d>
        </p:spPr>
        <p:txBody>
          <a:bodyPr/>
          <a:lstStyle/>
          <a:p>
            <a:pPr algn="ctr"/>
            <a:r>
              <a:rPr lang="en-US" dirty="0" smtClean="0"/>
              <a:t>Thank You </a:t>
            </a:r>
            <a:br>
              <a:rPr lang="en-US" dirty="0" smtClean="0"/>
            </a:br>
            <a:r>
              <a:rPr lang="en-US" dirty="0" smtClean="0"/>
              <a:t>for your attention</a:t>
            </a:r>
            <a:endParaRPr lang="en-US" dirty="0"/>
          </a:p>
        </p:txBody>
      </p:sp>
      <p:sp>
        <p:nvSpPr>
          <p:cNvPr id="9" name="Slayt Numarası Yer Tutucusu 8"/>
          <p:cNvSpPr>
            <a:spLocks noGrp="1"/>
          </p:cNvSpPr>
          <p:nvPr>
            <p:ph type="sldNum" sz="quarter" idx="12"/>
          </p:nvPr>
        </p:nvSpPr>
        <p:spPr/>
        <p:txBody>
          <a:bodyPr/>
          <a:lstStyle/>
          <a:p>
            <a:fld id="{4755557C-2EE6-49D0-BCDC-5028C6D5AECA}" type="slidenum">
              <a:rPr lang="en-US" smtClean="0"/>
              <a:t>23</a:t>
            </a:fld>
            <a:endParaRPr lang="en-US"/>
          </a:p>
        </p:txBody>
      </p:sp>
      <p:pic>
        <p:nvPicPr>
          <p:cNvPr id="5" name="Resim 4"/>
          <p:cNvPicPr>
            <a:picLocks noChangeAspect="1"/>
          </p:cNvPicPr>
          <p:nvPr/>
        </p:nvPicPr>
        <p:blipFill>
          <a:blip r:embed="rId3"/>
          <a:stretch>
            <a:fillRect/>
          </a:stretch>
        </p:blipFill>
        <p:spPr>
          <a:xfrm>
            <a:off x="4276576" y="6220617"/>
            <a:ext cx="3652502" cy="622170"/>
          </a:xfrm>
          <a:prstGeom prst="rect">
            <a:avLst/>
          </a:prstGeom>
        </p:spPr>
      </p:pic>
      <p:pic>
        <p:nvPicPr>
          <p:cNvPr id="6" name="Resim 5"/>
          <p:cNvPicPr>
            <a:picLocks noChangeAspect="1"/>
          </p:cNvPicPr>
          <p:nvPr/>
        </p:nvPicPr>
        <p:blipFill>
          <a:blip r:embed="rId4"/>
          <a:stretch>
            <a:fillRect/>
          </a:stretch>
        </p:blipFill>
        <p:spPr>
          <a:xfrm>
            <a:off x="0" y="2266"/>
            <a:ext cx="1244183" cy="1256204"/>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49990" y="2266"/>
            <a:ext cx="1242010" cy="1239943"/>
          </a:xfrm>
          <a:prstGeom prst="rect">
            <a:avLst/>
          </a:prstGeom>
        </p:spPr>
      </p:pic>
      <p:sp>
        <p:nvSpPr>
          <p:cNvPr id="10" name="Altbilgi Yer Tutucusu 7"/>
          <p:cNvSpPr>
            <a:spLocks noGrp="1"/>
          </p:cNvSpPr>
          <p:nvPr>
            <p:ph type="ftr" sz="quarter" idx="11"/>
          </p:nvPr>
        </p:nvSpPr>
        <p:spPr>
          <a:xfrm>
            <a:off x="2143111" y="6293512"/>
            <a:ext cx="8517333" cy="476380"/>
          </a:xfrm>
        </p:spPr>
        <p:txBody>
          <a:bodyPr/>
          <a:lstStyle/>
          <a:p>
            <a:r>
              <a:rPr lang="en-GB" b="1" dirty="0">
                <a:solidFill>
                  <a:srgbClr val="002060"/>
                </a:solidFill>
              </a:rPr>
              <a:t>CLIC </a:t>
            </a:r>
            <a:r>
              <a:rPr lang="en-GB" b="1" dirty="0" smtClean="0">
                <a:solidFill>
                  <a:srgbClr val="002060"/>
                </a:solidFill>
              </a:rPr>
              <a:t>Beam Physics Meeting 28 september 2017 CERN</a:t>
            </a:r>
            <a:endParaRPr lang="en-GB" b="1" dirty="0">
              <a:solidFill>
                <a:srgbClr val="002060"/>
              </a:solidFill>
            </a:endParaRPr>
          </a:p>
          <a:p>
            <a:r>
              <a:rPr lang="en-US" b="1" dirty="0" smtClean="0">
                <a:solidFill>
                  <a:srgbClr val="002060"/>
                </a:solidFill>
              </a:rPr>
              <a:t>Cafer Bayar</a:t>
            </a:r>
            <a:endParaRPr lang="en-US" b="1" dirty="0">
              <a:solidFill>
                <a:srgbClr val="002060"/>
              </a:solidFill>
            </a:endParaRPr>
          </a:p>
        </p:txBody>
      </p:sp>
    </p:spTree>
    <p:extLst>
      <p:ext uri="{BB962C8B-B14F-4D97-AF65-F5344CB8AC3E}">
        <p14:creationId xmlns:p14="http://schemas.microsoft.com/office/powerpoint/2010/main" val="8776021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cxnSp>
        <p:nvCxnSpPr>
          <p:cNvPr id="4" name="Straight Connector 3"/>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1 Başlık"/>
          <p:cNvSpPr>
            <a:spLocks noGrp="1"/>
          </p:cNvSpPr>
          <p:nvPr>
            <p:ph type="title"/>
          </p:nvPr>
        </p:nvSpPr>
        <p:spPr>
          <a:xfrm>
            <a:off x="0" y="14908"/>
            <a:ext cx="12192000" cy="863331"/>
          </a:xfr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p:spPr>
        <p:txBody>
          <a:bodyPr>
            <a:normAutofit/>
          </a:bodyPr>
          <a:lstStyle/>
          <a:p>
            <a:pPr algn="ctr"/>
            <a:r>
              <a:rPr lang="en-US" sz="3200" b="1" u="sng" dirty="0" smtClean="0"/>
              <a:t>The CLIC Injector Complex</a:t>
            </a:r>
            <a:endParaRPr lang="tr-TR" sz="32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3</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058333"/>
            <a:ext cx="12192001" cy="4741334"/>
          </a:xfrm>
          <a:prstGeom prst="rect">
            <a:avLst/>
          </a:prstGeom>
        </p:spPr>
      </p:pic>
      <p:sp>
        <p:nvSpPr>
          <p:cNvPr id="7" name="Rounded Rectangle 6"/>
          <p:cNvSpPr/>
          <p:nvPr/>
        </p:nvSpPr>
        <p:spPr>
          <a:xfrm>
            <a:off x="5417052" y="4267268"/>
            <a:ext cx="5764754" cy="1867917"/>
          </a:xfrm>
          <a:prstGeom prst="roundRect">
            <a:avLst>
              <a:gd name="adj" fmla="val 10606"/>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1600" b="1" dirty="0" smtClean="0">
                <a:solidFill>
                  <a:schemeClr val="tx1"/>
                </a:solidFill>
              </a:rPr>
              <a:t>We have designed and optimised the beam transport and acceleration from the target to the pre-damping ring.</a:t>
            </a:r>
          </a:p>
          <a:p>
            <a:pPr algn="just"/>
            <a:endParaRPr lang="en-GB" sz="1600" b="1" dirty="0" smtClean="0">
              <a:solidFill>
                <a:schemeClr val="tx1"/>
              </a:solidFill>
            </a:endParaRPr>
          </a:p>
          <a:p>
            <a:pPr marL="285750" indent="-285750" algn="just">
              <a:buFont typeface="Arial" panose="020B0604020202020204" pitchFamily="34" charset="0"/>
              <a:buChar char="•"/>
            </a:pPr>
            <a:r>
              <a:rPr lang="en-GB" sz="1600" b="1" dirty="0" smtClean="0">
                <a:solidFill>
                  <a:schemeClr val="tx1"/>
                </a:solidFill>
              </a:rPr>
              <a:t>The goal of the study is to maximize the positron yield accepted by the pre-damping ring.</a:t>
            </a:r>
            <a:endParaRPr lang="en-GB" sz="1600" b="1" dirty="0">
              <a:solidFill>
                <a:schemeClr val="tx1"/>
              </a:solidFill>
            </a:endParaRPr>
          </a:p>
        </p:txBody>
      </p:sp>
      <p:sp>
        <p:nvSpPr>
          <p:cNvPr id="8"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Tree>
    <p:extLst>
      <p:ext uri="{BB962C8B-B14F-4D97-AF65-F5344CB8AC3E}">
        <p14:creationId xmlns:p14="http://schemas.microsoft.com/office/powerpoint/2010/main" val="39710965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Başlık"/>
          <p:cNvSpPr>
            <a:spLocks noGrp="1"/>
          </p:cNvSpPr>
          <p:nvPr>
            <p:ph type="title"/>
          </p:nvPr>
        </p:nvSpPr>
        <p:spPr>
          <a:xfrm>
            <a:off x="0" y="14908"/>
            <a:ext cx="12192000" cy="863331"/>
          </a:xfr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p:spPr>
        <p:txBody>
          <a:bodyPr>
            <a:normAutofit/>
          </a:bodyPr>
          <a:lstStyle/>
          <a:p>
            <a:pPr algn="ctr"/>
            <a:r>
              <a:rPr lang="tr-TR" sz="3200" b="1" u="sng" dirty="0"/>
              <a:t>our</a:t>
            </a:r>
            <a:r>
              <a:rPr lang="en-US" sz="3200" b="1" u="sng" dirty="0"/>
              <a:t> previous </a:t>
            </a:r>
            <a:r>
              <a:rPr lang="en-US" sz="3200" b="1" u="sng" dirty="0" smtClean="0"/>
              <a:t>studies: The Pre-Injector Linac</a:t>
            </a:r>
            <a:endParaRPr lang="tr-TR" sz="32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4</a:t>
            </a:fld>
            <a:endParaRPr lang="en-US" dirty="0"/>
          </a:p>
        </p:txBody>
      </p:sp>
      <p:sp>
        <p:nvSpPr>
          <p:cNvPr id="5" name="2 İçerik Yer Tutucusu"/>
          <p:cNvSpPr txBox="1">
            <a:spLocks/>
          </p:cNvSpPr>
          <p:nvPr/>
        </p:nvSpPr>
        <p:spPr>
          <a:xfrm>
            <a:off x="2185823" y="1433951"/>
            <a:ext cx="8229600" cy="49685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Font typeface="Arial" panose="020B0604020202020204" pitchFamily="34" charset="0"/>
              <a:buNone/>
            </a:pPr>
            <a:endParaRPr lang="en-US" sz="2000" dirty="0" smtClean="0"/>
          </a:p>
          <a:p>
            <a:pPr marL="0" indent="0">
              <a:lnSpc>
                <a:spcPct val="150000"/>
              </a:lnSpc>
              <a:buFont typeface="Arial" panose="020B0604020202020204" pitchFamily="34" charset="0"/>
              <a:buNone/>
            </a:pPr>
            <a:endParaRPr lang="en-US" sz="2000" dirty="0" smtClean="0"/>
          </a:p>
          <a:p>
            <a:pPr marL="0" indent="0">
              <a:lnSpc>
                <a:spcPct val="150000"/>
              </a:lnSpc>
              <a:buFont typeface="Arial" panose="020B0604020202020204" pitchFamily="34" charset="0"/>
              <a:buNone/>
            </a:pPr>
            <a:endParaRPr lang="en-US" sz="2000" dirty="0" smtClean="0"/>
          </a:p>
          <a:p>
            <a:pPr marL="0" indent="0">
              <a:lnSpc>
                <a:spcPct val="150000"/>
              </a:lnSpc>
              <a:buFont typeface="Arial" panose="020B0604020202020204" pitchFamily="34" charset="0"/>
              <a:buNone/>
            </a:pPr>
            <a:endParaRPr lang="en-US" sz="2000" dirty="0" smtClean="0"/>
          </a:p>
          <a:p>
            <a:pPr>
              <a:buFont typeface="Arial" panose="020B0604020202020204" pitchFamily="34" charset="0"/>
              <a:buNone/>
            </a:pPr>
            <a:endParaRPr lang="en-US" sz="2000" dirty="0" smtClean="0"/>
          </a:p>
          <a:p>
            <a:pPr>
              <a:buFont typeface="Arial" panose="020B0604020202020204" pitchFamily="34" charset="0"/>
              <a:buNone/>
            </a:pPr>
            <a:endParaRPr lang="en-US" sz="2000" dirty="0"/>
          </a:p>
          <a:p>
            <a:pPr>
              <a:buFont typeface="Arial" panose="020B0604020202020204" pitchFamily="34" charset="0"/>
              <a:buNone/>
            </a:pPr>
            <a:endParaRPr lang="en-US" sz="2000" dirty="0" smtClean="0"/>
          </a:p>
          <a:p>
            <a:pPr>
              <a:buFont typeface="Arial" panose="020B0604020202020204" pitchFamily="34" charset="0"/>
              <a:buNone/>
            </a:pPr>
            <a:endParaRPr lang="en-US" sz="2000" dirty="0"/>
          </a:p>
          <a:p>
            <a:pPr>
              <a:buFont typeface="Arial" panose="020B0604020202020204" pitchFamily="34" charset="0"/>
              <a:buNone/>
            </a:pPr>
            <a:endParaRPr lang="tr-TR" sz="2000" dirty="0" smtClean="0"/>
          </a:p>
          <a:p>
            <a:pPr>
              <a:buFont typeface="Arial" panose="020B0604020202020204" pitchFamily="34" charset="0"/>
              <a:buNone/>
            </a:pPr>
            <a:endParaRPr lang="tr-TR" sz="2000" dirty="0" smtClean="0">
              <a:solidFill>
                <a:schemeClr val="tx2">
                  <a:shade val="75000"/>
                </a:schemeClr>
              </a:solidFill>
            </a:endParaRPr>
          </a:p>
          <a:p>
            <a:pPr>
              <a:buFont typeface="Arial" panose="020B0604020202020204" pitchFamily="34" charset="0"/>
              <a:buNone/>
            </a:pPr>
            <a:endParaRPr lang="tr-TR" sz="2000" dirty="0" smtClean="0">
              <a:solidFill>
                <a:schemeClr val="tx2">
                  <a:shade val="75000"/>
                </a:schemeClr>
              </a:solidFill>
            </a:endParaRPr>
          </a:p>
          <a:p>
            <a:endParaRPr lang="tr-TR" sz="2000" dirty="0" smtClean="0">
              <a:solidFill>
                <a:schemeClr val="tx2">
                  <a:shade val="75000"/>
                </a:schemeClr>
              </a:solidFill>
            </a:endParaRPr>
          </a:p>
          <a:p>
            <a:endParaRPr lang="tr-TR" sz="2000" dirty="0" smtClean="0">
              <a:solidFill>
                <a:schemeClr val="tx2">
                  <a:shade val="75000"/>
                </a:schemeClr>
              </a:solidFill>
            </a:endParaRPr>
          </a:p>
          <a:p>
            <a:endParaRPr lang="tr-TR" sz="2000" dirty="0" smtClean="0"/>
          </a:p>
          <a:p>
            <a:endParaRPr lang="tr-TR" sz="2000" dirty="0"/>
          </a:p>
        </p:txBody>
      </p:sp>
      <p:graphicFrame>
        <p:nvGraphicFramePr>
          <p:cNvPr id="3" name="Tablo 2"/>
          <p:cNvGraphicFramePr>
            <a:graphicFrameLocks noGrp="1"/>
          </p:cNvGraphicFramePr>
          <p:nvPr>
            <p:extLst/>
          </p:nvPr>
        </p:nvGraphicFramePr>
        <p:xfrm>
          <a:off x="434956" y="5690891"/>
          <a:ext cx="3924697" cy="1098912"/>
        </p:xfrm>
        <a:graphic>
          <a:graphicData uri="http://schemas.openxmlformats.org/drawingml/2006/table">
            <a:tbl>
              <a:tblPr firstRow="1" bandRow="1">
                <a:tableStyleId>{21E4AEA4-8DFA-4A89-87EB-49C32662AFE0}</a:tableStyleId>
              </a:tblPr>
              <a:tblGrid>
                <a:gridCol w="1772558"/>
                <a:gridCol w="1160075"/>
                <a:gridCol w="992064"/>
              </a:tblGrid>
              <a:tr h="180693">
                <a:tc>
                  <a:txBody>
                    <a:bodyPr/>
                    <a:lstStyle/>
                    <a:p>
                      <a:pPr algn="ctr"/>
                      <a:r>
                        <a:rPr lang="en-US" sz="800" b="1" dirty="0" smtClean="0"/>
                        <a:t>Parameters </a:t>
                      </a:r>
                      <a:endParaRPr lang="en-US" sz="800" b="1" dirty="0"/>
                    </a:p>
                  </a:txBody>
                  <a:tcPr/>
                </a:tc>
                <a:tc>
                  <a:txBody>
                    <a:bodyPr/>
                    <a:lstStyle/>
                    <a:p>
                      <a:pPr algn="ctr"/>
                      <a:r>
                        <a:rPr lang="en-US" sz="800" b="1" dirty="0" smtClean="0"/>
                        <a:t>Unit </a:t>
                      </a:r>
                      <a:endParaRPr lang="en-US" sz="800" b="1" dirty="0"/>
                    </a:p>
                  </a:txBody>
                  <a:tcPr/>
                </a:tc>
                <a:tc>
                  <a:txBody>
                    <a:bodyPr/>
                    <a:lstStyle/>
                    <a:p>
                      <a:pPr algn="ctr"/>
                      <a:r>
                        <a:rPr lang="en-US" sz="800" b="1" dirty="0" smtClean="0"/>
                        <a:t>Value</a:t>
                      </a:r>
                      <a:r>
                        <a:rPr lang="en-US" sz="800" b="1" baseline="0" dirty="0" smtClean="0"/>
                        <a:t> </a:t>
                      </a:r>
                      <a:endParaRPr lang="en-US" sz="800" b="1" dirty="0" smtClean="0"/>
                    </a:p>
                  </a:txBody>
                  <a:tcPr/>
                </a:tc>
              </a:tr>
              <a:tr h="224064">
                <a:tc>
                  <a:txBody>
                    <a:bodyPr/>
                    <a:lstStyle/>
                    <a:p>
                      <a:pPr algn="ctr"/>
                      <a:r>
                        <a:rPr lang="en-US" sz="800" b="1" dirty="0" smtClean="0"/>
                        <a:t>Cell</a:t>
                      </a:r>
                      <a:r>
                        <a:rPr lang="en-US" sz="800" b="1" baseline="0" dirty="0" smtClean="0"/>
                        <a:t> length </a:t>
                      </a:r>
                      <a:endParaRPr lang="en-US" sz="800" b="1" dirty="0"/>
                    </a:p>
                  </a:txBody>
                  <a:tcPr/>
                </a:tc>
                <a:tc>
                  <a:txBody>
                    <a:bodyPr/>
                    <a:lstStyle/>
                    <a:p>
                      <a:pPr algn="ctr"/>
                      <a:r>
                        <a:rPr lang="en-US" sz="800" b="1" dirty="0" smtClean="0"/>
                        <a:t>cm</a:t>
                      </a:r>
                      <a:endParaRPr lang="en-US" sz="800" b="1" dirty="0"/>
                    </a:p>
                  </a:txBody>
                  <a:tcPr/>
                </a:tc>
                <a:tc>
                  <a:txBody>
                    <a:bodyPr/>
                    <a:lstStyle/>
                    <a:p>
                      <a:pPr algn="ctr"/>
                      <a:r>
                        <a:rPr lang="en-US" sz="800" b="1" dirty="0" smtClean="0"/>
                        <a:t>5</a:t>
                      </a:r>
                      <a:endParaRPr lang="en-US" sz="800" b="1" dirty="0"/>
                    </a:p>
                  </a:txBody>
                  <a:tcPr/>
                </a:tc>
              </a:tr>
              <a:tr h="224064">
                <a:tc>
                  <a:txBody>
                    <a:bodyPr/>
                    <a:lstStyle/>
                    <a:p>
                      <a:pPr algn="ctr"/>
                      <a:r>
                        <a:rPr lang="en-US" sz="800" b="1" dirty="0" smtClean="0"/>
                        <a:t>Frequency </a:t>
                      </a:r>
                      <a:endParaRPr lang="en-US" sz="800" b="1" dirty="0"/>
                    </a:p>
                  </a:txBody>
                  <a:tcPr/>
                </a:tc>
                <a:tc>
                  <a:txBody>
                    <a:bodyPr/>
                    <a:lstStyle/>
                    <a:p>
                      <a:pPr algn="ctr"/>
                      <a:r>
                        <a:rPr lang="en-US" sz="800" b="1" dirty="0" smtClean="0"/>
                        <a:t>GHz</a:t>
                      </a:r>
                      <a:endParaRPr lang="en-US" sz="800" b="1" dirty="0"/>
                    </a:p>
                  </a:txBody>
                  <a:tcPr/>
                </a:tc>
                <a:tc>
                  <a:txBody>
                    <a:bodyPr/>
                    <a:lstStyle/>
                    <a:p>
                      <a:pPr algn="ctr"/>
                      <a:r>
                        <a:rPr lang="en-US" sz="800" b="1" dirty="0" smtClean="0"/>
                        <a:t>2</a:t>
                      </a:r>
                      <a:endParaRPr lang="en-US" sz="800" b="1" dirty="0"/>
                    </a:p>
                  </a:txBody>
                  <a:tcPr/>
                </a:tc>
              </a:tr>
              <a:tr h="224064">
                <a:tc>
                  <a:txBody>
                    <a:bodyPr/>
                    <a:lstStyle/>
                    <a:p>
                      <a:pPr algn="ctr"/>
                      <a:r>
                        <a:rPr lang="en-US" sz="800" b="1" dirty="0" smtClean="0"/>
                        <a:t>Phase advance per cell</a:t>
                      </a:r>
                      <a:endParaRPr lang="en-US" sz="800" b="1" dirty="0"/>
                    </a:p>
                  </a:txBody>
                  <a:tcPr/>
                </a:tc>
                <a:tc>
                  <a:txBody>
                    <a:bodyPr/>
                    <a:lstStyle/>
                    <a:p>
                      <a:pPr algn="ctr"/>
                      <a:r>
                        <a:rPr lang="el-GR" sz="800" b="1" dirty="0" smtClean="0"/>
                        <a:t>π</a:t>
                      </a:r>
                      <a:endParaRPr lang="en-US" sz="800" b="1" dirty="0"/>
                    </a:p>
                  </a:txBody>
                  <a:tcPr/>
                </a:tc>
                <a:tc>
                  <a:txBody>
                    <a:bodyPr/>
                    <a:lstStyle/>
                    <a:p>
                      <a:pPr algn="ctr"/>
                      <a:r>
                        <a:rPr lang="en-US" sz="800" b="1" dirty="0" smtClean="0"/>
                        <a:t>2/3</a:t>
                      </a:r>
                      <a:endParaRPr lang="en-US" sz="800" b="1" dirty="0"/>
                    </a:p>
                  </a:txBody>
                  <a:tcPr/>
                </a:tc>
              </a:tr>
              <a:tr h="180693">
                <a:tc>
                  <a:txBody>
                    <a:bodyPr/>
                    <a:lstStyle/>
                    <a:p>
                      <a:pPr algn="ctr"/>
                      <a:r>
                        <a:rPr lang="en-US" sz="800" b="1" dirty="0" smtClean="0"/>
                        <a:t>Average axial electric field </a:t>
                      </a:r>
                      <a:endParaRPr lang="en-US" sz="800" b="1" dirty="0"/>
                    </a:p>
                  </a:txBody>
                  <a:tcPr/>
                </a:tc>
                <a:tc>
                  <a:txBody>
                    <a:bodyPr/>
                    <a:lstStyle/>
                    <a:p>
                      <a:pPr algn="ctr"/>
                      <a:r>
                        <a:rPr lang="en-US" sz="800" b="1" dirty="0" smtClean="0"/>
                        <a:t>MV/m</a:t>
                      </a:r>
                      <a:endParaRPr lang="en-US" sz="800" b="1" dirty="0"/>
                    </a:p>
                  </a:txBody>
                  <a:tcPr/>
                </a:tc>
                <a:tc>
                  <a:txBody>
                    <a:bodyPr/>
                    <a:lstStyle/>
                    <a:p>
                      <a:pPr algn="ctr"/>
                      <a:r>
                        <a:rPr lang="en-US" sz="800" b="1" dirty="0" smtClean="0"/>
                        <a:t>15</a:t>
                      </a:r>
                      <a:endParaRPr lang="en-US" sz="800" b="1" dirty="0"/>
                    </a:p>
                  </a:txBody>
                  <a:tcPr/>
                </a:tc>
              </a:tr>
            </a:tbl>
          </a:graphicData>
        </a:graphic>
      </p:graphicFrame>
      <p:sp>
        <p:nvSpPr>
          <p:cNvPr id="14" name="Dikdörtgen 13"/>
          <p:cNvSpPr/>
          <p:nvPr/>
        </p:nvSpPr>
        <p:spPr>
          <a:xfrm>
            <a:off x="807543" y="5454375"/>
            <a:ext cx="3822936" cy="2288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solidFill>
                  <a:schemeClr val="tx1"/>
                </a:solidFill>
              </a:rPr>
              <a:t>Parameters of the accelerating structures in the Pre-Injector linac</a:t>
            </a:r>
          </a:p>
        </p:txBody>
      </p:sp>
      <p:grpSp>
        <p:nvGrpSpPr>
          <p:cNvPr id="15" name="Group 14"/>
          <p:cNvGrpSpPr/>
          <p:nvPr/>
        </p:nvGrpSpPr>
        <p:grpSpPr>
          <a:xfrm>
            <a:off x="1401014" y="1315886"/>
            <a:ext cx="9335118" cy="777098"/>
            <a:chOff x="0" y="0"/>
            <a:chExt cx="4478654" cy="636399"/>
          </a:xfrm>
        </p:grpSpPr>
        <p:grpSp>
          <p:nvGrpSpPr>
            <p:cNvPr id="17" name="Group 16"/>
            <p:cNvGrpSpPr/>
            <p:nvPr/>
          </p:nvGrpSpPr>
          <p:grpSpPr>
            <a:xfrm>
              <a:off x="0" y="0"/>
              <a:ext cx="4478654" cy="447675"/>
              <a:chOff x="0" y="0"/>
              <a:chExt cx="4478654" cy="447675"/>
            </a:xfrm>
          </p:grpSpPr>
          <p:grpSp>
            <p:nvGrpSpPr>
              <p:cNvPr id="20" name="Group 19"/>
              <p:cNvGrpSpPr/>
              <p:nvPr/>
            </p:nvGrpSpPr>
            <p:grpSpPr>
              <a:xfrm>
                <a:off x="190500" y="0"/>
                <a:ext cx="4288154" cy="428624"/>
                <a:chOff x="-334113" y="0"/>
                <a:chExt cx="5785302" cy="493210"/>
              </a:xfrm>
            </p:grpSpPr>
            <p:grpSp>
              <p:nvGrpSpPr>
                <p:cNvPr id="24" name="Group 23"/>
                <p:cNvGrpSpPr/>
                <p:nvPr/>
              </p:nvGrpSpPr>
              <p:grpSpPr>
                <a:xfrm>
                  <a:off x="107721" y="0"/>
                  <a:ext cx="5343468" cy="493210"/>
                  <a:chOff x="107721" y="0"/>
                  <a:chExt cx="6536055" cy="436244"/>
                </a:xfrm>
              </p:grpSpPr>
              <p:grpSp>
                <p:nvGrpSpPr>
                  <p:cNvPr id="26" name="Group 25"/>
                  <p:cNvGrpSpPr/>
                  <p:nvPr/>
                </p:nvGrpSpPr>
                <p:grpSpPr>
                  <a:xfrm>
                    <a:off x="151872" y="0"/>
                    <a:ext cx="6491605" cy="47541"/>
                    <a:chOff x="151872" y="0"/>
                    <a:chExt cx="6154420" cy="47625"/>
                  </a:xfrm>
                </p:grpSpPr>
                <p:sp>
                  <p:nvSpPr>
                    <p:cNvPr id="99" name="Rectangle 98"/>
                    <p:cNvSpPr/>
                    <p:nvPr/>
                  </p:nvSpPr>
                  <p:spPr>
                    <a:xfrm>
                      <a:off x="151872" y="0"/>
                      <a:ext cx="3654855" cy="4762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0" name="Rectangle 99"/>
                    <p:cNvSpPr/>
                    <p:nvPr/>
                  </p:nvSpPr>
                  <p:spPr>
                    <a:xfrm>
                      <a:off x="3847572" y="0"/>
                      <a:ext cx="142875" cy="4508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1" name="Rectangle 100"/>
                    <p:cNvSpPr/>
                    <p:nvPr/>
                  </p:nvSpPr>
                  <p:spPr>
                    <a:xfrm>
                      <a:off x="4047597" y="0"/>
                      <a:ext cx="142875" cy="4508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2" name="Rectangle 101"/>
                    <p:cNvSpPr/>
                    <p:nvPr/>
                  </p:nvSpPr>
                  <p:spPr>
                    <a:xfrm>
                      <a:off x="4228572" y="0"/>
                      <a:ext cx="142875" cy="4508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3" name="Rectangle 102"/>
                    <p:cNvSpPr/>
                    <p:nvPr/>
                  </p:nvSpPr>
                  <p:spPr>
                    <a:xfrm>
                      <a:off x="4438122" y="0"/>
                      <a:ext cx="1868170" cy="4508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27" name="Group 26"/>
                  <p:cNvGrpSpPr/>
                  <p:nvPr/>
                </p:nvGrpSpPr>
                <p:grpSpPr>
                  <a:xfrm>
                    <a:off x="2437869" y="47625"/>
                    <a:ext cx="4143383" cy="361183"/>
                    <a:chOff x="2437869" y="47625"/>
                    <a:chExt cx="4143383" cy="361315"/>
                  </a:xfrm>
                </p:grpSpPr>
                <p:grpSp>
                  <p:nvGrpSpPr>
                    <p:cNvPr id="56" name="Group 55"/>
                    <p:cNvGrpSpPr/>
                    <p:nvPr/>
                  </p:nvGrpSpPr>
                  <p:grpSpPr>
                    <a:xfrm>
                      <a:off x="2437869" y="47625"/>
                      <a:ext cx="1762125" cy="361315"/>
                      <a:chOff x="2437872" y="47625"/>
                      <a:chExt cx="1763409" cy="362465"/>
                    </a:xfrm>
                    <a:solidFill>
                      <a:schemeClr val="accent6"/>
                    </a:solidFill>
                  </p:grpSpPr>
                  <p:grpSp>
                    <p:nvGrpSpPr>
                      <p:cNvPr id="79" name="Group 78"/>
                      <p:cNvGrpSpPr/>
                      <p:nvPr/>
                    </p:nvGrpSpPr>
                    <p:grpSpPr>
                      <a:xfrm>
                        <a:off x="2557124" y="47625"/>
                        <a:ext cx="484702" cy="362465"/>
                        <a:chOff x="2557124" y="47625"/>
                        <a:chExt cx="484702" cy="362465"/>
                      </a:xfrm>
                      <a:grpFill/>
                    </p:grpSpPr>
                    <p:sp>
                      <p:nvSpPr>
                        <p:cNvPr id="95" name="Equal 94"/>
                        <p:cNvSpPr/>
                        <p:nvPr/>
                      </p:nvSpPr>
                      <p:spPr>
                        <a:xfrm rot="5400000">
                          <a:off x="2453451"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6" name="Equal 95"/>
                        <p:cNvSpPr/>
                        <p:nvPr/>
                      </p:nvSpPr>
                      <p:spPr>
                        <a:xfrm rot="5400000">
                          <a:off x="2565595"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7" name="Equal 96"/>
                        <p:cNvSpPr/>
                        <p:nvPr/>
                      </p:nvSpPr>
                      <p:spPr>
                        <a:xfrm rot="5400000">
                          <a:off x="2674488"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8" name="Equal 97"/>
                        <p:cNvSpPr/>
                        <p:nvPr/>
                      </p:nvSpPr>
                      <p:spPr>
                        <a:xfrm rot="5400000">
                          <a:off x="2783381"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
                    <p:nvSpPr>
                      <p:cNvPr id="80" name="Rectangle 79"/>
                      <p:cNvSpPr/>
                      <p:nvPr/>
                    </p:nvSpPr>
                    <p:spPr>
                      <a:xfrm>
                        <a:off x="2437872" y="194274"/>
                        <a:ext cx="178937" cy="46697"/>
                      </a:xfrm>
                      <a:prstGeom prst="rect">
                        <a:avLst/>
                      </a:prstGeom>
                      <a:solidFill>
                        <a:schemeClr val="accent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81" name="Group 80"/>
                      <p:cNvGrpSpPr/>
                      <p:nvPr/>
                    </p:nvGrpSpPr>
                    <p:grpSpPr>
                      <a:xfrm>
                        <a:off x="2987318" y="47625"/>
                        <a:ext cx="457091" cy="362465"/>
                        <a:chOff x="2987318" y="47625"/>
                        <a:chExt cx="457091" cy="362465"/>
                      </a:xfrm>
                      <a:grpFill/>
                    </p:grpSpPr>
                    <p:sp>
                      <p:nvSpPr>
                        <p:cNvPr id="91" name="Equal 90"/>
                        <p:cNvSpPr/>
                        <p:nvPr/>
                      </p:nvSpPr>
                      <p:spPr>
                        <a:xfrm rot="5400000">
                          <a:off x="2883645"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2" name="Equal 91"/>
                        <p:cNvSpPr/>
                        <p:nvPr/>
                      </p:nvSpPr>
                      <p:spPr>
                        <a:xfrm rot="5400000">
                          <a:off x="2980054"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3" name="Equal 92"/>
                        <p:cNvSpPr/>
                        <p:nvPr/>
                      </p:nvSpPr>
                      <p:spPr>
                        <a:xfrm rot="5400000">
                          <a:off x="3077073" y="151299"/>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4" name="Equal 93"/>
                        <p:cNvSpPr/>
                        <p:nvPr/>
                      </p:nvSpPr>
                      <p:spPr>
                        <a:xfrm rot="5400000">
                          <a:off x="3185964"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82" name="Group 81"/>
                      <p:cNvGrpSpPr/>
                      <p:nvPr/>
                    </p:nvGrpSpPr>
                    <p:grpSpPr>
                      <a:xfrm>
                        <a:off x="3398528" y="47625"/>
                        <a:ext cx="472824" cy="362465"/>
                        <a:chOff x="3398528" y="47625"/>
                        <a:chExt cx="472824" cy="362465"/>
                      </a:xfrm>
                      <a:grpFill/>
                    </p:grpSpPr>
                    <p:sp>
                      <p:nvSpPr>
                        <p:cNvPr id="87" name="Equal 86"/>
                        <p:cNvSpPr/>
                        <p:nvPr/>
                      </p:nvSpPr>
                      <p:spPr>
                        <a:xfrm rot="5400000">
                          <a:off x="3294855"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8" name="Equal 87"/>
                        <p:cNvSpPr/>
                        <p:nvPr/>
                      </p:nvSpPr>
                      <p:spPr>
                        <a:xfrm rot="5400000">
                          <a:off x="3406999"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9" name="Equal 88"/>
                        <p:cNvSpPr/>
                        <p:nvPr/>
                      </p:nvSpPr>
                      <p:spPr>
                        <a:xfrm rot="5400000">
                          <a:off x="3515892"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0" name="Equal 89"/>
                        <p:cNvSpPr/>
                        <p:nvPr/>
                      </p:nvSpPr>
                      <p:spPr>
                        <a:xfrm rot="5400000">
                          <a:off x="3612907"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83" name="Group 82"/>
                      <p:cNvGrpSpPr/>
                      <p:nvPr/>
                    </p:nvGrpSpPr>
                    <p:grpSpPr>
                      <a:xfrm>
                        <a:off x="3825471" y="47625"/>
                        <a:ext cx="375810" cy="362465"/>
                        <a:chOff x="3825471" y="47625"/>
                        <a:chExt cx="375810" cy="362465"/>
                      </a:xfrm>
                      <a:grpFill/>
                    </p:grpSpPr>
                    <p:sp>
                      <p:nvSpPr>
                        <p:cNvPr id="84" name="Equal 83"/>
                        <p:cNvSpPr/>
                        <p:nvPr/>
                      </p:nvSpPr>
                      <p:spPr>
                        <a:xfrm rot="5400000">
                          <a:off x="3721798"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5" name="Equal 84"/>
                        <p:cNvSpPr/>
                        <p:nvPr/>
                      </p:nvSpPr>
                      <p:spPr>
                        <a:xfrm rot="5400000">
                          <a:off x="3833944"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6" name="Equal 85"/>
                        <p:cNvSpPr/>
                        <p:nvPr/>
                      </p:nvSpPr>
                      <p:spPr>
                        <a:xfrm rot="5400000">
                          <a:off x="3942836"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grpSp>
                  <p:nvGrpSpPr>
                    <p:cNvPr id="57" name="Group 56"/>
                    <p:cNvGrpSpPr/>
                    <p:nvPr/>
                  </p:nvGrpSpPr>
                  <p:grpSpPr>
                    <a:xfrm>
                      <a:off x="4819126" y="47625"/>
                      <a:ext cx="1762126" cy="361315"/>
                      <a:chOff x="4819122" y="47625"/>
                      <a:chExt cx="1763409" cy="362465"/>
                    </a:xfrm>
                    <a:solidFill>
                      <a:schemeClr val="accent6"/>
                    </a:solidFill>
                  </p:grpSpPr>
                  <p:grpSp>
                    <p:nvGrpSpPr>
                      <p:cNvPr id="59" name="Group 58"/>
                      <p:cNvGrpSpPr/>
                      <p:nvPr/>
                    </p:nvGrpSpPr>
                    <p:grpSpPr>
                      <a:xfrm>
                        <a:off x="4922644" y="47625"/>
                        <a:ext cx="484702" cy="362465"/>
                        <a:chOff x="4922644" y="47625"/>
                        <a:chExt cx="484702" cy="362465"/>
                      </a:xfrm>
                      <a:grpFill/>
                    </p:grpSpPr>
                    <p:sp>
                      <p:nvSpPr>
                        <p:cNvPr id="75" name="Equal 74"/>
                        <p:cNvSpPr/>
                        <p:nvPr/>
                      </p:nvSpPr>
                      <p:spPr>
                        <a:xfrm rot="5400000">
                          <a:off x="4818971"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6" name="Equal 75"/>
                        <p:cNvSpPr/>
                        <p:nvPr/>
                      </p:nvSpPr>
                      <p:spPr>
                        <a:xfrm rot="5400000">
                          <a:off x="4931115"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7" name="Equal 76"/>
                        <p:cNvSpPr/>
                        <p:nvPr/>
                      </p:nvSpPr>
                      <p:spPr>
                        <a:xfrm rot="5400000">
                          <a:off x="5040008"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8" name="Equal 77"/>
                        <p:cNvSpPr/>
                        <p:nvPr/>
                      </p:nvSpPr>
                      <p:spPr>
                        <a:xfrm rot="5400000">
                          <a:off x="5148901"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
                    <p:nvSpPr>
                      <p:cNvPr id="60" name="Rectangle 59"/>
                      <p:cNvSpPr/>
                      <p:nvPr/>
                    </p:nvSpPr>
                    <p:spPr>
                      <a:xfrm>
                        <a:off x="4819122" y="194274"/>
                        <a:ext cx="120744" cy="48858"/>
                      </a:xfrm>
                      <a:prstGeom prst="rect">
                        <a:avLst/>
                      </a:prstGeom>
                      <a:solidFill>
                        <a:schemeClr val="accent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61" name="Group 60"/>
                      <p:cNvGrpSpPr/>
                      <p:nvPr/>
                    </p:nvGrpSpPr>
                    <p:grpSpPr>
                      <a:xfrm>
                        <a:off x="5352838" y="47625"/>
                        <a:ext cx="472821" cy="362465"/>
                        <a:chOff x="5352838" y="47625"/>
                        <a:chExt cx="472821" cy="362465"/>
                      </a:xfrm>
                      <a:grpFill/>
                    </p:grpSpPr>
                    <p:sp>
                      <p:nvSpPr>
                        <p:cNvPr id="71" name="Equal 70"/>
                        <p:cNvSpPr/>
                        <p:nvPr/>
                      </p:nvSpPr>
                      <p:spPr>
                        <a:xfrm rot="5400000">
                          <a:off x="5249165"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2" name="Equal 71"/>
                        <p:cNvSpPr/>
                        <p:nvPr/>
                      </p:nvSpPr>
                      <p:spPr>
                        <a:xfrm rot="5400000">
                          <a:off x="5361304"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3" name="Equal 72"/>
                        <p:cNvSpPr/>
                        <p:nvPr/>
                      </p:nvSpPr>
                      <p:spPr>
                        <a:xfrm rot="5400000">
                          <a:off x="5458323" y="151299"/>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4" name="Equal 73"/>
                        <p:cNvSpPr/>
                        <p:nvPr/>
                      </p:nvSpPr>
                      <p:spPr>
                        <a:xfrm rot="5400000">
                          <a:off x="5567214"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62" name="Group 61"/>
                      <p:cNvGrpSpPr/>
                      <p:nvPr/>
                    </p:nvGrpSpPr>
                    <p:grpSpPr>
                      <a:xfrm>
                        <a:off x="5779778" y="47625"/>
                        <a:ext cx="472824" cy="362465"/>
                        <a:chOff x="5779778" y="47625"/>
                        <a:chExt cx="472824" cy="362465"/>
                      </a:xfrm>
                      <a:grpFill/>
                    </p:grpSpPr>
                    <p:sp>
                      <p:nvSpPr>
                        <p:cNvPr id="67" name="Equal 66"/>
                        <p:cNvSpPr/>
                        <p:nvPr/>
                      </p:nvSpPr>
                      <p:spPr>
                        <a:xfrm rot="5400000">
                          <a:off x="5676105"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8" name="Equal 67"/>
                        <p:cNvSpPr/>
                        <p:nvPr/>
                      </p:nvSpPr>
                      <p:spPr>
                        <a:xfrm rot="5400000">
                          <a:off x="5788249"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9" name="Equal 68"/>
                        <p:cNvSpPr/>
                        <p:nvPr/>
                      </p:nvSpPr>
                      <p:spPr>
                        <a:xfrm rot="5400000">
                          <a:off x="5897142"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0" name="Equal 69"/>
                        <p:cNvSpPr/>
                        <p:nvPr/>
                      </p:nvSpPr>
                      <p:spPr>
                        <a:xfrm rot="5400000">
                          <a:off x="5994157"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63" name="Group 62"/>
                      <p:cNvGrpSpPr/>
                      <p:nvPr/>
                    </p:nvGrpSpPr>
                    <p:grpSpPr>
                      <a:xfrm>
                        <a:off x="6206721" y="47625"/>
                        <a:ext cx="375810" cy="362465"/>
                        <a:chOff x="6206721" y="47625"/>
                        <a:chExt cx="375810" cy="362465"/>
                      </a:xfrm>
                      <a:grpFill/>
                    </p:grpSpPr>
                    <p:sp>
                      <p:nvSpPr>
                        <p:cNvPr id="64" name="Equal 63"/>
                        <p:cNvSpPr/>
                        <p:nvPr/>
                      </p:nvSpPr>
                      <p:spPr>
                        <a:xfrm rot="5400000">
                          <a:off x="6103048"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5" name="Equal 64"/>
                        <p:cNvSpPr/>
                        <p:nvPr/>
                      </p:nvSpPr>
                      <p:spPr>
                        <a:xfrm rot="5400000">
                          <a:off x="6215194" y="151298"/>
                          <a:ext cx="362465" cy="15512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6" name="Equal 65"/>
                        <p:cNvSpPr/>
                        <p:nvPr/>
                      </p:nvSpPr>
                      <p:spPr>
                        <a:xfrm rot="5400000">
                          <a:off x="6324086" y="151298"/>
                          <a:ext cx="361950" cy="154940"/>
                        </a:xfrm>
                        <a:prstGeom prst="mathEqual">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sp>
                  <p:nvSpPr>
                    <p:cNvPr id="58" name="Right Arrow 57"/>
                    <p:cNvSpPr/>
                    <p:nvPr/>
                  </p:nvSpPr>
                  <p:spPr>
                    <a:xfrm>
                      <a:off x="4171422" y="171450"/>
                      <a:ext cx="636905" cy="9525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28" name="Group 27"/>
                  <p:cNvGrpSpPr/>
                  <p:nvPr/>
                </p:nvGrpSpPr>
                <p:grpSpPr>
                  <a:xfrm>
                    <a:off x="151872" y="390525"/>
                    <a:ext cx="6491904" cy="45719"/>
                    <a:chOff x="151872" y="390525"/>
                    <a:chExt cx="6154420" cy="47625"/>
                  </a:xfrm>
                </p:grpSpPr>
                <p:sp>
                  <p:nvSpPr>
                    <p:cNvPr id="51" name="Rectangle 50"/>
                    <p:cNvSpPr/>
                    <p:nvPr/>
                  </p:nvSpPr>
                  <p:spPr>
                    <a:xfrm>
                      <a:off x="151872" y="390525"/>
                      <a:ext cx="3654855" cy="4762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2" name="Rectangle 51"/>
                    <p:cNvSpPr/>
                    <p:nvPr/>
                  </p:nvSpPr>
                  <p:spPr>
                    <a:xfrm>
                      <a:off x="3847572" y="390525"/>
                      <a:ext cx="142875" cy="4508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3" name="Rectangle 52"/>
                    <p:cNvSpPr/>
                    <p:nvPr/>
                  </p:nvSpPr>
                  <p:spPr>
                    <a:xfrm>
                      <a:off x="4047597" y="390525"/>
                      <a:ext cx="142875" cy="4508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4" name="Rectangle 53"/>
                    <p:cNvSpPr/>
                    <p:nvPr/>
                  </p:nvSpPr>
                  <p:spPr>
                    <a:xfrm>
                      <a:off x="4228572" y="390525"/>
                      <a:ext cx="142875" cy="4508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5" name="Rectangle 54"/>
                    <p:cNvSpPr/>
                    <p:nvPr/>
                  </p:nvSpPr>
                  <p:spPr>
                    <a:xfrm>
                      <a:off x="4438122" y="390525"/>
                      <a:ext cx="1868170" cy="4508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29" name="Group 28"/>
                  <p:cNvGrpSpPr/>
                  <p:nvPr/>
                </p:nvGrpSpPr>
                <p:grpSpPr>
                  <a:xfrm>
                    <a:off x="694797" y="38100"/>
                    <a:ext cx="1762126" cy="361315"/>
                    <a:chOff x="694797" y="38100"/>
                    <a:chExt cx="1763409" cy="362465"/>
                  </a:xfrm>
                  <a:solidFill>
                    <a:schemeClr val="accent6"/>
                  </a:solidFill>
                </p:grpSpPr>
                <p:grpSp>
                  <p:nvGrpSpPr>
                    <p:cNvPr id="31" name="Group 30"/>
                    <p:cNvGrpSpPr/>
                    <p:nvPr/>
                  </p:nvGrpSpPr>
                  <p:grpSpPr>
                    <a:xfrm>
                      <a:off x="798319" y="38100"/>
                      <a:ext cx="473103" cy="362465"/>
                      <a:chOff x="798319" y="38100"/>
                      <a:chExt cx="473103" cy="362465"/>
                    </a:xfrm>
                    <a:grpFill/>
                  </p:grpSpPr>
                  <p:sp>
                    <p:nvSpPr>
                      <p:cNvPr id="47" name="Equal 46"/>
                      <p:cNvSpPr/>
                      <p:nvPr/>
                    </p:nvSpPr>
                    <p:spPr>
                      <a:xfrm rot="5400000">
                        <a:off x="694646" y="141773"/>
                        <a:ext cx="362465" cy="15512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8" name="Equal 47"/>
                      <p:cNvSpPr/>
                      <p:nvPr/>
                    </p:nvSpPr>
                    <p:spPr>
                      <a:xfrm rot="5400000">
                        <a:off x="806790" y="141773"/>
                        <a:ext cx="362465" cy="15512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9" name="Equal 48"/>
                      <p:cNvSpPr/>
                      <p:nvPr/>
                    </p:nvSpPr>
                    <p:spPr>
                      <a:xfrm rot="5400000">
                        <a:off x="915683" y="141773"/>
                        <a:ext cx="361950" cy="15494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0" name="Equal 49"/>
                      <p:cNvSpPr/>
                      <p:nvPr/>
                    </p:nvSpPr>
                    <p:spPr>
                      <a:xfrm rot="5400000">
                        <a:off x="1012976" y="141773"/>
                        <a:ext cx="361950" cy="154942"/>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
                  <p:nvSpPr>
                    <p:cNvPr id="32" name="Rectangle 31"/>
                    <p:cNvSpPr/>
                    <p:nvPr/>
                  </p:nvSpPr>
                  <p:spPr>
                    <a:xfrm>
                      <a:off x="694797" y="184749"/>
                      <a:ext cx="120744" cy="48858"/>
                    </a:xfrm>
                    <a:prstGeom prst="rect">
                      <a:avLst/>
                    </a:prstGeom>
                    <a:solidFill>
                      <a:schemeClr val="accent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33" name="Group 32"/>
                    <p:cNvGrpSpPr/>
                    <p:nvPr/>
                  </p:nvGrpSpPr>
                  <p:grpSpPr>
                    <a:xfrm>
                      <a:off x="1228513" y="38100"/>
                      <a:ext cx="472821" cy="362465"/>
                      <a:chOff x="1228513" y="38100"/>
                      <a:chExt cx="472821" cy="362465"/>
                    </a:xfrm>
                    <a:grpFill/>
                  </p:grpSpPr>
                  <p:sp>
                    <p:nvSpPr>
                      <p:cNvPr id="43" name="Equal 42"/>
                      <p:cNvSpPr/>
                      <p:nvPr/>
                    </p:nvSpPr>
                    <p:spPr>
                      <a:xfrm rot="5400000">
                        <a:off x="1124840" y="141773"/>
                        <a:ext cx="362465" cy="15512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4" name="Equal 43"/>
                      <p:cNvSpPr/>
                      <p:nvPr/>
                    </p:nvSpPr>
                    <p:spPr>
                      <a:xfrm rot="5400000">
                        <a:off x="1236979" y="141773"/>
                        <a:ext cx="362465" cy="15512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5" name="Equal 44"/>
                      <p:cNvSpPr/>
                      <p:nvPr/>
                    </p:nvSpPr>
                    <p:spPr>
                      <a:xfrm rot="5400000">
                        <a:off x="1333998" y="141774"/>
                        <a:ext cx="361950" cy="15494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6" name="Equal 45"/>
                      <p:cNvSpPr/>
                      <p:nvPr/>
                    </p:nvSpPr>
                    <p:spPr>
                      <a:xfrm rot="5400000">
                        <a:off x="1442889" y="141773"/>
                        <a:ext cx="361950" cy="15494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34" name="Group 33"/>
                    <p:cNvGrpSpPr/>
                    <p:nvPr/>
                  </p:nvGrpSpPr>
                  <p:grpSpPr>
                    <a:xfrm>
                      <a:off x="1655453" y="38100"/>
                      <a:ext cx="472824" cy="362465"/>
                      <a:chOff x="1655453" y="38100"/>
                      <a:chExt cx="472824" cy="362465"/>
                    </a:xfrm>
                    <a:grpFill/>
                  </p:grpSpPr>
                  <p:sp>
                    <p:nvSpPr>
                      <p:cNvPr id="39" name="Equal 38"/>
                      <p:cNvSpPr/>
                      <p:nvPr/>
                    </p:nvSpPr>
                    <p:spPr>
                      <a:xfrm rot="5400000">
                        <a:off x="1551780" y="141773"/>
                        <a:ext cx="362465" cy="15512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0" name="Equal 39"/>
                      <p:cNvSpPr/>
                      <p:nvPr/>
                    </p:nvSpPr>
                    <p:spPr>
                      <a:xfrm rot="5400000">
                        <a:off x="1663924" y="141773"/>
                        <a:ext cx="362465" cy="15512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1" name="Equal 40"/>
                      <p:cNvSpPr/>
                      <p:nvPr/>
                    </p:nvSpPr>
                    <p:spPr>
                      <a:xfrm rot="5400000">
                        <a:off x="1772817" y="141773"/>
                        <a:ext cx="361950" cy="15494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2" name="Equal 41"/>
                      <p:cNvSpPr/>
                      <p:nvPr/>
                    </p:nvSpPr>
                    <p:spPr>
                      <a:xfrm rot="5400000">
                        <a:off x="1869832" y="141773"/>
                        <a:ext cx="361950" cy="15494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35" name="Group 34"/>
                    <p:cNvGrpSpPr/>
                    <p:nvPr/>
                  </p:nvGrpSpPr>
                  <p:grpSpPr>
                    <a:xfrm>
                      <a:off x="2082396" y="38100"/>
                      <a:ext cx="375810" cy="362465"/>
                      <a:chOff x="2082396" y="38100"/>
                      <a:chExt cx="375810" cy="362465"/>
                    </a:xfrm>
                    <a:grpFill/>
                  </p:grpSpPr>
                  <p:sp>
                    <p:nvSpPr>
                      <p:cNvPr id="36" name="Equal 35"/>
                      <p:cNvSpPr/>
                      <p:nvPr/>
                    </p:nvSpPr>
                    <p:spPr>
                      <a:xfrm rot="5400000">
                        <a:off x="1978723" y="141773"/>
                        <a:ext cx="362465" cy="15512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7" name="Equal 36"/>
                      <p:cNvSpPr/>
                      <p:nvPr/>
                    </p:nvSpPr>
                    <p:spPr>
                      <a:xfrm rot="5400000">
                        <a:off x="2090869" y="141773"/>
                        <a:ext cx="362465" cy="15512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8" name="Equal 37"/>
                      <p:cNvSpPr/>
                      <p:nvPr/>
                    </p:nvSpPr>
                    <p:spPr>
                      <a:xfrm rot="5400000">
                        <a:off x="2199761" y="141773"/>
                        <a:ext cx="361950" cy="154940"/>
                      </a:xfrm>
                      <a:prstGeom prst="mathEqual">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sp>
                <p:nvSpPr>
                  <p:cNvPr id="30" name="Right Arrow 29"/>
                  <p:cNvSpPr/>
                  <p:nvPr/>
                </p:nvSpPr>
                <p:spPr>
                  <a:xfrm>
                    <a:off x="107721" y="152400"/>
                    <a:ext cx="579754" cy="89768"/>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
              <p:nvSpPr>
                <p:cNvPr id="25" name="Rectangle 24"/>
                <p:cNvSpPr/>
                <p:nvPr/>
              </p:nvSpPr>
              <p:spPr>
                <a:xfrm>
                  <a:off x="-334113" y="53935"/>
                  <a:ext cx="477929" cy="3186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en-GB" sz="1200" b="1" kern="1200">
                      <a:solidFill>
                        <a:srgbClr val="C00000"/>
                      </a:solidFill>
                      <a:effectLst/>
                      <a:ea typeface="Times New Roman" panose="02020603050405020304" pitchFamily="18" charset="0"/>
                      <a:cs typeface="Times New Roman" panose="02020603050405020304" pitchFamily="18" charset="0"/>
                    </a:rPr>
                    <a:t>e+</a:t>
                  </a:r>
                  <a:endParaRPr lang="en-GB" sz="1200">
                    <a:effectLst/>
                    <a:latin typeface="Times New Roman" panose="02020603050405020304" pitchFamily="18" charset="0"/>
                    <a:ea typeface="Times New Roman" panose="02020603050405020304" pitchFamily="18" charset="0"/>
                  </a:endParaRPr>
                </a:p>
              </p:txBody>
            </p:sp>
          </p:grpSp>
          <p:sp>
            <p:nvSpPr>
              <p:cNvPr id="21" name="Right Triangle 20"/>
              <p:cNvSpPr/>
              <p:nvPr/>
            </p:nvSpPr>
            <p:spPr>
              <a:xfrm rot="5400000">
                <a:off x="266700" y="-133350"/>
                <a:ext cx="103505" cy="372110"/>
              </a:xfrm>
              <a:prstGeom prst="rtTriangle">
                <a:avLst/>
              </a:prstGeom>
              <a:solidFill>
                <a:schemeClr val="accent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2" name="Right Triangle 21"/>
              <p:cNvSpPr/>
              <p:nvPr/>
            </p:nvSpPr>
            <p:spPr>
              <a:xfrm rot="5400000" flipH="1">
                <a:off x="247650" y="171450"/>
                <a:ext cx="147955" cy="372110"/>
              </a:xfrm>
              <a:prstGeom prst="rtTriangle">
                <a:avLst/>
              </a:prstGeom>
              <a:solidFill>
                <a:schemeClr val="accent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3" name="Cube 22"/>
              <p:cNvSpPr/>
              <p:nvPr/>
            </p:nvSpPr>
            <p:spPr>
              <a:xfrm>
                <a:off x="0" y="0"/>
                <a:ext cx="95250" cy="447675"/>
              </a:xfrm>
              <a:prstGeom prst="cube">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cxnSp>
          <p:nvCxnSpPr>
            <p:cNvPr id="18" name="Straight Arrow Connector 17"/>
            <p:cNvCxnSpPr/>
            <p:nvPr/>
          </p:nvCxnSpPr>
          <p:spPr>
            <a:xfrm flipH="1">
              <a:off x="1344819" y="442262"/>
              <a:ext cx="2154" cy="13068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9" name="Straight Arrow Connector 18"/>
            <p:cNvCxnSpPr/>
            <p:nvPr/>
          </p:nvCxnSpPr>
          <p:spPr>
            <a:xfrm>
              <a:off x="2286000" y="190500"/>
              <a:ext cx="47432" cy="44589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sp>
        <p:nvSpPr>
          <p:cNvPr id="104" name="Rectangle 103"/>
          <p:cNvSpPr/>
          <p:nvPr/>
        </p:nvSpPr>
        <p:spPr>
          <a:xfrm>
            <a:off x="1164802" y="2004903"/>
            <a:ext cx="607937" cy="2333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GB" sz="1200" b="1" dirty="0">
                <a:solidFill>
                  <a:srgbClr val="000000"/>
                </a:solidFill>
                <a:effectLst/>
                <a:ea typeface="Calibri" panose="020F0502020204030204" pitchFamily="34" charset="0"/>
                <a:cs typeface="Times New Roman" panose="02020603050405020304" pitchFamily="18" charset="0"/>
              </a:rPr>
              <a:t>Target</a:t>
            </a:r>
            <a:endParaRPr lang="en-GB" sz="1200" dirty="0">
              <a:effectLst/>
              <a:ea typeface="Calibri" panose="020F0502020204030204" pitchFamily="34" charset="0"/>
              <a:cs typeface="Times New Roman" panose="02020603050405020304" pitchFamily="18" charset="0"/>
            </a:endParaRPr>
          </a:p>
        </p:txBody>
      </p:sp>
      <p:sp>
        <p:nvSpPr>
          <p:cNvPr id="105" name="Rectangle 104"/>
          <p:cNvSpPr/>
          <p:nvPr/>
        </p:nvSpPr>
        <p:spPr>
          <a:xfrm>
            <a:off x="3795187" y="2014607"/>
            <a:ext cx="781050" cy="2190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GB" sz="1200" b="1" dirty="0">
                <a:solidFill>
                  <a:srgbClr val="000000"/>
                </a:solidFill>
                <a:effectLst/>
                <a:ea typeface="Calibri" panose="020F0502020204030204" pitchFamily="34" charset="0"/>
                <a:cs typeface="Times New Roman" panose="02020603050405020304" pitchFamily="18" charset="0"/>
              </a:rPr>
              <a:t>Solenoid</a:t>
            </a:r>
            <a:endParaRPr lang="en-GB" sz="1200" dirty="0">
              <a:effectLst/>
              <a:ea typeface="Calibri" panose="020F0502020204030204" pitchFamily="34" charset="0"/>
              <a:cs typeface="Times New Roman" panose="02020603050405020304" pitchFamily="18" charset="0"/>
            </a:endParaRPr>
          </a:p>
        </p:txBody>
      </p:sp>
      <p:sp>
        <p:nvSpPr>
          <p:cNvPr id="106" name="Rectangle 105"/>
          <p:cNvSpPr/>
          <p:nvPr/>
        </p:nvSpPr>
        <p:spPr>
          <a:xfrm>
            <a:off x="5329525" y="2000568"/>
            <a:ext cx="1987180" cy="2927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GB" sz="1200" b="1" dirty="0">
                <a:solidFill>
                  <a:srgbClr val="000000"/>
                </a:solidFill>
                <a:effectLst/>
                <a:ea typeface="Calibri" panose="020F0502020204030204" pitchFamily="34" charset="0"/>
                <a:cs typeface="Times New Roman" panose="02020603050405020304" pitchFamily="18" charset="0"/>
              </a:rPr>
              <a:t>TW Structures</a:t>
            </a:r>
            <a:endParaRPr lang="en-GB" sz="1200" dirty="0">
              <a:effectLst/>
              <a:ea typeface="Calibri" panose="020F0502020204030204" pitchFamily="34" charset="0"/>
              <a:cs typeface="Times New Roman" panose="02020603050405020304" pitchFamily="18" charset="0"/>
            </a:endParaRPr>
          </a:p>
        </p:txBody>
      </p:sp>
      <p:sp>
        <p:nvSpPr>
          <p:cNvPr id="107" name="Rectangle 106"/>
          <p:cNvSpPr/>
          <p:nvPr/>
        </p:nvSpPr>
        <p:spPr>
          <a:xfrm>
            <a:off x="1711054" y="1982545"/>
            <a:ext cx="782253" cy="250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n-GB" sz="1200" b="1" dirty="0">
                <a:solidFill>
                  <a:srgbClr val="000000"/>
                </a:solidFill>
                <a:effectLst/>
                <a:ea typeface="Calibri" panose="020F0502020204030204" pitchFamily="34" charset="0"/>
                <a:cs typeface="Times New Roman" panose="02020603050405020304" pitchFamily="18" charset="0"/>
              </a:rPr>
              <a:t>AMD</a:t>
            </a:r>
            <a:endParaRPr lang="en-GB" sz="1200" dirty="0">
              <a:effectLst/>
              <a:ea typeface="Calibri" panose="020F0502020204030204" pitchFamily="34" charset="0"/>
              <a:cs typeface="Times New Roman" panose="02020603050405020304" pitchFamily="18" charset="0"/>
            </a:endParaRPr>
          </a:p>
        </p:txBody>
      </p:sp>
      <p:pic>
        <p:nvPicPr>
          <p:cNvPr id="109" name="Resim 13"/>
          <p:cNvPicPr/>
          <p:nvPr/>
        </p:nvPicPr>
        <p:blipFill>
          <a:blip r:embed="rId3"/>
          <a:stretch>
            <a:fillRect/>
          </a:stretch>
        </p:blipFill>
        <p:spPr>
          <a:xfrm>
            <a:off x="151792" y="2351231"/>
            <a:ext cx="2753471" cy="1349933"/>
          </a:xfrm>
          <a:prstGeom prst="rect">
            <a:avLst/>
          </a:prstGeom>
        </p:spPr>
      </p:pic>
      <p:pic>
        <p:nvPicPr>
          <p:cNvPr id="110" name="Resim 5"/>
          <p:cNvPicPr>
            <a:picLocks noChangeAspect="1"/>
          </p:cNvPicPr>
          <p:nvPr/>
        </p:nvPicPr>
        <p:blipFill>
          <a:blip r:embed="rId4"/>
          <a:stretch>
            <a:fillRect/>
          </a:stretch>
        </p:blipFill>
        <p:spPr>
          <a:xfrm>
            <a:off x="182448" y="3693615"/>
            <a:ext cx="2745906" cy="1660724"/>
          </a:xfrm>
          <a:prstGeom prst="rect">
            <a:avLst/>
          </a:prstGeom>
        </p:spPr>
      </p:pic>
      <p:sp>
        <p:nvSpPr>
          <p:cNvPr id="111" name="Rounded Rectangle 110"/>
          <p:cNvSpPr/>
          <p:nvPr/>
        </p:nvSpPr>
        <p:spPr>
          <a:xfrm>
            <a:off x="4389409" y="5923159"/>
            <a:ext cx="7714912" cy="490478"/>
          </a:xfrm>
          <a:prstGeom prst="roundRect">
            <a:avLst/>
          </a:prstGeom>
          <a:solidFill>
            <a:schemeClr val="bg1"/>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tx1"/>
                </a:solidFill>
              </a:rPr>
              <a:t>The yield is defined as the total number of positrons at the exit of the amorphous target compared to the number of electrons impinging onto the crystal target</a:t>
            </a:r>
          </a:p>
        </p:txBody>
      </p:sp>
      <p:pic>
        <p:nvPicPr>
          <p:cNvPr id="112" name="Resim 81"/>
          <p:cNvPicPr/>
          <p:nvPr/>
        </p:nvPicPr>
        <p:blipFill>
          <a:blip r:embed="rId5">
            <a:extLst>
              <a:ext uri="{28A0092B-C50C-407E-A947-70E740481C1C}">
                <a14:useLocalDpi xmlns:a14="http://schemas.microsoft.com/office/drawing/2010/main" val="0"/>
              </a:ext>
            </a:extLst>
          </a:blip>
          <a:stretch>
            <a:fillRect/>
          </a:stretch>
        </p:blipFill>
        <p:spPr>
          <a:xfrm>
            <a:off x="3424755" y="2703742"/>
            <a:ext cx="4094945" cy="2781640"/>
          </a:xfrm>
          <a:prstGeom prst="rect">
            <a:avLst/>
          </a:prstGeom>
        </p:spPr>
      </p:pic>
      <p:pic>
        <p:nvPicPr>
          <p:cNvPr id="113" name="image31.png" descr="A description..."/>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9472" y="2666064"/>
            <a:ext cx="4439264" cy="2799105"/>
          </a:xfrm>
          <a:prstGeom prst="rect">
            <a:avLst/>
          </a:prstGeom>
          <a:noFill/>
          <a:ln>
            <a:noFill/>
          </a:ln>
        </p:spPr>
      </p:pic>
      <p:sp>
        <p:nvSpPr>
          <p:cNvPr id="6" name="Oval 5"/>
          <p:cNvSpPr/>
          <p:nvPr/>
        </p:nvSpPr>
        <p:spPr>
          <a:xfrm>
            <a:off x="4756633" y="5485382"/>
            <a:ext cx="1647752" cy="313509"/>
          </a:xfrm>
          <a:prstGeom prst="ellipse">
            <a:avLst/>
          </a:prstGeom>
          <a:solidFill>
            <a:srgbClr val="2FFD48"/>
          </a:solidFill>
          <a:ln>
            <a:solidFill>
              <a:srgbClr val="2FFD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rPr>
              <a:t>A</a:t>
            </a:r>
            <a:r>
              <a:rPr lang="en-GB" sz="1400" b="1" dirty="0" smtClean="0">
                <a:solidFill>
                  <a:schemeClr val="tx1"/>
                </a:solidFill>
              </a:rPr>
              <a:t>cceleration</a:t>
            </a:r>
            <a:endParaRPr lang="en-GB" sz="1400" b="1" dirty="0">
              <a:solidFill>
                <a:schemeClr val="tx1"/>
              </a:solidFill>
            </a:endParaRPr>
          </a:p>
        </p:txBody>
      </p:sp>
      <p:sp>
        <p:nvSpPr>
          <p:cNvPr id="114" name="Oval 113"/>
          <p:cNvSpPr/>
          <p:nvPr/>
        </p:nvSpPr>
        <p:spPr>
          <a:xfrm>
            <a:off x="8961637" y="5480571"/>
            <a:ext cx="1647752" cy="313509"/>
          </a:xfrm>
          <a:prstGeom prst="ellipse">
            <a:avLst/>
          </a:prstGeom>
          <a:solidFill>
            <a:srgbClr val="FD39E1"/>
          </a:solidFill>
          <a:ln>
            <a:solidFill>
              <a:srgbClr val="FD39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chemeClr val="tx1"/>
                </a:solidFill>
              </a:rPr>
              <a:t>Deceleration</a:t>
            </a:r>
            <a:endParaRPr lang="en-GB" sz="1400" b="1" dirty="0">
              <a:solidFill>
                <a:schemeClr val="tx1"/>
              </a:solidFill>
            </a:endParaRPr>
          </a:p>
        </p:txBody>
      </p:sp>
      <p:sp>
        <p:nvSpPr>
          <p:cNvPr id="115" name="Oval 114"/>
          <p:cNvSpPr/>
          <p:nvPr/>
        </p:nvSpPr>
        <p:spPr>
          <a:xfrm>
            <a:off x="4819235" y="3013626"/>
            <a:ext cx="2777159" cy="31350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1"/>
                </a:solidFill>
              </a:rPr>
              <a:t>Total yield: 0.89 e+/e-</a:t>
            </a:r>
          </a:p>
          <a:p>
            <a:pPr algn="ctr"/>
            <a:r>
              <a:rPr lang="en-GB" sz="1200" b="1" dirty="0" smtClean="0">
                <a:solidFill>
                  <a:schemeClr val="tx1"/>
                </a:solidFill>
              </a:rPr>
              <a:t>Effective yield: 0.50 </a:t>
            </a:r>
            <a:r>
              <a:rPr lang="en-GB" sz="1200" b="1" dirty="0">
                <a:solidFill>
                  <a:schemeClr val="tx1"/>
                </a:solidFill>
              </a:rPr>
              <a:t>e+/e-</a:t>
            </a:r>
          </a:p>
        </p:txBody>
      </p:sp>
      <p:sp>
        <p:nvSpPr>
          <p:cNvPr id="116" name="Oval 115"/>
          <p:cNvSpPr/>
          <p:nvPr/>
        </p:nvSpPr>
        <p:spPr>
          <a:xfrm>
            <a:off x="9569006" y="2892300"/>
            <a:ext cx="2777159" cy="30575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chemeClr val="tx1"/>
                </a:solidFill>
              </a:rPr>
              <a:t>Total yield: 0.93 </a:t>
            </a:r>
            <a:r>
              <a:rPr lang="en-GB" sz="1200" b="1" dirty="0">
                <a:solidFill>
                  <a:schemeClr val="tx1"/>
                </a:solidFill>
              </a:rPr>
              <a:t>e+/</a:t>
            </a:r>
            <a:r>
              <a:rPr lang="en-GB" sz="1200" b="1" dirty="0" smtClean="0">
                <a:solidFill>
                  <a:schemeClr val="tx1"/>
                </a:solidFill>
              </a:rPr>
              <a:t>e-</a:t>
            </a:r>
          </a:p>
          <a:p>
            <a:pPr algn="ctr"/>
            <a:r>
              <a:rPr lang="en-GB" sz="1200" b="1" dirty="0" smtClean="0">
                <a:solidFill>
                  <a:schemeClr val="tx1"/>
                </a:solidFill>
              </a:rPr>
              <a:t>Effective yield: 0.48 </a:t>
            </a:r>
            <a:r>
              <a:rPr lang="en-GB" sz="1200" b="1" dirty="0">
                <a:solidFill>
                  <a:schemeClr val="tx1"/>
                </a:solidFill>
              </a:rPr>
              <a:t>e+/e-</a:t>
            </a:r>
          </a:p>
        </p:txBody>
      </p:sp>
      <p:sp>
        <p:nvSpPr>
          <p:cNvPr id="117" name="Rounded Rectangle 116"/>
          <p:cNvSpPr/>
          <p:nvPr/>
        </p:nvSpPr>
        <p:spPr>
          <a:xfrm>
            <a:off x="4860369" y="2428621"/>
            <a:ext cx="5120928" cy="3114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solidFill>
                  <a:schemeClr val="tx1"/>
                </a:solidFill>
              </a:rPr>
              <a:t>The effective yield : (-20,20) degrees in phase and (150,250) MeV in energy</a:t>
            </a:r>
            <a:endParaRPr lang="en-GB" sz="1200" b="1" dirty="0">
              <a:solidFill>
                <a:schemeClr val="tx1"/>
              </a:solidFill>
            </a:endParaRPr>
          </a:p>
        </p:txBody>
      </p:sp>
      <p:sp>
        <p:nvSpPr>
          <p:cNvPr id="118" name="Rounded Rectangle 117"/>
          <p:cNvSpPr/>
          <p:nvPr/>
        </p:nvSpPr>
        <p:spPr>
          <a:xfrm>
            <a:off x="1" y="868082"/>
            <a:ext cx="12192000" cy="69890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solidFill>
                  <a:schemeClr val="tx1"/>
                </a:solidFill>
              </a:rPr>
              <a:t>The total yield</a:t>
            </a:r>
            <a:r>
              <a:rPr lang="en-GB" sz="1200" b="1" dirty="0">
                <a:solidFill>
                  <a:schemeClr val="tx1"/>
                </a:solidFill>
              </a:rPr>
              <a:t>: </a:t>
            </a:r>
            <a:r>
              <a:rPr lang="en-GB" sz="1200" b="1" dirty="0" smtClean="0">
                <a:solidFill>
                  <a:schemeClr val="tx1"/>
                </a:solidFill>
              </a:rPr>
              <a:t>  8.0 </a:t>
            </a:r>
            <a:r>
              <a:rPr lang="en-GB" sz="1200" b="1" dirty="0">
                <a:solidFill>
                  <a:schemeClr val="tx1"/>
                </a:solidFill>
              </a:rPr>
              <a:t>e+/</a:t>
            </a:r>
            <a:r>
              <a:rPr lang="en-GB" sz="1200" b="1" dirty="0" smtClean="0">
                <a:solidFill>
                  <a:schemeClr val="tx1"/>
                </a:solidFill>
              </a:rPr>
              <a:t>e-           2.8 </a:t>
            </a:r>
            <a:r>
              <a:rPr lang="en-GB" sz="1200" b="1" dirty="0">
                <a:solidFill>
                  <a:schemeClr val="tx1"/>
                </a:solidFill>
              </a:rPr>
              <a:t>e+/</a:t>
            </a:r>
            <a:r>
              <a:rPr lang="en-GB" sz="1200" b="1" dirty="0" smtClean="0">
                <a:solidFill>
                  <a:schemeClr val="tx1"/>
                </a:solidFill>
              </a:rPr>
              <a:t>e-                                                                                                                                                                                                1.09 </a:t>
            </a:r>
            <a:r>
              <a:rPr lang="en-GB" sz="1200" b="1" dirty="0">
                <a:solidFill>
                  <a:schemeClr val="tx1"/>
                </a:solidFill>
              </a:rPr>
              <a:t>e+/</a:t>
            </a:r>
            <a:r>
              <a:rPr lang="en-GB" sz="1200" b="1" dirty="0" smtClean="0">
                <a:solidFill>
                  <a:schemeClr val="tx1"/>
                </a:solidFill>
              </a:rPr>
              <a:t>e-											                                  0.98 </a:t>
            </a:r>
            <a:r>
              <a:rPr lang="en-GB" sz="1200" b="1" dirty="0">
                <a:solidFill>
                  <a:schemeClr val="tx1"/>
                </a:solidFill>
              </a:rPr>
              <a:t>e+/</a:t>
            </a:r>
            <a:r>
              <a:rPr lang="en-GB" sz="1200" b="1" dirty="0" smtClean="0">
                <a:solidFill>
                  <a:schemeClr val="tx1"/>
                </a:solidFill>
              </a:rPr>
              <a:t>e- (effective)</a:t>
            </a:r>
            <a:endParaRPr lang="en-GB" sz="1200" b="1" dirty="0">
              <a:solidFill>
                <a:schemeClr val="tx1"/>
              </a:solidFill>
            </a:endParaRPr>
          </a:p>
          <a:p>
            <a:endParaRPr lang="en-GB" sz="1200" dirty="0">
              <a:solidFill>
                <a:schemeClr val="tx1"/>
              </a:solidFill>
            </a:endParaRPr>
          </a:p>
        </p:txBody>
      </p:sp>
      <p:sp>
        <p:nvSpPr>
          <p:cNvPr id="7" name="Rectangle 6"/>
          <p:cNvSpPr/>
          <p:nvPr/>
        </p:nvSpPr>
        <p:spPr>
          <a:xfrm>
            <a:off x="2102180" y="849817"/>
            <a:ext cx="184731" cy="369332"/>
          </a:xfrm>
          <a:prstGeom prst="rect">
            <a:avLst/>
          </a:prstGeom>
        </p:spPr>
        <p:txBody>
          <a:bodyPr wrap="none">
            <a:spAutoFit/>
          </a:bodyPr>
          <a:lstStyle/>
          <a:p>
            <a:endParaRPr lang="en-GB" dirty="0"/>
          </a:p>
        </p:txBody>
      </p:sp>
      <p:sp>
        <p:nvSpPr>
          <p:cNvPr id="9" name="Down Arrow 8"/>
          <p:cNvSpPr/>
          <p:nvPr/>
        </p:nvSpPr>
        <p:spPr>
          <a:xfrm>
            <a:off x="1486422" y="1105989"/>
            <a:ext cx="64567" cy="167416"/>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Down Arrow 118"/>
          <p:cNvSpPr/>
          <p:nvPr/>
        </p:nvSpPr>
        <p:spPr>
          <a:xfrm>
            <a:off x="2466135" y="1119049"/>
            <a:ext cx="64567" cy="167416"/>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Down Arrow 119"/>
          <p:cNvSpPr/>
          <p:nvPr/>
        </p:nvSpPr>
        <p:spPr>
          <a:xfrm>
            <a:off x="10695765" y="927457"/>
            <a:ext cx="64567" cy="167416"/>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Tree>
    <p:extLst>
      <p:ext uri="{BB962C8B-B14F-4D97-AF65-F5344CB8AC3E}">
        <p14:creationId xmlns:p14="http://schemas.microsoft.com/office/powerpoint/2010/main" val="35267515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 name="Straight Connector 1"/>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33543" y="731098"/>
            <a:ext cx="6243221" cy="247634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913" y="3445064"/>
            <a:ext cx="4398104" cy="314274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98341" y="3519746"/>
            <a:ext cx="4321650" cy="3088117"/>
          </a:xfrm>
          <a:prstGeom prst="rect">
            <a:avLst/>
          </a:prstGeom>
        </p:spPr>
      </p:pic>
      <p:sp>
        <p:nvSpPr>
          <p:cNvPr id="10" name="Slayt Numarası Yer Tutucusu 9"/>
          <p:cNvSpPr>
            <a:spLocks noGrp="1"/>
          </p:cNvSpPr>
          <p:nvPr>
            <p:ph type="sldNum" sz="quarter" idx="12"/>
          </p:nvPr>
        </p:nvSpPr>
        <p:spPr/>
        <p:txBody>
          <a:bodyPr/>
          <a:lstStyle/>
          <a:p>
            <a:fld id="{4755557C-2EE6-49D0-BCDC-5028C6D5AECA}" type="slidenum">
              <a:rPr lang="en-US" smtClean="0"/>
              <a:t>5</a:t>
            </a:fld>
            <a:endParaRPr lang="en-US"/>
          </a:p>
        </p:txBody>
      </p:sp>
      <p:sp>
        <p:nvSpPr>
          <p:cNvPr id="14" name="1 Başlık"/>
          <p:cNvSpPr txBox="1">
            <a:spLocks/>
          </p:cNvSpPr>
          <p:nvPr/>
        </p:nvSpPr>
        <p:spPr>
          <a:xfrm>
            <a:off x="0" y="2961"/>
            <a:ext cx="12192000" cy="833106"/>
          </a:xfrm>
          <a:prstGeom prst="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tr-TR" sz="3200" b="1" u="sng" dirty="0" smtClean="0"/>
              <a:t>OUR</a:t>
            </a:r>
            <a:r>
              <a:rPr lang="en-US" sz="3200" b="1" u="sng" dirty="0" smtClean="0"/>
              <a:t> PREVIOUS STUDIES: OPTIMIZATION IN THE PRE-INJECTOR LINAC</a:t>
            </a:r>
          </a:p>
        </p:txBody>
      </p:sp>
      <p:sp>
        <p:nvSpPr>
          <p:cNvPr id="29" name="Rectangle 28"/>
          <p:cNvSpPr/>
          <p:nvPr/>
        </p:nvSpPr>
        <p:spPr>
          <a:xfrm>
            <a:off x="9832758" y="4860053"/>
            <a:ext cx="2268641"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p:cNvSpPr/>
          <p:nvPr/>
        </p:nvSpPr>
        <p:spPr>
          <a:xfrm>
            <a:off x="1491521" y="3243386"/>
            <a:ext cx="1196212" cy="289929"/>
          </a:xfrm>
          <a:prstGeom prst="ellipse">
            <a:avLst/>
          </a:prstGeom>
          <a:solidFill>
            <a:srgbClr val="2FFD48"/>
          </a:solidFill>
          <a:ln>
            <a:solidFill>
              <a:srgbClr val="2FFD48"/>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Accelerating mode</a:t>
            </a:r>
            <a:endParaRPr lang="en-US" sz="1000" b="1" dirty="0">
              <a:solidFill>
                <a:schemeClr val="tx1"/>
              </a:solidFill>
            </a:endParaRPr>
          </a:p>
        </p:txBody>
      </p:sp>
      <p:sp>
        <p:nvSpPr>
          <p:cNvPr id="34" name="Oval 33"/>
          <p:cNvSpPr/>
          <p:nvPr/>
        </p:nvSpPr>
        <p:spPr>
          <a:xfrm>
            <a:off x="9486492" y="3025550"/>
            <a:ext cx="1213093" cy="457372"/>
          </a:xfrm>
          <a:prstGeom prst="ellipse">
            <a:avLst/>
          </a:prstGeom>
          <a:solidFill>
            <a:schemeClr val="accent6">
              <a:lumMod val="60000"/>
              <a:lumOff val="4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Optimized Decelerating mode</a:t>
            </a:r>
            <a:endParaRPr lang="en-US" sz="1000" b="1" dirty="0">
              <a:solidFill>
                <a:schemeClr val="tx1"/>
              </a:solidFill>
            </a:endParaRPr>
          </a:p>
        </p:txBody>
      </p:sp>
      <p:sp>
        <p:nvSpPr>
          <p:cNvPr id="35" name="Oval 34"/>
          <p:cNvSpPr/>
          <p:nvPr/>
        </p:nvSpPr>
        <p:spPr>
          <a:xfrm>
            <a:off x="5436533" y="3227489"/>
            <a:ext cx="1413123" cy="305826"/>
          </a:xfrm>
          <a:prstGeom prst="ellipse">
            <a:avLst/>
          </a:prstGeom>
          <a:solidFill>
            <a:srgbClr val="FD39E1"/>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tx1"/>
                </a:solidFill>
              </a:rPr>
              <a:t>Decelerating mode</a:t>
            </a:r>
            <a:endParaRPr lang="en-US" sz="1000" b="1" dirty="0">
              <a:solidFill>
                <a:schemeClr val="tx1"/>
              </a:solidFill>
            </a:endParaRPr>
          </a:p>
        </p:txBody>
      </p:sp>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39316" y="3512129"/>
            <a:ext cx="4398103" cy="3142748"/>
          </a:xfrm>
          <a:prstGeom prst="rect">
            <a:avLst/>
          </a:prstGeom>
        </p:spPr>
      </p:pic>
      <p:sp>
        <p:nvSpPr>
          <p:cNvPr id="16" name="Yuvarlatılmış Dikdörtgen 24"/>
          <p:cNvSpPr/>
          <p:nvPr/>
        </p:nvSpPr>
        <p:spPr>
          <a:xfrm>
            <a:off x="0" y="1270107"/>
            <a:ext cx="3418318" cy="1123523"/>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1400" b="1" dirty="0" smtClean="0">
                <a:solidFill>
                  <a:schemeClr val="tx1"/>
                </a:solidFill>
              </a:rPr>
              <a:t>The </a:t>
            </a:r>
            <a:r>
              <a:rPr lang="en-GB" sz="1400" b="1" dirty="0">
                <a:solidFill>
                  <a:schemeClr val="tx1"/>
                </a:solidFill>
              </a:rPr>
              <a:t>decelerating mode creates a second peak in the phase spectrum. </a:t>
            </a:r>
          </a:p>
        </p:txBody>
      </p:sp>
      <p:sp>
        <p:nvSpPr>
          <p:cNvPr id="17" name="Yuvarlatılmış Dikdörtgen 24"/>
          <p:cNvSpPr/>
          <p:nvPr/>
        </p:nvSpPr>
        <p:spPr>
          <a:xfrm>
            <a:off x="8665436" y="1270107"/>
            <a:ext cx="3460383" cy="1151393"/>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1400" b="1" dirty="0">
                <a:solidFill>
                  <a:schemeClr val="tx1"/>
                </a:solidFill>
              </a:rPr>
              <a:t>For the </a:t>
            </a:r>
            <a:r>
              <a:rPr lang="en-GB" sz="1400" b="1" dirty="0" smtClean="0">
                <a:solidFill>
                  <a:schemeClr val="tx1"/>
                </a:solidFill>
              </a:rPr>
              <a:t>optimization, </a:t>
            </a:r>
            <a:r>
              <a:rPr lang="en-GB" sz="1400" b="1" dirty="0">
                <a:solidFill>
                  <a:schemeClr val="tx1"/>
                </a:solidFill>
              </a:rPr>
              <a:t>a phase of </a:t>
            </a:r>
            <a:r>
              <a:rPr lang="en-GB" sz="1400" b="1" dirty="0" smtClean="0">
                <a:solidFill>
                  <a:schemeClr val="tx1"/>
                </a:solidFill>
              </a:rPr>
              <a:t>40 </a:t>
            </a:r>
            <a:r>
              <a:rPr lang="en-GB" sz="1400" b="1" dirty="0">
                <a:solidFill>
                  <a:schemeClr val="tx1"/>
                </a:solidFill>
              </a:rPr>
              <a:t>degrees after maximum deceleration is optimum.</a:t>
            </a:r>
          </a:p>
        </p:txBody>
      </p:sp>
      <p:sp>
        <p:nvSpPr>
          <p:cNvPr id="19"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Tree>
    <p:extLst>
      <p:ext uri="{BB962C8B-B14F-4D97-AF65-F5344CB8AC3E}">
        <p14:creationId xmlns:p14="http://schemas.microsoft.com/office/powerpoint/2010/main" val="6676222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 name="Straight Connector 1"/>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10" name="Slayt Numarası Yer Tutucusu 9"/>
          <p:cNvSpPr>
            <a:spLocks noGrp="1"/>
          </p:cNvSpPr>
          <p:nvPr>
            <p:ph type="sldNum" sz="quarter" idx="12"/>
          </p:nvPr>
        </p:nvSpPr>
        <p:spPr/>
        <p:txBody>
          <a:bodyPr/>
          <a:lstStyle/>
          <a:p>
            <a:fld id="{4755557C-2EE6-49D0-BCDC-5028C6D5AECA}" type="slidenum">
              <a:rPr lang="en-US" smtClean="0"/>
              <a:t>6</a:t>
            </a:fld>
            <a:endParaRPr lang="en-US"/>
          </a:p>
        </p:txBody>
      </p:sp>
      <p:sp>
        <p:nvSpPr>
          <p:cNvPr id="14" name="1 Başlık"/>
          <p:cNvSpPr txBox="1">
            <a:spLocks/>
          </p:cNvSpPr>
          <p:nvPr/>
        </p:nvSpPr>
        <p:spPr>
          <a:xfrm>
            <a:off x="0" y="2961"/>
            <a:ext cx="12192000" cy="833106"/>
          </a:xfrm>
          <a:prstGeom prst="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tr-TR" sz="3200" b="1" u="sng" dirty="0" smtClean="0"/>
              <a:t>OUR</a:t>
            </a:r>
            <a:r>
              <a:rPr lang="en-US" sz="3200" b="1" u="sng" dirty="0" smtClean="0"/>
              <a:t> PREVIOUS RESULTS: PRE-INECTOR LINAC</a:t>
            </a:r>
          </a:p>
        </p:txBody>
      </p:sp>
      <p:sp>
        <p:nvSpPr>
          <p:cNvPr id="29" name="Rectangle 28"/>
          <p:cNvSpPr/>
          <p:nvPr/>
        </p:nvSpPr>
        <p:spPr>
          <a:xfrm>
            <a:off x="9832758" y="4860053"/>
            <a:ext cx="2268641"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84366"/>
            <a:ext cx="6276793" cy="421015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50882" y="1184366"/>
            <a:ext cx="6141118" cy="4119154"/>
          </a:xfrm>
          <a:prstGeom prst="rect">
            <a:avLst/>
          </a:prstGeom>
        </p:spPr>
      </p:pic>
      <p:sp>
        <p:nvSpPr>
          <p:cNvPr id="11" name="Yuvarlatılmış Dikdörtgen 24"/>
          <p:cNvSpPr/>
          <p:nvPr/>
        </p:nvSpPr>
        <p:spPr>
          <a:xfrm>
            <a:off x="816673" y="5389650"/>
            <a:ext cx="11028457" cy="994923"/>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Wingdings" panose="05000000000000000000" pitchFamily="2" charset="2"/>
              <a:buChar char="q"/>
            </a:pPr>
            <a:r>
              <a:rPr lang="en-GB" sz="1400" b="1" dirty="0" smtClean="0">
                <a:solidFill>
                  <a:schemeClr val="tx1"/>
                </a:solidFill>
              </a:rPr>
              <a:t>The optimised decelerating mode result in almost a factor two higher yield compared to the accelerating mode which has a yield of 0.5 e+/e.</a:t>
            </a:r>
            <a:endParaRPr lang="en-GB" sz="1400" b="1" dirty="0">
              <a:solidFill>
                <a:schemeClr val="tx1"/>
              </a:solidFill>
            </a:endParaRPr>
          </a:p>
        </p:txBody>
      </p:sp>
      <p:sp>
        <p:nvSpPr>
          <p:cNvPr id="13"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
        <p:nvSpPr>
          <p:cNvPr id="15" name="Rounded Rectangle 14"/>
          <p:cNvSpPr/>
          <p:nvPr/>
        </p:nvSpPr>
        <p:spPr>
          <a:xfrm>
            <a:off x="3490418" y="829856"/>
            <a:ext cx="5120928" cy="3114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solidFill>
                  <a:schemeClr val="tx1"/>
                </a:solidFill>
              </a:rPr>
              <a:t>The effective yield : (-20,20) degrees in phase and (150,250) MeV in energy</a:t>
            </a:r>
            <a:endParaRPr lang="en-GB" sz="1200" b="1" dirty="0">
              <a:solidFill>
                <a:schemeClr val="tx1"/>
              </a:solidFill>
            </a:endParaRPr>
          </a:p>
        </p:txBody>
      </p:sp>
    </p:spTree>
    <p:extLst>
      <p:ext uri="{BB962C8B-B14F-4D97-AF65-F5344CB8AC3E}">
        <p14:creationId xmlns:p14="http://schemas.microsoft.com/office/powerpoint/2010/main" val="1380587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7484" y="1437624"/>
            <a:ext cx="4324105" cy="2900393"/>
          </a:xfrm>
          <a:prstGeom prst="rect">
            <a:avLst/>
          </a:prstGeom>
        </p:spPr>
      </p:pic>
      <p:sp>
        <p:nvSpPr>
          <p:cNvPr id="2" name="1 Başlık"/>
          <p:cNvSpPr>
            <a:spLocks noGrp="1"/>
          </p:cNvSpPr>
          <p:nvPr>
            <p:ph type="title"/>
          </p:nvPr>
        </p:nvSpPr>
        <p:spPr>
          <a:xfrm>
            <a:off x="0" y="0"/>
            <a:ext cx="12192000" cy="970239"/>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a:normAutofit/>
          </a:bodyPr>
          <a:lstStyle/>
          <a:p>
            <a:pPr algn="ctr"/>
            <a:r>
              <a:rPr lang="tr-TR" sz="2800" b="1" u="sng" dirty="0"/>
              <a:t>our</a:t>
            </a:r>
            <a:r>
              <a:rPr lang="en-US" sz="2800" b="1" u="sng" dirty="0"/>
              <a:t> previous studies: </a:t>
            </a:r>
            <a:r>
              <a:rPr lang="en-US" sz="2800" b="1" u="sng" dirty="0" smtClean="0"/>
              <a:t>Injector </a:t>
            </a:r>
            <a:r>
              <a:rPr lang="en-US" sz="2800" b="1" u="sng" dirty="0"/>
              <a:t>Linac</a:t>
            </a:r>
            <a:endParaRPr lang="tr-TR" sz="29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7</a:t>
            </a:fld>
            <a:endParaRPr lang="en-US" dirty="0"/>
          </a:p>
        </p:txBody>
      </p:sp>
      <mc:AlternateContent xmlns:mc="http://schemas.openxmlformats.org/markup-compatibility/2006" xmlns:a14="http://schemas.microsoft.com/office/drawing/2010/main">
        <mc:Choice Requires="a14">
          <p:sp>
            <p:nvSpPr>
              <p:cNvPr id="11" name="Rounded Rectangle 10"/>
              <p:cNvSpPr/>
              <p:nvPr/>
            </p:nvSpPr>
            <p:spPr>
              <a:xfrm>
                <a:off x="5120800" y="1251680"/>
                <a:ext cx="5920365" cy="309319"/>
              </a:xfrm>
              <a:prstGeom prst="round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rgbClr val="3E35FB"/>
                    </a:solidFill>
                    <a:latin typeface="Arial" panose="020B0604020202020204" pitchFamily="34" charset="0"/>
                    <a:cs typeface="Arial" panose="020B0604020202020204" pitchFamily="34" charset="0"/>
                  </a:rPr>
                  <a:t>Positron yield, 0.97 </a:t>
                </a:r>
                <a14:m>
                  <m:oMath xmlns:m="http://schemas.openxmlformats.org/officeDocument/2006/math">
                    <m:sSup>
                      <m:sSupPr>
                        <m:ctrlPr>
                          <a:rPr lang="en-US" sz="1400" i="1" smtClean="0">
                            <a:solidFill>
                              <a:srgbClr val="3E35FB"/>
                            </a:solidFill>
                            <a:latin typeface="Cambria Math" panose="02040503050406030204" pitchFamily="18" charset="0"/>
                          </a:rPr>
                        </m:ctrlPr>
                      </m:sSupPr>
                      <m:e>
                        <m:r>
                          <a:rPr lang="en-US" sz="1400">
                            <a:solidFill>
                              <a:srgbClr val="3E35FB"/>
                            </a:solidFill>
                            <a:latin typeface="Cambria Math" panose="02040503050406030204" pitchFamily="18" charset="0"/>
                          </a:rPr>
                          <m:t>𝑒</m:t>
                        </m:r>
                      </m:e>
                      <m:sup>
                        <m:r>
                          <a:rPr lang="en-US" sz="1400">
                            <a:solidFill>
                              <a:srgbClr val="3E35FB"/>
                            </a:solidFill>
                            <a:latin typeface="Cambria Math" panose="02040503050406030204" pitchFamily="18" charset="0"/>
                          </a:rPr>
                          <m:t>+</m:t>
                        </m:r>
                      </m:sup>
                    </m:sSup>
                    <m:r>
                      <a:rPr lang="en-US" sz="1400">
                        <a:solidFill>
                          <a:srgbClr val="3E35FB"/>
                        </a:solidFill>
                        <a:latin typeface="Cambria Math" panose="02040503050406030204" pitchFamily="18" charset="0"/>
                      </a:rPr>
                      <m:t>/</m:t>
                    </m:r>
                    <m:sSup>
                      <m:sSupPr>
                        <m:ctrlPr>
                          <a:rPr lang="en-US" sz="1400" i="1">
                            <a:solidFill>
                              <a:srgbClr val="3E35FB"/>
                            </a:solidFill>
                            <a:latin typeface="Cambria Math" panose="02040503050406030204" pitchFamily="18" charset="0"/>
                          </a:rPr>
                        </m:ctrlPr>
                      </m:sSupPr>
                      <m:e>
                        <m:r>
                          <a:rPr lang="en-US" sz="1400">
                            <a:solidFill>
                              <a:srgbClr val="3E35FB"/>
                            </a:solidFill>
                            <a:latin typeface="Cambria Math" panose="02040503050406030204" pitchFamily="18" charset="0"/>
                          </a:rPr>
                          <m:t>𝑒</m:t>
                        </m:r>
                      </m:e>
                      <m:sup>
                        <m:r>
                          <a:rPr lang="en-US" sz="1400">
                            <a:solidFill>
                              <a:srgbClr val="3E35FB"/>
                            </a:solidFill>
                            <a:latin typeface="Cambria Math" panose="02040503050406030204" pitchFamily="18" charset="0"/>
                          </a:rPr>
                          <m:t>−</m:t>
                        </m:r>
                      </m:sup>
                    </m:sSup>
                  </m:oMath>
                </a14:m>
                <a:r>
                  <a:rPr lang="en-GB" sz="1400" b="1" dirty="0" smtClean="0">
                    <a:solidFill>
                      <a:srgbClr val="3E35FB"/>
                    </a:solidFill>
                    <a:latin typeface="Arial" panose="020B0604020202020204" pitchFamily="34" charset="0"/>
                    <a:cs typeface="Arial" panose="020B0604020202020204" pitchFamily="34" charset="0"/>
                  </a:rPr>
                  <a:t>, is </a:t>
                </a:r>
                <a:r>
                  <a:rPr lang="en-GB" sz="1400" b="1" dirty="0">
                    <a:solidFill>
                      <a:srgbClr val="3E35FB"/>
                    </a:solidFill>
                    <a:latin typeface="Arial" panose="020B0604020202020204" pitchFamily="34" charset="0"/>
                    <a:cs typeface="Arial" panose="020B0604020202020204" pitchFamily="34" charset="0"/>
                  </a:rPr>
                  <a:t>increased by a factor of </a:t>
                </a:r>
                <a:r>
                  <a:rPr lang="en-GB" sz="1400" b="1" dirty="0" smtClean="0">
                    <a:solidFill>
                      <a:srgbClr val="3E35FB"/>
                    </a:solidFill>
                    <a:latin typeface="Arial" panose="020B0604020202020204" pitchFamily="34" charset="0"/>
                    <a:cs typeface="Arial" panose="020B0604020202020204" pitchFamily="34" charset="0"/>
                  </a:rPr>
                  <a:t>2.5.</a:t>
                </a:r>
                <a:endParaRPr lang="en-GB" sz="1400" b="1" dirty="0">
                  <a:solidFill>
                    <a:srgbClr val="3E35FB"/>
                  </a:solidFill>
                  <a:latin typeface="Arial" panose="020B0604020202020204" pitchFamily="34" charset="0"/>
                  <a:cs typeface="Arial" panose="020B0604020202020204" pitchFamily="34" charset="0"/>
                </a:endParaRPr>
              </a:p>
            </p:txBody>
          </p:sp>
        </mc:Choice>
        <mc:Fallback xmlns="">
          <p:sp>
            <p:nvSpPr>
              <p:cNvPr id="11" name="Rounded Rectangle 10"/>
              <p:cNvSpPr>
                <a:spLocks noRot="1" noChangeAspect="1" noMove="1" noResize="1" noEditPoints="1" noAdjustHandles="1" noChangeArrowheads="1" noChangeShapeType="1" noTextEdit="1"/>
              </p:cNvSpPr>
              <p:nvPr/>
            </p:nvSpPr>
            <p:spPr>
              <a:xfrm>
                <a:off x="5120800" y="1251680"/>
                <a:ext cx="5920365" cy="309319"/>
              </a:xfrm>
              <a:prstGeom prst="roundRect">
                <a:avLst/>
              </a:prstGeom>
              <a:blipFill rotWithShape="0">
                <a:blip r:embed="rId4"/>
                <a:stretch>
                  <a:fillRect b="-14815"/>
                </a:stretch>
              </a:blipFill>
              <a:ln>
                <a:solidFill>
                  <a:schemeClr val="accent6">
                    <a:lumMod val="20000"/>
                    <a:lumOff val="80000"/>
                  </a:schemeClr>
                </a:solidFill>
              </a:ln>
            </p:spPr>
            <p:txBody>
              <a:bodyPr/>
              <a:lstStyle/>
              <a:p>
                <a:r>
                  <a:rPr lang="en-GB">
                    <a:noFill/>
                  </a:rPr>
                  <a:t> </a:t>
                </a:r>
              </a:p>
            </p:txBody>
          </p:sp>
        </mc:Fallback>
      </mc:AlternateContent>
      <p:sp>
        <p:nvSpPr>
          <p:cNvPr id="13" name="Yuvarlatılmış Dikdörtgen 24"/>
          <p:cNvSpPr/>
          <p:nvPr/>
        </p:nvSpPr>
        <p:spPr>
          <a:xfrm>
            <a:off x="4893162" y="4649374"/>
            <a:ext cx="6869320" cy="1373214"/>
          </a:xfrm>
          <a:prstGeom prst="roundRect">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n-GB" sz="1400" b="1" dirty="0" smtClean="0">
                <a:solidFill>
                  <a:schemeClr val="tx1"/>
                </a:solidFill>
              </a:rPr>
              <a:t>All </a:t>
            </a:r>
            <a:r>
              <a:rPr lang="en-GB" sz="1400" b="1" dirty="0">
                <a:solidFill>
                  <a:schemeClr val="tx1"/>
                </a:solidFill>
              </a:rPr>
              <a:t>positrons by 99 % are transported</a:t>
            </a:r>
            <a:r>
              <a:rPr lang="en-GB" sz="1400" b="1" dirty="0" smtClean="0">
                <a:solidFill>
                  <a:schemeClr val="tx1"/>
                </a:solidFill>
              </a:rPr>
              <a:t>.</a:t>
            </a:r>
          </a:p>
          <a:p>
            <a:pPr marL="171450" indent="-171450">
              <a:buFont typeface="Arial" panose="020B0604020202020204" pitchFamily="34" charset="0"/>
              <a:buChar char="•"/>
            </a:pPr>
            <a:endParaRPr lang="en-GB" sz="1400" b="1" dirty="0" smtClean="0">
              <a:solidFill>
                <a:schemeClr val="tx1"/>
              </a:solidFill>
            </a:endParaRPr>
          </a:p>
          <a:p>
            <a:pPr marL="171450" indent="-171450">
              <a:buFont typeface="Arial" panose="020B0604020202020204" pitchFamily="34" charset="0"/>
              <a:buChar char="•"/>
            </a:pPr>
            <a:r>
              <a:rPr lang="en-GB" sz="1400" b="1" dirty="0" smtClean="0">
                <a:solidFill>
                  <a:schemeClr val="tx1"/>
                </a:solidFill>
              </a:rPr>
              <a:t>All </a:t>
            </a:r>
            <a:r>
              <a:rPr lang="en-GB" sz="1400" b="1" dirty="0">
                <a:solidFill>
                  <a:schemeClr val="tx1"/>
                </a:solidFill>
              </a:rPr>
              <a:t>positrons are within </a:t>
            </a:r>
            <a:r>
              <a:rPr lang="en-GB" sz="1400" b="1" dirty="0" smtClean="0">
                <a:solidFill>
                  <a:schemeClr val="tx1"/>
                </a:solidFill>
              </a:rPr>
              <a:t>1</a:t>
            </a:r>
            <a:r>
              <a:rPr lang="en-GB" sz="1400" b="1" dirty="0">
                <a:solidFill>
                  <a:schemeClr val="tx1"/>
                </a:solidFill>
              </a:rPr>
              <a:t>% acceptance </a:t>
            </a:r>
            <a:r>
              <a:rPr lang="en-GB" sz="1400" b="1" dirty="0" smtClean="0">
                <a:solidFill>
                  <a:schemeClr val="tx1"/>
                </a:solidFill>
              </a:rPr>
              <a:t>window of the pre-damping ring.</a:t>
            </a:r>
            <a:endParaRPr lang="en-GB" sz="1400" b="1" dirty="0">
              <a:solidFill>
                <a:schemeClr val="tx1"/>
              </a:solidFill>
            </a:endParaRPr>
          </a:p>
          <a:p>
            <a:pPr marL="171450" indent="-171450">
              <a:buFont typeface="Arial" panose="020B0604020202020204" pitchFamily="34" charset="0"/>
              <a:buChar char="•"/>
            </a:pPr>
            <a:endParaRPr lang="en-GB" sz="1400" b="1" dirty="0" smtClean="0">
              <a:solidFill>
                <a:schemeClr val="tx1"/>
              </a:solidFill>
            </a:endParaRPr>
          </a:p>
        </p:txBody>
      </p:sp>
      <p:pic>
        <p:nvPicPr>
          <p:cNvPr id="15" name="Picture 14"/>
          <p:cNvPicPr>
            <a:picLocks noChangeAspect="1"/>
          </p:cNvPicPr>
          <p:nvPr/>
        </p:nvPicPr>
        <p:blipFill>
          <a:blip r:embed="rId5"/>
          <a:stretch>
            <a:fillRect/>
          </a:stretch>
        </p:blipFill>
        <p:spPr>
          <a:xfrm>
            <a:off x="827943" y="4749515"/>
            <a:ext cx="2922841" cy="1172932"/>
          </a:xfrm>
          <a:prstGeom prst="rect">
            <a:avLst/>
          </a:prstGeom>
        </p:spPr>
      </p:pic>
      <mc:AlternateContent xmlns:mc="http://schemas.openxmlformats.org/markup-compatibility/2006" xmlns:a14="http://schemas.microsoft.com/office/drawing/2010/main">
        <mc:Choice Requires="a14">
          <p:sp>
            <p:nvSpPr>
              <p:cNvPr id="16" name="Rounded Rectangle 15"/>
              <p:cNvSpPr/>
              <p:nvPr/>
            </p:nvSpPr>
            <p:spPr>
              <a:xfrm>
                <a:off x="1072255" y="1263697"/>
                <a:ext cx="2311980" cy="285949"/>
              </a:xfrm>
              <a:prstGeom prst="round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000" b="1" dirty="0" smtClean="0">
                    <a:solidFill>
                      <a:schemeClr val="tx1"/>
                    </a:solidFill>
                  </a:rPr>
                  <a:t>*Positron yield (CDR): 0.70 </a:t>
                </a:r>
                <a14:m>
                  <m:oMath xmlns:m="http://schemas.openxmlformats.org/officeDocument/2006/math">
                    <m:sSup>
                      <m:sSupPr>
                        <m:ctrlPr>
                          <a:rPr lang="en-US" sz="1000" i="1">
                            <a:solidFill>
                              <a:schemeClr val="tx1"/>
                            </a:solidFill>
                            <a:latin typeface="Cambria Math" panose="02040503050406030204" pitchFamily="18" charset="0"/>
                          </a:rPr>
                        </m:ctrlPr>
                      </m:sSupPr>
                      <m:e>
                        <m:r>
                          <a:rPr lang="en-US" sz="1000">
                            <a:solidFill>
                              <a:schemeClr val="tx1"/>
                            </a:solidFill>
                            <a:latin typeface="Cambria Math" panose="02040503050406030204" pitchFamily="18" charset="0"/>
                          </a:rPr>
                          <m:t>𝑒</m:t>
                        </m:r>
                      </m:e>
                      <m:sup>
                        <m:r>
                          <a:rPr lang="en-US" sz="1000">
                            <a:solidFill>
                              <a:schemeClr val="tx1"/>
                            </a:solidFill>
                            <a:latin typeface="Cambria Math" panose="02040503050406030204" pitchFamily="18" charset="0"/>
                          </a:rPr>
                          <m:t>+</m:t>
                        </m:r>
                      </m:sup>
                    </m:sSup>
                    <m:r>
                      <a:rPr lang="en-US" sz="1000">
                        <a:solidFill>
                          <a:schemeClr val="tx1"/>
                        </a:solidFill>
                        <a:latin typeface="Cambria Math" panose="02040503050406030204" pitchFamily="18" charset="0"/>
                      </a:rPr>
                      <m:t>/</m:t>
                    </m:r>
                    <m:sSup>
                      <m:sSupPr>
                        <m:ctrlPr>
                          <a:rPr lang="en-US" sz="1000" i="1">
                            <a:solidFill>
                              <a:schemeClr val="tx1"/>
                            </a:solidFill>
                            <a:latin typeface="Cambria Math" panose="02040503050406030204" pitchFamily="18" charset="0"/>
                          </a:rPr>
                        </m:ctrlPr>
                      </m:sSupPr>
                      <m:e>
                        <m:r>
                          <a:rPr lang="en-US" sz="1000">
                            <a:solidFill>
                              <a:schemeClr val="tx1"/>
                            </a:solidFill>
                            <a:latin typeface="Cambria Math" panose="02040503050406030204" pitchFamily="18" charset="0"/>
                          </a:rPr>
                          <m:t>𝑒</m:t>
                        </m:r>
                      </m:e>
                      <m:sup>
                        <m:r>
                          <a:rPr lang="en-US" sz="1000">
                            <a:solidFill>
                              <a:schemeClr val="tx1"/>
                            </a:solidFill>
                            <a:latin typeface="Cambria Math" panose="02040503050406030204" pitchFamily="18" charset="0"/>
                          </a:rPr>
                          <m:t>−</m:t>
                        </m:r>
                      </m:sup>
                    </m:sSup>
                  </m:oMath>
                </a14:m>
                <a:endParaRPr lang="en-GB" sz="1000" b="1" dirty="0">
                  <a:solidFill>
                    <a:schemeClr val="tx1"/>
                  </a:solidFill>
                </a:endParaRPr>
              </a:p>
            </p:txBody>
          </p:sp>
        </mc:Choice>
        <mc:Fallback xmlns="">
          <p:sp>
            <p:nvSpPr>
              <p:cNvPr id="16" name="Rounded Rectangle 15"/>
              <p:cNvSpPr>
                <a:spLocks noRot="1" noChangeAspect="1" noMove="1" noResize="1" noEditPoints="1" noAdjustHandles="1" noChangeArrowheads="1" noChangeShapeType="1" noTextEdit="1"/>
              </p:cNvSpPr>
              <p:nvPr/>
            </p:nvSpPr>
            <p:spPr>
              <a:xfrm>
                <a:off x="1072255" y="1263697"/>
                <a:ext cx="2311980" cy="285949"/>
              </a:xfrm>
              <a:prstGeom prst="roundRect">
                <a:avLst/>
              </a:prstGeom>
              <a:blipFill rotWithShape="0">
                <a:blip r:embed="rId6"/>
                <a:stretch>
                  <a:fillRect/>
                </a:stretch>
              </a:blipFill>
              <a:ln>
                <a:solidFill>
                  <a:schemeClr val="accent6">
                    <a:lumMod val="20000"/>
                    <a:lumOff val="80000"/>
                  </a:schemeClr>
                </a:solidFill>
              </a:ln>
            </p:spPr>
            <p:txBody>
              <a:bodyPr/>
              <a:lstStyle/>
              <a:p>
                <a:r>
                  <a:rPr lang="en-GB">
                    <a:noFill/>
                  </a:rPr>
                  <a:t> </a:t>
                </a:r>
              </a:p>
            </p:txBody>
          </p:sp>
        </mc:Fallback>
      </mc:AlternateContent>
      <p:sp>
        <p:nvSpPr>
          <p:cNvPr id="17" name="Metin kutusu 3"/>
          <p:cNvSpPr txBox="1"/>
          <p:nvPr/>
        </p:nvSpPr>
        <p:spPr>
          <a:xfrm>
            <a:off x="1128196" y="5934715"/>
            <a:ext cx="2322333" cy="184666"/>
          </a:xfrm>
          <a:prstGeom prst="rect">
            <a:avLst/>
          </a:prstGeom>
          <a:noFill/>
        </p:spPr>
        <p:txBody>
          <a:bodyPr wrap="square" rtlCol="0">
            <a:spAutoFit/>
          </a:bodyPr>
          <a:lstStyle/>
          <a:p>
            <a:r>
              <a:rPr lang="en-US" sz="600" dirty="0" smtClean="0">
                <a:hlinkClick r:id="rId7"/>
              </a:rPr>
              <a:t>http</a:t>
            </a:r>
            <a:r>
              <a:rPr lang="en-US" sz="600" dirty="0">
                <a:hlinkClick r:id="rId7"/>
              </a:rPr>
              <a:t>://</a:t>
            </a:r>
            <a:r>
              <a:rPr lang="en-US" sz="600" dirty="0" smtClean="0">
                <a:hlinkClick r:id="rId7"/>
              </a:rPr>
              <a:t>cds.cern.ch/record/1277226/files/CERN-OPEN-2010-020.pdf</a:t>
            </a:r>
            <a:endParaRPr lang="en-US" sz="600" dirty="0" smtClean="0"/>
          </a:p>
        </p:txBody>
      </p:sp>
      <p:pic>
        <p:nvPicPr>
          <p:cNvPr id="18" name="Picture 17"/>
          <p:cNvPicPr>
            <a:picLocks noChangeAspect="1"/>
          </p:cNvPicPr>
          <p:nvPr/>
        </p:nvPicPr>
        <p:blipFill>
          <a:blip r:embed="rId8"/>
          <a:stretch>
            <a:fillRect/>
          </a:stretch>
        </p:blipFill>
        <p:spPr>
          <a:xfrm>
            <a:off x="316314" y="1525156"/>
            <a:ext cx="3574052" cy="2766125"/>
          </a:xfrm>
          <a:prstGeom prst="rect">
            <a:avLst/>
          </a:prstGeom>
        </p:spPr>
      </p:pic>
      <p:sp>
        <p:nvSpPr>
          <p:cNvPr id="19" name="Rounded Rectangle 18"/>
          <p:cNvSpPr/>
          <p:nvPr/>
        </p:nvSpPr>
        <p:spPr>
          <a:xfrm>
            <a:off x="1994157" y="1003009"/>
            <a:ext cx="614520" cy="219059"/>
          </a:xfrm>
          <a:prstGeom prst="round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000" b="1" dirty="0" smtClean="0">
                <a:solidFill>
                  <a:schemeClr val="tx1"/>
                </a:solidFill>
              </a:rPr>
              <a:t>*CDR</a:t>
            </a:r>
            <a:endParaRPr lang="en-GB" sz="1000" b="1" dirty="0">
              <a:solidFill>
                <a:schemeClr val="tx1"/>
              </a:solidFill>
            </a:endParaRPr>
          </a:p>
        </p:txBody>
      </p:sp>
      <p:sp>
        <p:nvSpPr>
          <p:cNvPr id="20" name="Rounded Rectangle 19"/>
          <p:cNvSpPr/>
          <p:nvPr/>
        </p:nvSpPr>
        <p:spPr>
          <a:xfrm>
            <a:off x="7866251" y="996922"/>
            <a:ext cx="1689229" cy="159262"/>
          </a:xfrm>
          <a:prstGeom prst="round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solidFill>
                  <a:schemeClr val="tx1"/>
                </a:solidFill>
              </a:rPr>
              <a:t>Our previous </a:t>
            </a:r>
            <a:r>
              <a:rPr lang="en-GB" sz="1200" b="1" dirty="0">
                <a:solidFill>
                  <a:schemeClr val="tx1"/>
                </a:solidFill>
              </a:rPr>
              <a:t>r</a:t>
            </a:r>
            <a:r>
              <a:rPr lang="en-GB" sz="1200" b="1" dirty="0" smtClean="0">
                <a:solidFill>
                  <a:schemeClr val="tx1"/>
                </a:solidFill>
              </a:rPr>
              <a:t>esults</a:t>
            </a:r>
            <a:endParaRPr lang="en-GB" sz="1200" b="1" dirty="0">
              <a:solidFill>
                <a:schemeClr val="tx1"/>
              </a:solidFill>
            </a:endParaRPr>
          </a:p>
        </p:txBody>
      </p:sp>
      <p:cxnSp>
        <p:nvCxnSpPr>
          <p:cNvPr id="21" name="Straight Connector 20"/>
          <p:cNvCxnSpPr/>
          <p:nvPr/>
        </p:nvCxnSpPr>
        <p:spPr>
          <a:xfrm>
            <a:off x="4171845" y="970239"/>
            <a:ext cx="0" cy="5887761"/>
          </a:xfrm>
          <a:prstGeom prst="line">
            <a:avLst/>
          </a:prstGeom>
        </p:spPr>
        <p:style>
          <a:lnRef idx="1">
            <a:schemeClr val="accent6"/>
          </a:lnRef>
          <a:fillRef idx="0">
            <a:schemeClr val="accent6"/>
          </a:fillRef>
          <a:effectRef idx="0">
            <a:schemeClr val="accent6"/>
          </a:effectRef>
          <a:fontRef idx="minor">
            <a:schemeClr val="tx1"/>
          </a:fontRef>
        </p:style>
      </p:cxnSp>
      <mc:AlternateContent xmlns:mc="http://schemas.openxmlformats.org/markup-compatibility/2006" xmlns:a14="http://schemas.microsoft.com/office/drawing/2010/main">
        <mc:Choice Requires="a14">
          <p:sp>
            <p:nvSpPr>
              <p:cNvPr id="22" name="Rounded Rectangle 21"/>
              <p:cNvSpPr/>
              <p:nvPr/>
            </p:nvSpPr>
            <p:spPr>
              <a:xfrm>
                <a:off x="899200" y="4367268"/>
                <a:ext cx="2780328" cy="352567"/>
              </a:xfrm>
              <a:prstGeom prst="roundRect">
                <a:avLst/>
              </a:prstGeom>
              <a:no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000" b="1" dirty="0" smtClean="0">
                    <a:solidFill>
                      <a:srgbClr val="3E35FB"/>
                    </a:solidFill>
                  </a:rPr>
                  <a:t>Energy acceptance → 1%: → yield: 0.39 </a:t>
                </a:r>
                <a14:m>
                  <m:oMath xmlns:m="http://schemas.openxmlformats.org/officeDocument/2006/math">
                    <m:sSup>
                      <m:sSupPr>
                        <m:ctrlPr>
                          <a:rPr lang="en-US" sz="1000" i="1" smtClean="0">
                            <a:solidFill>
                              <a:srgbClr val="3E35FB"/>
                            </a:solidFill>
                            <a:latin typeface="Cambria Math" panose="02040503050406030204" pitchFamily="18" charset="0"/>
                          </a:rPr>
                        </m:ctrlPr>
                      </m:sSupPr>
                      <m:e>
                        <m:r>
                          <a:rPr lang="en-US" sz="1000">
                            <a:solidFill>
                              <a:srgbClr val="3E35FB"/>
                            </a:solidFill>
                            <a:latin typeface="Cambria Math" panose="02040503050406030204" pitchFamily="18" charset="0"/>
                          </a:rPr>
                          <m:t>𝑒</m:t>
                        </m:r>
                      </m:e>
                      <m:sup>
                        <m:r>
                          <a:rPr lang="en-US" sz="1000">
                            <a:solidFill>
                              <a:srgbClr val="3E35FB"/>
                            </a:solidFill>
                            <a:latin typeface="Cambria Math" panose="02040503050406030204" pitchFamily="18" charset="0"/>
                          </a:rPr>
                          <m:t>+</m:t>
                        </m:r>
                      </m:sup>
                    </m:sSup>
                    <m:r>
                      <a:rPr lang="en-US" sz="1000">
                        <a:solidFill>
                          <a:srgbClr val="3E35FB"/>
                        </a:solidFill>
                        <a:latin typeface="Cambria Math" panose="02040503050406030204" pitchFamily="18" charset="0"/>
                      </a:rPr>
                      <m:t>/</m:t>
                    </m:r>
                    <m:sSup>
                      <m:sSupPr>
                        <m:ctrlPr>
                          <a:rPr lang="en-US" sz="1000" i="1">
                            <a:solidFill>
                              <a:srgbClr val="3E35FB"/>
                            </a:solidFill>
                            <a:latin typeface="Cambria Math" panose="02040503050406030204" pitchFamily="18" charset="0"/>
                          </a:rPr>
                        </m:ctrlPr>
                      </m:sSupPr>
                      <m:e>
                        <m:r>
                          <a:rPr lang="en-US" sz="1000">
                            <a:solidFill>
                              <a:srgbClr val="3E35FB"/>
                            </a:solidFill>
                            <a:latin typeface="Cambria Math" panose="02040503050406030204" pitchFamily="18" charset="0"/>
                          </a:rPr>
                          <m:t>𝑒</m:t>
                        </m:r>
                      </m:e>
                      <m:sup>
                        <m:r>
                          <a:rPr lang="en-US" sz="1000">
                            <a:solidFill>
                              <a:srgbClr val="3E35FB"/>
                            </a:solidFill>
                            <a:latin typeface="Cambria Math" panose="02040503050406030204" pitchFamily="18" charset="0"/>
                          </a:rPr>
                          <m:t>−</m:t>
                        </m:r>
                      </m:sup>
                    </m:sSup>
                  </m:oMath>
                </a14:m>
                <a:endParaRPr lang="en-GB" sz="1000" b="1" dirty="0">
                  <a:solidFill>
                    <a:srgbClr val="3E35FB"/>
                  </a:solidFill>
                </a:endParaRPr>
              </a:p>
            </p:txBody>
          </p:sp>
        </mc:Choice>
        <mc:Fallback xmlns="">
          <p:sp>
            <p:nvSpPr>
              <p:cNvPr id="22" name="Rounded Rectangle 21"/>
              <p:cNvSpPr>
                <a:spLocks noRot="1" noChangeAspect="1" noMove="1" noResize="1" noEditPoints="1" noAdjustHandles="1" noChangeArrowheads="1" noChangeShapeType="1" noTextEdit="1"/>
              </p:cNvSpPr>
              <p:nvPr/>
            </p:nvSpPr>
            <p:spPr>
              <a:xfrm>
                <a:off x="899200" y="4367268"/>
                <a:ext cx="2780328" cy="352567"/>
              </a:xfrm>
              <a:prstGeom prst="roundRect">
                <a:avLst/>
              </a:prstGeom>
              <a:blipFill rotWithShape="0">
                <a:blip r:embed="rId10"/>
                <a:stretch>
                  <a:fillRect/>
                </a:stretch>
              </a:blipFill>
              <a:ln>
                <a:solidFill>
                  <a:schemeClr val="accent6">
                    <a:lumMod val="20000"/>
                    <a:lumOff val="80000"/>
                  </a:schemeClr>
                </a:solidFill>
              </a:ln>
            </p:spPr>
            <p:txBody>
              <a:bodyPr/>
              <a:lstStyle/>
              <a:p>
                <a:r>
                  <a:rPr lang="en-GB">
                    <a:noFill/>
                  </a:rPr>
                  <a:t> </a:t>
                </a:r>
              </a:p>
            </p:txBody>
          </p:sp>
        </mc:Fallback>
      </mc:AlternateContent>
      <p:pic>
        <p:nvPicPr>
          <p:cNvPr id="26" name="Resim 25"/>
          <p:cNvPicPr/>
          <p:nvPr/>
        </p:nvPicPr>
        <p:blipFill>
          <a:blip r:embed="rId11" cstate="print">
            <a:extLst>
              <a:ext uri="{28A0092B-C50C-407E-A947-70E740481C1C}">
                <a14:useLocalDpi xmlns:a14="http://schemas.microsoft.com/office/drawing/2010/main" val="0"/>
              </a:ext>
            </a:extLst>
          </a:blip>
          <a:stretch>
            <a:fillRect/>
          </a:stretch>
        </p:blipFill>
        <p:spPr>
          <a:xfrm>
            <a:off x="8512817" y="1623568"/>
            <a:ext cx="3627557" cy="2722659"/>
          </a:xfrm>
          <a:prstGeom prst="rect">
            <a:avLst/>
          </a:prstGeom>
        </p:spPr>
      </p:pic>
      <p:sp>
        <p:nvSpPr>
          <p:cNvPr id="25" name="Rounded Rectangle 24"/>
          <p:cNvSpPr/>
          <p:nvPr/>
        </p:nvSpPr>
        <p:spPr>
          <a:xfrm>
            <a:off x="213144" y="6106335"/>
            <a:ext cx="3823063" cy="516450"/>
          </a:xfrm>
          <a:prstGeom prst="roundRect">
            <a:avLst/>
          </a:prstGeom>
          <a:solidFill>
            <a:schemeClr val="bg1"/>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The yield is defined as the total number of positrons at the exit of the amorphous target compared to the number of electrons impinging onto the crystal target</a:t>
            </a:r>
          </a:p>
        </p:txBody>
      </p:sp>
      <p:sp>
        <p:nvSpPr>
          <p:cNvPr id="23"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Tree>
    <p:extLst>
      <p:ext uri="{BB962C8B-B14F-4D97-AF65-F5344CB8AC3E}">
        <p14:creationId xmlns:p14="http://schemas.microsoft.com/office/powerpoint/2010/main" val="14094128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1 Başlık"/>
          <p:cNvSpPr>
            <a:spLocks noGrp="1"/>
          </p:cNvSpPr>
          <p:nvPr>
            <p:ph type="title"/>
          </p:nvPr>
        </p:nvSpPr>
        <p:spPr>
          <a:xfrm>
            <a:off x="0" y="-19064"/>
            <a:ext cx="12192000" cy="963379"/>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spPr>
        <p:txBody>
          <a:bodyPr>
            <a:normAutofit/>
          </a:bodyPr>
          <a:lstStyle/>
          <a:p>
            <a:pPr algn="ctr"/>
            <a:r>
              <a:rPr lang="tr-TR" sz="2900" b="1" u="sng" dirty="0" err="1" smtClean="0"/>
              <a:t>our</a:t>
            </a:r>
            <a:r>
              <a:rPr lang="en-US" sz="2900" b="1" u="sng" dirty="0" smtClean="0"/>
              <a:t> previous studies</a:t>
            </a:r>
            <a:endParaRPr lang="tr-TR" sz="2900" b="1" u="sng" dirty="0">
              <a:solidFill>
                <a:schemeClr val="tx1"/>
              </a:solidFill>
            </a:endParaRPr>
          </a:p>
        </p:txBody>
      </p:sp>
      <p:sp>
        <p:nvSpPr>
          <p:cNvPr id="5" name="Slayt Numarası Yer Tutucusu 4"/>
          <p:cNvSpPr>
            <a:spLocks noGrp="1"/>
          </p:cNvSpPr>
          <p:nvPr>
            <p:ph type="sldNum" sz="quarter" idx="12"/>
          </p:nvPr>
        </p:nvSpPr>
        <p:spPr/>
        <p:txBody>
          <a:bodyPr/>
          <a:lstStyle/>
          <a:p>
            <a:fld id="{4755557C-2EE6-49D0-BCDC-5028C6D5AECA}" type="slidenum">
              <a:rPr lang="en-US" smtClean="0"/>
              <a:t>8</a:t>
            </a:fld>
            <a:endParaRPr lang="en-US"/>
          </a:p>
        </p:txBody>
      </p:sp>
      <p:sp>
        <p:nvSpPr>
          <p:cNvPr id="10" name="Yuvarlatılmış Dikdörtgen 9"/>
          <p:cNvSpPr/>
          <p:nvPr/>
        </p:nvSpPr>
        <p:spPr>
          <a:xfrm>
            <a:off x="444137" y="969715"/>
            <a:ext cx="11366863" cy="5386635"/>
          </a:xfrm>
          <a:prstGeom prst="roundRect">
            <a:avLst/>
          </a:prstGeom>
          <a:solidFill>
            <a:schemeClr val="accent6">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solidFill>
                <a:schemeClr val="tx1"/>
              </a:solidFill>
            </a:endParaRPr>
          </a:p>
          <a:p>
            <a:pPr marL="285750" indent="-285750">
              <a:buFont typeface="Wingdings" panose="05000000000000000000" pitchFamily="2" charset="2"/>
              <a:buChar char="ü"/>
            </a:pPr>
            <a:r>
              <a:rPr lang="en-US" dirty="0" smtClean="0">
                <a:solidFill>
                  <a:schemeClr val="tx1"/>
                </a:solidFill>
              </a:rPr>
              <a:t>Total yield at the entrance of the pre-damping ring: 0.97 </a:t>
            </a:r>
            <a:r>
              <a:rPr lang="en-US" dirty="0">
                <a:solidFill>
                  <a:schemeClr val="tx1"/>
                </a:solidFill>
              </a:rPr>
              <a:t>e+/e-</a:t>
            </a:r>
            <a:endParaRPr lang="en-US" dirty="0" smtClean="0">
              <a:solidFill>
                <a:schemeClr val="tx1"/>
              </a:solidFill>
            </a:endParaRPr>
          </a:p>
          <a:p>
            <a:pPr marL="285750" indent="-285750">
              <a:buFont typeface="Wingdings" panose="05000000000000000000" pitchFamily="2" charset="2"/>
              <a:buChar char="ü"/>
            </a:pPr>
            <a:endParaRPr lang="en-US" dirty="0" smtClean="0">
              <a:solidFill>
                <a:schemeClr val="tx1"/>
              </a:solidFill>
            </a:endParaRPr>
          </a:p>
          <a:p>
            <a:pPr marL="285750" indent="-285750">
              <a:buFont typeface="Wingdings" panose="05000000000000000000" pitchFamily="2" charset="2"/>
              <a:buChar char="ü"/>
            </a:pPr>
            <a:r>
              <a:rPr lang="en-US" dirty="0">
                <a:solidFill>
                  <a:schemeClr val="tx1"/>
                </a:solidFill>
              </a:rPr>
              <a:t>Positron yield: </a:t>
            </a:r>
            <a:r>
              <a:rPr lang="en-US" dirty="0" smtClean="0">
                <a:solidFill>
                  <a:schemeClr val="tx1"/>
                </a:solidFill>
              </a:rPr>
              <a:t>0.97 </a:t>
            </a:r>
            <a:r>
              <a:rPr lang="en-US" dirty="0">
                <a:solidFill>
                  <a:schemeClr val="tx1"/>
                </a:solidFill>
              </a:rPr>
              <a:t>e+/e- within 1% acceptance </a:t>
            </a:r>
            <a:r>
              <a:rPr lang="en-US" dirty="0" smtClean="0">
                <a:solidFill>
                  <a:schemeClr val="tx1"/>
                </a:solidFill>
              </a:rPr>
              <a:t>window</a:t>
            </a:r>
          </a:p>
          <a:p>
            <a:r>
              <a:rPr lang="en-US" dirty="0" smtClean="0">
                <a:solidFill>
                  <a:schemeClr val="tx1"/>
                </a:solidFill>
              </a:rPr>
              <a:t> </a:t>
            </a:r>
          </a:p>
          <a:p>
            <a:pPr marL="285750" indent="-285750">
              <a:buFont typeface="Wingdings" panose="05000000000000000000" pitchFamily="2" charset="2"/>
              <a:buChar char="ü"/>
            </a:pPr>
            <a:r>
              <a:rPr lang="en-GB" dirty="0" smtClean="0">
                <a:solidFill>
                  <a:schemeClr val="tx1"/>
                </a:solidFill>
              </a:rPr>
              <a:t>Positron yield at the entrance of the pre-damping ring is increased </a:t>
            </a:r>
            <a:r>
              <a:rPr lang="en-GB" dirty="0">
                <a:solidFill>
                  <a:schemeClr val="tx1"/>
                </a:solidFill>
              </a:rPr>
              <a:t>by a factor </a:t>
            </a:r>
            <a:r>
              <a:rPr lang="en-GB" dirty="0" smtClean="0">
                <a:solidFill>
                  <a:schemeClr val="tx1"/>
                </a:solidFill>
              </a:rPr>
              <a:t>2.5 compared to the CLIC CDR</a:t>
            </a:r>
          </a:p>
          <a:p>
            <a:pPr marL="285750" indent="-285750">
              <a:buFont typeface="Wingdings" panose="05000000000000000000" pitchFamily="2" charset="2"/>
              <a:buChar char="ü"/>
            </a:pPr>
            <a:endParaRPr lang="en-GB" dirty="0">
              <a:solidFill>
                <a:schemeClr val="tx1"/>
              </a:solidFill>
            </a:endParaRPr>
          </a:p>
          <a:p>
            <a:pPr marL="285750" indent="-285750">
              <a:buFont typeface="Wingdings" panose="05000000000000000000" pitchFamily="2" charset="2"/>
              <a:buChar char="ü"/>
            </a:pPr>
            <a:r>
              <a:rPr lang="en-GB" dirty="0" smtClean="0">
                <a:solidFill>
                  <a:schemeClr val="tx1"/>
                </a:solidFill>
              </a:rPr>
              <a:t>This result allows to reduce the beam current of the electron driver linac impinging onto the target</a:t>
            </a:r>
          </a:p>
          <a:p>
            <a:pPr marL="285750" indent="-285750">
              <a:buFont typeface="Wingdings" panose="05000000000000000000" pitchFamily="2" charset="2"/>
              <a:buChar char="ü"/>
            </a:pPr>
            <a:endParaRPr lang="en-GB" dirty="0">
              <a:solidFill>
                <a:schemeClr val="tx1"/>
              </a:solidFill>
            </a:endParaRPr>
          </a:p>
          <a:p>
            <a:pPr marL="285750" indent="-285750">
              <a:buFont typeface="Wingdings" panose="05000000000000000000" pitchFamily="2" charset="2"/>
              <a:buChar char="ü"/>
            </a:pPr>
            <a:r>
              <a:rPr lang="en-GB" dirty="0" smtClean="0">
                <a:solidFill>
                  <a:schemeClr val="tx1"/>
                </a:solidFill>
              </a:rPr>
              <a:t>It provides significant cost savings for electron driver linac</a:t>
            </a:r>
          </a:p>
          <a:p>
            <a:pPr marL="285750" indent="-285750">
              <a:buFont typeface="Wingdings" panose="05000000000000000000" pitchFamily="2" charset="2"/>
              <a:buChar char="ü"/>
            </a:pPr>
            <a:endParaRPr lang="en-GB" dirty="0" smtClean="0">
              <a:solidFill>
                <a:schemeClr val="tx1"/>
              </a:solidFill>
            </a:endParaRPr>
          </a:p>
          <a:p>
            <a:pPr marL="285750" indent="-285750">
              <a:buFont typeface="Wingdings" panose="05000000000000000000" pitchFamily="2" charset="2"/>
              <a:buChar char="ü"/>
            </a:pPr>
            <a:r>
              <a:rPr lang="en-US" dirty="0" smtClean="0">
                <a:solidFill>
                  <a:schemeClr val="tx1"/>
                </a:solidFill>
              </a:rPr>
              <a:t>A single target station can be used </a:t>
            </a:r>
            <a:r>
              <a:rPr lang="en-US" dirty="0">
                <a:solidFill>
                  <a:schemeClr val="tx1"/>
                </a:solidFill>
              </a:rPr>
              <a:t>for the first stage of CLIC at 380 </a:t>
            </a:r>
            <a:r>
              <a:rPr lang="en-US" dirty="0" smtClean="0">
                <a:solidFill>
                  <a:schemeClr val="tx1"/>
                </a:solidFill>
              </a:rPr>
              <a:t>GeV</a:t>
            </a:r>
          </a:p>
          <a:p>
            <a:pPr marL="285750" indent="-285750">
              <a:buFont typeface="Wingdings" panose="05000000000000000000" pitchFamily="2" charset="2"/>
              <a:buChar char="ü"/>
            </a:pPr>
            <a:endParaRPr lang="en-US" dirty="0">
              <a:solidFill>
                <a:schemeClr val="tx1"/>
              </a:solidFill>
            </a:endParaRPr>
          </a:p>
          <a:p>
            <a:pPr marL="285750" indent="-285750">
              <a:buFont typeface="Wingdings" panose="05000000000000000000" pitchFamily="2" charset="2"/>
              <a:buChar char="ü"/>
            </a:pPr>
            <a:r>
              <a:rPr lang="en-US" dirty="0" smtClean="0">
                <a:solidFill>
                  <a:schemeClr val="tx1"/>
                </a:solidFill>
              </a:rPr>
              <a:t>In the original study for the CDR, two station including a hybrid target and a pre-injector linac was assumed in parallel at this stage </a:t>
            </a:r>
          </a:p>
          <a:p>
            <a:endParaRPr lang="en-US" dirty="0" smtClean="0">
              <a:solidFill>
                <a:schemeClr val="tx1"/>
              </a:solidFill>
            </a:endParaRPr>
          </a:p>
          <a:p>
            <a:endParaRPr lang="en-US" dirty="0" smtClean="0">
              <a:solidFill>
                <a:schemeClr val="tx1"/>
              </a:solidFill>
            </a:endParaRPr>
          </a:p>
          <a:p>
            <a:pPr algn="ctr"/>
            <a:r>
              <a:rPr lang="en-GB" sz="800" dirty="0">
                <a:solidFill>
                  <a:schemeClr val="tx1"/>
                </a:solidFill>
              </a:rPr>
              <a:t>C. Bayar,  A. K. Ciftci, S. Doebert and A. Latina, “Design and Optimisation of the Positron Production Chain </a:t>
            </a:r>
            <a:r>
              <a:rPr lang="en-GB" sz="800" dirty="0" smtClean="0">
                <a:solidFill>
                  <a:schemeClr val="tx1"/>
                </a:solidFill>
              </a:rPr>
              <a:t> for </a:t>
            </a:r>
            <a:r>
              <a:rPr lang="en-GB" sz="800" dirty="0">
                <a:solidFill>
                  <a:schemeClr val="tx1"/>
                </a:solidFill>
              </a:rPr>
              <a:t>CLIC from target to the Damping Ring”, Nuclear Inst. and Methods in Physics </a:t>
            </a:r>
            <a:r>
              <a:rPr lang="en-GB" sz="800" dirty="0" smtClean="0">
                <a:solidFill>
                  <a:schemeClr val="tx1"/>
                </a:solidFill>
              </a:rPr>
              <a:t>Research</a:t>
            </a:r>
            <a:r>
              <a:rPr lang="en-GB" sz="800" dirty="0">
                <a:solidFill>
                  <a:schemeClr val="tx1"/>
                </a:solidFill>
              </a:rPr>
              <a:t>, A. Reference: </a:t>
            </a:r>
            <a:r>
              <a:rPr lang="en-GB" sz="800" dirty="0" smtClean="0">
                <a:solidFill>
                  <a:schemeClr val="tx1"/>
                </a:solidFill>
              </a:rPr>
              <a:t>NIMA </a:t>
            </a:r>
            <a:r>
              <a:rPr lang="en-GB" sz="800" dirty="0">
                <a:solidFill>
                  <a:schemeClr val="tx1"/>
                </a:solidFill>
              </a:rPr>
              <a:t>59959, 7 July 2017.  </a:t>
            </a:r>
          </a:p>
          <a:p>
            <a:pPr algn="ctr"/>
            <a:r>
              <a:rPr lang="en-GB" sz="800" dirty="0">
                <a:solidFill>
                  <a:schemeClr val="tx1"/>
                </a:solidFill>
              </a:rPr>
              <a:t>DOI:  </a:t>
            </a:r>
            <a:r>
              <a:rPr lang="en-GB" sz="800" dirty="0">
                <a:solidFill>
                  <a:schemeClr val="tx1"/>
                </a:solidFill>
                <a:hlinkClick r:id="rId3"/>
              </a:rPr>
              <a:t>http://</a:t>
            </a:r>
            <a:r>
              <a:rPr lang="en-GB" sz="800" dirty="0" smtClean="0">
                <a:solidFill>
                  <a:schemeClr val="tx1"/>
                </a:solidFill>
                <a:hlinkClick r:id="rId3"/>
              </a:rPr>
              <a:t>dx.doi.org/10.1016/j.nima.2017.07.010</a:t>
            </a:r>
            <a:r>
              <a:rPr lang="en-GB" sz="800" dirty="0" smtClean="0">
                <a:solidFill>
                  <a:schemeClr val="tx1"/>
                </a:solidFill>
              </a:rPr>
              <a:t>   </a:t>
            </a:r>
            <a:endParaRPr lang="en-US" sz="800" dirty="0" smtClean="0">
              <a:solidFill>
                <a:schemeClr val="tx1"/>
              </a:solidFill>
            </a:endParaRPr>
          </a:p>
        </p:txBody>
      </p:sp>
      <p:sp>
        <p:nvSpPr>
          <p:cNvPr id="9"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Tree>
    <p:extLst>
      <p:ext uri="{BB962C8B-B14F-4D97-AF65-F5344CB8AC3E}">
        <p14:creationId xmlns:p14="http://schemas.microsoft.com/office/powerpoint/2010/main" val="10996215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1 Başlık"/>
          <p:cNvSpPr>
            <a:spLocks noGrp="1"/>
          </p:cNvSpPr>
          <p:nvPr>
            <p:ph type="title"/>
          </p:nvPr>
        </p:nvSpPr>
        <p:spPr>
          <a:xfrm>
            <a:off x="0" y="14908"/>
            <a:ext cx="12192000" cy="863331"/>
          </a:xfr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p:spPr>
        <p:txBody>
          <a:bodyPr>
            <a:normAutofit/>
          </a:bodyPr>
          <a:lstStyle/>
          <a:p>
            <a:pPr algn="ctr"/>
            <a:r>
              <a:rPr lang="en-US" sz="3200" b="1" u="sng" dirty="0" smtClean="0"/>
              <a:t>OLD positron source in </a:t>
            </a:r>
            <a:r>
              <a:rPr lang="en-US" sz="3200" b="1" u="sng" dirty="0" err="1" smtClean="0"/>
              <a:t>cdr</a:t>
            </a:r>
            <a:endParaRPr lang="tr-TR" sz="3200" b="1" u="sng" dirty="0"/>
          </a:p>
        </p:txBody>
      </p:sp>
      <p:sp>
        <p:nvSpPr>
          <p:cNvPr id="10" name="Slayt Numarası Yer Tutucusu 9"/>
          <p:cNvSpPr>
            <a:spLocks noGrp="1"/>
          </p:cNvSpPr>
          <p:nvPr>
            <p:ph type="sldNum" sz="quarter" idx="12"/>
          </p:nvPr>
        </p:nvSpPr>
        <p:spPr/>
        <p:txBody>
          <a:bodyPr/>
          <a:lstStyle/>
          <a:p>
            <a:fld id="{4755557C-2EE6-49D0-BCDC-5028C6D5AECA}" type="slidenum">
              <a:rPr lang="en-US" smtClean="0"/>
              <a:t>9</a:t>
            </a:fld>
            <a:endParaRPr lang="en-US" dirty="0"/>
          </a:p>
        </p:txBody>
      </p:sp>
      <p:sp>
        <p:nvSpPr>
          <p:cNvPr id="7" name="Rounded Rectangle 6"/>
          <p:cNvSpPr/>
          <p:nvPr/>
        </p:nvSpPr>
        <p:spPr>
          <a:xfrm>
            <a:off x="1605285" y="5075164"/>
            <a:ext cx="9563433" cy="939040"/>
          </a:xfrm>
          <a:prstGeom prst="roundRect">
            <a:avLst>
              <a:gd name="adj" fmla="val 10606"/>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GB" sz="1600" dirty="0" smtClean="0">
                <a:solidFill>
                  <a:schemeClr val="tx1"/>
                </a:solidFill>
              </a:rPr>
              <a:t>We have removed parallel station and bunch compressor due to the optimization of the pre-injector linac</a:t>
            </a:r>
          </a:p>
          <a:p>
            <a:pPr algn="just"/>
            <a:endParaRPr lang="en-GB" sz="1600" dirty="0" smtClean="0">
              <a:solidFill>
                <a:schemeClr val="tx1"/>
              </a:solidFill>
            </a:endParaRPr>
          </a:p>
        </p:txBody>
      </p:sp>
      <p:pic>
        <p:nvPicPr>
          <p:cNvPr id="5" name="Picture 4"/>
          <p:cNvPicPr>
            <a:picLocks noChangeAspect="1"/>
          </p:cNvPicPr>
          <p:nvPr/>
        </p:nvPicPr>
        <p:blipFill>
          <a:blip r:embed="rId3"/>
          <a:stretch>
            <a:fillRect/>
          </a:stretch>
        </p:blipFill>
        <p:spPr>
          <a:xfrm>
            <a:off x="1217183" y="1314178"/>
            <a:ext cx="7646237" cy="3446028"/>
          </a:xfrm>
          <a:prstGeom prst="rect">
            <a:avLst/>
          </a:prstGeom>
        </p:spPr>
      </p:pic>
      <p:grpSp>
        <p:nvGrpSpPr>
          <p:cNvPr id="12" name="Group 11"/>
          <p:cNvGrpSpPr/>
          <p:nvPr/>
        </p:nvGrpSpPr>
        <p:grpSpPr>
          <a:xfrm>
            <a:off x="4193177" y="1314178"/>
            <a:ext cx="2377440" cy="1211308"/>
            <a:chOff x="4193177" y="1314178"/>
            <a:chExt cx="2377440" cy="1211308"/>
          </a:xfrm>
        </p:grpSpPr>
        <p:cxnSp>
          <p:nvCxnSpPr>
            <p:cNvPr id="4" name="Straight Connector 3"/>
            <p:cNvCxnSpPr/>
            <p:nvPr/>
          </p:nvCxnSpPr>
          <p:spPr>
            <a:xfrm>
              <a:off x="4206240" y="1314178"/>
              <a:ext cx="2351314" cy="1211308"/>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4193177" y="1314179"/>
              <a:ext cx="2377440" cy="1211307"/>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7267303" y="2855866"/>
            <a:ext cx="1510937" cy="818605"/>
            <a:chOff x="4193177" y="1314178"/>
            <a:chExt cx="2377440" cy="1211308"/>
          </a:xfrm>
        </p:grpSpPr>
        <p:cxnSp>
          <p:nvCxnSpPr>
            <p:cNvPr id="13" name="Straight Connector 12"/>
            <p:cNvCxnSpPr/>
            <p:nvPr/>
          </p:nvCxnSpPr>
          <p:spPr>
            <a:xfrm>
              <a:off x="4206240" y="1314178"/>
              <a:ext cx="2351314" cy="1211308"/>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193177" y="1314179"/>
              <a:ext cx="2377440" cy="1211307"/>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5" name="Altbilgi Yer Tutucusu 7"/>
          <p:cNvSpPr txBox="1">
            <a:spLocks/>
          </p:cNvSpPr>
          <p:nvPr/>
        </p:nvSpPr>
        <p:spPr>
          <a:xfrm>
            <a:off x="1844161" y="6356350"/>
            <a:ext cx="8517333" cy="47638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smtClean="0">
                <a:solidFill>
                  <a:schemeClr val="bg1">
                    <a:lumMod val="75000"/>
                  </a:schemeClr>
                </a:solidFill>
              </a:rPr>
              <a:t>CLIC Beam Physics Meeting 28 September 2017 CERN</a:t>
            </a:r>
          </a:p>
          <a:p>
            <a:r>
              <a:rPr lang="en-US" b="1" dirty="0" smtClean="0">
                <a:solidFill>
                  <a:schemeClr val="bg1">
                    <a:lumMod val="75000"/>
                  </a:schemeClr>
                </a:solidFill>
              </a:rPr>
              <a:t>Cafer Bayar</a:t>
            </a:r>
            <a:endParaRPr lang="en-US" b="1" dirty="0">
              <a:solidFill>
                <a:schemeClr val="bg1">
                  <a:lumMod val="75000"/>
                </a:schemeClr>
              </a:solidFill>
            </a:endParaRPr>
          </a:p>
        </p:txBody>
      </p:sp>
    </p:spTree>
    <p:extLst>
      <p:ext uri="{BB962C8B-B14F-4D97-AF65-F5344CB8AC3E}">
        <p14:creationId xmlns:p14="http://schemas.microsoft.com/office/powerpoint/2010/main" val="236748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24080</TotalTime>
  <Words>2198</Words>
  <Application>Microsoft Office PowerPoint</Application>
  <PresentationFormat>Widescreen</PresentationFormat>
  <Paragraphs>449</Paragraphs>
  <Slides>23</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Calibri</vt:lpstr>
      <vt:lpstr>Cambria Math</vt:lpstr>
      <vt:lpstr>Times New Roman</vt:lpstr>
      <vt:lpstr>Tw Cen MT</vt:lpstr>
      <vt:lpstr>Tw Cen MT Condensed</vt:lpstr>
      <vt:lpstr>Wingdings</vt:lpstr>
      <vt:lpstr>Wingdings 3</vt:lpstr>
      <vt:lpstr>Integral</vt:lpstr>
      <vt:lpstr>UPDATE on the CLIC POSITRON SOURCE</vt:lpstr>
      <vt:lpstr>INTRODUCTION</vt:lpstr>
      <vt:lpstr>The CLIC Injector Complex</vt:lpstr>
      <vt:lpstr>our previous studies: The Pre-Injector Linac</vt:lpstr>
      <vt:lpstr>PowerPoint Presentation</vt:lpstr>
      <vt:lpstr>PowerPoint Presentation</vt:lpstr>
      <vt:lpstr>our previous studies: Injector Linac</vt:lpstr>
      <vt:lpstr>our previous studies</vt:lpstr>
      <vt:lpstr>OLD positron source in cdr</vt:lpstr>
      <vt:lpstr>NEW positron source</vt:lpstr>
      <vt:lpstr>PowerPoint Presentation</vt:lpstr>
      <vt:lpstr>PowerPoint Presentation</vt:lpstr>
      <vt:lpstr>PowerPoint Presentation</vt:lpstr>
      <vt:lpstr>Beta functions and beam size along the injector linac</vt:lpstr>
      <vt:lpstr>Beta functions and beam size along the injector linac</vt:lpstr>
      <vt:lpstr>Emittance evolution along the injector linac</vt:lpstr>
      <vt:lpstr>PHASE SPACE at the entrance of the pre-damping ring</vt:lpstr>
      <vt:lpstr>PHASE SPACE at the entrance of the pre-damping ring</vt:lpstr>
      <vt:lpstr>3 GeV and 5 gev options</vt:lpstr>
      <vt:lpstr>PowerPoint Presentation</vt:lpstr>
      <vt:lpstr>Proposal: Alternative injector complex</vt:lpstr>
      <vt:lpstr>CONCLUSION and OUTLOOK</vt:lpstr>
      <vt:lpstr>Thank You  for your attention</vt:lpstr>
    </vt:vector>
  </TitlesOfParts>
  <Company>SilentAll Team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 dynamics studies of the CLIC positron source</dc:title>
  <dc:creator>cafer bayar</dc:creator>
  <cp:lastModifiedBy>Cafer Bayar</cp:lastModifiedBy>
  <cp:revision>762</cp:revision>
  <cp:lastPrinted>2017-09-21T14:37:19Z</cp:lastPrinted>
  <dcterms:created xsi:type="dcterms:W3CDTF">2014-11-13T15:25:05Z</dcterms:created>
  <dcterms:modified xsi:type="dcterms:W3CDTF">2017-09-28T13:07:35Z</dcterms:modified>
</cp:coreProperties>
</file>