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25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0056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t>09/25/2017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1771" y="52160"/>
            <a:ext cx="10515600" cy="1325562"/>
          </a:xfrm>
        </p:spPr>
        <p:txBody>
          <a:bodyPr/>
          <a:lstStyle/>
          <a:p>
            <a:pPr>
              <a:defRPr/>
            </a:pPr>
            <a:r>
              <a:rPr/>
              <a:t>SWAN protoservice</a:t>
            </a:r>
            <a:br>
              <a:rPr/>
            </a:br>
            <a:r>
              <a:rPr sz="1800"/>
              <a:t>Massimo Lamanna IT/ST</a:t>
            </a:r>
            <a:br>
              <a:rPr sz="1800"/>
            </a:br>
            <a:r>
              <a:rPr sz="1800"/>
              <a:t>Danilo Piparo EP/SFT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178701" y="1145266"/>
            <a:ext cx="11906249" cy="4351338"/>
          </a:xfrm>
        </p:spPr>
        <p:txBody>
          <a:bodyPr/>
          <a:lstStyle/>
          <a:p>
            <a:pPr>
              <a:defRPr/>
            </a:pPr>
            <a:endParaRPr sz="1200" b="0" i="0" u="none">
              <a:latin typeface="Times New Roman"/>
              <a:ea typeface="Times New Roman"/>
            </a:endParaRPr>
          </a:p>
          <a:p>
            <a:pPr>
              <a:defRPr/>
            </a:pPr>
            <a:r>
              <a:rPr/>
              <a:t>Initiated as a collaboration between EP SFT and IT ST</a:t>
            </a:r>
            <a:endParaRPr>
              <a:latin typeface="Times New Roman"/>
              <a:ea typeface="Times New Roman"/>
            </a:endParaRPr>
          </a:p>
          <a:p>
            <a:pPr lvl="1">
              <a:defRPr/>
            </a:pPr>
            <a:r>
              <a:rPr/>
              <a:t>CERNBox and ROOT teams</a:t>
            </a:r>
            <a:endParaRPr sz="1200" b="0" i="0" u="none">
              <a:latin typeface="Times New Roman"/>
              <a:ea typeface="Times New Roman"/>
            </a:endParaRPr>
          </a:p>
          <a:p>
            <a:pPr lvl="1">
              <a:defRPr/>
            </a:pPr>
            <a:r>
              <a:rPr/>
              <a:t>Users in several departments/activities</a:t>
            </a:r>
            <a:endParaRPr>
              <a:latin typeface="Times New Roman"/>
              <a:ea typeface="Times New Roman"/>
            </a:endParaRPr>
          </a:p>
          <a:p>
            <a:pPr lvl="1">
              <a:defRPr/>
            </a:pPr>
            <a:r>
              <a:rPr/>
              <a:t>Presently operated jointly by EP SFT and IT ST</a:t>
            </a:r>
            <a:endParaRPr>
              <a:latin typeface="Times New Roman"/>
              <a:ea typeface="Times New Roman"/>
            </a:endParaRPr>
          </a:p>
          <a:p>
            <a:pPr lvl="1">
              <a:defRPr/>
            </a:pPr>
            <a:r>
              <a:rPr sz="2400">
                <a:latin typeface="Arial"/>
                <a:ea typeface="Arial"/>
              </a:rPr>
              <a:t>Initial emphasys on Jupyter notebooks, </a:t>
            </a:r>
            <a:r>
              <a:rPr sz="2400" b="0" i="0" u="none">
                <a:latin typeface="Arial"/>
                <a:ea typeface="Arial"/>
              </a:rPr>
              <a:t>Python ecosystem and files  sync&amp;share</a:t>
            </a:r>
            <a:endParaRPr sz="2400">
              <a:latin typeface="Arial"/>
              <a:ea typeface="Arial"/>
            </a:endParaRPr>
          </a:p>
          <a:p>
            <a:pPr>
              <a:defRPr/>
            </a:pPr>
            <a:r>
              <a:rPr/>
              <a:t>Recently being extended to reach out the Spark world</a:t>
            </a:r>
            <a:endParaRPr>
              <a:latin typeface="Times New Roman"/>
              <a:ea typeface="Times New Roman"/>
            </a:endParaRPr>
          </a:p>
          <a:p>
            <a:pPr lvl="1">
              <a:defRPr/>
            </a:pPr>
            <a:r>
              <a:rPr/>
              <a:t>Collaboration between IT DB and EP SFT</a:t>
            </a:r>
            <a:r>
              <a:rPr sz="800" b="0" i="0" u="none">
                <a:latin typeface="Times New Roman"/>
                <a:ea typeface="Times New Roman"/>
              </a:rPr>
              <a:t/>
            </a:r>
            <a:br>
              <a:rPr sz="800" b="0" i="0" u="none">
                <a:latin typeface="Times New Roman"/>
                <a:ea typeface="Times New Roman"/>
              </a:rPr>
            </a:br>
            <a:endParaRPr>
              <a:latin typeface="Times New Roman"/>
              <a:ea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4040" y="4610270"/>
            <a:ext cx="11169342" cy="2064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759928" y="63184"/>
            <a:ext cx="1350006" cy="1350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-80476" y="-4980"/>
            <a:ext cx="12403410" cy="825129"/>
          </a:xfrm>
        </p:spPr>
        <p:txBody>
          <a:bodyPr>
            <a:normAutofit fontScale="90000"/>
          </a:bodyPr>
          <a:lstStyle/>
          <a:p>
            <a:r>
              <a:rPr lang="en-US" sz="5333" dirty="0" smtClean="0">
                <a:latin typeface="Calibri" panose="020F0502020204030204" pitchFamily="34" charset="0"/>
              </a:rPr>
              <a:t>Hadoop Service Commitment to Support NXCALS</a:t>
            </a:r>
            <a:endParaRPr lang="en-US" sz="5333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7327" y="826623"/>
            <a:ext cx="118478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</a:rPr>
              <a:t>Central logging and analytics platform for all the accelerator systems</a:t>
            </a:r>
          </a:p>
          <a:p>
            <a:r>
              <a:rPr lang="en-US" sz="3200" dirty="0">
                <a:latin typeface="Calibri" panose="020F0502020204030204" pitchFamily="34" charset="0"/>
              </a:rPr>
              <a:t>Critical service for LHC – no data, no beam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8433" y="6402586"/>
            <a:ext cx="3488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Credit: Jakub Wozniak, BE-CO-DS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121993" y="6252254"/>
            <a:ext cx="4549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Current throughput: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700 GB/day, 60M events/day</a:t>
            </a:r>
          </a:p>
          <a:p>
            <a:endParaRPr lang="en-US" dirty="0"/>
          </a:p>
        </p:txBody>
      </p:sp>
      <p:sp>
        <p:nvSpPr>
          <p:cNvPr id="7" name="AutoShape 2" descr="https://spark.apache.org/images/spark-logo-trademark.png"/>
          <p:cNvSpPr>
            <a:spLocks noChangeAspect="1" noChangeArrowheads="1"/>
          </p:cNvSpPr>
          <p:nvPr/>
        </p:nvSpPr>
        <p:spPr bwMode="auto">
          <a:xfrm>
            <a:off x="84667" y="-182033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GB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0745" y="3204047"/>
            <a:ext cx="1980172" cy="73794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47114" y="3783423"/>
            <a:ext cx="2433583" cy="2485637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400" kern="0" dirty="0">
                <a:solidFill>
                  <a:sysClr val="window" lastClr="FFFFFF"/>
                </a:solidFill>
                <a:latin typeface="Calibri"/>
              </a:rPr>
              <a:t>HDFS</a:t>
            </a:r>
          </a:p>
        </p:txBody>
      </p:sp>
      <p:sp>
        <p:nvSpPr>
          <p:cNvPr id="14" name="Can 13"/>
          <p:cNvSpPr/>
          <p:nvPr/>
        </p:nvSpPr>
        <p:spPr>
          <a:xfrm>
            <a:off x="8763906" y="5300518"/>
            <a:ext cx="1044412" cy="887317"/>
          </a:xfrm>
          <a:prstGeom prst="can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1600" kern="0" dirty="0">
                <a:solidFill>
                  <a:sysClr val="window" lastClr="FFFFFF"/>
                </a:solidFill>
                <a:latin typeface="Calibri"/>
              </a:rPr>
              <a:t>Storage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444957" y="2516396"/>
            <a:ext cx="1155951" cy="250984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8064A2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b="1" kern="0" dirty="0" err="1">
                <a:solidFill>
                  <a:srgbClr val="0055A0"/>
                </a:solidFill>
                <a:latin typeface="Calibri"/>
              </a:rPr>
              <a:t>Gobblin</a:t>
            </a:r>
            <a:endParaRPr lang="en-US" sz="2133" b="1" kern="0" dirty="0">
              <a:solidFill>
                <a:srgbClr val="0055A0"/>
              </a:solidFill>
              <a:latin typeface="Calibri"/>
            </a:endParaRPr>
          </a:p>
        </p:txBody>
      </p:sp>
      <p:sp>
        <p:nvSpPr>
          <p:cNvPr id="16" name="Can 15"/>
          <p:cNvSpPr/>
          <p:nvPr/>
        </p:nvSpPr>
        <p:spPr>
          <a:xfrm>
            <a:off x="9133559" y="2262621"/>
            <a:ext cx="1044412" cy="1090081"/>
          </a:xfrm>
          <a:prstGeom prst="can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1600" kern="0" dirty="0" err="1">
                <a:solidFill>
                  <a:sysClr val="window" lastClr="FFFFFF"/>
                </a:solidFill>
                <a:latin typeface="Calibri"/>
              </a:rPr>
              <a:t>HBase</a:t>
            </a:r>
            <a:endParaRPr lang="en-US" sz="1600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600907" y="2735872"/>
            <a:ext cx="1500579" cy="490003"/>
          </a:xfrm>
          <a:prstGeom prst="rightArrow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kern="0" dirty="0">
                <a:solidFill>
                  <a:sysClr val="window" lastClr="FFFFFF"/>
                </a:solidFill>
                <a:latin typeface="Calibri"/>
              </a:rPr>
              <a:t>30s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669134" y="3878543"/>
            <a:ext cx="2139183" cy="94025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8064A2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b="1" kern="0" dirty="0">
                <a:solidFill>
                  <a:schemeClr val="tx1">
                    <a:lumMod val="75000"/>
                  </a:schemeClr>
                </a:solidFill>
                <a:latin typeface="Calibri"/>
              </a:rPr>
              <a:t>Compactor</a:t>
            </a:r>
          </a:p>
          <a:p>
            <a:pPr algn="ctr" defTabSz="1219170">
              <a:defRPr/>
            </a:pPr>
            <a:endParaRPr lang="en-US" sz="2133" kern="0" dirty="0">
              <a:solidFill>
                <a:sysClr val="windowText" lastClr="000000"/>
              </a:solidFill>
              <a:latin typeface="Calibri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204436" y="5107852"/>
            <a:ext cx="871633" cy="844573"/>
            <a:chOff x="4111075" y="4152445"/>
            <a:chExt cx="653725" cy="633430"/>
          </a:xfrm>
        </p:grpSpPr>
        <p:sp>
          <p:nvSpPr>
            <p:cNvPr id="47" name="Curved Up Arrow 46"/>
            <p:cNvSpPr/>
            <p:nvPr/>
          </p:nvSpPr>
          <p:spPr>
            <a:xfrm>
              <a:off x="4179219" y="4489271"/>
              <a:ext cx="585581" cy="296604"/>
            </a:xfrm>
            <a:prstGeom prst="curvedUpArrow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n-US" sz="2400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48" name="Curved Up Arrow 47"/>
            <p:cNvSpPr/>
            <p:nvPr/>
          </p:nvSpPr>
          <p:spPr>
            <a:xfrm rot="10800000">
              <a:off x="4111075" y="4152445"/>
              <a:ext cx="585581" cy="296604"/>
            </a:xfrm>
            <a:prstGeom prst="curvedUpArrow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n-US" sz="2400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81255" y="5431795"/>
            <a:ext cx="2083355" cy="88782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1867" b="1" kern="0" dirty="0">
                <a:solidFill>
                  <a:schemeClr val="tx2"/>
                </a:solidFill>
                <a:latin typeface="Calibri"/>
              </a:rPr>
              <a:t>Schema Partition</a:t>
            </a:r>
          </a:p>
          <a:p>
            <a:pPr algn="ctr" defTabSz="1219170">
              <a:defRPr/>
            </a:pPr>
            <a:r>
              <a:rPr lang="en-US" sz="1867" b="1" kern="0" dirty="0">
                <a:solidFill>
                  <a:schemeClr val="tx2"/>
                </a:solidFill>
                <a:latin typeface="Calibri"/>
              </a:rPr>
              <a:t>Provider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101485" y="1780773"/>
            <a:ext cx="3235044" cy="4538843"/>
            <a:chOff x="3541006" y="1516512"/>
            <a:chExt cx="2426283" cy="3671755"/>
          </a:xfrm>
        </p:grpSpPr>
        <p:sp>
          <p:nvSpPr>
            <p:cNvPr id="45" name="Rectangle 44"/>
            <p:cNvSpPr/>
            <p:nvPr/>
          </p:nvSpPr>
          <p:spPr>
            <a:xfrm>
              <a:off x="3541007" y="1516512"/>
              <a:ext cx="2426282" cy="1307574"/>
            </a:xfrm>
            <a:prstGeom prst="rect">
              <a:avLst/>
            </a:prstGeom>
            <a:noFill/>
            <a:ln w="9525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541006" y="2891880"/>
              <a:ext cx="2426283" cy="2296387"/>
            </a:xfrm>
            <a:prstGeom prst="rect">
              <a:avLst/>
            </a:prstGeom>
            <a:noFill/>
            <a:ln w="9525" cap="flat" cmpd="sng" algn="ctr">
              <a:solidFill>
                <a:srgbClr val="4F81BD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n-US" sz="2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036414" y="2807662"/>
            <a:ext cx="1155951" cy="2218580"/>
            <a:chOff x="1514589" y="2825336"/>
            <a:chExt cx="866963" cy="1663935"/>
          </a:xfrm>
        </p:grpSpPr>
        <p:sp>
          <p:nvSpPr>
            <p:cNvPr id="43" name="Rectangle 42"/>
            <p:cNvSpPr/>
            <p:nvPr/>
          </p:nvSpPr>
          <p:spPr>
            <a:xfrm>
              <a:off x="1514589" y="2825336"/>
              <a:ext cx="866963" cy="1663935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8064A2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r>
                <a:rPr lang="en-US" sz="2400" b="1" kern="0" dirty="0">
                  <a:solidFill>
                    <a:srgbClr val="0055A0"/>
                  </a:solidFill>
                  <a:latin typeface="Calibri"/>
                </a:rPr>
                <a:t>Kafka</a:t>
              </a:r>
            </a:p>
          </p:txBody>
        </p:sp>
        <p:sp>
          <p:nvSpPr>
            <p:cNvPr id="44" name="Can 43"/>
            <p:cNvSpPr/>
            <p:nvPr/>
          </p:nvSpPr>
          <p:spPr>
            <a:xfrm>
              <a:off x="1762561" y="4078778"/>
              <a:ext cx="317514" cy="342610"/>
            </a:xfrm>
            <a:prstGeom prst="can">
              <a:avLst/>
            </a:prstGeom>
            <a:gradFill rotWithShape="1">
              <a:gsLst>
                <a:gs pos="0">
                  <a:srgbClr val="8064A2">
                    <a:tint val="100000"/>
                    <a:shade val="100000"/>
                    <a:satMod val="130000"/>
                  </a:srgbClr>
                </a:gs>
                <a:gs pos="100000">
                  <a:srgbClr val="8064A2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endParaRPr lang="en-US" sz="2400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23" name="TextBox 48"/>
          <p:cNvSpPr txBox="1"/>
          <p:nvPr/>
        </p:nvSpPr>
        <p:spPr>
          <a:xfrm>
            <a:off x="7080332" y="1834014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en-US" sz="2400" kern="0" dirty="0">
                <a:solidFill>
                  <a:srgbClr val="0055A0"/>
                </a:solidFill>
              </a:rPr>
              <a:t>Speed</a:t>
            </a:r>
          </a:p>
        </p:txBody>
      </p:sp>
      <p:sp>
        <p:nvSpPr>
          <p:cNvPr id="24" name="TextBox 49"/>
          <p:cNvSpPr txBox="1"/>
          <p:nvPr/>
        </p:nvSpPr>
        <p:spPr>
          <a:xfrm>
            <a:off x="7093230" y="3386101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en-US" sz="2400" kern="0" dirty="0">
                <a:solidFill>
                  <a:srgbClr val="0055A0"/>
                </a:solidFill>
              </a:rPr>
              <a:t>Batch</a:t>
            </a:r>
          </a:p>
        </p:txBody>
      </p:sp>
      <p:sp>
        <p:nvSpPr>
          <p:cNvPr id="25" name="Right Arrow 24"/>
          <p:cNvSpPr/>
          <p:nvPr/>
        </p:nvSpPr>
        <p:spPr>
          <a:xfrm>
            <a:off x="5600907" y="4268959"/>
            <a:ext cx="1492117" cy="490003"/>
          </a:xfrm>
          <a:prstGeom prst="rightArrow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kern="0" dirty="0">
                <a:solidFill>
                  <a:sysClr val="window" lastClr="FFFFFF"/>
                </a:solidFill>
                <a:latin typeface="Calibri"/>
              </a:rPr>
              <a:t>7 min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3192364" y="3016101"/>
            <a:ext cx="1239955" cy="490003"/>
          </a:xfrm>
          <a:prstGeom prst="rightArrow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kern="0" dirty="0">
                <a:solidFill>
                  <a:sysClr val="window" lastClr="FFFFFF"/>
                </a:solidFill>
                <a:latin typeface="Calibri"/>
              </a:rPr>
              <a:t>30s</a:t>
            </a:r>
          </a:p>
        </p:txBody>
      </p:sp>
      <p:sp>
        <p:nvSpPr>
          <p:cNvPr id="27" name="Right Arrow 26"/>
          <p:cNvSpPr/>
          <p:nvPr/>
        </p:nvSpPr>
        <p:spPr>
          <a:xfrm>
            <a:off x="3192364" y="4233916"/>
            <a:ext cx="1239955" cy="490003"/>
          </a:xfrm>
          <a:prstGeom prst="rightArrow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2133" kern="0" dirty="0">
                <a:solidFill>
                  <a:sysClr val="window" lastClr="FFFFFF"/>
                </a:solidFill>
                <a:latin typeface="Calibri"/>
              </a:rPr>
              <a:t>7 min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807" y="2080235"/>
            <a:ext cx="2360205" cy="590052"/>
          </a:xfrm>
          <a:prstGeom prst="rect">
            <a:avLst/>
          </a:prstGeom>
        </p:spPr>
      </p:pic>
      <p:pic>
        <p:nvPicPr>
          <p:cNvPr id="29" name="Picture 28" descr="gobblin_logo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239" y="1780773"/>
            <a:ext cx="1377387" cy="686587"/>
          </a:xfrm>
          <a:prstGeom prst="rect">
            <a:avLst/>
          </a:prstGeom>
        </p:spPr>
      </p:pic>
      <p:pic>
        <p:nvPicPr>
          <p:cNvPr id="30" name="Content Placeholder 71" descr="hbase_logo-l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908" b="22908"/>
          <a:stretch>
            <a:fillRect/>
          </a:stretch>
        </p:blipFill>
        <p:spPr>
          <a:xfrm>
            <a:off x="8995043" y="1666000"/>
            <a:ext cx="1182928" cy="650565"/>
          </a:xfrm>
          <a:prstGeom prst="rect">
            <a:avLst/>
          </a:prstGeom>
        </p:spPr>
      </p:pic>
      <p:cxnSp>
        <p:nvCxnSpPr>
          <p:cNvPr id="31" name="Straight Arrow Connector 30"/>
          <p:cNvCxnSpPr>
            <a:stCxn id="20" idx="0"/>
            <a:endCxn id="15" idx="2"/>
          </p:cNvCxnSpPr>
          <p:nvPr/>
        </p:nvCxnSpPr>
        <p:spPr>
          <a:xfrm flipV="1">
            <a:off x="5022932" y="5026242"/>
            <a:ext cx="0" cy="405553"/>
          </a:xfrm>
          <a:prstGeom prst="straightConnector1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arrow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2711" y="3143157"/>
            <a:ext cx="1086772" cy="337780"/>
          </a:xfrm>
          <a:prstGeom prst="rect">
            <a:avLst/>
          </a:prstGeom>
        </p:spPr>
      </p:pic>
      <p:pic>
        <p:nvPicPr>
          <p:cNvPr id="33" name="Picture 32" descr="http://impala.io/img/impala-logo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1422" y="4090892"/>
            <a:ext cx="915073" cy="1714505"/>
          </a:xfrm>
          <a:prstGeom prst="rect">
            <a:avLst/>
          </a:prstGeom>
          <a:noFill/>
          <a:extLst>
            <a:ext uri="{909E8E84-426E-40dd-AFC4-6F175D3DCCD1}">
              <a14:hiddenFill xmlns:lc="http://schemas.openxmlformats.org/drawingml/2006/lockedCanvas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Shape 98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6336" y="2146572"/>
            <a:ext cx="1347969" cy="739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62075" y="4288235"/>
            <a:ext cx="1769933" cy="470727"/>
          </a:xfrm>
          <a:prstGeom prst="rect">
            <a:avLst/>
          </a:prstGeom>
        </p:spPr>
      </p:pic>
      <p:sp>
        <p:nvSpPr>
          <p:cNvPr id="37" name="Can 36"/>
          <p:cNvSpPr/>
          <p:nvPr/>
        </p:nvSpPr>
        <p:spPr>
          <a:xfrm>
            <a:off x="2367043" y="5361317"/>
            <a:ext cx="1012311" cy="958299"/>
          </a:xfrm>
          <a:prstGeom prst="can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/>
              <a:t>CCDB</a:t>
            </a:r>
          </a:p>
        </p:txBody>
      </p:sp>
      <p:sp>
        <p:nvSpPr>
          <p:cNvPr id="38" name="Left Arrow 37"/>
          <p:cNvSpPr/>
          <p:nvPr/>
        </p:nvSpPr>
        <p:spPr>
          <a:xfrm rot="10800000">
            <a:off x="3459626" y="5805396"/>
            <a:ext cx="461929" cy="276347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  <p:grpSp>
        <p:nvGrpSpPr>
          <p:cNvPr id="39" name="Group 38"/>
          <p:cNvGrpSpPr/>
          <p:nvPr/>
        </p:nvGrpSpPr>
        <p:grpSpPr>
          <a:xfrm>
            <a:off x="110353" y="3397132"/>
            <a:ext cx="1144928" cy="856645"/>
            <a:chOff x="403965" y="3281650"/>
            <a:chExt cx="971982" cy="855632"/>
          </a:xfrm>
        </p:grpSpPr>
        <p:sp>
          <p:nvSpPr>
            <p:cNvPr id="41" name="Rectangle 40"/>
            <p:cNvSpPr/>
            <p:nvPr/>
          </p:nvSpPr>
          <p:spPr>
            <a:xfrm>
              <a:off x="403965" y="3281650"/>
              <a:ext cx="866963" cy="77192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8064A2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r>
                <a:rPr lang="en-US" sz="2400" kern="0" dirty="0">
                  <a:solidFill>
                    <a:sysClr val="windowText" lastClr="000000"/>
                  </a:solidFill>
                  <a:latin typeface="Calibri"/>
                </a:rPr>
                <a:t>Log. Proc.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08984" y="3365353"/>
              <a:ext cx="866963" cy="771929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8064A2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9170">
                <a:defRPr/>
              </a:pPr>
              <a:r>
                <a:rPr lang="en-US" sz="2133" b="1" kern="0" dirty="0">
                  <a:solidFill>
                    <a:srgbClr val="0055A0"/>
                  </a:solidFill>
                  <a:latin typeface="Calibri"/>
                </a:rPr>
                <a:t>Log. Proc.</a:t>
              </a:r>
            </a:p>
          </p:txBody>
        </p:sp>
      </p:grpSp>
      <p:sp>
        <p:nvSpPr>
          <p:cNvPr id="40" name="Right Arrow 39"/>
          <p:cNvSpPr/>
          <p:nvPr/>
        </p:nvSpPr>
        <p:spPr>
          <a:xfrm>
            <a:off x="1067338" y="3666104"/>
            <a:ext cx="969076" cy="367937"/>
          </a:xfrm>
          <a:prstGeom prst="rightArrow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sz="1467" kern="0" dirty="0">
                <a:solidFill>
                  <a:sysClr val="window" lastClr="FFFFFF"/>
                </a:solidFill>
                <a:latin typeface="Calibri"/>
              </a:rPr>
              <a:t>100mS</a:t>
            </a:r>
            <a:endParaRPr lang="en-US" sz="2133" kern="0" dirty="0">
              <a:solidFill>
                <a:sysClr val="window" lastClr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27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500" y="19052"/>
            <a:ext cx="10969139" cy="825129"/>
          </a:xfrm>
        </p:spPr>
        <p:txBody>
          <a:bodyPr>
            <a:normAutofit/>
          </a:bodyPr>
          <a:lstStyle/>
          <a:p>
            <a:r>
              <a:rPr lang="en-GB" sz="5333" dirty="0">
                <a:latin typeface="Calibri" panose="020F0502020204030204" pitchFamily="34" charset="0"/>
              </a:rPr>
              <a:t>Hadoop Clusters at CERN IT</a:t>
            </a: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98219" y="959203"/>
            <a:ext cx="11502192" cy="492476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3200" dirty="0">
                <a:latin typeface="Calibri" panose="020F0502020204030204" pitchFamily="34" charset="0"/>
              </a:rPr>
              <a:t>3 current production clusters (+ 1 for QA) </a:t>
            </a:r>
          </a:p>
          <a:p>
            <a:pPr defTabSz="1219170"/>
            <a:r>
              <a:rPr lang="en-US" sz="3200" dirty="0">
                <a:latin typeface="Calibri" panose="020F0502020204030204" pitchFamily="34" charset="0"/>
              </a:rPr>
              <a:t>A new system for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BE NXCALs </a:t>
            </a:r>
            <a:r>
              <a:rPr lang="en-US" sz="3200" dirty="0">
                <a:latin typeface="Calibri" panose="020F0502020204030204" pitchFamily="34" charset="0"/>
              </a:rPr>
              <a:t>(accelerator logging) platform </a:t>
            </a:r>
          </a:p>
          <a:p>
            <a:pPr lvl="1" defTabSz="1219170"/>
            <a:r>
              <a:rPr lang="en-US" sz="2667" dirty="0">
                <a:latin typeface="Calibri" panose="020F0502020204030204" pitchFamily="34" charset="0"/>
              </a:rPr>
              <a:t>Coming in Q4 </a:t>
            </a:r>
            <a:r>
              <a:rPr lang="en-US" sz="2667" dirty="0" smtClean="0">
                <a:latin typeface="Calibri" panose="020F0502020204030204" pitchFamily="34" charset="0"/>
              </a:rPr>
              <a:t>2017 + </a:t>
            </a:r>
            <a:r>
              <a:rPr lang="en-US" sz="26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Critical</a:t>
            </a:r>
            <a:r>
              <a:rPr lang="en-US" sz="2667" dirty="0" smtClean="0">
                <a:latin typeface="Calibri" panose="020F0502020204030204" pitchFamily="34" charset="0"/>
              </a:rPr>
              <a:t> production service</a:t>
            </a:r>
            <a:endParaRPr lang="en-US" sz="2667" dirty="0">
              <a:latin typeface="Calibri" panose="020F0502020204030204" pitchFamily="34" charset="0"/>
            </a:endParaRPr>
          </a:p>
          <a:p>
            <a:pPr marL="597393" lvl="1" indent="0" defTabSz="1219170">
              <a:buNone/>
            </a:pPr>
            <a:endParaRPr lang="en-US" sz="2667" dirty="0">
              <a:latin typeface="Calibri" panose="020F0502020204030204" pitchFamily="34" charset="0"/>
            </a:endParaRPr>
          </a:p>
          <a:p>
            <a:pPr marL="48767" indent="0" defTabSz="1219170">
              <a:buNone/>
            </a:pPr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endParaRPr lang="en-US" sz="3200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566045"/>
            <a:ext cx="10461643" cy="42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500" y="19052"/>
            <a:ext cx="10969139" cy="825129"/>
          </a:xfrm>
        </p:spPr>
        <p:txBody>
          <a:bodyPr>
            <a:normAutofit/>
          </a:bodyPr>
          <a:lstStyle/>
          <a:p>
            <a:r>
              <a:rPr lang="en-GB" sz="5333" dirty="0" smtClean="0">
                <a:latin typeface="Calibri" panose="020F0502020204030204" pitchFamily="34" charset="0"/>
              </a:rPr>
              <a:t>SWAN and Hadoop, Spark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398219" y="959203"/>
            <a:ext cx="11502192" cy="492476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IT-DB + EP-SFT worked on integration of Hadoop and Spark with Jupyter notebooks (SWAN)</a:t>
            </a: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Configuration and integration with Docker containers</a:t>
            </a: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Software stack, alignment with </a:t>
            </a:r>
            <a:r>
              <a:rPr lang="en-US" sz="2800" dirty="0" err="1" smtClean="0">
                <a:latin typeface="Calibri" panose="020F0502020204030204" pitchFamily="34" charset="0"/>
              </a:rPr>
              <a:t>cvmfs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Security (Kerberos) + encryption (work in progress)</a:t>
            </a: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Spark + notebooks</a:t>
            </a: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More use cases</a:t>
            </a: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BE controls, Physics (CMS Big Data, Totem) + potentially many more</a:t>
            </a:r>
            <a:endParaRPr lang="en-US" sz="2800" dirty="0">
              <a:latin typeface="Calibri" panose="020F0502020204030204" pitchFamily="34" charset="0"/>
            </a:endParaRPr>
          </a:p>
          <a:p>
            <a:pPr marL="597393" lvl="1" indent="0" defTabSz="1219170">
              <a:buNone/>
            </a:pPr>
            <a:endParaRPr lang="en-US" sz="2667" dirty="0">
              <a:latin typeface="Calibri" panose="020F0502020204030204" pitchFamily="34" charset="0"/>
            </a:endParaRPr>
          </a:p>
          <a:p>
            <a:pPr marL="48767" indent="0" defTabSz="1219170">
              <a:buNone/>
            </a:pPr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endParaRPr lang="en-US" sz="3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3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221</Words>
  <Application>Microsoft Office PowerPoint</Application>
  <PresentationFormat>Widescreen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SWAN protoservice Massimo Lamanna IT/ST Danilo Piparo EP/SFT</vt:lpstr>
      <vt:lpstr>Hadoop Service Commitment to Support NXCALS</vt:lpstr>
      <vt:lpstr>Hadoop Clusters at CERN IT</vt:lpstr>
      <vt:lpstr>SWAN and Hadoop, Spark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SWAN protoservice Massimo Lamanna IT/ST Danilo Piparo EP/SFT</dc:title>
  <dc:creator>luca</dc:creator>
  <cp:lastModifiedBy>Luca Canali</cp:lastModifiedBy>
  <cp:revision>7</cp:revision>
  <dcterms:modified xsi:type="dcterms:W3CDTF">2017-09-25T12:45:28Z</dcterms:modified>
</cp:coreProperties>
</file>