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5" r:id="rId3"/>
    <p:sldId id="267" r:id="rId4"/>
    <p:sldId id="269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4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3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786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2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7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41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27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4939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43145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>
                <a:solidFill>
                  <a:srgbClr val="64BCD9"/>
                </a:solidFill>
              </a:rPr>
              <a:pPr/>
              <a:t>‹#›</a:t>
            </a:fld>
            <a:endParaRPr lang="en-US" dirty="0">
              <a:solidFill>
                <a:srgbClr val="64BCD9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64BCD9"/>
                </a:solidFill>
              </a:rPr>
              <a:t>G.Vandoni@IEFC 3/6/2016</a:t>
            </a:r>
            <a:endParaRPr lang="en-US" dirty="0">
              <a:solidFill>
                <a:srgbClr val="64BCD9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srgbClr val="64BCD9"/>
                </a:solidFill>
              </a:rPr>
              <a:t>G.Vandoni@IEFC 3/6/2016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6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Racks in BA6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SPS test stand Integration 5 October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482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9" y="1"/>
            <a:ext cx="10515600" cy="696036"/>
          </a:xfrm>
        </p:spPr>
        <p:txBody>
          <a:bodyPr/>
          <a:lstStyle/>
          <a:p>
            <a:r>
              <a:rPr lang="en-GB" dirty="0" smtClean="0"/>
              <a:t>SPSEY___6001 Rack’s layout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720" t="10150" r="2103" b="9055"/>
          <a:stretch/>
        </p:blipFill>
        <p:spPr>
          <a:xfrm>
            <a:off x="1473958" y="696036"/>
            <a:ext cx="9621672" cy="554099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802806" y="3316406"/>
            <a:ext cx="1790973" cy="88710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59876" y="3466531"/>
            <a:ext cx="734704" cy="5732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917442" y="3452883"/>
            <a:ext cx="734704" cy="57320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06939" y="5063318"/>
            <a:ext cx="3365311" cy="90075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36842" y="4018844"/>
            <a:ext cx="118077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IOT racks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423007" y="4018844"/>
            <a:ext cx="118077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IOT racks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517520" y="2912534"/>
            <a:ext cx="136447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LLRF racks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506939" y="6004173"/>
            <a:ext cx="287771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Crab-cavity services racks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38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382630"/>
              </p:ext>
            </p:extLst>
          </p:nvPr>
        </p:nvGraphicFramePr>
        <p:xfrm>
          <a:off x="123634" y="98856"/>
          <a:ext cx="11176713" cy="6334080"/>
        </p:xfrm>
        <a:graphic>
          <a:graphicData uri="http://schemas.openxmlformats.org/drawingml/2006/table">
            <a:tbl>
              <a:tblPr firstRow="1" firstCol="1" bandRow="1"/>
              <a:tblGrid>
                <a:gridCol w="1448397"/>
                <a:gridCol w="1519664"/>
                <a:gridCol w="2020706"/>
                <a:gridCol w="1776443"/>
                <a:gridCol w="1080671"/>
                <a:gridCol w="3330832"/>
              </a:tblGrid>
              <a:tr h="377760"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Racks in BA6 – not Faraday cage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78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 </a:t>
                      </a: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Assignment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Supply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RA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4224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BE/RF/PM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F.Killing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green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rack’s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row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8287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RA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4233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BE/RF/PM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F.Killing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false </a:t>
                      </a: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floor, reinforce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8863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4716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BE/ICS/AS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N.Broca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displace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ones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IOTS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3396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4717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BE/ICS/AS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N.Broca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  <a:endParaRPr lang="en-GB" sz="15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4718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  <a:endParaRPr lang="en-GB" sz="15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4719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4720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4721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4722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4723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4724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4725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EN/ACE/SU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M.Sosin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T.Dijoud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4726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Transfer table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K.Artoos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317916"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Racks in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Faraday cage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535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 label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Assignment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Supply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4246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LLRF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P.Baudrenghien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4247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LLRF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Fiber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Oasis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4250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Oasis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085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382630"/>
              </p:ext>
            </p:extLst>
          </p:nvPr>
        </p:nvGraphicFramePr>
        <p:xfrm>
          <a:off x="123634" y="98856"/>
          <a:ext cx="11176713" cy="6334080"/>
        </p:xfrm>
        <a:graphic>
          <a:graphicData uri="http://schemas.openxmlformats.org/drawingml/2006/table">
            <a:tbl>
              <a:tblPr firstRow="1" firstCol="1" bandRow="1"/>
              <a:tblGrid>
                <a:gridCol w="1448397"/>
                <a:gridCol w="1519664"/>
                <a:gridCol w="2020706"/>
                <a:gridCol w="1776443"/>
                <a:gridCol w="1080671"/>
                <a:gridCol w="3330832"/>
              </a:tblGrid>
              <a:tr h="377760"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Racks in BA6 – not Faraday cage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78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 </a:t>
                      </a: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Assignment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Supply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RA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4224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BE/RF/PM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F.Killing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green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rack’s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row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8287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RA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  </a:t>
                      </a: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4233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BE/RF/PM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F.Killing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false </a:t>
                      </a: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floor, reinforce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8863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4716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BE/ICS/AS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N.Broca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displace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5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5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ones</a:t>
                      </a:r>
                      <a:r>
                        <a:rPr lang="fr-FR" sz="15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IOTS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3396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4717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BE/ICS/AS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N.Broca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  <a:endParaRPr lang="en-GB" sz="15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4718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  <a:endParaRPr lang="en-GB" sz="1500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4719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4720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(BE/ICS/AS Fire Safety)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M.Dole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</a:t>
                      </a:r>
                      <a:endParaRPr lang="en-GB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cut false floor, reinforce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4721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4722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4723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4724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TE/CRG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C.Fluder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4725</a:t>
                      </a:r>
                      <a:endParaRPr lang="fr-FR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EN/ACE/SU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M.Sosin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T.Dijoud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OK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275222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 6   RA   4726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SPS </a:t>
                      </a: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green (80cm)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Transfer table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K.Artoos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fr-FR" sz="1500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E292"/>
                    </a:solidFill>
                  </a:tcPr>
                </a:tc>
              </a:tr>
              <a:tr h="317916"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Racks in 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Faraday cage</a:t>
                      </a:r>
                      <a:endParaRPr lang="fr-F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6535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Rack label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Assignment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Contact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Supply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</a:t>
                      </a:r>
                      <a:endParaRPr lang="fr-F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4246</a:t>
                      </a:r>
                      <a:endParaRPr lang="fr-FR" sz="15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LLRF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P.Baudrenghien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4247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LLRF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4248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Fiber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4249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Oasis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6909">
                <a:tc>
                  <a:txBody>
                    <a:bodyPr/>
                    <a:lstStyle/>
                    <a:p>
                      <a:r>
                        <a:rPr lang="en-GB" sz="15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BA6    RA   4250</a:t>
                      </a:r>
                      <a:endParaRPr lang="fr-FR" sz="15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standard (90cm)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Oasis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“</a:t>
                      </a:r>
                      <a:endParaRPr lang="fr-FR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Calibri" panose="020F0502020204030204" pitchFamily="34" charset="0"/>
                        </a:rPr>
                        <a:t>DIR/ Installation</a:t>
                      </a:r>
                      <a:endParaRPr lang="en-GB" sz="1500" dirty="0">
                        <a:latin typeface="Calibri" panose="020F0502020204030204" pitchFamily="34" charset="0"/>
                      </a:endParaRPr>
                    </a:p>
                  </a:txBody>
                  <a:tcPr marL="6694" marR="6694" marT="669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125" y="4319176"/>
            <a:ext cx="5158740" cy="24231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282890"/>
            <a:ext cx="11600597" cy="60050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3634" y="1883391"/>
            <a:ext cx="11600597" cy="85980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c 5"/>
          <p:cNvSpPr/>
          <p:nvPr/>
        </p:nvSpPr>
        <p:spPr>
          <a:xfrm>
            <a:off x="11505464" y="1637731"/>
            <a:ext cx="614150" cy="491319"/>
          </a:xfrm>
          <a:prstGeom prst="arc">
            <a:avLst>
              <a:gd name="adj1" fmla="val 16200000"/>
              <a:gd name="adj2" fmla="val 5314073"/>
            </a:avLst>
          </a:prstGeom>
          <a:ln>
            <a:solidFill>
              <a:srgbClr val="C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issues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567" y="1515779"/>
            <a:ext cx="11655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Racks IOT: front face aligned with the</a:t>
            </a:r>
            <a:r>
              <a:rPr lang="en-GB" dirty="0">
                <a:latin typeface="Calibri" panose="020F0502020204030204" pitchFamily="34" charset="0"/>
              </a:rPr>
              <a:t> front </a:t>
            </a:r>
            <a:r>
              <a:rPr lang="en-GB" dirty="0" smtClean="0">
                <a:latin typeface="Calibri" panose="020F0502020204030204" pitchFamily="34" charset="0"/>
              </a:rPr>
              <a:t>face of the IOTs and not displaced as on the drawing. 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Racks for BE/ICS are longer by 10cm (standard length). 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842" y="2759483"/>
            <a:ext cx="5158740" cy="2423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567" y="1010408"/>
            <a:ext cx="442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Corrections needed </a:t>
            </a:r>
            <a:r>
              <a:rPr lang="en-GB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to SPSEY___6001 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567" y="293993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alibri" panose="020F0502020204030204" pitchFamily="34" charset="0"/>
              </a:rPr>
              <a:t>Racks </a:t>
            </a:r>
            <a:r>
              <a:rPr lang="en-GB" dirty="0" smtClean="0">
                <a:latin typeface="Calibri" panose="020F0502020204030204" pitchFamily="34" charset="0"/>
              </a:rPr>
              <a:t>BE/ICS (SPS </a:t>
            </a:r>
            <a:r>
              <a:rPr lang="en-GB" dirty="0">
                <a:latin typeface="Calibri" panose="020F0502020204030204" pitchFamily="34" charset="0"/>
              </a:rPr>
              <a:t>Fire </a:t>
            </a:r>
            <a:r>
              <a:rPr lang="en-GB" dirty="0" smtClean="0">
                <a:latin typeface="Calibri" panose="020F0502020204030204" pitchFamily="34" charset="0"/>
              </a:rPr>
              <a:t>Safety and ODH): bar for earth to pass underneath the rack such that they can be installed or moved during a run later on. 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The 2 racks to be displaced to the IOTs will need to be freed from the earth bar.</a:t>
            </a: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For 5 new standard racks, </a:t>
            </a:r>
            <a:r>
              <a:rPr lang="en-GB" dirty="0">
                <a:latin typeface="Calibri" panose="020F0502020204030204" pitchFamily="34" charset="0"/>
              </a:rPr>
              <a:t>we </a:t>
            </a:r>
            <a:r>
              <a:rPr lang="en-GB" dirty="0" smtClean="0">
                <a:latin typeface="Calibri" panose="020F0502020204030204" pitchFamily="34" charset="0"/>
              </a:rPr>
              <a:t>need to cut </a:t>
            </a:r>
            <a:r>
              <a:rPr lang="en-GB" dirty="0">
                <a:latin typeface="Calibri" panose="020F0502020204030204" pitchFamily="34" charset="0"/>
              </a:rPr>
              <a:t>the false floor plates, then </a:t>
            </a:r>
            <a:r>
              <a:rPr lang="en-GB" dirty="0" smtClean="0">
                <a:latin typeface="Calibri" panose="020F0502020204030204" pitchFamily="34" charset="0"/>
              </a:rPr>
              <a:t>reinforce </a:t>
            </a:r>
            <a:r>
              <a:rPr lang="en-GB" dirty="0">
                <a:latin typeface="Calibri" panose="020F0502020204030204" pitchFamily="34" charset="0"/>
              </a:rPr>
              <a:t>to support the remaining shorter plates.</a:t>
            </a:r>
            <a:endParaRPr lang="en-GB" dirty="0" smtClean="0">
              <a:latin typeface="Calibri" panose="020F0502020204030204" pitchFamily="34" charset="0"/>
            </a:endParaRPr>
          </a:p>
          <a:p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Work will be seen on site with EN/EL, SMB/SE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235" y="2426877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Some work to do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34886" y="2234026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Change of assignment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Arc 10"/>
          <p:cNvSpPr/>
          <p:nvPr/>
        </p:nvSpPr>
        <p:spPr>
          <a:xfrm rot="5400000">
            <a:off x="7752330" y="4141862"/>
            <a:ext cx="614150" cy="491319"/>
          </a:xfrm>
          <a:prstGeom prst="arc">
            <a:avLst>
              <a:gd name="adj1" fmla="val 16200000"/>
              <a:gd name="adj2" fmla="val 5314073"/>
            </a:avLst>
          </a:prstGeom>
          <a:ln>
            <a:solidFill>
              <a:srgbClr val="C0000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963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4872</TotalTime>
  <Words>691</Words>
  <Application>Microsoft Office PowerPoint</Application>
  <PresentationFormat>Widescreen</PresentationFormat>
  <Paragraphs>263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Thème Office</vt:lpstr>
      <vt:lpstr>Racks in BA6</vt:lpstr>
      <vt:lpstr>SPSEY___6001 Rack’s layout</vt:lpstr>
      <vt:lpstr>PowerPoint Presentation</vt:lpstr>
      <vt:lpstr>PowerPoint Presentation</vt:lpstr>
      <vt:lpstr>Integration issues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Concerned teams</dc:title>
  <dc:creator>Giovanna Vandoni</dc:creator>
  <cp:lastModifiedBy>Giovanna Vandoni</cp:lastModifiedBy>
  <cp:revision>57</cp:revision>
  <dcterms:created xsi:type="dcterms:W3CDTF">2016-08-02T10:10:46Z</dcterms:created>
  <dcterms:modified xsi:type="dcterms:W3CDTF">2017-10-05T11:26:01Z</dcterms:modified>
</cp:coreProperties>
</file>