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9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0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1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3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12" r:id="rId3"/>
    <p:sldMasterId id="2147483769" r:id="rId4"/>
    <p:sldMasterId id="2147483783" r:id="rId5"/>
    <p:sldMasterId id="2147483795" r:id="rId6"/>
    <p:sldMasterId id="2147483803" r:id="rId7"/>
    <p:sldMasterId id="2147483822" r:id="rId8"/>
    <p:sldMasterId id="2147483834" r:id="rId9"/>
    <p:sldMasterId id="2147483846" r:id="rId10"/>
    <p:sldMasterId id="2147483858" r:id="rId11"/>
    <p:sldMasterId id="2147483890" r:id="rId12"/>
    <p:sldMasterId id="2147483902" r:id="rId13"/>
    <p:sldMasterId id="2147483917" r:id="rId14"/>
    <p:sldMasterId id="2147483932" r:id="rId15"/>
    <p:sldMasterId id="2147483944" r:id="rId16"/>
  </p:sldMasterIdLst>
  <p:notesMasterIdLst>
    <p:notesMasterId r:id="rId78"/>
  </p:notesMasterIdLst>
  <p:sldIdLst>
    <p:sldId id="257" r:id="rId17"/>
    <p:sldId id="468" r:id="rId18"/>
    <p:sldId id="469" r:id="rId19"/>
    <p:sldId id="598" r:id="rId20"/>
    <p:sldId id="599" r:id="rId21"/>
    <p:sldId id="470" r:id="rId22"/>
    <p:sldId id="595" r:id="rId23"/>
    <p:sldId id="517" r:id="rId24"/>
    <p:sldId id="479" r:id="rId25"/>
    <p:sldId id="480" r:id="rId26"/>
    <p:sldId id="545" r:id="rId27"/>
    <p:sldId id="488" r:id="rId28"/>
    <p:sldId id="482" r:id="rId29"/>
    <p:sldId id="484" r:id="rId30"/>
    <p:sldId id="485" r:id="rId31"/>
    <p:sldId id="486" r:id="rId32"/>
    <p:sldId id="547" r:id="rId33"/>
    <p:sldId id="573" r:id="rId34"/>
    <p:sldId id="574" r:id="rId35"/>
    <p:sldId id="575" r:id="rId36"/>
    <p:sldId id="576" r:id="rId37"/>
    <p:sldId id="548" r:id="rId38"/>
    <p:sldId id="549" r:id="rId39"/>
    <p:sldId id="550" r:id="rId40"/>
    <p:sldId id="551" r:id="rId41"/>
    <p:sldId id="552" r:id="rId42"/>
    <p:sldId id="597" r:id="rId43"/>
    <p:sldId id="596" r:id="rId44"/>
    <p:sldId id="553" r:id="rId45"/>
    <p:sldId id="554" r:id="rId46"/>
    <p:sldId id="555" r:id="rId47"/>
    <p:sldId id="556" r:id="rId48"/>
    <p:sldId id="557" r:id="rId49"/>
    <p:sldId id="558" r:id="rId50"/>
    <p:sldId id="559" r:id="rId51"/>
    <p:sldId id="560" r:id="rId52"/>
    <p:sldId id="561" r:id="rId53"/>
    <p:sldId id="562" r:id="rId54"/>
    <p:sldId id="563" r:id="rId55"/>
    <p:sldId id="564" r:id="rId56"/>
    <p:sldId id="565" r:id="rId57"/>
    <p:sldId id="566" r:id="rId58"/>
    <p:sldId id="567" r:id="rId59"/>
    <p:sldId id="568" r:id="rId60"/>
    <p:sldId id="569" r:id="rId61"/>
    <p:sldId id="570" r:id="rId62"/>
    <p:sldId id="571" r:id="rId63"/>
    <p:sldId id="577" r:id="rId64"/>
    <p:sldId id="580" r:id="rId65"/>
    <p:sldId id="581" r:id="rId66"/>
    <p:sldId id="582" r:id="rId67"/>
    <p:sldId id="583" r:id="rId68"/>
    <p:sldId id="587" r:id="rId69"/>
    <p:sldId id="586" r:id="rId70"/>
    <p:sldId id="594" r:id="rId71"/>
    <p:sldId id="588" r:id="rId72"/>
    <p:sldId id="589" r:id="rId73"/>
    <p:sldId id="590" r:id="rId74"/>
    <p:sldId id="591" r:id="rId75"/>
    <p:sldId id="592" r:id="rId76"/>
    <p:sldId id="593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8" autoAdjust="0"/>
    <p:restoredTop sz="95978" autoAdjust="0"/>
  </p:normalViewPr>
  <p:slideViewPr>
    <p:cSldViewPr>
      <p:cViewPr varScale="1">
        <p:scale>
          <a:sx n="51" d="100"/>
          <a:sy n="51" d="100"/>
        </p:scale>
        <p:origin x="498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slide" Target="slides/slide39.xml"/><Relationship Id="rId63" Type="http://schemas.openxmlformats.org/officeDocument/2006/relationships/slide" Target="slides/slide47.xml"/><Relationship Id="rId68" Type="http://schemas.openxmlformats.org/officeDocument/2006/relationships/slide" Target="slides/slide52.xml"/><Relationship Id="rId76" Type="http://schemas.openxmlformats.org/officeDocument/2006/relationships/slide" Target="slides/slide60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3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slide" Target="slides/slide37.xml"/><Relationship Id="rId58" Type="http://schemas.openxmlformats.org/officeDocument/2006/relationships/slide" Target="slides/slide42.xml"/><Relationship Id="rId66" Type="http://schemas.openxmlformats.org/officeDocument/2006/relationships/slide" Target="slides/slide50.xml"/><Relationship Id="rId74" Type="http://schemas.openxmlformats.org/officeDocument/2006/relationships/slide" Target="slides/slide58.xml"/><Relationship Id="rId79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5.xml"/><Relationship Id="rId8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60" Type="http://schemas.openxmlformats.org/officeDocument/2006/relationships/slide" Target="slides/slide44.xml"/><Relationship Id="rId65" Type="http://schemas.openxmlformats.org/officeDocument/2006/relationships/slide" Target="slides/slide49.xml"/><Relationship Id="rId73" Type="http://schemas.openxmlformats.org/officeDocument/2006/relationships/slide" Target="slides/slide57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slide" Target="slides/slide40.xml"/><Relationship Id="rId64" Type="http://schemas.openxmlformats.org/officeDocument/2006/relationships/slide" Target="slides/slide48.xml"/><Relationship Id="rId69" Type="http://schemas.openxmlformats.org/officeDocument/2006/relationships/slide" Target="slides/slide53.xml"/><Relationship Id="rId77" Type="http://schemas.openxmlformats.org/officeDocument/2006/relationships/slide" Target="slides/slide6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72" Type="http://schemas.openxmlformats.org/officeDocument/2006/relationships/slide" Target="slides/slide56.xml"/><Relationship Id="rId80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59" Type="http://schemas.openxmlformats.org/officeDocument/2006/relationships/slide" Target="slides/slide43.xml"/><Relationship Id="rId67" Type="http://schemas.openxmlformats.org/officeDocument/2006/relationships/slide" Target="slides/slide51.xml"/><Relationship Id="rId20" Type="http://schemas.openxmlformats.org/officeDocument/2006/relationships/slide" Target="slides/slide4.xml"/><Relationship Id="rId41" Type="http://schemas.openxmlformats.org/officeDocument/2006/relationships/slide" Target="slides/slide25.xml"/><Relationship Id="rId54" Type="http://schemas.openxmlformats.org/officeDocument/2006/relationships/slide" Target="slides/slide38.xml"/><Relationship Id="rId62" Type="http://schemas.openxmlformats.org/officeDocument/2006/relationships/slide" Target="slides/slide46.xml"/><Relationship Id="rId70" Type="http://schemas.openxmlformats.org/officeDocument/2006/relationships/slide" Target="slides/slide54.xml"/><Relationship Id="rId75" Type="http://schemas.openxmlformats.org/officeDocument/2006/relationships/slide" Target="slides/slide5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slide" Target="slides/slide4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A10DB-6C62-41F6-AF8F-1EE5A96163A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0DBC0-4649-4655-BC08-CA5182FA37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342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659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502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FCC8-EAFA-4882-B2A8-77E1435323B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943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213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26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1206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Huangling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: The site is mainly on the loess plateau. The buried depth of the tunnel and the depth of the shafts are quite different. The construction access layout is relatively simple.</a:t>
            </a:r>
            <a:endParaRPr lang="zh-CN" altLang="en-US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Shen-Shan: 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The site is mainly the low mountain area. The buried depth of the tunnel and the depth of the shafts are large, and the construction access layout is relatively complicated.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Funing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: The site is generally the  low hilly areas; underground burial depth is not big; the construction site conditions are better; the construction access</a:t>
            </a:r>
            <a:r>
              <a:rPr lang="en-US" altLang="zh-CN" baseline="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layout is relatively simple.</a:t>
            </a:r>
            <a:endParaRPr lang="zh-CN" altLang="en-US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471458-503F-4172-955C-BEE6306FFDA9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725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521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717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595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08025"/>
            <a:ext cx="47275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78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7229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317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281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9160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7113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92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004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2962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210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19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93480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1488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728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3483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230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2923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646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5EFC-6F72-4CE2-8D27-2D130725780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8610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aseline="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547776"/>
            <a:ext cx="8229600" cy="4525963"/>
          </a:xfrm>
        </p:spPr>
        <p:txBody>
          <a:bodyPr/>
          <a:lstStyle>
            <a:lvl1pPr>
              <a:defRPr sz="2600" baseline="0"/>
            </a:lvl1pPr>
            <a:lvl2pPr>
              <a:defRPr sz="2200" baseline="0">
                <a:solidFill>
                  <a:srgbClr val="0070C0"/>
                </a:solidFill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DF36-21BB-4854-9FBB-2E3DDC98B89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23876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34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8AB0-470D-4BE6-A785-01B032D51AD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0900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0C85-3D72-4CC2-A3C9-0A2BB458E44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6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16267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04B9-1495-438B-B555-FEAA23D9DE2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2142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8E8F-6750-4659-8922-1BAEE10C0C3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07153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B1F5-6FB8-43A4-BF0E-B40E3776201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3619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FF8B-284C-4687-A305-C7B2FCB8DE9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36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0968F-6B36-4449-BA5F-B0E67062E9A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30547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2B83-9EC4-4FF0-B27E-9BF170172A5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5634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9947-8D11-40E4-AFFA-A6574C0363F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4685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74726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91663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952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8205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21209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96378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992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01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864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50101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83278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5988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953E67B5-0819-49D8-8937-92EBEE7DE89B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237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BB54E2AF-36A1-46E2-A06E-9F3FB857406D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813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35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E623C476-334E-4D8D-A8BB-B653A280FFFB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1329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FFF9227C-1CA0-458E-93DF-51A7A9D03644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99686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F3FB21DC-3370-4BC2-B55B-22982BC822FF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12914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679BDDD9-5C51-4D9C-94BC-B338CB519B6E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250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8636C16E-56EA-4398-ABDA-3B20A9F55151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23720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A1119501-42E9-4A3B-9EF0-DAED42B48CB7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36891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4939BD5C-5DE5-429D-869E-BC3B16CA1BA8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57635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5BE1F2EA-840C-44CB-AF3E-5C82AF197559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54879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177800"/>
            <a:ext cx="1971675" cy="65436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77800"/>
            <a:ext cx="5762625" cy="65436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CB6677B9-D9B3-4DE7-A942-1CEE3274BA74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9/18/2018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2742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kumimoji="0" lang="zh-CN" altLang="en-US" sz="31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rtl="0">
              <a:buFontTx/>
              <a:buNone/>
              <a:defRPr/>
            </a:pPr>
            <a:fld id="{3005F787-3772-4BB9-92A9-680544D27361}" type="datetime1">
              <a:rPr lang="en-US" altLang="zh-CN" sz="1400" smtClean="0">
                <a:solidFill>
                  <a:srgbClr val="000000"/>
                </a:solidFill>
                <a:cs typeface="+mn-cs"/>
              </a:rPr>
              <a:pPr algn="ctr" rtl="0">
                <a:buFontTx/>
                <a:buNone/>
                <a:defRPr/>
              </a:pPr>
              <a:t>9/18/2018</a:t>
            </a:fld>
            <a:endParaRPr lang="en-US" altLang="zh-CN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rtl="0">
              <a:buFontTx/>
              <a:buNone/>
              <a:defRPr/>
            </a:pPr>
            <a:r>
              <a:rPr lang="en-US" altLang="zh-CN" sz="1400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z="1400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z="1400" smtClean="0">
                <a:solidFill>
                  <a:srgbClr val="000000"/>
                </a:solidFill>
                <a:cs typeface="+mn-cs"/>
              </a:rPr>
              <a:t>2018</a:t>
            </a:r>
            <a:endParaRPr lang="en-US" altLang="zh-CN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fld id="{9A0DB2DC-4C9A-4742-B13C-FB6460FD3503}" type="slidenum">
              <a:rPr lang="en-US" altLang="zh-CN" sz="1400" noProof="1" dirty="0">
                <a:solidFill>
                  <a:srgbClr val="000000"/>
                </a:solidFill>
                <a:cs typeface="+mn-ea"/>
              </a:rPr>
              <a:pPr algn="ctr"/>
              <a:t>‹#›</a:t>
            </a:fld>
            <a:endParaRPr lang="en-US" altLang="zh-CN" sz="14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215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78565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.pdf" descr="bande-01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57663"/>
            <a:ext cx="9144001" cy="70720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xfrm>
            <a:off x="8427509" y="6415162"/>
            <a:ext cx="259291" cy="2475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626321" y="6261913"/>
            <a:ext cx="4648248" cy="541655"/>
          </a:xfrm>
          <a:prstGeom prst="rect">
            <a:avLst/>
          </a:prstGeom>
          <a:ln w="12700">
            <a:miter lim="400000"/>
          </a:ln>
        </p:spPr>
        <p:txBody>
          <a:bodyPr lIns="45719" tIns="45719" rIns="45719" bIns="45719">
            <a:spAutoFit/>
          </a:bodyPr>
          <a:lstStyle/>
          <a:p>
            <a:pPr defTabSz="130048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Accelerator Design for Circular High-Energy  e+e- Colliders</a:t>
            </a:r>
            <a:endParaRPr sz="985" b="1">
              <a:solidFill>
                <a:srgbClr val="0C377B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defTabSz="130048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Frank Zimmermann</a:t>
            </a:r>
            <a:b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CREMLIN workshop 22 August 2016</a:t>
            </a:r>
          </a:p>
        </p:txBody>
      </p:sp>
      <p:sp>
        <p:nvSpPr>
          <p:cNvPr id="298" name="Shape 298"/>
          <p:cNvSpPr>
            <a:spLocks noGrp="1"/>
          </p:cNvSpPr>
          <p:nvPr>
            <p:ph type="title" hasCustomPrompt="1"/>
          </p:nvPr>
        </p:nvSpPr>
        <p:spPr>
          <a:xfrm>
            <a:off x="457199" y="274638"/>
            <a:ext cx="7467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3515" spc="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Title Text</a:t>
            </a:r>
          </a:p>
        </p:txBody>
      </p:sp>
      <p:sp>
        <p:nvSpPr>
          <p:cNvPr id="299" name="Shape 299"/>
          <p:cNvSpPr>
            <a:spLocks noGrp="1"/>
          </p:cNvSpPr>
          <p:nvPr>
            <p:ph type="body" idx="1" hasCustomPrompt="1"/>
          </p:nvPr>
        </p:nvSpPr>
        <p:spPr>
          <a:xfrm>
            <a:off x="457199" y="1600199"/>
            <a:ext cx="7467601" cy="4525964"/>
          </a:xfrm>
          <a:prstGeom prst="rect">
            <a:avLst/>
          </a:prstGeom>
        </p:spPr>
        <p:txBody>
          <a:bodyPr lIns="65023" tIns="65023" rIns="65023" bIns="65023"/>
          <a:lstStyle>
            <a:lvl1pPr marL="481330" indent="-455295" defTabSz="1300480">
              <a:spcBef>
                <a:spcPts val="560"/>
              </a:spcBef>
              <a:buClr>
                <a:srgbClr val="DDDDDD"/>
              </a:buClr>
              <a:buSzPct val="8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861695" indent="-546735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982980" indent="-455295" defTabSz="1300480">
              <a:spcBef>
                <a:spcPts val="560"/>
              </a:spcBef>
              <a:buClr>
                <a:srgbClr val="DDDDDD"/>
              </a:buClr>
              <a:buSzPct val="85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45235" indent="-511810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431925" indent="-511810" defTabSz="1300480">
              <a:spcBef>
                <a:spcPts val="560"/>
              </a:spcBef>
              <a:buClr>
                <a:srgbClr val="DDDDDD"/>
              </a:buClr>
              <a:buSzPct val="10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1331722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defTabSz="685165" rtl="0">
              <a:buFontTx/>
              <a:buNone/>
              <a:defRPr/>
            </a:pPr>
            <a:fld id="{7C9D0C17-F8BE-41E1-9E90-E4BCEE30BEE7}" type="datetime1"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pPr defTabSz="685165" rtl="0">
                <a:buFontTx/>
                <a:buNone/>
                <a:defRPr/>
              </a:pPr>
              <a:t>9/18/2018</a:t>
            </a:fld>
            <a:endParaRPr lang="zh-CN" altLang="en-US" sz="1350">
              <a:solidFill>
                <a:srgbClr val="000000"/>
              </a:solidFill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 defTabSz="685165" rtl="0">
              <a:buFontTx/>
              <a:buNone/>
              <a:defRPr/>
            </a:pPr>
            <a:r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June 13</a:t>
            </a:r>
            <a:r>
              <a:rPr lang="zh-CN" altLang="en-US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， </a:t>
            </a:r>
            <a:r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2018</a:t>
            </a:r>
            <a:endParaRPr lang="zh-CN" altLang="zh-CN" sz="1200">
              <a:solidFill>
                <a:prstClr val="black">
                  <a:tint val="75000"/>
                </a:prstClr>
              </a:solidFill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algn="r" defTabSz="685165" rtl="0">
              <a:buFontTx/>
              <a:buNone/>
              <a:defRPr/>
            </a:pPr>
            <a:fld id="{B72D8821-53A1-4D77-B236-5903F3BB02E5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pPr algn="r" defTabSz="685165" rtl="0">
                <a:buFontTx/>
                <a:buNone/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54073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1794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12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66828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67176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9744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34717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68357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2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8340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21354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58740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244E47-A788-4DBB-A5A9-03684822D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723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6175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6595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9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48841-BF1E-4012-AC38-47F38429D494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23358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861F-B314-4B25-B474-B3C4DB3938A5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0399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2BAE-F011-48FA-94FB-586F2890C9E3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2978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6427-7CD7-4C1B-A962-E1708451466D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66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50328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3DE3-8A9C-4E38-9B2A-175667495B50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98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21C9-06D5-44CC-8B4B-04C328C7C772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653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610E-74BD-44BF-AFD7-214260B73862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649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93B6-CB7B-4241-8E9E-3A42F5CF507C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08985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DCDD-5F37-4E68-A60C-6EF87000200A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2537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0F191-2551-48A4-B465-2833A516E667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83191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FD09-6B26-4ACF-A16B-0957853B24AB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7010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97417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37605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106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6444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81299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91122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6739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560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19748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26898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72041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1214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760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859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164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4203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31900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003534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26302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702586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480625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7454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60190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355132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90432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2397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14345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177800"/>
            <a:ext cx="1971675" cy="65436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77800"/>
            <a:ext cx="5762625" cy="65436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757513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kumimoji="0" lang="zh-CN" altLang="en-US" sz="31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eaLnBrk="1" fontAlgn="base" hangingPunct="1"/>
            <a:fld id="{9A0DB2DC-4C9A-4742-B13C-FB6460FD3503}" type="slidenum">
              <a:rPr lang="en-US" altLang="zh-CN" sz="140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noProof="1"/>
          </a:p>
        </p:txBody>
      </p:sp>
    </p:spTree>
    <p:extLst>
      <p:ext uri="{BB962C8B-B14F-4D97-AF65-F5344CB8AC3E}">
        <p14:creationId xmlns:p14="http://schemas.microsoft.com/office/powerpoint/2010/main" val="2442113671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.pdf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157663"/>
            <a:ext cx="9144001" cy="70720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xfrm>
            <a:off x="8427509" y="6415162"/>
            <a:ext cx="259291" cy="2475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626321" y="6261913"/>
            <a:ext cx="4648248" cy="541655"/>
          </a:xfrm>
          <a:prstGeom prst="rect">
            <a:avLst/>
          </a:prstGeom>
          <a:ln w="12700">
            <a:miter lim="400000"/>
          </a:ln>
        </p:spPr>
        <p:txBody>
          <a:bodyPr lIns="45719" tIns="45719" rIns="45719" bIns="45719">
            <a:spAutoFit/>
          </a:bodyPr>
          <a:lstStyle/>
          <a:p>
            <a:pPr algn="l" defTabSz="1300480"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/>
              <a:t>Accelerator Design for Circular High-Energy  e+e- Colliders</a:t>
            </a:r>
            <a:endParaRPr sz="985">
              <a:solidFill>
                <a:srgbClr val="0C377B"/>
              </a:solidFill>
            </a:endParaRPr>
          </a:p>
          <a:p>
            <a:pPr algn="l" defTabSz="1300480"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/>
              <a:t>Frank Zimmermann</a:t>
            </a:r>
            <a:br>
              <a:rPr sz="985"/>
            </a:br>
            <a:r>
              <a:rPr sz="985"/>
              <a:t>CREMLIN workshop 22 August 2016</a:t>
            </a:r>
          </a:p>
        </p:txBody>
      </p:sp>
      <p:sp>
        <p:nvSpPr>
          <p:cNvPr id="298" name="Shape 298"/>
          <p:cNvSpPr>
            <a:spLocks noGrp="1"/>
          </p:cNvSpPr>
          <p:nvPr>
            <p:ph type="title" hasCustomPrompt="1"/>
          </p:nvPr>
        </p:nvSpPr>
        <p:spPr>
          <a:xfrm>
            <a:off x="457199" y="274638"/>
            <a:ext cx="7467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3515" spc="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Title Text</a:t>
            </a:r>
          </a:p>
        </p:txBody>
      </p:sp>
      <p:sp>
        <p:nvSpPr>
          <p:cNvPr id="299" name="Shape 299"/>
          <p:cNvSpPr>
            <a:spLocks noGrp="1"/>
          </p:cNvSpPr>
          <p:nvPr>
            <p:ph type="body" idx="1" hasCustomPrompt="1"/>
          </p:nvPr>
        </p:nvSpPr>
        <p:spPr>
          <a:xfrm>
            <a:off x="457199" y="1600199"/>
            <a:ext cx="7467601" cy="4525964"/>
          </a:xfrm>
          <a:prstGeom prst="rect">
            <a:avLst/>
          </a:prstGeom>
        </p:spPr>
        <p:txBody>
          <a:bodyPr lIns="65023" tIns="65023" rIns="65023" bIns="65023"/>
          <a:lstStyle>
            <a:lvl1pPr marL="481330" indent="-455295" defTabSz="1300480">
              <a:spcBef>
                <a:spcPts val="560"/>
              </a:spcBef>
              <a:buClr>
                <a:srgbClr val="DDDDDD"/>
              </a:buClr>
              <a:buSzPct val="8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861695" indent="-546735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982980" indent="-455295" defTabSz="1300480">
              <a:spcBef>
                <a:spcPts val="560"/>
              </a:spcBef>
              <a:buClr>
                <a:srgbClr val="DDDDDD"/>
              </a:buClr>
              <a:buSzPct val="85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45235" indent="-511810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431925" indent="-511810" defTabSz="1300480">
              <a:spcBef>
                <a:spcPts val="560"/>
              </a:spcBef>
              <a:buClr>
                <a:srgbClr val="DDDDDD"/>
              </a:buClr>
              <a:buSzPct val="10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313853030"/>
      </p:ext>
    </p:extLst>
  </p:cSld>
  <p:clrMapOvr>
    <a:masterClrMapping/>
  </p:clrMapOvr>
  <p:transition spd="med"/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B59541-D420-4D10-98F5-D795807D0679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2018/9/18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72D8821-53A1-4D77-B236-5903F3BB02E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771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2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209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2680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819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34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3825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57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9831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047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366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351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5804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733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04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1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2091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709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0947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808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179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003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5032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80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5448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6998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2799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2587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037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96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61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587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426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BFBDA095-DDD1-4757-A72B-7EB8DA05C013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063ACCA-3B5D-4055-9B3E-679BD31959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6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1923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66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602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18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425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382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60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96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497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7939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1132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943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80452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600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47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86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7367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8185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723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6645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9660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334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329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181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814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91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456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4729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485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94261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9688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63618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162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98986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92095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93673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10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slideLayout" Target="../slideLayouts/slideLayout15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1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CC2EE-A8A6-4123-B753-604A696CD3C9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BE96E-3109-43B0-870C-8916D1D47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96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D5425-D7CE-4DD4-B7BB-D9C556BC5A7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0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66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177800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-68580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663700"/>
            <a:ext cx="7886700" cy="5057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zh-CN" altLang="zh-CN" dirty="0"/>
              <a:t>单击此处编辑母版文本样式</a:t>
            </a:r>
          </a:p>
          <a:p>
            <a:pPr lvl="1" indent="-250825"/>
            <a:r>
              <a:rPr lang="zh-CN" altLang="zh-CN" dirty="0"/>
              <a:t>第二级</a:t>
            </a:r>
          </a:p>
          <a:p>
            <a:pPr lvl="2" indent="-250825"/>
            <a:r>
              <a:rPr lang="zh-CN" altLang="zh-CN" dirty="0"/>
              <a:t>第三级</a:t>
            </a:r>
          </a:p>
          <a:p>
            <a:pPr lvl="3" indent="-250825"/>
            <a:r>
              <a:rPr lang="zh-CN" altLang="zh-CN" dirty="0"/>
              <a:t>第四级</a:t>
            </a:r>
          </a:p>
          <a:p>
            <a:pPr lvl="4" indent="-250825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900">
                <a:sym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EF746135-DDF1-4557-ACA4-0B874D0B6683}" type="datetime1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9/18/2018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900">
                <a:sym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mtClean="0">
                <a:solidFill>
                  <a:srgbClr val="000000"/>
                </a:solidFill>
              </a:rPr>
              <a:t>June 13</a:t>
            </a:r>
            <a:r>
              <a:rPr lang="zh-CN" altLang="en-US" smtClean="0">
                <a:solidFill>
                  <a:srgbClr val="000000"/>
                </a:solidFill>
              </a:rPr>
              <a:t>， </a:t>
            </a:r>
            <a:r>
              <a:rPr lang="en-US" altLang="zh-CN" smtClean="0">
                <a:solidFill>
                  <a:srgbClr val="000000"/>
                </a:solidFill>
              </a:rPr>
              <a:t>2018</a:t>
            </a: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97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</p:sldLayoutIdLst>
  <p:hf sldNum="0" hdr="0" dt="0"/>
  <p:txStyles>
    <p:titleStyle>
      <a:lvl1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11430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16002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20574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25146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171450" indent="-171450" algn="l" defTabSz="685800" rtl="0" eaLnBrk="0" fontAlgn="base" hangingPunct="0"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5143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8572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2001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15430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0002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24574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29146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33718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3B7B-D899-47E1-A682-4858742A0977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A55A4-306F-4F65-B4D4-5D11B1FAD146}" type="datetime1">
              <a:rPr lang="en-US" altLang="zh-CN" smtClean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5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23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9A2D3A0-4E00-4F23-9D33-3791B773FDE4}" type="slidenum">
              <a:rPr lang="en-US" smtClean="0">
                <a:solidFill>
                  <a:srgbClr val="000000"/>
                </a:solidFill>
                <a:cs typeface="ヒラギノ角ゴ Pro W3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972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177800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-68580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663700"/>
            <a:ext cx="7886700" cy="5057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zh-CN" altLang="zh-CN" dirty="0"/>
              <a:t>单击此处编辑母版文本样式</a:t>
            </a:r>
          </a:p>
          <a:p>
            <a:pPr lvl="1" indent="-250825"/>
            <a:r>
              <a:rPr lang="zh-CN" altLang="zh-CN" dirty="0"/>
              <a:t>第二级</a:t>
            </a:r>
          </a:p>
          <a:p>
            <a:pPr lvl="2" indent="-250825"/>
            <a:r>
              <a:rPr lang="zh-CN" altLang="zh-CN" dirty="0"/>
              <a:t>第三级</a:t>
            </a:r>
          </a:p>
          <a:p>
            <a:pPr lvl="3" indent="-250825"/>
            <a:r>
              <a:rPr lang="zh-CN" altLang="zh-CN" dirty="0"/>
              <a:t>第四级</a:t>
            </a:r>
          </a:p>
          <a:p>
            <a:pPr lvl="4" indent="-250825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900"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900">
                <a:sym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40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hf hdr="0" ftr="0" dt="0"/>
  <p:txStyles>
    <p:titleStyle>
      <a:lvl1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11430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16002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20574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25146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171450" indent="-171450" algn="l" defTabSz="685800" rtl="0" eaLnBrk="0" fontAlgn="base" hangingPunct="0"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5143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8572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2001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15430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0002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24574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29146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33718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18/09/2018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7A82-05A5-43F9-A20B-07A3BA495A64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6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0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45321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2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C9DB-A0B8-4658-A6B8-D2060F61E529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98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CC5-A307-46F7-841D-152CFC14163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3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0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4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10.png"/><Relationship Id="rId4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12" Type="http://schemas.openxmlformats.org/officeDocument/2006/relationships/image" Target="../media/image1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42.jpeg"/><Relationship Id="rId11" Type="http://schemas.openxmlformats.org/officeDocument/2006/relationships/image" Target="../media/image47.pn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3.xml"/><Relationship Id="rId5" Type="http://schemas.openxmlformats.org/officeDocument/2006/relationships/image" Target="../media/image830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0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66.png"/><Relationship Id="rId5" Type="http://schemas.openxmlformats.org/officeDocument/2006/relationships/image" Target="../media/image910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5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76.jpeg"/><Relationship Id="rId5" Type="http://schemas.openxmlformats.org/officeDocument/2006/relationships/image" Target="../media/image10.png"/><Relationship Id="rId4" Type="http://schemas.openxmlformats.org/officeDocument/2006/relationships/image" Target="../media/image7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7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emf"/><Relationship Id="rId7" Type="http://schemas.openxmlformats.org/officeDocument/2006/relationships/image" Target="../media/image87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8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1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2.xml"/><Relationship Id="rId5" Type="http://schemas.openxmlformats.org/officeDocument/2006/relationships/image" Target="../media/image98.png"/><Relationship Id="rId4" Type="http://schemas.openxmlformats.org/officeDocument/2006/relationships/image" Target="../media/image97.tif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tiff"/><Relationship Id="rId13" Type="http://schemas.openxmlformats.org/officeDocument/2006/relationships/image" Target="../media/image108.tiff"/><Relationship Id="rId18" Type="http://schemas.openxmlformats.org/officeDocument/2006/relationships/image" Target="../media/image113.tiff"/><Relationship Id="rId3" Type="http://schemas.openxmlformats.org/officeDocument/2006/relationships/image" Target="../media/image10.png"/><Relationship Id="rId21" Type="http://schemas.openxmlformats.org/officeDocument/2006/relationships/image" Target="../media/image116.tiff"/><Relationship Id="rId7" Type="http://schemas.openxmlformats.org/officeDocument/2006/relationships/image" Target="../media/image102.tiff"/><Relationship Id="rId12" Type="http://schemas.openxmlformats.org/officeDocument/2006/relationships/image" Target="../media/image107.tiff"/><Relationship Id="rId17" Type="http://schemas.openxmlformats.org/officeDocument/2006/relationships/image" Target="../media/image112.tiff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11.tiff"/><Relationship Id="rId20" Type="http://schemas.openxmlformats.org/officeDocument/2006/relationships/image" Target="../media/image115.tiff"/><Relationship Id="rId1" Type="http://schemas.openxmlformats.org/officeDocument/2006/relationships/slideLayout" Target="../slideLayouts/slideLayout173.xml"/><Relationship Id="rId6" Type="http://schemas.openxmlformats.org/officeDocument/2006/relationships/image" Target="../media/image101.tiff"/><Relationship Id="rId11" Type="http://schemas.openxmlformats.org/officeDocument/2006/relationships/image" Target="../media/image106.tiff"/><Relationship Id="rId5" Type="http://schemas.openxmlformats.org/officeDocument/2006/relationships/image" Target="../media/image100.tiff"/><Relationship Id="rId15" Type="http://schemas.openxmlformats.org/officeDocument/2006/relationships/image" Target="../media/image110.tiff"/><Relationship Id="rId10" Type="http://schemas.openxmlformats.org/officeDocument/2006/relationships/image" Target="../media/image105.tiff"/><Relationship Id="rId19" Type="http://schemas.openxmlformats.org/officeDocument/2006/relationships/image" Target="../media/image114.tiff"/><Relationship Id="rId4" Type="http://schemas.openxmlformats.org/officeDocument/2006/relationships/image" Target="../media/image99.tiff"/><Relationship Id="rId9" Type="http://schemas.openxmlformats.org/officeDocument/2006/relationships/image" Target="../media/image104.tiff"/><Relationship Id="rId14" Type="http://schemas.openxmlformats.org/officeDocument/2006/relationships/image" Target="../media/image109.tiff"/><Relationship Id="rId2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tiff"/><Relationship Id="rId13" Type="http://schemas.openxmlformats.org/officeDocument/2006/relationships/image" Target="../media/image127.tiff"/><Relationship Id="rId18" Type="http://schemas.openxmlformats.org/officeDocument/2006/relationships/image" Target="../media/image131.tiff"/><Relationship Id="rId26" Type="http://schemas.openxmlformats.org/officeDocument/2006/relationships/image" Target="../media/image139.tiff"/><Relationship Id="rId3" Type="http://schemas.openxmlformats.org/officeDocument/2006/relationships/image" Target="../media/image117.tiff"/><Relationship Id="rId21" Type="http://schemas.openxmlformats.org/officeDocument/2006/relationships/image" Target="../media/image134.tiff"/><Relationship Id="rId7" Type="http://schemas.openxmlformats.org/officeDocument/2006/relationships/image" Target="../media/image121.tiff"/><Relationship Id="rId12" Type="http://schemas.openxmlformats.org/officeDocument/2006/relationships/image" Target="../media/image126.tiff"/><Relationship Id="rId17" Type="http://schemas.openxmlformats.org/officeDocument/2006/relationships/image" Target="../media/image130.tiff"/><Relationship Id="rId25" Type="http://schemas.openxmlformats.org/officeDocument/2006/relationships/image" Target="../media/image138.tiff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0.png"/><Relationship Id="rId20" Type="http://schemas.openxmlformats.org/officeDocument/2006/relationships/image" Target="../media/image133.tiff"/><Relationship Id="rId29" Type="http://schemas.openxmlformats.org/officeDocument/2006/relationships/image" Target="../media/image143.png"/><Relationship Id="rId1" Type="http://schemas.openxmlformats.org/officeDocument/2006/relationships/slideLayout" Target="../slideLayouts/slideLayout173.xml"/><Relationship Id="rId6" Type="http://schemas.openxmlformats.org/officeDocument/2006/relationships/image" Target="../media/image120.tiff"/><Relationship Id="rId11" Type="http://schemas.openxmlformats.org/officeDocument/2006/relationships/image" Target="../media/image125.tiff"/><Relationship Id="rId24" Type="http://schemas.openxmlformats.org/officeDocument/2006/relationships/image" Target="../media/image137.tiff"/><Relationship Id="rId5" Type="http://schemas.openxmlformats.org/officeDocument/2006/relationships/image" Target="../media/image119.tiff"/><Relationship Id="rId15" Type="http://schemas.openxmlformats.org/officeDocument/2006/relationships/image" Target="../media/image129.tiff"/><Relationship Id="rId23" Type="http://schemas.openxmlformats.org/officeDocument/2006/relationships/image" Target="../media/image136.tiff"/><Relationship Id="rId28" Type="http://schemas.openxmlformats.org/officeDocument/2006/relationships/image" Target="../media/image141.jpeg"/><Relationship Id="rId10" Type="http://schemas.openxmlformats.org/officeDocument/2006/relationships/image" Target="../media/image124.tiff"/><Relationship Id="rId19" Type="http://schemas.openxmlformats.org/officeDocument/2006/relationships/image" Target="../media/image132.tiff"/><Relationship Id="rId4" Type="http://schemas.openxmlformats.org/officeDocument/2006/relationships/image" Target="../media/image118.tiff"/><Relationship Id="rId9" Type="http://schemas.openxmlformats.org/officeDocument/2006/relationships/image" Target="../media/image123.tiff"/><Relationship Id="rId14" Type="http://schemas.openxmlformats.org/officeDocument/2006/relationships/image" Target="../media/image128.tiff"/><Relationship Id="rId22" Type="http://schemas.openxmlformats.org/officeDocument/2006/relationships/image" Target="../media/image135.tiff"/><Relationship Id="rId27" Type="http://schemas.openxmlformats.org/officeDocument/2006/relationships/image" Target="../media/image140.tif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144.emf"/><Relationship Id="rId4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emf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48.emf"/><Relationship Id="rId4" Type="http://schemas.openxmlformats.org/officeDocument/2006/relationships/image" Target="../media/image147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tiff"/><Relationship Id="rId1" Type="http://schemas.openxmlformats.org/officeDocument/2006/relationships/slideLayout" Target="../slideLayouts/slideLayout1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7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emf"/><Relationship Id="rId1" Type="http://schemas.openxmlformats.org/officeDocument/2006/relationships/slideLayout" Target="../slideLayouts/slideLayout7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15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9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0.png"/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Screen Shot 2013-07-02 at 11.52.02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-1959"/>
          <a:stretch/>
        </p:blipFill>
        <p:spPr bwMode="auto">
          <a:xfrm>
            <a:off x="0" y="-106240"/>
            <a:ext cx="914400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Machine Aspects of Future pp Collider</a:t>
            </a:r>
            <a:r>
              <a:rPr lang="en-GB" sz="6600" dirty="0">
                <a:solidFill>
                  <a:schemeClr val="bg1"/>
                </a:solidFill>
              </a:rPr>
              <a:t>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-900" t="20941" r="900" b="22991"/>
          <a:stretch/>
        </p:blipFill>
        <p:spPr>
          <a:xfrm>
            <a:off x="-70052" y="3185592"/>
            <a:ext cx="9195435" cy="3672408"/>
          </a:xfrm>
          <a:prstGeom prst="rect">
            <a:avLst/>
          </a:prstGeom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06" y="6122905"/>
            <a:ext cx="1089310" cy="851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27" y="6087151"/>
            <a:ext cx="674207" cy="4737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7" y="6020378"/>
            <a:ext cx="801014" cy="60731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104604" y="6581001"/>
            <a:ext cx="8181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200" i="1" kern="0" dirty="0">
                <a:solidFill>
                  <a:schemeClr val="bg1"/>
                </a:solidFill>
                <a:latin typeface="Calibri" panose="020F0502020204030204"/>
              </a:rPr>
              <a:t>Work supported by the </a:t>
            </a:r>
            <a:r>
              <a:rPr lang="en-US" sz="1200" b="1" i="1" kern="0" dirty="0">
                <a:solidFill>
                  <a:schemeClr val="bg1"/>
                </a:solidFill>
                <a:latin typeface="Calibri" panose="020F0502020204030204"/>
              </a:rPr>
              <a:t>European Commission </a:t>
            </a:r>
            <a:r>
              <a:rPr lang="en-US" sz="1200" i="1" kern="0" dirty="0">
                <a:solidFill>
                  <a:schemeClr val="bg1"/>
                </a:solidFill>
                <a:latin typeface="Calibri" panose="020F0502020204030204"/>
              </a:rPr>
              <a:t>under 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the 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HORIZON 2020 </a:t>
            </a:r>
            <a:r>
              <a:rPr lang="en-GB" sz="1200" b="1" i="1" kern="0" dirty="0" smtClean="0">
                <a:solidFill>
                  <a:schemeClr val="bg1"/>
                </a:solidFill>
                <a:latin typeface="Calibri" panose="020F0502020204030204"/>
              </a:rPr>
              <a:t>project</a:t>
            </a:r>
            <a:r>
              <a:rPr lang="en-GB" sz="1200" i="1" kern="0" dirty="0" smtClean="0">
                <a:solidFill>
                  <a:schemeClr val="bg1"/>
                </a:solidFill>
                <a:latin typeface="Calibri" panose="020F0502020204030204"/>
              </a:rPr>
              <a:t> 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ARIES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, grant agreement </a:t>
            </a:r>
            <a:r>
              <a:rPr lang="en-GB" sz="1200" i="1" kern="0" dirty="0" smtClean="0">
                <a:solidFill>
                  <a:schemeClr val="bg1"/>
                </a:solidFill>
                <a:latin typeface="Calibri" panose="020F0502020204030204"/>
              </a:rPr>
              <a:t>730871</a:t>
            </a:r>
            <a:endParaRPr lang="en-GB" sz="1200" i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189856" y="2448681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Frank Zimmermann</a:t>
            </a:r>
          </a:p>
          <a:p>
            <a:pPr algn="ctr"/>
            <a:r>
              <a:rPr lang="en-GB" sz="4400" dirty="0" smtClean="0">
                <a:solidFill>
                  <a:srgbClr val="FF0000"/>
                </a:solidFill>
              </a:rPr>
              <a:t>CERN, Pisa School on Future Colliders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62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88426"/>
            <a:ext cx="9323512" cy="8001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peak luminosity limited by pile up</a:t>
            </a:r>
            <a:endParaRPr lang="en-GB" sz="36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70163" y="3346103"/>
                <a:ext cx="9863838" cy="13547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kumimoji="0" lang="en-GB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  <m:f>
                        <m:fPr>
                          <m:ctrlP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0163" y="3346103"/>
                <a:ext cx="9863838" cy="1354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500916" y="904870"/>
            <a:ext cx="1827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pile up / Xing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925331" y="925928"/>
                <a:ext cx="5975648" cy="12505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kumimoji="0" lang="en-GB" sz="2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inel</m:t>
                          </m:r>
                        </m:sub>
                      </m:sSub>
                      <m:f>
                        <m:f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Sup>
                            <m:sSub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331" y="925928"/>
                <a:ext cx="5975648" cy="125053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1885970" y="3834399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uminosity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516755" y="1033747"/>
            <a:ext cx="2792800" cy="962084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Curved Right Arrow 57"/>
          <p:cNvSpPr/>
          <p:nvPr/>
        </p:nvSpPr>
        <p:spPr>
          <a:xfrm>
            <a:off x="566589" y="4147415"/>
            <a:ext cx="1319381" cy="20152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534141" y="5684607"/>
                <a:ext cx="3574043" cy="956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𝑳</m:t>
                      </m:r>
                      <m:r>
                        <a:rPr kumimoji="0" lang="en-GB" sz="2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GB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𝒇</m:t>
                          </m:r>
                        </m:e>
                        <m:sub>
                          <m:r>
                            <a:rPr kumimoji="0" lang="en-GB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𝒓𝒆𝒗</m:t>
                          </m:r>
                        </m:sub>
                      </m:sSub>
                      <m:f>
                        <m:fPr>
                          <m:ctrlPr>
                            <a:rPr kumimoji="0" lang="en-GB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𝒏</m:t>
                              </m:r>
                            </m:e>
                            <m:sub>
                              <m:r>
                                <a:rPr kumimoji="0" lang="en-GB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𝒃</m:t>
                              </m:r>
                            </m:sub>
                          </m:sSub>
                          <m:r>
                            <a:rPr kumimoji="0" lang="en-GB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𝝁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GB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𝝈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kumimoji="0" lang="en-GB" sz="2800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inel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141" y="5684607"/>
                <a:ext cx="3574043" cy="9561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2113613" y="5650087"/>
            <a:ext cx="2488367" cy="102519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61576" y="1169540"/>
            <a:ext cx="1215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aximum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acceptable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 rot="21394943">
            <a:off x="2578713" y="4567621"/>
            <a:ext cx="5492979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uminosity formula for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pile-up limited hadron collider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3165" y="2028192"/>
            <a:ext cx="93727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[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] ≈ 42.1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-0.467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-32.19 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-0.540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+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35.83 +0.315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ln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/34); 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units of GeV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~112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at 14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TeV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~156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at 100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TeV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inel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[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] ≈ </a:t>
            </a: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σ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-11.7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+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1.59 ln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-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0.134 ln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~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83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at 14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TeV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~110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mbarn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at 100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8184" y="6018808"/>
            <a:ext cx="3764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horter bunch spacing could help?!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(e.g. 25→ 5 ns would increase </a:t>
            </a: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5x!)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-14551" y="760638"/>
          <a:ext cx="9144000" cy="5926542"/>
        </p:xfrm>
        <a:graphic>
          <a:graphicData uri="http://schemas.openxmlformats.org/drawingml/2006/table">
            <a:tbl>
              <a:tblPr firstRow="1" bandRow="1"/>
              <a:tblGrid>
                <a:gridCol w="377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055799078"/>
                    </a:ext>
                  </a:extLst>
                </a:gridCol>
                <a:gridCol w="938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4.6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r>
                        <a:rPr kumimoji="0" lang="de-AT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r>
                        <a:rPr kumimoji="0" lang="de-AT" sz="2000" b="1" kern="1200" baseline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-23068"/>
            <a:ext cx="9200585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27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 parameters </a:t>
            </a: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26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191202"/>
            <a:ext cx="994382" cy="477806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355670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7EBD07-150D-4699-82E9-2F14A6A9C91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pic>
        <p:nvPicPr>
          <p:cNvPr id="6" name="Picture 5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230" y="1276231"/>
            <a:ext cx="5402274" cy="5627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8927" y="1032251"/>
            <a:ext cx="43126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high-luminosity experiments (A &amp; G)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experiments combined with injection (L &amp; B)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collimation insertions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etatron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cleaning (J)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omentum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cleaning (F)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xtraction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insertion (D)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insertion with RF (H)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ompatible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LHC or SPS as injector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18927" y="-5509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          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FCC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-</a:t>
            </a: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hh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 layout 2017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Calibri" pitchFamily="34" charset="0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50781" y="6171685"/>
            <a:ext cx="4382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circumference: 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97.75 km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6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6460" y="5730250"/>
            <a:ext cx="7326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hase 1: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*=1.1 m,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x</a:t>
            </a:r>
            <a:r>
              <a:rPr kumimoji="0" lang="en-GB" sz="2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=0.01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400" b="1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=5 h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250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fb</a:t>
            </a:r>
            <a:r>
              <a:rPr kumimoji="0" lang="en-GB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year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3920" y="6190041"/>
            <a:ext cx="777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hase 2: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*=0.3 m,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x</a:t>
            </a:r>
            <a:r>
              <a:rPr kumimoji="0" lang="en-GB" sz="2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=0.03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400" b="1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=4 h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1000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year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2" y="1266469"/>
            <a:ext cx="6479730" cy="43118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98865" y="2062106"/>
            <a:ext cx="2311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 both phases:</a:t>
            </a:r>
          </a:p>
          <a:p>
            <a:pPr marL="26828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current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0.5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A, unchanged!</a:t>
            </a:r>
          </a:p>
          <a:p>
            <a:pPr marL="26828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8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synchrotron radiation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~5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8937" y="1212981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adiation damping: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 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		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luminosity over 24 h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44767" y="1266469"/>
            <a:ext cx="157607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PRST-AB 18,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101002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(2015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395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          </a:t>
            </a:r>
            <a:r>
              <a:rPr kumimoji="0" lang="en-GB" sz="44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FCC</a:t>
            </a:r>
            <a:r>
              <a:rPr kumimoji="0" lang="en-GB" sz="44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-hh -  100 </a:t>
            </a: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TeV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 </a:t>
            </a:r>
            <a:r>
              <a:rPr kumimoji="0" lang="en-GB" sz="4400" b="1" i="0" u="none" strike="noStrike" kern="0" cap="none" spc="0" normalizeH="0" baseline="0" noProof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c.m</a:t>
            </a:r>
            <a:r>
              <a:rPr kumimoji="0" lang="en-GB" sz="44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., 25 ns 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Calibri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2" y="1032251"/>
            <a:ext cx="3945636" cy="2720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90" y="1032251"/>
            <a:ext cx="4142232" cy="2738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" y="3989585"/>
            <a:ext cx="4142232" cy="2738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90" y="3989585"/>
            <a:ext cx="4142232" cy="27386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19016" y="6027003"/>
            <a:ext cx="4167231" cy="8309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burn off slower than emittance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amping → emittance control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16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          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FCC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-</a:t>
            </a: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hh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 -  100 </a:t>
            </a: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TeV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 </a:t>
            </a: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c.m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Calibri" pitchFamily="34" charset="0"/>
              </a:rPr>
              <a:t>., 25 ns 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Calibri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44578" y="1211326"/>
            <a:ext cx="4143891" cy="193899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phase 2,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1.1→0.3 m,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without (or with less)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emittance control: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tune shift increases during fill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ntil reaching maximum of 0.03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6" y="1143895"/>
            <a:ext cx="4142232" cy="27386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66" y="3882523"/>
            <a:ext cx="4142232" cy="273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9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7308"/>
            <a:ext cx="8229600" cy="50025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mpact of </a:t>
            </a:r>
            <a:r>
              <a:rPr lang="en-US" sz="3200" dirty="0"/>
              <a:t>l</a:t>
            </a:r>
            <a:r>
              <a:rPr lang="en-US" sz="3200" dirty="0" smtClean="0"/>
              <a:t>uminosity </a:t>
            </a:r>
            <a:r>
              <a:rPr lang="en-US" sz="3200" dirty="0"/>
              <a:t>l</a:t>
            </a:r>
            <a:r>
              <a:rPr lang="en-US" sz="3200" dirty="0" smtClean="0"/>
              <a:t>evelling </a:t>
            </a:r>
            <a:endParaRPr lang="en-US" sz="3200" dirty="0"/>
          </a:p>
        </p:txBody>
      </p:sp>
      <p:pic>
        <p:nvPicPr>
          <p:cNvPr id="6" name="Picture 5" descr="avglumi_targetLum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84" y="1115308"/>
            <a:ext cx="6581624" cy="50772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17" y="1773880"/>
            <a:ext cx="256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uminosity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levelling with 25 ns beam is an option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(green curve)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imited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luminosity loss for 500 events per bunch crossing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aybe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still acceptable at 330 events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show average luminosities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 closer bunch spacing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6381328"/>
            <a:ext cx="221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Langner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D. Schulte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         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pile up mitigations: 25 ns w luminosity 		levelling or closer bunch spacing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Calibri" pitchFamily="34" charset="0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2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2" t="4659" r="3128" b="2235"/>
          <a:stretch/>
        </p:blipFill>
        <p:spPr>
          <a:xfrm>
            <a:off x="552158" y="1063096"/>
            <a:ext cx="7748326" cy="4662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689" y="1211499"/>
            <a:ext cx="232032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Baseline: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@ 3.3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63145" y="1211500"/>
            <a:ext cx="2664296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Alternative: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scSPS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1.3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7882" y="4117708"/>
            <a:ext cx="2118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of O(5.5 km) superconducting bends in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transfer lines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LHC, at 7.2 T</a:t>
            </a:r>
          </a:p>
        </p:txBody>
      </p:sp>
      <p:sp>
        <p:nvSpPr>
          <p:cNvPr id="6" name="Rectangle 5"/>
          <p:cNvSpPr/>
          <p:nvPr/>
        </p:nvSpPr>
        <p:spPr>
          <a:xfrm>
            <a:off x="6428277" y="4240818"/>
            <a:ext cx="1872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O(6.5 km) normal-conducting bends from SPS, at 1.8 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options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0810" y="5721775"/>
            <a:ext cx="8913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baseline: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3.3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Field-swing FCC-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like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Alternative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options: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 from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around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1.3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could be based on fast-cycling SC magnets, 6-7T, ~ 1T/s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ramp, cf. SIS 300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would also be an ideal injector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(as alternative to the 450 GeV SPS)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061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61" y="1304361"/>
            <a:ext cx="8785225" cy="53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2060261" y="2355285"/>
            <a:ext cx="5643562" cy="328612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691453" y="2893586"/>
            <a:ext cx="27689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ost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~ </a:t>
            </a:r>
            <a:r>
              <a:rPr kumimoji="0" lang="en-US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E</a:t>
            </a:r>
            <a:r>
              <a:rPr kumimoji="0" lang="en-US" sz="2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cms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 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t>0.28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5691453" y="3487119"/>
            <a:ext cx="957320" cy="100307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323758" y="6378234"/>
            <a:ext cx="2655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Lebrun,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RFTech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0261" y="270892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1959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647" y="348390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1971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2775" y="480054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2008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cost of future accelerators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8281" y="4292714"/>
            <a:ext cx="30242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extrapolation: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~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1.8x cost of LHC?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99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7559675" cy="58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" y="0"/>
            <a:ext cx="9117012" cy="100647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HL-LHC/FCC technology change: </a:t>
            </a:r>
            <a:r>
              <a:rPr kumimoji="0" lang="en-US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Nb-Ti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→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Nb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3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Sn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7940675" y="6510338"/>
            <a:ext cx="11763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O. Bruning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74076" y="3212757"/>
            <a:ext cx="214183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53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 LHC: today’s frontier collider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396335"/>
            <a:ext cx="490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xcellent performance at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=13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6253"/>
            <a:ext cx="7120109" cy="534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creen shot 2011-12-05 at 10.14.00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7" y="1081087"/>
            <a:ext cx="8766175" cy="52498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3" name="Rectangle 1030"/>
          <p:cNvSpPr>
            <a:spLocks noChangeArrowheads="1"/>
          </p:cNvSpPr>
          <p:nvPr/>
        </p:nvSpPr>
        <p:spPr bwMode="auto">
          <a:xfrm>
            <a:off x="2569890" y="6330950"/>
            <a:ext cx="6574110" cy="40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B. Strauss, data by courtesy of J. </a:t>
            </a:r>
            <a:r>
              <a:rPr kumimoji="0" lang="en-US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Parrell</a:t>
            </a: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(US DOE OST)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186729" y="2552700"/>
            <a:ext cx="1082675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78" tIns="45690" rIns="91378" bIns="4569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SzPct val="9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US-CDP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838817" y="3630612"/>
            <a:ext cx="1765300" cy="1754188"/>
            <a:chOff x="2861566" y="3409652"/>
            <a:chExt cx="1766425" cy="1755249"/>
          </a:xfrm>
        </p:grpSpPr>
        <p:pic>
          <p:nvPicPr>
            <p:cNvPr id="6" name="Picture 9" descr="hitachi nb3sn unreacted - peter le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1566" y="4246555"/>
              <a:ext cx="918346" cy="918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 descr="ost nb3sn unreacted - peter l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4112200"/>
              <a:ext cx="920087" cy="912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3810762" y="3409652"/>
              <a:ext cx="81623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ITER wires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98584" y="238680"/>
            <a:ext cx="78079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 wire production: </a:t>
            </a:r>
            <a:r>
              <a:rPr kumimoji="0" lang="en-US" sz="40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Nb-Ti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</a:t>
            </a:r>
            <a:r>
              <a:rPr kumimoji="0" lang="en-US" sz="40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</a:t>
            </a:r>
            <a:endParaRPr kumimoji="0" lang="en-GB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372592" y="2222500"/>
            <a:ext cx="1374775" cy="2276475"/>
            <a:chOff x="6395342" y="2002318"/>
            <a:chExt cx="1376243" cy="2276599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74" r="16342"/>
            <a:stretch>
              <a:fillRect/>
            </a:stretch>
          </p:blipFill>
          <p:spPr bwMode="auto">
            <a:xfrm>
              <a:off x="6848717" y="2002318"/>
              <a:ext cx="922868" cy="939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8" descr="Round Sub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95" r="16168"/>
            <a:stretch>
              <a:fillRect/>
            </a:stretch>
          </p:blipFill>
          <p:spPr bwMode="auto">
            <a:xfrm>
              <a:off x="6395342" y="2630756"/>
              <a:ext cx="906750" cy="93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6395342" y="3632586"/>
              <a:ext cx="109914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pitchFamily="34" charset="0"/>
                <a:buChar char="•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SzPct val="9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08080"/>
                </a:buClr>
                <a:buSzPct val="100000"/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HL-LHC wires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86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0" y="2220415"/>
            <a:ext cx="6192688" cy="417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183274" y="2360989"/>
            <a:ext cx="0" cy="340465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	FCC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Nb</a:t>
            </a:r>
            <a:r>
              <a:rPr kumimoji="0" lang="en-US" sz="32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conductor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progra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8949" y="908720"/>
            <a:ext cx="9111563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</a:t>
            </a:r>
            <a:r>
              <a:rPr kumimoji="0" lang="fr-CH" sz="24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one of the major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cost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&amp; performance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factors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FCC-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must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given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highest</a:t>
            </a:r>
            <a:r>
              <a:rPr kumimoji="0" lang="fr-CH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attention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95746" y="2433464"/>
            <a:ext cx="3105253" cy="3877793"/>
          </a:xfrm>
          <a:prstGeom prst="rect">
            <a:avLst/>
          </a:prstGeom>
          <a:solidFill>
            <a:srgbClr val="FFFF00">
              <a:alpha val="76078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ain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goals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until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2020: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16T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4.2K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&gt; 1500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A/mm</a:t>
            </a:r>
            <a:r>
              <a:rPr kumimoji="0" lang="fr-CH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i.e. 50%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eference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diameter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 mm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otentials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large scale production and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cost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6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0" y="2419242"/>
            <a:ext cx="4762462" cy="28688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641" y="759453"/>
            <a:ext cx="4562443" cy="16158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16T, 4.2K) &gt; 1500 A/mm</a:t>
            </a:r>
            <a:r>
              <a:rPr kumimoji="0" lang="fr-CH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Reduced coil &amp; magnet cross-section 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308" y="850335"/>
            <a:ext cx="1524235" cy="12532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49415" y="733735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0250" y="1171481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332006" y="1679768"/>
            <a:ext cx="726852" cy="526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117118" y="1984326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602" y="860767"/>
            <a:ext cx="1524235" cy="125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26248" y="1940364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ultimate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4642" y="716259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11" y="5299192"/>
            <a:ext cx="4947554" cy="163121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fter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only one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year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prototype Nb</a:t>
            </a:r>
            <a:r>
              <a:rPr kumimoji="0" lang="en-GB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(Japan, Korea, Russia)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already achieve HL-LHC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7094" y="2507546"/>
            <a:ext cx="413084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Conductor activities for FCC  started in 2017: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Bochvar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Institute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(production at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TVEL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Russia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KEK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Jastec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Furukawa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KAT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Korea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Columbus,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Geneva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University of Vienna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Freiberg,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Germany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addition,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agreements under preparation: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Bruker,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Germany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Luvata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Pori,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Finland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3059" y="-27384"/>
            <a:ext cx="9150188" cy="84418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worldwide FCC Nb</a:t>
            </a:r>
            <a:r>
              <a:rPr kumimoji="0" lang="en-US" sz="3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 program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0" y="-3224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40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60256" y="5996226"/>
            <a:ext cx="89837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hort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model magnets (1.5 m lengths) built from 2018 – 2022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Russian 16 T magnet program launched by BINP recently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503" y="1435759"/>
            <a:ext cx="7121192" cy="399606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099" y="1410212"/>
            <a:ext cx="2208901" cy="4342765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16 T dipole design activities &amp; options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256" y="5568311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Benedikt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4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445" y="5446868"/>
            <a:ext cx="933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coil parts, structural components  and tooling are available at FNAL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 and the work with mechanical structure are in progress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magnet test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September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2018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559" y="876923"/>
            <a:ext cx="3065575" cy="2047338"/>
          </a:xfrm>
          <a:prstGeom prst="rect">
            <a:avLst/>
          </a:prstGeom>
          <a:noFill/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0324" y="876923"/>
            <a:ext cx="1451397" cy="1300671"/>
            <a:chOff x="1503032" y="1194668"/>
            <a:chExt cx="1826610" cy="163691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3032" y="1194668"/>
              <a:ext cx="1826610" cy="134098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760697" y="2566129"/>
              <a:ext cx="125066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Iron Laminations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051020" y="916416"/>
            <a:ext cx="1144732" cy="1299617"/>
            <a:chOff x="6239042" y="1193053"/>
            <a:chExt cx="1419059" cy="161106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9042" y="1193053"/>
              <a:ext cx="1419059" cy="134560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478088" y="2538657"/>
              <a:ext cx="97815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AL I-Clamps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94275" y="2321141"/>
            <a:ext cx="1730390" cy="1037947"/>
            <a:chOff x="5954743" y="2802601"/>
            <a:chExt cx="1730390" cy="103794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743" y="2802601"/>
              <a:ext cx="1730390" cy="77474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500372" y="3575091"/>
              <a:ext cx="56938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Fillers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91324" y="4440699"/>
            <a:ext cx="1730900" cy="1095104"/>
            <a:chOff x="5954233" y="3787286"/>
            <a:chExt cx="1730900" cy="109510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233" y="3787286"/>
              <a:ext cx="1730900" cy="75749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348088" y="4616933"/>
              <a:ext cx="873957" cy="26545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Axial </a:t>
              </a:r>
              <a:r>
                <a:rPr kumimoji="0" lang="fr-FR" sz="1125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Rods</a:t>
              </a:r>
              <a:endParaRPr kumimoji="0" lang="en-US" sz="11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669225" y="2879251"/>
            <a:ext cx="1852843" cy="1488865"/>
            <a:chOff x="1479432" y="2855171"/>
            <a:chExt cx="1852843" cy="148886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79432" y="2855171"/>
              <a:ext cx="962473" cy="96505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6981" y="3102202"/>
              <a:ext cx="965294" cy="95029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902375" y="4078579"/>
              <a:ext cx="88197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End Plates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25443" y="1102033"/>
            <a:ext cx="2066480" cy="1571982"/>
            <a:chOff x="3706695" y="1209907"/>
            <a:chExt cx="2066480" cy="157198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6695" y="1209907"/>
              <a:ext cx="2066480" cy="131351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4374330" y="2516432"/>
              <a:ext cx="77777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StSt</a:t>
              </a: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 Skin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82" y="3382980"/>
            <a:ext cx="2525970" cy="18944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102" y="3003478"/>
            <a:ext cx="3037059" cy="2273980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-3059" y="-27384"/>
            <a:ext cx="9150188" cy="87094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15 T dipole demonstrator (US MDP)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7" y="-437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918047" y="6414528"/>
            <a:ext cx="10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Zlobin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3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 noChangeAspect="1"/>
          </p:cNvSpPr>
          <p:nvPr/>
        </p:nvSpPr>
        <p:spPr>
          <a:xfrm>
            <a:off x="-48412" y="5255311"/>
            <a:ext cx="9103900" cy="156999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Winding of the first coil has been completed. Preparation for reaction on-going. All tooling for coil production ready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5" y="866573"/>
            <a:ext cx="3010844" cy="22553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77" y="3428128"/>
            <a:ext cx="1525355" cy="1144016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spect="1"/>
          </p:cNvSpPr>
          <p:nvPr/>
        </p:nvSpPr>
        <p:spPr>
          <a:xfrm>
            <a:off x="757874" y="3131929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ERMC coil winding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>
            <a:spLocks noChangeAspect="1"/>
          </p:cNvSpPr>
          <p:nvPr/>
        </p:nvSpPr>
        <p:spPr>
          <a:xfrm>
            <a:off x="181593" y="4673684"/>
            <a:ext cx="142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Reaction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1866658" y="4721034"/>
            <a:ext cx="171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Impregnation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393" y="3463649"/>
            <a:ext cx="1477994" cy="11084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7619" y="883466"/>
            <a:ext cx="2947794" cy="2212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8015" y="836333"/>
            <a:ext cx="3017520" cy="22707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9190" y="3470132"/>
            <a:ext cx="1517252" cy="20003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62169" y="3525506"/>
            <a:ext cx="1119134" cy="1935443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spect="1"/>
          </p:cNvSpPr>
          <p:nvPr/>
        </p:nvSpPr>
        <p:spPr>
          <a:xfrm>
            <a:off x="4355839" y="3096234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Aluminum shell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7303633" y="3061299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yoke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6366193" y="519345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Axial rods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5353168" y="3400938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Dummy coils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ontent Placeholder 2"/>
          <p:cNvSpPr txBox="1">
            <a:spLocks noChangeAspect="1"/>
          </p:cNvSpPr>
          <p:nvPr/>
        </p:nvSpPr>
        <p:spPr>
          <a:xfrm>
            <a:off x="-48412" y="6151321"/>
            <a:ext cx="9402935" cy="13539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assembly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Components and tooling ready. Dummy assembly to characterize the structure behavior on-going.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3059" y="-27384"/>
            <a:ext cx="9150188" cy="87094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16 T ERMC construction at CERN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7" y="-437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39682" y="4917087"/>
            <a:ext cx="144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Tommasini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5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598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FCC 16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 magnet R&amp;D schedule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2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 descr="Screen Shot 2017-05-25 at 09.10.2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" y="1064234"/>
            <a:ext cx="8945768" cy="2522132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83261" y="5727624"/>
            <a:ext cx="9456486" cy="761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to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tal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duration of magnet program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: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~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years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w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ould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follow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HL-LHC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Nb</a:t>
            </a:r>
            <a:r>
              <a:rPr kumimoji="0" lang="en-US" sz="1800" b="1" i="0" u="none" strike="noStrike" kern="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3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Sn program with long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models w industry from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2023/24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1" y="3586366"/>
            <a:ext cx="8808947" cy="2363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9860" y="6489371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Benedikt, L. Bottura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40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HE-LHC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is not an easy</a:t>
            </a:r>
            <a:r>
              <a:rPr kumimoji="0" lang="en-US" sz="27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machine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5218" y="1052736"/>
            <a:ext cx="8333563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p</a:t>
            </a:r>
            <a:r>
              <a:rPr lang="en-US" sz="2400" b="1" dirty="0" smtClean="0">
                <a:solidFill>
                  <a:srgbClr val="0000CC"/>
                </a:solidFill>
              </a:rPr>
              <a:t>ush for “cheap” injection from SPS at 450 GeV</a:t>
            </a:r>
          </a:p>
          <a:p>
            <a:pPr marL="285750" indent="-285750">
              <a:buFontTx/>
              <a:buChar char="-"/>
            </a:pPr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oor field quality and much larger beam </a:t>
            </a:r>
            <a:r>
              <a:rPr lang="en-US" sz="2400" dirty="0" smtClean="0"/>
              <a:t>than for FCC-</a:t>
            </a:r>
            <a:r>
              <a:rPr lang="en-US" sz="2400" dirty="0" err="1" smtClean="0"/>
              <a:t>hh</a:t>
            </a:r>
            <a:r>
              <a:rPr lang="en-US" sz="2400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US" sz="2400" b="1" dirty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ess physical aperture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than for LHC,</a:t>
            </a:r>
          </a:p>
          <a:p>
            <a:pPr lvl="1"/>
            <a:r>
              <a:rPr lang="en-US" sz="2400" dirty="0" smtClean="0"/>
              <a:t>complicating collimation and protection at injection</a:t>
            </a:r>
          </a:p>
          <a:p>
            <a:pPr lvl="1"/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imited length of straight section (LEP tunnel)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c</a:t>
            </a:r>
            <a:r>
              <a:rPr lang="en-US" sz="2400" dirty="0" smtClean="0"/>
              <a:t>annot apply length scaling with energy used for FCC-</a:t>
            </a:r>
            <a:r>
              <a:rPr lang="en-US" sz="2400" dirty="0" err="1" smtClean="0"/>
              <a:t>hh</a:t>
            </a:r>
            <a:r>
              <a:rPr lang="en-US" sz="2400" dirty="0" smtClean="0"/>
              <a:t> design,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omplicating collimation at top energy 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</a:rPr>
              <a:t>agnets must be bent, </a:t>
            </a:r>
            <a:r>
              <a:rPr lang="en-US" sz="2400" dirty="0" smtClean="0"/>
              <a:t>while FCC-</a:t>
            </a:r>
            <a:r>
              <a:rPr lang="en-US" sz="2400" dirty="0" err="1" smtClean="0"/>
              <a:t>hh</a:t>
            </a:r>
            <a:r>
              <a:rPr lang="en-US" sz="2400" dirty="0" smtClean="0"/>
              <a:t> magnets are straight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can magnets made from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(brittle) be bent mechanically?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dditional complication  </a:t>
            </a:r>
          </a:p>
          <a:p>
            <a:endParaRPr lang="en-US" sz="2400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imited tunnel cross section</a:t>
            </a:r>
          </a:p>
          <a:p>
            <a:r>
              <a:rPr lang="en-US" sz="2400" dirty="0" smtClean="0"/>
              <a:t>-    restricted transverse size of magnet cryostats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487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37419"/>
            <a:ext cx="6480720" cy="485910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  <a:r>
              <a:rPr kumimoji="0" lang="en-US" sz="27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field errors limit dynamic aperture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908720"/>
            <a:ext cx="80941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Nb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Sn wire with 20 </a:t>
            </a:r>
            <a:r>
              <a:rPr lang="en-US" sz="2800" dirty="0" smtClean="0">
                <a:latin typeface="Symbol" panose="05050102010706020507" pitchFamily="18" charset="2"/>
              </a:rPr>
              <a:t>m</a:t>
            </a:r>
            <a:r>
              <a:rPr lang="en-US" sz="2800" dirty="0" smtClean="0"/>
              <a:t>m instead of 50 </a:t>
            </a:r>
            <a:r>
              <a:rPr lang="en-US" sz="2800" dirty="0" smtClean="0">
                <a:latin typeface="Symbol" panose="05050102010706020507" pitchFamily="18" charset="2"/>
              </a:rPr>
              <a:t>m</a:t>
            </a:r>
            <a:r>
              <a:rPr lang="en-US" sz="2800" dirty="0" smtClean="0"/>
              <a:t>m filaments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</a:t>
            </a:r>
            <a:r>
              <a:rPr lang="en-US" sz="2800" dirty="0" smtClean="0"/>
              <a:t>n addition must introduce </a:t>
            </a:r>
            <a:r>
              <a:rPr lang="en-US" sz="2800" i="1" dirty="0" smtClean="0"/>
              <a:t>artificial pinning </a:t>
            </a:r>
            <a:r>
              <a:rPr lang="en-US" sz="2800" i="1" dirty="0" err="1" smtClean="0"/>
              <a:t>centres</a:t>
            </a:r>
            <a:endParaRPr lang="en-GB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2558812"/>
            <a:ext cx="16321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extupole</a:t>
            </a:r>
            <a:endParaRPr lang="en-US" dirty="0" smtClean="0"/>
          </a:p>
          <a:p>
            <a:r>
              <a:rPr lang="en-US" dirty="0" smtClean="0"/>
              <a:t>field errors</a:t>
            </a:r>
          </a:p>
          <a:p>
            <a:r>
              <a:rPr lang="en-US" dirty="0" smtClean="0"/>
              <a:t>in N</a:t>
            </a:r>
            <a:r>
              <a:rPr lang="en-US" baseline="-25000" dirty="0" smtClean="0"/>
              <a:t>b3</a:t>
            </a:r>
            <a:r>
              <a:rPr lang="en-US" dirty="0" smtClean="0"/>
              <a:t>Sn dipole</a:t>
            </a:r>
          </a:p>
          <a:p>
            <a:r>
              <a:rPr lang="en-US" dirty="0"/>
              <a:t>a</a:t>
            </a:r>
            <a:r>
              <a:rPr lang="en-US" dirty="0" smtClean="0"/>
              <a:t>s a function of</a:t>
            </a:r>
          </a:p>
          <a:p>
            <a:r>
              <a:rPr lang="en-US" dirty="0"/>
              <a:t>d</a:t>
            </a:r>
            <a:r>
              <a:rPr lang="en-US" dirty="0" smtClean="0"/>
              <a:t>ipole field</a:t>
            </a:r>
          </a:p>
          <a:p>
            <a:endParaRPr lang="en-US" dirty="0"/>
          </a:p>
          <a:p>
            <a:r>
              <a:rPr lang="en-US" b="1" dirty="0" smtClean="0"/>
              <a:t>3 injection </a:t>
            </a:r>
          </a:p>
          <a:p>
            <a:r>
              <a:rPr lang="en-US" b="1" dirty="0" smtClean="0"/>
              <a:t>energies </a:t>
            </a:r>
          </a:p>
          <a:p>
            <a:r>
              <a:rPr lang="en-US" dirty="0" smtClean="0"/>
              <a:t>(450, 900 </a:t>
            </a:r>
          </a:p>
          <a:p>
            <a:r>
              <a:rPr lang="en-US" dirty="0" smtClean="0"/>
              <a:t>and 1300</a:t>
            </a:r>
          </a:p>
          <a:p>
            <a:r>
              <a:rPr lang="en-US" dirty="0" smtClean="0"/>
              <a:t>GeV) are</a:t>
            </a:r>
          </a:p>
          <a:p>
            <a:r>
              <a:rPr lang="en-US" dirty="0" smtClean="0"/>
              <a:t>indicated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6357468"/>
            <a:ext cx="233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Izquierdo  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49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HE-LHC integration aspects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251520" y="4804703"/>
            <a:ext cx="5868485" cy="15237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ntegration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design strategy:</a:t>
            </a:r>
          </a:p>
          <a:p>
            <a:pPr marL="370332" marR="0" lvl="0" indent="-3429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evelopment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 optimized 16 T magnet,                    compatible with HE LHC requirements</a:t>
            </a:r>
          </a:p>
          <a:p>
            <a:pPr marL="370332" marR="0" lvl="0" indent="-34290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ew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cryogenic layout to limit QRL dimension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5902674" y="1669215"/>
            <a:ext cx="2665771" cy="40963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marR="0" lvl="1" indent="0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90000"/>
              <a:buFont typeface="Arial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tunnel diameter 3.8 m</a:t>
            </a:r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447" y="1691443"/>
            <a:ext cx="3441051" cy="37357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/>
              <p:cNvSpPr txBox="1">
                <a:spLocks/>
              </p:cNvSpPr>
              <p:nvPr/>
            </p:nvSpPr>
            <p:spPr>
              <a:xfrm>
                <a:off x="0" y="900920"/>
                <a:ext cx="5364088" cy="1658436"/>
              </a:xfrm>
              <a:prstGeom prst="rect">
                <a:avLst/>
              </a:prstGeom>
            </p:spPr>
            <p:txBody>
              <a:bodyPr/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36042" marR="0" lvl="1" indent="0" algn="l" defTabSz="3429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5B9BD5"/>
                  </a:buClr>
                  <a:buSzPct val="90000"/>
                  <a:buFont typeface="Arial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working 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hypothesis for HE LHC design: </a:t>
                </a:r>
              </a:p>
              <a:p>
                <a:pPr marL="336042" marR="0" lvl="1" indent="0" algn="l" defTabSz="3429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5B9BD5"/>
                  </a:buClr>
                  <a:buSzPct val="90000"/>
                  <a:buFont typeface="Arial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 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major CE modifications on tunnel and caverns</a:t>
                </a:r>
              </a:p>
              <a:p>
                <a:pPr marL="678942" marR="0" lvl="1" indent="-342900" algn="l" defTabSz="3429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Pct val="90000"/>
                  <a:buFont typeface="Arial"/>
                  <a:buChar char="•"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imilar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geometry and layout as LHC machine &amp; experiments</a:t>
                </a:r>
              </a:p>
              <a:p>
                <a:pPr marL="678942" marR="0" lvl="1" indent="-342900" algn="l" defTabSz="3429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Pct val="90000"/>
                  <a:buFont typeface="Arial"/>
                  <a:buChar char="•"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</a:t>
                </a: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aximum 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magnet cryostat diameter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1200 mm</a:t>
                </a:r>
              </a:p>
              <a:p>
                <a:pPr marL="678942" marR="0" lvl="1" indent="-342900" algn="l" defTabSz="3429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Pct val="90000"/>
                  <a:buFont typeface="Arial"/>
                  <a:buChar char="•"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</a:t>
                </a: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aximum </a:t>
                </a: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QRL diameter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830 mm</a:t>
                </a:r>
              </a:p>
            </p:txBody>
          </p:sp>
        </mc:Choice>
        <mc:Fallback xmlns="">
          <p:sp>
            <p:nvSpPr>
              <p:cNvPr id="10" name="Conten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00920"/>
                <a:ext cx="5364088" cy="1658436"/>
              </a:xfrm>
              <a:prstGeom prst="rect">
                <a:avLst/>
              </a:prstGeom>
              <a:blipFill>
                <a:blip r:embed="rId5"/>
                <a:stretch>
                  <a:fillRect t="-2941" r="-2727" b="-856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369041" y="6334489"/>
            <a:ext cx="244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Mertens, M. Benedikt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38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96752"/>
            <a:ext cx="889248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very large circular hadron collider - 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only feasible approach to reach 100 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c.m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collision energy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coming decades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ccess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particles (direct production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few-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30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mass range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far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beyond LHC reach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uch-increased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rates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phenomena in sub-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mass range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→ much increased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precision w.r.t. LHC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 energy frontier in ~25 years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82641" y="4671720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0C377B"/>
                </a:solidFill>
                <a:latin typeface="Arial"/>
              </a:rPr>
              <a:t>c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ircular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hadron collider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reach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LHC: factor ~4 in radius, factor ~2 in field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O(10) in </a:t>
            </a:r>
            <a:r>
              <a:rPr kumimoji="0" lang="en-GB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en-GB" sz="2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cms</a:t>
            </a:r>
            <a:endParaRPr kumimoji="0" lang="en-GB" sz="2400" b="0" i="0" u="none" strike="noStrike" kern="1200" cap="none" spc="0" normalizeH="0" baseline="-25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132819" y="5256872"/>
                <a:ext cx="4986558" cy="84978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𝐸</m:t>
                      </m:r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/>
                          <a:cs typeface="+mn-cs"/>
                        </a:rPr>
                        <m:t>∝</m:t>
                      </m:r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𝐵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𝑑𝑖𝑝𝑜𝑙𝑒</m:t>
                          </m:r>
                        </m:sub>
                      </m:sSub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×</m:t>
                          </m:r>
                          <m:r>
                            <a:rPr kumimoji="0" lang="en-GB" sz="4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𝜌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𝑏𝑒𝑛𝑑𝑖𝑛𝑔</m:t>
                          </m:r>
                        </m:sub>
                      </m:sSub>
                    </m:oMath>
                  </m:oMathPara>
                </a14:m>
                <a:endParaRPr kumimoji="0" lang="en-GB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Unicode M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2819" y="5256872"/>
                <a:ext cx="4986558" cy="8497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446941" y="4319097"/>
            <a:ext cx="14756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Mangano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43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3612" y="13768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16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 dipole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evolution &amp; HE-LHC </a:t>
            </a:r>
            <a:r>
              <a:rPr kumimoji="0" lang="en-US" sz="2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cryog</a:t>
            </a:r>
            <a:r>
              <a:rPr lang="en-US" sz="2700" kern="0" dirty="0" err="1" smtClean="0">
                <a:latin typeface="Arial"/>
              </a:rPr>
              <a:t>enics</a:t>
            </a: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6" y="8414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94866" y="2238130"/>
            <a:ext cx="4009904" cy="4027546"/>
            <a:chOff x="294866" y="2238130"/>
            <a:chExt cx="3359032" cy="3327156"/>
          </a:xfrm>
        </p:grpSpPr>
        <p:pic>
          <p:nvPicPr>
            <p:cNvPr id="32" name="Picture 31" descr="Block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051" y="3371930"/>
              <a:ext cx="1871100" cy="97391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3" name="Group 32"/>
            <p:cNvGrpSpPr>
              <a:grpSpLocks noChangeAspect="1"/>
            </p:cNvGrpSpPr>
            <p:nvPr/>
          </p:nvGrpSpPr>
          <p:grpSpPr bwMode="auto">
            <a:xfrm>
              <a:off x="1521632" y="2412120"/>
              <a:ext cx="1871100" cy="964140"/>
              <a:chOff x="0" y="0"/>
              <a:chExt cx="58150" cy="30522"/>
            </a:xfrm>
          </p:grpSpPr>
          <p:pic>
            <p:nvPicPr>
              <p:cNvPr id="34" name="Immagine 1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35"/>
              <a:stretch>
                <a:fillRect/>
              </a:stretch>
            </p:blipFill>
            <p:spPr bwMode="auto">
              <a:xfrm>
                <a:off x="0" y="0"/>
                <a:ext cx="32447" cy="30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1" r="12381"/>
              <a:stretch>
                <a:fillRect/>
              </a:stretch>
            </p:blipFill>
            <p:spPr bwMode="auto">
              <a:xfrm>
                <a:off x="34099" y="1458"/>
                <a:ext cx="24051" cy="261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6" name="Picture 35" descr="Common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639" y="4357109"/>
              <a:ext cx="1970818" cy="9685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306865" y="2651816"/>
              <a:ext cx="132601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Cosine-theta</a:t>
              </a:r>
              <a:r>
                <a:rPr kumimoji="0" lang="fr-CH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fr-CH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baseline</a:t>
              </a:r>
              <a:r>
                <a:rPr kumimoji="0" lang="fr-CH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866" y="3756275"/>
              <a:ext cx="151950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Block-type </a:t>
              </a:r>
              <a:r>
                <a:rPr kumimoji="0" lang="fr-CH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coils</a:t>
              </a:r>
              <a:endParaRPr kumimoji="0" lang="fr-CH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8430" y="4648250"/>
              <a:ext cx="124072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Common-</a:t>
              </a:r>
              <a:r>
                <a:rPr kumimoji="0" lang="fr-CH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coils</a:t>
              </a:r>
              <a:endParaRPr kumimoji="0" lang="fr-CH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14077" y="5265204"/>
              <a:ext cx="164552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2015                 2017</a:t>
              </a:r>
              <a:endPara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63851" y="2238130"/>
              <a:ext cx="189004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3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800 mm        600 mm</a:t>
              </a:r>
              <a:endPara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1525582" y="2465354"/>
              <a:ext cx="1012079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2686174" y="2465354"/>
              <a:ext cx="691028" cy="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Content Placeholder 5"/>
          <p:cNvSpPr txBox="1">
            <a:spLocks/>
          </p:cNvSpPr>
          <p:nvPr/>
        </p:nvSpPr>
        <p:spPr>
          <a:xfrm>
            <a:off x="53214" y="1022815"/>
            <a:ext cx="4446777" cy="165843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Coil optimization and margin 18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Wingdings" panose="05000000000000000000" pitchFamily="2" charset="2"/>
              </a:rPr>
              <a:t> 14%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493776" marR="0" lvl="0" indent="-45720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Stray-field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&lt; 0.1 T at cryostat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44880" y="1023181"/>
            <a:ext cx="4369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Half-sector cooling instead of full sector (as for LHC)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to limit cross section of cryogenic distribution line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212105" y="5265204"/>
            <a:ext cx="50346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higher heat load and integration limitations: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8 additional 1.8 K refrigeration units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wrt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. LHC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0000"/>
                    <a:lumOff val="4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8 new higher-power 4.5 K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0000"/>
                    <a:lumOff val="4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cryoplants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0000"/>
                  <a:lumOff val="4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4770" y="1843044"/>
            <a:ext cx="4332428" cy="33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0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HE-LHC IR layout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1" t="7349"/>
          <a:stretch/>
        </p:blipFill>
        <p:spPr>
          <a:xfrm rot="16200000">
            <a:off x="581430" y="263669"/>
            <a:ext cx="5877925" cy="6933455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7471694" y="908720"/>
            <a:ext cx="1708817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triplet lengths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LHC: 30.4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HL-LHC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41.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8 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HE-LHC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: 56 m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(13.5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TeV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ca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.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11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 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for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crab cavities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328" y="6488668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van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Riesen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Haupt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4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HE-LHC IR optics &amp; triplet shielding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Content Placeholder 1"/>
          <p:cNvSpPr txBox="1">
            <a:spLocks/>
          </p:cNvSpPr>
          <p:nvPr/>
        </p:nvSpPr>
        <p:spPr bwMode="auto">
          <a:xfrm>
            <a:off x="5560348" y="3888696"/>
            <a:ext cx="326492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457167" indent="-45716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4267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990526" indent="-380972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3733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523886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2133441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667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742994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3352548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6pPr>
            <a:lvl7pPr marL="3962104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7pPr>
            <a:lvl8pPr marL="4571658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8pPr>
            <a:lvl9pPr marL="5181212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ＭＳ Ｐゴシック" charset="-128"/>
              </a:rPr>
              <a:t>General optics design work ongoing for HE LHC with focus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ＭＳ Ｐゴシック" charset="-128"/>
              </a:rPr>
              <a:t>on: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ＭＳ Ｐゴシック" charset="-128"/>
              </a:rPr>
              <a:t>injection (energy), field quality, physical &amp; dynamic aperture,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 Light" panose="020F0302020204030204"/>
                <a:ea typeface="ＭＳ Ｐゴシック" charset="-128"/>
              </a:rPr>
              <a:t>protection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 Light" panose="020F0302020204030204"/>
              <a:ea typeface="ＭＳ Ｐゴシック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t="4445" r="14037" b="8711"/>
          <a:stretch/>
        </p:blipFill>
        <p:spPr bwMode="auto">
          <a:xfrm>
            <a:off x="47328" y="3564660"/>
            <a:ext cx="5169310" cy="298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344288" y="4644780"/>
            <a:ext cx="165536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collision optics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*=0.25 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1704" y="4140724"/>
            <a:ext cx="1692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= 23 m,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TAS 1.8 m long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(as for HL-LHC,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different radius)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"/>
              <p:cNvSpPr txBox="1">
                <a:spLocks/>
              </p:cNvSpPr>
              <p:nvPr/>
            </p:nvSpPr>
            <p:spPr bwMode="auto">
              <a:xfrm>
                <a:off x="179512" y="1153314"/>
                <a:ext cx="3600400" cy="1807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457167" indent="-45716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4267" b="1">
                    <a:solidFill>
                      <a:srgbClr val="000099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1pPr>
                <a:lvl2pPr marL="990526" indent="-380972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3733" b="1">
                    <a:solidFill>
                      <a:srgbClr val="FF3300"/>
                    </a:solidFill>
                    <a:latin typeface="+mn-lt"/>
                    <a:ea typeface="ＭＳ Ｐゴシック" charset="-128"/>
                  </a:defRPr>
                </a:lvl2pPr>
                <a:lvl3pPr marL="1523886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>
                    <a:solidFill>
                      <a:srgbClr val="000000"/>
                    </a:solidFill>
                    <a:latin typeface="+mn-lt"/>
                    <a:ea typeface="ＭＳ Ｐゴシック" charset="-128"/>
                  </a:defRPr>
                </a:lvl3pPr>
                <a:lvl4pPr marL="2133441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667" b="1">
                    <a:solidFill>
                      <a:srgbClr val="800080"/>
                    </a:solidFill>
                    <a:latin typeface="+mn-lt"/>
                    <a:ea typeface="ＭＳ Ｐゴシック" charset="-128"/>
                  </a:defRPr>
                </a:lvl4pPr>
                <a:lvl5pPr marL="2742994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  <a:ea typeface="ＭＳ Ｐゴシック" charset="-128"/>
                  </a:defRPr>
                </a:lvl5pPr>
                <a:lvl6pPr marL="3352548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6pPr>
                <a:lvl7pPr marL="3962104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7pPr>
                <a:lvl8pPr marL="4571658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8pPr>
                <a:lvl9pPr marL="5181212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r</a:t>
                </a:r>
                <a:r>
                  <a:rPr kumimoji="0" 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riplet</a:t>
                </a: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 quadrupole design with 2 cm inner tungsten shielding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f</a:t>
                </a: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or 10 ab</a:t>
                </a:r>
                <a:r>
                  <a:rPr kumimoji="0" lang="en-US" sz="20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-1</a:t>
                </a:r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 integral </a:t>
                </a:r>
                <a:r>
                  <a:rPr kumimoji="0" lang="en-GB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luminosity</a:t>
                </a:r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en-GB" sz="20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40 </a:t>
                </a:r>
                <a:r>
                  <a:rPr kumimoji="0" lang="en-GB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MGy</a:t>
                </a:r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 </a:t>
                </a:r>
                <a:r>
                  <a:rPr kumimoji="0" lang="en-GB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peak </a:t>
                </a:r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dose </a:t>
                </a:r>
                <a:r>
                  <a: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(</a:t>
                </a:r>
                <a:r>
                  <a:rPr kumimoji="0" lang="en-GB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peak at Q3 can be reduced </a:t>
                </a:r>
                <a:r>
                  <a: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w </a:t>
                </a:r>
                <a:r>
                  <a:rPr kumimoji="0" lang="en-GB" sz="2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addt’l</a:t>
                </a:r>
                <a:r>
                  <a: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/>
                    <a:ea typeface="ＭＳ Ｐゴシック" charset="-128"/>
                  </a:rPr>
                  <a:t> shielding)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50000"/>
                    </a:srgbClr>
                  </a:solidFill>
                  <a:effectLst/>
                  <a:uLnTx/>
                  <a:uFillTx/>
                  <a:latin typeface="Calibri Light" panose="020F0302020204030204"/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18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1153314"/>
                <a:ext cx="3600400" cy="1807634"/>
              </a:xfrm>
              <a:prstGeom prst="rect">
                <a:avLst/>
              </a:prstGeom>
              <a:blipFill>
                <a:blip r:embed="rId5"/>
                <a:stretch>
                  <a:fillRect l="-1692" t="-1684" b="-154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8"/>
          <a:stretch/>
        </p:blipFill>
        <p:spPr bwMode="auto">
          <a:xfrm>
            <a:off x="3805903" y="936236"/>
            <a:ext cx="51547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43353" y="3387362"/>
            <a:ext cx="1197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Abelleira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328" y="6488668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van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Riesen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Haupt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584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800100"/>
          <a:ext cx="9098160" cy="5710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1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2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48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473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Parameter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Unit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SPPC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FCC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PreCDR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“CDR”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“Ultimate”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Circumference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km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54.4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c.m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70.6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125-150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ipole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ield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20-24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16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njection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#IPs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luminosity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per IP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35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-1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norm. emittance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Symbol" panose="05050102010706020507" pitchFamily="18" charset="2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2.4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?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2.2 (0.44)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7427558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 beta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function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beam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current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separation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population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altLang="zh-CN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GB" altLang="zh-CN" sz="1800" kern="1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zh-CN" sz="1800" kern="100" baseline="30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power /beam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MW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heat 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load/</a:t>
                      </a: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ap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W/m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45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13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SPPC main parameters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ymbol" panose="05050102010706020507" pitchFamily="18" charset="2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1684" y="6488668"/>
            <a:ext cx="8903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Tang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8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27" y="1032695"/>
            <a:ext cx="5400600" cy="540060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8927" y="-5509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宋体"/>
                <a:cs typeface="Calibri" pitchFamily="34" charset="0"/>
              </a:rPr>
              <a:t>SppC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宋体"/>
                <a:cs typeface="Calibri" pitchFamily="34" charset="0"/>
              </a:rPr>
              <a:t> layout 2017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宋体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0306" y="858539"/>
            <a:ext cx="38509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oexistence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, pp, ep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high-luminosity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pp experiments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other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experiments for AA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&amp;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ep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ne (combined) collimation insertion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ne RF insertion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extraction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insertion 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njection insertion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g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reenfield injector chain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511" y="6251474"/>
            <a:ext cx="4083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circumference: 100 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km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304" y="1139687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1469" y="6488668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Gao, X. Lou, J. Tang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2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12776"/>
            <a:ext cx="7620000" cy="3905250"/>
          </a:xfrm>
        </p:spPr>
      </p:pic>
      <p:sp>
        <p:nvSpPr>
          <p:cNvPr id="5" name="TextBox 4"/>
          <p:cNvSpPr txBox="1"/>
          <p:nvPr/>
        </p:nvSpPr>
        <p:spPr>
          <a:xfrm>
            <a:off x="323528" y="4725144"/>
            <a:ext cx="4896544" cy="19389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p-Linac: proton superconducting linac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p-RCS: proton rapid cycling synchrotron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MSS: Medium-Stage Synchrotron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SS: Super Synchrotron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Arial Unicode MS" panose="020B0604020202020204" pitchFamily="34" charset="-122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5373216"/>
            <a:ext cx="324036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on beams: dedicated linac (I-Linac) and RCS (I-RCS)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SppC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 injector chain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宋体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1304" y="1139687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01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/>
          <a:stretch/>
        </p:blipFill>
        <p:spPr>
          <a:xfrm>
            <a:off x="0" y="844062"/>
            <a:ext cx="9144000" cy="601393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497015" y="3560876"/>
            <a:ext cx="3259016" cy="55098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5969" y="2145322"/>
            <a:ext cx="3259016" cy="550985"/>
          </a:xfrm>
          <a:prstGeom prst="line">
            <a:avLst/>
          </a:prstGeom>
          <a:ln w="698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126523" y="2508738"/>
            <a:ext cx="281354" cy="1195754"/>
          </a:xfrm>
          <a:prstGeom prst="straightConnector1">
            <a:avLst/>
          </a:prstGeom>
          <a:ln w="698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9712" y="2905780"/>
            <a:ext cx="4390497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Chinese 10-year R&amp;D target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SPPC collider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53" y="-68261"/>
            <a:ext cx="6690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SppC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wire from Fe-based HTS*</a:t>
            </a:r>
            <a:endParaRPr kumimoji="0" lang="en-GB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4985" y="432811"/>
            <a:ext cx="336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*discovered at TIT/Japan in 2008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3"/>
          <p:cNvSpPr>
            <a:spLocks noGrp="1"/>
          </p:cNvSpPr>
          <p:nvPr>
            <p:ph idx="1"/>
          </p:nvPr>
        </p:nvSpPr>
        <p:spPr>
          <a:xfrm>
            <a:off x="323528" y="836712"/>
            <a:ext cx="8568951" cy="219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altLang="zh-CN" sz="2200" dirty="0" smtClean="0">
                <a:ea typeface="黑体" panose="02010609060101010101" pitchFamily="49" charset="-122"/>
              </a:rPr>
              <a:t>In October 2016, A consortium for High-temperature superconducting materials, industrialization and applications was </a:t>
            </a:r>
            <a:r>
              <a:rPr lang="en-US" altLang="zh-CN" sz="2200" dirty="0">
                <a:ea typeface="黑体" panose="02010609060101010101" pitchFamily="49" charset="-122"/>
              </a:rPr>
              <a:t>formed in </a:t>
            </a:r>
            <a:r>
              <a:rPr lang="en-US" altLang="zh-CN" sz="2200" dirty="0" smtClean="0">
                <a:ea typeface="黑体" panose="02010609060101010101" pitchFamily="49" charset="-122"/>
              </a:rPr>
              <a:t>China, with participation of major research and production institutions on HTS.</a:t>
            </a:r>
          </a:p>
          <a:p>
            <a:pPr marL="0" indent="0" algn="just">
              <a:buNone/>
            </a:pPr>
            <a:r>
              <a:rPr lang="en-US" altLang="zh-CN" sz="2200" dirty="0" smtClean="0">
                <a:ea typeface="黑体" panose="02010609060101010101" pitchFamily="49" charset="-122"/>
              </a:rPr>
              <a:t>China is actually leading the development of Fe-HTS technology in the world; world-first 100-m Fe-HTS wire was made by CAS-Institute of </a:t>
            </a:r>
            <a:r>
              <a:rPr lang="en-US" altLang="zh-CN" sz="2200" dirty="0">
                <a:ea typeface="黑体" panose="02010609060101010101" pitchFamily="49" charset="-122"/>
              </a:rPr>
              <a:t>Electrical </a:t>
            </a:r>
            <a:r>
              <a:rPr lang="en-US" altLang="zh-CN" sz="2200" dirty="0" smtClean="0">
                <a:ea typeface="黑体" panose="02010609060101010101" pitchFamily="49" charset="-122"/>
              </a:rPr>
              <a:t>Engineering in </a:t>
            </a:r>
            <a:r>
              <a:rPr lang="en-US" altLang="zh-CN" sz="2200" dirty="0">
                <a:ea typeface="黑体" panose="02010609060101010101" pitchFamily="49" charset="-122"/>
              </a:rPr>
              <a:t>the last year .</a:t>
            </a:r>
            <a:endParaRPr lang="en-US" altLang="zh-CN" sz="2200" dirty="0" smtClean="0"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" r="1854"/>
          <a:stretch>
            <a:fillRect/>
          </a:stretch>
        </p:blipFill>
        <p:spPr>
          <a:xfrm>
            <a:off x="1143556" y="3469898"/>
            <a:ext cx="7318125" cy="334967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9181" y="251828"/>
            <a:ext cx="8905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SppC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: China-Domestic Collaboration on HTS</a:t>
            </a:r>
          </a:p>
        </p:txBody>
      </p:sp>
      <p:sp>
        <p:nvSpPr>
          <p:cNvPr id="29702" name="直接连接符 6"/>
          <p:cNvSpPr/>
          <p:nvPr/>
        </p:nvSpPr>
        <p:spPr>
          <a:xfrm>
            <a:off x="-317" y="836930"/>
            <a:ext cx="9144000" cy="0"/>
          </a:xfrm>
          <a:prstGeom prst="line">
            <a:avLst/>
          </a:prstGeom>
          <a:ln w="476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81" y="5657850"/>
            <a:ext cx="988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Tang,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Q. Xu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15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/>
          <p:nvPr/>
        </p:nvSpPr>
        <p:spPr>
          <a:xfrm>
            <a:off x="0" y="-77079"/>
            <a:ext cx="9156789" cy="6180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6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SppC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 Design of 12-T Fe-based Dipole Magnet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31" y="862157"/>
            <a:ext cx="4251152" cy="3072534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508" y="981202"/>
            <a:ext cx="4122549" cy="3237566"/>
          </a:xfrm>
          <a:prstGeom prst="rect">
            <a:avLst/>
          </a:prstGeom>
        </p:spPr>
      </p:pic>
      <p:sp>
        <p:nvSpPr>
          <p:cNvPr id="66" name="文本框 9"/>
          <p:cNvSpPr txBox="1">
            <a:spLocks noChangeArrowheads="1"/>
          </p:cNvSpPr>
          <p:nvPr/>
        </p:nvSpPr>
        <p:spPr bwMode="auto">
          <a:xfrm>
            <a:off x="8115293" y="1042042"/>
            <a:ext cx="823636" cy="52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Y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oke OD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500mm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67" name="文本框 31"/>
          <p:cNvSpPr txBox="1">
            <a:spLocks noChangeArrowheads="1"/>
          </p:cNvSpPr>
          <p:nvPr/>
        </p:nvSpPr>
        <p:spPr bwMode="auto">
          <a:xfrm>
            <a:off x="5055515" y="4251217"/>
            <a:ext cx="2895223" cy="27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Table 1: Main parameters of the cables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68" name="文本框 31"/>
          <p:cNvSpPr txBox="1">
            <a:spLocks noChangeArrowheads="1"/>
          </p:cNvSpPr>
          <p:nvPr/>
        </p:nvSpPr>
        <p:spPr bwMode="auto">
          <a:xfrm>
            <a:off x="5107024" y="5546981"/>
            <a:ext cx="2895223" cy="27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Table 2: Main parameters of the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strand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aphicFrame>
        <p:nvGraphicFramePr>
          <p:cNvPr id="69" name="表格 68"/>
          <p:cNvGraphicFramePr>
            <a:graphicFrameLocks noGrp="1"/>
          </p:cNvGraphicFramePr>
          <p:nvPr/>
        </p:nvGraphicFramePr>
        <p:xfrm>
          <a:off x="3949709" y="4578192"/>
          <a:ext cx="4961059" cy="99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9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7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95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0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73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49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4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Cable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Hight 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Width-</a:t>
                      </a:r>
                      <a:r>
                        <a:rPr lang="en-US" sz="900" kern="100" dirty="0" err="1">
                          <a:effectLst/>
                        </a:rPr>
                        <a:t>i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Width-o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Ns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Strand 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Filament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Insulation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69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IRONBASED1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67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IRONBASED2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67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IRONBASED3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altLang="zh-CN" sz="900" kern="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0" name="表格 69"/>
          <p:cNvGraphicFramePr>
            <a:graphicFrameLocks noGrp="1"/>
          </p:cNvGraphicFramePr>
          <p:nvPr/>
        </p:nvGraphicFramePr>
        <p:xfrm>
          <a:off x="3949709" y="5843989"/>
          <a:ext cx="4961057" cy="440982"/>
        </p:xfrm>
        <a:graphic>
          <a:graphicData uri="http://schemas.openxmlformats.org/drawingml/2006/table">
            <a:tbl>
              <a:tblPr/>
              <a:tblGrid>
                <a:gridCol w="637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7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07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05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4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049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Strand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diam.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cu/sc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RRR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Tref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Bref</a:t>
                      </a: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Jc</a:t>
                      </a: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@ </a:t>
                      </a: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BrTr</a:t>
                      </a: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dJc/dB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9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rPr>
                        <a:t>IRON-BASED</a:t>
                      </a:r>
                      <a:endParaRPr lang="zh-CN" alt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0.802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4.2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4000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1" name="文本框 20"/>
          <p:cNvSpPr txBox="1">
            <a:spLocks noChangeArrowheads="1"/>
          </p:cNvSpPr>
          <p:nvPr/>
        </p:nvSpPr>
        <p:spPr bwMode="auto">
          <a:xfrm>
            <a:off x="3949708" y="6297847"/>
            <a:ext cx="49610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One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meter of such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magnet requires iron-based HTS strand length of 6.08 km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15" y="3966593"/>
            <a:ext cx="3329089" cy="2854474"/>
          </a:xfrm>
          <a:prstGeom prst="rect">
            <a:avLst/>
          </a:prstGeom>
        </p:spPr>
      </p:pic>
      <p:sp>
        <p:nvSpPr>
          <p:cNvPr id="92" name="矩形 91"/>
          <p:cNvSpPr/>
          <p:nvPr/>
        </p:nvSpPr>
        <p:spPr>
          <a:xfrm>
            <a:off x="6345356" y="757476"/>
            <a:ext cx="25136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C. Wang, E. Kong</a:t>
            </a:r>
            <a:r>
              <a:rPr kumimoji="0" lang="en-US" altLang="zh-CN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(USTC)</a:t>
            </a:r>
            <a:r>
              <a:rPr kumimoji="0" lang="en-US" altLang="zh-CN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, Q. Xu et </a:t>
            </a:r>
            <a:r>
              <a:rPr kumimoji="0" lang="en-US" altLang="zh-CN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al.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29702" name="直接连接符 6"/>
          <p:cNvSpPr/>
          <p:nvPr/>
        </p:nvSpPr>
        <p:spPr>
          <a:xfrm>
            <a:off x="-317" y="757555"/>
            <a:ext cx="9144000" cy="0"/>
          </a:xfrm>
          <a:prstGeom prst="line">
            <a:avLst/>
          </a:prstGeom>
          <a:ln w="476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544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018"/>
          <a:stretch/>
        </p:blipFill>
        <p:spPr>
          <a:xfrm>
            <a:off x="311308" y="2639082"/>
            <a:ext cx="2675651" cy="2745146"/>
          </a:xfrm>
          <a:prstGeom prst="rect">
            <a:avLst/>
          </a:prstGeom>
        </p:spPr>
      </p:pic>
      <p:pic>
        <p:nvPicPr>
          <p:cNvPr id="23" name="Picture 2" descr="http://cds.cern.ch/record/2260679/files/DSC_7494.jpg?subformat=icon-144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4" t="17521" r="260" b="28585"/>
          <a:stretch/>
        </p:blipFill>
        <p:spPr bwMode="auto">
          <a:xfrm>
            <a:off x="124444" y="5961469"/>
            <a:ext cx="4104455" cy="87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-1316" y="75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27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cryogenic beam vacuum system</a:t>
            </a:r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48" y="64416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1" r="227" b="179"/>
          <a:stretch/>
        </p:blipFill>
        <p:spPr>
          <a:xfrm>
            <a:off x="3479586" y="2450250"/>
            <a:ext cx="5670000" cy="3564000"/>
          </a:xfrm>
          <a:prstGeom prst="rect">
            <a:avLst/>
          </a:prstGeom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3553103" y="2510899"/>
            <a:ext cx="5535890" cy="98128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beam-screen test set-up at ANKA/Germany: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tests since June 2017, for prototypes,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confirming vacuum design simulations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479586" y="3270544"/>
            <a:ext cx="4779391" cy="177334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260000">
            <a:off x="4543190" y="3849288"/>
            <a:ext cx="925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X-ray fan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7157019" y="5263503"/>
            <a:ext cx="2137109" cy="507831"/>
            <a:chOff x="8461248" y="5396394"/>
            <a:chExt cx="2849478" cy="677108"/>
          </a:xfrm>
        </p:grpSpPr>
        <p:cxnSp>
          <p:nvCxnSpPr>
            <p:cNvPr id="40" name="Straight Arrow Connector 39"/>
            <p:cNvCxnSpPr/>
            <p:nvPr/>
          </p:nvCxnSpPr>
          <p:spPr>
            <a:xfrm flipH="1">
              <a:off x="8461248" y="5396395"/>
              <a:ext cx="1971526" cy="3231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9118695" y="5396394"/>
              <a:ext cx="2192031" cy="677108"/>
            </a:xfrm>
            <a:prstGeom prst="rect">
              <a:avLst/>
            </a:prstGeom>
            <a:solidFill>
              <a:schemeClr val="lt1">
                <a:alpha val="7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2.5 GeV ANKA/KIT storage ring</a:t>
              </a: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22" y="983029"/>
            <a:ext cx="881987" cy="423800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6" name="TextBox 15"/>
          <p:cNvSpPr txBox="1"/>
          <p:nvPr/>
        </p:nvSpPr>
        <p:spPr>
          <a:xfrm>
            <a:off x="189266" y="849334"/>
            <a:ext cx="7399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560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ynchrotron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radiation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(~ 30 W/m/beam (@16 T field)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(cf. LHC &lt;0.2W/m)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~ 5 MW total load in arcs 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bsorption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synchrotron radiation at higher temperature (&gt; 1.8 K)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cryogenic efficiency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provision of beam vacuum, suppression of photo-electrons, electron cloud effect, impedance, etc.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49945" y="3922821"/>
            <a:ext cx="898072" cy="78613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49944" y="4012871"/>
            <a:ext cx="898073" cy="4828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8044" y="4588989"/>
            <a:ext cx="3282044" cy="22472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051265" y="6005275"/>
            <a:ext cx="2170592" cy="7848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ANKA e</a:t>
            </a:r>
            <a:r>
              <a:rPr kumimoji="0" lang="en-US" sz="15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photon spectrum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FCC –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spectrum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23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36912"/>
            <a:ext cx="62279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w</a:t>
            </a:r>
            <a:r>
              <a:rPr lang="en-US" sz="2800" dirty="0" smtClean="0">
                <a:solidFill>
                  <a:schemeClr val="bg1"/>
                </a:solidFill>
              </a:rPr>
              <a:t>hy not build a linear hadron collider?</a:t>
            </a:r>
          </a:p>
          <a:p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6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0" y="-38766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FCC-</a:t>
            </a:r>
            <a:r>
              <a:rPr kumimoji="0" lang="en-US" sz="2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GB" sz="27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</a:t>
            </a:r>
            <a:r>
              <a:rPr kumimoji="0" lang="en-GB" sz="2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ryoplants</a:t>
            </a:r>
            <a:r>
              <a:rPr kumimoji="0" lang="en-GB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GB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– energy efficiency</a:t>
            </a: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00" y="2489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870850" y="1292713"/>
            <a:ext cx="3160551" cy="31239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BS temperature choice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through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optimisation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ryoplant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consumption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acuum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 performance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135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mpedance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beam stability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376974" y="2027201"/>
            <a:ext cx="333375" cy="243027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77062" y="3217091"/>
            <a:ext cx="671513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091474" y="3217091"/>
            <a:ext cx="1190625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301" y="3652462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100MW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301" y="3083332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200MW</a:t>
            </a:r>
          </a:p>
        </p:txBody>
      </p:sp>
      <p:pic>
        <p:nvPicPr>
          <p:cNvPr id="6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30" y="1230791"/>
            <a:ext cx="4965168" cy="3797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Straight Connector 61"/>
          <p:cNvCxnSpPr/>
          <p:nvPr/>
        </p:nvCxnSpPr>
        <p:spPr>
          <a:xfrm>
            <a:off x="672372" y="3804918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81897" y="3232058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81897" y="2663485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4301" y="2510838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300MW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644241" y="1436376"/>
            <a:ext cx="333375" cy="283660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9756" y="5410481"/>
            <a:ext cx="8964488" cy="1156342"/>
          </a:xfrm>
          <a:prstGeom prst="rect">
            <a:avLst/>
          </a:prstGeom>
          <a:solidFill>
            <a:srgbClr val="92D050">
              <a:alpha val="76078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14313" marR="0" lvl="0" indent="-214313" algn="l" defTabSz="6858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ptimum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screen operation temperature 40 - 60 K</a:t>
            </a:r>
          </a:p>
          <a:p>
            <a:pPr marL="214313" marR="0" lvl="0" indent="-214313" algn="l" defTabSz="6858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lectrical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for beam screen cooling ~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MW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fr-CH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2502464" y="4337975"/>
            <a:ext cx="571500" cy="1191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2989100" y="1486442"/>
            <a:ext cx="2293000" cy="324036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56176" y="47856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Tavian, P. Lebrun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28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5" grpId="0"/>
      <p:bldP spid="69" grpId="0" animBg="1"/>
      <p:bldP spid="7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17795" y="-99392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baseline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08" y="-3572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53663" y="980728"/>
            <a:ext cx="8306211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503" y="3969060"/>
            <a:ext cx="361840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resent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baseline position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established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considering: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easible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positions for large span caverns (most challenging structures)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step: review of surface site locations and machine layout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3995936" y="4185084"/>
            <a:ext cx="2224327" cy="213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201" y="3753035"/>
            <a:ext cx="2785240" cy="2781335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563056" y="6523605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Osborne, J. Stanyard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15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935" y="221615"/>
            <a:ext cx="2115185" cy="1356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6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" y="2775585"/>
            <a:ext cx="2248535" cy="1522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66" name="图片 5" descr="32YZYHB20126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0" y="5231130"/>
            <a:ext cx="2248535" cy="149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71" name="文本框 5"/>
          <p:cNvSpPr txBox="1"/>
          <p:nvPr/>
        </p:nvSpPr>
        <p:spPr>
          <a:xfrm>
            <a:off x="7270274" y="2035493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1)</a:t>
            </a:r>
          </a:p>
        </p:txBody>
      </p:sp>
      <p:sp>
        <p:nvSpPr>
          <p:cNvPr id="92172" name="文本框 6"/>
          <p:cNvSpPr txBox="1"/>
          <p:nvPr/>
        </p:nvSpPr>
        <p:spPr>
          <a:xfrm>
            <a:off x="7075885" y="3483769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2)</a:t>
            </a:r>
          </a:p>
        </p:txBody>
      </p:sp>
      <p:sp>
        <p:nvSpPr>
          <p:cNvPr id="92173" name="文本框 7"/>
          <p:cNvSpPr txBox="1"/>
          <p:nvPr/>
        </p:nvSpPr>
        <p:spPr>
          <a:xfrm>
            <a:off x="7059216" y="5022056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53945" y="296989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</a:p>
        </p:txBody>
      </p:sp>
      <p:pic>
        <p:nvPicPr>
          <p:cNvPr id="4" name="图片 3" descr="Chin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965" y="1131570"/>
            <a:ext cx="4422775" cy="35712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295" y="3658235"/>
            <a:ext cx="1961515" cy="1470660"/>
          </a:xfrm>
          <a:prstGeom prst="rect">
            <a:avLst/>
          </a:prstGeom>
        </p:spPr>
      </p:pic>
      <p:pic>
        <p:nvPicPr>
          <p:cNvPr id="9" name="图片 8" descr="双阳区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430" y="221615"/>
            <a:ext cx="2691130" cy="1528445"/>
          </a:xfrm>
          <a:prstGeom prst="rect">
            <a:avLst/>
          </a:prstGeom>
        </p:spPr>
      </p:pic>
      <p:pic>
        <p:nvPicPr>
          <p:cNvPr id="10" name="图片 9" descr="05e99cccfff0e3bc2af44a3a8b33a7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5805" y="1750060"/>
            <a:ext cx="1654810" cy="15068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497320" y="763270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386965" y="3256915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36260" y="5796280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45935" y="2338705"/>
            <a:ext cx="298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799580" y="4209415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</a:p>
        </p:txBody>
      </p:sp>
      <p:sp>
        <p:nvSpPr>
          <p:cNvPr id="18" name="文本框 17"/>
          <p:cNvSpPr txBox="1"/>
          <p:nvPr/>
        </p:nvSpPr>
        <p:spPr>
          <a:xfrm flipH="1">
            <a:off x="2829560" y="495935"/>
            <a:ext cx="264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5751830" y="1605915"/>
            <a:ext cx="1275715" cy="1027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2372995" y="2848610"/>
            <a:ext cx="2700020" cy="844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endCxn id="9" idx="3"/>
          </p:cNvCxnSpPr>
          <p:nvPr/>
        </p:nvCxnSpPr>
        <p:spPr>
          <a:xfrm flipH="1" flipV="1">
            <a:off x="2829560" y="986155"/>
            <a:ext cx="3353435" cy="1050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636260" y="4173855"/>
            <a:ext cx="861060" cy="944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5569585" y="2583180"/>
            <a:ext cx="1441450" cy="347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6000750" y="3461385"/>
            <a:ext cx="1043305" cy="645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094355" y="55245"/>
            <a:ext cx="355473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CEPC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Site Selections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6965" y="4050030"/>
            <a:ext cx="1443990" cy="5276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2" name="副标题 4"/>
          <p:cNvSpPr>
            <a:spLocks noGrp="1"/>
          </p:cNvSpPr>
          <p:nvPr>
            <p:ph type="subTitle" idx="1"/>
          </p:nvPr>
        </p:nvSpPr>
        <p:spPr>
          <a:xfrm>
            <a:off x="138430" y="4577715"/>
            <a:ext cx="5857240" cy="2026920"/>
          </a:xfrm>
        </p:spPr>
        <p:txBody>
          <a:bodyPr anchor="t">
            <a:noAutofit/>
          </a:bodyPr>
          <a:lstStyle/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1) Qinhuangdao, Hebei Province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（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Completed in 2014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）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2)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Huangling, Shanxi Province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（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Completed in 2017)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3) </a:t>
            </a:r>
            <a:r>
              <a:rPr 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Shenshan,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Guangdong Province(Completed in 2016)</a:t>
            </a:r>
            <a:endParaRPr lang="zh-CN" altLang="en-US" sz="1600" b="1" kern="1200">
              <a:latin typeface="+mn-lt"/>
              <a:ea typeface="+mn-ea"/>
              <a:cs typeface="+mn-cs"/>
              <a:sym typeface="Arial" panose="020B0604020202020204" pitchFamily="34" charset="0"/>
            </a:endParaRP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4) Baoding (Xiong an), Hebei</a:t>
            </a:r>
            <a:r>
              <a:rPr lang="zh-CN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Province (Started in August 2017)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5) Huzhou, Zhejiang  Province (Started in March 2018)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6) Chuangchun, Jilin Province (Started in May 2018)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53399" y="6391176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3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0" y="-4"/>
          <a:ext cx="9144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932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Item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Huangling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Shenshan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Funing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211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Project layout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656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Construction  difficulty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Moderate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Relatively difficult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Relatively easy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51920" y="39957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Funing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100 km</a:t>
            </a:r>
            <a:r>
              <a:rPr kumimoji="0" lang="en-GB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9" name="Picture 2" descr="E:\陕西黄陵\中科院陕西黄陵选址\陕西黄陵选址\剖面图方案2（剖面图图纸大小297-1165）.jpg"/>
          <p:cNvPicPr>
            <a:picLocks noChangeAspect="1" noChangeArrowheads="1"/>
          </p:cNvPicPr>
          <p:nvPr/>
        </p:nvPicPr>
        <p:blipFill rotWithShape="1">
          <a:blip r:embed="rId3" cstate="print"/>
          <a:srcRect l="1518" t="22531" r="11455" b="35666"/>
          <a:stretch>
            <a:fillRect/>
          </a:stretch>
        </p:blipFill>
        <p:spPr bwMode="auto">
          <a:xfrm>
            <a:off x="827584" y="1042254"/>
            <a:ext cx="8316416" cy="1018594"/>
          </a:xfrm>
          <a:prstGeom prst="rect">
            <a:avLst/>
          </a:prstGeom>
          <a:noFill/>
        </p:spPr>
      </p:pic>
      <p:sp>
        <p:nvSpPr>
          <p:cNvPr id="8" name="TextBox 9"/>
          <p:cNvSpPr txBox="1"/>
          <p:nvPr/>
        </p:nvSpPr>
        <p:spPr>
          <a:xfrm>
            <a:off x="3779912" y="6113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Huangling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100 km)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" t="41217" r="719" b="40334"/>
          <a:stretch>
            <a:fillRect/>
          </a:stretch>
        </p:blipFill>
        <p:spPr bwMode="auto">
          <a:xfrm>
            <a:off x="827584" y="2675090"/>
            <a:ext cx="8261161" cy="11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9872" y="21955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Shenshan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(1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00 km)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49" y="4469105"/>
            <a:ext cx="8288655" cy="76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40352" y="655022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X. Lou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22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-53664" y="-34746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– tunnel integration in arcs</a:t>
            </a:r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1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998731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494" y="1621992"/>
            <a:ext cx="3700435" cy="3806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8188" y="1618372"/>
            <a:ext cx="3942438" cy="3829673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627784" y="1700808"/>
            <a:ext cx="5076564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marR="0" lvl="1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DDDDD"/>
              </a:buClr>
              <a:buSzPct val="90000"/>
              <a:buFont typeface="Arial"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           FCC-</a:t>
            </a:r>
            <a:r>
              <a:rPr kumimoji="0" lang="en-US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36042" marR="0" lvl="1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5.5 m inner diameter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0312" y="63093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Mertens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14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F4100A-E962-4EDC-8177-67B64A99A00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00702"/>
            <a:ext cx="5733023" cy="5056781"/>
          </a:xfrm>
          <a:prstGeom prst="rect">
            <a:avLst/>
          </a:prstGeom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1115616" y="6112172"/>
            <a:ext cx="6371034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marR="0" lvl="1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DDDDD"/>
              </a:buClr>
              <a:buSzPct val="90000"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6.0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width, hosting 5 rings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simulatenously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317059"/>
            <a:ext cx="73837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CEPC/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SppC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 tunnel integration in arcs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27318" y="635635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37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371984" y="1031269"/>
            <a:ext cx="6431374" cy="50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p-Down Arrow 2"/>
          <p:cNvSpPr/>
          <p:nvPr/>
        </p:nvSpPr>
        <p:spPr>
          <a:xfrm>
            <a:off x="983432" y="2924944"/>
            <a:ext cx="648072" cy="1728192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Up-Down Arrow 3"/>
          <p:cNvSpPr/>
          <p:nvPr/>
        </p:nvSpPr>
        <p:spPr>
          <a:xfrm>
            <a:off x="3431704" y="2852937"/>
            <a:ext cx="700416" cy="2592287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8561" y="2023147"/>
            <a:ext cx="215543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construction duration 7 years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sectors ready after 4.5 years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-70927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 schedule studies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787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/>
          <p:cNvSpPr txBox="1"/>
          <p:nvPr/>
        </p:nvSpPr>
        <p:spPr>
          <a:xfrm>
            <a:off x="1650289" y="4912815"/>
            <a:ext cx="5849612" cy="1692771"/>
          </a:xfrm>
          <a:prstGeom prst="rect">
            <a:avLst/>
          </a:prstGeom>
          <a:solidFill>
            <a:srgbClr val="FFFF00">
              <a:alpha val="8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schedule constrained by 16 T magnets &amp; 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→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earliest possible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dates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FCC-ee: 2039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2043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(with HL-LHC stop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LS5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2034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79454"/>
            <a:ext cx="9163779" cy="3778211"/>
          </a:xfrm>
          <a:prstGeom prst="rect">
            <a:avLst/>
          </a:prstGeom>
        </p:spPr>
      </p:pic>
      <p:sp>
        <p:nvSpPr>
          <p:cNvPr id="80" name="Title 1"/>
          <p:cNvSpPr txBox="1">
            <a:spLocks/>
          </p:cNvSpPr>
          <p:nvPr/>
        </p:nvSpPr>
        <p:spPr>
          <a:xfrm>
            <a:off x="1" y="-70927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echnical schedule for each of three options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375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Global FCC Collaboration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411830" y="5618534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88035" y="5618534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62460" y="5618534"/>
            <a:ext cx="1121983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124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51467" y="5618534"/>
            <a:ext cx="1084940" cy="1081206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4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476" y="790024"/>
            <a:ext cx="9160476" cy="47128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334170" y="329696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it-IT" sz="1400" i="1" dirty="0">
                <a:solidFill>
                  <a:schemeClr val="bg1"/>
                </a:solidFill>
              </a:rPr>
              <a:t>f</a:t>
            </a:r>
            <a:r>
              <a:rPr lang="it-IT" sz="1400" i="1" dirty="0" smtClean="0">
                <a:solidFill>
                  <a:schemeClr val="bg1"/>
                </a:solidFill>
              </a:rPr>
              <a:t>rom Italy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 smtClean="0">
                <a:solidFill>
                  <a:schemeClr val="bg1"/>
                </a:solidFill>
              </a:rPr>
              <a:t>CNR-SPIN</a:t>
            </a:r>
            <a:r>
              <a:rPr lang="it-IT" sz="1400" dirty="0">
                <a:solidFill>
                  <a:schemeClr val="bg1"/>
                </a:solidFill>
              </a:rPr>
              <a:t>, Genoa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CSIL</a:t>
            </a:r>
            <a:r>
              <a:rPr lang="it-IT" sz="1400" dirty="0">
                <a:solidFill>
                  <a:schemeClr val="bg1"/>
                </a:solidFill>
              </a:rPr>
              <a:t>, Milan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INFN</a:t>
            </a:r>
            <a:r>
              <a:rPr lang="it-IT" sz="1400" dirty="0">
                <a:solidFill>
                  <a:schemeClr val="bg1"/>
                </a:solidFill>
              </a:rPr>
              <a:t>, Frascati (Roma)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Sapienza</a:t>
            </a:r>
            <a:r>
              <a:rPr lang="it-IT" sz="1400" dirty="0">
                <a:solidFill>
                  <a:schemeClr val="bg1"/>
                </a:solidFill>
              </a:rPr>
              <a:t>, Rome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UNICAL</a:t>
            </a:r>
            <a:r>
              <a:rPr lang="it-IT" sz="1400" dirty="0">
                <a:solidFill>
                  <a:schemeClr val="bg1"/>
                </a:solidFill>
              </a:rPr>
              <a:t>, Arcavacata di Rende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UNIGEOA</a:t>
            </a:r>
            <a:r>
              <a:rPr lang="it-IT" sz="1400" dirty="0">
                <a:solidFill>
                  <a:schemeClr val="bg1"/>
                </a:solidFill>
              </a:rPr>
              <a:t>, Genova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UNIMI</a:t>
            </a:r>
            <a:r>
              <a:rPr lang="it-IT" sz="1400" dirty="0">
                <a:solidFill>
                  <a:schemeClr val="bg1"/>
                </a:solidFill>
              </a:rPr>
              <a:t>, Milan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400" i="1" dirty="0">
                <a:solidFill>
                  <a:schemeClr val="bg1"/>
                </a:solidFill>
              </a:rPr>
              <a:t>UNIROMA3</a:t>
            </a:r>
            <a:r>
              <a:rPr lang="it-IT" sz="1400" dirty="0">
                <a:solidFill>
                  <a:schemeClr val="bg1"/>
                </a:solidFill>
              </a:rPr>
              <a:t>, Roma</a:t>
            </a:r>
            <a:endParaRPr lang="it-IT" sz="1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8778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Rectangle 153"/>
          <p:cNvSpPr/>
          <p:nvPr/>
        </p:nvSpPr>
        <p:spPr>
          <a:xfrm>
            <a:off x="6548077" y="3039990"/>
            <a:ext cx="2473599" cy="355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Scope: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FCC-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collider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Optics Design (arc and IR)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Cryogenic beam vacuum system design including beam tests at ANKA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16 T dipole design, construction folder for demonstrator magnets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51852" y="1196752"/>
            <a:ext cx="6256671" cy="5045115"/>
            <a:chOff x="1548329" y="539301"/>
            <a:chExt cx="7138470" cy="5694574"/>
          </a:xfrm>
        </p:grpSpPr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7754" y="3405097"/>
              <a:ext cx="722063" cy="720000"/>
            </a:xfrm>
            <a:prstGeom prst="rect">
              <a:avLst/>
            </a:prstGeom>
          </p:spPr>
        </p:pic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92271" y="719301"/>
              <a:ext cx="1285715" cy="360000"/>
            </a:xfrm>
            <a:prstGeom prst="rect">
              <a:avLst/>
            </a:prstGeom>
          </p:spPr>
        </p:pic>
        <p:pic>
          <p:nvPicPr>
            <p:cNvPr id="157" name="Picture 15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8329" y="1301365"/>
              <a:ext cx="884210" cy="720000"/>
            </a:xfrm>
            <a:prstGeom prst="rect">
              <a:avLst/>
            </a:prstGeom>
          </p:spPr>
        </p:pic>
        <p:pic>
          <p:nvPicPr>
            <p:cNvPr id="158" name="Picture 15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0906" y="2089793"/>
              <a:ext cx="881633" cy="720000"/>
            </a:xfrm>
            <a:prstGeom prst="rect">
              <a:avLst/>
            </a:prstGeom>
          </p:spPr>
        </p:pic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41122" y="2167254"/>
              <a:ext cx="1440000" cy="720000"/>
            </a:xfrm>
            <a:prstGeom prst="rect">
              <a:avLst/>
            </a:prstGeom>
          </p:spPr>
        </p:pic>
        <p:pic>
          <p:nvPicPr>
            <p:cNvPr id="160" name="Picture 1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7782" y="1277735"/>
              <a:ext cx="1636364" cy="720000"/>
            </a:xfrm>
            <a:prstGeom prst="rect">
              <a:avLst/>
            </a:prstGeom>
          </p:spPr>
        </p:pic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89681" y="539301"/>
              <a:ext cx="728324" cy="720000"/>
            </a:xfrm>
            <a:prstGeom prst="rect">
              <a:avLst/>
            </a:prstGeom>
          </p:spPr>
        </p:pic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68786" y="629301"/>
              <a:ext cx="2820895" cy="540000"/>
            </a:xfrm>
            <a:prstGeom prst="rect">
              <a:avLst/>
            </a:prstGeom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400790" y="5513875"/>
              <a:ext cx="1319372" cy="720000"/>
            </a:xfrm>
            <a:prstGeom prst="rect">
              <a:avLst/>
            </a:prstGeom>
          </p:spPr>
        </p:pic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019371" y="5485540"/>
              <a:ext cx="1347594" cy="720000"/>
            </a:xfrm>
            <a:prstGeom prst="rect">
              <a:avLst/>
            </a:prstGeom>
          </p:spPr>
        </p:pic>
        <p:pic>
          <p:nvPicPr>
            <p:cNvPr id="165" name="Picture 164"/>
            <p:cNvPicPr>
              <a:picLocks noChangeAspect="1"/>
            </p:cNvPicPr>
            <p:nvPr/>
          </p:nvPicPr>
          <p:blipFill rotWithShape="1">
            <a:blip r:embed="rId14"/>
            <a:srcRect r="75761"/>
            <a:stretch/>
          </p:blipFill>
          <p:spPr>
            <a:xfrm>
              <a:off x="1816027" y="4167527"/>
              <a:ext cx="610832" cy="540000"/>
            </a:xfrm>
            <a:prstGeom prst="rect">
              <a:avLst/>
            </a:prstGeom>
          </p:spPr>
        </p:pic>
        <p:pic>
          <p:nvPicPr>
            <p:cNvPr id="166" name="Picture 16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273909" y="5693874"/>
              <a:ext cx="1156687" cy="360000"/>
            </a:xfrm>
            <a:prstGeom prst="rect">
              <a:avLst/>
            </a:prstGeom>
          </p:spPr>
        </p:pic>
        <p:pic>
          <p:nvPicPr>
            <p:cNvPr id="167" name="Picture 16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945459" y="4159367"/>
              <a:ext cx="1431325" cy="360000"/>
            </a:xfrm>
            <a:prstGeom prst="rect">
              <a:avLst/>
            </a:prstGeom>
          </p:spPr>
        </p:pic>
        <p:pic>
          <p:nvPicPr>
            <p:cNvPr id="168" name="Picture 16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712539" y="4772145"/>
              <a:ext cx="720000" cy="720000"/>
            </a:xfrm>
            <a:prstGeom prst="rect">
              <a:avLst/>
            </a:prstGeom>
          </p:spPr>
        </p:pic>
        <p:pic>
          <p:nvPicPr>
            <p:cNvPr id="169" name="Picture 168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874525" y="5562287"/>
              <a:ext cx="952941" cy="540000"/>
            </a:xfrm>
            <a:prstGeom prst="rect">
              <a:avLst/>
            </a:prstGeom>
          </p:spPr>
        </p:pic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880162" y="3056773"/>
              <a:ext cx="1399999" cy="720000"/>
            </a:xfrm>
            <a:prstGeom prst="rect">
              <a:avLst/>
            </a:prstGeom>
          </p:spPr>
        </p:pic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827465" y="4745513"/>
              <a:ext cx="1859334" cy="669360"/>
            </a:xfrm>
            <a:prstGeom prst="rect">
              <a:avLst/>
            </a:prstGeom>
          </p:spPr>
        </p:pic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505865" y="1285150"/>
              <a:ext cx="4374606" cy="4186295"/>
            </a:xfrm>
            <a:prstGeom prst="rect">
              <a:avLst/>
            </a:prstGeom>
          </p:spPr>
        </p:pic>
      </p:grpSp>
      <p:sp>
        <p:nvSpPr>
          <p:cNvPr id="26" name="Title 1"/>
          <p:cNvSpPr txBox="1">
            <a:spLocks/>
          </p:cNvSpPr>
          <p:nvPr/>
        </p:nvSpPr>
        <p:spPr>
          <a:xfrm>
            <a:off x="-3108" y="-5529"/>
            <a:ext cx="9251504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EU H2020 Design Study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EuroCirCol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41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6521708" y="836961"/>
            <a:ext cx="2526339" cy="226985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European Union Horizon 2020 program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 for FCC-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hh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study 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 MEURO co-funding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Started June 2015, ends in May 2019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055" y="1337800"/>
            <a:ext cx="921907" cy="442982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360939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7858241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ILC real-estate gradient: </a:t>
            </a:r>
          </a:p>
          <a:p>
            <a:r>
              <a:rPr lang="en-US" dirty="0" smtClean="0"/>
              <a:t>  </a:t>
            </a:r>
          </a:p>
          <a:p>
            <a:r>
              <a:rPr lang="en-US" sz="3200" dirty="0" smtClean="0"/>
              <a:t>250 GeV/11 km ~23 MeV/m</a:t>
            </a:r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l</a:t>
            </a:r>
            <a:r>
              <a:rPr lang="en-US" sz="3200" dirty="0" smtClean="0"/>
              <a:t>ength of a 100 </a:t>
            </a:r>
            <a:r>
              <a:rPr lang="en-US" sz="3200" dirty="0" err="1" smtClean="0"/>
              <a:t>TeV</a:t>
            </a:r>
            <a:r>
              <a:rPr lang="en-US" sz="3200" dirty="0" smtClean="0"/>
              <a:t> linear collider </a:t>
            </a:r>
          </a:p>
          <a:p>
            <a:r>
              <a:rPr lang="en-US" sz="3200" dirty="0" smtClean="0"/>
              <a:t>based on ILC technology:</a:t>
            </a:r>
            <a:endParaRPr lang="en-US" sz="3200" dirty="0"/>
          </a:p>
          <a:p>
            <a:r>
              <a:rPr lang="en-US" dirty="0" smtClean="0"/>
              <a:t> </a:t>
            </a:r>
          </a:p>
          <a:p>
            <a:r>
              <a:rPr lang="en-US" sz="3200" dirty="0" smtClean="0"/>
              <a:t>100 </a:t>
            </a:r>
            <a:r>
              <a:rPr lang="en-US" sz="3200" dirty="0" err="1" smtClean="0"/>
              <a:t>TeV</a:t>
            </a:r>
            <a:r>
              <a:rPr lang="en-US" sz="3200" dirty="0" smtClean="0"/>
              <a:t>/(23 MeV/m) &gt; 4000 km !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i="1" dirty="0"/>
              <a:t>f</a:t>
            </a:r>
            <a:r>
              <a:rPr lang="en-US" sz="3200" i="1" dirty="0" smtClean="0"/>
              <a:t>or me it is clear, we need a circular tunnel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10148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2789" y="1690113"/>
            <a:ext cx="7791846" cy="1733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SC wires at low temperatures for magnets (Nb</a:t>
            </a:r>
            <a:r>
              <a:rPr kumimoji="0" lang="en-GB" sz="1800" b="1" i="0" u="none" strike="noStrike" kern="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3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Sn, MgB</a:t>
            </a:r>
            <a:r>
              <a:rPr kumimoji="0" lang="en-GB" sz="1800" b="1" i="0" u="none" strike="noStrike" kern="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, HTS)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Superconducting thin films for RF and beam screen (Nb</a:t>
            </a:r>
            <a:r>
              <a:rPr kumimoji="0" lang="en-GB" sz="1800" b="1" i="0" u="none" strike="noStrike" kern="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3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Sn, Tl)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Electrohydraulic forming for RF structures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Turbocompressor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for 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Nelium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refrigeration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Magnet cooling architectures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3707" y="4025462"/>
            <a:ext cx="1895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 Beneficiaries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938122" y="5489896"/>
            <a:ext cx="6891534" cy="1107455"/>
            <a:chOff x="2639618" y="4612140"/>
            <a:chExt cx="9217022" cy="1481157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5133" y="4910815"/>
              <a:ext cx="1479449" cy="38244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8448" y="5473938"/>
              <a:ext cx="1508183" cy="43297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2639618" y="4612140"/>
              <a:ext cx="9217022" cy="14811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3059" y="4896937"/>
              <a:ext cx="394068" cy="46912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035" y="4909082"/>
              <a:ext cx="1734877" cy="444841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33884" y="4884793"/>
              <a:ext cx="1686252" cy="46912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7024" y="4887061"/>
              <a:ext cx="875240" cy="46912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52778" y="4878687"/>
              <a:ext cx="815630" cy="469128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6479" y="5489839"/>
              <a:ext cx="819595" cy="469128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3731665" y="5489839"/>
              <a:ext cx="1716263" cy="469128"/>
              <a:chOff x="1790050" y="4000603"/>
              <a:chExt cx="1975540" cy="540000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26792" y="4000603"/>
                <a:ext cx="1538798" cy="5400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0050" y="4000603"/>
                <a:ext cx="626462" cy="540000"/>
              </a:xfrm>
              <a:prstGeom prst="rect">
                <a:avLst/>
              </a:prstGeom>
            </p:spPr>
          </p:pic>
        </p:grpSp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93828" y="5486567"/>
              <a:ext cx="1310284" cy="46912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4648" y="5482224"/>
              <a:ext cx="907616" cy="46912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3789" y="5458371"/>
              <a:ext cx="772682" cy="469128"/>
            </a:xfrm>
            <a:prstGeom prst="rect">
              <a:avLst/>
            </a:prstGeom>
          </p:spPr>
        </p:pic>
      </p:grpSp>
      <p:sp>
        <p:nvSpPr>
          <p:cNvPr id="39" name="TextBox 38"/>
          <p:cNvSpPr txBox="1"/>
          <p:nvPr/>
        </p:nvSpPr>
        <p:spPr>
          <a:xfrm>
            <a:off x="311714" y="5489896"/>
            <a:ext cx="1652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 Partners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kumimoji="0" lang="en-US" sz="27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EASITrain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Marie Curie Training Network</a:t>
            </a:r>
          </a:p>
        </p:txBody>
      </p:sp>
      <p:pic>
        <p:nvPicPr>
          <p:cNvPr id="4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927953" y="4047258"/>
            <a:ext cx="6933412" cy="1237588"/>
            <a:chOff x="2639616" y="3043495"/>
            <a:chExt cx="7992888" cy="14267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366111"/>
              <a:ext cx="696037" cy="36760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5880" y="3324094"/>
              <a:ext cx="1283779" cy="36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3752" y="3324095"/>
              <a:ext cx="502137" cy="40962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68208" y="3251958"/>
              <a:ext cx="467765" cy="4803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4072" y="3339720"/>
              <a:ext cx="913550" cy="36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2424" y="3330071"/>
              <a:ext cx="469745" cy="46582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616280" y="3861087"/>
              <a:ext cx="1254528" cy="48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I-CUBE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6021" y="3861048"/>
              <a:ext cx="1241379" cy="36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3832" y="3861048"/>
              <a:ext cx="950451" cy="36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1984" y="3861088"/>
              <a:ext cx="1191501" cy="36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04312" y="3269824"/>
              <a:ext cx="517258" cy="59122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8168" y="3861088"/>
              <a:ext cx="720000" cy="3600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639616" y="3043495"/>
              <a:ext cx="7992888" cy="1426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1839" y="3789040"/>
              <a:ext cx="482633" cy="474639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227881" y="890884"/>
            <a:ext cx="8998583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European Advanced Superconductivity Innovation and Training Network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selected for funding by EC in May 2017, started 1 October 2017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20549" y="2580083"/>
            <a:ext cx="3140198" cy="112594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Horizon 2020 program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Funding for 15 Early Stage Researchers over 3 years &amp; training</a:t>
            </a: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12" y="90187"/>
            <a:ext cx="926003" cy="60260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10993" y="645799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Gutleber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83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5496" y="-741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Planning – CDR Production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4501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0494" y="813176"/>
            <a:ext cx="9471186" cy="342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CDR Concise summary volumes 1 (PH), 2 (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4 (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6 (HE):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Completion of design work, coherent and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consistent; contents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for concise volumes by end June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2018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Overall final editing July – August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2018; Proof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reading and approval September – October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“Print-ready” versions by November 2018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88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57188" marR="0" lvl="0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CDR long technical volumes 3, 5, 7: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Collection of input (from status June 2018) during July – October 2018.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Overall volume editing November 2018 – January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2019; Proof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reading and approval February – March 2019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88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Cost study based on CDR status (June 2018), other documents for ESU, June - November 2018 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122830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1415" y="3939001"/>
            <a:ext cx="5416070" cy="2918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01811" y="3873395"/>
            <a:ext cx="3765674" cy="33523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6550223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M. Benedikt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55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30484"/>
            <a:ext cx="8229600" cy="533214"/>
          </a:xfrm>
        </p:spPr>
        <p:txBody>
          <a:bodyPr/>
          <a:lstStyle/>
          <a:p>
            <a:r>
              <a:rPr kumimoji="1" lang="en-US" altLang="zh-CN" sz="2800" dirty="0" smtClean="0">
                <a:solidFill>
                  <a:srgbClr val="C00000"/>
                </a:solidFill>
              </a:rPr>
              <a:t>CEPC Accelerator from Pre-CDR to CDR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64160" y="766445"/>
            <a:ext cx="9034145" cy="4161155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sz="2000" dirty="0" smtClean="0"/>
              <a:t>     CEPC accelerator CDR completed in June 2018 (released on Spet. 2 2018)</a:t>
            </a:r>
          </a:p>
          <a:p>
            <a:endParaRPr kumimoji="1" lang="en-US" altLang="zh-CN" sz="1400" dirty="0" smtClean="0"/>
          </a:p>
          <a:p>
            <a:pPr lvl="1">
              <a:lnSpc>
                <a:spcPct val="80000"/>
              </a:lnSpc>
            </a:pPr>
            <a:r>
              <a:rPr lang="en-GB" altLang="zh-CN" sz="1400" b="1" dirty="0"/>
              <a:t>Executive Summary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Introduction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Machine Layout and Performance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Operation Scenarios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Collider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Booster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</a:t>
            </a:r>
            <a:r>
              <a:rPr lang="en-GB" altLang="zh-CN" sz="1400" b="1" dirty="0" err="1"/>
              <a:t>Linac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Systems Common to the CEPC </a:t>
            </a:r>
            <a:r>
              <a:rPr lang="en-GB" altLang="zh-CN" sz="1400" b="1" dirty="0" err="1"/>
              <a:t>Linac</a:t>
            </a:r>
            <a:r>
              <a:rPr lang="en-GB" altLang="zh-CN" sz="1400" b="1" dirty="0"/>
              <a:t>, Booster </a:t>
            </a:r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GB" altLang="zh-CN" sz="1400" b="1" dirty="0"/>
              <a:t>       and Collider</a:t>
            </a:r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8.    </a:t>
            </a:r>
            <a:r>
              <a:rPr lang="en-GB" altLang="zh-CN" sz="1400" b="1" dirty="0" smtClean="0"/>
              <a:t>Super Proton Proton Collider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9.    </a:t>
            </a:r>
            <a:r>
              <a:rPr lang="en-GB" altLang="zh-CN" sz="1400" b="1" dirty="0"/>
              <a:t>Conventional Facilities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10.  </a:t>
            </a:r>
            <a:r>
              <a:rPr lang="en-GB" altLang="zh-CN" sz="1400" b="1" dirty="0"/>
              <a:t>Environment, Health and Safety 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11. </a:t>
            </a:r>
            <a:r>
              <a:rPr lang="en-GB" altLang="zh-CN" sz="1400" b="1" dirty="0"/>
              <a:t>R&amp;D Program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12. </a:t>
            </a:r>
            <a:r>
              <a:rPr lang="en-GB" altLang="zh-CN" sz="1400" b="1" dirty="0"/>
              <a:t>Project Plan, Cost and </a:t>
            </a:r>
            <a:r>
              <a:rPr lang="en-GB" altLang="zh-CN" sz="1400" b="1" dirty="0" smtClean="0"/>
              <a:t>Schedule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1: CEPC Parameter List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2: CEPC Technical Component List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3: CEPC Electric Power Requirement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</a:t>
            </a:r>
            <a:r>
              <a:rPr lang="en-US" altLang="en-GB" sz="1400" dirty="0"/>
              <a:t>4</a:t>
            </a:r>
            <a:r>
              <a:rPr lang="en-GB" altLang="zh-CN" sz="1400" dirty="0"/>
              <a:t>: </a:t>
            </a:r>
            <a:r>
              <a:rPr lang="en-GB" altLang="zh-CN" sz="1400" dirty="0">
                <a:sym typeface="+mn-ea"/>
              </a:rPr>
              <a:t>Advanced Partial Double Ring</a:t>
            </a:r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5: </a:t>
            </a:r>
            <a:r>
              <a:rPr lang="en-GB" altLang="zh-CN" sz="1400" dirty="0">
                <a:sym typeface="+mn-ea"/>
              </a:rPr>
              <a:t>CEPC Injector Based on Plasma Wakefield Accelerator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>
                <a:sym typeface="+mn-ea"/>
              </a:rPr>
              <a:t>Appendix 6: Operation </a:t>
            </a:r>
            <a:r>
              <a:rPr lang="en-US" altLang="en-GB" sz="1400" dirty="0">
                <a:sym typeface="+mn-ea"/>
              </a:rPr>
              <a:t>as a</a:t>
            </a:r>
            <a:r>
              <a:rPr lang="en-GB" altLang="zh-CN" sz="1400" dirty="0">
                <a:sym typeface="+mn-ea"/>
              </a:rPr>
              <a:t> High Intensity </a:t>
            </a:r>
            <a:r>
              <a:rPr lang="en-GB" altLang="zh-CN" sz="1400" dirty="0">
                <a:sym typeface="Symbol" panose="05050102010706020507"/>
              </a:rPr>
              <a:t></a:t>
            </a:r>
            <a:r>
              <a:rPr lang="en-GB" altLang="zh-CN" sz="1400" dirty="0">
                <a:sym typeface="+mn-ea"/>
              </a:rPr>
              <a:t>-ray Source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US" altLang="en-GB" sz="1400" dirty="0"/>
              <a:t>Appendix 7: </a:t>
            </a:r>
            <a:r>
              <a:rPr lang="en-GB" altLang="zh-CN" sz="1400" dirty="0"/>
              <a:t>Operation for e-p, e-A and Heavy Ion Collision</a:t>
            </a:r>
          </a:p>
          <a:p>
            <a:pPr lvl="1">
              <a:lnSpc>
                <a:spcPct val="80000"/>
              </a:lnSpc>
            </a:pPr>
            <a:r>
              <a:rPr lang="en-US" altLang="en-GB" sz="1400" dirty="0"/>
              <a:t>Appendix 8: </a:t>
            </a:r>
            <a:r>
              <a:rPr lang="en-GB" altLang="zh-CN" sz="1400" dirty="0"/>
              <a:t>Opportunities for Polarization in the CEPC</a:t>
            </a:r>
          </a:p>
          <a:p>
            <a:pPr lvl="1">
              <a:lnSpc>
                <a:spcPct val="80000"/>
              </a:lnSpc>
            </a:pPr>
            <a:r>
              <a:rPr lang="en-GB" altLang="zh-CN" sz="1400" dirty="0">
                <a:sym typeface="+mn-ea"/>
              </a:rPr>
              <a:t>Appendix </a:t>
            </a:r>
            <a:r>
              <a:rPr lang="en-US" altLang="en-GB" sz="1400" dirty="0">
                <a:sym typeface="+mn-ea"/>
              </a:rPr>
              <a:t>9</a:t>
            </a:r>
            <a:r>
              <a:rPr lang="en-GB" altLang="zh-CN" sz="1400" dirty="0">
                <a:sym typeface="+mn-ea"/>
              </a:rPr>
              <a:t>: International Review Report</a:t>
            </a:r>
            <a:endParaRPr lang="en-GB" altLang="zh-CN" sz="1400" dirty="0"/>
          </a:p>
          <a:p>
            <a:pPr lvl="1">
              <a:lnSpc>
                <a:spcPct val="80000"/>
              </a:lnSpc>
            </a:pPr>
            <a:endParaRPr lang="zh-CN" altLang="zh-CN" sz="1200" dirty="0"/>
          </a:p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380" y="1444625"/>
            <a:ext cx="1323340" cy="18707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内容占位符 4" descr="IMG_20170417_195052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7720" y="1424305"/>
            <a:ext cx="1428750" cy="1918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4564380" y="3462020"/>
            <a:ext cx="11709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March 2015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059805" y="3462020"/>
            <a:ext cx="10693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April 2017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28828" y="3315335"/>
            <a:ext cx="20878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Draft CDR for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Mini International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Review in Nov. 2017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1270" y="6546850"/>
            <a:ext cx="91465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CDR International  Reviewed  June 28-30, 2018, final CDR (accelerator) released on Sept. 2, 2018 </a:t>
            </a:r>
          </a:p>
        </p:txBody>
      </p:sp>
      <p:pic>
        <p:nvPicPr>
          <p:cNvPr id="12" name="图片 11" descr="IMG_20171108_00085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7105" y="1424305"/>
            <a:ext cx="1452880" cy="1938655"/>
          </a:xfrm>
          <a:prstGeom prst="rect">
            <a:avLst/>
          </a:prstGeom>
        </p:spPr>
      </p:pic>
      <p:sp>
        <p:nvSpPr>
          <p:cNvPr id="14" name="左箭头 13"/>
          <p:cNvSpPr/>
          <p:nvPr/>
        </p:nvSpPr>
        <p:spPr>
          <a:xfrm>
            <a:off x="4327525" y="4690745"/>
            <a:ext cx="1732280" cy="47561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805" y="4123690"/>
            <a:ext cx="1768475" cy="23348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44408" y="21695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666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3"/>
            <a:ext cx="9150188" cy="6369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few conclusions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9" y="605611"/>
            <a:ext cx="91440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study develops high-performance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frontier circular colliders for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post-LHC era – input to ESU’19/20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parallel effort in China (CEPC/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SppC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– Chinese decision could come within 2 to 5 years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worldwide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R&amp;D programs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key technologies: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Nb</a:t>
            </a:r>
            <a:r>
              <a:rPr kumimoji="0" lang="en-GB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superconductor, high-field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magnets,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highly-efficient SC RF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international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collaboration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growing steadily,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many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R&amp;D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opportunities; all of the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community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invited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join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 supports attractive staged long-term strategy for particle physics: 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→ 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→ FCC-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mm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highest-luminosity collisions up to very high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energies;	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collider program extending well into the 22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century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65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519"/>
          <a:stretch/>
        </p:blipFill>
        <p:spPr>
          <a:xfrm>
            <a:off x="139298" y="2189303"/>
            <a:ext cx="9152652" cy="446554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19347" y="5404616"/>
            <a:ext cx="9140232" cy="514731"/>
          </a:xfrm>
          <a:prstGeom prst="rect">
            <a:avLst/>
          </a:prstGeom>
        </p:spPr>
        <p:txBody>
          <a:bodyPr vert="horz" numCol="1" spcCol="36000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8124" y="5001710"/>
            <a:ext cx="4674678" cy="16004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Brussels</a:t>
            </a:r>
            <a:endParaRPr kumimoji="0" lang="en-US" sz="5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24-28 June</a:t>
            </a:r>
            <a:r>
              <a:rPr kumimoji="0" 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96552" y="14077"/>
            <a:ext cx="8928272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EuroCirCol</a:t>
            </a:r>
            <a:r>
              <a:rPr kumimoji="0" lang="en-US" sz="5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Final Meeting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FCC Week </a:t>
            </a:r>
            <a:r>
              <a:rPr kumimoji="0" lang="en-US" sz="5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2019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1734304"/>
            <a:ext cx="4756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indico.cern.ch/event/727555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78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2420888"/>
            <a:ext cx="445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ppendix: path to FCC-</a:t>
            </a:r>
            <a:r>
              <a:rPr lang="en-US" sz="3200" dirty="0" smtClean="0">
                <a:latin typeface="Symbol" panose="05050102010706020507" pitchFamily="18" charset="2"/>
              </a:rPr>
              <a:t>mm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363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1456" y="476672"/>
            <a:ext cx="6972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 to go further – beyond FCC-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5147" y="1212636"/>
            <a:ext cx="740504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uon collider* is back 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recent new ideas 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LEMMA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production by e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annihilation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Gamma factory for e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generation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full exploitation of FCC complex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8469" y="5708185"/>
            <a:ext cx="2281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proposed by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Gersh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Budker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1969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14" b="15743"/>
          <a:stretch/>
        </p:blipFill>
        <p:spPr>
          <a:xfrm>
            <a:off x="4292237" y="5308000"/>
            <a:ext cx="1467481" cy="14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3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PME012_fig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7"/>
          <a:stretch/>
        </p:blipFill>
        <p:spPr>
          <a:xfrm>
            <a:off x="155369" y="617500"/>
            <a:ext cx="8851900" cy="1534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9677" y="3535590"/>
            <a:ext cx="8815135" cy="223024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2653" y="3034844"/>
            <a:ext cx="8737987" cy="2664796"/>
            <a:chOff x="-180795" y="2221595"/>
            <a:chExt cx="8737987" cy="2664796"/>
          </a:xfrm>
        </p:grpSpPr>
        <p:sp>
          <p:nvSpPr>
            <p:cNvPr id="5" name="Rectangle 4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" name="TextBox 1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LHeC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-class e+  source &amp; e+ acceleration at 45 </a:t>
                </a: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GeV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(circular/linear options)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e+  ring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60066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100 KW target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isochronous rings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Picture 8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261792" y="3581030"/>
            <a:ext cx="14061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Positron Beam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2652" y="5718203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37696" y="5909692"/>
            <a:ext cx="3200517" cy="33855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11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sec from 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+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m+m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-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706" y="6283921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505922" y="6310940"/>
            <a:ext cx="3948643" cy="58477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/sec, 100 kW class target, NON destructive process in e+ ring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63405" y="1852497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40912" y="2297057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93740" y="2238500"/>
            <a:ext cx="1849296" cy="830997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13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14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sec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ertiary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particle 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p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p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: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32594" y="2238500"/>
            <a:ext cx="1337226" cy="830997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cooling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=2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by 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6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(6D)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79908" y="2331321"/>
            <a:ext cx="1992853" cy="584776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acceleration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mitigating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decay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80019" y="2291623"/>
            <a:ext cx="1455848" cy="584775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ackground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Wingdings 3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decay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506599" y="1823522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flipV="1">
            <a:off x="6619533" y="1852497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flipV="1">
            <a:off x="8407943" y="1778903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from US-MAP (2015) to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LEMMA scheme (2017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60003" y="6062166"/>
            <a:ext cx="268829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Antonelli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Boscolo, P.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aimondi et al.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98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/>
      <p:bldP spid="23" grpId="0"/>
      <p:bldP spid="24" grpId="0" animBg="1"/>
      <p:bldP spid="25" grpId="0"/>
      <p:bldP spid="26" grpId="0" animBg="1"/>
      <p:bldP spid="28" grpId="0"/>
      <p:bldP spid="29" grpId="0" animBg="1"/>
      <p:bldP spid="30" grpId="0" animBg="1"/>
      <p:bldP spid="31" grpId="0" animBg="1"/>
      <p:bldP spid="32" grpId="0" animBg="1"/>
      <p:bldP spid="3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13338" y="6110933"/>
            <a:ext cx="2456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photon energies,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cross section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708" y="6516130"/>
            <a:ext cx="109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W. Krasny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5632" y="6449487"/>
            <a:ext cx="508770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Gamma Factory could provide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</a:t>
            </a:r>
            <a:r>
              <a:rPr kumimoji="0" lang="en-US" sz="18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en-US" sz="18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/s</a:t>
            </a:r>
            <a:endParaRPr kumimoji="0" lang="en-GB" sz="1800" b="1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49" y="642886"/>
            <a:ext cx="7724301" cy="55722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7" y="101098"/>
            <a:ext cx="1054445" cy="10544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36822" y="-37174"/>
            <a:ext cx="59270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“Gamma Factory” based on “PSI”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Compton back scattering at LHC or FCC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89" y="0"/>
            <a:ext cx="2150212" cy="93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9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77" y="836712"/>
            <a:ext cx="8698639" cy="5949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492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factory proof-of-principle experiment in the LHC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909116" y="3288132"/>
                <a:ext cx="5310336" cy="830997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Pb</a:t>
                </a:r>
                <a:r>
                  <a:rPr kumimoji="0" lang="en-GB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+81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beam lifetime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38 </a:t>
                </a:r>
                <a:r>
                  <a:rPr kumimoji="0" lang="en-GB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hours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	(and first electrons in the LHC…)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116" y="3288132"/>
                <a:ext cx="5310336" cy="830997"/>
              </a:xfrm>
              <a:prstGeom prst="rect">
                <a:avLst/>
              </a:prstGeom>
              <a:blipFill>
                <a:blip r:embed="rId3"/>
                <a:stretch>
                  <a:fillRect l="-2296" t="-6569" b="-11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186092" y="5445224"/>
            <a:ext cx="7272808" cy="11387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“… this was a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HUGE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deal! One of the main scientiﬁc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advances in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whole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 this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year</a:t>
            </a:r>
            <a:r>
              <a:rPr kumimoji="0" lang="en-GB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!”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Dima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Budker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20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038600" y="996151"/>
            <a:ext cx="5105400" cy="56130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074305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nternational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FCC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collaboration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(CERN as host lab) to design: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pp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-collider 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     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defining infrastructure requirements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1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80-100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km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tunnel infrastructure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 Geneva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area, site specific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+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collider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FCC-ee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 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as a possible first step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p-e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FCC-he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option,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one IP, FCC-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ERL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HE-LHC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w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technology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3" y="3382903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6188" y="-42040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Future Circular Collider Study            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Goal: CDR for European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Strategy Update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2019/20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35577" y="5383226"/>
            <a:ext cx="2240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suggested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5294832" y="1378952"/>
            <a:ext cx="1055167" cy="108484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2131" y="2012284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355894" cy="517738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27584" y="6027003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MS Mincho"/>
                <a:cs typeface="+mn-cs"/>
              </a:rPr>
              <a:t>Cost-figure-of-merit versus power-figure-of-merit for future lepton colliders (Jean-Pierre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MS Mincho"/>
                <a:cs typeface="+mn-cs"/>
              </a:rPr>
              <a:t>Delahaye)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08189"/>
            <a:ext cx="8293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ost &amp; power efficiency of future lepton colliders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9" y="0"/>
            <a:ext cx="8870657" cy="4962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772061" y="5233308"/>
                <a:ext cx="10641191" cy="10598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𝐿</m:t>
                      </m:r>
                      <m:r>
                        <a:rPr kumimoji="0" lang="en-GB" sz="2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sSub>
                        <m:sSub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</m:e>
                        <m:sub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𝑟𝑒𝑣</m:t>
                          </m:r>
                        </m:sub>
                      </m:sSub>
                      <m:sSub>
                        <m:sSub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e>
                        <m:sub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𝜇</m:t>
                          </m:r>
                        </m:sub>
                      </m:sSub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kumimoji="0" lang="en-GB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𝛾</m:t>
                      </m:r>
                      <m:sSup>
                        <m:sSup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𝜏</m:t>
                          </m:r>
                        </m:e>
                        <m:sup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kumimoji="0" lang="en-GB" sz="2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𝑒</m:t>
                                      </m:r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𝑑𝑖𝑝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kumimoji="0" lang="en-GB" sz="2400" b="0" i="0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𝜇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f>
                            <m:f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𝐶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  <m:f>
                            <m:f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2061" y="5233308"/>
                <a:ext cx="10641191" cy="10598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7276" y="6293150"/>
            <a:ext cx="9062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 in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=100 km FCC tunnel with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=16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 →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1570" y="606582"/>
            <a:ext cx="2082296" cy="923330"/>
          </a:xfrm>
          <a:prstGeom prst="rect">
            <a:avLst/>
          </a:prstGeom>
          <a:solidFill>
            <a:srgbClr val="FFFF00"/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Combining Gamma Factory, LEMMA,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FCC-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33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239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93D0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239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93D0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4F9F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FF6F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– in operation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239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2" y="3555217"/>
            <a:ext cx="1567125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93D0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FF6F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- ongoing project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22541" y="4916087"/>
            <a:ext cx="3385431" cy="529137"/>
            <a:chOff x="5722541" y="5110794"/>
            <a:chExt cx="3385431" cy="529137"/>
          </a:xfrm>
        </p:grpSpPr>
        <p:sp>
          <p:nvSpPr>
            <p:cNvPr id="63" name="Rectangle 62"/>
            <p:cNvSpPr/>
            <p:nvPr/>
          </p:nvSpPr>
          <p:spPr>
            <a:xfrm>
              <a:off x="8176308" y="5110794"/>
              <a:ext cx="93166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93D0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660231" y="5110794"/>
              <a:ext cx="1483137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52390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1" y="5110794"/>
              <a:ext cx="904749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4F9FC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1980</a:t>
            </a: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1985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1990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1995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2000</a:t>
            </a: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2005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2030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2035</a:t>
            </a:r>
          </a:p>
        </p:txBody>
      </p:sp>
      <p:sp>
        <p:nvSpPr>
          <p:cNvPr id="109" name="Left-Right Arrow 108"/>
          <p:cNvSpPr/>
          <p:nvPr/>
        </p:nvSpPr>
        <p:spPr>
          <a:xfrm>
            <a:off x="5436096" y="4229084"/>
            <a:ext cx="27072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73D54"/>
                </a:solidFill>
                <a:effectLst>
                  <a:outerShdw blurRad="25400" dist="25400" dir="2700000" algn="tl" rotWithShape="0">
                    <a:srgbClr val="0C377B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~20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EFF6F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51520" y="4916087"/>
            <a:ext cx="8915715" cy="941441"/>
            <a:chOff x="251520" y="4916087"/>
            <a:chExt cx="8915715" cy="941441"/>
          </a:xfrm>
        </p:grpSpPr>
        <p:grpSp>
          <p:nvGrpSpPr>
            <p:cNvPr id="7" name="Group 6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FF6F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10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– design study</a:t>
                </a: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251520" y="5457418"/>
              <a:ext cx="89157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endParaRP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CERN Circular Colliders &amp; FCC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108545" y="1187127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2040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8420069" y="1488563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88140" y="5785441"/>
            <a:ext cx="833355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黑体" pitchFamily="2" charset="-122"/>
                <a:cs typeface="+mn-cs"/>
              </a:rPr>
              <a:t>must advance fast now to be ready for the period 2035 – 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黑体" pitchFamily="2" charset="-122"/>
                <a:cs typeface="+mn-cs"/>
              </a:rPr>
              <a:t>2040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黑体" pitchFamily="2" charset="-122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黑体" pitchFamily="2" charset="-122"/>
                <a:cs typeface="+mn-cs"/>
              </a:rPr>
              <a:t>milestone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黑体" pitchFamily="2" charset="-122"/>
                <a:cs typeface="+mn-cs"/>
              </a:rPr>
              <a:t>: CDR by end 2018 for next update of European Strategy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98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ast, present &amp; proposed hadron colliders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8809230" cy="4608512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5076056" y="2996952"/>
            <a:ext cx="792088" cy="576064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156176" y="2060848"/>
            <a:ext cx="936104" cy="36004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188083" y="3861048"/>
            <a:ext cx="671949" cy="72008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>
            <a:spLocks noChangeAspect="1"/>
          </p:cNvSpPr>
          <p:nvPr/>
        </p:nvSpPr>
        <p:spPr>
          <a:xfrm rot="420000">
            <a:off x="5872023" y="2299736"/>
            <a:ext cx="284153" cy="913240"/>
          </a:xfrm>
          <a:prstGeom prst="ellipse">
            <a:avLst/>
          </a:prstGeom>
          <a:noFill/>
          <a:ln w="508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90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88426"/>
            <a:ext cx="9323512" cy="8001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peak luminosity limited by SR power &amp; beam-beam</a:t>
            </a:r>
            <a:endParaRPr lang="en-GB" sz="36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121706" y="3043892"/>
                <a:ext cx="9863838" cy="13547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kumimoji="0" lang="en-GB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  <m:f>
                        <m:fPr>
                          <m:ctrlP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kumimoji="0" lang="en-GB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kumimoji="0" lang="en-GB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1706" y="3043892"/>
                <a:ext cx="9863838" cy="1354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33487" y="838140"/>
                <a:ext cx="3214977" cy="104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sub>
                      </m:sSub>
                      <m:r>
                        <a:rPr kumimoji="0" lang="en-GB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f>
                        <m:f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487" y="838140"/>
                <a:ext cx="3214977" cy="10402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95536" y="927650"/>
            <a:ext cx="4862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ynchrotron radiation power / beam: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82367" y="1991819"/>
            <a:ext cx="2412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otal beam-beam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tune shift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584176" y="1896864"/>
                <a:ext cx="5975648" cy="1188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𝜉</m:t>
                      </m:r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BBB5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kumimoji="0" lang="en-GB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kumimoji="0" lang="en-GB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𝐼𝑃</m:t>
                                  </m:r>
                                </m:sub>
                              </m:s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176" y="1896864"/>
                <a:ext cx="5975648" cy="11880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1991701" y="3335145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uminosity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533487" y="807889"/>
            <a:ext cx="3214977" cy="10661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12630" y="1944375"/>
            <a:ext cx="1864968" cy="962084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12806" y="1855343"/>
            <a:ext cx="85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limited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Curved Right Arrow 57"/>
          <p:cNvSpPr/>
          <p:nvPr/>
        </p:nvSpPr>
        <p:spPr>
          <a:xfrm>
            <a:off x="442944" y="3912519"/>
            <a:ext cx="1319381" cy="20152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684043" y="5492381"/>
                <a:ext cx="3574043" cy="1110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𝑳</m:t>
                      </m:r>
                      <m:r>
                        <a:rPr kumimoji="0" lang="en-GB" sz="3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GB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𝑪</m:t>
                          </m:r>
                        </m:e>
                        <m:sub>
                          <m:r>
                            <a:rPr kumimoji="0" lang="en-GB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𝒍𝒖𝒎</m:t>
                          </m:r>
                        </m:sub>
                      </m:sSub>
                      <m:f>
                        <m:fPr>
                          <m:ctrlPr>
                            <a:rPr kumimoji="0" lang="en-GB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𝑷</m:t>
                              </m:r>
                            </m:e>
                            <m:sub>
                              <m:r>
                                <a:rPr kumimoji="0" lang="en-GB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𝑺𝑹</m:t>
                              </m:r>
                            </m:sub>
                          </m:sSub>
                          <m:r>
                            <a:rPr kumimoji="0" lang="en-GB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𝝆</m:t>
                          </m:r>
                          <m:r>
                            <a:rPr kumimoji="0" lang="en-GB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𝝃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𝜷</m:t>
                              </m:r>
                            </m:e>
                            <m:sup>
                              <m: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GB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𝑬</m:t>
                              </m:r>
                            </m:e>
                            <m:sup>
                              <m:r>
                                <a:rPr kumimoji="0" lang="en-GB" sz="32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𝟑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𝒏</m:t>
                              </m:r>
                            </m:e>
                            <m:sub>
                              <m:r>
                                <a:rPr kumimoji="0" lang="en-GB" sz="32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𝑰𝑷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043" y="5492381"/>
                <a:ext cx="3574043" cy="111068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5377336" y="559721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7355922" y="2183137"/>
                <a:ext cx="1623265" cy="615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e>
                        <m:sub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𝛾</m:t>
                          </m:r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≡</m:t>
                      </m:r>
                      <m:f>
                        <m:fPr>
                          <m:ctrlP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</m:num>
                        <m:den>
                          <m:r>
                            <a:rPr kumimoji="0" lang="en-GB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kumimoji="0" lang="en-GB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GB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en-GB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0" lang="en-GB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kumimoji="0" lang="en-GB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kumimoji="0" lang="en-GB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GB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kumimoji="0" lang="en-GB" sz="14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CC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kumimoji="0" lang="en-GB" sz="1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922" y="2183137"/>
                <a:ext cx="1623265" cy="61574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1803292" y="5423343"/>
            <a:ext cx="3280023" cy="125682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77598" y="2167070"/>
            <a:ext cx="1215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aximum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acceptable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 rot="21394943">
            <a:off x="2707955" y="4466908"/>
            <a:ext cx="5940216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uminosity formula for SR-power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tune-shift limited hadron collider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309555" y="6053297"/>
                <a:ext cx="3405804" cy="811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𝑙𝑢𝑚</m:t>
                          </m:r>
                        </m:sub>
                      </m:sSub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≡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kumimoji="0" lang="en-GB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kumimoji="0" lang="en-GB" sz="18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GB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  <m:sSubSup>
                            <m:sSub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𝑝</m:t>
                              </m:r>
                            </m:sub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29</m:t>
                          </m:r>
                        </m:sup>
                      </m:sSup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TeV</m:t>
                              </m:r>
                            </m:e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</m:t>
                              </m:r>
                            </m:e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555" y="6053297"/>
                <a:ext cx="3405804" cy="81137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693059" y="2798883"/>
            <a:ext cx="2272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bending radius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circumference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#bunches/beam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#p/bunch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beam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en-GB" sz="1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class. proton radius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06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38541</TotalTime>
  <Words>3777</Words>
  <Application>Microsoft Office PowerPoint</Application>
  <PresentationFormat>On-screen Show (4:3)</PresentationFormat>
  <Paragraphs>897</Paragraphs>
  <Slides>61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61</vt:i4>
      </vt:variant>
    </vt:vector>
  </HeadingPairs>
  <TitlesOfParts>
    <vt:vector size="98" baseType="lpstr">
      <vt:lpstr>ＭＳ Ｐゴシック</vt:lpstr>
      <vt:lpstr>宋体</vt:lpstr>
      <vt:lpstr>Arial</vt:lpstr>
      <vt:lpstr>Arial Unicode MS</vt:lpstr>
      <vt:lpstr>Calibri</vt:lpstr>
      <vt:lpstr>Calibri Light</vt:lpstr>
      <vt:lpstr>Cambria Math</vt:lpstr>
      <vt:lpstr>Constantia</vt:lpstr>
      <vt:lpstr>等线</vt:lpstr>
      <vt:lpstr>Geneva</vt:lpstr>
      <vt:lpstr>Helvetica</vt:lpstr>
      <vt:lpstr>Lucida Grande</vt:lpstr>
      <vt:lpstr>MS Mincho</vt:lpstr>
      <vt:lpstr>黑体</vt:lpstr>
      <vt:lpstr>Symbol</vt:lpstr>
      <vt:lpstr>Tahoma</vt:lpstr>
      <vt:lpstr>Times New Roman</vt:lpstr>
      <vt:lpstr>Unicode MS</vt:lpstr>
      <vt:lpstr>Wingdings</vt:lpstr>
      <vt:lpstr>Wingdings 3</vt:lpstr>
      <vt:lpstr>ヒラギノ角ゴ Pro W3</vt:lpstr>
      <vt:lpstr>Office Theme</vt:lpstr>
      <vt:lpstr>3_Blank Presentation</vt:lpstr>
      <vt:lpstr>Office 主题</vt:lpstr>
      <vt:lpstr>Custom Design</vt:lpstr>
      <vt:lpstr>6_Office Theme</vt:lpstr>
      <vt:lpstr>7_FC5643-CERN3027 - Scale of contributions</vt:lpstr>
      <vt:lpstr>2_FC5643-CERN3027 - Scale of contributions</vt:lpstr>
      <vt:lpstr>7_Office Theme</vt:lpstr>
      <vt:lpstr>8_Office Theme</vt:lpstr>
      <vt:lpstr>Тема Office</vt:lpstr>
      <vt:lpstr>Office 主题​​</vt:lpstr>
      <vt:lpstr>10_Office Theme</vt:lpstr>
      <vt:lpstr>4_Office 主题</vt:lpstr>
      <vt:lpstr>9_Office Theme</vt:lpstr>
      <vt:lpstr>1_Office Theme</vt:lpstr>
      <vt:lpstr>2_Office Theme</vt:lpstr>
      <vt:lpstr>Machine Aspects of Future pp Colliders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past, present &amp; proposed hadron colliders</vt:lpstr>
      <vt:lpstr>peak luminosity limited by SR power &amp; beam-beam</vt:lpstr>
      <vt:lpstr>peak luminosity limited by pile 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impact of luminosity levelling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CEPC Accelerator from Pre-CDR to CDR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Next Accelerator</dc:title>
  <dc:creator>Frank Zimmermann</dc:creator>
  <cp:lastModifiedBy>Frank Zimmermann</cp:lastModifiedBy>
  <cp:revision>222</cp:revision>
  <dcterms:created xsi:type="dcterms:W3CDTF">2014-02-22T10:55:57Z</dcterms:created>
  <dcterms:modified xsi:type="dcterms:W3CDTF">2018-09-18T11:54:08Z</dcterms:modified>
</cp:coreProperties>
</file>