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0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1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2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theme/theme14.xml" ContentType="application/vnd.openxmlformats-officedocument.theme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6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7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8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9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20.xml" ContentType="application/vnd.openxmlformats-officedocument.them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21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22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3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728" r:id="rId4"/>
    <p:sldMasterId id="2147483740" r:id="rId5"/>
    <p:sldMasterId id="2147483752" r:id="rId6"/>
    <p:sldMasterId id="2147483764" r:id="rId7"/>
    <p:sldMasterId id="2147483776" r:id="rId8"/>
    <p:sldMasterId id="2147483803" r:id="rId9"/>
    <p:sldMasterId id="2147483832" r:id="rId10"/>
    <p:sldMasterId id="2147483857" r:id="rId11"/>
    <p:sldMasterId id="2147483869" r:id="rId12"/>
    <p:sldMasterId id="2147483881" r:id="rId13"/>
    <p:sldMasterId id="2147483890" r:id="rId14"/>
    <p:sldMasterId id="2147483893" r:id="rId15"/>
    <p:sldMasterId id="2147483908" r:id="rId16"/>
    <p:sldMasterId id="2147483911" r:id="rId17"/>
    <p:sldMasterId id="2147483920" r:id="rId18"/>
    <p:sldMasterId id="2147484024" r:id="rId19"/>
    <p:sldMasterId id="2147484063" r:id="rId20"/>
    <p:sldMasterId id="2147484114" r:id="rId21"/>
    <p:sldMasterId id="2147484126" r:id="rId22"/>
    <p:sldMasterId id="2147484138" r:id="rId23"/>
    <p:sldMasterId id="2147484150" r:id="rId24"/>
  </p:sldMasterIdLst>
  <p:notesMasterIdLst>
    <p:notesMasterId r:id="rId65"/>
  </p:notesMasterIdLst>
  <p:handoutMasterIdLst>
    <p:handoutMasterId r:id="rId66"/>
  </p:handoutMasterIdLst>
  <p:sldIdLst>
    <p:sldId id="300" r:id="rId25"/>
    <p:sldId id="525" r:id="rId26"/>
    <p:sldId id="448" r:id="rId27"/>
    <p:sldId id="429" r:id="rId28"/>
    <p:sldId id="517" r:id="rId29"/>
    <p:sldId id="557" r:id="rId30"/>
    <p:sldId id="562" r:id="rId31"/>
    <p:sldId id="563" r:id="rId32"/>
    <p:sldId id="567" r:id="rId33"/>
    <p:sldId id="568" r:id="rId34"/>
    <p:sldId id="453" r:id="rId35"/>
    <p:sldId id="276" r:id="rId36"/>
    <p:sldId id="451" r:id="rId37"/>
    <p:sldId id="452" r:id="rId38"/>
    <p:sldId id="524" r:id="rId39"/>
    <p:sldId id="565" r:id="rId40"/>
    <p:sldId id="464" r:id="rId41"/>
    <p:sldId id="465" r:id="rId42"/>
    <p:sldId id="466" r:id="rId43"/>
    <p:sldId id="467" r:id="rId44"/>
    <p:sldId id="468" r:id="rId45"/>
    <p:sldId id="469" r:id="rId46"/>
    <p:sldId id="491" r:id="rId47"/>
    <p:sldId id="513" r:id="rId48"/>
    <p:sldId id="471" r:id="rId49"/>
    <p:sldId id="472" r:id="rId50"/>
    <p:sldId id="474" r:id="rId51"/>
    <p:sldId id="476" r:id="rId52"/>
    <p:sldId id="488" r:id="rId53"/>
    <p:sldId id="479" r:id="rId54"/>
    <p:sldId id="530" r:id="rId55"/>
    <p:sldId id="478" r:id="rId56"/>
    <p:sldId id="531" r:id="rId57"/>
    <p:sldId id="526" r:id="rId58"/>
    <p:sldId id="527" r:id="rId59"/>
    <p:sldId id="528" r:id="rId60"/>
    <p:sldId id="571" r:id="rId61"/>
    <p:sldId id="496" r:id="rId62"/>
    <p:sldId id="574" r:id="rId63"/>
    <p:sldId id="575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820944D-0718-FB4E-AFA0-D492EF2C4CE8}">
          <p14:sldIdLst>
            <p14:sldId id="300"/>
            <p14:sldId id="525"/>
          </p14:sldIdLst>
        </p14:section>
        <p14:section name="Introducton and Overview" id="{67BC56D5-231F-984E-AD64-0AF008A5807B}">
          <p14:sldIdLst>
            <p14:sldId id="448"/>
            <p14:sldId id="429"/>
            <p14:sldId id="517"/>
            <p14:sldId id="557"/>
            <p14:sldId id="562"/>
            <p14:sldId id="563"/>
            <p14:sldId id="567"/>
            <p14:sldId id="568"/>
          </p14:sldIdLst>
        </p14:section>
        <p14:section name="Low Emittance Muon Collider" id="{8D75B38E-A3EF-1B47-95CA-870832F6DC99}">
          <p14:sldIdLst>
            <p14:sldId id="453"/>
            <p14:sldId id="276"/>
            <p14:sldId id="451"/>
            <p14:sldId id="452"/>
            <p14:sldId id="524"/>
            <p14:sldId id="565"/>
          </p14:sldIdLst>
        </p14:section>
        <p14:section name="Multi-TeV" id="{5A5B2E6C-7BFD-6A49-912F-B992FD9F33AC}">
          <p14:sldIdLst>
            <p14:sldId id="464"/>
            <p14:sldId id="465"/>
            <p14:sldId id="466"/>
            <p14:sldId id="467"/>
            <p14:sldId id="468"/>
            <p14:sldId id="469"/>
            <p14:sldId id="491"/>
            <p14:sldId id="513"/>
            <p14:sldId id="471"/>
            <p14:sldId id="472"/>
            <p14:sldId id="474"/>
            <p14:sldId id="476"/>
            <p14:sldId id="488"/>
            <p14:sldId id="479"/>
            <p14:sldId id="530"/>
            <p14:sldId id="478"/>
            <p14:sldId id="531"/>
          </p14:sldIdLst>
        </p14:section>
        <p14:section name="positron source" id="{48C5F001-3403-1C4A-A979-53FA34253792}">
          <p14:sldIdLst/>
        </p14:section>
        <p14:section name="Exp. Tests" id="{E75FA0E0-4D4C-2643-9116-CFB5981F6E00}">
          <p14:sldIdLst>
            <p14:sldId id="526"/>
            <p14:sldId id="527"/>
            <p14:sldId id="528"/>
            <p14:sldId id="571"/>
          </p14:sldIdLst>
        </p14:section>
        <p14:section name="Conclusion and Plans" id="{358D75D8-8D22-4943-8830-C76976CC2775}">
          <p14:sldIdLst>
            <p14:sldId id="496"/>
          </p14:sldIdLst>
        </p14:section>
        <p14:section name="Back-up" id="{F4AF41BE-4FF2-EE45-B21A-F0DD05E6FFF0}">
          <p14:sldIdLst>
            <p14:sldId id="574"/>
            <p14:sldId id="57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367788"/>
    <a:srgbClr val="011893"/>
    <a:srgbClr val="FF40FF"/>
    <a:srgbClr val="FF85FF"/>
    <a:srgbClr val="00B050"/>
    <a:srgbClr val="941100"/>
    <a:srgbClr val="FF9300"/>
    <a:srgbClr val="32884B"/>
    <a:srgbClr val="943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44" autoAdjust="0"/>
    <p:restoredTop sz="94823" autoAdjust="0"/>
  </p:normalViewPr>
  <p:slideViewPr>
    <p:cSldViewPr snapToGrid="0" snapToObjects="1">
      <p:cViewPr varScale="1">
        <p:scale>
          <a:sx n="102" d="100"/>
          <a:sy n="102" d="100"/>
        </p:scale>
        <p:origin x="-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notesViewPr>
    <p:cSldViewPr snapToGrid="0" snapToObjects="1">
      <p:cViewPr varScale="1">
        <p:scale>
          <a:sx n="106" d="100"/>
          <a:sy n="106" d="100"/>
        </p:scale>
        <p:origin x="-360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63" Type="http://schemas.openxmlformats.org/officeDocument/2006/relationships/slide" Target="slides/slide39.xml"/><Relationship Id="rId64" Type="http://schemas.openxmlformats.org/officeDocument/2006/relationships/slide" Target="slides/slide40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26.xml"/><Relationship Id="rId51" Type="http://schemas.openxmlformats.org/officeDocument/2006/relationships/slide" Target="slides/slide27.xml"/><Relationship Id="rId52" Type="http://schemas.openxmlformats.org/officeDocument/2006/relationships/slide" Target="slides/slide28.xml"/><Relationship Id="rId53" Type="http://schemas.openxmlformats.org/officeDocument/2006/relationships/slide" Target="slides/slide29.xml"/><Relationship Id="rId54" Type="http://schemas.openxmlformats.org/officeDocument/2006/relationships/slide" Target="slides/slide30.xml"/><Relationship Id="rId55" Type="http://schemas.openxmlformats.org/officeDocument/2006/relationships/slide" Target="slides/slide31.xml"/><Relationship Id="rId56" Type="http://schemas.openxmlformats.org/officeDocument/2006/relationships/slide" Target="slides/slide32.xml"/><Relationship Id="rId57" Type="http://schemas.openxmlformats.org/officeDocument/2006/relationships/slide" Target="slides/slide33.xml"/><Relationship Id="rId58" Type="http://schemas.openxmlformats.org/officeDocument/2006/relationships/slide" Target="slides/slide34.xml"/><Relationship Id="rId59" Type="http://schemas.openxmlformats.org/officeDocument/2006/relationships/slide" Target="slides/slide35.xml"/><Relationship Id="rId40" Type="http://schemas.openxmlformats.org/officeDocument/2006/relationships/slide" Target="slides/slide16.xml"/><Relationship Id="rId41" Type="http://schemas.openxmlformats.org/officeDocument/2006/relationships/slide" Target="slides/slide17.xml"/><Relationship Id="rId42" Type="http://schemas.openxmlformats.org/officeDocument/2006/relationships/slide" Target="slides/slide18.xml"/><Relationship Id="rId43" Type="http://schemas.openxmlformats.org/officeDocument/2006/relationships/slide" Target="slides/slide19.xml"/><Relationship Id="rId44" Type="http://schemas.openxmlformats.org/officeDocument/2006/relationships/slide" Target="slides/slide20.xml"/><Relationship Id="rId45" Type="http://schemas.openxmlformats.org/officeDocument/2006/relationships/slide" Target="slides/slide21.xml"/><Relationship Id="rId46" Type="http://schemas.openxmlformats.org/officeDocument/2006/relationships/slide" Target="slides/slide22.xml"/><Relationship Id="rId47" Type="http://schemas.openxmlformats.org/officeDocument/2006/relationships/slide" Target="slides/slide23.xml"/><Relationship Id="rId48" Type="http://schemas.openxmlformats.org/officeDocument/2006/relationships/slide" Target="slides/slide24.xml"/><Relationship Id="rId4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6.xml"/><Relationship Id="rId31" Type="http://schemas.openxmlformats.org/officeDocument/2006/relationships/slide" Target="slides/slide7.xml"/><Relationship Id="rId32" Type="http://schemas.openxmlformats.org/officeDocument/2006/relationships/slide" Target="slides/slide8.xml"/><Relationship Id="rId33" Type="http://schemas.openxmlformats.org/officeDocument/2006/relationships/slide" Target="slides/slide9.xml"/><Relationship Id="rId34" Type="http://schemas.openxmlformats.org/officeDocument/2006/relationships/slide" Target="slides/slide10.xml"/><Relationship Id="rId35" Type="http://schemas.openxmlformats.org/officeDocument/2006/relationships/slide" Target="slides/slide11.xml"/><Relationship Id="rId36" Type="http://schemas.openxmlformats.org/officeDocument/2006/relationships/slide" Target="slides/slide12.xml"/><Relationship Id="rId37" Type="http://schemas.openxmlformats.org/officeDocument/2006/relationships/slide" Target="slides/slide13.xml"/><Relationship Id="rId38" Type="http://schemas.openxmlformats.org/officeDocument/2006/relationships/slide" Target="slides/slide14.xml"/><Relationship Id="rId39" Type="http://schemas.openxmlformats.org/officeDocument/2006/relationships/slide" Target="slides/slide15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Master" Target="slideMasters/slideMaster23.xml"/><Relationship Id="rId24" Type="http://schemas.openxmlformats.org/officeDocument/2006/relationships/slideMaster" Target="slideMasters/slideMaster24.xml"/><Relationship Id="rId25" Type="http://schemas.openxmlformats.org/officeDocument/2006/relationships/slide" Target="slides/slide1.xml"/><Relationship Id="rId26" Type="http://schemas.openxmlformats.org/officeDocument/2006/relationships/slide" Target="slides/slide2.xml"/><Relationship Id="rId27" Type="http://schemas.openxmlformats.org/officeDocument/2006/relationships/slide" Target="slides/slide3.xml"/><Relationship Id="rId28" Type="http://schemas.openxmlformats.org/officeDocument/2006/relationships/slide" Target="slides/slide4.xml"/><Relationship Id="rId29" Type="http://schemas.openxmlformats.org/officeDocument/2006/relationships/slide" Target="slides/slide5.xml"/><Relationship Id="rId60" Type="http://schemas.openxmlformats.org/officeDocument/2006/relationships/slide" Target="slides/slide36.xml"/><Relationship Id="rId61" Type="http://schemas.openxmlformats.org/officeDocument/2006/relationships/slide" Target="slides/slide37.xml"/><Relationship Id="rId62" Type="http://schemas.openxmlformats.org/officeDocument/2006/relationships/slide" Target="slides/slide38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4923F-2245-0D49-BDCB-CF90F2A5EE8B}" type="datetimeFigureOut">
              <a:rPr lang="en-US" smtClean="0"/>
              <a:pPr/>
              <a:t>1/1/15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F44583-0466-F74F-9231-BCA67AE7E1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592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2D408-41B2-BD4F-A414-C9B87EF0AF01}" type="datetimeFigureOut">
              <a:rPr lang="en-US" smtClean="0"/>
              <a:pPr/>
              <a:t>1/1/15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D53B9B-4D13-704C-BB76-B272AE7993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082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3B9B-4D13-704C-BB76-B272AE79934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76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just to show the reduction one has for radiological issues.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The annual dose equivalent on the earth surface would be decreased by two order of magnitudes, allowing muon collider at  larger center-of-mass energy </a:t>
            </a:r>
          </a:p>
          <a:p>
            <a:endParaRPr lang="en-US" baseline="0" dirty="0" smtClean="0"/>
          </a:p>
          <a:p>
            <a:r>
              <a:rPr lang="en-US" baseline="0" dirty="0" smtClean="0"/>
              <a:t>(behavior due to neutrino-matter cross section)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11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40A11F-442D-A34F-88AD-9EC1605D748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1223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Lattice includes radiation and RF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613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63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</a:t>
            </a:r>
            <a:r>
              <a:rPr lang="en-US" baseline="0" dirty="0" smtClean="0"/>
              <a:t> few words about the target. As I said, we would like to have the matching from various contributions, but we have the constraints for power removal and temp. rise.</a:t>
            </a:r>
          </a:p>
          <a:p>
            <a:r>
              <a:rPr lang="en-US" baseline="0" dirty="0" smtClean="0"/>
              <a:t>Of course, we have to move the target, which is easier for liquid jets, and we foresee the move the beam spot @T every muon bunch accumulation.</a:t>
            </a:r>
          </a:p>
          <a:p>
            <a:r>
              <a:rPr lang="en-US" baseline="0" dirty="0" smtClean="0"/>
              <a:t>Solid target: much simpler from the practical point of view and they sustain smaller beam spot sizes</a:t>
            </a:r>
          </a:p>
          <a:p>
            <a:r>
              <a:rPr lang="en-US" baseline="0" dirty="0" smtClean="0"/>
              <a:t>liquid Lithium jets target would likely sustain 200kW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1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</a:t>
            </a:r>
            <a:r>
              <a:rPr lang="en-US" baseline="0" dirty="0" smtClean="0"/>
              <a:t> few words about the target. As I said, we would like to have the matching from various contributions, but we have the constraints for power removal and temp. rise.</a:t>
            </a:r>
          </a:p>
          <a:p>
            <a:r>
              <a:rPr lang="en-US" baseline="0" dirty="0" smtClean="0"/>
              <a:t>Of course, we have to move the target, which is easier for liquid jets, and we foresee the move the beam spot @T every muon bunch accumulation.</a:t>
            </a:r>
          </a:p>
          <a:p>
            <a:r>
              <a:rPr lang="en-US" baseline="0" dirty="0" smtClean="0"/>
              <a:t>Solid target: much simpler from the practical point of view and they sustain smaller beam spot sizes</a:t>
            </a:r>
          </a:p>
          <a:p>
            <a:r>
              <a:rPr lang="en-US" baseline="0" dirty="0" smtClean="0"/>
              <a:t>liquid Lithium jets target would likely sustain 200kW 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024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AR has still be designed, it has to be </a:t>
            </a:r>
            <a:r>
              <a:rPr lang="en-US" baseline="0" dirty="0" err="1" smtClean="0"/>
              <a:t>isoc</a:t>
            </a:r>
            <a:r>
              <a:rPr lang="en-US" baseline="0" dirty="0" smtClean="0"/>
              <a:t>. with high mom. accept.</a:t>
            </a:r>
          </a:p>
          <a:p>
            <a:r>
              <a:rPr lang="en-US" baseline="0" dirty="0" smtClean="0"/>
              <a:t>independently on the optics there will be a contribution due the beam divergence due to the MS that increases with the number of turns in the accumulator up to a factor 3 </a:t>
            </a:r>
            <a:r>
              <a:rPr lang="en-US" baseline="0" dirty="0" err="1" smtClean="0"/>
              <a:t>wrt</a:t>
            </a:r>
            <a:r>
              <a:rPr lang="en-US" baseline="0" dirty="0" smtClean="0"/>
              <a:t> to the contribution of the muon production at 45 GeV.</a:t>
            </a:r>
          </a:p>
          <a:p>
            <a:r>
              <a:rPr lang="en-US" baseline="0" dirty="0" smtClean="0"/>
              <a:t>Running at 50 GeV will mitigate this increase, giving also a larger muon rate (because of the muon production cross-section)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895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3B9B-4D13-704C-BB76-B272AE79934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5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3B9B-4D13-704C-BB76-B272AE79934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63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3B9B-4D13-704C-BB76-B272AE79934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41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emittance prop to target thickness</a:t>
            </a:r>
            <a:r>
              <a:rPr lang="en-US" baseline="0" dirty="0" smtClean="0"/>
              <a:t> (L)</a:t>
            </a:r>
          </a:p>
          <a:p>
            <a:r>
              <a:rPr lang="en-US" dirty="0" smtClean="0"/>
              <a:t>emittance prop to theta^2 prop to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D53B9B-4D13-704C-BB76-B272AE79934A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00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efficienza</a:t>
            </a:r>
            <a:r>
              <a:rPr lang="en-US" dirty="0" smtClean="0"/>
              <a:t> </a:t>
            </a:r>
            <a:r>
              <a:rPr lang="en-US" dirty="0" err="1" smtClean="0"/>
              <a:t>massima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puo</a:t>
            </a:r>
            <a:r>
              <a:rPr lang="en-US" dirty="0" smtClean="0"/>
              <a:t>’ </a:t>
            </a:r>
            <a:r>
              <a:rPr lang="en-US" dirty="0" err="1" smtClean="0"/>
              <a:t>avere</a:t>
            </a:r>
            <a:r>
              <a:rPr lang="en-US" dirty="0" smtClean="0"/>
              <a:t>: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domina</a:t>
            </a:r>
            <a:r>
              <a:rPr lang="en-US" baseline="0" dirty="0" smtClean="0"/>
              <a:t> e’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radiative </a:t>
            </a:r>
            <a:r>
              <a:rPr lang="en-US" baseline="0" dirty="0" err="1" smtClean="0"/>
              <a:t>Bhabha</a:t>
            </a:r>
            <a:r>
              <a:rPr lang="en-US" baseline="0" dirty="0" smtClean="0"/>
              <a:t> (e+ </a:t>
            </a:r>
            <a:r>
              <a:rPr lang="en-US" baseline="0" dirty="0" err="1" smtClean="0"/>
              <a:t>su</a:t>
            </a:r>
            <a:r>
              <a:rPr lang="en-US" baseline="0" dirty="0" smtClean="0"/>
              <a:t> e-, </a:t>
            </a:r>
            <a:r>
              <a:rPr lang="en-US" baseline="0" dirty="0" err="1" smtClean="0"/>
              <a:t>senza</a:t>
            </a:r>
            <a:r>
              <a:rPr lang="en-US" baseline="0" dirty="0" smtClean="0"/>
              <a:t> nuclei)</a:t>
            </a:r>
          </a:p>
          <a:p>
            <a:r>
              <a:rPr lang="en-US" baseline="0" dirty="0" smtClean="0"/>
              <a:t>sigma*L*rho</a:t>
            </a:r>
          </a:p>
          <a:p>
            <a:r>
              <a:rPr lang="en-US" baseline="0" dirty="0" smtClean="0"/>
              <a:t>radiative Coulomb scattering (</a:t>
            </a:r>
            <a:r>
              <a:rPr lang="en-US" baseline="0" dirty="0" err="1" smtClean="0"/>
              <a:t>brems</a:t>
            </a:r>
            <a:r>
              <a:rPr lang="en-US" baseline="0" dirty="0" smtClean="0"/>
              <a:t>) e’ sui nuclei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mettendoli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insime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processo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va</a:t>
            </a:r>
            <a:r>
              <a:rPr lang="en-US" baseline="0" dirty="0" smtClean="0"/>
              <a:t> come 10^-25 cm-2 *Z^2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76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mu</a:t>
                </a:r>
                <a:r>
                  <a:rPr lang="en-US" baseline="0" dirty="0" smtClean="0"/>
                  <a:t> production </a:t>
                </a:r>
                <a:r>
                  <a:rPr lang="en-US" baseline="0" dirty="0" err="1" smtClean="0"/>
                  <a:t>efficinency</a:t>
                </a:r>
                <a:r>
                  <a:rPr lang="en-US" baseline="0" dirty="0" smtClean="0"/>
                  <a:t> = </a:t>
                </a:r>
                <a:r>
                  <a:rPr lang="en-US" dirty="0" smtClean="0"/>
                  <a:t>N(mu)/N(</a:t>
                </a:r>
                <a:r>
                  <a:rPr lang="en-US" dirty="0" err="1" smtClean="0"/>
                  <a:t>e+e</a:t>
                </a:r>
                <a:r>
                  <a:rPr lang="en-US" dirty="0" smtClean="0"/>
                  <a:t>-)=sigma * rho * L = 0.6E-6</a:t>
                </a:r>
                <a:r>
                  <a:rPr lang="en-US" baseline="0" dirty="0" smtClean="0"/>
                  <a:t> * N(e-)/cm-3 *L ~1.E-7</a:t>
                </a:r>
              </a:p>
              <a:p>
                <a:endParaRPr lang="en-US" baseline="0" dirty="0" smtClean="0"/>
              </a:p>
              <a:p>
                <a:r>
                  <a:rPr lang="en-US" baseline="0" dirty="0" smtClean="0"/>
                  <a:t>1.E-6 barn=10E-30 cm-2</a:t>
                </a:r>
              </a:p>
              <a:p>
                <a:r>
                  <a:rPr lang="en-US" baseline="0" dirty="0" smtClean="0"/>
                  <a:t>L=R/sigma = 10E10/1.E-30 = 10E40 cm-2s-1</a:t>
                </a:r>
              </a:p>
              <a:p>
                <a:endParaRPr lang="en-US" baseline="0" dirty="0" smtClean="0"/>
              </a:p>
              <a:p>
                <a:pPr marL="0" indent="0">
                  <a:buNone/>
                </a:pPr>
                <a:r>
                  <a:rPr lang="en-US" sz="1200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200" dirty="0" smtClean="0"/>
                  <a:t> production efficiency ~ 10</a:t>
                </a:r>
                <a:r>
                  <a:rPr lang="en-US" sz="1200" baseline="30000" dirty="0" smtClean="0"/>
                  <a:t>-7</a:t>
                </a:r>
                <a:r>
                  <a:rPr lang="en-US" sz="1200" dirty="0" smtClean="0"/>
                  <a:t>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120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is-IS" sz="12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200" dirty="0" smtClean="0"/>
                  <a:t>requirement on e+ on </a:t>
                </a:r>
                <a:r>
                  <a:rPr lang="en-US" sz="1200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200" dirty="0" smtClean="0"/>
                  <a:t> target:  1.5x10</a:t>
                </a:r>
                <a:r>
                  <a:rPr lang="en-US" sz="1200" baseline="30000" dirty="0" smtClean="0"/>
                  <a:t>18 </a:t>
                </a:r>
                <a:r>
                  <a:rPr lang="en-US" sz="1200" dirty="0" smtClean="0"/>
                  <a:t>e</a:t>
                </a:r>
                <a:r>
                  <a:rPr lang="en-US" sz="1200" baseline="30000" dirty="0" smtClean="0"/>
                  <a:t>+</a:t>
                </a:r>
                <a:r>
                  <a:rPr lang="en-US" sz="1200" dirty="0" smtClean="0"/>
                  <a:t>/sec</a:t>
                </a:r>
                <a:endParaRPr lang="en-US" sz="1200" baseline="30000" dirty="0"/>
              </a:p>
              <a:p>
                <a:endParaRPr lang="en-US" sz="1200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Key point:</a:t>
                </a:r>
              </a:p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Positron source requirements strictly related to the e</a:t>
                </a:r>
                <a:r>
                  <a:rPr lang="en-US" sz="1200" b="1" baseline="30000" dirty="0" smtClean="0">
                    <a:solidFill>
                      <a:srgbClr val="C00000"/>
                    </a:solidFill>
                  </a:rPr>
                  <a:t>+</a:t>
                </a:r>
                <a:r>
                  <a:rPr lang="en-US" sz="1200" b="1" dirty="0" smtClean="0">
                    <a:solidFill>
                      <a:srgbClr val="C00000"/>
                    </a:solidFill>
                  </a:rPr>
                  <a:t> ring momentum acceptance </a:t>
                </a:r>
              </a:p>
              <a:p>
                <a:endParaRPr lang="en-US" dirty="0" smtClean="0"/>
              </a:p>
              <a:p>
                <a:pPr marL="0" marR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to keep 240mA in the ring we need to inject e+ at a rate of 6x10</a:t>
                </a:r>
                <a:r>
                  <a:rPr lang="en-US" baseline="30000" dirty="0" smtClean="0">
                    <a:solidFill>
                      <a:schemeClr val="bg1">
                        <a:lumMod val="50000"/>
                      </a:schemeClr>
                    </a:solidFill>
                  </a:rPr>
                  <a:t>15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e+/s (3xLHeC) with 25% momentum acceptance(e+ ring) </a:t>
                </a:r>
              </a:p>
              <a:p>
                <a:endParaRPr lang="en-US" dirty="0" smtClean="0"/>
              </a:p>
              <a:p>
                <a:r>
                  <a:rPr lang="en-US" sz="1200" dirty="0" smtClean="0"/>
                  <a:t>=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N(e</a:t>
                </a:r>
                <a:r>
                  <a:rPr lang="en-US" sz="1200" baseline="30000" dirty="0">
                    <a:solidFill>
                      <a:srgbClr val="7030A0"/>
                    </a:solidFill>
                  </a:rPr>
                  <a:t>+</a:t>
                </a:r>
                <a:r>
                  <a:rPr lang="en-US" sz="1200" dirty="0">
                    <a:solidFill>
                      <a:srgbClr val="7030A0"/>
                    </a:solidFill>
                  </a:rPr>
                  <a:t>)/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bunch x 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 production efficiency x turns in AR x </a:t>
                </a:r>
                <a:r>
                  <a:rPr lang="en-US" sz="1200" dirty="0" err="1" smtClean="0">
                    <a:solidFill>
                      <a:srgbClr val="7030A0"/>
                    </a:solidFill>
                  </a:rPr>
                  <a:t>tlab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(3TeV)/500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micro</a:t>
                </a:r>
                <a:r>
                  <a:rPr lang="en-US" sz="1200" baseline="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s</a:t>
                </a:r>
                <a:r>
                  <a:rPr lang="en-US" sz="1100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to reach comparable luminosities to </a:t>
                </a:r>
                <a:r>
                  <a:rPr lang="en-US" dirty="0">
                    <a:solidFill>
                      <a:srgbClr val="7030A0"/>
                    </a:solidFill>
                  </a:rPr>
                  <a:t>conventional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design, goal:  N(</a:t>
                </a:r>
                <a:r>
                  <a:rPr lang="en-US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)/bunch @3TeV</a:t>
                </a:r>
                <a:r>
                  <a:rPr lang="en-US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"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</a:rPr>
                  <a:t>6x109  </a:t>
                </a:r>
                <a:r>
                  <a:rPr lang="en-US" i="0" dirty="0">
                    <a:solidFill>
                      <a:srgbClr val="7030A0"/>
                    </a:solidFill>
                  </a:rPr>
                  <a:t>"</a:t>
                </a:r>
                <a:endParaRPr lang="en-US" b="0" baseline="30000" dirty="0" smtClean="0">
                  <a:solidFill>
                    <a:srgbClr val="7030A0"/>
                  </a:solidFill>
                </a:endParaRP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challenge: needs 3E+</a:t>
                </a:r>
                <a:r>
                  <a:rPr lang="en-US" baseline="30000" dirty="0" smtClean="0">
                    <a:solidFill>
                      <a:srgbClr val="7030A0"/>
                    </a:solidFill>
                  </a:rPr>
                  <a:t>11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e+/bunch, </a:t>
                </a:r>
                <a:r>
                  <a:rPr lang="en-US" dirty="0">
                    <a:solidFill>
                      <a:srgbClr val="7030A0"/>
                    </a:solidFill>
                  </a:rPr>
                  <a:t>2500 turns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AR and top-up in the muon collider (to be studied) 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08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Key point:</a:t>
                </a:r>
              </a:p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Positron source requirements strictly related to the e</a:t>
                </a:r>
                <a:r>
                  <a:rPr lang="en-US" sz="1200" b="1" baseline="30000" dirty="0" smtClean="0">
                    <a:solidFill>
                      <a:srgbClr val="C00000"/>
                    </a:solidFill>
                  </a:rPr>
                  <a:t>+</a:t>
                </a:r>
                <a:r>
                  <a:rPr lang="en-US" sz="1200" b="1" dirty="0" smtClean="0">
                    <a:solidFill>
                      <a:srgbClr val="C00000"/>
                    </a:solidFill>
                  </a:rPr>
                  <a:t> ring momentum acceptance </a:t>
                </a:r>
              </a:p>
              <a:p>
                <a:endParaRPr lang="en-US" dirty="0" smtClean="0"/>
              </a:p>
              <a:p>
                <a:pPr marL="0" marR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to keep 240mA in the ring we need to inject e+ at a rate of 6x10</a:t>
                </a:r>
                <a:r>
                  <a:rPr lang="en-US" baseline="30000" dirty="0" smtClean="0">
                    <a:solidFill>
                      <a:schemeClr val="bg1">
                        <a:lumMod val="50000"/>
                      </a:schemeClr>
                    </a:solidFill>
                  </a:rPr>
                  <a:t>15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e+/s (3xLHeC) with 25% momentum acceptance(e+ ring) </a:t>
                </a:r>
              </a:p>
              <a:p>
                <a:endParaRPr lang="en-US" dirty="0" smtClean="0"/>
              </a:p>
              <a:p>
                <a:r>
                  <a:rPr lang="en-US" sz="1200" dirty="0" smtClean="0"/>
                  <a:t>=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N(e</a:t>
                </a:r>
                <a:r>
                  <a:rPr lang="en-US" sz="1200" baseline="30000" dirty="0">
                    <a:solidFill>
                      <a:srgbClr val="7030A0"/>
                    </a:solidFill>
                  </a:rPr>
                  <a:t>+</a:t>
                </a:r>
                <a:r>
                  <a:rPr lang="en-US" sz="1200" dirty="0">
                    <a:solidFill>
                      <a:srgbClr val="7030A0"/>
                    </a:solidFill>
                  </a:rPr>
                  <a:t>)/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bunch x 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 production efficiency x turns in AR x </a:t>
                </a:r>
                <a:r>
                  <a:rPr lang="en-US" sz="1200" dirty="0" err="1" smtClean="0">
                    <a:solidFill>
                      <a:srgbClr val="7030A0"/>
                    </a:solidFill>
                  </a:rPr>
                  <a:t>tlab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(3TeV)/500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micro</a:t>
                </a:r>
                <a:r>
                  <a:rPr lang="en-US" sz="1200" baseline="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s</a:t>
                </a:r>
                <a:r>
                  <a:rPr lang="en-US" sz="1100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to reach comparable luminosities to </a:t>
                </a:r>
                <a:r>
                  <a:rPr lang="en-US" dirty="0">
                    <a:solidFill>
                      <a:srgbClr val="7030A0"/>
                    </a:solidFill>
                  </a:rPr>
                  <a:t>conventional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design, goal:  N(</a:t>
                </a:r>
                <a:r>
                  <a:rPr lang="en-US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)/bunch @3TeV</a:t>
                </a:r>
                <a:r>
                  <a:rPr lang="en-US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"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</a:rPr>
                  <a:t>6x109  </a:t>
                </a:r>
                <a:r>
                  <a:rPr lang="en-US" i="0" dirty="0">
                    <a:solidFill>
                      <a:srgbClr val="7030A0"/>
                    </a:solidFill>
                  </a:rPr>
                  <a:t>"</a:t>
                </a:r>
                <a:endParaRPr lang="en-US" b="0" baseline="30000" dirty="0" smtClean="0">
                  <a:solidFill>
                    <a:srgbClr val="7030A0"/>
                  </a:solidFill>
                </a:endParaRP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challenge: needs 3E+</a:t>
                </a:r>
                <a:r>
                  <a:rPr lang="en-US" baseline="30000" dirty="0" smtClean="0">
                    <a:solidFill>
                      <a:srgbClr val="7030A0"/>
                    </a:solidFill>
                  </a:rPr>
                  <a:t>11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e+/bunch, </a:t>
                </a:r>
                <a:r>
                  <a:rPr lang="en-US" dirty="0">
                    <a:solidFill>
                      <a:srgbClr val="7030A0"/>
                    </a:solidFill>
                  </a:rPr>
                  <a:t>2500 turns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AR and top-up in the muon collider (to be studied) 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478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Key point:</a:t>
                </a:r>
              </a:p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Positron source requirements strictly related to the e</a:t>
                </a:r>
                <a:r>
                  <a:rPr lang="en-US" sz="1200" b="1" baseline="30000" dirty="0" smtClean="0">
                    <a:solidFill>
                      <a:srgbClr val="C00000"/>
                    </a:solidFill>
                  </a:rPr>
                  <a:t>+</a:t>
                </a:r>
                <a:r>
                  <a:rPr lang="en-US" sz="1200" b="1" dirty="0" smtClean="0">
                    <a:solidFill>
                      <a:srgbClr val="C00000"/>
                    </a:solidFill>
                  </a:rPr>
                  <a:t> ring momentum acceptance </a:t>
                </a:r>
              </a:p>
              <a:p>
                <a:endParaRPr lang="en-US" dirty="0" smtClean="0"/>
              </a:p>
              <a:p>
                <a:pPr marL="0" marR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to keep 240mA in the ring we need to inject e+ at a rate of 6x10</a:t>
                </a:r>
                <a:r>
                  <a:rPr lang="en-US" baseline="30000" dirty="0" smtClean="0">
                    <a:solidFill>
                      <a:schemeClr val="bg1">
                        <a:lumMod val="50000"/>
                      </a:schemeClr>
                    </a:solidFill>
                  </a:rPr>
                  <a:t>15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e+/s (3xLHeC) with 25% momentum acceptance(e+ ring) </a:t>
                </a:r>
              </a:p>
              <a:p>
                <a:endParaRPr lang="en-US" dirty="0" smtClean="0"/>
              </a:p>
              <a:p>
                <a:r>
                  <a:rPr lang="en-US" sz="1200" dirty="0" smtClean="0"/>
                  <a:t>=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N(e</a:t>
                </a:r>
                <a:r>
                  <a:rPr lang="en-US" sz="1200" baseline="30000" dirty="0">
                    <a:solidFill>
                      <a:srgbClr val="7030A0"/>
                    </a:solidFill>
                  </a:rPr>
                  <a:t>+</a:t>
                </a:r>
                <a:r>
                  <a:rPr lang="en-US" sz="1200" dirty="0">
                    <a:solidFill>
                      <a:srgbClr val="7030A0"/>
                    </a:solidFill>
                  </a:rPr>
                  <a:t>)/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bunch x 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 production efficiency x turns in AR x </a:t>
                </a:r>
                <a:r>
                  <a:rPr lang="en-US" sz="1200" dirty="0" err="1" smtClean="0">
                    <a:solidFill>
                      <a:srgbClr val="7030A0"/>
                    </a:solidFill>
                  </a:rPr>
                  <a:t>tlab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(3TeV)/500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micro</a:t>
                </a:r>
                <a:r>
                  <a:rPr lang="en-US" sz="1200" baseline="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s</a:t>
                </a:r>
                <a:r>
                  <a:rPr lang="en-US" sz="1100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to reach comparable luminosities to </a:t>
                </a:r>
                <a:r>
                  <a:rPr lang="en-US" dirty="0">
                    <a:solidFill>
                      <a:srgbClr val="7030A0"/>
                    </a:solidFill>
                  </a:rPr>
                  <a:t>conventional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design, goal:  N(</a:t>
                </a:r>
                <a:r>
                  <a:rPr lang="en-US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)/bunch @3TeV</a:t>
                </a:r>
                <a:r>
                  <a:rPr lang="en-US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"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</a:rPr>
                  <a:t>6x109  </a:t>
                </a:r>
                <a:r>
                  <a:rPr lang="en-US" i="0" dirty="0">
                    <a:solidFill>
                      <a:srgbClr val="7030A0"/>
                    </a:solidFill>
                  </a:rPr>
                  <a:t>"</a:t>
                </a:r>
                <a:endParaRPr lang="en-US" b="0" baseline="30000" dirty="0" smtClean="0">
                  <a:solidFill>
                    <a:srgbClr val="7030A0"/>
                  </a:solidFill>
                </a:endParaRP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challenge: needs 3E+</a:t>
                </a:r>
                <a:r>
                  <a:rPr lang="en-US" baseline="30000" dirty="0" smtClean="0">
                    <a:solidFill>
                      <a:srgbClr val="7030A0"/>
                    </a:solidFill>
                  </a:rPr>
                  <a:t>11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e+/bunch, </a:t>
                </a:r>
                <a:r>
                  <a:rPr lang="en-US" dirty="0">
                    <a:solidFill>
                      <a:srgbClr val="7030A0"/>
                    </a:solidFill>
                  </a:rPr>
                  <a:t>2500 turns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AR and top-up in the muon collider (to be studied) 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8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Key point:</a:t>
                </a:r>
              </a:p>
              <a:p>
                <a:r>
                  <a:rPr lang="en-US" sz="1200" b="1" dirty="0" smtClean="0">
                    <a:solidFill>
                      <a:srgbClr val="C00000"/>
                    </a:solidFill>
                  </a:rPr>
                  <a:t>Positron source requirements strictly related to the e</a:t>
                </a:r>
                <a:r>
                  <a:rPr lang="en-US" sz="1200" b="1" baseline="30000" dirty="0" smtClean="0">
                    <a:solidFill>
                      <a:srgbClr val="C00000"/>
                    </a:solidFill>
                  </a:rPr>
                  <a:t>+</a:t>
                </a:r>
                <a:r>
                  <a:rPr lang="en-US" sz="1200" b="1" dirty="0" smtClean="0">
                    <a:solidFill>
                      <a:srgbClr val="C00000"/>
                    </a:solidFill>
                  </a:rPr>
                  <a:t> ring momentum acceptance </a:t>
                </a:r>
              </a:p>
              <a:p>
                <a:endParaRPr lang="en-US" dirty="0" smtClean="0"/>
              </a:p>
              <a:p>
                <a:pPr marL="0" marR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to keep 240mA in the ring we need to inject e+ at a rate of 6x10</a:t>
                </a:r>
                <a:r>
                  <a:rPr lang="en-US" baseline="30000" dirty="0" smtClean="0">
                    <a:solidFill>
                      <a:schemeClr val="bg1">
                        <a:lumMod val="50000"/>
                      </a:schemeClr>
                    </a:solidFill>
                  </a:rPr>
                  <a:t>15</a:t>
                </a: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e+/s (3xLHeC) with 25% momentum acceptance(e+ ring) </a:t>
                </a:r>
              </a:p>
              <a:p>
                <a:endParaRPr lang="en-US" dirty="0" smtClean="0"/>
              </a:p>
              <a:p>
                <a:r>
                  <a:rPr lang="en-US" sz="1200" dirty="0" smtClean="0"/>
                  <a:t>=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N(e</a:t>
                </a:r>
                <a:r>
                  <a:rPr lang="en-US" sz="1200" baseline="30000" dirty="0">
                    <a:solidFill>
                      <a:srgbClr val="7030A0"/>
                    </a:solidFill>
                  </a:rPr>
                  <a:t>+</a:t>
                </a:r>
                <a:r>
                  <a:rPr lang="en-US" sz="1200" dirty="0">
                    <a:solidFill>
                      <a:srgbClr val="7030A0"/>
                    </a:solidFill>
                  </a:rPr>
                  <a:t>)/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bunch x 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 production efficiency x turns in AR x </a:t>
                </a:r>
                <a:r>
                  <a:rPr lang="en-US" sz="1200" dirty="0" err="1" smtClean="0">
                    <a:solidFill>
                      <a:srgbClr val="7030A0"/>
                    </a:solidFill>
                  </a:rPr>
                  <a:t>tlab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(3TeV)/500</a:t>
                </a:r>
                <a:r>
                  <a:rPr lang="en-US" sz="120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micro</a:t>
                </a:r>
                <a:r>
                  <a:rPr lang="en-US" sz="1200" baseline="0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 </a:t>
                </a:r>
                <a:r>
                  <a:rPr lang="en-US" sz="1200" dirty="0" smtClean="0">
                    <a:solidFill>
                      <a:srgbClr val="7030A0"/>
                    </a:solidFill>
                  </a:rPr>
                  <a:t>s</a:t>
                </a:r>
                <a:r>
                  <a:rPr lang="en-US" sz="1100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to reach comparable luminosities to </a:t>
                </a:r>
                <a:r>
                  <a:rPr lang="en-US" dirty="0">
                    <a:solidFill>
                      <a:srgbClr val="7030A0"/>
                    </a:solidFill>
                  </a:rPr>
                  <a:t>conventional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design, goal:  N(</a:t>
                </a:r>
                <a:r>
                  <a:rPr lang="en-US" dirty="0" smtClean="0">
                    <a:solidFill>
                      <a:srgbClr val="7030A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)/bunch @3TeV</a:t>
                </a:r>
                <a:r>
                  <a:rPr lang="en-US" i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≈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"</a:t>
                </a:r>
                <a:r>
                  <a:rPr lang="en-US" i="0" dirty="0">
                    <a:solidFill>
                      <a:srgbClr val="7030A0"/>
                    </a:solidFill>
                    <a:latin typeface="Cambria Math" charset="0"/>
                  </a:rPr>
                  <a:t>6x109  </a:t>
                </a:r>
                <a:r>
                  <a:rPr lang="en-US" i="0" dirty="0">
                    <a:solidFill>
                      <a:srgbClr val="7030A0"/>
                    </a:solidFill>
                  </a:rPr>
                  <a:t>"</a:t>
                </a:r>
                <a:endParaRPr lang="en-US" b="0" baseline="30000" dirty="0" smtClean="0">
                  <a:solidFill>
                    <a:srgbClr val="7030A0"/>
                  </a:solidFill>
                </a:endParaRPr>
              </a:p>
              <a:p>
                <a:r>
                  <a:rPr lang="en-US" dirty="0" smtClean="0">
                    <a:solidFill>
                      <a:srgbClr val="7030A0"/>
                    </a:solidFill>
                  </a:rPr>
                  <a:t>challenge: needs 3E+</a:t>
                </a:r>
                <a:r>
                  <a:rPr lang="en-US" baseline="30000" dirty="0" smtClean="0">
                    <a:solidFill>
                      <a:srgbClr val="7030A0"/>
                    </a:solidFill>
                  </a:rPr>
                  <a:t>11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e+/bunch, </a:t>
                </a:r>
                <a:r>
                  <a:rPr lang="en-US" dirty="0">
                    <a:solidFill>
                      <a:srgbClr val="7030A0"/>
                    </a:solidFill>
                  </a:rPr>
                  <a:t>2500 turns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AR and top-up in the muon collider (to be studied) </a:t>
                </a:r>
                <a:endParaRPr lang="en-US" dirty="0">
                  <a:solidFill>
                    <a:srgbClr val="7030A0"/>
                  </a:solidFill>
                </a:endParaRPr>
              </a:p>
              <a:p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88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 smtClean="0"/>
              <a:t>head-on scheme, </a:t>
            </a:r>
          </a:p>
          <a:p>
            <a:pPr algn="l"/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baseline="-25000" dirty="0" smtClean="0"/>
              <a:t>y</a:t>
            </a:r>
            <a:r>
              <a:rPr lang="en-US" dirty="0" smtClean="0"/>
              <a:t>* ~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sigma</a:t>
            </a:r>
            <a:r>
              <a:rPr lang="en-US" baseline="-25000" dirty="0" err="1" smtClean="0">
                <a:latin typeface="+mn-lt"/>
                <a:ea typeface="+mn-ea"/>
                <a:cs typeface="+mn-cs"/>
              </a:rPr>
              <a:t>z</a:t>
            </a:r>
            <a:r>
              <a:rPr lang="en-US" baseline="-25000" dirty="0" smtClean="0"/>
              <a:t> </a:t>
            </a:r>
          </a:p>
          <a:p>
            <a:pPr algn="l"/>
            <a:r>
              <a:rPr lang="en-US" dirty="0" smtClean="0"/>
              <a:t>no beam-beam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0A67-8478-424B-BC85-0A4DA9B48CF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3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3.png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3.png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Relationship Id="rId2" Type="http://schemas.openxmlformats.org/officeDocument/2006/relationships/image" Target="../media/image3.png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Relationship Id="rId2" Type="http://schemas.openxmlformats.org/officeDocument/2006/relationships/image" Target="../media/image3.png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Relationship Id="rId2" Type="http://schemas.openxmlformats.org/officeDocument/2006/relationships/image" Target="../media/image3.png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Relationship Id="rId2" Type="http://schemas.openxmlformats.org/officeDocument/2006/relationships/image" Target="../media/image3.png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Master" Target="../slideMasters/slideMaster24.xml"/><Relationship Id="rId2" Type="http://schemas.openxmlformats.org/officeDocument/2006/relationships/image" Target="../media/image7.emf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pn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5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6197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515428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509893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510234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931280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3541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932540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48317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16214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06259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4055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32504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776415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04765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057718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94794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79720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0289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241432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320868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124206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28169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701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929349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9165448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199193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125994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691007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242460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527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66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3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485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709090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86955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5924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5681419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6879183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4094959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78470598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857708516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45660585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9250514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10296523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591896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336672427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3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98162872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3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3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5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5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611085749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3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5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altLang="en-US" smtClean="0">
                <a:solidFill>
                  <a:srgbClr val="000000"/>
                </a:solidFill>
              </a:rPr>
              <a:t>M. Boscolo, MAC, LNGS, 10 Oct. 2017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458573973"/>
      </p:ext>
    </p:extLst>
  </p:cSld>
  <p:clrMapOvr>
    <a:masterClrMapping/>
  </p:clrMapOvr>
  <p:transition xmlns:p14="http://schemas.microsoft.com/office/powerpoint/2010/main">
    <p:dissolv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2555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7990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42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2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8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4348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936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365282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6732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312226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32104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07923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746621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9689976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756036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693485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38245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4317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2543280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095803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858299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931448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02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27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8226299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>
            <a:lvl1pPr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>
            <a:lvl1pPr>
              <a:defRPr sz="2400"/>
            </a:lvl1pPr>
            <a:lvl2pPr>
              <a:defRPr sz="2000">
                <a:solidFill>
                  <a:srgbClr val="011893"/>
                </a:solidFill>
              </a:defRPr>
            </a:lvl2pPr>
            <a:lvl3pPr>
              <a:defRPr sz="1800">
                <a:solidFill>
                  <a:srgbClr val="7030A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18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87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0674737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ue-Seal_c100m56y0k23-Mark_SC_Horizont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1371600"/>
            <a:ext cx="3644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ermilabLogo_100c56m0y23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1447800"/>
            <a:ext cx="29019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/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800">
                <a:solidFill>
                  <a:srgbClr val="154D8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M. Boscolo, MAC, LNGS, 10 Oct. 2017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A8BAA062-F72A-D54C-921F-996C411C59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Boscolo, MAC, LNGS, 10 Oct. 2017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884C-1922-AE4E-A817-747728FC7C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Boscolo, MAC, LNGS, 10 Oct. 2017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66BA6-4CD8-4041-AA16-0358FBF12D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Boscolo, MAC, LNGS, 10 Oct. 2017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E7A31-7D4D-7D45-AA84-3A15FEB0F5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7744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00804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399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1315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23045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6151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94367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71880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938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7639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3958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1411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36615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18323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094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01702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8028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326388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89281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641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855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17603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30106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10445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18429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225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840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133155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32943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29869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574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9328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353460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09605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04820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8311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61471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23821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299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84936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22108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896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7615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16688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22052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26067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58007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579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62520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8219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457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01847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104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2868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913815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59365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59326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7497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851617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7465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247980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2577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7665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043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968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418854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66967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370014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71697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70395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14601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365856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561685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6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6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157531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6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66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9195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49" y="-3192"/>
            <a:ext cx="8252349" cy="9879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6" y="6556879"/>
            <a:ext cx="1184849" cy="277317"/>
          </a:xfrm>
        </p:spPr>
        <p:txBody>
          <a:bodyPr/>
          <a:lstStyle/>
          <a:p>
            <a:endParaRPr lang="en-US" altLang="ja-JP" dirty="0"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95375" y="6560246"/>
            <a:ext cx="548639" cy="310384"/>
          </a:xfrm>
        </p:spPr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201782" y="6557197"/>
            <a:ext cx="73935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Arial"/>
              </a:rPr>
              <a:t>Unique properties of </a:t>
            </a:r>
            <a:r>
              <a:rPr lang="en-US" sz="1200" dirty="0" err="1" smtClean="0">
                <a:solidFill>
                  <a:prstClr val="black"/>
                </a:solidFill>
                <a:latin typeface="Arial"/>
              </a:rPr>
              <a:t>muon</a:t>
            </a:r>
            <a:r>
              <a:rPr lang="en-US" sz="1200" dirty="0" smtClean="0">
                <a:solidFill>
                  <a:prstClr val="black"/>
                </a:solidFill>
                <a:latin typeface="Arial"/>
              </a:rPr>
              <a:t> beams (Nov 18,2015)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551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/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98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462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OE_Se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68" y="5881696"/>
            <a:ext cx="9144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45957" y="6413530"/>
            <a:ext cx="5321300" cy="365125"/>
          </a:xfrm>
        </p:spPr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90655"/>
            <a:ext cx="7772400" cy="2695575"/>
          </a:xfrm>
        </p:spPr>
        <p:txBody>
          <a:bodyPr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5772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632896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833786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6188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669939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398860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908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3.xml"/><Relationship Id="rId12" Type="http://schemas.openxmlformats.org/officeDocument/2006/relationships/theme" Target="../theme/theme10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4.xml"/><Relationship Id="rId3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8.xml"/><Relationship Id="rId7" Type="http://schemas.openxmlformats.org/officeDocument/2006/relationships/slideLayout" Target="../slideLayouts/slideLayout99.xml"/><Relationship Id="rId8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2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4.xml"/><Relationship Id="rId12" Type="http://schemas.openxmlformats.org/officeDocument/2006/relationships/theme" Target="../theme/theme1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0.xml"/><Relationship Id="rId8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5.xml"/><Relationship Id="rId12" Type="http://schemas.openxmlformats.org/officeDocument/2006/relationships/theme" Target="../theme/theme12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1.xml"/><Relationship Id="rId8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3.xml"/><Relationship Id="rId10" Type="http://schemas.openxmlformats.org/officeDocument/2006/relationships/slideLayout" Target="../slideLayouts/slideLayout124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27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8.xml"/><Relationship Id="rId2" Type="http://schemas.openxmlformats.org/officeDocument/2006/relationships/slideLayout" Target="../slideLayouts/slideLayout129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0.xml"/><Relationship Id="rId12" Type="http://schemas.openxmlformats.org/officeDocument/2006/relationships/slideLayout" Target="../slideLayouts/slideLayout141.xml"/><Relationship Id="rId13" Type="http://schemas.openxmlformats.org/officeDocument/2006/relationships/slideLayout" Target="../slideLayouts/slideLayout142.xml"/><Relationship Id="rId14" Type="http://schemas.openxmlformats.org/officeDocument/2006/relationships/slideLayout" Target="../slideLayouts/slideLayout143.xml"/><Relationship Id="rId15" Type="http://schemas.openxmlformats.org/officeDocument/2006/relationships/theme" Target="../theme/theme15.xml"/><Relationship Id="rId1" Type="http://schemas.openxmlformats.org/officeDocument/2006/relationships/slideLayout" Target="../slideLayouts/slideLayout130.xml"/><Relationship Id="rId2" Type="http://schemas.openxmlformats.org/officeDocument/2006/relationships/slideLayout" Target="../slideLayouts/slideLayout131.xml"/><Relationship Id="rId3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6.xml"/><Relationship Id="rId8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39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49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0.xml"/><Relationship Id="rId12" Type="http://schemas.openxmlformats.org/officeDocument/2006/relationships/theme" Target="../theme/theme19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52.xml"/><Relationship Id="rId4" Type="http://schemas.openxmlformats.org/officeDocument/2006/relationships/slideLayout" Target="../slideLayouts/slideLayout153.xml"/><Relationship Id="rId5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6.xml"/><Relationship Id="rId8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5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1.xml"/><Relationship Id="rId12" Type="http://schemas.openxmlformats.org/officeDocument/2006/relationships/theme" Target="../theme/theme20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67.xml"/><Relationship Id="rId8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70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2.xml"/><Relationship Id="rId12" Type="http://schemas.openxmlformats.org/officeDocument/2006/relationships/theme" Target="../theme/theme21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78.xml"/><Relationship Id="rId8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1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3.xml"/><Relationship Id="rId12" Type="http://schemas.openxmlformats.org/officeDocument/2006/relationships/theme" Target="../theme/theme22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89.xml"/><Relationship Id="rId8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92.xml"/></Relationships>
</file>

<file path=ppt/slideMasters/_rels/slideMaster2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4.xml"/><Relationship Id="rId12" Type="http://schemas.openxmlformats.org/officeDocument/2006/relationships/theme" Target="../theme/theme23.xml"/><Relationship Id="rId1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7.xml"/><Relationship Id="rId5" Type="http://schemas.openxmlformats.org/officeDocument/2006/relationships/slideLayout" Target="../slideLayouts/slideLayout198.xml"/><Relationship Id="rId6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0.xml"/><Relationship Id="rId8" Type="http://schemas.openxmlformats.org/officeDocument/2006/relationships/slideLayout" Target="../slideLayouts/slideLayout201.xml"/><Relationship Id="rId9" Type="http://schemas.openxmlformats.org/officeDocument/2006/relationships/slideLayout" Target="../slideLayouts/slideLayout202.xml"/><Relationship Id="rId10" Type="http://schemas.openxmlformats.org/officeDocument/2006/relationships/slideLayout" Target="../slideLayouts/slideLayout203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7.xml"/><Relationship Id="rId4" Type="http://schemas.openxmlformats.org/officeDocument/2006/relationships/slideLayout" Target="../slideLayouts/slideLayout208.xml"/><Relationship Id="rId5" Type="http://schemas.openxmlformats.org/officeDocument/2006/relationships/slideLayout" Target="../slideLayouts/slideLayout209.xml"/><Relationship Id="rId6" Type="http://schemas.openxmlformats.org/officeDocument/2006/relationships/theme" Target="../theme/theme24.xml"/><Relationship Id="rId7" Type="http://schemas.openxmlformats.org/officeDocument/2006/relationships/image" Target="../media/image6.emf"/><Relationship Id="rId1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1.pn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theme" Target="../theme/theme9.xm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M. Boscolo, MAC, LNGS, 10 Oct. 2017</a:t>
            </a:r>
            <a:endParaRPr lang="it-IT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E12F5-E0C4-5546-B362-8C4181B564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12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62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4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872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9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638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  <p:sldLayoutId id="2147483892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9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altLang="en-US" smtClean="0">
                <a:solidFill>
                  <a:srgbClr val="000000"/>
                </a:solidFill>
                <a:latin typeface="Arial" charset="0"/>
              </a:rPr>
              <a:t>M. Boscolo, MAC, LNGS, 10 Oct. 2017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80"/>
            <a:ext cx="107418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120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56380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</p:sldLayoutIdLst>
  <p:transition xmlns:p14="http://schemas.microsoft.com/office/powerpoint/2010/main">
    <p:dissolve/>
  </p:transition>
  <p:hf sldNum="0" hdr="0" dt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42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27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b="1" dirty="0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3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42" y="6130959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 userDrawn="1"/>
        </p:nvSpPr>
        <p:spPr>
          <a:xfrm>
            <a:off x="1786653" y="6537359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Experiments at muon colliders CERN 2015-11-18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9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2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  <p:sldLayoutId id="2147484026" r:id="rId2"/>
    <p:sldLayoutId id="2147484027" r:id="rId3"/>
    <p:sldLayoutId id="2147484028" r:id="rId4"/>
    <p:sldLayoutId id="2147484029" r:id="rId5"/>
    <p:sldLayoutId id="2147484030" r:id="rId6"/>
    <p:sldLayoutId id="2147484031" r:id="rId7"/>
    <p:sldLayoutId id="2147484032" r:id="rId8"/>
    <p:sldLayoutId id="2147484033" r:id="rId9"/>
    <p:sldLayoutId id="2147484034" r:id="rId10"/>
    <p:sldLayoutId id="2147484035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4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2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8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6" r:id="rId2"/>
    <p:sldLayoutId id="2147484117" r:id="rId3"/>
    <p:sldLayoutId id="2147484118" r:id="rId4"/>
    <p:sldLayoutId id="2147484119" r:id="rId5"/>
    <p:sldLayoutId id="2147484120" r:id="rId6"/>
    <p:sldLayoutId id="2147484121" r:id="rId7"/>
    <p:sldLayoutId id="2147484122" r:id="rId8"/>
    <p:sldLayoutId id="2147484123" r:id="rId9"/>
    <p:sldLayoutId id="2147484124" r:id="rId10"/>
    <p:sldLayoutId id="2147484125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1"/>
            </a:gs>
            <a:gs pos="100000">
              <a:srgbClr val="000000"/>
            </a:gs>
            <a:gs pos="14000">
              <a:schemeClr val="bg2">
                <a:lumMod val="25000"/>
              </a:schemeClr>
            </a:gs>
            <a:gs pos="7100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40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02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02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02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02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9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D8E78-9219-304D-BF44-715A45E1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ea typeface="ＭＳ Ｐゴシック" charset="0"/>
                <a:cs typeface="ＭＳ Ｐゴシック" charset="0"/>
              </a:rPr>
              <a:t>M. Boscolo, MAC, LNGS, 10 Oct. 2017</a:t>
            </a:r>
            <a:endParaRPr lang="en-US" b="1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272024-CCB6-984B-BD43-05E4D6FF8FEB}" type="slidenum">
              <a:rPr lang="en-US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15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1" r:id="rId1"/>
    <p:sldLayoutId id="2147484152" r:id="rId2"/>
    <p:sldLayoutId id="2147484153" r:id="rId3"/>
    <p:sldLayoutId id="2147484154" r:id="rId4"/>
    <p:sldLayoutId id="2147484155" r:id="rId5"/>
  </p:sldLayoutIdLst>
  <p:hf sldNum="0"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59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0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86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00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5100" y="96868"/>
            <a:ext cx="8064500" cy="954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100" y="1050926"/>
            <a:ext cx="8921750" cy="536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4401" y="6426230"/>
            <a:ext cx="147285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3100" y="6426230"/>
            <a:ext cx="53213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5100" y="6426230"/>
            <a:ext cx="508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17235-C917-8F48-A936-FEF3725D9AF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pic>
        <p:nvPicPr>
          <p:cNvPr id="7" name="Picture 2" descr="C:\Documents and Settings\sgeer\My Documents\MAP\MAP-LOGO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229600" y="76230"/>
            <a:ext cx="857250" cy="974725"/>
          </a:xfrm>
          <a:prstGeom prst="rect">
            <a:avLst/>
          </a:prstGeom>
          <a:noFill/>
          <a:ln w="50800">
            <a:solidFill>
              <a:srgbClr val="FFFFFF"/>
            </a:solidFill>
          </a:ln>
          <a:effectLst>
            <a:softEdge rad="63500"/>
          </a:effectLst>
        </p:spPr>
      </p:pic>
      <p:pic>
        <p:nvPicPr>
          <p:cNvPr id="8" name="Picture 7" descr="FermilabLogo_White]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57" y="6451387"/>
            <a:ext cx="1628790" cy="29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22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2700"/>
            <a:ext cx="9152990" cy="9847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063" y="-3192"/>
            <a:ext cx="7376235" cy="987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68" y="990544"/>
            <a:ext cx="8915813" cy="555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29" y="6572567"/>
            <a:ext cx="1230224" cy="2854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7375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4699" y="6560246"/>
            <a:ext cx="849315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7375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43452" cy="97731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3228" y="6547616"/>
            <a:ext cx="912653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990544"/>
            <a:ext cx="915299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3467" y="6547616"/>
            <a:ext cx="7025831" cy="32301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r>
              <a:rPr lang="it-IT" smtClean="0">
                <a:solidFill>
                  <a:prstClr val="black"/>
                </a:solidFill>
                <a:latin typeface="Arial"/>
              </a:rPr>
              <a:t>M. Boscolo, MAC, LNGS, 10 Oct. 2017</a:t>
            </a: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4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4684" y="-10111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91238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7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5.emf"/><Relationship Id="rId6" Type="http://schemas.openxmlformats.org/officeDocument/2006/relationships/image" Target="../media/image26.emf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9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4" Type="http://schemas.openxmlformats.org/officeDocument/2006/relationships/image" Target="../media/image38.emf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Relationship Id="rId3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12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45107"/>
            <a:ext cx="7772400" cy="233327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Low </a:t>
            </a:r>
            <a:r>
              <a:rPr lang="en-US" sz="4000" b="1" dirty="0" err="1" smtClean="0">
                <a:solidFill>
                  <a:srgbClr val="FF0000"/>
                </a:solidFill>
              </a:rPr>
              <a:t>EMittance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Muon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Accelerator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studies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endParaRPr lang="en-US" sz="3800" b="1" dirty="0">
              <a:solidFill>
                <a:srgbClr val="FF00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4449464"/>
            <a:ext cx="7683500" cy="57861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P </a:t>
            </a:r>
            <a:r>
              <a:rPr lang="en-US" b="1" dirty="0" smtClean="0">
                <a:solidFill>
                  <a:srgbClr val="002060"/>
                </a:solidFill>
              </a:rPr>
              <a:t>R</a:t>
            </a:r>
            <a:r>
              <a:rPr lang="en-US" sz="2800" b="1" dirty="0" smtClean="0">
                <a:solidFill>
                  <a:srgbClr val="002060"/>
                </a:solidFill>
              </a:rPr>
              <a:t>aimondi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For the LEMMA Team</a:t>
            </a:r>
            <a:endParaRPr lang="en-US" sz="2800" dirty="0" smtClean="0">
              <a:solidFill>
                <a:srgbClr val="00206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z="1600" dirty="0" smtClean="0"/>
              <a:t>Pisa, </a:t>
            </a:r>
            <a:r>
              <a:rPr lang="it-IT" sz="1600" dirty="0" err="1" smtClean="0"/>
              <a:t>Sept</a:t>
            </a:r>
            <a:r>
              <a:rPr lang="it-IT" sz="1600" dirty="0" smtClean="0"/>
              <a:t> 20 2018</a:t>
            </a:r>
            <a:endParaRPr lang="en-US" sz="1600" dirty="0"/>
          </a:p>
        </p:txBody>
      </p:sp>
      <p:pic>
        <p:nvPicPr>
          <p:cNvPr id="5122" name="Picture 2" descr="http://www.lnf.infn.it/logo/logo_infn_lnf_1_sigla_ln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8" y="5482413"/>
            <a:ext cx="1971476" cy="123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912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0"/>
            <a:ext cx="90691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937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5578" y="0"/>
            <a:ext cx="7327709" cy="81820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Low </a:t>
            </a:r>
            <a:r>
              <a:rPr lang="en-US" sz="4000" dirty="0" err="1" smtClean="0"/>
              <a:t>emittance</a:t>
            </a:r>
            <a:r>
              <a:rPr lang="en-US" sz="4000" dirty="0" smtClean="0"/>
              <a:t> </a:t>
            </a:r>
            <a:r>
              <a:rPr lang="en-US" sz="4000" dirty="0" smtClean="0">
                <a:latin typeface="Symbol" charset="2"/>
                <a:cs typeface="Symbol" charset="2"/>
              </a:rPr>
              <a:t>m</a:t>
            </a:r>
            <a:r>
              <a:rPr lang="en-US" sz="4000" dirty="0" smtClean="0"/>
              <a:t> </a:t>
            </a:r>
            <a:r>
              <a:rPr lang="en-US" sz="4000" dirty="0" smtClean="0"/>
              <a:t>beam source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32042"/>
                <a:ext cx="8229600" cy="1801090"/>
              </a:xfrm>
              <a:ln w="28575">
                <a:solidFill>
                  <a:srgbClr val="FF0000"/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solidFill>
                      <a:srgbClr val="000090"/>
                    </a:solidFill>
                  </a:rPr>
                  <a:t>from </a:t>
                </a:r>
                <a:r>
                  <a:rPr lang="en-US" sz="2400" b="1" dirty="0" smtClean="0">
                    <a:solidFill>
                      <a:srgbClr val="000090"/>
                    </a:solidFill>
                  </a:rPr>
                  <a:t>proton on target: </a:t>
                </a:r>
                <a:r>
                  <a:rPr lang="en-US" dirty="0" err="1" smtClean="0">
                    <a:solidFill>
                      <a:srgbClr val="000090"/>
                    </a:solidFill>
                  </a:rPr>
                  <a:t>p+target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>
                        <a:solidFill>
                          <a:srgbClr val="011893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is-IS" sz="800" dirty="0">
                    <a:solidFill>
                      <a:srgbClr val="011893"/>
                    </a:solidFill>
                    <a:ea typeface="Cambria Math" charset="0"/>
                    <a:cs typeface="Cambria Math" charset="0"/>
                  </a:rPr>
                  <a:t> </a:t>
                </a:r>
                <a:r>
                  <a:rPr lang="en-US" dirty="0" smtClean="0">
                    <a:solidFill>
                      <a:srgbClr val="000090"/>
                    </a:solidFill>
                    <a:latin typeface="Symbol" charset="2"/>
                    <a:cs typeface="Symbol" charset="2"/>
                  </a:rPr>
                  <a:t>p</a:t>
                </a:r>
                <a:r>
                  <a:rPr lang="en-US" dirty="0" smtClean="0">
                    <a:solidFill>
                      <a:srgbClr val="000090"/>
                    </a:solidFill>
                    <a:cs typeface="Symbol" charset="2"/>
                  </a:rPr>
                  <a:t>/</a:t>
                </a:r>
                <a:r>
                  <a:rPr lang="en-US" dirty="0" smtClean="0">
                    <a:solidFill>
                      <a:srgbClr val="000090"/>
                    </a:solidFill>
                    <a:ea typeface="Symbol" charset="2"/>
                    <a:cs typeface="Symbol" charset="2"/>
                  </a:rPr>
                  <a:t>K</a:t>
                </a:r>
                <a:r>
                  <a:rPr lang="is-IS" dirty="0" smtClean="0">
                    <a:solidFill>
                      <a:srgbClr val="011893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>
                        <a:solidFill>
                          <a:srgbClr val="011893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rgbClr val="011893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9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>
                    <a:solidFill>
                      <a:srgbClr val="000090"/>
                    </a:solidFill>
                  </a:rPr>
                  <a:t> </a:t>
                </a:r>
                <a:endParaRPr lang="en-US" sz="2400" b="1" dirty="0" smtClean="0"/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rgbClr val="000090"/>
                    </a:solidFill>
                  </a:rPr>
                  <a:t>typically  </a:t>
                </a:r>
                <a:r>
                  <a:rPr lang="en-US" sz="2400" b="1" dirty="0" smtClean="0">
                    <a:solidFill>
                      <a:srgbClr val="000090"/>
                    </a:solidFill>
                  </a:rPr>
                  <a:t>P</a:t>
                </a:r>
                <a:r>
                  <a:rPr lang="en-US" sz="2400" b="1" baseline="-25000" dirty="0" smtClean="0">
                    <a:solidFill>
                      <a:srgbClr val="00009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dirty="0">
                    <a:solidFill>
                      <a:srgbClr val="660066"/>
                    </a:solidFill>
                    <a:cs typeface="Symbol" charset="2"/>
                  </a:rPr>
                  <a:t> </a:t>
                </a:r>
                <a:r>
                  <a:rPr lang="en-US" dirty="0">
                    <a:solidFill>
                      <a:srgbClr val="011893"/>
                    </a:solidFill>
                    <a:cs typeface="Symbol" charset="2"/>
                  </a:rPr>
                  <a:t>≈</a:t>
                </a:r>
                <a:r>
                  <a:rPr lang="en-US" sz="2400" b="1" dirty="0" smtClean="0">
                    <a:solidFill>
                      <a:srgbClr val="000090"/>
                    </a:solidFill>
                  </a:rPr>
                  <a:t> </a:t>
                </a:r>
                <a:r>
                  <a:rPr lang="en-US" sz="2400" b="1" dirty="0">
                    <a:solidFill>
                      <a:srgbClr val="000090"/>
                    </a:solidFill>
                  </a:rPr>
                  <a:t>100 MeV/c </a:t>
                </a:r>
                <a:r>
                  <a:rPr lang="en-US" sz="2400" dirty="0" smtClean="0">
                    <a:solidFill>
                      <a:srgbClr val="000090"/>
                    </a:solidFill>
                  </a:rPr>
                  <a:t>(</a:t>
                </a:r>
                <a:r>
                  <a:rPr lang="en-US" sz="2400" dirty="0">
                    <a:solidFill>
                      <a:srgbClr val="000090"/>
                    </a:solidFill>
                    <a:latin typeface="Symbol" charset="2"/>
                    <a:cs typeface="Symbol" charset="2"/>
                  </a:rPr>
                  <a:t>p,</a:t>
                </a:r>
                <a:r>
                  <a:rPr lang="en-US" sz="2400" dirty="0">
                    <a:solidFill>
                      <a:srgbClr val="000090"/>
                    </a:solidFill>
                  </a:rPr>
                  <a:t> K rest frame</a:t>
                </a:r>
                <a:r>
                  <a:rPr lang="en-US" sz="2400" dirty="0" smtClean="0">
                    <a:solidFill>
                      <a:srgbClr val="000090"/>
                    </a:solidFill>
                  </a:rPr>
                  <a:t>)</a:t>
                </a:r>
                <a:endParaRPr lang="is-IS" sz="800" dirty="0" smtClean="0">
                  <a:solidFill>
                    <a:srgbClr val="011893"/>
                  </a:solidFill>
                  <a:ea typeface="Cambria Math" charset="0"/>
                  <a:cs typeface="Cambria Math" charset="0"/>
                </a:endParaRPr>
              </a:p>
              <a:p>
                <a:pPr marL="0" indent="0">
                  <a:buNone/>
                </a:pPr>
                <a:r>
                  <a:rPr lang="en-US" sz="2400" dirty="0" smtClean="0">
                    <a:solidFill>
                      <a:srgbClr val="000090"/>
                    </a:solidFill>
                  </a:rPr>
                  <a:t>whatever is the boost P</a:t>
                </a:r>
                <a:r>
                  <a:rPr lang="en-US" sz="2400" baseline="-25000" dirty="0">
                    <a:solidFill>
                      <a:srgbClr val="000090"/>
                    </a:solidFill>
                  </a:rPr>
                  <a:t>T</a:t>
                </a:r>
                <a:r>
                  <a:rPr lang="en-US" sz="2400" dirty="0" smtClean="0">
                    <a:solidFill>
                      <a:srgbClr val="000090"/>
                    </a:solidFill>
                  </a:rPr>
                  <a:t> will stay in Lab frame </a:t>
                </a:r>
                <a:r>
                  <a:rPr lang="en-US" sz="2400" dirty="0" smtClean="0">
                    <a:solidFill>
                      <a:srgbClr val="000090"/>
                    </a:solidFill>
                    <a:sym typeface="Wingdings"/>
                  </a:rPr>
                  <a:t>                      </a:t>
                </a:r>
                <a:r>
                  <a:rPr lang="en-US" sz="2400" b="1" dirty="0" smtClean="0">
                    <a:solidFill>
                      <a:srgbClr val="000090"/>
                    </a:solidFill>
                    <a:sym typeface="Wingdings"/>
                  </a:rPr>
                  <a:t>very high emittance </a:t>
                </a:r>
                <a:r>
                  <a:rPr lang="en-US" sz="2400" dirty="0" smtClean="0">
                    <a:solidFill>
                      <a:srgbClr val="000090"/>
                    </a:solidFill>
                    <a:sym typeface="Wingdings"/>
                  </a:rPr>
                  <a:t>at production point   </a:t>
                </a:r>
                <a:r>
                  <a:rPr lang="en-US" sz="2400" b="1" dirty="0" smtClean="0">
                    <a:solidFill>
                      <a:srgbClr val="000090"/>
                    </a:solidFill>
                    <a:sym typeface="Wingdings"/>
                  </a:rPr>
                  <a:t>cooling needed</a:t>
                </a:r>
                <a:r>
                  <a:rPr lang="en-US" sz="2400" dirty="0" smtClean="0">
                    <a:solidFill>
                      <a:srgbClr val="000090"/>
                    </a:solidFill>
                    <a:sym typeface="Wingdings"/>
                  </a:rPr>
                  <a:t>!</a:t>
                </a:r>
                <a:endParaRPr lang="en-US" sz="2400" dirty="0" smtClean="0">
                  <a:solidFill>
                    <a:srgbClr val="00009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32042"/>
                <a:ext cx="8229600" cy="1801090"/>
              </a:xfrm>
              <a:blipFill rotWithShape="0">
                <a:blip r:embed="rId2"/>
                <a:stretch>
                  <a:fillRect l="-959" t="-25249" b="-997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57200" y="3525452"/>
                <a:ext cx="8229600" cy="1384995"/>
              </a:xfrm>
              <a:prstGeom prst="rect">
                <a:avLst/>
              </a:prstGeom>
              <a:ln w="28575" cmpd="sng">
                <a:solidFill>
                  <a:srgbClr val="32884B"/>
                </a:solidFill>
              </a:ln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10000"/>
                  </a:lnSpc>
                  <a:spcBef>
                    <a:spcPct val="20000"/>
                  </a:spcBef>
                </a:pPr>
                <a:r>
                  <a:rPr lang="en-US" sz="2400" dirty="0" smtClean="0">
                    <a:solidFill>
                      <a:srgbClr val="002060"/>
                    </a:solidFill>
                  </a:rPr>
                  <a:t>from </a:t>
                </a:r>
                <a:r>
                  <a:rPr lang="en-US" sz="2400" b="1" dirty="0" smtClean="0">
                    <a:solidFill>
                      <a:srgbClr val="002060"/>
                    </a:solidFill>
                  </a:rPr>
                  <a:t>direct </a:t>
                </a:r>
                <a:r>
                  <a:rPr lang="en-US" sz="2400" b="1" dirty="0" smtClean="0">
                    <a:solidFill>
                      <a:srgbClr val="00206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400" b="1" dirty="0" smtClean="0">
                    <a:solidFill>
                      <a:srgbClr val="002060"/>
                    </a:solidFill>
                  </a:rPr>
                  <a:t> pair production</a:t>
                </a:r>
                <a:r>
                  <a:rPr lang="en-US" sz="2400" dirty="0" smtClean="0">
                    <a:solidFill>
                      <a:srgbClr val="002060"/>
                    </a:solidFill>
                  </a:rPr>
                  <a:t>: </a:t>
                </a:r>
              </a:p>
              <a:p>
                <a:pPr algn="just">
                  <a:lnSpc>
                    <a:spcPct val="110000"/>
                  </a:lnSpc>
                  <a:spcBef>
                    <a:spcPct val="20000"/>
                  </a:spcBef>
                </a:pPr>
                <a:r>
                  <a:rPr lang="en-US" sz="2400" dirty="0" smtClean="0">
                    <a:solidFill>
                      <a:prstClr val="black"/>
                    </a:solidFill>
                  </a:rPr>
                  <a:t>Muons produced from </a:t>
                </a:r>
                <a:r>
                  <a:rPr lang="en-US" sz="2400" b="1" dirty="0" err="1" smtClean="0">
                    <a:solidFill>
                      <a:prstClr val="black"/>
                    </a:solidFill>
                  </a:rPr>
                  <a:t>e</a:t>
                </a:r>
                <a:r>
                  <a:rPr lang="en-US" sz="2400" b="1" baseline="30000" dirty="0" err="1" smtClean="0">
                    <a:solidFill>
                      <a:prstClr val="black"/>
                    </a:solidFill>
                  </a:rPr>
                  <a:t>+</a:t>
                </a:r>
                <a:r>
                  <a:rPr lang="en-US" sz="2400" b="1" dirty="0" err="1" smtClean="0">
                    <a:solidFill>
                      <a:prstClr val="black"/>
                    </a:solidFill>
                  </a:rPr>
                  <a:t>e</a:t>
                </a:r>
                <a:r>
                  <a:rPr lang="en-US" sz="2400" b="1" baseline="30000" dirty="0" smtClean="0">
                    <a:solidFill>
                      <a:prstClr val="black"/>
                    </a:solidFill>
                    <a:sym typeface="Wingdings"/>
                  </a:rPr>
                  <a:t>-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2400" b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2400" b="1" dirty="0" err="1" smtClean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400" b="1" baseline="30000" dirty="0" err="1" smtClean="0">
                    <a:solidFill>
                      <a:prstClr val="black"/>
                    </a:solidFill>
                    <a:sym typeface="Wingdings"/>
                  </a:rPr>
                  <a:t>+</a:t>
                </a:r>
                <a:r>
                  <a:rPr lang="en-US" sz="2400" b="1" dirty="0" err="1" smtClean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400" b="1" baseline="30000" dirty="0" smtClean="0">
                    <a:solidFill>
                      <a:prstClr val="black"/>
                    </a:solidFill>
                    <a:sym typeface="Wingdings"/>
                  </a:rPr>
                  <a:t>- </a:t>
                </a:r>
                <a:r>
                  <a:rPr lang="en-US" sz="2400" dirty="0" smtClean="0">
                    <a:solidFill>
                      <a:prstClr val="black"/>
                    </a:solidFill>
                    <a:sym typeface="Wingdings"/>
                  </a:rPr>
                  <a:t>at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√</a:t>
                </a:r>
                <a:r>
                  <a:rPr lang="en-US" sz="2400" dirty="0">
                    <a:solidFill>
                      <a:prstClr val="black"/>
                    </a:solidFill>
                  </a:rPr>
                  <a:t>s around 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the </a:t>
                </a:r>
                <a:r>
                  <a:rPr lang="en-US" sz="2400" dirty="0" err="1" smtClean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400" baseline="30000" dirty="0" err="1">
                    <a:solidFill>
                      <a:prstClr val="black"/>
                    </a:solidFill>
                    <a:sym typeface="Wingdings"/>
                  </a:rPr>
                  <a:t>+</a:t>
                </a:r>
                <a:r>
                  <a:rPr lang="en-US" sz="2400" dirty="0" err="1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400" baseline="30000" dirty="0">
                    <a:solidFill>
                      <a:prstClr val="black"/>
                    </a:solidFill>
                    <a:sym typeface="Wingdings"/>
                  </a:rPr>
                  <a:t>- </a:t>
                </a:r>
                <a:r>
                  <a:rPr lang="en-US" sz="2400" dirty="0">
                    <a:solidFill>
                      <a:prstClr val="black"/>
                    </a:solidFill>
                    <a:sym typeface="Wingdings"/>
                  </a:rPr>
                  <a:t>threshold </a:t>
                </a:r>
                <a:r>
                  <a:rPr lang="en-US" sz="2400" b="1" dirty="0">
                    <a:solidFill>
                      <a:prstClr val="black"/>
                    </a:solidFill>
                    <a:sym typeface="Wingdings"/>
                  </a:rPr>
                  <a:t>(</a:t>
                </a:r>
                <a:r>
                  <a:rPr lang="en-US" sz="2400" b="1" dirty="0">
                    <a:solidFill>
                      <a:prstClr val="black"/>
                    </a:solidFill>
                  </a:rPr>
                  <a:t>√</a:t>
                </a:r>
                <a:r>
                  <a:rPr lang="en-US" sz="2400" b="1" dirty="0" smtClean="0">
                    <a:solidFill>
                      <a:prstClr val="black"/>
                    </a:solidFill>
                  </a:rPr>
                  <a:t>s</a:t>
                </a:r>
                <a:r>
                  <a:rPr lang="en-US" sz="2400" dirty="0">
                    <a:solidFill>
                      <a:srgbClr val="011893"/>
                    </a:solidFill>
                    <a:cs typeface="Symbol" charset="2"/>
                  </a:rPr>
                  <a:t> ≈ </a:t>
                </a:r>
                <a:r>
                  <a:rPr lang="en-US" sz="2400" b="1" dirty="0" smtClean="0">
                    <a:solidFill>
                      <a:prstClr val="black"/>
                    </a:solidFill>
                    <a:sym typeface="Wingdings"/>
                  </a:rPr>
                  <a:t>0.212GeV</a:t>
                </a:r>
                <a:r>
                  <a:rPr lang="en-US" sz="2400" b="1" dirty="0">
                    <a:solidFill>
                      <a:prstClr val="black"/>
                    </a:solidFill>
                    <a:sym typeface="Wingdings"/>
                  </a:rPr>
                  <a:t>) </a:t>
                </a:r>
                <a:r>
                  <a:rPr lang="en-US" sz="2400" dirty="0">
                    <a:solidFill>
                      <a:prstClr val="black"/>
                    </a:solidFill>
                    <a:sym typeface="Wingdings"/>
                  </a:rPr>
                  <a:t>in asymmetric collisions </a:t>
                </a:r>
                <a:r>
                  <a:rPr lang="en-US" sz="2400" dirty="0" smtClean="0">
                    <a:solidFill>
                      <a:prstClr val="black"/>
                    </a:solidFill>
                    <a:sym typeface="Wingdings"/>
                  </a:rPr>
                  <a:t>(to </a:t>
                </a:r>
                <a:r>
                  <a:rPr lang="en-US" sz="2400" dirty="0">
                    <a:solidFill>
                      <a:prstClr val="black"/>
                    </a:solidFill>
                    <a:sym typeface="Wingdings"/>
                  </a:rPr>
                  <a:t>collect </a:t>
                </a:r>
                <a:r>
                  <a:rPr lang="en-US" sz="2400" dirty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400" baseline="30000" dirty="0">
                    <a:solidFill>
                      <a:prstClr val="black"/>
                    </a:solidFill>
                    <a:sym typeface="Wingdings"/>
                  </a:rPr>
                  <a:t>+ </a:t>
                </a:r>
                <a:r>
                  <a:rPr lang="en-US" sz="2400" dirty="0">
                    <a:solidFill>
                      <a:prstClr val="black"/>
                    </a:solidFill>
                    <a:sym typeface="Wingdings"/>
                  </a:rPr>
                  <a:t>and</a:t>
                </a:r>
                <a:r>
                  <a:rPr lang="en-US" sz="2400" baseline="30000" dirty="0">
                    <a:solidFill>
                      <a:prstClr val="black"/>
                    </a:solidFill>
                    <a:sym typeface="Wingdings"/>
                  </a:rPr>
                  <a:t> </a:t>
                </a:r>
                <a:r>
                  <a:rPr lang="en-US" sz="2400" dirty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400" baseline="30000" dirty="0">
                    <a:solidFill>
                      <a:prstClr val="black"/>
                    </a:solidFill>
                    <a:sym typeface="Wingdings"/>
                  </a:rPr>
                  <a:t>-</a:t>
                </a:r>
                <a:r>
                  <a:rPr lang="en-US" sz="2400" dirty="0">
                    <a:solidFill>
                      <a:prstClr val="black"/>
                    </a:solidFill>
                    <a:sym typeface="Wingdings"/>
                  </a:rPr>
                  <a:t> </a:t>
                </a:r>
                <a:r>
                  <a:rPr lang="en-US" sz="2400" dirty="0" smtClean="0">
                    <a:solidFill>
                      <a:prstClr val="black"/>
                    </a:solidFill>
                    <a:sym typeface="Wingdings"/>
                  </a:rPr>
                  <a:t>)</a:t>
                </a:r>
                <a:endParaRPr lang="en-US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525452"/>
                <a:ext cx="8229600" cy="1384995"/>
              </a:xfrm>
              <a:prstGeom prst="rect">
                <a:avLst/>
              </a:prstGeom>
              <a:blipFill rotWithShape="0">
                <a:blip r:embed="rId3"/>
                <a:stretch>
                  <a:fillRect l="-959" t="-2146" r="-886" b="-6009"/>
                </a:stretch>
              </a:blipFill>
              <a:ln w="28575" cmpd="sng">
                <a:solidFill>
                  <a:srgbClr val="32884B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57200" y="5626661"/>
            <a:ext cx="822960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 cmpd="sng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NIM A Reviewer: </a:t>
            </a:r>
            <a:r>
              <a:rPr lang="en-US" b="1" i="1" dirty="0" smtClean="0"/>
              <a:t>“A </a:t>
            </a:r>
            <a:r>
              <a:rPr lang="en-US" b="1" i="1" dirty="0"/>
              <a:t>major advantage of this proposal is the lack of cooling of the </a:t>
            </a:r>
            <a:r>
              <a:rPr lang="en-US" b="1" i="1" dirty="0" err="1" smtClean="0"/>
              <a:t>muons</a:t>
            </a:r>
            <a:r>
              <a:rPr lang="en-US" b="1" i="1" dirty="0" smtClean="0"/>
              <a:t>….</a:t>
            </a:r>
            <a:r>
              <a:rPr lang="en-US" b="1" i="1" dirty="0"/>
              <a:t> the idea presented in this paper may truly </a:t>
            </a:r>
            <a:r>
              <a:rPr lang="en-US" b="1" i="1" dirty="0" err="1"/>
              <a:t>revolutionise</a:t>
            </a:r>
            <a:r>
              <a:rPr lang="en-US" b="1" i="1" dirty="0"/>
              <a:t> the design of muon colliders </a:t>
            </a:r>
            <a:r>
              <a:rPr lang="en-US" b="1" i="1" dirty="0" smtClean="0"/>
              <a:t>… “</a:t>
            </a:r>
            <a:endParaRPr lang="en-US" b="1" i="1" dirty="0"/>
          </a:p>
        </p:txBody>
      </p:sp>
      <p:sp>
        <p:nvSpPr>
          <p:cNvPr id="10" name="Striped Right Arrow 9"/>
          <p:cNvSpPr/>
          <p:nvPr/>
        </p:nvSpPr>
        <p:spPr>
          <a:xfrm rot="5400000">
            <a:off x="8276262" y="5331571"/>
            <a:ext cx="270137" cy="176086"/>
          </a:xfrm>
          <a:prstGeom prst="stripedRightArrow">
            <a:avLst/>
          </a:prstGeom>
          <a:solidFill>
            <a:srgbClr val="FFFFD8"/>
          </a:solidFill>
          <a:ln>
            <a:solidFill>
              <a:srgbClr val="3288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71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355600" y="423332"/>
                <a:ext cx="8444015" cy="6146801"/>
              </a:xfrm>
            </p:spPr>
            <p:txBody>
              <a:bodyPr>
                <a:noAutofit/>
              </a:bodyPr>
              <a:lstStyle/>
              <a:p>
                <a:pPr marL="0" lvl="0" indent="0">
                  <a:buNone/>
                </a:pPr>
                <a:r>
                  <a:rPr lang="en-US" sz="2800" b="1" dirty="0">
                    <a:solidFill>
                      <a:srgbClr val="00B050"/>
                    </a:solidFill>
                  </a:rPr>
                  <a:t>Advantages:</a:t>
                </a:r>
                <a:endParaRPr lang="en-US" b="1" dirty="0">
                  <a:solidFill>
                    <a:srgbClr val="00B050"/>
                  </a:solidFill>
                </a:endParaRP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b="1" dirty="0">
                    <a:solidFill>
                      <a:srgbClr val="00B050"/>
                    </a:solidFill>
                    <a:sym typeface="Wingdings"/>
                  </a:rPr>
                  <a:t>Low emittance possible</a:t>
                </a:r>
                <a:r>
                  <a:rPr lang="en-US" b="1" dirty="0">
                    <a:solidFill>
                      <a:srgbClr val="00B050"/>
                    </a:solidFill>
                  </a:rPr>
                  <a:t>:</a:t>
                </a:r>
                <a:r>
                  <a:rPr lang="en-US" b="1" dirty="0">
                    <a:solidFill>
                      <a:srgbClr val="38A35A"/>
                    </a:solidFill>
                  </a:rPr>
                  <a:t> 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ea typeface="Symbol" charset="2"/>
                    <a:cs typeface="Symbol" charset="2"/>
                  </a:rPr>
                  <a:t>q</a:t>
                </a:r>
                <a:r>
                  <a:rPr lang="en-US" baseline="-25000" dirty="0" err="1">
                    <a:solidFill>
                      <a:prstClr val="black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dirty="0">
                    <a:solidFill>
                      <a:prstClr val="black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is tunable with </a:t>
                </a:r>
                <a14:m>
                  <m:oMath xmlns=""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</m:t>
                        </m:r>
                      </m:e>
                    </m:rad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in e</a:t>
                </a:r>
                <a:r>
                  <a:rPr lang="en-US" baseline="30000" dirty="0">
                    <a:solidFill>
                      <a:prstClr val="black"/>
                    </a:solidFill>
                  </a:rPr>
                  <a:t>+</a:t>
                </a:r>
                <a:r>
                  <a:rPr lang="en-US" dirty="0" err="1">
                    <a:solidFill>
                      <a:prstClr val="black"/>
                    </a:solidFill>
                  </a:rPr>
                  <a:t>e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en-US" baseline="30000" dirty="0">
                        <a:solidFill>
                          <a:prstClr val="black"/>
                        </a:solidFill>
                      </a:rPr>
                      <m:t>− </m:t>
                    </m:r>
                    <m:r>
                      <m:rPr>
                        <m:nor/>
                      </m:rPr>
                      <a:rPr lang="is-IS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aseline="30000" dirty="0" err="1">
                    <a:solidFill>
                      <a:prstClr val="black"/>
                    </a:solidFill>
                  </a:rPr>
                  <a:t>+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aseline="30000" dirty="0">
                    <a:solidFill>
                      <a:prstClr val="black"/>
                    </a:solidFill>
                  </a:rPr>
                  <a:t>-</a:t>
                </a:r>
                <a:r>
                  <a:rPr lang="en-US" baseline="30000" dirty="0">
                    <a:solidFill>
                      <a:prstClr val="black"/>
                    </a:solidFill>
                    <a:sym typeface="Wingdings"/>
                  </a:rPr>
                  <a:t>           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ea typeface="Symbol" charset="2"/>
                    <a:cs typeface="Symbol" charset="2"/>
                  </a:rPr>
                  <a:t>q</a:t>
                </a:r>
                <a:r>
                  <a:rPr lang="en-US" baseline="-25000" dirty="0" err="1">
                    <a:solidFill>
                      <a:prstClr val="black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dirty="0">
                    <a:solidFill>
                      <a:prstClr val="black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can be </a:t>
                </a:r>
                <a:r>
                  <a:rPr lang="en-US" b="1" dirty="0">
                    <a:solidFill>
                      <a:prstClr val="black"/>
                    </a:solidFill>
                    <a:sym typeface="Wingdings"/>
                  </a:rPr>
                  <a:t>very small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close to the 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baseline="30000" dirty="0" err="1">
                    <a:solidFill>
                      <a:prstClr val="black"/>
                    </a:solidFill>
                    <a:sym typeface="Wingdings"/>
                  </a:rPr>
                  <a:t>+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baseline="30000" dirty="0">
                    <a:solidFill>
                      <a:prstClr val="black"/>
                    </a:solidFill>
                    <a:sym typeface="Wingdings"/>
                  </a:rPr>
                  <a:t>-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threshold 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b="1" dirty="0">
                    <a:solidFill>
                      <a:srgbClr val="00B050"/>
                    </a:solidFill>
                    <a:sym typeface="Wingdings"/>
                  </a:rPr>
                  <a:t>Low background: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Luminosity at low emittance will allow low background and low </a:t>
                </a:r>
                <a:r>
                  <a:rPr lang="en-US" dirty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n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radiation (easier  experimental conditions, can go up in energy)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b="1" dirty="0">
                    <a:solidFill>
                      <a:srgbClr val="00B050"/>
                    </a:solidFill>
                    <a:cs typeface="Symbol" charset="2"/>
                  </a:rPr>
                  <a:t>Reduced losses from decay:</a:t>
                </a:r>
                <a:r>
                  <a:rPr lang="en-US" dirty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dirty="0" err="1">
                    <a:solidFill>
                      <a:prstClr val="black"/>
                    </a:solidFill>
                    <a:cs typeface="Symbol" charset="2"/>
                  </a:rPr>
                  <a:t>muons</a:t>
                </a:r>
                <a:r>
                  <a:rPr lang="en-US" dirty="0">
                    <a:solidFill>
                      <a:prstClr val="black"/>
                    </a:solidFill>
                    <a:cs typeface="Symbol" charset="2"/>
                  </a:rPr>
                  <a:t> can be </a:t>
                </a:r>
                <a:r>
                  <a:rPr lang="en-US" dirty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produced  with a relatively high boost in asymmetric collisions</a:t>
                </a:r>
              </a:p>
              <a:p>
                <a:pPr marL="457200" lvl="0" indent="-457200">
                  <a:buFont typeface="+mj-lt"/>
                  <a:buAutoNum type="arabicPeriod"/>
                </a:pPr>
                <a:r>
                  <a:rPr lang="en-US" b="1" dirty="0">
                    <a:solidFill>
                      <a:srgbClr val="00B050"/>
                    </a:solidFill>
                  </a:rPr>
                  <a:t>Energy spread: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muon energy spread </a:t>
                </a:r>
                <a:r>
                  <a:rPr lang="en-US" b="1" dirty="0">
                    <a:solidFill>
                      <a:prstClr val="black"/>
                    </a:solidFill>
                    <a:sym typeface="Wingdings"/>
                  </a:rPr>
                  <a:t>also small at threshold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,</a:t>
                </a:r>
                <a:r>
                  <a:rPr lang="en-US" b="1" dirty="0">
                    <a:solidFill>
                      <a:prstClr val="black"/>
                    </a:solidFill>
                    <a:sym typeface="Wingdings"/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it</a:t>
                </a:r>
                <a:r>
                  <a:rPr lang="en-US" b="1" dirty="0">
                    <a:solidFill>
                      <a:prstClr val="black"/>
                    </a:solidFill>
                    <a:sym typeface="Wingdings"/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gets larger as </a:t>
                </a:r>
                <a14:m>
                  <m:oMath xmlns=""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prstClr val="black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s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increases</a:t>
                </a:r>
              </a:p>
              <a:p>
                <a:pPr marL="0" lvl="0" indent="0">
                  <a:buNone/>
                </a:pPr>
                <a:endParaRPr lang="en-US" sz="2000" dirty="0">
                  <a:solidFill>
                    <a:srgbClr val="FF0000"/>
                  </a:solidFill>
                  <a:latin typeface="Symbol" charset="2"/>
                  <a:cs typeface="Symbol" charset="2"/>
                </a:endParaRPr>
              </a:p>
              <a:p>
                <a:pPr marL="0" lvl="0" indent="0">
                  <a:buNone/>
                </a:pPr>
                <a:r>
                  <a:rPr lang="en-US" sz="2800" b="1" dirty="0">
                    <a:solidFill>
                      <a:srgbClr val="FF0000"/>
                    </a:solidFill>
                  </a:rPr>
                  <a:t>Disadvantages:</a:t>
                </a:r>
                <a:endParaRPr lang="en-US" dirty="0">
                  <a:solidFill>
                    <a:srgbClr val="FF0000"/>
                  </a:solidFill>
                  <a:sym typeface="Wingdings"/>
                </a:endParaRPr>
              </a:p>
              <a:p>
                <a:pPr lvl="0"/>
                <a:r>
                  <a:rPr lang="en-US" dirty="0">
                    <a:solidFill>
                      <a:srgbClr val="FF0000"/>
                    </a:solidFill>
                    <a:sym typeface="Wingdings"/>
                  </a:rPr>
                  <a:t>Rate: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much smaller cross section </a:t>
                </a:r>
                <a:r>
                  <a:rPr lang="en-US" dirty="0" err="1">
                    <a:solidFill>
                      <a:prstClr val="black"/>
                    </a:solidFill>
                    <a:sym typeface="Wingdings"/>
                  </a:rPr>
                  <a:t>wrt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protons (</a:t>
                </a:r>
                <a14:m>
                  <m:oMath xmlns=""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</a:t>
                </a:r>
                <a:r>
                  <a:rPr lang="en-US" dirty="0" err="1">
                    <a:solidFill>
                      <a:prstClr val="black"/>
                    </a:solidFill>
                    <a:sym typeface="Wingdings"/>
                  </a:rPr>
                  <a:t>mb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)</a:t>
                </a:r>
              </a:p>
              <a:p>
                <a:pPr marL="0" lvl="0" indent="0">
                  <a:buNone/>
                </a:pPr>
                <a:r>
                  <a:rPr lang="en-US" dirty="0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              s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(</a:t>
                </a:r>
                <a:r>
                  <a:rPr lang="en-US" dirty="0">
                    <a:solidFill>
                      <a:prstClr val="black"/>
                    </a:solidFill>
                  </a:rPr>
                  <a:t>e</a:t>
                </a:r>
                <a:r>
                  <a:rPr lang="en-US" baseline="30000" dirty="0">
                    <a:solidFill>
                      <a:prstClr val="black"/>
                    </a:solidFill>
                  </a:rPr>
                  <a:t>+</a:t>
                </a:r>
                <a:r>
                  <a:rPr lang="en-US" dirty="0" err="1">
                    <a:solidFill>
                      <a:prstClr val="black"/>
                    </a:solidFill>
                  </a:rPr>
                  <a:t>e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en-US" baseline="30000" dirty="0">
                        <a:solidFill>
                          <a:prstClr val="black"/>
                        </a:solidFill>
                      </a:rPr>
                      <m:t>−</m:t>
                    </m:r>
                    <m:r>
                      <m:rPr>
                        <m:nor/>
                      </m:rPr>
                      <a:rPr lang="is-IS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aseline="30000" dirty="0">
                    <a:solidFill>
                      <a:prstClr val="black"/>
                    </a:solidFill>
                  </a:rPr>
                  <a:t>+</a:t>
                </a:r>
                <a:r>
                  <a:rPr lang="en-US" dirty="0">
                    <a:solidFill>
                      <a:prstClr val="black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aseline="30000" dirty="0">
                    <a:solidFill>
                      <a:prstClr val="black"/>
                    </a:solidFill>
                  </a:rPr>
                  <a:t>-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) </a:t>
                </a:r>
                <a14:m>
                  <m:oMath xmlns=""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1 </a:t>
                </a:r>
                <a:r>
                  <a:rPr lang="en-US" dirty="0" err="1">
                    <a:solidFill>
                      <a:prstClr val="black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dirty="0" err="1">
                    <a:solidFill>
                      <a:prstClr val="black"/>
                    </a:solidFill>
                    <a:sym typeface="Wingdings"/>
                  </a:rPr>
                  <a:t>b</a:t>
                </a:r>
                <a:r>
                  <a:rPr lang="en-US" dirty="0">
                    <a:solidFill>
                      <a:prstClr val="black"/>
                    </a:solidFill>
                    <a:sym typeface="Wingdings"/>
                  </a:rPr>
                  <a:t>    at most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5600" y="423332"/>
                <a:ext cx="8444015" cy="6146801"/>
              </a:xfrm>
              <a:blipFill rotWithShape="0">
                <a:blip r:embed="rId2"/>
                <a:stretch>
                  <a:fillRect l="-1443" t="-892" r="-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7087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1"/>
          <p:cNvSpPr>
            <a:spLocks noGrp="1"/>
          </p:cNvSpPr>
          <p:nvPr>
            <p:ph type="title"/>
          </p:nvPr>
        </p:nvSpPr>
        <p:spPr>
          <a:xfrm>
            <a:off x="229577" y="5229"/>
            <a:ext cx="8611386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Cross-section, muons beam divergence and energy spread as a function of the e+ beam energy</a:t>
            </a:r>
            <a:endParaRPr lang="en-US" sz="2800" dirty="0"/>
          </a:p>
        </p:txBody>
      </p:sp>
      <p:grpSp>
        <p:nvGrpSpPr>
          <p:cNvPr id="70" name="Group 69"/>
          <p:cNvGrpSpPr/>
          <p:nvPr/>
        </p:nvGrpSpPr>
        <p:grpSpPr>
          <a:xfrm>
            <a:off x="5134413" y="1259610"/>
            <a:ext cx="3798671" cy="2522863"/>
            <a:chOff x="194584" y="3910987"/>
            <a:chExt cx="3798671" cy="2522863"/>
          </a:xfrm>
        </p:grpSpPr>
        <p:sp>
          <p:nvSpPr>
            <p:cNvPr id="71" name="Rectangle 70"/>
            <p:cNvSpPr/>
            <p:nvPr/>
          </p:nvSpPr>
          <p:spPr>
            <a:xfrm>
              <a:off x="194584" y="3910987"/>
              <a:ext cx="3798671" cy="2522863"/>
            </a:xfrm>
            <a:prstGeom prst="rect">
              <a:avLst/>
            </a:prstGeom>
            <a:solidFill>
              <a:srgbClr val="F79646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38210" y="4024153"/>
              <a:ext cx="3449868" cy="2261117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338210" y="3915041"/>
              <a:ext cx="3354177" cy="2341259"/>
              <a:chOff x="262009" y="3525574"/>
              <a:chExt cx="3354177" cy="2341259"/>
            </a:xfrm>
          </p:grpSpPr>
          <p:pic>
            <p:nvPicPr>
              <p:cNvPr id="74" name="Picture 73" descr="angle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71"/>
              <a:stretch/>
            </p:blipFill>
            <p:spPr>
              <a:xfrm>
                <a:off x="549027" y="3683215"/>
                <a:ext cx="2997682" cy="1827803"/>
              </a:xfrm>
              <a:prstGeom prst="rect">
                <a:avLst/>
              </a:prstGeom>
            </p:spPr>
          </p:pic>
          <p:sp>
            <p:nvSpPr>
              <p:cNvPr id="75" name="Rectangle 74"/>
              <p:cNvSpPr/>
              <p:nvPr/>
            </p:nvSpPr>
            <p:spPr>
              <a:xfrm>
                <a:off x="900490" y="3752572"/>
                <a:ext cx="7746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514350" marR="0" lvl="0" indent="-45720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charset="2"/>
                    <a:cs typeface="Symbol" charset="2"/>
                  </a:rPr>
                  <a:t>q</a:t>
                </a:r>
                <a:r>
                  <a:rPr kumimoji="0" lang="en-US" sz="2000" b="1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charset="2"/>
                    <a:cs typeface="Symbol" charset="2"/>
                  </a:rPr>
                  <a:t>m</a:t>
                </a:r>
                <a:r>
                  <a:rPr kumimoji="0" lang="en-US" sz="2000" b="1" i="0" u="none" strike="noStrike" kern="0" cap="none" spc="0" normalizeH="0" baseline="3000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cs typeface="Symbol" charset="2"/>
                  </a:rPr>
                  <a:t>max</a:t>
                </a:r>
                <a:endParaRPr kumimoji="0" lang="en-US" sz="20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Symbol" charset="2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1577112" y="5497501"/>
                <a:ext cx="10230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E</a:t>
                </a:r>
                <a:r>
                  <a:rPr kumimoji="0" lang="en-US" sz="1800" b="1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beam</a:t>
                </a: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(e</a:t>
                </a:r>
                <a:r>
                  <a:rPr kumimoji="0" lang="en-US" sz="1800" b="1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+</a:t>
                </a:r>
                <a:r>
                  <a:rPr kumimoji="0" 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)</a:t>
                </a:r>
                <a:endParaRPr kumimoji="0" lang="en-US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charset="2"/>
                  <a:cs typeface="Symbol" charset="2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844826" y="5391978"/>
                <a:ext cx="2750669" cy="119040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727429" y="5344159"/>
                <a:ext cx="2888757" cy="307777"/>
                <a:chOff x="706738" y="5440544"/>
                <a:chExt cx="2888757" cy="307777"/>
              </a:xfrm>
            </p:grpSpPr>
            <p:sp>
              <p:nvSpPr>
                <p:cNvPr id="83" name="TextBox 82"/>
                <p:cNvSpPr txBox="1"/>
                <p:nvPr/>
              </p:nvSpPr>
              <p:spPr>
                <a:xfrm>
                  <a:off x="706738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44</a:t>
                  </a:r>
                </a:p>
              </p:txBody>
            </p:sp>
            <p:sp>
              <p:nvSpPr>
                <p:cNvPr id="84" name="TextBox 83"/>
                <p:cNvSpPr txBox="1"/>
                <p:nvPr/>
              </p:nvSpPr>
              <p:spPr>
                <a:xfrm>
                  <a:off x="1022307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46</a:t>
                  </a: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1337876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48</a:t>
                  </a:r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231293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60</a:t>
                  </a: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1653445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50</a:t>
                  </a: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2284583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54</a:t>
                  </a:r>
                  <a:endPara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2600152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56</a:t>
                  </a: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2915721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58</a:t>
                  </a: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1969014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52</a:t>
                  </a:r>
                </a:p>
              </p:txBody>
            </p:sp>
          </p:grpSp>
          <p:sp>
            <p:nvSpPr>
              <p:cNvPr id="79" name="Rectangle 78"/>
              <p:cNvSpPr/>
              <p:nvPr/>
            </p:nvSpPr>
            <p:spPr>
              <a:xfrm>
                <a:off x="2995503" y="5491891"/>
                <a:ext cx="6206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GeV</a:t>
                </a: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556311" y="3709869"/>
                <a:ext cx="252932" cy="1726011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262009" y="3525574"/>
                <a:ext cx="6591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mrad</a:t>
                </a: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417729" y="3775277"/>
                <a:ext cx="409086" cy="17697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 2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1.6</a:t>
                </a:r>
                <a:endParaRPr kumimoji="0" lang="en-US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1.2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0.8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0.4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endParaRP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 0</a:t>
                </a: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563271" y="1898816"/>
            <a:ext cx="3752329" cy="3032999"/>
            <a:chOff x="192746" y="744266"/>
            <a:chExt cx="3752329" cy="3032999"/>
          </a:xfrm>
        </p:grpSpPr>
        <p:sp>
          <p:nvSpPr>
            <p:cNvPr id="93" name="Rectangle 92"/>
            <p:cNvSpPr/>
            <p:nvPr/>
          </p:nvSpPr>
          <p:spPr>
            <a:xfrm>
              <a:off x="192746" y="1176964"/>
              <a:ext cx="3752329" cy="2600301"/>
            </a:xfrm>
            <a:prstGeom prst="rect">
              <a:avLst/>
            </a:prstGeom>
            <a:solidFill>
              <a:srgbClr val="9BBB59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329861" y="744266"/>
              <a:ext cx="3444146" cy="2926908"/>
              <a:chOff x="248241" y="757959"/>
              <a:chExt cx="3444146" cy="2926908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248241" y="1290130"/>
                <a:ext cx="3444146" cy="2391511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noFill/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439500" y="757959"/>
                <a:ext cx="3240950" cy="2926908"/>
                <a:chOff x="439500" y="460502"/>
                <a:chExt cx="3240950" cy="2926908"/>
              </a:xfrm>
            </p:grpSpPr>
            <p:pic>
              <p:nvPicPr>
                <p:cNvPr id="97" name="Picture 96" descr="xs.png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6738" y="1183799"/>
                  <a:ext cx="2828251" cy="1829827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98" name="Rectangle 97"/>
                    <p:cNvSpPr/>
                    <p:nvPr/>
                  </p:nvSpPr>
                  <p:spPr>
                    <a:xfrm>
                      <a:off x="1191516" y="460502"/>
                      <a:ext cx="1715534" cy="400110"/>
                    </a:xfrm>
                    <a:prstGeom prst="rect">
                      <a:avLst/>
                    </a:prstGeom>
                  </p:spPr>
                  <p:txBody>
                    <a:bodyPr wrap="none">
                      <a:spAutoFit/>
                    </a:bodyPr>
                    <a:lstStyle/>
                    <a:p>
                      <a:pPr marL="514350" lvl="0" indent="-457200" defTabSz="914400">
                        <a:defRPr/>
                      </a:pP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latin typeface="Symbol" charset="2"/>
                          <a:cs typeface="Symbol" charset="2"/>
                          <a:sym typeface="Wingdings"/>
                        </a:rPr>
                        <a:t>s</a:t>
                      </a: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sym typeface="Wingdings"/>
                        </a:rPr>
                        <a:t>(</a:t>
                      </a:r>
                      <a:r>
                        <a:rPr kumimoji="0" lang="en-US" sz="20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2000" b="1" i="0" u="none" strike="noStrike" kern="0" cap="none" spc="0" normalizeH="0" baseline="30000" noProof="0" dirty="0" err="1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</a:rPr>
                        <a:t>+</a:t>
                      </a:r>
                      <a:r>
                        <a:rPr kumimoji="0" lang="en-US" sz="20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</a:rPr>
                        <a:t>e</a:t>
                      </a:r>
                      <a:r>
                        <a:rPr kumimoji="0" lang="en-US" sz="2000" b="1" i="0" u="none" strike="noStrike" kern="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</a:rPr>
                        <a:t>-</a:t>
                      </a:r>
                      <a:r>
                        <a:rPr lang="is-IS" sz="2000" dirty="0">
                          <a:solidFill>
                            <a:prstClr val="black"/>
                          </a:solidFill>
                          <a:ea typeface="Cambria Math" charset="0"/>
                          <a:cs typeface="Cambria Math" charset="0"/>
                        </a:rPr>
                        <a:t> </a:t>
                      </a:r>
                      <a14:m>
                        <m:oMath xmlns="" xmlns:m="http://schemas.openxmlformats.org/officeDocument/2006/math">
                          <m:r>
                            <m:rPr>
                              <m:nor/>
                            </m:rPr>
                            <a:rPr lang="is-IS" sz="2000" b="1" smtClean="0">
                              <a:solidFill>
                                <a:srgbClr val="32884B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→</m:t>
                          </m:r>
                          <m:r>
                            <a:rPr lang="is-IS" sz="2000" i="1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</m:t>
                          </m:r>
                        </m:oMath>
                      </a14:m>
                      <a:r>
                        <a:rPr kumimoji="0" lang="en-US" sz="20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latin typeface="Symbol" charset="2"/>
                          <a:cs typeface="Symbol" charset="2"/>
                          <a:sym typeface="Wingdings"/>
                        </a:rPr>
                        <a:t>m</a:t>
                      </a:r>
                      <a:r>
                        <a:rPr kumimoji="0" lang="en-US" sz="2000" b="1" i="0" u="none" strike="noStrike" kern="0" cap="none" spc="0" normalizeH="0" baseline="30000" noProof="0" dirty="0" err="1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sym typeface="Wingdings"/>
                        </a:rPr>
                        <a:t>+</a:t>
                      </a:r>
                      <a:r>
                        <a:rPr kumimoji="0" lang="en-US" sz="2000" b="1" i="0" u="none" strike="noStrike" kern="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latin typeface="Symbol" charset="2"/>
                          <a:cs typeface="Symbol" charset="2"/>
                          <a:sym typeface="Wingdings"/>
                        </a:rPr>
                        <a:t>m</a:t>
                      </a:r>
                      <a:r>
                        <a:rPr kumimoji="0" lang="en-US" sz="2000" b="1" i="0" u="none" strike="noStrike" kern="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sym typeface="Wingdings"/>
                        </a:rPr>
                        <a:t>-</a:t>
                      </a:r>
                      <a:r>
                        <a:rPr kumimoji="0" lang="en-US" sz="20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32884B"/>
                          </a:solidFill>
                          <a:effectLst/>
                          <a:uLnTx/>
                          <a:uFillTx/>
                          <a:sym typeface="Wingdings"/>
                        </a:rPr>
                        <a:t>)</a:t>
                      </a:r>
                      <a:endParaRPr kumimoji="0" lang="en-US" sz="20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32884B"/>
                        </a:solidFill>
                        <a:effectLst/>
                        <a:uLnTx/>
                        <a:uFillTx/>
                        <a:latin typeface="Symbol" charset="2"/>
                        <a:cs typeface="Symbol" charset="2"/>
                      </a:endParaRPr>
                    </a:p>
                  </p:txBody>
                </p:sp>
              </mc:Choice>
              <mc:Fallback xmlns="">
                <p:sp>
                  <p:nvSpPr>
                    <p:cNvPr id="98" name="Rectangle 97"/>
                    <p:cNvSpPr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191516" y="460502"/>
                      <a:ext cx="1715534" cy="400110"/>
                    </a:xfrm>
                    <a:prstGeom prst="rect">
                      <a:avLst/>
                    </a:prstGeom>
                    <a:blipFill rotWithShape="0">
                      <a:blip r:embed="rId5"/>
                      <a:stretch>
                        <a:fillRect l="-712" t="-98485" r="-2847" b="-124242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99" name="Rectangle 98"/>
                <p:cNvSpPr/>
                <p:nvPr/>
              </p:nvSpPr>
              <p:spPr>
                <a:xfrm>
                  <a:off x="439500" y="944643"/>
                  <a:ext cx="4331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ymbol" charset="2"/>
                      <a:cs typeface="Symbol" charset="2"/>
                    </a:rPr>
                    <a:t>m</a:t>
                  </a:r>
                  <a:r>
                    <a:rPr kumimoji="0" lang="en-US" sz="18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b</a:t>
                  </a:r>
                  <a:endPara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609402" y="1271331"/>
                  <a:ext cx="191374" cy="1659066"/>
                </a:xfrm>
                <a:prstGeom prst="rect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455377" y="1247209"/>
                  <a:ext cx="409086" cy="176971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 1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0.8</a:t>
                  </a:r>
                  <a:endParaRPr kumimoji="0" lang="en-US" sz="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0.6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0.4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0.2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endParaRP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 0</a:t>
                  </a:r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755981" y="2922867"/>
                  <a:ext cx="2750669" cy="119040"/>
                </a:xfrm>
                <a:prstGeom prst="rect">
                  <a:avLst/>
                </a:prstGeom>
                <a:solidFill>
                  <a:sysClr val="window" lastClr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grpSp>
              <p:nvGrpSpPr>
                <p:cNvPr id="103" name="Group 102"/>
                <p:cNvGrpSpPr/>
                <p:nvPr/>
              </p:nvGrpSpPr>
              <p:grpSpPr>
                <a:xfrm>
                  <a:off x="715204" y="2888087"/>
                  <a:ext cx="2888757" cy="307777"/>
                  <a:chOff x="706738" y="5440544"/>
                  <a:chExt cx="2888757" cy="307777"/>
                </a:xfrm>
              </p:grpSpPr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706738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44</a:t>
                    </a:r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1022307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46</a:t>
                    </a:r>
                  </a:p>
                </p:txBody>
              </p:sp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1337876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48</a:t>
                    </a:r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3231293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60</a:t>
                    </a:r>
                  </a:p>
                </p:txBody>
              </p:sp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1653445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50</a:t>
                    </a:r>
                  </a:p>
                </p:txBody>
              </p: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2284583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54</a:t>
                    </a:r>
                    <a:endPara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endParaRPr>
                  </a:p>
                </p:txBody>
              </p:sp>
              <p:sp>
                <p:nvSpPr>
                  <p:cNvPr id="112" name="TextBox 111"/>
                  <p:cNvSpPr txBox="1"/>
                  <p:nvPr/>
                </p:nvSpPr>
                <p:spPr>
                  <a:xfrm>
                    <a:off x="2600152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56</a:t>
                    </a:r>
                  </a:p>
                </p:txBody>
              </p:sp>
              <p:sp>
                <p:nvSpPr>
                  <p:cNvPr id="113" name="TextBox 112"/>
                  <p:cNvSpPr txBox="1"/>
                  <p:nvPr/>
                </p:nvSpPr>
                <p:spPr>
                  <a:xfrm>
                    <a:off x="2915721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58</a:t>
                    </a:r>
                  </a:p>
                </p:txBody>
              </p:sp>
              <p:sp>
                <p:nvSpPr>
                  <p:cNvPr id="114" name="TextBox 113"/>
                  <p:cNvSpPr txBox="1"/>
                  <p:nvPr/>
                </p:nvSpPr>
                <p:spPr>
                  <a:xfrm>
                    <a:off x="1969014" y="5440544"/>
                    <a:ext cx="36420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" charset="0"/>
                        <a:ea typeface="Times" charset="0"/>
                        <a:cs typeface="Times" charset="0"/>
                      </a:rPr>
                      <a:t>52</a:t>
                    </a:r>
                  </a:p>
                </p:txBody>
              </p:sp>
            </p:grpSp>
            <p:sp>
              <p:nvSpPr>
                <p:cNvPr id="104" name="Rectangle 103"/>
                <p:cNvSpPr/>
                <p:nvPr/>
              </p:nvSpPr>
              <p:spPr>
                <a:xfrm>
                  <a:off x="3059767" y="3018078"/>
                  <a:ext cx="6206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Times" charset="0"/>
                      <a:ea typeface="Times" charset="0"/>
                      <a:cs typeface="Times" charset="0"/>
                    </a:rPr>
                    <a:t>GeV</a:t>
                  </a:r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1562743" y="3018078"/>
                  <a:ext cx="9941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E</a:t>
                  </a:r>
                  <a:r>
                    <a:rPr kumimoji="0" lang="en-US" sz="1800" b="1" i="0" u="none" strike="noStrike" kern="0" cap="none" spc="0" normalizeH="0" baseline="-25000" noProof="0" dirty="0" err="1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beam</a:t>
                  </a: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(e</a:t>
                  </a:r>
                  <a:r>
                    <a:rPr kumimoji="0" lang="en-US" sz="1800" b="1" i="0" u="none" strike="noStrike" kern="0" cap="none" spc="0" normalizeH="0" baseline="3000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+</a:t>
                  </a:r>
                  <a:r>
                    <a:rPr kumimoji="0" lang="en-US" sz="18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)</a:t>
                  </a:r>
                  <a:endParaRPr kumimoji="0" lang="en-US" sz="1800" b="1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cs typeface="Symbol" charset="2"/>
                  </a:endParaRPr>
                </a:p>
              </p:txBody>
            </p:sp>
          </p:grpSp>
        </p:grpSp>
      </p:grpSp>
      <p:grpSp>
        <p:nvGrpSpPr>
          <p:cNvPr id="115" name="Group 114"/>
          <p:cNvGrpSpPr/>
          <p:nvPr/>
        </p:nvGrpSpPr>
        <p:grpSpPr>
          <a:xfrm>
            <a:off x="5230516" y="3893854"/>
            <a:ext cx="3641058" cy="2522863"/>
            <a:chOff x="5308358" y="3950743"/>
            <a:chExt cx="3641058" cy="2522863"/>
          </a:xfrm>
        </p:grpSpPr>
        <p:sp>
          <p:nvSpPr>
            <p:cNvPr id="116" name="Rectangle 115"/>
            <p:cNvSpPr/>
            <p:nvPr/>
          </p:nvSpPr>
          <p:spPr>
            <a:xfrm>
              <a:off x="5308358" y="3950743"/>
              <a:ext cx="3641058" cy="2522863"/>
            </a:xfrm>
            <a:prstGeom prst="rect">
              <a:avLst/>
            </a:prstGeom>
            <a:solidFill>
              <a:srgbClr val="4BACC6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557174" y="4019674"/>
              <a:ext cx="3239706" cy="2336676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pic>
          <p:nvPicPr>
            <p:cNvPr id="118" name="Picture 117" descr="muonenergyspread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8800" y="4007715"/>
              <a:ext cx="2985594" cy="2041268"/>
            </a:xfrm>
            <a:prstGeom prst="rect">
              <a:avLst/>
            </a:prstGeom>
          </p:spPr>
        </p:pic>
        <p:sp>
          <p:nvSpPr>
            <p:cNvPr id="119" name="Rectangle 118"/>
            <p:cNvSpPr/>
            <p:nvPr/>
          </p:nvSpPr>
          <p:spPr>
            <a:xfrm>
              <a:off x="6108762" y="4078291"/>
              <a:ext cx="15553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cs typeface="Symbol" charset="2"/>
                </a:rPr>
                <a:t>r.m.s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cs typeface="Symbol" charset="2"/>
                </a:rPr>
                <a:t>.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Symbol" charset="2"/>
                  <a:cs typeface="Symbol" charset="2"/>
                </a:rPr>
                <a:t>(</a:t>
              </a:r>
              <a:r>
                <a:rPr kumimoji="0" lang="en-US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</a:rPr>
                <a:t>E</a:t>
              </a:r>
              <a:r>
                <a:rPr kumimoji="0" lang="en-US" sz="20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Symbol" charset="2"/>
                  <a:cs typeface="Symbol" charset="2"/>
                </a:rPr>
                <a:t>m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Symbol" charset="2"/>
                  <a:cs typeface="Symbol" charset="2"/>
                </a:rPr>
                <a:t>)</a:t>
              </a: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</a:rPr>
                <a:t>/</a:t>
              </a:r>
              <a:r>
                <a:rPr kumimoji="0" lang="en-US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</a:rPr>
                <a:t>E</a:t>
              </a:r>
              <a:r>
                <a:rPr kumimoji="0" lang="en-US" sz="20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/>
                  <a:uLnTx/>
                  <a:uFillTx/>
                  <a:latin typeface="Symbol" charset="2"/>
                  <a:cs typeface="Symbol" charset="2"/>
                </a:rPr>
                <a:t>m</a:t>
              </a:r>
              <a:endParaRPr kumimoji="0" lang="en-US" sz="20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Symbol" charset="2"/>
                <a:cs typeface="Symbol" charset="2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8243917" y="6023331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GeV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6029644" y="5921820"/>
              <a:ext cx="2733762" cy="112164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5976494" y="5887340"/>
              <a:ext cx="2888757" cy="307777"/>
              <a:chOff x="706738" y="5440544"/>
              <a:chExt cx="2888757" cy="307777"/>
            </a:xfrm>
          </p:grpSpPr>
          <p:sp>
            <p:nvSpPr>
              <p:cNvPr id="126" name="TextBox 125"/>
              <p:cNvSpPr txBox="1"/>
              <p:nvPr/>
            </p:nvSpPr>
            <p:spPr>
              <a:xfrm>
                <a:off x="706738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44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1022307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46</a:t>
                </a:r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1337876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48</a:t>
                </a: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3231293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60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1653445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50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2284583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54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2600152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56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915721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58</a:t>
                </a: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1969014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" charset="0"/>
                    <a:ea typeface="Times" charset="0"/>
                    <a:cs typeface="Times" charset="0"/>
                  </a:rPr>
                  <a:t>52</a:t>
                </a:r>
              </a:p>
            </p:txBody>
          </p:sp>
        </p:grpSp>
        <p:sp>
          <p:nvSpPr>
            <p:cNvPr id="123" name="Rectangle 122"/>
            <p:cNvSpPr/>
            <p:nvPr/>
          </p:nvSpPr>
          <p:spPr>
            <a:xfrm>
              <a:off x="5761434" y="4118430"/>
              <a:ext cx="252932" cy="1922973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"/>
                <a:cs typeface="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579420" y="4080185"/>
              <a:ext cx="498918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0.3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 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0.25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Times" charset="0"/>
                <a:cs typeface="Times" charset="0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0.2</a:t>
              </a:r>
              <a:endPara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Times" charset="0"/>
                <a:cs typeface="Times" charset="0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Times" charset="0"/>
                <a:cs typeface="Times" charset="0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0.15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Times" charset="0"/>
                <a:cs typeface="Times" charset="0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0.1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Times" charset="0"/>
                <a:cs typeface="Times" charset="0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0.05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Times" charset="0"/>
                <a:cs typeface="Times" charset="0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" charset="0"/>
                  <a:ea typeface="Times" charset="0"/>
                  <a:cs typeface="Times" charset="0"/>
                </a:rPr>
                <a:t> 0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7067656" y="6023331"/>
              <a:ext cx="10230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E</a:t>
              </a:r>
              <a:r>
                <a:rPr kumimoji="0" lang="en-US" sz="1800" b="1" i="0" u="none" strike="noStrike" kern="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beam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(e</a:t>
              </a:r>
              <a:r>
                <a:rPr kumimoji="0" lang="en-US" sz="1800" b="1" i="0" u="none" strike="noStrike" kern="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+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)</a:t>
              </a:r>
              <a:endParaRPr kumimoji="0" lang="en-US" sz="18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cs typeface="Symbol" charset="2"/>
              </a:endParaRP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-162186" y="4972349"/>
            <a:ext cx="5223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The value of </a:t>
            </a:r>
            <a:r>
              <a:rPr lang="en-US" sz="1600" dirty="0" err="1" smtClean="0"/>
              <a:t>sqrt</a:t>
            </a:r>
            <a:r>
              <a:rPr lang="en-US" sz="1600" dirty="0" smtClean="0"/>
              <a:t>(s) (</a:t>
            </a:r>
            <a:r>
              <a:rPr lang="en-US" sz="1600" i="1" dirty="0" smtClean="0"/>
              <a:t>i.e. </a:t>
            </a:r>
            <a:r>
              <a:rPr lang="en-US" sz="1600" dirty="0" smtClean="0"/>
              <a:t>E(e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) for atomic 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in target)</a:t>
            </a:r>
          </a:p>
          <a:p>
            <a:pPr algn="ctr"/>
            <a:r>
              <a:rPr lang="en-US" sz="1600" dirty="0" smtClean="0"/>
              <a:t>has to maximize  the muons production and minimize the beam angular divergence  and energy spread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127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64" y="79279"/>
            <a:ext cx="9054197" cy="96417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Production contribution to </a:t>
            </a:r>
            <a:r>
              <a:rPr lang="en-US" sz="36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3600" dirty="0" smtClean="0">
                <a:solidFill>
                  <a:srgbClr val="FF0000"/>
                </a:solidFill>
              </a:rPr>
              <a:t> beam emittance</a:t>
            </a:r>
            <a:endParaRPr lang="en-US" sz="3600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8749168" y="1787189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71" name="Equation" r:id="rId4" imgW="100440" imgH="155160" progId="Equation.3">
                  <p:embed/>
                </p:oleObj>
              </mc:Choice>
              <mc:Fallback>
                <p:oleObj name="Equation" r:id="rId4" imgW="100440" imgH="155160" progId="Equation.3">
                  <p:embed/>
                  <p:pic>
                    <p:nvPicPr>
                      <p:cNvPr id="0" name="Picture 3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9168" y="1787189"/>
                        <a:ext cx="1143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Rectangle 40"/>
          <p:cNvSpPr/>
          <p:nvPr/>
        </p:nvSpPr>
        <p:spPr>
          <a:xfrm>
            <a:off x="7582312" y="4507061"/>
            <a:ext cx="585167" cy="152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001717" y="781543"/>
            <a:ext cx="3062972" cy="3012833"/>
            <a:chOff x="6001717" y="781543"/>
            <a:chExt cx="3062972" cy="3012833"/>
          </a:xfrm>
        </p:grpSpPr>
        <p:sp>
          <p:nvSpPr>
            <p:cNvPr id="44" name="Rectangle 43"/>
            <p:cNvSpPr/>
            <p:nvPr/>
          </p:nvSpPr>
          <p:spPr>
            <a:xfrm>
              <a:off x="7982953" y="3517377"/>
              <a:ext cx="5373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7030A0"/>
                  </a:solidFill>
                  <a:latin typeface="Times" charset="0"/>
                  <a:ea typeface="Times" charset="0"/>
                  <a:cs typeface="Times" charset="0"/>
                </a:rPr>
                <a:t>E(e</a:t>
              </a:r>
              <a:r>
                <a:rPr lang="en-US" sz="1200" dirty="0" smtClean="0">
                  <a:solidFill>
                    <a:srgbClr val="7030A0"/>
                  </a:solidFill>
                  <a:latin typeface="Times" charset="0"/>
                  <a:ea typeface="Times" charset="0"/>
                  <a:cs typeface="Times" charset="0"/>
                </a:rPr>
                <a:t>+)</a:t>
              </a:r>
              <a:endParaRPr lang="en-US" sz="1200" dirty="0">
                <a:solidFill>
                  <a:srgbClr val="7030A0"/>
                </a:solidFill>
                <a:latin typeface="Times" charset="0"/>
                <a:ea typeface="Times" charset="0"/>
                <a:cs typeface="Times" charset="0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001717" y="781543"/>
              <a:ext cx="3062972" cy="2978855"/>
              <a:chOff x="4499053" y="886334"/>
              <a:chExt cx="3062972" cy="297885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844429" y="3588190"/>
                <a:ext cx="2507156" cy="276999"/>
                <a:chOff x="4844429" y="3588190"/>
                <a:chExt cx="2507156" cy="276999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5330752" y="3588190"/>
                  <a:ext cx="4587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smtClean="0">
                      <a:solidFill>
                        <a:srgbClr val="7030A0"/>
                      </a:solidFill>
                      <a:latin typeface="Times" charset="0"/>
                      <a:ea typeface="Times" charset="0"/>
                      <a:cs typeface="Times" charset="0"/>
                    </a:rPr>
                    <a:t>45.2</a:t>
                  </a:r>
                  <a:endParaRPr lang="en-US" sz="1200" dirty="0">
                    <a:solidFill>
                      <a:srgbClr val="7030A0"/>
                    </a:solidFill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6892805" y="3588190"/>
                  <a:ext cx="4587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smtClean="0">
                      <a:solidFill>
                        <a:srgbClr val="7030A0"/>
                      </a:solidFill>
                      <a:latin typeface="Times" charset="0"/>
                      <a:ea typeface="Times" charset="0"/>
                      <a:cs typeface="Times" charset="0"/>
                    </a:rPr>
                    <a:t>51.8</a:t>
                  </a:r>
                  <a:endParaRPr lang="en-US" sz="1200" dirty="0">
                    <a:solidFill>
                      <a:srgbClr val="7030A0"/>
                    </a:solidFill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4844429" y="3588190"/>
                  <a:ext cx="458780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7030A0"/>
                      </a:solidFill>
                      <a:latin typeface="Times" charset="0"/>
                      <a:ea typeface="Times" charset="0"/>
                      <a:cs typeface="Times" charset="0"/>
                    </a:rPr>
                    <a:t>43.1</a:t>
                  </a:r>
                  <a:endParaRPr lang="en-US" sz="1200" dirty="0">
                    <a:solidFill>
                      <a:srgbClr val="7030A0"/>
                    </a:solidFill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4499053" y="886334"/>
                <a:ext cx="3062972" cy="2819746"/>
                <a:chOff x="4499053" y="886334"/>
                <a:chExt cx="3062972" cy="2819746"/>
              </a:xfrm>
            </p:grpSpPr>
            <p:pic>
              <p:nvPicPr>
                <p:cNvPr id="4" name="Picture 3" descr="Macintosh HD:Users:antonelm:muonbeam:ctvstrs.eps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499053" y="886334"/>
                  <a:ext cx="3062972" cy="2819746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5089959" y="2562755"/>
                  <a:ext cx="77207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 smtClean="0">
                      <a:solidFill>
                        <a:prstClr val="black"/>
                      </a:solidFill>
                    </a:rPr>
                    <a:t>1 </a:t>
                  </a:r>
                  <a:r>
                    <a:rPr lang="en-US" sz="1600" dirty="0" err="1" smtClean="0">
                      <a:solidFill>
                        <a:prstClr val="black"/>
                      </a:solidFill>
                    </a:rPr>
                    <a:t>mrad</a:t>
                  </a:r>
                  <a:endParaRPr lang="en-US" sz="1600" dirty="0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5044271" y="2932915"/>
                  <a:ext cx="2111545" cy="7351"/>
                </a:xfrm>
                <a:prstGeom prst="line">
                  <a:avLst/>
                </a:prstGeom>
                <a:ln w="22225">
                  <a:solidFill>
                    <a:schemeClr val="tx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4986845" y="1210940"/>
                  <a:ext cx="113204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 smtClean="0">
                      <a:solidFill>
                        <a:prstClr val="black"/>
                      </a:solidFill>
                    </a:rPr>
                    <a:t>[</a:t>
                  </a:r>
                  <a:r>
                    <a:rPr lang="en-US" sz="1200" i="1" dirty="0" err="1" smtClean="0">
                      <a:solidFill>
                        <a:prstClr val="black"/>
                      </a:solidFill>
                    </a:rPr>
                    <a:t>Babayaga</a:t>
                  </a:r>
                  <a:r>
                    <a:rPr lang="en-US" sz="1200" i="1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200" i="1" dirty="0" smtClean="0">
                      <a:solidFill>
                        <a:prstClr val="black"/>
                      </a:solidFill>
                    </a:rPr>
                    <a:t>3.5]</a:t>
                  </a:r>
                  <a:endParaRPr lang="en-US" sz="1200" i="1" dirty="0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5041557" y="3543818"/>
                  <a:ext cx="2143043" cy="92334"/>
                  <a:chOff x="5041557" y="3543818"/>
                  <a:chExt cx="2143043" cy="92334"/>
                </a:xfrm>
              </p:grpSpPr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5557523" y="3543818"/>
                    <a:ext cx="0" cy="9233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7184600" y="3543818"/>
                    <a:ext cx="0" cy="9233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5041557" y="3543818"/>
                    <a:ext cx="0" cy="92334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TextBox 36"/>
                    <p:cNvSpPr txBox="1"/>
                    <p:nvPr/>
                  </p:nvSpPr>
                  <p:spPr>
                    <a:xfrm>
                      <a:off x="6647228" y="3465346"/>
                      <a:ext cx="478356" cy="18665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14:m>
                        <m:oMathPara xmlns=""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ad>
                              <m:radPr>
                                <m:degHide m:val="on"/>
                                <m:ctrlPr>
                                  <a:rPr lang="en-US" sz="12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2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  <a:ea typeface="Times" charset="0"/>
                                    <a:cs typeface="Times" charset="0"/>
                                  </a:rPr>
                                  <m:t>𝑠</m:t>
                                </m:r>
                              </m:e>
                            </m:rad>
                            <m:r>
                              <a:rPr lang="en-US" sz="12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1200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GeV</m:t>
                            </m:r>
                            <m:r>
                              <a:rPr lang="en-US" sz="12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  <a:ea typeface="Times" charset="0"/>
                                <a:cs typeface="Times" charset="0"/>
                              </a:rPr>
                              <m:t>)</m:t>
                            </m:r>
                          </m:oMath>
                        </m:oMathPara>
                      </a14:m>
                      <a:endParaRPr lang="en-US" sz="1200" dirty="0">
                        <a:solidFill>
                          <a:prstClr val="black"/>
                        </a:solidFill>
                        <a:latin typeface="Times" charset="0"/>
                        <a:ea typeface="Times" charset="0"/>
                        <a:cs typeface="Times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7" name="TextBox 3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647228" y="3465346"/>
                      <a:ext cx="478356" cy="186654"/>
                    </a:xfrm>
                    <a:prstGeom prst="rect">
                      <a:avLst/>
                    </a:prstGeom>
                    <a:blipFill rotWithShape="0">
                      <a:blip r:embed="rId7"/>
                      <a:stretch>
                        <a:fillRect l="-7692" t="-87097" r="-33333" b="-61290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5017509" y="3637266"/>
                  <a:ext cx="2258780" cy="7545"/>
                </a:xfrm>
                <a:prstGeom prst="straightConnector1">
                  <a:avLst/>
                </a:prstGeom>
                <a:ln w="9525">
                  <a:solidFill>
                    <a:srgbClr val="7030A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6" name="TextBox 45"/>
                    <p:cNvSpPr txBox="1"/>
                    <p:nvPr/>
                  </p:nvSpPr>
                  <p:spPr>
                    <a:xfrm>
                      <a:off x="4896961" y="1431562"/>
                      <a:ext cx="2345772" cy="59343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14:m>
                        <m:oMathPara xmlns=""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Sup>
                              <m:sSubSupPr>
                                <m:ctrlPr>
                                  <a:rPr lang="en-US" sz="16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𝜇</m:t>
                                </m:r>
                              </m:sub>
                              <m:sup>
                                <m:r>
                                  <a:rPr lang="en-US" sz="1600" i="1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  <m:t>𝑚𝑎𝑥</m:t>
                                </m:r>
                              </m:sup>
                            </m:sSubSup>
                            <m:r>
                              <a:rPr lang="en-US" sz="1600" i="1" smtClean="0">
                                <a:solidFill>
                                  <a:prstClr val="black"/>
                                </a:solidFill>
                                <a:latin typeface="Cambria Math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mr-IN" sz="16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</m:ctrlPr>
                              </m:fPr>
                              <m:num>
                                <m:r>
                                  <a:rPr lang="en-US" sz="16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  <m:t>4</m:t>
                                </m:r>
                                <m:sSub>
                                  <m:sSubPr>
                                    <m:ctrlP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6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  <m:t>𝑠</m:t>
                                </m:r>
                              </m:den>
                            </m:f>
                            <m:rad>
                              <m:radPr>
                                <m:degHide m:val="on"/>
                                <m:ctrlPr>
                                  <a:rPr lang="mr-IN" sz="16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</m:ctrlPr>
                              </m:radPr>
                              <m:deg/>
                              <m:e>
                                <m:f>
                                  <m:fPr>
                                    <m:ctrlPr>
                                      <a:rPr lang="mr-IN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  <m:t>𝑠</m:t>
                                    </m:r>
                                  </m:num>
                                  <m:den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  <m:t>4</m:t>
                                    </m:r>
                                  </m:den>
                                </m:f>
                                <m:r>
                                  <a:rPr lang="en-US" sz="1600" i="1" smtClean="0">
                                    <a:solidFill>
                                      <a:prstClr val="black"/>
                                    </a:solidFill>
                                    <a:latin typeface="Cambria Math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𝜇</m:t>
                                    </m:r>
                                  </m:sub>
                                  <m:sup>
                                    <m:r>
                                      <a:rPr lang="en-US" sz="1600" i="1" smtClean="0">
                                        <a:solidFill>
                                          <a:prstClr val="black"/>
                                        </a:solidFill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rad>
                          </m:oMath>
                        </m:oMathPara>
                      </a14:m>
                      <a:endParaRPr lang="en-US" sz="1600" dirty="0">
                        <a:solidFill>
                          <a:prstClr val="black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46" name="TextBox 45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896961" y="1431562"/>
                      <a:ext cx="2345772" cy="593432"/>
                    </a:xfrm>
                    <a:prstGeom prst="rect">
                      <a:avLst/>
                    </a:prstGeom>
                    <a:blipFill rotWithShape="0">
                      <a:blip r:embed="rId8"/>
                      <a:stretch>
                        <a:fillRect/>
                      </a:stretch>
                    </a:blipFill>
                    <a:ln>
                      <a:noFill/>
                    </a:ln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  <p:sp>
        <p:nvSpPr>
          <p:cNvPr id="107" name="Rectangle 106"/>
          <p:cNvSpPr/>
          <p:nvPr/>
        </p:nvSpPr>
        <p:spPr>
          <a:xfrm>
            <a:off x="94501" y="1357234"/>
            <a:ext cx="10502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</a:t>
            </a:r>
            <a:r>
              <a:rPr lang="en-US" baseline="30000" dirty="0" smtClean="0">
                <a:solidFill>
                  <a:prstClr val="black"/>
                </a:solidFill>
              </a:rPr>
              <a:t>+ </a:t>
            </a:r>
            <a:r>
              <a:rPr lang="en-US" dirty="0" smtClean="0">
                <a:solidFill>
                  <a:prstClr val="black"/>
                </a:solidFill>
              </a:rPr>
              <a:t> beam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on target</a:t>
            </a:r>
            <a:endParaRPr lang="en-US" baseline="30000" dirty="0">
              <a:solidFill>
                <a:prstClr val="black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9144" y="2748249"/>
            <a:ext cx="158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If L </a:t>
            </a:r>
            <a:r>
              <a:rPr lang="en-US" smtClean="0">
                <a:solidFill>
                  <a:prstClr val="black"/>
                </a:solidFill>
              </a:rPr>
              <a:t>was a drift </a:t>
            </a:r>
            <a:endParaRPr lang="en-US" dirty="0" smtClean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163402" y="3991505"/>
                <a:ext cx="1624426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dirty="0" smtClean="0">
                    <a:solidFill>
                      <a:prstClr val="black"/>
                    </a:solidFill>
                  </a:rPr>
                  <a:t>Muons produced uniformly along target,</a:t>
                </a:r>
              </a:p>
              <a:p>
                <a:pPr algn="just"/>
                <a14:m>
                  <m:oMath xmlns="" xmlns:m="http://schemas.openxmlformats.org/officeDocument/2006/math">
                    <m:r>
                      <a:rPr lang="en-US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∞</m:t>
                    </m:r>
                    <m:r>
                      <a:rPr lang="en-US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d</m:t>
                    </m:r>
                  </m:oMath>
                </a14:m>
                <a:r>
                  <a:rPr lang="en-US" dirty="0" smtClean="0">
                    <a:solidFill>
                      <a:prstClr val="black"/>
                    </a:solidFill>
                  </a:rPr>
                  <a:t>rifts [0,L]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02" y="3991505"/>
                <a:ext cx="1624426" cy="1477328"/>
              </a:xfrm>
              <a:prstGeom prst="rect">
                <a:avLst/>
              </a:prstGeom>
              <a:blipFill rotWithShape="0">
                <a:blip r:embed="rId9"/>
                <a:stretch>
                  <a:fillRect l="-3383" t="-2479" b="-29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Footer Placeholder 1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M. Boscolo, MAC, LNGS, 10 Oct. 2017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1969774" y="886333"/>
            <a:ext cx="7192" cy="1473155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H="1">
            <a:off x="1941431" y="3805195"/>
            <a:ext cx="22654" cy="1754443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1629737" y="1751758"/>
            <a:ext cx="2537506" cy="2862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1191256" y="1743495"/>
            <a:ext cx="453901" cy="1"/>
          </a:xfrm>
          <a:prstGeom prst="straightConnector1">
            <a:avLst/>
          </a:prstGeom>
          <a:ln w="19050" cmpd="sng"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649919" y="1763676"/>
            <a:ext cx="467923" cy="59938"/>
          </a:xfrm>
          <a:prstGeom prst="straightConnector1">
            <a:avLst/>
          </a:prstGeom>
          <a:ln w="19050" cmpd="sng">
            <a:solidFill>
              <a:srgbClr val="32884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785516" y="1319212"/>
            <a:ext cx="722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32884B"/>
                </a:solidFill>
                <a:latin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32884B"/>
                </a:solidFill>
              </a:rPr>
              <a:t>+/-</a:t>
            </a:r>
            <a:endParaRPr lang="en-US" b="1" baseline="30000" dirty="0">
              <a:solidFill>
                <a:srgbClr val="32884B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2632273" y="1691691"/>
            <a:ext cx="481951" cy="47156"/>
          </a:xfrm>
          <a:prstGeom prst="straightConnector1">
            <a:avLst/>
          </a:prstGeom>
          <a:ln w="19050" cmpd="sng">
            <a:solidFill>
              <a:srgbClr val="32884B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993076" y="1314607"/>
            <a:ext cx="641280" cy="834601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151960" y="1388015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L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1985813" y="1743496"/>
            <a:ext cx="635406" cy="0"/>
          </a:xfrm>
          <a:prstGeom prst="straightConnector1">
            <a:avLst/>
          </a:prstGeom>
          <a:ln w="317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636165" y="2149208"/>
            <a:ext cx="26221" cy="3128923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761009" y="3136503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x</a:t>
            </a:r>
            <a:r>
              <a:rPr lang="en-US" sz="1600" baseline="-25000" dirty="0" smtClean="0">
                <a:solidFill>
                  <a:prstClr val="black"/>
                </a:solidFill>
              </a:rPr>
              <a:t>1 </a:t>
            </a:r>
            <a:r>
              <a:rPr lang="en-US" sz="1600" dirty="0" smtClean="0">
                <a:solidFill>
                  <a:prstClr val="black"/>
                </a:solidFill>
              </a:rPr>
              <a:t>= Lx</a:t>
            </a:r>
            <a:r>
              <a:rPr lang="en-US" sz="1600" baseline="-25000" dirty="0" smtClean="0">
                <a:solidFill>
                  <a:prstClr val="black"/>
                </a:solidFill>
              </a:rPr>
              <a:t>0</a:t>
            </a:r>
            <a:r>
              <a:rPr lang="en-US" sz="1600" dirty="0" smtClean="0">
                <a:solidFill>
                  <a:prstClr val="black"/>
                </a:solidFill>
              </a:rPr>
              <a:t>’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108743" y="2900577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prstClr val="black"/>
                </a:solidFill>
              </a:rPr>
              <a:t>x</a:t>
            </a:r>
          </a:p>
        </p:txBody>
      </p:sp>
      <p:cxnSp>
        <p:nvCxnSpPr>
          <p:cNvPr id="69" name="Straight Connector 68"/>
          <p:cNvCxnSpPr/>
          <p:nvPr/>
        </p:nvCxnSpPr>
        <p:spPr>
          <a:xfrm flipH="1">
            <a:off x="1629737" y="3193464"/>
            <a:ext cx="1793288" cy="6514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1970556" y="2266818"/>
            <a:ext cx="7192" cy="1473155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1917465" y="2233634"/>
            <a:ext cx="347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prstClr val="black"/>
                </a:solidFill>
              </a:rPr>
              <a:t>x’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0" name="Oval 79"/>
          <p:cNvSpPr/>
          <p:nvPr/>
        </p:nvSpPr>
        <p:spPr>
          <a:xfrm rot="2040000">
            <a:off x="2595205" y="2765768"/>
            <a:ext cx="113235" cy="885223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>
          <a:xfrm flipH="1">
            <a:off x="1782137" y="2828591"/>
            <a:ext cx="1376038" cy="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1847898" y="3588039"/>
            <a:ext cx="1376038" cy="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75674" y="3144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x</a:t>
            </a:r>
            <a:r>
              <a:rPr lang="en-US" sz="1600" baseline="-25000" dirty="0" smtClean="0">
                <a:solidFill>
                  <a:prstClr val="black"/>
                </a:solidFill>
              </a:rPr>
              <a:t>0</a:t>
            </a:r>
            <a:r>
              <a:rPr lang="en-US" sz="1600" dirty="0" smtClean="0">
                <a:solidFill>
                  <a:prstClr val="black"/>
                </a:solidFill>
              </a:rPr>
              <a:t> </a:t>
            </a:r>
          </a:p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x</a:t>
            </a:r>
            <a:r>
              <a:rPr lang="en-US" sz="1600" baseline="-25000" dirty="0" smtClean="0">
                <a:solidFill>
                  <a:prstClr val="black"/>
                </a:solidFill>
              </a:rPr>
              <a:t>0</a:t>
            </a:r>
            <a:r>
              <a:rPr lang="en-US" sz="1600" dirty="0" smtClean="0">
                <a:solidFill>
                  <a:prstClr val="black"/>
                </a:solidFill>
              </a:rPr>
              <a:t>’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2601948" y="2555566"/>
            <a:ext cx="7505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>
                <a:solidFill>
                  <a:prstClr val="black"/>
                </a:solidFill>
              </a:rPr>
              <a:t>x</a:t>
            </a:r>
            <a:r>
              <a:rPr lang="en-US" sz="1600" baseline="-25000">
                <a:solidFill>
                  <a:prstClr val="black"/>
                </a:solidFill>
              </a:rPr>
              <a:t>1</a:t>
            </a:r>
            <a:r>
              <a:rPr lang="en-US" sz="1600">
                <a:solidFill>
                  <a:prstClr val="black"/>
                </a:solidFill>
              </a:rPr>
              <a:t>’= x</a:t>
            </a:r>
            <a:r>
              <a:rPr lang="en-US" sz="1600" baseline="-25000">
                <a:solidFill>
                  <a:prstClr val="black"/>
                </a:solidFill>
              </a:rPr>
              <a:t>0</a:t>
            </a:r>
            <a:r>
              <a:rPr lang="en-US" sz="1600">
                <a:solidFill>
                  <a:prstClr val="black"/>
                </a:solidFill>
              </a:rPr>
              <a:t>’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124" name="Straight Connector 123"/>
          <p:cNvCxnSpPr>
            <a:stCxn id="80" idx="0"/>
          </p:cNvCxnSpPr>
          <p:nvPr/>
        </p:nvCxnSpPr>
        <p:spPr>
          <a:xfrm flipH="1">
            <a:off x="2893682" y="2841438"/>
            <a:ext cx="5646" cy="3548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2789826" y="4828978"/>
            <a:ext cx="11142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</a:rPr>
              <a:t>x</a:t>
            </a:r>
            <a:r>
              <a:rPr lang="en-US" sz="1600" baseline="-25000" dirty="0" err="1" smtClean="0">
                <a:solidFill>
                  <a:prstClr val="black"/>
                </a:solidFill>
              </a:rPr>
              <a:t>max</a:t>
            </a:r>
            <a:r>
              <a:rPr lang="en-US" sz="1600" dirty="0" smtClean="0">
                <a:solidFill>
                  <a:prstClr val="black"/>
                </a:solidFill>
              </a:rPr>
              <a:t>=</a:t>
            </a:r>
            <a:r>
              <a:rPr lang="en-US" sz="1600" dirty="0">
                <a:solidFill>
                  <a:prstClr val="black"/>
                </a:solidFill>
              </a:rPr>
              <a:t>L </a:t>
            </a:r>
            <a:r>
              <a:rPr lang="en-US" sz="1600" dirty="0" err="1" smtClean="0">
                <a:solidFill>
                  <a:prstClr val="black"/>
                </a:solidFill>
              </a:rPr>
              <a:t>x’</a:t>
            </a:r>
            <a:r>
              <a:rPr lang="en-US" sz="1600" baseline="-25000" dirty="0" err="1" smtClean="0">
                <a:solidFill>
                  <a:prstClr val="black"/>
                </a:solidFill>
              </a:rPr>
              <a:t>max</a:t>
            </a:r>
            <a:endParaRPr lang="en-US" sz="1600" baseline="-25000" dirty="0">
              <a:solidFill>
                <a:prstClr val="black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1969789" y="3760137"/>
            <a:ext cx="347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x’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 flipH="1" flipV="1">
            <a:off x="1802483" y="4490883"/>
            <a:ext cx="1376037" cy="8507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1818790" y="5261835"/>
            <a:ext cx="1376038" cy="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1679536" y="4884657"/>
            <a:ext cx="1793288" cy="6514"/>
          </a:xfrm>
          <a:prstGeom prst="line">
            <a:avLst/>
          </a:prstGeom>
          <a:ln w="12700"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Oval 112"/>
          <p:cNvSpPr/>
          <p:nvPr/>
        </p:nvSpPr>
        <p:spPr>
          <a:xfrm>
            <a:off x="1923893" y="4499582"/>
            <a:ext cx="73780" cy="763549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2611042" y="4169145"/>
            <a:ext cx="10785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</a:rPr>
              <a:t>x’</a:t>
            </a:r>
            <a:r>
              <a:rPr lang="en-US" sz="1600" baseline="-25000" dirty="0" err="1" smtClean="0">
                <a:solidFill>
                  <a:prstClr val="black"/>
                </a:solidFill>
              </a:rPr>
              <a:t>max</a:t>
            </a:r>
            <a:r>
              <a:rPr lang="en-US" sz="1600" dirty="0" smtClean="0">
                <a:solidFill>
                  <a:prstClr val="black"/>
                </a:solidFill>
              </a:rPr>
              <a:t>=</a:t>
            </a:r>
            <a:r>
              <a:rPr lang="en-US" sz="1600" dirty="0" err="1" smtClean="0">
                <a:solidFill>
                  <a:prstClr val="black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z="1600" baseline="-25000" dirty="0" err="1" smtClean="0">
                <a:solidFill>
                  <a:prstClr val="black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600" baseline="30000" dirty="0" err="1" smtClean="0">
                <a:solidFill>
                  <a:prstClr val="black"/>
                </a:solidFill>
                <a:ea typeface="Symbol" charset="2"/>
                <a:cs typeface="Symbol" charset="2"/>
              </a:rPr>
              <a:t>max</a:t>
            </a:r>
            <a:endParaRPr lang="en-US" sz="1600" baseline="30000" dirty="0">
              <a:solidFill>
                <a:prstClr val="black"/>
              </a:solidFill>
              <a:ea typeface="Symbol" charset="2"/>
              <a:cs typeface="Symbol" charset="2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480513" y="449941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32884B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32884B"/>
                </a:solidFill>
                <a:latin typeface="Symbol" charset="2"/>
                <a:ea typeface="Symbol" charset="2"/>
                <a:cs typeface="Symbol" charset="2"/>
              </a:rPr>
              <a:t>+/-</a:t>
            </a:r>
            <a:endParaRPr lang="en-US" b="1" baseline="30000" dirty="0">
              <a:solidFill>
                <a:srgbClr val="32884B"/>
              </a:solid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1908621" y="2836766"/>
            <a:ext cx="148785" cy="763549"/>
          </a:xfrm>
          <a:prstGeom prst="ellipse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Oval 70"/>
          <p:cNvSpPr/>
          <p:nvPr/>
        </p:nvSpPr>
        <p:spPr>
          <a:xfrm rot="2040000">
            <a:off x="2616973" y="4426338"/>
            <a:ext cx="113235" cy="88522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2597482" y="4499643"/>
            <a:ext cx="118473" cy="77655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3" name="Oval 72"/>
          <p:cNvSpPr/>
          <p:nvPr/>
        </p:nvSpPr>
        <p:spPr>
          <a:xfrm rot="420000">
            <a:off x="2606946" y="4488539"/>
            <a:ext cx="118473" cy="77655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4" name="Oval 73"/>
          <p:cNvSpPr/>
          <p:nvPr/>
        </p:nvSpPr>
        <p:spPr>
          <a:xfrm rot="780000" flipH="1">
            <a:off x="2615492" y="4494394"/>
            <a:ext cx="84465" cy="77655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 rot="1200000">
            <a:off x="2620201" y="4483724"/>
            <a:ext cx="80664" cy="816057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 rot="1620000">
            <a:off x="2607600" y="4451669"/>
            <a:ext cx="88442" cy="83529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 rot="1860000">
            <a:off x="2618234" y="4443924"/>
            <a:ext cx="93493" cy="858881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3126316" y="4523988"/>
            <a:ext cx="5646" cy="3548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1604658" y="2844443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79646">
                    <a:lumMod val="75000"/>
                  </a:srgbClr>
                </a:solidFill>
              </a:rPr>
              <a:t>e</a:t>
            </a:r>
            <a:r>
              <a:rPr lang="en-US" b="1" baseline="30000" dirty="0">
                <a:solidFill>
                  <a:srgbClr val="F79646">
                    <a:lumMod val="75000"/>
                  </a:srgbClr>
                </a:solidFill>
              </a:rPr>
              <a:t>+ </a:t>
            </a:r>
            <a:endParaRPr lang="en-US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221031" y="1357234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79646">
                    <a:lumMod val="75000"/>
                  </a:srgbClr>
                </a:solidFill>
              </a:rPr>
              <a:t>e</a:t>
            </a:r>
            <a:r>
              <a:rPr lang="en-US" b="1" baseline="30000">
                <a:solidFill>
                  <a:srgbClr val="F79646">
                    <a:lumMod val="75000"/>
                  </a:srgbClr>
                </a:solidFill>
              </a:rPr>
              <a:t>+ </a:t>
            </a:r>
            <a:endParaRPr lang="en-US" b="1">
              <a:solidFill>
                <a:srgbClr val="F79646">
                  <a:lumMod val="75000"/>
                </a:srgbClr>
              </a:solidFill>
            </a:endParaRPr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3214493" y="1769771"/>
            <a:ext cx="453901" cy="1"/>
          </a:xfrm>
          <a:prstGeom prst="straightConnector1">
            <a:avLst/>
          </a:prstGeom>
          <a:ln w="19050" cmpd="sng"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3233758" y="1467590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79646">
                    <a:lumMod val="75000"/>
                  </a:srgbClr>
                </a:solidFill>
              </a:rPr>
              <a:t>e</a:t>
            </a:r>
            <a:r>
              <a:rPr lang="en-US" b="1" baseline="30000">
                <a:solidFill>
                  <a:srgbClr val="F79646">
                    <a:lumMod val="75000"/>
                  </a:srgbClr>
                </a:solidFill>
              </a:rPr>
              <a:t>+ </a:t>
            </a:r>
            <a:endParaRPr lang="en-US" b="1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92623" y="5000868"/>
            <a:ext cx="25802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thin light </a:t>
            </a:r>
            <a:r>
              <a:rPr lang="en-US" sz="1600" dirty="0">
                <a:solidFill>
                  <a:prstClr val="black"/>
                </a:solidFill>
              </a:rPr>
              <a:t>materials </a:t>
            </a:r>
            <a:r>
              <a:rPr lang="en-US" sz="1600" smtClean="0">
                <a:solidFill>
                  <a:prstClr val="black"/>
                </a:solidFill>
              </a:rPr>
              <a:t>targets have negligible </a:t>
            </a:r>
            <a:r>
              <a:rPr lang="en-US" sz="1600" dirty="0">
                <a:solidFill>
                  <a:prstClr val="black"/>
                </a:solidFill>
              </a:rPr>
              <a:t>multiple </a:t>
            </a:r>
            <a:r>
              <a:rPr lang="en-US" sz="1600" dirty="0" smtClean="0">
                <a:solidFill>
                  <a:prstClr val="black"/>
                </a:solidFill>
              </a:rPr>
              <a:t>scattering contribution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3607" y="6118296"/>
            <a:ext cx="878190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prstClr val="black"/>
                </a:solidFill>
              </a:rPr>
              <a:t>The emittance contributions due to muon production angle: </a:t>
            </a:r>
            <a:r>
              <a:rPr lang="en-US" dirty="0" smtClean="0">
                <a:solidFill>
                  <a:prstClr val="black"/>
                </a:solidFill>
                <a:cs typeface="Symbol" charset="2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dirty="0">
                <a:solidFill>
                  <a:prstClr val="black"/>
                </a:solidFill>
              </a:rPr>
              <a:t> = x </a:t>
            </a:r>
            <a:r>
              <a:rPr lang="en-US" dirty="0" err="1">
                <a:solidFill>
                  <a:prstClr val="black"/>
                </a:solidFill>
              </a:rPr>
              <a:t>x’</a:t>
            </a:r>
            <a:r>
              <a:rPr lang="en-US" baseline="-25000" dirty="0" err="1">
                <a:solidFill>
                  <a:prstClr val="black"/>
                </a:solidFill>
              </a:rPr>
              <a:t>max</a:t>
            </a:r>
            <a:r>
              <a:rPr lang="en-US" baseline="30000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/12= L (</a:t>
            </a:r>
            <a:r>
              <a:rPr lang="en-US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baseline="30000" dirty="0" err="1" smtClean="0">
                <a:solidFill>
                  <a:prstClr val="black"/>
                </a:solidFill>
              </a:rPr>
              <a:t>max</a:t>
            </a:r>
            <a:r>
              <a:rPr lang="en-US" dirty="0" smtClean="0">
                <a:solidFill>
                  <a:prstClr val="black"/>
                </a:solidFill>
              </a:rPr>
              <a:t>)</a:t>
            </a:r>
            <a:r>
              <a:rPr lang="en-US" baseline="30000" dirty="0" smtClean="0">
                <a:solidFill>
                  <a:prstClr val="black"/>
                </a:solidFill>
              </a:rPr>
              <a:t>2</a:t>
            </a:r>
            <a:r>
              <a:rPr lang="en-US" dirty="0" smtClean="0">
                <a:solidFill>
                  <a:prstClr val="black"/>
                </a:solidFill>
              </a:rPr>
              <a:t>/12</a:t>
            </a:r>
            <a:endParaRPr lang="en-US" dirty="0">
              <a:solidFill>
                <a:prstClr val="black"/>
              </a:solidFill>
              <a:latin typeface="Symbol" charset="2"/>
              <a:cs typeface="Symbol" charset="2"/>
            </a:endParaRPr>
          </a:p>
          <a:p>
            <a:pPr algn="just"/>
            <a:r>
              <a:rPr lang="en-US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→   </a:t>
            </a:r>
            <a:r>
              <a:rPr lang="en-US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  </a:t>
            </a:r>
            <a:r>
              <a:rPr lang="en-US" dirty="0" smtClean="0">
                <a:solidFill>
                  <a:prstClr val="black"/>
                </a:solidFill>
              </a:rPr>
              <a:t>completely determined by L and s -by target </a:t>
            </a:r>
            <a:r>
              <a:rPr lang="en-US" dirty="0">
                <a:solidFill>
                  <a:prstClr val="black"/>
                </a:solidFill>
              </a:rPr>
              <a:t>thickness </a:t>
            </a:r>
            <a:r>
              <a:rPr lang="en-US" dirty="0" smtClean="0">
                <a:solidFill>
                  <a:prstClr val="black"/>
                </a:solidFill>
              </a:rPr>
              <a:t>and </a:t>
            </a:r>
            <a:r>
              <a:rPr lang="en-US" dirty="0" err="1">
                <a:solidFill>
                  <a:prstClr val="black"/>
                </a:solidFill>
              </a:rPr>
              <a:t>c.o.m</a:t>
            </a:r>
            <a:r>
              <a:rPr lang="en-US" dirty="0">
                <a:solidFill>
                  <a:prstClr val="black"/>
                </a:solidFill>
              </a:rPr>
              <a:t>. </a:t>
            </a:r>
            <a:r>
              <a:rPr lang="en-US" dirty="0" smtClean="0">
                <a:solidFill>
                  <a:prstClr val="black"/>
                </a:solidFill>
              </a:rPr>
              <a:t>energy  </a:t>
            </a:r>
          </a:p>
        </p:txBody>
      </p:sp>
      <p:pic>
        <p:nvPicPr>
          <p:cNvPr id="77" name="Picture 76" descr="Screen Shot 2015-11-10 at 13.04.23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782" y="3669123"/>
            <a:ext cx="2737895" cy="2431590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6576483" y="3802209"/>
            <a:ext cx="23192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Muon beam at the exit of a 3 mm Be target</a:t>
            </a:r>
          </a:p>
          <a:p>
            <a:r>
              <a:rPr lang="en-US" dirty="0" err="1" smtClean="0">
                <a:solidFill>
                  <a:srgbClr val="0000FF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baseline="-25000" dirty="0" err="1" smtClean="0">
                <a:solidFill>
                  <a:srgbClr val="0000FF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=0.19 nm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(45 GeV e+ beam)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203419" y="5454132"/>
            <a:ext cx="734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prstClr val="black"/>
                </a:solidFill>
              </a:rPr>
              <a:t>[Geant4]</a:t>
            </a:r>
            <a:endParaRPr lang="en-US" sz="1200" i="1" dirty="0">
              <a:solidFill>
                <a:prstClr val="black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 rot="3180000">
            <a:off x="2624965" y="4269898"/>
            <a:ext cx="60171" cy="122021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9" name="Oval 98"/>
          <p:cNvSpPr/>
          <p:nvPr/>
        </p:nvSpPr>
        <p:spPr>
          <a:xfrm rot="2880000">
            <a:off x="2620962" y="4338452"/>
            <a:ext cx="45719" cy="1094746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Oval 101"/>
          <p:cNvSpPr/>
          <p:nvPr/>
        </p:nvSpPr>
        <p:spPr>
          <a:xfrm rot="2520000">
            <a:off x="2640408" y="4381109"/>
            <a:ext cx="45719" cy="97176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3" name="Oval 102"/>
          <p:cNvSpPr/>
          <p:nvPr/>
        </p:nvSpPr>
        <p:spPr>
          <a:xfrm rot="2700000">
            <a:off x="2652516" y="4358291"/>
            <a:ext cx="45719" cy="1013744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40000" dist="23000" dir="30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ight Triangle 16"/>
          <p:cNvSpPr/>
          <p:nvPr/>
        </p:nvSpPr>
        <p:spPr>
          <a:xfrm rot="5400000">
            <a:off x="2713413" y="4451940"/>
            <a:ext cx="370722" cy="469159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4" name="Right Triangle 103"/>
          <p:cNvSpPr/>
          <p:nvPr/>
        </p:nvSpPr>
        <p:spPr>
          <a:xfrm rot="5400000" flipH="1" flipV="1">
            <a:off x="2228835" y="4832659"/>
            <a:ext cx="370722" cy="469159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10693" y="591101"/>
            <a:ext cx="239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ideal e</a:t>
            </a:r>
            <a:r>
              <a:rPr lang="en-US" b="1" baseline="30000" dirty="0" smtClean="0">
                <a:solidFill>
                  <a:prstClr val="black"/>
                </a:solidFill>
              </a:rPr>
              <a:t>-</a:t>
            </a:r>
            <a:r>
              <a:rPr lang="en-US" b="1" dirty="0" smtClean="0">
                <a:solidFill>
                  <a:prstClr val="black"/>
                </a:solidFill>
              </a:rPr>
              <a:t> target</a:t>
            </a: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07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16931"/>
            <a:ext cx="8314926" cy="78654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Criteria for target design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6" y="1031370"/>
            <a:ext cx="8471173" cy="166592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b="1" dirty="0"/>
              <a:t>N</a:t>
            </a:r>
            <a:r>
              <a:rPr lang="en-US" sz="2400" b="1" dirty="0" smtClean="0"/>
              <a:t>umber of </a:t>
            </a:r>
            <a:r>
              <a:rPr lang="en-US" sz="2400" b="1" dirty="0" err="1" smtClean="0">
                <a:latin typeface="Symbol" charset="2"/>
                <a:cs typeface="Symbol" charset="2"/>
              </a:rPr>
              <a:t>m</a:t>
            </a:r>
            <a:r>
              <a:rPr lang="en-US" sz="2400" b="1" baseline="30000" dirty="0" err="1" smtClean="0"/>
              <a:t>+</a:t>
            </a:r>
            <a:r>
              <a:rPr lang="en-US" sz="2400" b="1" dirty="0" err="1" smtClean="0">
                <a:latin typeface="Symbol" charset="2"/>
                <a:cs typeface="Symbol" charset="2"/>
              </a:rPr>
              <a:t>m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pairs produced per </a:t>
            </a:r>
            <a:r>
              <a:rPr lang="en-US" sz="2400" b="1" dirty="0" err="1" smtClean="0"/>
              <a:t>e</a:t>
            </a:r>
            <a:r>
              <a:rPr lang="en-US" sz="2400" b="1" baseline="30000" dirty="0" err="1" smtClean="0"/>
              <a:t>+</a:t>
            </a:r>
            <a:r>
              <a:rPr lang="en-US" sz="2400" b="1" dirty="0" err="1" smtClean="0"/>
              <a:t>e</a:t>
            </a:r>
            <a:r>
              <a:rPr lang="en-US" sz="2400" b="1" baseline="30000" dirty="0" smtClean="0"/>
              <a:t>-</a:t>
            </a:r>
            <a:r>
              <a:rPr lang="en-US" sz="2400" b="1" dirty="0" smtClean="0"/>
              <a:t> interaction is given by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b="1" dirty="0"/>
              <a:t>	</a:t>
            </a:r>
            <a:r>
              <a:rPr lang="en-US" sz="2400" b="1" dirty="0" smtClean="0"/>
              <a:t>			</a:t>
            </a:r>
            <a:r>
              <a:rPr lang="en-US" sz="2400" dirty="0" smtClean="0"/>
              <a:t>	        		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46895" y="1702112"/>
            <a:ext cx="5187639" cy="538865"/>
          </a:xfrm>
          <a:prstGeom prst="rect">
            <a:avLst/>
          </a:prstGeom>
          <a:solidFill>
            <a:srgbClr val="FFEDD7"/>
          </a:solidFill>
          <a:ln w="3810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>
              <a:lnSpc>
                <a:spcPct val="110000"/>
              </a:lnSpc>
              <a:spcBef>
                <a:spcPct val="2000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N(</a:t>
            </a:r>
            <a:r>
              <a:rPr lang="en-US" sz="28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800" baseline="30000" dirty="0" err="1" smtClean="0">
                <a:solidFill>
                  <a:prstClr val="black"/>
                </a:solidFill>
              </a:rPr>
              <a:t>+</a:t>
            </a:r>
            <a:r>
              <a:rPr lang="en-US" sz="28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800" baseline="30000" dirty="0" smtClean="0">
                <a:solidFill>
                  <a:prstClr val="black"/>
                </a:solidFill>
              </a:rPr>
              <a:t>-</a:t>
            </a:r>
            <a:r>
              <a:rPr lang="en-US" sz="2800" dirty="0" smtClean="0">
                <a:solidFill>
                  <a:prstClr val="black"/>
                </a:solidFill>
              </a:rPr>
              <a:t>)= </a:t>
            </a:r>
            <a:r>
              <a:rPr lang="en-US" sz="28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800" dirty="0" smtClean="0">
                <a:sym typeface="Wingdings"/>
              </a:rPr>
              <a:t>(</a:t>
            </a:r>
            <a:r>
              <a:rPr lang="en-US" sz="2800" dirty="0" err="1" smtClean="0"/>
              <a:t>e</a:t>
            </a:r>
            <a:r>
              <a:rPr lang="en-US" sz="2800" baseline="30000" dirty="0" err="1" smtClean="0"/>
              <a:t>+</a:t>
            </a:r>
            <a:r>
              <a:rPr lang="en-US" sz="2800" dirty="0" err="1" smtClean="0"/>
              <a:t>e</a:t>
            </a:r>
            <a:r>
              <a:rPr lang="en-US" sz="2000" baseline="-25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⟶</a:t>
            </a:r>
            <a:r>
              <a:rPr lang="en-US" sz="2000" baseline="-25000" dirty="0">
                <a:solidFill>
                  <a:prstClr val="black"/>
                </a:solidFill>
              </a:rPr>
              <a:t> </a:t>
            </a:r>
            <a:r>
              <a:rPr lang="en-US" sz="28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800" baseline="30000" dirty="0" err="1" smtClean="0">
                <a:sym typeface="Wingdings"/>
              </a:rPr>
              <a:t>+</a:t>
            </a:r>
            <a:r>
              <a:rPr lang="en-US" sz="28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800" baseline="30000" dirty="0" smtClean="0">
                <a:sym typeface="Wingdings"/>
              </a:rPr>
              <a:t>-</a:t>
            </a:r>
            <a:r>
              <a:rPr lang="en-US" sz="2800" dirty="0" smtClean="0">
                <a:sym typeface="Wingdings"/>
              </a:rPr>
              <a:t>)</a:t>
            </a:r>
            <a:r>
              <a:rPr lang="en-US" sz="2800" dirty="0" smtClean="0">
                <a:solidFill>
                  <a:prstClr val="black"/>
                </a:solidFill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</a:rPr>
              <a:t>N(e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+</a:t>
            </a:r>
            <a:r>
              <a:rPr lang="en-US" sz="2800" b="1" dirty="0" smtClean="0">
                <a:solidFill>
                  <a:srgbClr val="0070C0"/>
                </a:solidFill>
              </a:rPr>
              <a:t>) </a:t>
            </a:r>
            <a:r>
              <a:rPr lang="en-US" sz="2800" b="1" dirty="0" smtClean="0">
                <a:solidFill>
                  <a:srgbClr val="7030A0"/>
                </a:solidFill>
                <a:latin typeface="Symbol" charset="2"/>
                <a:cs typeface="Symbol" charset="2"/>
              </a:rPr>
              <a:t>r(</a:t>
            </a:r>
            <a:r>
              <a:rPr lang="en-US" sz="2800" b="1" dirty="0" smtClean="0">
                <a:solidFill>
                  <a:srgbClr val="7030A0"/>
                </a:solidFill>
                <a:cs typeface="Symbol" charset="2"/>
              </a:rPr>
              <a:t>e</a:t>
            </a:r>
            <a:r>
              <a:rPr lang="en-US" sz="2800" b="1" baseline="30000" dirty="0" smtClean="0">
                <a:solidFill>
                  <a:srgbClr val="7030A0"/>
                </a:solidFill>
              </a:rPr>
              <a:t>-</a:t>
            </a:r>
            <a:r>
              <a:rPr lang="en-US" sz="2800" b="1" dirty="0" smtClean="0">
                <a:solidFill>
                  <a:srgbClr val="7030A0"/>
                </a:solidFill>
              </a:rPr>
              <a:t>)</a:t>
            </a:r>
            <a:r>
              <a:rPr lang="en-US" sz="10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L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0816" y="2353504"/>
            <a:ext cx="3433184" cy="11418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lang="en-US" sz="2200" dirty="0" smtClean="0">
                <a:solidFill>
                  <a:prstClr val="black"/>
                </a:solidFill>
              </a:rPr>
              <a:t>N(e</a:t>
            </a:r>
            <a:r>
              <a:rPr lang="en-US" sz="2200" b="1" baseline="30000" dirty="0" smtClean="0">
                <a:solidFill>
                  <a:prstClr val="black"/>
                </a:solidFill>
              </a:rPr>
              <a:t>+</a:t>
            </a:r>
            <a:r>
              <a:rPr lang="en-US" sz="2200" dirty="0" smtClean="0">
                <a:solidFill>
                  <a:prstClr val="black"/>
                </a:solidFill>
              </a:rPr>
              <a:t>)</a:t>
            </a:r>
            <a:r>
              <a:rPr lang="en-US" sz="2200" b="1" dirty="0" smtClean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number </a:t>
            </a:r>
            <a:r>
              <a:rPr lang="en-US" sz="2200" dirty="0">
                <a:solidFill>
                  <a:prstClr val="black"/>
                </a:solidFill>
              </a:rPr>
              <a:t>of e</a:t>
            </a:r>
            <a:r>
              <a:rPr lang="en-US" sz="2200" baseline="30000" dirty="0">
                <a:solidFill>
                  <a:prstClr val="black"/>
                </a:solidFill>
              </a:rPr>
              <a:t>+</a:t>
            </a:r>
            <a:r>
              <a:rPr lang="en-US" sz="2200" dirty="0">
                <a:solidFill>
                  <a:prstClr val="black"/>
                </a:solidFill>
              </a:rPr>
              <a:t>       </a:t>
            </a:r>
            <a:endParaRPr lang="en-US" sz="2200" dirty="0" smtClean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lang="en-US" sz="2200" b="1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r</a:t>
            </a:r>
            <a:r>
              <a:rPr lang="en-US" sz="2200" dirty="0" smtClean="0">
                <a:solidFill>
                  <a:prstClr val="black"/>
                </a:solidFill>
              </a:rPr>
              <a:t>(e</a:t>
            </a:r>
            <a:r>
              <a:rPr lang="en-US" sz="2200" b="1" baseline="30000" dirty="0">
                <a:solidFill>
                  <a:prstClr val="black"/>
                </a:solidFill>
              </a:rPr>
              <a:t>-</a:t>
            </a:r>
            <a:r>
              <a:rPr lang="en-US" sz="2200" dirty="0" smtClean="0">
                <a:solidFill>
                  <a:prstClr val="black"/>
                </a:solidFill>
              </a:rPr>
              <a:t>)</a:t>
            </a:r>
            <a:r>
              <a:rPr lang="en-US" sz="2200" b="1" dirty="0" smtClean="0">
                <a:solidFill>
                  <a:prstClr val="black"/>
                </a:solidFill>
              </a:rPr>
              <a:t>  </a:t>
            </a:r>
            <a:r>
              <a:rPr lang="en-US" sz="2200" dirty="0" smtClean="0">
                <a:solidFill>
                  <a:prstClr val="black"/>
                </a:solidFill>
              </a:rPr>
              <a:t>target </a:t>
            </a:r>
            <a:r>
              <a:rPr lang="en-US" sz="2200" dirty="0">
                <a:solidFill>
                  <a:prstClr val="black"/>
                </a:solidFill>
              </a:rPr>
              <a:t>electron </a:t>
            </a:r>
            <a:r>
              <a:rPr lang="en-US" sz="2200" dirty="0" smtClean="0">
                <a:solidFill>
                  <a:prstClr val="black"/>
                </a:solidFill>
              </a:rPr>
              <a:t>density</a:t>
            </a:r>
          </a:p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lang="en-US" sz="2200" dirty="0" smtClean="0">
                <a:solidFill>
                  <a:prstClr val="black"/>
                </a:solidFill>
                <a:cs typeface="Symbol" charset="2"/>
              </a:rPr>
              <a:t>L        </a:t>
            </a:r>
            <a:r>
              <a:rPr lang="en-US" sz="2200" dirty="0" smtClean="0">
                <a:solidFill>
                  <a:prstClr val="black"/>
                </a:solidFill>
              </a:rPr>
              <a:t>target length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5183" y="3109329"/>
            <a:ext cx="88189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</a:t>
            </a:r>
            <a:r>
              <a:rPr lang="en-US" sz="2400" dirty="0" err="1" smtClean="0"/>
              <a:t>maximise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N(</a:t>
            </a:r>
            <a:r>
              <a:rPr lang="en-US" sz="24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30000" dirty="0" err="1" smtClean="0">
                <a:solidFill>
                  <a:prstClr val="black"/>
                </a:solidFill>
              </a:rPr>
              <a:t>+</a:t>
            </a:r>
            <a:r>
              <a:rPr lang="en-US" sz="24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30000" dirty="0" smtClean="0">
                <a:solidFill>
                  <a:prstClr val="black"/>
                </a:solidFill>
              </a:rPr>
              <a:t>-</a:t>
            </a:r>
            <a:r>
              <a:rPr lang="en-US" sz="2400" dirty="0" smtClean="0">
                <a:solidFill>
                  <a:prstClr val="black"/>
                </a:solidFill>
              </a:rPr>
              <a:t>):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b="1" dirty="0" smtClean="0">
                <a:solidFill>
                  <a:srgbClr val="0070C0"/>
                </a:solidFill>
              </a:rPr>
              <a:t>N(e</a:t>
            </a:r>
            <a:r>
              <a:rPr lang="en-US" sz="2400" b="1" baseline="30000" dirty="0" smtClean="0">
                <a:solidFill>
                  <a:srgbClr val="0070C0"/>
                </a:solidFill>
              </a:rPr>
              <a:t>+</a:t>
            </a:r>
            <a:r>
              <a:rPr lang="en-US" sz="2400" b="1" dirty="0" smtClean="0">
                <a:solidFill>
                  <a:srgbClr val="0070C0"/>
                </a:solidFill>
              </a:rPr>
              <a:t>) </a:t>
            </a:r>
            <a:r>
              <a:rPr lang="en-US" sz="2400" dirty="0" smtClean="0">
                <a:solidFill>
                  <a:prstClr val="black"/>
                </a:solidFill>
              </a:rPr>
              <a:t>max rate limit set by e</a:t>
            </a:r>
            <a:r>
              <a:rPr lang="en-US" sz="2400" baseline="30000" dirty="0" smtClean="0">
                <a:solidFill>
                  <a:prstClr val="black"/>
                </a:solidFill>
              </a:rPr>
              <a:t>+</a:t>
            </a:r>
            <a:r>
              <a:rPr lang="en-US" sz="2400" dirty="0" smtClean="0">
                <a:solidFill>
                  <a:prstClr val="black"/>
                </a:solidFill>
              </a:rPr>
              <a:t> source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400" b="1" dirty="0">
                <a:solidFill>
                  <a:srgbClr val="7030A0"/>
                </a:solidFill>
                <a:latin typeface="Symbol" charset="2"/>
                <a:cs typeface="Symbol" charset="2"/>
              </a:rPr>
              <a:t>r</a:t>
            </a:r>
            <a:r>
              <a:rPr lang="en-US" sz="2400" b="1" dirty="0">
                <a:solidFill>
                  <a:srgbClr val="7030A0"/>
                </a:solidFill>
              </a:rPr>
              <a:t>(e</a:t>
            </a:r>
            <a:r>
              <a:rPr lang="en-US" sz="2400" b="1" baseline="30000" dirty="0">
                <a:solidFill>
                  <a:srgbClr val="7030A0"/>
                </a:solidFill>
              </a:rPr>
              <a:t>-</a:t>
            </a:r>
            <a:r>
              <a:rPr lang="en-US" sz="2400" b="1" dirty="0" smtClean="0">
                <a:solidFill>
                  <a:srgbClr val="7030A0"/>
                </a:solidFill>
              </a:rPr>
              <a:t>)L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max </a:t>
            </a:r>
            <a:r>
              <a:rPr lang="en-US" sz="2400" dirty="0"/>
              <a:t>occurs for L or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2400" dirty="0"/>
              <a:t> values giving total e</a:t>
            </a:r>
            <a:r>
              <a:rPr lang="en-US" sz="2400" baseline="30000" dirty="0"/>
              <a:t>+</a:t>
            </a:r>
            <a:r>
              <a:rPr lang="en-US" sz="2400" dirty="0"/>
              <a:t> beam </a:t>
            </a:r>
            <a:r>
              <a:rPr lang="en-US" sz="2400" dirty="0" smtClean="0"/>
              <a:t>loss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b="1" dirty="0" smtClean="0">
                <a:solidFill>
                  <a:srgbClr val="7030A0"/>
                </a:solidFill>
              </a:rPr>
              <a:t>e</a:t>
            </a:r>
            <a:r>
              <a:rPr lang="en-US" sz="2400" b="1" baseline="30000" dirty="0" smtClean="0">
                <a:solidFill>
                  <a:srgbClr val="7030A0"/>
                </a:solidFill>
              </a:rPr>
              <a:t>-</a:t>
            </a:r>
            <a:r>
              <a:rPr lang="en-US" sz="2400" b="1" dirty="0" smtClean="0">
                <a:solidFill>
                  <a:srgbClr val="7030A0"/>
                </a:solidFill>
              </a:rPr>
              <a:t> dominated target: </a:t>
            </a:r>
            <a:r>
              <a:rPr lang="en-US" sz="2400" dirty="0" smtClean="0"/>
              <a:t>radiative </a:t>
            </a:r>
            <a:r>
              <a:rPr lang="en-US" sz="2400" dirty="0" err="1" smtClean="0"/>
              <a:t>Bhabha</a:t>
            </a:r>
            <a:r>
              <a:rPr lang="en-US" sz="2400" dirty="0" smtClean="0"/>
              <a:t> is the dominant e</a:t>
            </a:r>
            <a:r>
              <a:rPr lang="en-US" sz="2400" baseline="30000" dirty="0" smtClean="0"/>
              <a:t>+</a:t>
            </a:r>
            <a:r>
              <a:rPr lang="en-US" sz="2400" dirty="0" smtClean="0"/>
              <a:t> loss effect, giving a maximal 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baseline="30000" dirty="0" err="1"/>
              <a:t>+</a:t>
            </a:r>
            <a:r>
              <a:rPr lang="en-US" sz="2400" dirty="0" err="1">
                <a:latin typeface="Symbol" charset="2"/>
                <a:cs typeface="Symbol" charset="2"/>
              </a:rPr>
              <a:t>m</a:t>
            </a:r>
            <a:r>
              <a:rPr lang="en-US" sz="2400" baseline="30000" dirty="0"/>
              <a:t>-</a:t>
            </a:r>
            <a:r>
              <a:rPr lang="en-US" sz="2400" dirty="0"/>
              <a:t> </a:t>
            </a:r>
            <a:r>
              <a:rPr lang="en-US" sz="2400" dirty="0" smtClean="0"/>
              <a:t>conversion efficiency      </a:t>
            </a:r>
            <a:endParaRPr lang="en-US" sz="2400" dirty="0" smtClean="0"/>
          </a:p>
          <a:p>
            <a:pPr lvl="1"/>
            <a:r>
              <a:rPr lang="en-US" sz="2400" dirty="0" smtClean="0"/>
              <a:t>         </a:t>
            </a:r>
            <a:r>
              <a:rPr lang="en-US" sz="2400" dirty="0" smtClean="0">
                <a:solidFill>
                  <a:prstClr val="black"/>
                </a:solidFill>
              </a:rPr>
              <a:t>N(</a:t>
            </a:r>
            <a:r>
              <a:rPr lang="en-US" sz="24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30000" dirty="0" err="1" smtClean="0">
                <a:solidFill>
                  <a:prstClr val="black"/>
                </a:solidFill>
              </a:rPr>
              <a:t>+</a:t>
            </a:r>
            <a:r>
              <a:rPr lang="en-US" sz="2400" dirty="0" err="1" smtClean="0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30000" dirty="0" smtClean="0">
                <a:solidFill>
                  <a:prstClr val="black"/>
                </a:solidFill>
              </a:rPr>
              <a:t>-</a:t>
            </a:r>
            <a:r>
              <a:rPr lang="en-US" sz="2400" dirty="0" smtClean="0">
                <a:solidFill>
                  <a:prstClr val="black"/>
                </a:solidFill>
              </a:rPr>
              <a:t>)/N(</a:t>
            </a:r>
            <a:r>
              <a:rPr lang="en-US" sz="2400" dirty="0" smtClean="0">
                <a:solidFill>
                  <a:prstClr val="black"/>
                </a:solidFill>
                <a:cs typeface="Symbol" charset="2"/>
              </a:rPr>
              <a:t>e</a:t>
            </a:r>
            <a:r>
              <a:rPr lang="en-US" sz="2400" baseline="30000" dirty="0" smtClean="0">
                <a:solidFill>
                  <a:prstClr val="black"/>
                </a:solidFill>
              </a:rPr>
              <a:t>+</a:t>
            </a:r>
            <a:r>
              <a:rPr lang="en-US" sz="2400" dirty="0" smtClean="0">
                <a:solidFill>
                  <a:prstClr val="black"/>
                </a:solidFill>
              </a:rPr>
              <a:t>) </a:t>
            </a:r>
            <a:r>
              <a:rPr lang="en-US" sz="2400" dirty="0" smtClean="0">
                <a:sym typeface="Symbol"/>
              </a:rPr>
              <a:t></a:t>
            </a:r>
            <a:r>
              <a:rPr lang="en-US" sz="2400" dirty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sz="2400" dirty="0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400" dirty="0" smtClean="0">
                <a:sym typeface="Wingdings"/>
              </a:rPr>
              <a:t>(</a:t>
            </a:r>
            <a:r>
              <a:rPr lang="en-US" sz="2400" dirty="0" err="1" smtClean="0"/>
              <a:t>e</a:t>
            </a:r>
            <a:r>
              <a:rPr lang="en-US" sz="2400" baseline="30000" dirty="0" err="1" smtClean="0"/>
              <a:t>+</a:t>
            </a:r>
            <a:r>
              <a:rPr lang="en-US" sz="2400" dirty="0" err="1" smtClean="0"/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⟶</a:t>
            </a:r>
            <a:r>
              <a:rPr lang="en-US" sz="2400" baseline="-25000" dirty="0">
                <a:solidFill>
                  <a:prstClr val="black"/>
                </a:solidFill>
              </a:rPr>
              <a:t> 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 smtClean="0">
                <a:sym typeface="Wingdings"/>
              </a:rPr>
              <a:t>+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smtClean="0">
                <a:sym typeface="Wingdings"/>
              </a:rPr>
              <a:t>-</a:t>
            </a:r>
            <a:r>
              <a:rPr lang="en-US" sz="2400" dirty="0" smtClean="0">
                <a:sym typeface="Wingdings"/>
              </a:rPr>
              <a:t>)/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400" baseline="-25000" dirty="0" err="1" smtClean="0">
                <a:cs typeface="Symbol" charset="2"/>
                <a:sym typeface="Wingdings"/>
              </a:rPr>
              <a:t>rb</a:t>
            </a:r>
            <a:r>
              <a:rPr lang="en-US" sz="2400" dirty="0" smtClean="0">
                <a:sym typeface="Symbol"/>
              </a:rPr>
              <a:t> </a:t>
            </a:r>
            <a:r>
              <a:rPr lang="en-US" sz="2400" dirty="0">
                <a:sym typeface="Symbol"/>
              </a:rPr>
              <a:t>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-5</a:t>
            </a:r>
            <a:endParaRPr lang="en-US" sz="2400" dirty="0" smtClean="0"/>
          </a:p>
          <a:p>
            <a:pPr marL="800100" lvl="1" indent="-342900">
              <a:buFont typeface="Wingdings" charset="2"/>
              <a:buChar char="§"/>
            </a:pPr>
            <a:r>
              <a:rPr lang="en-US" sz="2400" b="1" dirty="0" smtClean="0">
                <a:solidFill>
                  <a:srgbClr val="7030A0"/>
                </a:solidFill>
              </a:rPr>
              <a:t>standard target: </a:t>
            </a:r>
            <a:r>
              <a:rPr lang="en-US" sz="2400" dirty="0" smtClean="0"/>
              <a:t>Bremsstrahlung </a:t>
            </a:r>
            <a:r>
              <a:rPr lang="en-US" sz="2400" dirty="0"/>
              <a:t>on nuclei and multiple scattering are the dominant </a:t>
            </a:r>
            <a:r>
              <a:rPr lang="en-US" sz="2400" dirty="0" smtClean="0"/>
              <a:t>effects, </a:t>
            </a:r>
            <a:r>
              <a:rPr lang="en-US" sz="2400" dirty="0"/>
              <a:t>Xo and electron density will </a:t>
            </a:r>
            <a:r>
              <a:rPr lang="en-US" sz="2400" dirty="0" smtClean="0"/>
              <a:t>matter </a:t>
            </a:r>
            <a:r>
              <a:rPr lang="en-US" sz="2400" dirty="0">
                <a:solidFill>
                  <a:prstClr val="black"/>
                </a:solidFill>
              </a:rPr>
              <a:t>N(</a:t>
            </a:r>
            <a:r>
              <a:rPr lang="en-US" sz="2400" dirty="0" err="1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30000" dirty="0" err="1">
                <a:solidFill>
                  <a:prstClr val="black"/>
                </a:solidFill>
              </a:rPr>
              <a:t>+</a:t>
            </a:r>
            <a:r>
              <a:rPr lang="en-US" sz="2400" dirty="0" err="1">
                <a:solidFill>
                  <a:prstClr val="black"/>
                </a:solidFill>
                <a:latin typeface="Symbol" charset="2"/>
                <a:cs typeface="Symbol" charset="2"/>
              </a:rPr>
              <a:t>m</a:t>
            </a:r>
            <a:r>
              <a:rPr lang="en-US" sz="2400" baseline="30000" dirty="0">
                <a:solidFill>
                  <a:prstClr val="black"/>
                </a:solidFill>
              </a:rPr>
              <a:t>-</a:t>
            </a:r>
            <a:r>
              <a:rPr lang="en-US" sz="2400" dirty="0">
                <a:solidFill>
                  <a:prstClr val="black"/>
                </a:solidFill>
              </a:rPr>
              <a:t>)/N(</a:t>
            </a:r>
            <a:r>
              <a:rPr lang="en-US" sz="2400" dirty="0">
                <a:solidFill>
                  <a:prstClr val="black"/>
                </a:solidFill>
                <a:cs typeface="Symbol" charset="2"/>
              </a:rPr>
              <a:t>e</a:t>
            </a:r>
            <a:r>
              <a:rPr lang="en-US" sz="2400" baseline="30000" dirty="0">
                <a:solidFill>
                  <a:prstClr val="black"/>
                </a:solidFill>
              </a:rPr>
              <a:t>+</a:t>
            </a:r>
            <a:r>
              <a:rPr lang="en-US" sz="2400" dirty="0">
                <a:solidFill>
                  <a:prstClr val="black"/>
                </a:solidFill>
              </a:rPr>
              <a:t>) </a:t>
            </a:r>
            <a:r>
              <a:rPr lang="en-US" sz="2400" dirty="0">
                <a:sym typeface="Symbol"/>
              </a:rPr>
              <a:t></a:t>
            </a:r>
            <a:r>
              <a:rPr lang="en-US" sz="2400" dirty="0">
                <a:latin typeface="Symbol" charset="2"/>
                <a:cs typeface="Symbol" charset="2"/>
                <a:sym typeface="Wingdings"/>
              </a:rPr>
              <a:t> s</a:t>
            </a:r>
            <a:r>
              <a:rPr lang="en-US" sz="2400" dirty="0">
                <a:sym typeface="Wingdings"/>
              </a:rPr>
              <a:t>(</a:t>
            </a:r>
            <a:r>
              <a:rPr lang="en-US" sz="2400" dirty="0" err="1"/>
              <a:t>e</a:t>
            </a:r>
            <a:r>
              <a:rPr lang="en-US" sz="2400" baseline="30000" dirty="0" err="1"/>
              <a:t>+</a:t>
            </a:r>
            <a:r>
              <a:rPr lang="en-US" sz="2400" dirty="0" err="1"/>
              <a:t>e</a:t>
            </a:r>
            <a:r>
              <a:rPr lang="en-US" sz="2400" baseline="-250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prstClr val="black"/>
                </a:solidFill>
              </a:rPr>
              <a:t>⟶</a:t>
            </a:r>
            <a:r>
              <a:rPr lang="en-US" sz="2400" baseline="-25000" dirty="0">
                <a:solidFill>
                  <a:prstClr val="black"/>
                </a:solidFill>
              </a:rPr>
              <a:t> </a:t>
            </a:r>
            <a:r>
              <a:rPr lang="en-US" sz="2400" dirty="0" err="1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 err="1">
                <a:sym typeface="Wingdings"/>
              </a:rPr>
              <a:t>+</a:t>
            </a:r>
            <a:r>
              <a:rPr lang="en-US" sz="2400" dirty="0" err="1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2400" baseline="30000" dirty="0">
                <a:sym typeface="Wingdings"/>
              </a:rPr>
              <a:t>-</a:t>
            </a:r>
            <a:r>
              <a:rPr lang="en-US" sz="2400" dirty="0">
                <a:sym typeface="Wingdings"/>
              </a:rPr>
              <a:t>)/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sz="2400" baseline="-25000" dirty="0" err="1" smtClean="0">
                <a:cs typeface="Symbol" charset="2"/>
                <a:sym typeface="Wingdings"/>
              </a:rPr>
              <a:t>brem</a:t>
            </a:r>
            <a:r>
              <a:rPr lang="en-US" sz="2400" dirty="0" smtClean="0">
                <a:cs typeface="Symbol" charset="2"/>
                <a:sym typeface="Wingdings"/>
              </a:rPr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2882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11287"/>
            <a:ext cx="7985677" cy="831850"/>
          </a:xfrm>
        </p:spPr>
        <p:txBody>
          <a:bodyPr>
            <a:normAutofit/>
          </a:bodyPr>
          <a:lstStyle/>
          <a:p>
            <a:r>
              <a:rPr lang="en-US" sz="3600" dirty="0"/>
              <a:t>Criteria for target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35244" y="744775"/>
                <a:ext cx="8229600" cy="57481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>
                    <a:cs typeface="Symbol" charset="2"/>
                  </a:rPr>
                  <a:t>Luminosity is proportional to N</a:t>
                </a:r>
                <a:r>
                  <a:rPr lang="en-US" baseline="-25000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smtClean="0">
                    <a:cs typeface="Symbol" charset="2"/>
                  </a:rPr>
                  <a:t>2</a:t>
                </a:r>
                <a:r>
                  <a:rPr lang="en-US" dirty="0" smtClean="0">
                    <a:cs typeface="Symbol" charset="2"/>
                  </a:rPr>
                  <a:t>  </a:t>
                </a:r>
                <a:r>
                  <a:rPr lang="en-US" baseline="30000" dirty="0" smtClean="0">
                    <a:cs typeface="Symbol" charset="2"/>
                  </a:rPr>
                  <a:t> </a:t>
                </a:r>
                <a:r>
                  <a:rPr lang="en-US" dirty="0" smtClean="0">
                    <a:cs typeface="Symbol" charset="2"/>
                  </a:rPr>
                  <a:t>1/</a:t>
                </a:r>
                <a:r>
                  <a:rPr lang="en-US" dirty="0" err="1" smtClean="0">
                    <a:latin typeface="Symbol" charset="2"/>
                    <a:cs typeface="Symbol" charset="2"/>
                  </a:rPr>
                  <a:t>e</a:t>
                </a:r>
                <a:r>
                  <a:rPr lang="en-US" baseline="-25000" dirty="0" err="1" smtClean="0">
                    <a:latin typeface="Symbol" charset="2"/>
                    <a:cs typeface="Symbol" charset="2"/>
                  </a:rPr>
                  <a:t>m</a:t>
                </a:r>
                <a:r>
                  <a:rPr lang="en-US" dirty="0" smtClean="0">
                    <a:cs typeface="Symbol" charset="2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US" b="1" dirty="0" smtClean="0">
                    <a:ea typeface="Wingdings"/>
                    <a:cs typeface="Symbol" charset="2"/>
                    <a:sym typeface="Wingdings"/>
                  </a:rPr>
                  <a:t>optimal target: minimizes </a:t>
                </a:r>
                <a:r>
                  <a:rPr lang="en-US" b="1" dirty="0" smtClean="0">
                    <a:latin typeface="Symbol" charset="2"/>
                    <a:ea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b="1" dirty="0" smtClean="0">
                    <a:ea typeface="Wingdings"/>
                    <a:cs typeface="Symbol" charset="2"/>
                    <a:sym typeface="Wingdings"/>
                  </a:rPr>
                  <a:t> emittance with highest </a:t>
                </a:r>
                <a:r>
                  <a:rPr lang="en-US" b="1" dirty="0">
                    <a:latin typeface="Symbol" charset="2"/>
                    <a:ea typeface="Symbol" charset="2"/>
                    <a:cs typeface="Symbol" charset="2"/>
                    <a:sym typeface="Wingdings"/>
                  </a:rPr>
                  <a:t>m </a:t>
                </a:r>
                <a:r>
                  <a:rPr lang="en-US" b="1" dirty="0" smtClean="0">
                    <a:ea typeface="Wingdings"/>
                    <a:cs typeface="Symbol" charset="2"/>
                    <a:sym typeface="Wingdings"/>
                  </a:rPr>
                  <a:t>rate</a:t>
                </a:r>
                <a:endParaRPr lang="en-US" b="1" dirty="0">
                  <a:ea typeface="Wingdings"/>
                  <a:cs typeface="Symbol" charset="2"/>
                  <a:sym typeface="Wingdings"/>
                </a:endParaRPr>
              </a:p>
              <a:p>
                <a:r>
                  <a:rPr lang="en-US" b="1" dirty="0">
                    <a:solidFill>
                      <a:srgbClr val="FF0000"/>
                    </a:solidFill>
                    <a:ea typeface="Wingdings"/>
                    <a:cs typeface="Symbol" charset="2"/>
                    <a:sym typeface="Wingdings"/>
                  </a:rPr>
                  <a:t>Heavy materials, thin target </a:t>
                </a:r>
              </a:p>
              <a:p>
                <a:pPr lvl="1"/>
                <a14:m>
                  <m:oMath xmlns=""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charset="0"/>
                        <a:ea typeface="Cambria Math" charset="0"/>
                        <a:cs typeface="Cambria Math" charset="0"/>
                      </a:rPr>
                      <m:t>to</m:t>
                    </m:r>
                    <m:r>
                      <a:rPr lang="en-US">
                        <a:latin typeface="Cambria Math" charset="0"/>
                        <a:ea typeface="Cambria Math" charset="0"/>
                        <a:cs typeface="Cambria Math" charset="0"/>
                      </a:rPr>
                      <m:t>  </m:t>
                    </m:r>
                  </m:oMath>
                </a14:m>
                <a:r>
                  <a:rPr lang="en-US" dirty="0"/>
                  <a:t>minimize </a:t>
                </a:r>
                <a:r>
                  <a:rPr lang="en-US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baseline="-25000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aseline="-25000" dirty="0"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latin typeface="Symbol" charset="2"/>
                    <a:cs typeface="Symbol" charset="2"/>
                  </a:rPr>
                  <a:t>: </a:t>
                </a:r>
                <a:r>
                  <a:rPr lang="en-US" dirty="0"/>
                  <a:t>thin target (</a:t>
                </a:r>
                <a:r>
                  <a:rPr lang="en-US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baseline="-25000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dirty="0">
                    <a:latin typeface="Symbol" charset="2"/>
                    <a:cs typeface="Symbol" charset="2"/>
                  </a:rPr>
                  <a:t>∝</a:t>
                </a:r>
                <a:r>
                  <a:rPr lang="en-US" baseline="-25000" dirty="0"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cs typeface="Symbol" charset="2"/>
                  </a:rPr>
                  <a:t>L</a:t>
                </a:r>
                <a14:m>
                  <m:oMath xmlns="" xmlns:m="http://schemas.openxmlformats.org/officeDocument/2006/math">
                    <m:r>
                      <a:rPr lang="en-US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lang="en-US" dirty="0"/>
                  <a:t> with high density</a:t>
                </a:r>
                <a:r>
                  <a:rPr lang="is-IS" dirty="0">
                    <a:solidFill>
                      <a:prstClr val="black"/>
                    </a:solidFill>
                    <a:ea typeface="Cambria Math" charset="0"/>
                    <a:cs typeface="Cambria Math" charset="0"/>
                  </a:rPr>
                  <a:t> </a:t>
                </a:r>
                <a:r>
                  <a:rPr lang="en-US" dirty="0">
                    <a:latin typeface="Symbol" charset="2"/>
                    <a:cs typeface="Symbol" charset="2"/>
                  </a:rPr>
                  <a:t>r </a:t>
                </a:r>
                <a:endParaRPr lang="is-IS" dirty="0">
                  <a:solidFill>
                    <a:prstClr val="black"/>
                  </a:solidFill>
                  <a:ea typeface="Cambria Math" charset="0"/>
                  <a:cs typeface="Cambria Math" charset="0"/>
                </a:endParaRPr>
              </a:p>
              <a:p>
                <a:pPr marL="457200" lvl="1" indent="0">
                  <a:buNone/>
                </a:pPr>
                <a:r>
                  <a:rPr lang="en-US" dirty="0">
                    <a:ea typeface="Wingdings"/>
                    <a:cs typeface="Symbol" charset="2"/>
                    <a:sym typeface="Wingdings"/>
                  </a:rPr>
                  <a:t>Copper: MS and  </a:t>
                </a:r>
                <a:r>
                  <a:rPr lang="en-US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sz="2400" baseline="30000" dirty="0" err="1">
                    <a:cs typeface="Symbol" charset="2"/>
                  </a:rPr>
                  <a:t>+</a:t>
                </a:r>
                <a:r>
                  <a:rPr lang="en-US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/>
                  <a:t>- </a:t>
                </a:r>
                <a:r>
                  <a:rPr lang="en-US" dirty="0"/>
                  <a:t>production </a:t>
                </a:r>
                <a:r>
                  <a:rPr lang="en-US" dirty="0">
                    <a:ea typeface="Wingdings"/>
                    <a:cs typeface="Symbol" charset="2"/>
                    <a:sym typeface="Wingdings"/>
                  </a:rPr>
                  <a:t>give  about same contribution to </a:t>
                </a:r>
                <a:r>
                  <a:rPr lang="en-US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baseline="-25000" dirty="0" err="1">
                    <a:latin typeface="Symbol" charset="2"/>
                    <a:cs typeface="Symbol" charset="2"/>
                  </a:rPr>
                  <a:t>m</a:t>
                </a:r>
                <a:endParaRPr lang="en-US" dirty="0"/>
              </a:p>
              <a:p>
                <a:pPr marL="457200" lvl="1" indent="0">
                  <a:buNone/>
                </a:pPr>
                <a:r>
                  <a:rPr lang="en-US" dirty="0"/>
                  <a:t>	       BUT high e</a:t>
                </a:r>
                <a:r>
                  <a:rPr lang="en-US" baseline="30000" dirty="0"/>
                  <a:t>+</a:t>
                </a:r>
                <a:r>
                  <a:rPr lang="en-US" dirty="0"/>
                  <a:t> loss (Bremsstrahlung is dominant) so </a:t>
                </a:r>
              </a:p>
              <a:p>
                <a:pPr marL="457200" lvl="1" indent="0">
                  <a:buNone/>
                </a:pPr>
                <a:r>
                  <a:rPr lang="en-US" dirty="0"/>
                  <a:t> </a:t>
                </a:r>
                <a:r>
                  <a:rPr lang="en-US" b="1" dirty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b="1" dirty="0"/>
                  <a:t>(</a:t>
                </a:r>
                <a:r>
                  <a:rPr lang="en-US" b="1" dirty="0" err="1"/>
                  <a:t>e</a:t>
                </a:r>
                <a:r>
                  <a:rPr lang="en-US" b="1" baseline="30000" dirty="0" err="1"/>
                  <a:t>+</a:t>
                </a:r>
                <a:r>
                  <a:rPr lang="en-US" b="1" dirty="0" err="1"/>
                  <a:t>loss</a:t>
                </a:r>
                <a:r>
                  <a:rPr lang="en-US" b="1" dirty="0"/>
                  <a:t>)</a:t>
                </a:r>
                <a:r>
                  <a:rPr lang="en-US" b="1" dirty="0">
                    <a:sym typeface="Symbol"/>
                  </a:rPr>
                  <a:t>  </a:t>
                </a:r>
                <a:r>
                  <a:rPr lang="en-US" b="1" dirty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b="1" dirty="0"/>
                  <a:t>(</a:t>
                </a:r>
                <a:r>
                  <a:rPr lang="en-US" b="1" dirty="0" err="1"/>
                  <a:t>Brem+bhabha</a:t>
                </a:r>
                <a:r>
                  <a:rPr lang="en-US" b="1" dirty="0"/>
                  <a:t>) </a:t>
                </a:r>
                <a:r>
                  <a:rPr lang="en-US" b="1" dirty="0">
                    <a:sym typeface="Symbol"/>
                  </a:rPr>
                  <a:t> (</a:t>
                </a:r>
                <a:r>
                  <a:rPr lang="en-US" b="1" dirty="0"/>
                  <a:t>Z+1)</a:t>
                </a:r>
                <a:r>
                  <a:rPr lang="en-US" b="1" dirty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b="1" dirty="0"/>
                  <a:t>(</a:t>
                </a:r>
                <a:r>
                  <a:rPr lang="en-US" b="1" dirty="0" err="1"/>
                  <a:t>Bhabha</a:t>
                </a:r>
                <a:r>
                  <a:rPr lang="en-US" b="1" dirty="0"/>
                  <a:t>) </a:t>
                </a:r>
                <a:r>
                  <a:rPr lang="en-US" dirty="0">
                    <a:solidFill>
                      <a:srgbClr val="000090"/>
                    </a:solidFill>
                    <a:sym typeface="Wingdings"/>
                  </a:rPr>
                  <a:t>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 </a:t>
                </a:r>
                <a:r>
                  <a:rPr lang="en-US" b="1" dirty="0" smtClean="0"/>
                  <a:t>N(</a:t>
                </a:r>
                <a:r>
                  <a:rPr lang="en-US" b="1" dirty="0" err="1" smtClean="0">
                    <a:latin typeface="Symbol" charset="2"/>
                    <a:cs typeface="Symbol" charset="2"/>
                  </a:rPr>
                  <a:t>m</a:t>
                </a:r>
                <a:r>
                  <a:rPr lang="en-US" b="1" baseline="30000" dirty="0" err="1" smtClean="0"/>
                  <a:t>+</a:t>
                </a:r>
                <a:r>
                  <a:rPr lang="en-US" b="1" dirty="0" err="1" smtClean="0">
                    <a:latin typeface="Symbol" charset="2"/>
                    <a:cs typeface="Symbol" charset="2"/>
                  </a:rPr>
                  <a:t>m</a:t>
                </a:r>
                <a:r>
                  <a:rPr lang="en-US" b="1" baseline="30000" dirty="0" smtClean="0"/>
                  <a:t>-</a:t>
                </a:r>
                <a:r>
                  <a:rPr lang="en-US" b="1" dirty="0"/>
                  <a:t>)/N(</a:t>
                </a:r>
                <a:r>
                  <a:rPr lang="en-US" b="1" dirty="0">
                    <a:cs typeface="Symbol" charset="2"/>
                  </a:rPr>
                  <a:t>e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) </a:t>
                </a:r>
                <a:r>
                  <a:rPr lang="en-US" b="1" dirty="0" smtClean="0">
                    <a:sym typeface="Symbol"/>
                  </a:rPr>
                  <a:t> </a:t>
                </a:r>
                <a:r>
                  <a:rPr lang="en-US" b="1" dirty="0" err="1">
                    <a:latin typeface="Symbol" charset="2"/>
                    <a:ea typeface="Symbol" charset="2"/>
                    <a:cs typeface="Symbol" charset="2"/>
                    <a:sym typeface="Symbol"/>
                  </a:rPr>
                  <a:t>s</a:t>
                </a:r>
                <a:r>
                  <a:rPr lang="en-US" b="1" baseline="-25000" dirty="0" err="1">
                    <a:latin typeface="Symbol" charset="2"/>
                    <a:ea typeface="Symbol" charset="2"/>
                    <a:cs typeface="Symbol" charset="2"/>
                    <a:sym typeface="Symbol"/>
                  </a:rPr>
                  <a:t>m</a:t>
                </a:r>
                <a:r>
                  <a:rPr lang="en-US" b="1" dirty="0">
                    <a:sym typeface="Symbol"/>
                  </a:rPr>
                  <a:t>/[(Z+1)</a:t>
                </a:r>
                <a:r>
                  <a:rPr lang="en-US" b="1" dirty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b="1" dirty="0"/>
                  <a:t>(</a:t>
                </a:r>
                <a:r>
                  <a:rPr lang="en-US" b="1" dirty="0" err="1"/>
                  <a:t>Bhabha</a:t>
                </a:r>
                <a:r>
                  <a:rPr lang="en-US" b="1" dirty="0"/>
                  <a:t>)] </a:t>
                </a:r>
                <a:r>
                  <a:rPr lang="en-US" b="1" dirty="0">
                    <a:sym typeface="Symbol"/>
                  </a:rPr>
                  <a:t> </a:t>
                </a:r>
                <a:r>
                  <a:rPr lang="en-US" b="1" dirty="0" smtClean="0"/>
                  <a:t>10</a:t>
                </a:r>
                <a:r>
                  <a:rPr lang="en-US" b="1" baseline="30000" dirty="0" smtClean="0"/>
                  <a:t>-7</a:t>
                </a:r>
                <a:endParaRPr lang="en-US" b="1" baseline="30000" dirty="0"/>
              </a:p>
              <a:p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</a:rPr>
                  <a:t>Very light materials</a:t>
                </a:r>
                <a:r>
                  <a:rPr lang="en-US" b="1" dirty="0">
                    <a:solidFill>
                      <a:schemeClr val="accent6">
                        <a:lumMod val="75000"/>
                      </a:schemeClr>
                    </a:solidFill>
                    <a:ea typeface="Wingdings"/>
                    <a:cs typeface="Symbol" charset="2"/>
                    <a:sym typeface="Wingdings"/>
                  </a:rPr>
                  <a:t>, thick target</a:t>
                </a:r>
              </a:p>
              <a:p>
                <a:pPr lvl="1"/>
                <a:r>
                  <a:rPr lang="en-US" b="1" dirty="0"/>
                  <a:t>maximize </a:t>
                </a:r>
                <a:r>
                  <a:rPr lang="en-US" b="1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="1" baseline="30000" dirty="0" err="1">
                    <a:cs typeface="Symbol" charset="2"/>
                  </a:rPr>
                  <a:t>+</a:t>
                </a:r>
                <a:r>
                  <a:rPr lang="en-US" b="1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="1" baseline="30000" dirty="0"/>
                  <a:t>- </a:t>
                </a:r>
                <a:r>
                  <a:rPr lang="en-US" b="1" dirty="0"/>
                  <a:t>conversion</a:t>
                </a:r>
                <a:r>
                  <a:rPr lang="en-US" b="1" dirty="0" smtClean="0"/>
                  <a:t> </a:t>
                </a:r>
                <a:r>
                  <a:rPr lang="en-US" b="1" dirty="0"/>
                  <a:t>efficiency </a:t>
                </a:r>
                <a:r>
                  <a:rPr lang="en-US" b="1" dirty="0">
                    <a:sym typeface="Symbol"/>
                  </a:rPr>
                  <a:t> </a:t>
                </a:r>
                <a:r>
                  <a:rPr lang="en-US" b="1" dirty="0" smtClean="0"/>
                  <a:t>10</a:t>
                </a:r>
                <a:r>
                  <a:rPr lang="en-US" b="1" baseline="30000" dirty="0" smtClean="0"/>
                  <a:t>-5</a:t>
                </a:r>
                <a:r>
                  <a:rPr lang="en-US" b="1" dirty="0" smtClean="0"/>
                  <a:t> </a:t>
                </a:r>
                <a:r>
                  <a:rPr lang="en-US" dirty="0"/>
                  <a:t>(enters quad) </a:t>
                </a:r>
                <a:r>
                  <a:rPr lang="en-US" dirty="0">
                    <a:solidFill>
                      <a:srgbClr val="000090"/>
                    </a:solidFill>
                    <a:sym typeface="Wingdings"/>
                  </a:rPr>
                  <a:t></a:t>
                </a:r>
                <a:r>
                  <a:rPr lang="en-US" dirty="0" smtClean="0">
                    <a:latin typeface="Symbol" charset="2"/>
                    <a:ea typeface="Wingdings"/>
                    <a:cs typeface="Symbol" charset="2"/>
                    <a:sym typeface="Wingdings"/>
                  </a:rPr>
                  <a:t>  </a:t>
                </a:r>
                <a:r>
                  <a:rPr lang="en-US" dirty="0">
                    <a:ea typeface="Wingdings"/>
                    <a:cs typeface="Symbol" charset="2"/>
                    <a:sym typeface="Wingdings"/>
                  </a:rPr>
                  <a:t>H</a:t>
                </a:r>
                <a:r>
                  <a:rPr lang="en-US" baseline="-25000" dirty="0">
                    <a:ea typeface="Wingdings"/>
                    <a:cs typeface="Symbol" charset="2"/>
                    <a:sym typeface="Wingdings"/>
                  </a:rPr>
                  <a:t>2</a:t>
                </a:r>
                <a:r>
                  <a:rPr lang="en-US" dirty="0">
                    <a:ea typeface="Wingdings"/>
                    <a:cs typeface="Symbol" charset="2"/>
                    <a:sym typeface="Wingdings"/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en-US" dirty="0"/>
                  <a:t>Even for liquid targets O(1m) </a:t>
                </a:r>
                <a:r>
                  <a:rPr lang="en-US" dirty="0" smtClean="0"/>
                  <a:t>needed </a:t>
                </a:r>
                <a:r>
                  <a:rPr lang="en-US" dirty="0">
                    <a:solidFill>
                      <a:srgbClr val="000090"/>
                    </a:solidFill>
                    <a:sym typeface="Wingdings"/>
                  </a:rPr>
                  <a:t></a:t>
                </a:r>
                <a:r>
                  <a:rPr lang="en-US" dirty="0" smtClean="0">
                    <a:latin typeface="Wingdings"/>
                    <a:ea typeface="Wingdings"/>
                    <a:cs typeface="Wingdings"/>
                    <a:sym typeface="Wingdings"/>
                  </a:rPr>
                  <a:t> </a:t>
                </a:r>
                <a:r>
                  <a:rPr lang="en-US" dirty="0" err="1" smtClean="0">
                    <a:latin typeface="Symbol" charset="2"/>
                    <a:cs typeface="Symbol" charset="2"/>
                  </a:rPr>
                  <a:t>e</a:t>
                </a:r>
                <a:r>
                  <a:rPr lang="en-US" baseline="-25000" dirty="0" err="1" smtClean="0">
                    <a:latin typeface="Symbol" charset="2"/>
                    <a:cs typeface="Symbol" charset="2"/>
                  </a:rPr>
                  <a:t>m</a:t>
                </a:r>
                <a:r>
                  <a:rPr lang="en-US" baseline="-25000" dirty="0" smtClean="0"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latin typeface="Symbol" charset="2"/>
                    <a:cs typeface="Symbol" charset="2"/>
                  </a:rPr>
                  <a:t>∝</a:t>
                </a:r>
                <a:r>
                  <a:rPr lang="en-US" baseline="-25000" dirty="0">
                    <a:latin typeface="Symbol" charset="2"/>
                    <a:cs typeface="Symbol" charset="2"/>
                  </a:rPr>
                  <a:t> </a:t>
                </a:r>
                <a:r>
                  <a:rPr lang="en-US" dirty="0">
                    <a:cs typeface="Symbol" charset="2"/>
                  </a:rPr>
                  <a:t>L</a:t>
                </a:r>
                <a:r>
                  <a:rPr lang="en-US" dirty="0">
                    <a:ea typeface="Wingdings"/>
                    <a:cs typeface="Symbol" charset="2"/>
                    <a:sym typeface="Wingdings"/>
                  </a:rPr>
                  <a:t>  increase  </a:t>
                </a:r>
              </a:p>
              <a:p>
                <a:r>
                  <a:rPr lang="en-US" b="1" dirty="0">
                    <a:solidFill>
                      <a:srgbClr val="38A35A"/>
                    </a:solidFill>
                  </a:rPr>
                  <a:t>Not too heavy materials (Be, </a:t>
                </a:r>
                <a:r>
                  <a:rPr lang="en-US" b="1" dirty="0" smtClean="0">
                    <a:solidFill>
                      <a:srgbClr val="38A35A"/>
                    </a:solidFill>
                  </a:rPr>
                  <a:t>C) </a:t>
                </a:r>
                <a:endParaRPr lang="en-US" b="1" dirty="0">
                  <a:solidFill>
                    <a:srgbClr val="38A35A"/>
                  </a:solidFill>
                </a:endParaRPr>
              </a:p>
              <a:p>
                <a:pPr lvl="1"/>
                <a:r>
                  <a:rPr lang="en-US" dirty="0"/>
                  <a:t>Allow low </a:t>
                </a:r>
                <a:r>
                  <a:rPr lang="en-US" dirty="0" err="1">
                    <a:latin typeface="Symbol" charset="2"/>
                    <a:cs typeface="Symbol" charset="2"/>
                  </a:rPr>
                  <a:t>e</a:t>
                </a:r>
                <a:r>
                  <a:rPr lang="en-US" baseline="-25000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aseline="-25000" dirty="0">
                    <a:latin typeface="Symbol" charset="2"/>
                    <a:cs typeface="Symbol" charset="2"/>
                  </a:rPr>
                  <a:t> </a:t>
                </a:r>
                <a:r>
                  <a:rPr lang="en-US" dirty="0"/>
                  <a:t> with small e</a:t>
                </a:r>
                <a:r>
                  <a:rPr lang="en-US" baseline="30000" dirty="0"/>
                  <a:t>+ </a:t>
                </a:r>
                <a:r>
                  <a:rPr lang="en-US" dirty="0" smtClean="0"/>
                  <a:t>loss  </a:t>
                </a:r>
                <a:r>
                  <a:rPr lang="en-US" b="1" dirty="0"/>
                  <a:t>N(</a:t>
                </a:r>
                <a:r>
                  <a:rPr lang="en-US" b="1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="1" baseline="30000" dirty="0" err="1"/>
                  <a:t>+</a:t>
                </a:r>
                <a:r>
                  <a:rPr lang="en-US" b="1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="1" baseline="30000" dirty="0"/>
                  <a:t>-</a:t>
                </a:r>
                <a:r>
                  <a:rPr lang="en-US" b="1" dirty="0"/>
                  <a:t>)/N(</a:t>
                </a:r>
                <a:r>
                  <a:rPr lang="en-US" b="1" dirty="0">
                    <a:cs typeface="Symbol" charset="2"/>
                  </a:rPr>
                  <a:t>e</a:t>
                </a:r>
                <a:r>
                  <a:rPr lang="en-US" b="1" baseline="30000" dirty="0" smtClean="0"/>
                  <a:t>+</a:t>
                </a:r>
                <a:r>
                  <a:rPr lang="en-US" b="1" dirty="0" smtClean="0"/>
                  <a:t>) </a:t>
                </a:r>
                <a:r>
                  <a:rPr lang="en-US" b="1" dirty="0" smtClean="0">
                    <a:sym typeface="Symbol"/>
                  </a:rPr>
                  <a:t> </a:t>
                </a:r>
                <a:r>
                  <a:rPr lang="en-US" b="1" dirty="0">
                    <a:sym typeface="Symbol"/>
                  </a:rPr>
                  <a:t> </a:t>
                </a:r>
                <a:r>
                  <a:rPr lang="en-US" b="1" dirty="0"/>
                  <a:t>10</a:t>
                </a:r>
                <a:r>
                  <a:rPr lang="en-US" b="1" baseline="30000" dirty="0"/>
                  <a:t>-6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244" y="744775"/>
                <a:ext cx="8229600" cy="5748100"/>
              </a:xfrm>
              <a:blipFill rotWithShape="0">
                <a:blip r:embed="rId2"/>
                <a:stretch>
                  <a:fillRect l="-1185" t="-10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23739" y="5844440"/>
            <a:ext cx="8496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32884B"/>
                </a:solidFill>
              </a:rPr>
              <a:t>not too heavy and thin in combination with stored positron beam</a:t>
            </a:r>
          </a:p>
          <a:p>
            <a:r>
              <a:rPr lang="en-US" sz="2400" b="1" dirty="0" smtClean="0">
                <a:solidFill>
                  <a:srgbClr val="32884B"/>
                </a:solidFill>
              </a:rPr>
              <a:t>to reduce requests on positron source</a:t>
            </a:r>
          </a:p>
        </p:txBody>
      </p:sp>
    </p:spTree>
    <p:extLst>
      <p:ext uri="{BB962C8B-B14F-4D97-AF65-F5344CB8AC3E}">
        <p14:creationId xmlns:p14="http://schemas.microsoft.com/office/powerpoint/2010/main" val="149126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6" y="-44382"/>
            <a:ext cx="9083793" cy="1143000"/>
          </a:xfrm>
        </p:spPr>
        <p:txBody>
          <a:bodyPr>
            <a:normAutofit/>
          </a:bodyPr>
          <a:lstStyle/>
          <a:p>
            <a:r>
              <a:rPr lang="en-US" sz="3200" dirty="0"/>
              <a:t>L</a:t>
            </a:r>
            <a:r>
              <a:rPr lang="en-US" sz="3200" dirty="0" smtClean="0"/>
              <a:t>ow emittance </a:t>
            </a:r>
            <a:r>
              <a:rPr lang="en-US" sz="32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3200" dirty="0" smtClean="0"/>
              <a:t> beam production</a:t>
            </a:r>
            <a:br>
              <a:rPr lang="en-US" sz="3200" dirty="0" smtClean="0"/>
            </a:br>
            <a:r>
              <a:rPr lang="en-US" sz="3200" dirty="0" smtClean="0"/>
              <a:t>by positrons on target </a:t>
            </a:r>
            <a:endParaRPr lang="en-US" sz="3200" dirty="0"/>
          </a:p>
        </p:txBody>
      </p:sp>
      <p:grpSp>
        <p:nvGrpSpPr>
          <p:cNvPr id="3" name="Group 2"/>
          <p:cNvGrpSpPr/>
          <p:nvPr/>
        </p:nvGrpSpPr>
        <p:grpSpPr>
          <a:xfrm>
            <a:off x="4825427" y="1243767"/>
            <a:ext cx="4275122" cy="4478641"/>
            <a:chOff x="4825427" y="1243767"/>
            <a:chExt cx="4275122" cy="4478641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6398612" y="1457653"/>
              <a:ext cx="3851" cy="536872"/>
            </a:xfrm>
            <a:prstGeom prst="straightConnector1">
              <a:avLst/>
            </a:prstGeom>
            <a:ln>
              <a:solidFill>
                <a:srgbClr val="00206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/>
            <p:cNvSpPr/>
            <p:nvPr/>
          </p:nvSpPr>
          <p:spPr>
            <a:xfrm rot="5400000">
              <a:off x="5785626" y="1706320"/>
              <a:ext cx="654431" cy="592541"/>
            </a:xfrm>
            <a:prstGeom prst="arc">
              <a:avLst>
                <a:gd name="adj1" fmla="val 15460666"/>
                <a:gd name="adj2" fmla="val 0"/>
              </a:avLst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H="1">
              <a:off x="5217513" y="3336290"/>
              <a:ext cx="10339" cy="5805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 rot="16200000">
              <a:off x="4015043" y="3018479"/>
              <a:ext cx="1959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</a:t>
              </a:r>
              <a:r>
                <a:rPr lang="en-US" sz="1600" baseline="30000" dirty="0" smtClean="0"/>
                <a:t>+ </a:t>
              </a:r>
              <a:r>
                <a:rPr lang="en-US" sz="1600" dirty="0" err="1" smtClean="0"/>
                <a:t>Linac</a:t>
              </a:r>
              <a:r>
                <a:rPr lang="en-US" sz="1600" dirty="0" smtClean="0"/>
                <a:t> or Booster</a:t>
              </a:r>
              <a:endParaRPr lang="en-US" sz="1600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6644594" y="176068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208804" y="2321176"/>
              <a:ext cx="3467761" cy="34012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/>
            <p:cNvCxnSpPr>
              <a:stCxn id="50" idx="5"/>
            </p:cNvCxnSpPr>
            <p:nvPr/>
          </p:nvCxnSpPr>
          <p:spPr>
            <a:xfrm flipV="1">
              <a:off x="7142707" y="2388700"/>
              <a:ext cx="685889" cy="436625"/>
            </a:xfrm>
            <a:prstGeom prst="straightConnector1">
              <a:avLst/>
            </a:prstGeom>
            <a:ln w="12700">
              <a:solidFill>
                <a:srgbClr val="3288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833214" y="2365089"/>
              <a:ext cx="773280" cy="91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6156752" y="2226701"/>
              <a:ext cx="79472" cy="22714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75820" y="1831037"/>
              <a:ext cx="12247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to fast acceleration </a:t>
              </a:r>
              <a:endParaRPr lang="en-US" sz="1600" dirty="0"/>
            </a:p>
          </p:txBody>
        </p:sp>
        <p:cxnSp>
          <p:nvCxnSpPr>
            <p:cNvPr id="29" name="Straight Connector 28"/>
            <p:cNvCxnSpPr>
              <a:endCxn id="115" idx="1"/>
            </p:cNvCxnSpPr>
            <p:nvPr/>
          </p:nvCxnSpPr>
          <p:spPr>
            <a:xfrm flipV="1">
              <a:off x="6154728" y="2340272"/>
              <a:ext cx="2024" cy="1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542628" y="2342223"/>
              <a:ext cx="468360" cy="117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6736190" y="1825021"/>
              <a:ext cx="42511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</a:rPr>
                <a:t>AR</a:t>
              </a:r>
              <a:endParaRPr lang="en-US" sz="1600" b="1" baseline="30000" dirty="0">
                <a:solidFill>
                  <a:srgbClr val="32884B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097111" y="1571946"/>
              <a:ext cx="34496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600" b="1" baseline="30000" dirty="0">
                  <a:solidFill>
                    <a:srgbClr val="32884B"/>
                  </a:solidFill>
                </a:rPr>
                <a:t>-</a:t>
              </a:r>
              <a:endParaRPr lang="en-US" sz="16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850057" y="2795281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 flipH="1" flipV="1">
              <a:off x="8083679" y="2708154"/>
              <a:ext cx="236210" cy="27354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5242690" y="3508543"/>
              <a:ext cx="3849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 flipH="1">
              <a:off x="7007363" y="2123839"/>
              <a:ext cx="945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T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6200000">
              <a:off x="5273120" y="2284515"/>
              <a:ext cx="691720" cy="790739"/>
            </a:xfrm>
            <a:prstGeom prst="arc">
              <a:avLst>
                <a:gd name="adj1" fmla="val 16287080"/>
                <a:gd name="adj2" fmla="val 20970625"/>
              </a:avLst>
            </a:prstGeom>
            <a:ln w="12700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091992" y="2120372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flipH="1">
              <a:off x="6124156" y="1983431"/>
              <a:ext cx="5353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TT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 rot="5400000">
              <a:off x="4794484" y="3061025"/>
              <a:ext cx="85936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59983" y="1983431"/>
              <a:ext cx="6190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AMD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496093" y="2120372"/>
              <a:ext cx="155766" cy="118452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7430332" y="2523949"/>
              <a:ext cx="196061" cy="121859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7118472" y="1833926"/>
              <a:ext cx="710124" cy="527812"/>
            </a:xfrm>
            <a:prstGeom prst="straightConnector1">
              <a:avLst/>
            </a:prstGeom>
            <a:ln w="12700">
              <a:solidFill>
                <a:srgbClr val="32884B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242016" y="4536377"/>
              <a:ext cx="1413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(not to scale)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517082" y="2318706"/>
              <a:ext cx="399318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/>
            <p:cNvSpPr/>
            <p:nvPr/>
          </p:nvSpPr>
          <p:spPr>
            <a:xfrm rot="5400000" flipH="1">
              <a:off x="5994030" y="2237145"/>
              <a:ext cx="140378" cy="190070"/>
            </a:xfrm>
            <a:prstGeom prst="trapezoid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6238372" y="1683382"/>
              <a:ext cx="325190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8741" y="1393238"/>
              <a:ext cx="58961" cy="77127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739891" y="1243767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432FF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0432FF"/>
                  </a:solidFill>
                </a:rPr>
                <a:t>- </a:t>
              </a:r>
              <a:r>
                <a:rPr lang="en-US" sz="1600" dirty="0" smtClean="0">
                  <a:solidFill>
                    <a:srgbClr val="0432FF"/>
                  </a:solidFill>
                </a:rPr>
                <a:t>gun</a:t>
              </a:r>
              <a:endParaRPr lang="en-US" sz="1600" baseline="30000" dirty="0">
                <a:solidFill>
                  <a:srgbClr val="0432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12209" y="1526249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linac</a:t>
              </a:r>
              <a:endParaRPr lang="en-US" sz="16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647368" y="234534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714380" y="2495218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32884B"/>
                  </a:solidFill>
                  <a:cs typeface="Symbol" charset="2"/>
                </a:rPr>
                <a:t>AR</a:t>
              </a:r>
              <a:endParaRPr lang="en-US" dirty="0">
                <a:solidFill>
                  <a:srgbClr val="32884B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66471" y="2687211"/>
              <a:ext cx="394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="1" baseline="30000" dirty="0">
                  <a:solidFill>
                    <a:srgbClr val="32884B"/>
                  </a:solidFill>
                </a:rPr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 flipH="1">
              <a:off x="6923890" y="2226702"/>
              <a:ext cx="45719" cy="1933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8596" y="2329806"/>
              <a:ext cx="491293" cy="58894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108183" y="1393238"/>
                <a:ext cx="4761559" cy="4893647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sz="2400" u="sng" dirty="0" smtClean="0">
                    <a:solidFill>
                      <a:srgbClr val="FF0000"/>
                    </a:solidFill>
                  </a:rPr>
                  <a:t>Goal:</a:t>
                </a:r>
                <a:r>
                  <a:rPr lang="en-US" sz="2400" dirty="0" smtClean="0">
                    <a:solidFill>
                      <a:srgbClr val="7030A0"/>
                    </a:solidFill>
                  </a:rPr>
                  <a:t>  </a:t>
                </a: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    </a:t>
                </a:r>
                <a:r>
                  <a:rPr lang="en-US" sz="2400" dirty="0" smtClean="0">
                    <a:solidFill>
                      <a:srgbClr val="32884B"/>
                    </a:solidFill>
                  </a:rPr>
                  <a:t>@T </a:t>
                </a:r>
                <a14:m>
                  <m:oMath xmlns="" xmlns:m="http://schemas.openxmlformats.org/officeDocument/2006/math">
                    <m:r>
                      <a:rPr lang="en-US" sz="2400" i="1">
                        <a:solidFill>
                          <a:srgbClr val="32884B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n-US" sz="2400" dirty="0" smtClean="0">
                    <a:solidFill>
                      <a:srgbClr val="32884B"/>
                    </a:solidFill>
                  </a:rPr>
                  <a:t> 10</a:t>
                </a:r>
                <a:r>
                  <a:rPr lang="en-US" sz="2400" baseline="30000" dirty="0" smtClean="0">
                    <a:solidFill>
                      <a:srgbClr val="32884B"/>
                    </a:solidFill>
                  </a:rPr>
                  <a:t>11 </a:t>
                </a:r>
                <a:r>
                  <a:rPr lang="en-US" sz="2400" dirty="0" smtClean="0">
                    <a:solidFill>
                      <a:srgbClr val="32884B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2400" dirty="0" smtClean="0">
                    <a:solidFill>
                      <a:srgbClr val="32884B"/>
                    </a:solidFill>
                    <a:ea typeface="Symbol" charset="2"/>
                    <a:cs typeface="Symbol" charset="2"/>
                  </a:rPr>
                  <a:t>/s  </a:t>
                </a:r>
              </a:p>
              <a:p>
                <a:r>
                  <a:rPr lang="en-US" sz="24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Efficiency </a:t>
                </a:r>
                <a14:m>
                  <m:oMath xmlns=""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10</a:t>
                </a:r>
                <a:r>
                  <a:rPr lang="en-US" sz="2400" baseline="300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-7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(</a:t>
                </a:r>
                <a:r>
                  <a:rPr lang="en-US" sz="2400" dirty="0" smtClean="0">
                    <a:ea typeface="Symbol" charset="2"/>
                    <a:cs typeface="Symbol" charset="2"/>
                  </a:rPr>
                  <a:t>with </a:t>
                </a:r>
                <a:r>
                  <a:rPr lang="en-US" sz="2400" dirty="0">
                    <a:ea typeface="Symbol" charset="2"/>
                    <a:cs typeface="Symbol" charset="2"/>
                  </a:rPr>
                  <a:t>Be </a:t>
                </a:r>
                <a:r>
                  <a:rPr lang="en-US" sz="2400" dirty="0" smtClean="0">
                    <a:ea typeface="Symbol" charset="2"/>
                    <a:cs typeface="Symbol" charset="2"/>
                  </a:rPr>
                  <a:t>3mm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)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240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2400" dirty="0" smtClean="0">
                    <a:solidFill>
                      <a:srgbClr val="7030A0"/>
                    </a:solidFill>
                  </a:rPr>
                  <a:t>         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10</a:t>
                </a:r>
                <a:r>
                  <a:rPr lang="en-US" sz="2400" baseline="30000" dirty="0" smtClean="0">
                    <a:solidFill>
                      <a:srgbClr val="FF0000"/>
                    </a:solidFill>
                  </a:rPr>
                  <a:t>18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 e</a:t>
                </a:r>
                <a:r>
                  <a:rPr lang="en-US" sz="2400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sz="2400" dirty="0" smtClean="0">
                    <a:solidFill>
                      <a:srgbClr val="FF0000"/>
                    </a:solidFill>
                  </a:rPr>
                  <a:t>/s needed @T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240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is-IS" sz="2400" i="1">
                        <a:solidFill>
                          <a:srgbClr val="7030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endParaRPr lang="en-US" sz="2400" dirty="0" smtClean="0">
                  <a:solidFill>
                    <a:srgbClr val="7030A0"/>
                  </a:solidFill>
                </a:endParaRPr>
              </a:p>
              <a:p>
                <a:r>
                  <a:rPr lang="en-US" sz="2400" dirty="0" smtClean="0">
                    <a:solidFill>
                      <a:srgbClr val="7030A0"/>
                    </a:solidFill>
                  </a:rPr>
                  <a:t> </a:t>
                </a:r>
                <a:r>
                  <a:rPr lang="en-US" sz="2400" dirty="0" smtClean="0"/>
                  <a:t>e</a:t>
                </a:r>
                <a:r>
                  <a:rPr lang="en-US" sz="2400" baseline="30000" dirty="0" smtClean="0"/>
                  <a:t>+</a:t>
                </a:r>
                <a:r>
                  <a:rPr lang="en-US" sz="2400" dirty="0" smtClean="0"/>
                  <a:t> stored beam with T </a:t>
                </a:r>
              </a:p>
              <a:p>
                <a:endParaRPr lang="en-US" sz="2400" dirty="0" smtClean="0">
                  <a:solidFill>
                    <a:schemeClr val="tx1"/>
                  </a:solidFill>
                </a:endParaRPr>
              </a:p>
              <a:p>
                <a:r>
                  <a:rPr lang="en-US" sz="2400" dirty="0" smtClean="0">
                    <a:solidFill>
                      <a:schemeClr val="tx1"/>
                    </a:solidFill>
                  </a:rPr>
                  <a:t>need the largest possible  lifetime</a:t>
                </a:r>
              </a:p>
              <a:p>
                <a:r>
                  <a:rPr lang="en-US" sz="2400" dirty="0" smtClean="0"/>
                  <a:t>to minimize positron source rate </a:t>
                </a:r>
              </a:p>
              <a:p>
                <a:endParaRPr lang="en-US" sz="24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2400" dirty="0" err="1">
                    <a:ea typeface="Symbol" charset="2"/>
                    <a:cs typeface="Symbol" charset="2"/>
                  </a:rPr>
                  <a:t>LHeC</a:t>
                </a:r>
                <a:r>
                  <a:rPr lang="en-US" sz="2400" dirty="0">
                    <a:ea typeface="Symbol" charset="2"/>
                    <a:cs typeface="Symbol" charset="2"/>
                  </a:rPr>
                  <a:t> like e+ </a:t>
                </a:r>
                <a:r>
                  <a:rPr lang="en-US" sz="2400" dirty="0" smtClean="0">
                    <a:ea typeface="Symbol" charset="2"/>
                    <a:cs typeface="Symbol" charset="2"/>
                  </a:rPr>
                  <a:t>source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required rate </a:t>
                </a:r>
                <a:r>
                  <a:rPr lang="en-US" sz="2400" dirty="0" smtClean="0"/>
                  <a:t>with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2400" dirty="0">
                    <a:solidFill>
                      <a:schemeClr val="tx1"/>
                    </a:solidFill>
                  </a:rPr>
                  <a:t>lifetime(e+)</a:t>
                </a:r>
                <a:r>
                  <a:rPr lang="en-US" sz="2400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="" xmlns:m="http://schemas.openxmlformats.org/officeDocument/2006/math">
                    <m:r>
                      <a:rPr lang="en-US" sz="2400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 250 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turns </a:t>
                </a:r>
                <a:r>
                  <a:rPr lang="en-US" sz="2400" dirty="0" smtClean="0"/>
                  <a:t>[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i.e. 25% momentum aperture (+/-12%)]</a:t>
                </a:r>
                <a:r>
                  <a:rPr lang="is-IS" sz="2400" dirty="0" smtClean="0">
                    <a:solidFill>
                      <a:srgbClr val="7030A0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240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 n(</a:t>
                </a:r>
                <a:r>
                  <a:rPr lang="en-US" sz="2400" dirty="0" smtClean="0">
                    <a:solidFill>
                      <a:schemeClr val="tx1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)/n(e</a:t>
                </a:r>
                <a:r>
                  <a:rPr lang="en-US" sz="2400" baseline="30000" dirty="0" smtClean="0">
                    <a:solidFill>
                      <a:schemeClr val="tx1"/>
                    </a:solidFill>
                  </a:rPr>
                  <a:t>+</a:t>
                </a:r>
                <a:r>
                  <a:rPr lang="en-US" sz="2400" dirty="0" smtClean="0">
                    <a:solidFill>
                      <a:schemeClr val="tx1"/>
                    </a:solidFill>
                  </a:rPr>
                  <a:t> source) </a:t>
                </a:r>
                <a14:m>
                  <m:oMath xmlns="" xmlns:m="http://schemas.openxmlformats.org/officeDocument/2006/math">
                    <m:r>
                      <a:rPr lang="en-US" sz="2400" i="1"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sz="2400" dirty="0" smtClean="0">
                    <a:solidFill>
                      <a:schemeClr val="tx1"/>
                    </a:solidFill>
                  </a:rPr>
                  <a:t>10</a:t>
                </a:r>
                <a:r>
                  <a:rPr lang="en-US" sz="2400" baseline="30000" dirty="0" smtClean="0">
                    <a:solidFill>
                      <a:schemeClr val="tx1"/>
                    </a:solidFill>
                  </a:rPr>
                  <a:t>-5</a:t>
                </a:r>
                <a:endParaRPr lang="en-US" sz="2400" baseline="30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83" y="1393238"/>
                <a:ext cx="4761559" cy="4893647"/>
              </a:xfrm>
              <a:prstGeom prst="rect">
                <a:avLst/>
              </a:prstGeom>
              <a:blipFill rotWithShape="0">
                <a:blip r:embed="rId3"/>
                <a:stretch>
                  <a:fillRect l="-1913" t="-870" b="-11304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568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25427" y="1243767"/>
            <a:ext cx="4275122" cy="4478641"/>
            <a:chOff x="4825427" y="1243767"/>
            <a:chExt cx="4275122" cy="4478641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6398612" y="1457653"/>
              <a:ext cx="3851" cy="536872"/>
            </a:xfrm>
            <a:prstGeom prst="straightConnector1">
              <a:avLst/>
            </a:prstGeom>
            <a:ln>
              <a:solidFill>
                <a:srgbClr val="00206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/>
            <p:cNvSpPr/>
            <p:nvPr/>
          </p:nvSpPr>
          <p:spPr>
            <a:xfrm rot="5400000">
              <a:off x="5785626" y="1706320"/>
              <a:ext cx="654431" cy="592541"/>
            </a:xfrm>
            <a:prstGeom prst="arc">
              <a:avLst>
                <a:gd name="adj1" fmla="val 15460666"/>
                <a:gd name="adj2" fmla="val 0"/>
              </a:avLst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H="1">
              <a:off x="5217513" y="3336290"/>
              <a:ext cx="10339" cy="5805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 rot="16200000">
              <a:off x="4015043" y="3018479"/>
              <a:ext cx="1959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</a:t>
              </a:r>
              <a:r>
                <a:rPr lang="en-US" sz="1600" baseline="30000" dirty="0" smtClean="0"/>
                <a:t>+ </a:t>
              </a:r>
              <a:r>
                <a:rPr lang="en-US" sz="1600" dirty="0" err="1" smtClean="0"/>
                <a:t>Linac</a:t>
              </a:r>
              <a:r>
                <a:rPr lang="en-US" sz="1600" dirty="0" smtClean="0"/>
                <a:t> or Booster</a:t>
              </a:r>
              <a:endParaRPr lang="en-US" sz="1600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6644594" y="176068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208804" y="2321176"/>
              <a:ext cx="3467761" cy="34012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/>
            <p:cNvCxnSpPr>
              <a:stCxn id="50" idx="5"/>
            </p:cNvCxnSpPr>
            <p:nvPr/>
          </p:nvCxnSpPr>
          <p:spPr>
            <a:xfrm flipV="1">
              <a:off x="7142707" y="2388700"/>
              <a:ext cx="685889" cy="436625"/>
            </a:xfrm>
            <a:prstGeom prst="straightConnector1">
              <a:avLst/>
            </a:prstGeom>
            <a:ln w="12700">
              <a:solidFill>
                <a:srgbClr val="3288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833214" y="2365089"/>
              <a:ext cx="773280" cy="91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6156752" y="2226701"/>
              <a:ext cx="79472" cy="22714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75820" y="1831037"/>
              <a:ext cx="12247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to fast acceleration </a:t>
              </a:r>
              <a:endParaRPr lang="en-US" sz="1600" dirty="0"/>
            </a:p>
          </p:txBody>
        </p:sp>
        <p:cxnSp>
          <p:nvCxnSpPr>
            <p:cNvPr id="29" name="Straight Connector 28"/>
            <p:cNvCxnSpPr>
              <a:endCxn id="115" idx="1"/>
            </p:cNvCxnSpPr>
            <p:nvPr/>
          </p:nvCxnSpPr>
          <p:spPr>
            <a:xfrm flipV="1">
              <a:off x="6154728" y="2340272"/>
              <a:ext cx="2024" cy="1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542628" y="2342223"/>
              <a:ext cx="468360" cy="117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6736190" y="1825021"/>
              <a:ext cx="42511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</a:rPr>
                <a:t>AR</a:t>
              </a:r>
              <a:endParaRPr lang="en-US" sz="1600" b="1" baseline="30000" dirty="0">
                <a:solidFill>
                  <a:srgbClr val="32884B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097111" y="1571946"/>
              <a:ext cx="34496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600" b="1" baseline="30000" dirty="0">
                  <a:solidFill>
                    <a:srgbClr val="32884B"/>
                  </a:solidFill>
                </a:rPr>
                <a:t>-</a:t>
              </a:r>
              <a:endParaRPr lang="en-US" sz="16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850057" y="2795281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 flipH="1" flipV="1">
              <a:off x="8083679" y="2708154"/>
              <a:ext cx="236210" cy="27354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5242690" y="3508543"/>
              <a:ext cx="3849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 flipH="1">
              <a:off x="7007363" y="2123839"/>
              <a:ext cx="945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T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6200000">
              <a:off x="5273120" y="2284515"/>
              <a:ext cx="691720" cy="790739"/>
            </a:xfrm>
            <a:prstGeom prst="arc">
              <a:avLst>
                <a:gd name="adj1" fmla="val 16287080"/>
                <a:gd name="adj2" fmla="val 20970625"/>
              </a:avLst>
            </a:prstGeom>
            <a:ln w="12700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091992" y="2120372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flipH="1">
              <a:off x="6124156" y="1983431"/>
              <a:ext cx="5353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TT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 rot="5400000">
              <a:off x="4794484" y="3061025"/>
              <a:ext cx="85936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59983" y="1983431"/>
              <a:ext cx="6190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AMD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496093" y="2120372"/>
              <a:ext cx="155766" cy="118452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7430332" y="2523949"/>
              <a:ext cx="196061" cy="121859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7118472" y="1833926"/>
              <a:ext cx="710124" cy="527812"/>
            </a:xfrm>
            <a:prstGeom prst="straightConnector1">
              <a:avLst/>
            </a:prstGeom>
            <a:ln w="12700">
              <a:solidFill>
                <a:srgbClr val="32884B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242016" y="4536377"/>
              <a:ext cx="1413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(not to scale)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517082" y="2318706"/>
              <a:ext cx="399318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/>
            <p:cNvSpPr/>
            <p:nvPr/>
          </p:nvSpPr>
          <p:spPr>
            <a:xfrm rot="5400000" flipH="1">
              <a:off x="5994030" y="2237145"/>
              <a:ext cx="140378" cy="190070"/>
            </a:xfrm>
            <a:prstGeom prst="trapezoid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6238372" y="1683382"/>
              <a:ext cx="325190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8741" y="1393238"/>
              <a:ext cx="58961" cy="77127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739891" y="1243767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432FF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0432FF"/>
                  </a:solidFill>
                </a:rPr>
                <a:t>- </a:t>
              </a:r>
              <a:r>
                <a:rPr lang="en-US" sz="1600" dirty="0" smtClean="0">
                  <a:solidFill>
                    <a:srgbClr val="0432FF"/>
                  </a:solidFill>
                </a:rPr>
                <a:t>gun</a:t>
              </a:r>
              <a:endParaRPr lang="en-US" sz="1600" baseline="30000" dirty="0">
                <a:solidFill>
                  <a:srgbClr val="0432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12209" y="1526249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linac</a:t>
              </a:r>
              <a:endParaRPr lang="en-US" sz="16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647368" y="234534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714380" y="2495218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32884B"/>
                  </a:solidFill>
                  <a:cs typeface="Symbol" charset="2"/>
                </a:rPr>
                <a:t>AR</a:t>
              </a:r>
              <a:endParaRPr lang="en-US" dirty="0">
                <a:solidFill>
                  <a:srgbClr val="32884B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66471" y="2687211"/>
              <a:ext cx="394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="1" baseline="30000" dirty="0">
                  <a:solidFill>
                    <a:srgbClr val="32884B"/>
                  </a:solidFill>
                </a:rPr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 flipH="1">
              <a:off x="6923890" y="2226702"/>
              <a:ext cx="45719" cy="1933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8596" y="2329806"/>
              <a:ext cx="491293" cy="58894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143021" y="1038544"/>
                <a:ext cx="4918220" cy="2308324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b="1" u="sng" dirty="0" smtClean="0">
                    <a:solidFill>
                      <a:srgbClr val="FF0000"/>
                    </a:solidFill>
                  </a:rPr>
                  <a:t>from e</a:t>
                </a:r>
                <a:r>
                  <a:rPr lang="en-US" b="1" u="sng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b="1" u="sng" dirty="0" smtClean="0">
                    <a:solidFill>
                      <a:srgbClr val="FF0000"/>
                    </a:solidFill>
                  </a:rPr>
                  <a:t> SOURCE to RING:</a:t>
                </a:r>
                <a:endParaRPr lang="en-US" u="sng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 smtClean="0">
                    <a:solidFill>
                      <a:srgbClr val="0432FF"/>
                    </a:solidFill>
                  </a:rPr>
                  <a:t>e</a:t>
                </a:r>
                <a:r>
                  <a:rPr lang="en-US" b="1" baseline="30000" dirty="0" smtClean="0">
                    <a:solidFill>
                      <a:srgbClr val="0432FF"/>
                    </a:solidFill>
                  </a:rPr>
                  <a:t>-</a:t>
                </a:r>
                <a:r>
                  <a:rPr lang="en-US" dirty="0"/>
                  <a:t> </a:t>
                </a:r>
                <a:r>
                  <a:rPr lang="en-US" dirty="0" smtClean="0"/>
                  <a:t>on conventional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Heavy </a:t>
                </a:r>
                <a:r>
                  <a:rPr lang="en-US" dirty="0">
                    <a:solidFill>
                      <a:prstClr val="black"/>
                    </a:solidFill>
                  </a:rPr>
                  <a:t>Thick Target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(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TT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) for 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e</a:t>
                </a:r>
                <a:r>
                  <a:rPr lang="en-US" baseline="30000" dirty="0" err="1" smtClean="0">
                    <a:solidFill>
                      <a:srgbClr val="FF0000"/>
                    </a:solidFill>
                  </a:rPr>
                  <a:t>+</a:t>
                </a:r>
                <a:r>
                  <a:rPr lang="en-US" dirty="0" err="1" smtClean="0">
                    <a:solidFill>
                      <a:srgbClr val="0432FF"/>
                    </a:solidFill>
                  </a:rPr>
                  <a:t>e</a:t>
                </a:r>
                <a:r>
                  <a:rPr lang="en-US" baseline="30000" dirty="0" smtClean="0">
                    <a:solidFill>
                      <a:srgbClr val="0432FF"/>
                    </a:solidFill>
                  </a:rPr>
                  <a:t>-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pairs production. </a:t>
                </a:r>
                <a:endParaRPr lang="en-US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n-US" dirty="0" smtClean="0"/>
              </a:p>
              <a:p>
                <a:r>
                  <a:rPr lang="en-US" dirty="0" smtClean="0"/>
                  <a:t> </a:t>
                </a:r>
                <a:endParaRPr lang="en-US" dirty="0" smtClean="0">
                  <a:solidFill>
                    <a:prstClr val="black"/>
                  </a:solidFill>
                </a:endParaRPr>
              </a:p>
              <a:p>
                <a:pPr marL="285750" lvl="0" indent="-285750">
                  <a:buFont typeface="Arial" charset="0"/>
                  <a:buChar char="•"/>
                </a:pPr>
                <a:r>
                  <a:rPr lang="en-US" dirty="0" smtClean="0"/>
                  <a:t>Adiabatic Matching Device (</a:t>
                </a:r>
                <a:r>
                  <a:rPr lang="en-US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AMD</a:t>
                </a:r>
                <a:r>
                  <a:rPr lang="en-US" dirty="0" smtClean="0"/>
                  <a:t>) for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b="1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dirty="0" smtClean="0"/>
                  <a:t> collection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285750" lvl="0" indent="-285750">
                  <a:buFont typeface="Arial" charset="0"/>
                  <a:buChar char="•"/>
                </a:pPr>
                <a:r>
                  <a:rPr lang="en-US" dirty="0" smtClean="0"/>
                  <a:t>acceleration (</a:t>
                </a:r>
                <a:r>
                  <a:rPr lang="en-US" dirty="0" err="1" smtClean="0"/>
                  <a:t>linac</a:t>
                </a:r>
                <a:r>
                  <a:rPr lang="en-US" dirty="0" smtClean="0"/>
                  <a:t> / booster) </a:t>
                </a:r>
                <a:r>
                  <a:rPr lang="en-US" dirty="0"/>
                  <a:t>, injection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021" y="1038544"/>
                <a:ext cx="4918220" cy="2308324"/>
              </a:xfrm>
              <a:prstGeom prst="rect">
                <a:avLst/>
              </a:prstGeom>
              <a:blipFill rotWithShape="0">
                <a:blip r:embed="rId3"/>
                <a:stretch>
                  <a:fillRect l="-739" t="-781" b="-2344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164820" y="3398966"/>
            <a:ext cx="4384972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b="1" u="sng" dirty="0">
                <a:solidFill>
                  <a:srgbClr val="FF0000"/>
                </a:solidFill>
              </a:rPr>
              <a:t>e</a:t>
            </a:r>
            <a:r>
              <a:rPr lang="en-US" b="1" u="sng" baseline="30000" dirty="0">
                <a:solidFill>
                  <a:srgbClr val="FF0000"/>
                </a:solidFill>
              </a:rPr>
              <a:t>+</a:t>
            </a:r>
            <a:r>
              <a:rPr lang="en-US" b="1" u="sng" dirty="0">
                <a:solidFill>
                  <a:srgbClr val="FF0000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RING:</a:t>
            </a:r>
            <a:endParaRPr lang="en-US" u="sng" dirty="0"/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6.3 km 45 GeV </a:t>
            </a:r>
            <a:r>
              <a:rPr lang="en-US" dirty="0" smtClean="0"/>
              <a:t>storage </a:t>
            </a:r>
            <a:r>
              <a:rPr lang="en-US" dirty="0"/>
              <a:t>ring </a:t>
            </a:r>
            <a:r>
              <a:rPr lang="en-US" dirty="0" smtClean="0"/>
              <a:t>with </a:t>
            </a:r>
            <a:r>
              <a:rPr lang="en-US" dirty="0"/>
              <a:t>target </a:t>
            </a:r>
            <a:r>
              <a:rPr lang="en-US" b="1" dirty="0">
                <a:solidFill>
                  <a:srgbClr val="FF0000"/>
                </a:solidFill>
              </a:rPr>
              <a:t>T </a:t>
            </a:r>
            <a:r>
              <a:rPr lang="en-US" dirty="0"/>
              <a:t>for muon production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194198" y="4569712"/>
                <a:ext cx="4886219" cy="2308324"/>
              </a:xfrm>
              <a:prstGeom prst="rect">
                <a:avLst/>
              </a:prstGeom>
              <a:noFill/>
              <a:ln w="28575">
                <a:solidFill>
                  <a:srgbClr val="32884B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b="1" u="sng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b="1" u="sng" dirty="0" smtClean="0">
                    <a:solidFill>
                      <a:srgbClr val="32884B"/>
                    </a:solidFill>
                    <a:cs typeface="Symbol" charset="2"/>
                  </a:rPr>
                  <a:t>from</a:t>
                </a:r>
                <a:r>
                  <a:rPr lang="en-US" b="1" u="sng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 m</a:t>
                </a:r>
                <a:r>
                  <a:rPr lang="en-US" b="1" u="sng" baseline="30000" dirty="0" smtClean="0">
                    <a:solidFill>
                      <a:srgbClr val="32884B"/>
                    </a:solidFill>
                  </a:rPr>
                  <a:t>+</a:t>
                </a:r>
                <a:r>
                  <a:rPr lang="en-US" u="sng" dirty="0" smtClean="0">
                    <a:solidFill>
                      <a:srgbClr val="32884B"/>
                    </a:solidFill>
                  </a:rPr>
                  <a:t> </a:t>
                </a:r>
                <a:r>
                  <a:rPr lang="en-US" b="1" u="sng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b="1" u="sng" baseline="30000" dirty="0" smtClean="0">
                    <a:solidFill>
                      <a:srgbClr val="32884B"/>
                    </a:solidFill>
                  </a:rPr>
                  <a:t>-  </a:t>
                </a:r>
                <a:r>
                  <a:rPr lang="en-US" b="1" u="sng" dirty="0" smtClean="0">
                    <a:solidFill>
                      <a:srgbClr val="32884B"/>
                    </a:solidFill>
                  </a:rPr>
                  <a:t>production to collider</a:t>
                </a:r>
              </a:p>
              <a:p>
                <a:pPr marL="285750" lvl="1" indent="-285750">
                  <a:buFont typeface="Arial" charset="0"/>
                  <a:buChar char="•"/>
                </a:pPr>
                <a:r>
                  <a:rPr lang="en-US" dirty="0" smtClean="0"/>
                  <a:t>produced by the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en-US" dirty="0" smtClean="0"/>
                  <a:t> beam on target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T </a:t>
                </a:r>
                <a:r>
                  <a:rPr lang="en-US" dirty="0" smtClean="0"/>
                  <a:t>with     </a:t>
                </a:r>
                <a:r>
                  <a:rPr lang="en-US" b="1" dirty="0" smtClean="0"/>
                  <a:t>E(</a:t>
                </a:r>
                <a:r>
                  <a:rPr lang="en-US" b="1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="1" dirty="0" smtClean="0"/>
                  <a:t>) </a:t>
                </a:r>
                <a14:m>
                  <m:oMath xmlns="" xmlns:m="http://schemas.openxmlformats.org/officeDocument/2006/math">
                    <m:r>
                      <a:rPr lang="en-US" b="1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b="1" dirty="0" smtClean="0"/>
                  <a:t>22 GeV</a:t>
                </a:r>
                <a:r>
                  <a:rPr lang="en-US" dirty="0" smtClean="0"/>
                  <a:t>, </a:t>
                </a:r>
                <a:r>
                  <a:rPr lang="en-US" dirty="0" smtClean="0">
                    <a:latin typeface="Symbol" charset="2"/>
                    <a:cs typeface="Symbol" charset="2"/>
                  </a:rPr>
                  <a:t>g(m</a:t>
                </a:r>
                <a:r>
                  <a:rPr lang="en-US" dirty="0">
                    <a:latin typeface="Symbol" charset="2"/>
                    <a:cs typeface="Symbol" charset="2"/>
                  </a:rPr>
                  <a:t>)</a:t>
                </a:r>
                <a:r>
                  <a:rPr lang="en-US" dirty="0">
                    <a:solidFill>
                      <a:prstClr val="black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=""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dirty="0"/>
                  <a:t>200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>
                    <a:solidFill>
                      <a:srgbClr val="32884B"/>
                    </a:solidFill>
                    <a:latin typeface="Symbol" charset="2"/>
                    <a:ea typeface="Symbol" charset="2"/>
                    <a:cs typeface="Symbol" charset="2"/>
                  </a:rPr>
                  <a:t>t</a:t>
                </a:r>
                <a:r>
                  <a:rPr lang="en-US" b="1" baseline="-25000" dirty="0" err="1">
                    <a:solidFill>
                      <a:srgbClr val="32884B"/>
                    </a:solidFill>
                  </a:rPr>
                  <a:t>lab</a:t>
                </a:r>
                <a:r>
                  <a:rPr lang="en-US" b="1" dirty="0">
                    <a:solidFill>
                      <a:srgbClr val="32884B"/>
                    </a:solidFill>
                  </a:rPr>
                  <a:t>(</a:t>
                </a:r>
                <a:r>
                  <a:rPr lang="en-US" b="1" dirty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m) </a:t>
                </a:r>
                <a14:m>
                  <m:oMath xmlns="" xmlns:m="http://schemas.openxmlformats.org/officeDocument/2006/math">
                    <m:r>
                      <a:rPr lang="en-US" b="1" i="1">
                        <a:solidFill>
                          <a:srgbClr val="32884B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b="1" dirty="0" smtClean="0">
                    <a:solidFill>
                      <a:srgbClr val="32884B"/>
                    </a:solidFill>
                  </a:rPr>
                  <a:t>500</a:t>
                </a:r>
                <a:r>
                  <a:rPr lang="en-US" b="1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b="1" dirty="0" smtClean="0">
                    <a:solidFill>
                      <a:srgbClr val="32884B"/>
                    </a:solidFill>
                  </a:rPr>
                  <a:t>s </a:t>
                </a:r>
                <a:endParaRPr lang="en-US" b="1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>
                    <a:solidFill>
                      <a:srgbClr val="32884B"/>
                    </a:solidFill>
                  </a:rPr>
                  <a:t>AR</a:t>
                </a:r>
                <a:r>
                  <a:rPr lang="en-US" dirty="0"/>
                  <a:t>: </a:t>
                </a:r>
                <a:r>
                  <a:rPr lang="en-US" b="1" dirty="0"/>
                  <a:t>60 m</a:t>
                </a:r>
                <a:r>
                  <a:rPr lang="en-US" dirty="0"/>
                  <a:t> isochronous </a:t>
                </a:r>
                <a:r>
                  <a:rPr lang="en-US" dirty="0" smtClean="0"/>
                  <a:t>and high mom. acceptance rings  </a:t>
                </a:r>
                <a:r>
                  <a:rPr lang="en-US" dirty="0"/>
                  <a:t>will </a:t>
                </a:r>
                <a:r>
                  <a:rPr lang="en-US" dirty="0" smtClean="0"/>
                  <a:t>recombine </a:t>
                </a:r>
                <a:r>
                  <a:rPr lang="en-US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/>
                  <a:t> bunches  </a:t>
                </a:r>
                <a:r>
                  <a:rPr lang="en-US" dirty="0"/>
                  <a:t>for ~ 1 </a:t>
                </a:r>
                <a:r>
                  <a:rPr lang="en-US" dirty="0" err="1">
                    <a:latin typeface="Symbol" charset="2"/>
                    <a:cs typeface="Symbol" charset="2"/>
                  </a:rPr>
                  <a:t>t</a:t>
                </a:r>
                <a:r>
                  <a:rPr lang="en-US" baseline="-25000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err="1"/>
                  <a:t>lab</a:t>
                </a:r>
                <a:r>
                  <a:rPr lang="en-US" dirty="0"/>
                  <a:t> </a:t>
                </a:r>
                <a14:m>
                  <m:oMath xmlns=""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dirty="0"/>
                  <a:t>2500 </a:t>
                </a:r>
                <a:r>
                  <a:rPr lang="en-US" dirty="0" smtClean="0"/>
                  <a:t>turns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fast acceleration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muon collider</a:t>
                </a: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98" y="4569712"/>
                <a:ext cx="4886219" cy="2308324"/>
              </a:xfrm>
              <a:prstGeom prst="rect">
                <a:avLst/>
              </a:prstGeom>
              <a:blipFill rotWithShape="0">
                <a:blip r:embed="rId4"/>
                <a:stretch>
                  <a:fillRect l="-620" t="-1567" b="-2611"/>
                </a:stretch>
              </a:blipFill>
              <a:ln w="28575">
                <a:solidFill>
                  <a:srgbClr val="32884B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Down Arrow 52"/>
          <p:cNvSpPr/>
          <p:nvPr/>
        </p:nvSpPr>
        <p:spPr>
          <a:xfrm>
            <a:off x="2357306" y="3268400"/>
            <a:ext cx="169154" cy="215167"/>
          </a:xfrm>
          <a:prstGeom prst="downArrow">
            <a:avLst/>
          </a:prstGeom>
          <a:solidFill>
            <a:srgbClr val="FFEDD7"/>
          </a:solidFill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2147256" y="4428793"/>
            <a:ext cx="169154" cy="215167"/>
          </a:xfrm>
          <a:prstGeom prst="downArrow">
            <a:avLst/>
          </a:prstGeom>
          <a:solidFill>
            <a:srgbClr val="FFEDD7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24386" y="-44382"/>
            <a:ext cx="908379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Low emittance </a:t>
            </a:r>
            <a:r>
              <a:rPr lang="en-US" sz="320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3200" smtClean="0"/>
              <a:t> beam production</a:t>
            </a:r>
            <a:br>
              <a:rPr lang="en-US" sz="3200" smtClean="0"/>
            </a:br>
            <a:r>
              <a:rPr lang="en-US" sz="3200" smtClean="0"/>
              <a:t>by positrons on target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460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25427" y="1243767"/>
            <a:ext cx="4275122" cy="4478641"/>
            <a:chOff x="4825427" y="1243767"/>
            <a:chExt cx="4275122" cy="4478641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6398612" y="1457653"/>
              <a:ext cx="3851" cy="536872"/>
            </a:xfrm>
            <a:prstGeom prst="straightConnector1">
              <a:avLst/>
            </a:prstGeom>
            <a:ln>
              <a:solidFill>
                <a:srgbClr val="00206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/>
            <p:cNvSpPr/>
            <p:nvPr/>
          </p:nvSpPr>
          <p:spPr>
            <a:xfrm rot="5400000">
              <a:off x="5785626" y="1706320"/>
              <a:ext cx="654431" cy="592541"/>
            </a:xfrm>
            <a:prstGeom prst="arc">
              <a:avLst>
                <a:gd name="adj1" fmla="val 15460666"/>
                <a:gd name="adj2" fmla="val 0"/>
              </a:avLst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H="1">
              <a:off x="5217513" y="3336290"/>
              <a:ext cx="10339" cy="5805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 rot="16200000">
              <a:off x="4015043" y="3018479"/>
              <a:ext cx="1959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</a:t>
              </a:r>
              <a:r>
                <a:rPr lang="en-US" sz="1600" baseline="30000" dirty="0" smtClean="0"/>
                <a:t>+ </a:t>
              </a:r>
              <a:r>
                <a:rPr lang="en-US" sz="1600" dirty="0" err="1" smtClean="0"/>
                <a:t>Linac</a:t>
              </a:r>
              <a:r>
                <a:rPr lang="en-US" sz="1600" dirty="0" smtClean="0"/>
                <a:t> or Booster</a:t>
              </a:r>
              <a:endParaRPr lang="en-US" sz="1600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6644594" y="176068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208804" y="2321176"/>
              <a:ext cx="3467761" cy="34012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/>
            <p:cNvCxnSpPr>
              <a:stCxn id="50" idx="5"/>
            </p:cNvCxnSpPr>
            <p:nvPr/>
          </p:nvCxnSpPr>
          <p:spPr>
            <a:xfrm flipV="1">
              <a:off x="7142707" y="2388700"/>
              <a:ext cx="685889" cy="436625"/>
            </a:xfrm>
            <a:prstGeom prst="straightConnector1">
              <a:avLst/>
            </a:prstGeom>
            <a:ln w="12700">
              <a:solidFill>
                <a:srgbClr val="3288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833214" y="2365089"/>
              <a:ext cx="773280" cy="91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6156752" y="2226701"/>
              <a:ext cx="79472" cy="22714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75820" y="1831037"/>
              <a:ext cx="12247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to fast acceleration </a:t>
              </a:r>
              <a:endParaRPr lang="en-US" sz="1600" dirty="0"/>
            </a:p>
          </p:txBody>
        </p:sp>
        <p:cxnSp>
          <p:nvCxnSpPr>
            <p:cNvPr id="29" name="Straight Connector 28"/>
            <p:cNvCxnSpPr>
              <a:endCxn id="115" idx="1"/>
            </p:cNvCxnSpPr>
            <p:nvPr/>
          </p:nvCxnSpPr>
          <p:spPr>
            <a:xfrm flipV="1">
              <a:off x="6154728" y="2340272"/>
              <a:ext cx="2024" cy="1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542628" y="2342223"/>
              <a:ext cx="468360" cy="117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6736190" y="1825021"/>
              <a:ext cx="42511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</a:rPr>
                <a:t>AR</a:t>
              </a:r>
              <a:endParaRPr lang="en-US" sz="1600" b="1" baseline="30000" dirty="0">
                <a:solidFill>
                  <a:srgbClr val="32884B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097111" y="1571946"/>
              <a:ext cx="34496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600" b="1" baseline="30000" dirty="0">
                  <a:solidFill>
                    <a:srgbClr val="32884B"/>
                  </a:solidFill>
                </a:rPr>
                <a:t>-</a:t>
              </a:r>
              <a:endParaRPr lang="en-US" sz="16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850057" y="2795281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 flipH="1" flipV="1">
              <a:off x="8083679" y="2708154"/>
              <a:ext cx="236210" cy="27354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5242690" y="3508543"/>
              <a:ext cx="3849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 flipH="1">
              <a:off x="7007363" y="2123839"/>
              <a:ext cx="945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T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6200000">
              <a:off x="5273120" y="2284515"/>
              <a:ext cx="691720" cy="790739"/>
            </a:xfrm>
            <a:prstGeom prst="arc">
              <a:avLst>
                <a:gd name="adj1" fmla="val 16287080"/>
                <a:gd name="adj2" fmla="val 20970625"/>
              </a:avLst>
            </a:prstGeom>
            <a:ln w="12700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091992" y="2120372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flipH="1">
              <a:off x="6124156" y="1983431"/>
              <a:ext cx="5353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TT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 rot="5400000">
              <a:off x="4794484" y="3061025"/>
              <a:ext cx="85936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59983" y="1983431"/>
              <a:ext cx="6190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AMD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496093" y="2120372"/>
              <a:ext cx="155766" cy="118452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7430332" y="2523949"/>
              <a:ext cx="196061" cy="121859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7118472" y="1833926"/>
              <a:ext cx="710124" cy="527812"/>
            </a:xfrm>
            <a:prstGeom prst="straightConnector1">
              <a:avLst/>
            </a:prstGeom>
            <a:ln w="12700">
              <a:solidFill>
                <a:srgbClr val="32884B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242016" y="4536377"/>
              <a:ext cx="1413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(not to scale)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517082" y="2318706"/>
              <a:ext cx="399318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/>
            <p:cNvSpPr/>
            <p:nvPr/>
          </p:nvSpPr>
          <p:spPr>
            <a:xfrm rot="5400000" flipH="1">
              <a:off x="5994030" y="2237145"/>
              <a:ext cx="140378" cy="190070"/>
            </a:xfrm>
            <a:prstGeom prst="trapezoid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6238372" y="1683382"/>
              <a:ext cx="325190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8741" y="1393238"/>
              <a:ext cx="58961" cy="77127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739891" y="1243767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432FF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0432FF"/>
                  </a:solidFill>
                </a:rPr>
                <a:t>- </a:t>
              </a:r>
              <a:r>
                <a:rPr lang="en-US" sz="1600" dirty="0" smtClean="0">
                  <a:solidFill>
                    <a:srgbClr val="0432FF"/>
                  </a:solidFill>
                </a:rPr>
                <a:t>gun</a:t>
              </a:r>
              <a:endParaRPr lang="en-US" sz="1600" baseline="30000" dirty="0">
                <a:solidFill>
                  <a:srgbClr val="0432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12209" y="1526249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linac</a:t>
              </a:r>
              <a:endParaRPr lang="en-US" sz="16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647368" y="234534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714380" y="2495218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32884B"/>
                  </a:solidFill>
                  <a:cs typeface="Symbol" charset="2"/>
                </a:rPr>
                <a:t>AR</a:t>
              </a:r>
              <a:endParaRPr lang="en-US" dirty="0">
                <a:solidFill>
                  <a:srgbClr val="32884B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66471" y="2687211"/>
              <a:ext cx="394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="1" baseline="30000" dirty="0">
                  <a:solidFill>
                    <a:srgbClr val="32884B"/>
                  </a:solidFill>
                </a:rPr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 flipH="1">
              <a:off x="6923890" y="2226702"/>
              <a:ext cx="45719" cy="1933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8596" y="2329806"/>
              <a:ext cx="491293" cy="58894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Rectangle 45"/>
              <p:cNvSpPr/>
              <p:nvPr/>
            </p:nvSpPr>
            <p:spPr>
              <a:xfrm>
                <a:off x="143021" y="1038544"/>
                <a:ext cx="4918220" cy="2308324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b="1" u="sng" dirty="0" smtClean="0">
                    <a:solidFill>
                      <a:srgbClr val="FF0000"/>
                    </a:solidFill>
                  </a:rPr>
                  <a:t>from e</a:t>
                </a:r>
                <a:r>
                  <a:rPr lang="en-US" b="1" u="sng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b="1" u="sng" dirty="0" smtClean="0">
                    <a:solidFill>
                      <a:srgbClr val="FF0000"/>
                    </a:solidFill>
                  </a:rPr>
                  <a:t> SOURCE to RING:</a:t>
                </a:r>
                <a:endParaRPr lang="en-US" u="sng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 smtClean="0">
                    <a:solidFill>
                      <a:srgbClr val="0432FF"/>
                    </a:solidFill>
                  </a:rPr>
                  <a:t>e</a:t>
                </a:r>
                <a:r>
                  <a:rPr lang="en-US" b="1" baseline="30000" dirty="0" smtClean="0">
                    <a:solidFill>
                      <a:srgbClr val="0432FF"/>
                    </a:solidFill>
                  </a:rPr>
                  <a:t>-</a:t>
                </a:r>
                <a:r>
                  <a:rPr lang="en-US" dirty="0"/>
                  <a:t> </a:t>
                </a:r>
                <a:r>
                  <a:rPr lang="en-US" dirty="0" smtClean="0"/>
                  <a:t>on conventional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Heavy </a:t>
                </a:r>
                <a:r>
                  <a:rPr lang="en-US" dirty="0">
                    <a:solidFill>
                      <a:prstClr val="black"/>
                    </a:solidFill>
                  </a:rPr>
                  <a:t>Thick Target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(</a:t>
                </a:r>
                <a:r>
                  <a:rPr lang="en-US" b="1" dirty="0" smtClean="0">
                    <a:solidFill>
                      <a:srgbClr val="C00000"/>
                    </a:solidFill>
                  </a:rPr>
                  <a:t>TT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) for 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e</a:t>
                </a:r>
                <a:r>
                  <a:rPr lang="en-US" baseline="30000" dirty="0" err="1" smtClean="0">
                    <a:solidFill>
                      <a:srgbClr val="FF0000"/>
                    </a:solidFill>
                  </a:rPr>
                  <a:t>+</a:t>
                </a:r>
                <a:r>
                  <a:rPr lang="en-US" dirty="0" err="1" smtClean="0">
                    <a:solidFill>
                      <a:srgbClr val="0432FF"/>
                    </a:solidFill>
                  </a:rPr>
                  <a:t>e</a:t>
                </a:r>
                <a:r>
                  <a:rPr lang="en-US" baseline="30000" dirty="0" smtClean="0">
                    <a:solidFill>
                      <a:srgbClr val="0432FF"/>
                    </a:solidFill>
                  </a:rPr>
                  <a:t>-</a:t>
                </a:r>
                <a:r>
                  <a:rPr lang="en-US" baseline="30000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pairs production. </a:t>
                </a:r>
                <a:endParaRPr lang="en-US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>
                    <a:ea typeface="Cambria Math" charset="0"/>
                    <a:cs typeface="Cambria Math" charset="0"/>
                  </a:rPr>
                  <a:t>p</a:t>
                </a:r>
                <a:r>
                  <a:rPr lang="en-US" dirty="0" smtClean="0">
                    <a:ea typeface="Cambria Math" charset="0"/>
                    <a:cs typeface="Cambria Math" charset="0"/>
                  </a:rPr>
                  <a:t>ossibly with </a:t>
                </a:r>
                <a14:m/>
                <a:r>
                  <a:rPr lang="en-US" dirty="0"/>
                  <a:t> </a:t>
                </a:r>
                <a:endParaRPr lang="en-US" dirty="0" smtClean="0">
                  <a:solidFill>
                    <a:prstClr val="black"/>
                  </a:solidFill>
                </a:endParaRPr>
              </a:p>
              <a:p>
                <a:pPr marL="285750" lvl="0" indent="-285750">
                  <a:buFont typeface="Arial" charset="0"/>
                  <a:buChar char="•"/>
                </a:pPr>
                <a:r>
                  <a:rPr lang="en-US" dirty="0" smtClean="0"/>
                  <a:t>Adiabatic Matching Device (</a:t>
                </a:r>
                <a:r>
                  <a:rPr lang="en-US" b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AMD</a:t>
                </a:r>
                <a:r>
                  <a:rPr lang="en-US" dirty="0" smtClean="0"/>
                  <a:t>) for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b="1" baseline="30000" dirty="0" smtClean="0">
                    <a:solidFill>
                      <a:srgbClr val="FF0000"/>
                    </a:solidFill>
                  </a:rPr>
                  <a:t>+</a:t>
                </a:r>
                <a:r>
                  <a:rPr lang="en-US" dirty="0" smtClean="0"/>
                  <a:t> collection </a:t>
                </a:r>
                <a14:m/>
                <a:r>
                  <a:rPr lang="en-US" dirty="0" smtClean="0"/>
                  <a:t> </a:t>
                </a:r>
              </a:p>
              <a:p>
                <a:pPr marL="285750" lvl="0" indent="-285750">
                  <a:buFont typeface="Arial" charset="0"/>
                  <a:buChar char="•"/>
                </a:pPr>
                <a:r>
                  <a:rPr lang="en-US" dirty="0" smtClean="0"/>
                  <a:t>acceleration (</a:t>
                </a:r>
                <a:r>
                  <a:rPr lang="en-US" dirty="0" err="1" smtClean="0"/>
                  <a:t>linac</a:t>
                </a:r>
                <a:r>
                  <a:rPr lang="en-US" dirty="0" smtClean="0"/>
                  <a:t>) </a:t>
                </a:r>
                <a:r>
                  <a:rPr lang="en-US" dirty="0"/>
                  <a:t>, injection </a:t>
                </a:r>
                <a14:m/>
                <a:endParaRPr lang="en-US" dirty="0"/>
              </a:p>
            </p:txBody>
          </p:sp>
        </mc:Choice>
        <mc:Fallback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021" y="1038544"/>
                <a:ext cx="4918220" cy="23083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Rectangle 46"/>
          <p:cNvSpPr/>
          <p:nvPr/>
        </p:nvSpPr>
        <p:spPr>
          <a:xfrm>
            <a:off x="164820" y="3398966"/>
            <a:ext cx="4384972" cy="120032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b="1" u="sng" dirty="0">
                <a:solidFill>
                  <a:srgbClr val="FF0000"/>
                </a:solidFill>
              </a:rPr>
              <a:t>e</a:t>
            </a:r>
            <a:r>
              <a:rPr lang="en-US" b="1" u="sng" baseline="30000" dirty="0">
                <a:solidFill>
                  <a:srgbClr val="FF0000"/>
                </a:solidFill>
              </a:rPr>
              <a:t>+</a:t>
            </a:r>
            <a:r>
              <a:rPr lang="en-US" b="1" u="sng" dirty="0">
                <a:solidFill>
                  <a:srgbClr val="FF0000"/>
                </a:solidFill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</a:rPr>
              <a:t>RING:</a:t>
            </a:r>
            <a:endParaRPr lang="en-US" u="sng" dirty="0"/>
          </a:p>
          <a:p>
            <a:pPr marL="285750" indent="-285750">
              <a:buFont typeface="Arial" charset="0"/>
              <a:buChar char="•"/>
            </a:pPr>
            <a:r>
              <a:rPr lang="en-US" b="1" dirty="0" smtClean="0"/>
              <a:t>6.3 km 45 GeV </a:t>
            </a:r>
            <a:r>
              <a:rPr lang="en-US" dirty="0" smtClean="0"/>
              <a:t>storage </a:t>
            </a:r>
            <a:r>
              <a:rPr lang="en-US" dirty="0"/>
              <a:t>ring </a:t>
            </a:r>
            <a:r>
              <a:rPr lang="en-US" dirty="0" smtClean="0"/>
              <a:t>with </a:t>
            </a:r>
            <a:r>
              <a:rPr lang="en-US" dirty="0"/>
              <a:t>target </a:t>
            </a:r>
            <a:r>
              <a:rPr lang="en-US" b="1" dirty="0">
                <a:solidFill>
                  <a:srgbClr val="FF0000"/>
                </a:solidFill>
              </a:rPr>
              <a:t>T </a:t>
            </a:r>
            <a:r>
              <a:rPr lang="en-US" dirty="0"/>
              <a:t>for </a:t>
            </a:r>
            <a:r>
              <a:rPr lang="en-US" dirty="0" err="1"/>
              <a:t>muon</a:t>
            </a:r>
            <a:r>
              <a:rPr lang="en-US" dirty="0"/>
              <a:t> </a:t>
            </a:r>
            <a:r>
              <a:rPr lang="en-US" dirty="0" smtClean="0"/>
              <a:t>production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ring will work as a fast cycling booster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194198" y="4569712"/>
                <a:ext cx="4886219" cy="2308324"/>
              </a:xfrm>
              <a:prstGeom prst="rect">
                <a:avLst/>
              </a:prstGeom>
              <a:noFill/>
              <a:ln w="28575">
                <a:solidFill>
                  <a:srgbClr val="32884B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b="1" u="sng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b="1" u="sng" dirty="0" smtClean="0">
                    <a:solidFill>
                      <a:srgbClr val="32884B"/>
                    </a:solidFill>
                    <a:cs typeface="Symbol" charset="2"/>
                  </a:rPr>
                  <a:t>from</a:t>
                </a:r>
                <a:r>
                  <a:rPr lang="en-US" b="1" u="sng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 m</a:t>
                </a:r>
                <a:r>
                  <a:rPr lang="en-US" b="1" u="sng" baseline="30000" dirty="0" smtClean="0">
                    <a:solidFill>
                      <a:srgbClr val="32884B"/>
                    </a:solidFill>
                  </a:rPr>
                  <a:t>+</a:t>
                </a:r>
                <a:r>
                  <a:rPr lang="en-US" u="sng" dirty="0" smtClean="0">
                    <a:solidFill>
                      <a:srgbClr val="32884B"/>
                    </a:solidFill>
                  </a:rPr>
                  <a:t> </a:t>
                </a:r>
                <a:r>
                  <a:rPr lang="en-US" b="1" u="sng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b="1" u="sng" baseline="30000" dirty="0" smtClean="0">
                    <a:solidFill>
                      <a:srgbClr val="32884B"/>
                    </a:solidFill>
                  </a:rPr>
                  <a:t>-  </a:t>
                </a:r>
                <a:r>
                  <a:rPr lang="en-US" b="1" u="sng" dirty="0" smtClean="0">
                    <a:solidFill>
                      <a:srgbClr val="32884B"/>
                    </a:solidFill>
                  </a:rPr>
                  <a:t>production to collider</a:t>
                </a:r>
              </a:p>
              <a:p>
                <a:pPr marL="285750" lvl="1" indent="-285750">
                  <a:buFont typeface="Arial" charset="0"/>
                  <a:buChar char="•"/>
                </a:pPr>
                <a:r>
                  <a:rPr lang="en-US" dirty="0" smtClean="0"/>
                  <a:t>produced by the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en-US" dirty="0" smtClean="0"/>
                  <a:t> beam on target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T </a:t>
                </a:r>
                <a:r>
                  <a:rPr lang="en-US" dirty="0" smtClean="0"/>
                  <a:t>with     </a:t>
                </a:r>
                <a:r>
                  <a:rPr lang="en-US" b="1" dirty="0" smtClean="0"/>
                  <a:t>E(</a:t>
                </a:r>
                <a:r>
                  <a:rPr lang="en-US" b="1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b="1" dirty="0" smtClean="0"/>
                  <a:t>) </a:t>
                </a:r>
                <a14:m>
                  <m:oMath xmlns="" xmlns:m="http://schemas.openxmlformats.org/officeDocument/2006/math">
                    <m:r>
                      <a:rPr lang="en-US" b="1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b="1" dirty="0" smtClean="0"/>
                  <a:t>22 GeV</a:t>
                </a:r>
                <a:r>
                  <a:rPr lang="en-US" dirty="0" smtClean="0"/>
                  <a:t>, </a:t>
                </a:r>
                <a:r>
                  <a:rPr lang="en-US" dirty="0" smtClean="0">
                    <a:latin typeface="Symbol" charset="2"/>
                    <a:cs typeface="Symbol" charset="2"/>
                  </a:rPr>
                  <a:t>g(m</a:t>
                </a:r>
                <a:r>
                  <a:rPr lang="en-US" dirty="0">
                    <a:latin typeface="Symbol" charset="2"/>
                    <a:cs typeface="Symbol" charset="2"/>
                  </a:rPr>
                  <a:t>)</a:t>
                </a:r>
                <a:r>
                  <a:rPr lang="en-US" dirty="0">
                    <a:solidFill>
                      <a:prstClr val="black"/>
                    </a:solidFill>
                    <a:ea typeface="Cambria Math" charset="0"/>
                    <a:cs typeface="Cambria Math" charset="0"/>
                  </a:rPr>
                  <a:t> </a:t>
                </a:r>
                <a14:m>
                  <m:oMath xmlns=""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dirty="0"/>
                  <a:t>200 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b="1" dirty="0" smtClean="0">
                    <a:solidFill>
                      <a:srgbClr val="32884B"/>
                    </a:solidFill>
                    <a:latin typeface="Symbol" charset="2"/>
                    <a:ea typeface="Symbol" charset="2"/>
                    <a:cs typeface="Symbol" charset="2"/>
                  </a:rPr>
                  <a:t>t</a:t>
                </a:r>
                <a:r>
                  <a:rPr lang="en-US" b="1" baseline="-25000" dirty="0" err="1">
                    <a:solidFill>
                      <a:srgbClr val="32884B"/>
                    </a:solidFill>
                  </a:rPr>
                  <a:t>lab</a:t>
                </a:r>
                <a:r>
                  <a:rPr lang="en-US" b="1" dirty="0">
                    <a:solidFill>
                      <a:srgbClr val="32884B"/>
                    </a:solidFill>
                  </a:rPr>
                  <a:t>(</a:t>
                </a:r>
                <a:r>
                  <a:rPr lang="en-US" b="1" dirty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m) </a:t>
                </a:r>
                <a14:m>
                  <m:oMath xmlns="" xmlns:m="http://schemas.openxmlformats.org/officeDocument/2006/math">
                    <m:r>
                      <a:rPr lang="en-US" b="1" i="1">
                        <a:solidFill>
                          <a:srgbClr val="32884B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b="1" dirty="0" smtClean="0">
                    <a:solidFill>
                      <a:srgbClr val="32884B"/>
                    </a:solidFill>
                  </a:rPr>
                  <a:t>500</a:t>
                </a:r>
                <a:r>
                  <a:rPr lang="en-US" b="1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b="1" dirty="0" smtClean="0">
                    <a:solidFill>
                      <a:srgbClr val="32884B"/>
                    </a:solidFill>
                  </a:rPr>
                  <a:t>s </a:t>
                </a:r>
                <a:endParaRPr lang="en-US" b="1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>
                    <a:solidFill>
                      <a:srgbClr val="32884B"/>
                    </a:solidFill>
                  </a:rPr>
                  <a:t>AR</a:t>
                </a:r>
                <a:r>
                  <a:rPr lang="en-US" dirty="0"/>
                  <a:t>: </a:t>
                </a:r>
                <a:r>
                  <a:rPr lang="en-US" b="1" dirty="0"/>
                  <a:t>60 m</a:t>
                </a:r>
                <a:r>
                  <a:rPr lang="en-US" dirty="0"/>
                  <a:t> isochronous </a:t>
                </a:r>
                <a:r>
                  <a:rPr lang="en-US" dirty="0" smtClean="0"/>
                  <a:t>and high mom. acceptance rings  </a:t>
                </a:r>
                <a:r>
                  <a:rPr lang="en-US" dirty="0"/>
                  <a:t>will </a:t>
                </a:r>
                <a:r>
                  <a:rPr lang="en-US" dirty="0" smtClean="0"/>
                  <a:t>recombine </a:t>
                </a:r>
                <a:r>
                  <a:rPr lang="en-US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/>
                  <a:t> bunches  </a:t>
                </a:r>
                <a:r>
                  <a:rPr lang="en-US" dirty="0"/>
                  <a:t>for ~ 1 </a:t>
                </a:r>
                <a:r>
                  <a:rPr lang="en-US" dirty="0" err="1">
                    <a:latin typeface="Symbol" charset="2"/>
                    <a:cs typeface="Symbol" charset="2"/>
                  </a:rPr>
                  <a:t>t</a:t>
                </a:r>
                <a:r>
                  <a:rPr lang="en-US" baseline="-25000" dirty="0" err="1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err="1"/>
                  <a:t>lab</a:t>
                </a:r>
                <a:r>
                  <a:rPr lang="en-US" dirty="0"/>
                  <a:t> </a:t>
                </a:r>
                <a14:m>
                  <m:oMath xmlns=""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 </m:t>
                    </m:r>
                  </m:oMath>
                </a14:m>
                <a:r>
                  <a:rPr lang="en-US" dirty="0"/>
                  <a:t>2500 </a:t>
                </a:r>
                <a:r>
                  <a:rPr lang="en-US" dirty="0" smtClean="0"/>
                  <a:t>turns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fast acceleration 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muon collider</a:t>
                </a: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98" y="4569712"/>
                <a:ext cx="4886219" cy="2308324"/>
              </a:xfrm>
              <a:prstGeom prst="rect">
                <a:avLst/>
              </a:prstGeom>
              <a:blipFill rotWithShape="0">
                <a:blip r:embed="rId4"/>
                <a:stretch>
                  <a:fillRect l="-620" t="-1567" b="-2611"/>
                </a:stretch>
              </a:blipFill>
              <a:ln w="28575">
                <a:solidFill>
                  <a:srgbClr val="32884B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Down Arrow 52"/>
          <p:cNvSpPr/>
          <p:nvPr/>
        </p:nvSpPr>
        <p:spPr>
          <a:xfrm>
            <a:off x="2357306" y="3268400"/>
            <a:ext cx="169154" cy="215167"/>
          </a:xfrm>
          <a:prstGeom prst="downArrow">
            <a:avLst/>
          </a:prstGeom>
          <a:solidFill>
            <a:srgbClr val="FFEDD7"/>
          </a:solidFill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2147256" y="4428793"/>
            <a:ext cx="169154" cy="215167"/>
          </a:xfrm>
          <a:prstGeom prst="downArrow">
            <a:avLst/>
          </a:prstGeom>
          <a:solidFill>
            <a:srgbClr val="FFEDD7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24386" y="-44382"/>
            <a:ext cx="908379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Low emittance </a:t>
            </a:r>
            <a:r>
              <a:rPr lang="en-US" sz="320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3200" smtClean="0"/>
              <a:t> beam production</a:t>
            </a:r>
            <a:br>
              <a:rPr lang="en-US" sz="3200" smtClean="0"/>
            </a:br>
            <a:r>
              <a:rPr lang="en-US" sz="3200" smtClean="0"/>
              <a:t>by positrons on target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850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2162" y="-10864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/>
              <a:t>L</a:t>
            </a:r>
            <a:r>
              <a:rPr lang="en-US" sz="2400" b="1" dirty="0">
                <a:solidFill>
                  <a:srgbClr val="002060"/>
                </a:solidFill>
              </a:rPr>
              <a:t>ow </a:t>
            </a:r>
            <a:r>
              <a:rPr lang="en-US" sz="2400" b="1" dirty="0" err="1"/>
              <a:t>EM</a:t>
            </a:r>
            <a:r>
              <a:rPr lang="en-US" sz="2400" b="1" dirty="0" err="1">
                <a:solidFill>
                  <a:srgbClr val="002060"/>
                </a:solidFill>
              </a:rPr>
              <a:t>ittance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b="1" dirty="0"/>
              <a:t>M</a:t>
            </a:r>
            <a:r>
              <a:rPr lang="en-US" sz="2400" b="1" dirty="0">
                <a:solidFill>
                  <a:srgbClr val="002060"/>
                </a:solidFill>
              </a:rPr>
              <a:t>uon </a:t>
            </a:r>
            <a:r>
              <a:rPr lang="en-US" sz="2400" b="1" dirty="0"/>
              <a:t>A</a:t>
            </a:r>
            <a:r>
              <a:rPr lang="en-US" sz="2400" b="1" dirty="0">
                <a:solidFill>
                  <a:srgbClr val="002060"/>
                </a:solidFill>
              </a:rPr>
              <a:t>ccelerator team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2161" y="858024"/>
            <a:ext cx="5701839" cy="478513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400" dirty="0" smtClean="0"/>
              <a:t>       CSN1 team</a:t>
            </a:r>
          </a:p>
          <a:p>
            <a:pPr marL="0" indent="0">
              <a:buNone/>
            </a:pPr>
            <a:endParaRPr lang="en-US" sz="4400" dirty="0" smtClean="0"/>
          </a:p>
          <a:p>
            <a:pPr marL="0" indent="0">
              <a:buNone/>
            </a:pPr>
            <a:r>
              <a:rPr lang="en-US" sz="4000" dirty="0" smtClean="0"/>
              <a:t>Additional national </a:t>
            </a:r>
            <a:endParaRPr lang="en-US" sz="4000" dirty="0"/>
          </a:p>
          <a:p>
            <a:pPr indent="-288000">
              <a:lnSpc>
                <a:spcPct val="120000"/>
              </a:lnSpc>
            </a:pPr>
            <a:r>
              <a:rPr lang="en-US" dirty="0" smtClean="0"/>
              <a:t>M. Ricci </a:t>
            </a:r>
            <a:r>
              <a:rPr lang="en-US" b="1" dirty="0" smtClean="0"/>
              <a:t>(Uni. Marconi, INFN-LNF) </a:t>
            </a:r>
            <a:r>
              <a:rPr lang="en-US" dirty="0" smtClean="0"/>
              <a:t>A. Stella </a:t>
            </a:r>
            <a:r>
              <a:rPr lang="en-US" b="1" dirty="0" smtClean="0"/>
              <a:t>(LNF), </a:t>
            </a:r>
            <a:r>
              <a:rPr lang="en-US" dirty="0" smtClean="0"/>
              <a:t>G</a:t>
            </a:r>
            <a:r>
              <a:rPr lang="en-US" dirty="0"/>
              <a:t>. </a:t>
            </a:r>
            <a:r>
              <a:rPr lang="en-US" dirty="0" err="1" smtClean="0"/>
              <a:t>Cavoto</a:t>
            </a:r>
            <a:r>
              <a:rPr lang="en-US" dirty="0" smtClean="0"/>
              <a:t> </a:t>
            </a:r>
            <a:r>
              <a:rPr lang="en-US" b="1" dirty="0" smtClean="0"/>
              <a:t>(La </a:t>
            </a:r>
            <a:r>
              <a:rPr lang="en-US" b="1" dirty="0" err="1"/>
              <a:t>S</a:t>
            </a:r>
            <a:r>
              <a:rPr lang="en-US" b="1" dirty="0" err="1" smtClean="0"/>
              <a:t>apienza</a:t>
            </a:r>
            <a:r>
              <a:rPr lang="en-US" b="1" dirty="0" smtClean="0"/>
              <a:t>), </a:t>
            </a:r>
            <a:r>
              <a:rPr lang="en-US" dirty="0" smtClean="0"/>
              <a:t>E</a:t>
            </a:r>
            <a:r>
              <a:rPr lang="en-US" dirty="0"/>
              <a:t>. </a:t>
            </a:r>
            <a:r>
              <a:rPr lang="en-US" dirty="0" err="1" smtClean="0"/>
              <a:t>Bagli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en-US" b="1" dirty="0"/>
              <a:t>INFN-Fe</a:t>
            </a:r>
            <a:r>
              <a:rPr lang="en-US" b="1" dirty="0" smtClean="0"/>
              <a:t>), </a:t>
            </a:r>
            <a:r>
              <a:rPr lang="en-US" dirty="0"/>
              <a:t> </a:t>
            </a:r>
            <a:r>
              <a:rPr lang="en-US" dirty="0" smtClean="0"/>
              <a:t>M</a:t>
            </a:r>
            <a:r>
              <a:rPr lang="en-US" dirty="0"/>
              <a:t>. </a:t>
            </a:r>
            <a:r>
              <a:rPr lang="en-US" dirty="0" err="1" smtClean="0"/>
              <a:t>Prest</a:t>
            </a:r>
            <a:r>
              <a:rPr lang="en-US" dirty="0" smtClean="0"/>
              <a:t>, M. </a:t>
            </a:r>
            <a:r>
              <a:rPr lang="en-US" dirty="0" err="1" smtClean="0"/>
              <a:t>Soldani</a:t>
            </a:r>
            <a:r>
              <a:rPr lang="en-US" dirty="0" smtClean="0"/>
              <a:t>, C. </a:t>
            </a:r>
            <a:r>
              <a:rPr lang="en-US" dirty="0" err="1" smtClean="0"/>
              <a:t>Brizzolari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en-US" b="1" dirty="0" err="1"/>
              <a:t>Uni-Insubria&amp;INFN</a:t>
            </a:r>
            <a:r>
              <a:rPr lang="en-US" b="1" dirty="0" smtClean="0"/>
              <a:t>), </a:t>
            </a:r>
            <a:r>
              <a:rPr lang="en-US" dirty="0" smtClean="0"/>
              <a:t>A. </a:t>
            </a:r>
            <a:r>
              <a:rPr lang="en-US" dirty="0" err="1" smtClean="0"/>
              <a:t>Lorenzon</a:t>
            </a:r>
            <a:r>
              <a:rPr lang="en-US" dirty="0" smtClean="0"/>
              <a:t>, S. </a:t>
            </a:r>
            <a:r>
              <a:rPr lang="en-US" dirty="0" err="1" smtClean="0"/>
              <a:t>Vanini</a:t>
            </a:r>
            <a:r>
              <a:rPr lang="en-US" dirty="0" smtClean="0"/>
              <a:t>,  S. Ventura, D. </a:t>
            </a:r>
            <a:r>
              <a:rPr lang="en-US" dirty="0" err="1" smtClean="0"/>
              <a:t>Dattola</a:t>
            </a:r>
            <a:r>
              <a:rPr lang="en-US" b="1" dirty="0" smtClean="0"/>
              <a:t>(INFN-Uni. </a:t>
            </a:r>
            <a:r>
              <a:rPr lang="en-US" b="1" dirty="0" err="1" smtClean="0"/>
              <a:t>Padova</a:t>
            </a:r>
            <a:r>
              <a:rPr lang="en-US" b="1" dirty="0" smtClean="0"/>
              <a:t>), </a:t>
            </a:r>
            <a:r>
              <a:rPr lang="en-US" dirty="0" smtClean="0"/>
              <a:t>A. </a:t>
            </a:r>
            <a:r>
              <a:rPr lang="en-US" dirty="0" err="1" smtClean="0"/>
              <a:t>Wulzer</a:t>
            </a:r>
            <a:r>
              <a:rPr lang="en-US" dirty="0" smtClean="0"/>
              <a:t> </a:t>
            </a:r>
            <a:r>
              <a:rPr lang="en-US" b="1" dirty="0" smtClean="0"/>
              <a:t>(Uni. </a:t>
            </a:r>
            <a:r>
              <a:rPr lang="en-US" b="1" dirty="0" err="1" smtClean="0"/>
              <a:t>Pd</a:t>
            </a:r>
            <a:r>
              <a:rPr lang="en-US" b="1" dirty="0" smtClean="0"/>
              <a:t> &amp; EPFL)</a:t>
            </a:r>
          </a:p>
          <a:p>
            <a:pPr marL="0" lvl="0" indent="0">
              <a:buNone/>
            </a:pPr>
            <a:r>
              <a:rPr lang="en-US" sz="4000" dirty="0">
                <a:solidFill>
                  <a:prstClr val="black"/>
                </a:solidFill>
              </a:rPr>
              <a:t>Additional </a:t>
            </a:r>
            <a:r>
              <a:rPr lang="en-US" sz="4000" dirty="0" smtClean="0">
                <a:solidFill>
                  <a:prstClr val="black"/>
                </a:solidFill>
              </a:rPr>
              <a:t>international  </a:t>
            </a:r>
            <a:endParaRPr lang="en-US" sz="2000" b="1" dirty="0"/>
          </a:p>
          <a:p>
            <a:pPr>
              <a:lnSpc>
                <a:spcPct val="120000"/>
              </a:lnSpc>
            </a:pPr>
            <a:r>
              <a:rPr lang="en-US" dirty="0"/>
              <a:t>P. Raimondi, S. Liuzzo, N. </a:t>
            </a:r>
            <a:r>
              <a:rPr lang="en-US" dirty="0" err="1"/>
              <a:t>Carmignani</a:t>
            </a:r>
            <a:r>
              <a:rPr lang="en-US" dirty="0"/>
              <a:t> </a:t>
            </a:r>
            <a:r>
              <a:rPr lang="en-US" b="1" dirty="0"/>
              <a:t>(ESRF)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R. Di </a:t>
            </a:r>
            <a:r>
              <a:rPr lang="en-US" dirty="0" err="1" smtClean="0"/>
              <a:t>Nardo</a:t>
            </a:r>
            <a:r>
              <a:rPr lang="en-US" dirty="0" smtClean="0"/>
              <a:t>, P</a:t>
            </a:r>
            <a:r>
              <a:rPr lang="en-US" dirty="0"/>
              <a:t>. </a:t>
            </a:r>
            <a:r>
              <a:rPr lang="en-US" dirty="0" err="1" smtClean="0"/>
              <a:t>Sievers</a:t>
            </a:r>
            <a:r>
              <a:rPr lang="en-US" dirty="0" smtClean="0"/>
              <a:t>, M. </a:t>
            </a:r>
            <a:r>
              <a:rPr lang="en-US" dirty="0" err="1" smtClean="0"/>
              <a:t>Calviani</a:t>
            </a:r>
            <a:r>
              <a:rPr lang="en-US" dirty="0" smtClean="0"/>
              <a:t>, S. </a:t>
            </a:r>
            <a:r>
              <a:rPr lang="en-US" dirty="0" err="1" smtClean="0"/>
              <a:t>Gilardoni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en-US" b="1" dirty="0"/>
              <a:t>CERN)</a:t>
            </a:r>
          </a:p>
          <a:p>
            <a:pPr>
              <a:lnSpc>
                <a:spcPct val="120000"/>
              </a:lnSpc>
            </a:pPr>
            <a:r>
              <a:rPr lang="en-US" dirty="0"/>
              <a:t>I. </a:t>
            </a:r>
            <a:r>
              <a:rPr lang="en-US" dirty="0" err="1"/>
              <a:t>Chaikovska</a:t>
            </a:r>
            <a:r>
              <a:rPr lang="en-US" dirty="0"/>
              <a:t>, R. </a:t>
            </a:r>
            <a:r>
              <a:rPr lang="en-US" dirty="0" err="1"/>
              <a:t>Chehab</a:t>
            </a:r>
            <a:r>
              <a:rPr lang="en-US" dirty="0"/>
              <a:t> </a:t>
            </a:r>
            <a:r>
              <a:rPr lang="en-US" b="1" dirty="0"/>
              <a:t>(LAL-</a:t>
            </a:r>
            <a:r>
              <a:rPr lang="en-US" b="1" dirty="0" err="1"/>
              <a:t>Orsay</a:t>
            </a:r>
            <a:r>
              <a:rPr lang="en-US" b="1" dirty="0"/>
              <a:t>)</a:t>
            </a:r>
          </a:p>
          <a:p>
            <a:pPr>
              <a:lnSpc>
                <a:spcPct val="120000"/>
              </a:lnSpc>
            </a:pPr>
            <a:r>
              <a:rPr lang="en-US" dirty="0"/>
              <a:t>L. Keller, T. </a:t>
            </a:r>
            <a:r>
              <a:rPr lang="en-US" dirty="0" err="1"/>
              <a:t>Markiewicz</a:t>
            </a:r>
            <a:r>
              <a:rPr lang="en-US" dirty="0"/>
              <a:t> </a:t>
            </a:r>
            <a:r>
              <a:rPr lang="en-US" b="1" dirty="0"/>
              <a:t>(SLAC</a:t>
            </a:r>
            <a:r>
              <a:rPr lang="en-US" b="1" dirty="0" smtClean="0"/>
              <a:t>)</a:t>
            </a:r>
          </a:p>
          <a:p>
            <a:endParaRPr lang="en-US" b="1" dirty="0"/>
          </a:p>
          <a:p>
            <a:pPr marL="0" indent="0">
              <a:buNone/>
            </a:pPr>
            <a:r>
              <a:rPr lang="en-US" dirty="0" smtClean="0"/>
              <a:t>ARIES WP6: improving </a:t>
            </a:r>
            <a:r>
              <a:rPr lang="en-US" dirty="0"/>
              <a:t>Accelerator </a:t>
            </a:r>
            <a:r>
              <a:rPr lang="en-US" dirty="0" err="1"/>
              <a:t>PErformance</a:t>
            </a:r>
            <a:r>
              <a:rPr lang="en-US" dirty="0"/>
              <a:t> and new </a:t>
            </a:r>
            <a:r>
              <a:rPr lang="en-US" dirty="0" smtClean="0"/>
              <a:t>Concepts</a:t>
            </a:r>
          </a:p>
          <a:p>
            <a:pPr marL="0" indent="0">
              <a:buNone/>
            </a:pPr>
            <a:r>
              <a:rPr lang="en-US" dirty="0" smtClean="0"/>
              <a:t>task for muon collider</a:t>
            </a:r>
          </a:p>
          <a:p>
            <a:pPr marL="0" indent="0">
              <a:buNone/>
            </a:pPr>
            <a:r>
              <a:rPr lang="en-US" dirty="0" smtClean="0"/>
              <a:t>Task 6.6 Assessment </a:t>
            </a:r>
            <a:r>
              <a:rPr lang="en-US" dirty="0"/>
              <a:t>of advanced muon-collider concepts without  </a:t>
            </a:r>
            <a:r>
              <a:rPr lang="en-US" dirty="0" smtClean="0"/>
              <a:t>     ionization </a:t>
            </a:r>
            <a:r>
              <a:rPr lang="en-US" dirty="0"/>
              <a:t>cooling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717827" y="834390"/>
            <a:ext cx="7327590" cy="5521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7" name="Left Arrow 6"/>
          <p:cNvSpPr/>
          <p:nvPr/>
        </p:nvSpPr>
        <p:spPr>
          <a:xfrm>
            <a:off x="3500660" y="898287"/>
            <a:ext cx="503116" cy="272133"/>
          </a:xfrm>
          <a:prstGeom prst="leftArrow">
            <a:avLst/>
          </a:prstGeom>
          <a:solidFill>
            <a:srgbClr val="0432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27151" y="180782"/>
            <a:ext cx="3225802" cy="6494655"/>
            <a:chOff x="216360" y="0"/>
            <a:chExt cx="3225802" cy="6494655"/>
          </a:xfrm>
        </p:grpSpPr>
        <p:pic>
          <p:nvPicPr>
            <p:cNvPr id="6" name="Picture 5" descr="Screen Shot 2017-09-05 at 10.45.17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078"/>
            <a:stretch/>
          </p:blipFill>
          <p:spPr>
            <a:xfrm>
              <a:off x="216362" y="0"/>
              <a:ext cx="3225800" cy="3501483"/>
            </a:xfrm>
            <a:prstGeom prst="rect">
              <a:avLst/>
            </a:prstGeom>
          </p:spPr>
        </p:pic>
        <p:pic>
          <p:nvPicPr>
            <p:cNvPr id="8" name="Picture 7" descr="Screen Shot 2017-09-05 at 10.45.17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505"/>
            <a:stretch/>
          </p:blipFill>
          <p:spPr>
            <a:xfrm>
              <a:off x="216360" y="3494049"/>
              <a:ext cx="3225800" cy="30006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4689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825427" y="1243767"/>
            <a:ext cx="4275122" cy="4478641"/>
            <a:chOff x="4825427" y="1243767"/>
            <a:chExt cx="4275122" cy="4478641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6398612" y="1457653"/>
              <a:ext cx="3851" cy="536872"/>
            </a:xfrm>
            <a:prstGeom prst="straightConnector1">
              <a:avLst/>
            </a:prstGeom>
            <a:ln>
              <a:solidFill>
                <a:srgbClr val="00206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/>
            <p:cNvSpPr/>
            <p:nvPr/>
          </p:nvSpPr>
          <p:spPr>
            <a:xfrm rot="5400000">
              <a:off x="5785626" y="1706320"/>
              <a:ext cx="654431" cy="592541"/>
            </a:xfrm>
            <a:prstGeom prst="arc">
              <a:avLst>
                <a:gd name="adj1" fmla="val 15460666"/>
                <a:gd name="adj2" fmla="val 0"/>
              </a:avLst>
            </a:prstGeom>
            <a:ln w="127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9" name="Straight Connector 108"/>
            <p:cNvCxnSpPr/>
            <p:nvPr/>
          </p:nvCxnSpPr>
          <p:spPr>
            <a:xfrm flipH="1">
              <a:off x="5217513" y="3336290"/>
              <a:ext cx="10339" cy="580572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 rot="16200000">
              <a:off x="4015043" y="3018479"/>
              <a:ext cx="19593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</a:t>
              </a:r>
              <a:r>
                <a:rPr lang="en-US" sz="1600" baseline="30000" dirty="0" smtClean="0"/>
                <a:t>+ </a:t>
              </a:r>
              <a:r>
                <a:rPr lang="en-US" sz="1600" dirty="0" err="1" smtClean="0"/>
                <a:t>Linac</a:t>
              </a:r>
              <a:r>
                <a:rPr lang="en-US" sz="1600" dirty="0" smtClean="0"/>
                <a:t> or Booster</a:t>
              </a:r>
              <a:endParaRPr lang="en-US" sz="1600" dirty="0"/>
            </a:p>
          </p:txBody>
        </p:sp>
        <p:sp>
          <p:nvSpPr>
            <p:cNvPr id="104" name="Oval 103"/>
            <p:cNvSpPr/>
            <p:nvPr/>
          </p:nvSpPr>
          <p:spPr>
            <a:xfrm>
              <a:off x="6644594" y="176068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5208804" y="2321176"/>
              <a:ext cx="3467761" cy="34012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/>
            <p:cNvCxnSpPr>
              <a:stCxn id="50" idx="5"/>
            </p:cNvCxnSpPr>
            <p:nvPr/>
          </p:nvCxnSpPr>
          <p:spPr>
            <a:xfrm flipV="1">
              <a:off x="7142707" y="2388700"/>
              <a:ext cx="685889" cy="436625"/>
            </a:xfrm>
            <a:prstGeom prst="straightConnector1">
              <a:avLst/>
            </a:prstGeom>
            <a:ln w="12700">
              <a:solidFill>
                <a:srgbClr val="32884B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7833214" y="2365089"/>
              <a:ext cx="773280" cy="916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6156752" y="2226701"/>
              <a:ext cx="79472" cy="227141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75820" y="1831037"/>
              <a:ext cx="12247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to fast acceleration </a:t>
              </a:r>
              <a:endParaRPr lang="en-US" sz="1600" dirty="0"/>
            </a:p>
          </p:txBody>
        </p:sp>
        <p:cxnSp>
          <p:nvCxnSpPr>
            <p:cNvPr id="29" name="Straight Connector 28"/>
            <p:cNvCxnSpPr>
              <a:endCxn id="115" idx="1"/>
            </p:cNvCxnSpPr>
            <p:nvPr/>
          </p:nvCxnSpPr>
          <p:spPr>
            <a:xfrm flipV="1">
              <a:off x="6154728" y="2340272"/>
              <a:ext cx="2024" cy="12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5542628" y="2342223"/>
              <a:ext cx="468360" cy="1172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6736190" y="1825021"/>
              <a:ext cx="42511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</a:rPr>
                <a:t>AR</a:t>
              </a:r>
              <a:endParaRPr lang="en-US" sz="1600" b="1" baseline="30000" dirty="0">
                <a:solidFill>
                  <a:srgbClr val="32884B"/>
                </a:solidFill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097111" y="1571946"/>
              <a:ext cx="344966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600" b="1" baseline="30000" dirty="0">
                  <a:solidFill>
                    <a:srgbClr val="32884B"/>
                  </a:solidFill>
                </a:rPr>
                <a:t>-</a:t>
              </a:r>
              <a:endParaRPr lang="en-US" sz="1600" b="1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7850057" y="2795281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 flipH="1" flipV="1">
              <a:off x="8083679" y="2708154"/>
              <a:ext cx="236210" cy="273546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5242690" y="3508543"/>
              <a:ext cx="38494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 smtClean="0"/>
            </a:p>
          </p:txBody>
        </p:sp>
        <p:sp>
          <p:nvSpPr>
            <p:cNvPr id="130" name="Rectangle 129"/>
            <p:cNvSpPr/>
            <p:nvPr/>
          </p:nvSpPr>
          <p:spPr>
            <a:xfrm flipH="1">
              <a:off x="7007363" y="2123839"/>
              <a:ext cx="9456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T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6200000">
              <a:off x="5273120" y="2284515"/>
              <a:ext cx="691720" cy="790739"/>
            </a:xfrm>
            <a:prstGeom prst="arc">
              <a:avLst>
                <a:gd name="adj1" fmla="val 16287080"/>
                <a:gd name="adj2" fmla="val 20970625"/>
              </a:avLst>
            </a:prstGeom>
            <a:ln w="12700">
              <a:solidFill>
                <a:schemeClr val="tx1"/>
              </a:solidFill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091992" y="2120372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FF0000"/>
                  </a:solidFill>
                </a:rPr>
                <a:t>+</a:t>
              </a:r>
              <a:endParaRPr lang="en-US" sz="1600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flipH="1">
              <a:off x="6124156" y="1983431"/>
              <a:ext cx="53534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TT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33" name="Rectangle 132"/>
            <p:cNvSpPr/>
            <p:nvPr/>
          </p:nvSpPr>
          <p:spPr>
            <a:xfrm rot="5400000">
              <a:off x="4794484" y="3061025"/>
              <a:ext cx="859368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659983" y="1983431"/>
              <a:ext cx="6190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50000"/>
                    </a:schemeClr>
                  </a:solidFill>
                </a:rPr>
                <a:t>AMD</a:t>
              </a: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496093" y="2120372"/>
              <a:ext cx="155766" cy="118452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7430332" y="2523949"/>
              <a:ext cx="196061" cy="121859"/>
            </a:xfrm>
            <a:prstGeom prst="straightConnector1">
              <a:avLst/>
            </a:prstGeom>
            <a:ln>
              <a:solidFill>
                <a:srgbClr val="32884B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7118472" y="1833926"/>
              <a:ext cx="710124" cy="527812"/>
            </a:xfrm>
            <a:prstGeom prst="straightConnector1">
              <a:avLst/>
            </a:prstGeom>
            <a:ln w="12700">
              <a:solidFill>
                <a:srgbClr val="32884B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>
              <a:off x="6242016" y="4536377"/>
              <a:ext cx="14134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(not to scale)</a:t>
              </a: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517082" y="2318706"/>
              <a:ext cx="399318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apezoid 10"/>
            <p:cNvSpPr/>
            <p:nvPr/>
          </p:nvSpPr>
          <p:spPr>
            <a:xfrm rot="5400000" flipH="1">
              <a:off x="5994030" y="2237145"/>
              <a:ext cx="140378" cy="190070"/>
            </a:xfrm>
            <a:prstGeom prst="trapezoid">
              <a:avLst/>
            </a:prstGeom>
            <a:solidFill>
              <a:schemeClr val="accent5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rot="5400000">
              <a:off x="6238372" y="1683382"/>
              <a:ext cx="325190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68741" y="1393238"/>
              <a:ext cx="58961" cy="77127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739891" y="1243767"/>
              <a:ext cx="670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432FF"/>
                  </a:solidFill>
                </a:rPr>
                <a:t>e</a:t>
              </a:r>
              <a:r>
                <a:rPr lang="en-US" sz="1600" baseline="30000" dirty="0" smtClean="0">
                  <a:solidFill>
                    <a:srgbClr val="0432FF"/>
                  </a:solidFill>
                </a:rPr>
                <a:t>- </a:t>
              </a:r>
              <a:r>
                <a:rPr lang="en-US" sz="1600" dirty="0" smtClean="0">
                  <a:solidFill>
                    <a:srgbClr val="0432FF"/>
                  </a:solidFill>
                </a:rPr>
                <a:t>gun</a:t>
              </a:r>
              <a:endParaRPr lang="en-US" sz="1600" baseline="30000" dirty="0">
                <a:solidFill>
                  <a:srgbClr val="0432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12209" y="1526249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linac</a:t>
              </a:r>
              <a:endParaRPr lang="en-US" sz="1600" dirty="0"/>
            </a:p>
          </p:txBody>
        </p:sp>
        <p:sp>
          <p:nvSpPr>
            <p:cNvPr id="50" name="Oval 49"/>
            <p:cNvSpPr/>
            <p:nvPr/>
          </p:nvSpPr>
          <p:spPr>
            <a:xfrm>
              <a:off x="6647368" y="2345342"/>
              <a:ext cx="580326" cy="562335"/>
            </a:xfrm>
            <a:prstGeom prst="ellipse">
              <a:avLst/>
            </a:prstGeom>
            <a:noFill/>
            <a:ln w="22225">
              <a:solidFill>
                <a:srgbClr val="32884B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714380" y="2495218"/>
              <a:ext cx="4539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32884B"/>
                  </a:solidFill>
                  <a:cs typeface="Symbol" charset="2"/>
                </a:rPr>
                <a:t>AR</a:t>
              </a:r>
              <a:endParaRPr lang="en-US" dirty="0">
                <a:solidFill>
                  <a:srgbClr val="32884B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166471" y="2687211"/>
              <a:ext cx="394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32884B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b="1" baseline="30000" dirty="0">
                  <a:solidFill>
                    <a:srgbClr val="32884B"/>
                  </a:solidFill>
                </a:rPr>
                <a:t>+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 flipH="1">
              <a:off x="6923890" y="2226702"/>
              <a:ext cx="45719" cy="1933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28596" y="2329806"/>
              <a:ext cx="491293" cy="58894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316213" y="5482405"/>
            <a:ext cx="4978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(also 28 km </a:t>
            </a:r>
            <a:r>
              <a:rPr lang="en-US" dirty="0" smtClean="0"/>
              <a:t>is being </a:t>
            </a:r>
            <a:r>
              <a:rPr lang="en-US" dirty="0"/>
              <a:t>studied as an option) </a:t>
            </a: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24662"/>
              </p:ext>
            </p:extLst>
          </p:nvPr>
        </p:nvGraphicFramePr>
        <p:xfrm>
          <a:off x="730821" y="1837269"/>
          <a:ext cx="3582785" cy="3261360"/>
        </p:xfrm>
        <a:graphic>
          <a:graphicData uri="http://schemas.openxmlformats.org/drawingml/2006/table">
            <a:tbl>
              <a:tblPr firstRow="1" bandRow="1"/>
              <a:tblGrid>
                <a:gridCol w="1757001"/>
                <a:gridCol w="682840"/>
                <a:gridCol w="1142944"/>
              </a:tblGrid>
              <a:tr h="30446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/>
                        <a:t>e+ ring parameter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sz="1600" dirty="0" smtClean="0"/>
                        <a:t>unit</a:t>
                      </a:r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Circumference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km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6.3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latin typeface="+mn-lt"/>
                          <a:cs typeface="Symbol" charset="2"/>
                        </a:rPr>
                        <a:t>Energy</a:t>
                      </a:r>
                      <a:endParaRPr lang="en-US" sz="1600" dirty="0">
                        <a:latin typeface="+mn-lt"/>
                        <a:cs typeface="Symbol" charset="2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GeV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45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92378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bunches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e</a:t>
                      </a:r>
                      <a:r>
                        <a:rPr lang="en-US" sz="1600" baseline="30000" dirty="0" smtClean="0"/>
                        <a:t>+</a:t>
                      </a:r>
                      <a:r>
                        <a:rPr lang="en-US" sz="1600" dirty="0" smtClean="0"/>
                        <a:t> bunch spacing</a:t>
                      </a:r>
                    </a:p>
                    <a:p>
                      <a:pPr algn="ctr"/>
                      <a:r>
                        <a:rPr lang="en-US" sz="1600" smtClean="0"/>
                        <a:t>= T</a:t>
                      </a:r>
                      <a:r>
                        <a:rPr lang="en-US" sz="1600" baseline="-25000" smtClean="0"/>
                        <a:t>rev</a:t>
                      </a:r>
                      <a:r>
                        <a:rPr lang="en-US" sz="1600" baseline="0" smtClean="0"/>
                        <a:t> </a:t>
                      </a:r>
                      <a:r>
                        <a:rPr lang="en-US" sz="1600" baseline="0" dirty="0" smtClean="0"/>
                        <a:t>(</a:t>
                      </a:r>
                      <a:r>
                        <a:rPr lang="en-US" sz="1600" dirty="0" smtClean="0"/>
                        <a:t>AR)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Beam current 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240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N(e</a:t>
                      </a:r>
                      <a:r>
                        <a:rPr lang="en-US" sz="1600" baseline="30000" dirty="0" smtClean="0"/>
                        <a:t>+</a:t>
                      </a:r>
                      <a:r>
                        <a:rPr lang="en-US" sz="1600" baseline="0" dirty="0" smtClean="0"/>
                        <a:t>)</a:t>
                      </a:r>
                      <a:r>
                        <a:rPr lang="en-US" sz="1600" dirty="0" smtClean="0"/>
                        <a:t>/bunch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#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3 · 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 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U</a:t>
                      </a:r>
                      <a:r>
                        <a:rPr lang="en-US" sz="1600" baseline="-25000" dirty="0" smtClean="0"/>
                        <a:t>0</a:t>
                      </a:r>
                      <a:endParaRPr lang="en-US" sz="1600" baseline="-25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GeV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0.51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19961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SR power</a:t>
                      </a:r>
                      <a:endParaRPr lang="en-US" sz="1600" baseline="-250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MW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120</a:t>
                      </a:r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24386" y="-44382"/>
            <a:ext cx="9083793" cy="1143000"/>
          </a:xfrm>
        </p:spPr>
        <p:txBody>
          <a:bodyPr>
            <a:normAutofit/>
          </a:bodyPr>
          <a:lstStyle/>
          <a:p>
            <a:r>
              <a:rPr lang="en-US" sz="3200" dirty="0"/>
              <a:t>L</a:t>
            </a:r>
            <a:r>
              <a:rPr lang="en-US" sz="3200" dirty="0" smtClean="0"/>
              <a:t>ow emittance </a:t>
            </a:r>
            <a:r>
              <a:rPr lang="en-US" sz="32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3200" dirty="0" smtClean="0"/>
              <a:t> beam production</a:t>
            </a:r>
            <a:br>
              <a:rPr lang="en-US" sz="3200" dirty="0" smtClean="0"/>
            </a:br>
            <a:r>
              <a:rPr lang="en-US" sz="3200" dirty="0" smtClean="0"/>
              <a:t>by positrons on target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2504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3861583" y="63008"/>
          <a:ext cx="4051445" cy="6736836"/>
        </p:xfrm>
        <a:graphic>
          <a:graphicData uri="http://schemas.openxmlformats.org/drawingml/2006/table">
            <a:tbl>
              <a:tblPr/>
              <a:tblGrid>
                <a:gridCol w="2116814"/>
                <a:gridCol w="655981"/>
                <a:gridCol w="1278650"/>
              </a:tblGrid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LEMC-6TeV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305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DD0806"/>
                          </a:solidFill>
                          <a:effectLst/>
                          <a:latin typeface="Geneva"/>
                        </a:rPr>
                        <a:t>Parameter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Units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6411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LUMINOSITY/IP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cm</a:t>
                      </a:r>
                      <a:r>
                        <a:rPr lang="en-US" sz="11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-2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s</a:t>
                      </a:r>
                      <a:r>
                        <a:rPr lang="en-US" sz="11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-1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Geneva"/>
                      </a:endParaRP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DD0806"/>
                          </a:solidFill>
                          <a:effectLst/>
                          <a:latin typeface="Geneva"/>
                        </a:rPr>
                        <a:t>5.09E+34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Beam Energy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GeV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3000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9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Hourglass reduction factor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DD0806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1.000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97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Muon mass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GeV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0.10566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Lifetime @ prod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sec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2.20E-06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Lifetime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sec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0.06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c*tau @ prod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658.00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c*tau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1.87E+07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1/tau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Hz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1.60E+01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Circumference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6000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Bending Field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T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15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Bending radius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667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Magnetic rigidity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T 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10000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Gamma Lorentz factor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28392.96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N turns before decay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3113.76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fr-FR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x</a:t>
                      </a:r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@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0.0002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b</a:t>
                      </a:r>
                      <a:r>
                        <a:rPr lang="cs-CZ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y</a:t>
                      </a:r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@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0.0002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Beta ratio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Coupling (full current)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%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Normalised Emittance x 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4.00E-08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Emittance x 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1.41E-12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Emittance y 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1.41E-12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Emittance ratio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 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32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Bunch length (zero current)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0.1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Bunch length (full current)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mm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0.1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Beam current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mA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0.048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Revolution frequency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Hz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5.00E+04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Revolution period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s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2.00E-05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Number of bunches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#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1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N. Particle/bunch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#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6.00E+09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Number of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#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1.00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s</a:t>
                      </a:r>
                      <a:r>
                        <a:rPr lang="fr-FR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x</a:t>
                      </a:r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@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micron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1.68E-02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s</a:t>
                      </a:r>
                      <a:r>
                        <a:rPr lang="en-US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y</a:t>
                      </a: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@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micron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FF"/>
                          </a:solidFill>
                          <a:effectLst/>
                          <a:latin typeface="Geneva"/>
                        </a:rPr>
                        <a:t>1.68E-02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046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s</a:t>
                      </a:r>
                      <a:r>
                        <a:rPr lang="fr-FR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x'</a:t>
                      </a:r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@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rad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8.39E-05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s</a:t>
                      </a:r>
                      <a:r>
                        <a:rPr lang="tr-TR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y'</a:t>
                      </a:r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 @ IP</a:t>
                      </a:r>
                    </a:p>
                  </a:txBody>
                  <a:tcPr marL="7954" marR="7954" marT="795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Geneva"/>
                        </a:rPr>
                        <a:t>rad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D4"/>
                          </a:solidFill>
                          <a:effectLst/>
                          <a:latin typeface="Geneva"/>
                        </a:rPr>
                        <a:t>8.39E-05</a:t>
                      </a:r>
                    </a:p>
                  </a:txBody>
                  <a:tcPr marL="7954" marR="7954" marT="795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6072" y="3671940"/>
                <a:ext cx="295913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>
                    <a:sym typeface="Wingdings"/>
                  </a:rPr>
                  <a:t>thanks to very small emittance  (and lower beta*) </a:t>
                </a:r>
                <a:r>
                  <a:rPr lang="en-US"/>
                  <a:t> </a:t>
                </a:r>
                <a:endParaRPr lang="en-US" smtClean="0"/>
              </a:p>
              <a:p>
                <a:pPr algn="ctr"/>
                <a:r>
                  <a:rPr lang="en-US" dirty="0" smtClean="0"/>
                  <a:t>comparable luminosity with lower N</a:t>
                </a:r>
                <a:r>
                  <a:rPr lang="en-US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dirty="0" smtClean="0"/>
                  <a:t>/bunch</a:t>
                </a:r>
              </a:p>
              <a:p>
                <a:pPr algn="ctr"/>
                <a:r>
                  <a:rPr lang="en-US" dirty="0" smtClean="0"/>
                  <a:t>(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dirty="0" smtClean="0"/>
                  <a:t>lower background) </a:t>
                </a:r>
                <a:endParaRPr lang="en-US" dirty="0" smtClean="0">
                  <a:sym typeface="Wingding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72" y="3671940"/>
                <a:ext cx="2959135" cy="1477328"/>
              </a:xfrm>
              <a:prstGeom prst="rect">
                <a:avLst/>
              </a:prstGeom>
              <a:blipFill rotWithShape="0">
                <a:blip r:embed="rId3"/>
                <a:stretch>
                  <a:fillRect l="-825" t="-2058" r="-1856" b="-29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570976" y="5770320"/>
            <a:ext cx="2290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0090"/>
                </a:solidFill>
              </a:rPr>
              <a:t>Of course, a design study is needed to have a reliable estimate of performances 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0882" y="138778"/>
            <a:ext cx="332623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ea typeface="Symbol" charset="2"/>
                <a:cs typeface="Symbol" charset="2"/>
              </a:rPr>
              <a:t>6 </a:t>
            </a:r>
            <a:r>
              <a:rPr lang="en-US" sz="3600" dirty="0" err="1" smtClean="0">
                <a:solidFill>
                  <a:srgbClr val="FF0000"/>
                </a:solidFill>
                <a:ea typeface="Symbol" charset="2"/>
                <a:cs typeface="Symbol" charset="2"/>
              </a:rPr>
              <a:t>TeV</a:t>
            </a:r>
            <a:r>
              <a:rPr lang="en-US" sz="36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 m</a:t>
            </a:r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 collider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  <a:ea typeface="+mj-ea"/>
                <a:cs typeface="+mj-cs"/>
              </a:rPr>
              <a:t>draft Parameters</a:t>
            </a:r>
          </a:p>
        </p:txBody>
      </p:sp>
      <p:sp>
        <p:nvSpPr>
          <p:cNvPr id="8" name="Rectangle 7"/>
          <p:cNvSpPr/>
          <p:nvPr/>
        </p:nvSpPr>
        <p:spPr>
          <a:xfrm>
            <a:off x="6766560" y="3058160"/>
            <a:ext cx="99568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83831" y="1249008"/>
            <a:ext cx="1405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no </a:t>
            </a:r>
            <a:r>
              <a:rPr lang="en-US">
                <a:solidFill>
                  <a:srgbClr val="FF0000"/>
                </a:solidFill>
              </a:rPr>
              <a:t>lattice </a:t>
            </a:r>
            <a:r>
              <a:rPr lang="en-US" smtClean="0">
                <a:solidFill>
                  <a:srgbClr val="FF0000"/>
                </a:solidFill>
              </a:rPr>
              <a:t>yet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6413" y="1906476"/>
            <a:ext cx="34907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="1" baseline="30000" dirty="0" err="1" smtClean="0">
                <a:solidFill>
                  <a:srgbClr val="002060"/>
                </a:solidFill>
              </a:rPr>
              <a:t>+</a:t>
            </a:r>
            <a:r>
              <a:rPr lang="en-US" b="1" dirty="0" err="1" smtClean="0">
                <a:solidFill>
                  <a:srgbClr val="00206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="1" baseline="30000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rate  = 9 10</a:t>
            </a:r>
            <a:r>
              <a:rPr lang="en-US" b="1" baseline="30000" dirty="0" smtClean="0">
                <a:solidFill>
                  <a:srgbClr val="002060"/>
                </a:solidFill>
              </a:rPr>
              <a:t>10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H</a:t>
            </a:r>
            <a:r>
              <a:rPr lang="en-US" b="1" dirty="0" smtClean="0">
                <a:solidFill>
                  <a:srgbClr val="002060"/>
                </a:solidFill>
              </a:rPr>
              <a:t>z</a:t>
            </a:r>
          </a:p>
          <a:p>
            <a:r>
              <a:rPr lang="en-US" dirty="0" smtClean="0">
                <a:solidFill>
                  <a:srgbClr val="002060"/>
                </a:solidFill>
                <a:latin typeface="Symbol" charset="2"/>
                <a:ea typeface="Symbol" charset="2"/>
                <a:cs typeface="Symbol" charset="2"/>
              </a:rPr>
              <a:t>            </a:t>
            </a:r>
            <a:r>
              <a:rPr lang="en-US" b="1" dirty="0" err="1" smtClean="0">
                <a:solidFill>
                  <a:srgbClr val="002060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b="1" baseline="-25000" dirty="0" err="1" smtClean="0">
                <a:solidFill>
                  <a:srgbClr val="002060"/>
                </a:solidFill>
              </a:rPr>
              <a:t>N</a:t>
            </a:r>
            <a:r>
              <a:rPr lang="en-US" b="1" baseline="-25000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  <a:ea typeface="Symbol" charset="2"/>
                <a:cs typeface="Symbol" charset="2"/>
              </a:rPr>
              <a:t>=</a:t>
            </a:r>
            <a:r>
              <a:rPr lang="en-US" b="1" dirty="0" smtClean="0">
                <a:solidFill>
                  <a:srgbClr val="002060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en-US" b="1" dirty="0" smtClean="0">
                <a:solidFill>
                  <a:srgbClr val="002060"/>
                </a:solidFill>
                <a:ea typeface="Symbol" charset="2"/>
                <a:cs typeface="Symbol" charset="2"/>
              </a:rPr>
              <a:t>40 nm</a:t>
            </a:r>
          </a:p>
          <a:p>
            <a:r>
              <a:rPr lang="en-US" dirty="0" smtClean="0">
                <a:solidFill>
                  <a:srgbClr val="0070C0"/>
                </a:solidFill>
                <a:ea typeface="Symbol" charset="2"/>
                <a:cs typeface="Symbol" charset="2"/>
              </a:rPr>
              <a:t>if: </a:t>
            </a:r>
            <a:r>
              <a:rPr lang="en-US" dirty="0" err="1" smtClean="0">
                <a:solidFill>
                  <a:srgbClr val="0070C0"/>
                </a:solidFill>
                <a:ea typeface="Symbol" charset="2"/>
                <a:cs typeface="Symbol" charset="2"/>
              </a:rPr>
              <a:t>LHeC</a:t>
            </a:r>
            <a:r>
              <a:rPr lang="en-US" dirty="0" smtClean="0">
                <a:solidFill>
                  <a:srgbClr val="0070C0"/>
                </a:solidFill>
                <a:ea typeface="Symbol" charset="2"/>
                <a:cs typeface="Symbol" charset="2"/>
              </a:rPr>
              <a:t> like e</a:t>
            </a:r>
            <a:r>
              <a:rPr lang="en-US" baseline="30000" dirty="0" smtClean="0">
                <a:solidFill>
                  <a:srgbClr val="0070C0"/>
                </a:solidFill>
                <a:ea typeface="Symbol" charset="2"/>
                <a:cs typeface="Symbol" charset="2"/>
              </a:rPr>
              <a:t>+</a:t>
            </a:r>
            <a:r>
              <a:rPr lang="en-US" dirty="0" smtClean="0">
                <a:solidFill>
                  <a:srgbClr val="0070C0"/>
                </a:solidFill>
                <a:ea typeface="Symbol" charset="2"/>
                <a:cs typeface="Symbol" charset="2"/>
              </a:rPr>
              <a:t> source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with 25% mom. accept. e</a:t>
            </a:r>
            <a:r>
              <a:rPr lang="en-US" baseline="30000" dirty="0" smtClean="0">
                <a:solidFill>
                  <a:srgbClr val="0070C0"/>
                </a:solidFill>
              </a:rPr>
              <a:t>+</a:t>
            </a:r>
            <a:r>
              <a:rPr lang="en-US" dirty="0" smtClean="0">
                <a:solidFill>
                  <a:srgbClr val="0070C0"/>
                </a:solidFill>
              </a:rPr>
              <a:t> ring</a:t>
            </a:r>
          </a:p>
          <a:p>
            <a:r>
              <a:rPr lang="en-US" dirty="0" smtClean="0">
                <a:solidFill>
                  <a:srgbClr val="0070C0"/>
                </a:solidFill>
                <a:ea typeface="Symbol" charset="2"/>
                <a:cs typeface="Symbol" charset="2"/>
              </a:rPr>
              <a:t>and</a:t>
            </a:r>
            <a:r>
              <a:rPr lang="en-US" dirty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 e </a:t>
            </a:r>
            <a:r>
              <a:rPr lang="en-US" dirty="0" smtClean="0">
                <a:solidFill>
                  <a:srgbClr val="0070C0"/>
                </a:solidFill>
              </a:rPr>
              <a:t>dominated </a:t>
            </a:r>
            <a:r>
              <a:rPr lang="en-US" dirty="0" smtClean="0">
                <a:solidFill>
                  <a:srgbClr val="0070C0"/>
                </a:solidFill>
                <a:ea typeface="Symbol" charset="2"/>
                <a:cs typeface="Symbol" charset="2"/>
              </a:rPr>
              <a:t>by</a:t>
            </a:r>
            <a:r>
              <a:rPr lang="en-US" dirty="0" smtClean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 m </a:t>
            </a:r>
            <a:r>
              <a:rPr lang="en-US" dirty="0" smtClean="0">
                <a:solidFill>
                  <a:srgbClr val="0070C0"/>
                </a:solidFill>
              </a:rPr>
              <a:t>production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95425" y="1954876"/>
            <a:ext cx="1226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ctr"/>
            <a:r>
              <a:rPr lang="en-US" sz="1200" dirty="0" smtClean="0"/>
              <a:t>[ NIM A 807</a:t>
            </a:r>
          </a:p>
          <a:p>
            <a:pPr marL="0" lvl="2" algn="ctr"/>
            <a:r>
              <a:rPr lang="en-US" sz="1200" dirty="0" smtClean="0"/>
              <a:t> </a:t>
            </a:r>
            <a:r>
              <a:rPr lang="en-US" sz="1200" dirty="0"/>
              <a:t>101-107 (2016</a:t>
            </a:r>
            <a:r>
              <a:rPr lang="en-US" sz="1200" dirty="0" smtClean="0"/>
              <a:t>)]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4660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118"/>
            <a:ext cx="8229600" cy="1143000"/>
          </a:xfrm>
        </p:spPr>
        <p:txBody>
          <a:bodyPr/>
          <a:lstStyle/>
          <a:p>
            <a:r>
              <a:rPr lang="en-US" dirty="0" smtClean="0"/>
              <a:t>Annual dose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201873" y="1118517"/>
            <a:ext cx="6286500" cy="4737100"/>
            <a:chOff x="1218772" y="1569309"/>
            <a:chExt cx="6286500" cy="4737100"/>
          </a:xfrm>
        </p:grpSpPr>
        <p:pic>
          <p:nvPicPr>
            <p:cNvPr id="4" name="Picture 3" descr="Screen Shot 2016-01-29 at 14.41.4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8772" y="1569309"/>
              <a:ext cx="6286500" cy="4737100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V="1">
              <a:off x="2578666" y="3902435"/>
              <a:ext cx="4323434" cy="1282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/>
            <p:cNvSpPr/>
            <p:nvPr/>
          </p:nvSpPr>
          <p:spPr>
            <a:xfrm>
              <a:off x="4428256" y="4734394"/>
              <a:ext cx="1766205" cy="572524"/>
            </a:xfrm>
            <a:custGeom>
              <a:avLst/>
              <a:gdLst>
                <a:gd name="connsiteX0" fmla="*/ 0 w 3411109"/>
                <a:gd name="connsiteY0" fmla="*/ 2078084 h 2078084"/>
                <a:gd name="connsiteX1" fmla="*/ 397704 w 3411109"/>
                <a:gd name="connsiteY1" fmla="*/ 1449528 h 2078084"/>
                <a:gd name="connsiteX2" fmla="*/ 756922 w 3411109"/>
                <a:gd name="connsiteY2" fmla="*/ 1090353 h 2078084"/>
                <a:gd name="connsiteX3" fmla="*/ 1116139 w 3411109"/>
                <a:gd name="connsiteY3" fmla="*/ 846627 h 2078084"/>
                <a:gd name="connsiteX4" fmla="*/ 1501014 w 3411109"/>
                <a:gd name="connsiteY4" fmla="*/ 641384 h 2078084"/>
                <a:gd name="connsiteX5" fmla="*/ 1873060 w 3411109"/>
                <a:gd name="connsiteY5" fmla="*/ 474624 h 2078084"/>
                <a:gd name="connsiteX6" fmla="*/ 2245107 w 3411109"/>
                <a:gd name="connsiteY6" fmla="*/ 333520 h 2078084"/>
                <a:gd name="connsiteX7" fmla="*/ 2655641 w 3411109"/>
                <a:gd name="connsiteY7" fmla="*/ 218070 h 2078084"/>
                <a:gd name="connsiteX8" fmla="*/ 2989199 w 3411109"/>
                <a:gd name="connsiteY8" fmla="*/ 115449 h 2078084"/>
                <a:gd name="connsiteX9" fmla="*/ 3374075 w 3411109"/>
                <a:gd name="connsiteY9" fmla="*/ 25655 h 2078084"/>
                <a:gd name="connsiteX10" fmla="*/ 3374075 w 3411109"/>
                <a:gd name="connsiteY10" fmla="*/ 0 h 2078084"/>
                <a:gd name="connsiteX0" fmla="*/ 0 w 3411109"/>
                <a:gd name="connsiteY0" fmla="*/ 2078084 h 2078084"/>
                <a:gd name="connsiteX1" fmla="*/ 397704 w 3411109"/>
                <a:gd name="connsiteY1" fmla="*/ 1449528 h 2078084"/>
                <a:gd name="connsiteX2" fmla="*/ 756922 w 3411109"/>
                <a:gd name="connsiteY2" fmla="*/ 1090353 h 2078084"/>
                <a:gd name="connsiteX3" fmla="*/ 1116139 w 3411109"/>
                <a:gd name="connsiteY3" fmla="*/ 846627 h 2078084"/>
                <a:gd name="connsiteX4" fmla="*/ 1501014 w 3411109"/>
                <a:gd name="connsiteY4" fmla="*/ 635689 h 2078084"/>
                <a:gd name="connsiteX5" fmla="*/ 1873060 w 3411109"/>
                <a:gd name="connsiteY5" fmla="*/ 474624 h 2078084"/>
                <a:gd name="connsiteX6" fmla="*/ 2245107 w 3411109"/>
                <a:gd name="connsiteY6" fmla="*/ 333520 h 2078084"/>
                <a:gd name="connsiteX7" fmla="*/ 2655641 w 3411109"/>
                <a:gd name="connsiteY7" fmla="*/ 218070 h 2078084"/>
                <a:gd name="connsiteX8" fmla="*/ 2989199 w 3411109"/>
                <a:gd name="connsiteY8" fmla="*/ 115449 h 2078084"/>
                <a:gd name="connsiteX9" fmla="*/ 3374075 w 3411109"/>
                <a:gd name="connsiteY9" fmla="*/ 25655 h 2078084"/>
                <a:gd name="connsiteX10" fmla="*/ 3374075 w 3411109"/>
                <a:gd name="connsiteY10" fmla="*/ 0 h 2078084"/>
                <a:gd name="connsiteX0" fmla="*/ 7488 w 3025644"/>
                <a:gd name="connsiteY0" fmla="*/ 1474432 h 1474432"/>
                <a:gd name="connsiteX1" fmla="*/ 12239 w 3025644"/>
                <a:gd name="connsiteY1" fmla="*/ 1449528 h 1474432"/>
                <a:gd name="connsiteX2" fmla="*/ 371457 w 3025644"/>
                <a:gd name="connsiteY2" fmla="*/ 1090353 h 1474432"/>
                <a:gd name="connsiteX3" fmla="*/ 730674 w 3025644"/>
                <a:gd name="connsiteY3" fmla="*/ 846627 h 1474432"/>
                <a:gd name="connsiteX4" fmla="*/ 1115549 w 3025644"/>
                <a:gd name="connsiteY4" fmla="*/ 635689 h 1474432"/>
                <a:gd name="connsiteX5" fmla="*/ 1487595 w 3025644"/>
                <a:gd name="connsiteY5" fmla="*/ 474624 h 1474432"/>
                <a:gd name="connsiteX6" fmla="*/ 1859642 w 3025644"/>
                <a:gd name="connsiteY6" fmla="*/ 333520 h 1474432"/>
                <a:gd name="connsiteX7" fmla="*/ 2270176 w 3025644"/>
                <a:gd name="connsiteY7" fmla="*/ 218070 h 1474432"/>
                <a:gd name="connsiteX8" fmla="*/ 2603734 w 3025644"/>
                <a:gd name="connsiteY8" fmla="*/ 115449 h 1474432"/>
                <a:gd name="connsiteX9" fmla="*/ 2988610 w 3025644"/>
                <a:gd name="connsiteY9" fmla="*/ 25655 h 1474432"/>
                <a:gd name="connsiteX10" fmla="*/ 2988610 w 3025644"/>
                <a:gd name="connsiteY10" fmla="*/ 0 h 1474432"/>
                <a:gd name="connsiteX0" fmla="*/ 0 w 3018156"/>
                <a:gd name="connsiteY0" fmla="*/ 1474432 h 1474432"/>
                <a:gd name="connsiteX1" fmla="*/ 403400 w 3018156"/>
                <a:gd name="connsiteY1" fmla="*/ 1033805 h 1474432"/>
                <a:gd name="connsiteX2" fmla="*/ 363969 w 3018156"/>
                <a:gd name="connsiteY2" fmla="*/ 1090353 h 1474432"/>
                <a:gd name="connsiteX3" fmla="*/ 723186 w 3018156"/>
                <a:gd name="connsiteY3" fmla="*/ 846627 h 1474432"/>
                <a:gd name="connsiteX4" fmla="*/ 1108061 w 3018156"/>
                <a:gd name="connsiteY4" fmla="*/ 635689 h 1474432"/>
                <a:gd name="connsiteX5" fmla="*/ 1480107 w 3018156"/>
                <a:gd name="connsiteY5" fmla="*/ 474624 h 1474432"/>
                <a:gd name="connsiteX6" fmla="*/ 1852154 w 3018156"/>
                <a:gd name="connsiteY6" fmla="*/ 333520 h 1474432"/>
                <a:gd name="connsiteX7" fmla="*/ 2262688 w 3018156"/>
                <a:gd name="connsiteY7" fmla="*/ 218070 h 1474432"/>
                <a:gd name="connsiteX8" fmla="*/ 2596246 w 3018156"/>
                <a:gd name="connsiteY8" fmla="*/ 115449 h 1474432"/>
                <a:gd name="connsiteX9" fmla="*/ 2981122 w 3018156"/>
                <a:gd name="connsiteY9" fmla="*/ 25655 h 1474432"/>
                <a:gd name="connsiteX10" fmla="*/ 2981122 w 3018156"/>
                <a:gd name="connsiteY10" fmla="*/ 0 h 1474432"/>
                <a:gd name="connsiteX0" fmla="*/ 5431 w 2670498"/>
                <a:gd name="connsiteY0" fmla="*/ 1115658 h 1115658"/>
                <a:gd name="connsiteX1" fmla="*/ 55742 w 2670498"/>
                <a:gd name="connsiteY1" fmla="*/ 1033805 h 1115658"/>
                <a:gd name="connsiteX2" fmla="*/ 16311 w 2670498"/>
                <a:gd name="connsiteY2" fmla="*/ 1090353 h 1115658"/>
                <a:gd name="connsiteX3" fmla="*/ 375528 w 2670498"/>
                <a:gd name="connsiteY3" fmla="*/ 846627 h 1115658"/>
                <a:gd name="connsiteX4" fmla="*/ 760403 w 2670498"/>
                <a:gd name="connsiteY4" fmla="*/ 635689 h 1115658"/>
                <a:gd name="connsiteX5" fmla="*/ 1132449 w 2670498"/>
                <a:gd name="connsiteY5" fmla="*/ 474624 h 1115658"/>
                <a:gd name="connsiteX6" fmla="*/ 1504496 w 2670498"/>
                <a:gd name="connsiteY6" fmla="*/ 333520 h 1115658"/>
                <a:gd name="connsiteX7" fmla="*/ 1915030 w 2670498"/>
                <a:gd name="connsiteY7" fmla="*/ 218070 h 1115658"/>
                <a:gd name="connsiteX8" fmla="*/ 2248588 w 2670498"/>
                <a:gd name="connsiteY8" fmla="*/ 115449 h 1115658"/>
                <a:gd name="connsiteX9" fmla="*/ 2633464 w 2670498"/>
                <a:gd name="connsiteY9" fmla="*/ 25655 h 1115658"/>
                <a:gd name="connsiteX10" fmla="*/ 2633464 w 2670498"/>
                <a:gd name="connsiteY10" fmla="*/ 0 h 1115658"/>
                <a:gd name="connsiteX0" fmla="*/ 0 w 2665067"/>
                <a:gd name="connsiteY0" fmla="*/ 1115658 h 1115658"/>
                <a:gd name="connsiteX1" fmla="*/ 50311 w 2665067"/>
                <a:gd name="connsiteY1" fmla="*/ 1033805 h 1115658"/>
                <a:gd name="connsiteX2" fmla="*/ 403833 w 2665067"/>
                <a:gd name="connsiteY2" fmla="*/ 834085 h 1115658"/>
                <a:gd name="connsiteX3" fmla="*/ 370097 w 2665067"/>
                <a:gd name="connsiteY3" fmla="*/ 846627 h 1115658"/>
                <a:gd name="connsiteX4" fmla="*/ 754972 w 2665067"/>
                <a:gd name="connsiteY4" fmla="*/ 635689 h 1115658"/>
                <a:gd name="connsiteX5" fmla="*/ 1127018 w 2665067"/>
                <a:gd name="connsiteY5" fmla="*/ 474624 h 1115658"/>
                <a:gd name="connsiteX6" fmla="*/ 1499065 w 2665067"/>
                <a:gd name="connsiteY6" fmla="*/ 333520 h 1115658"/>
                <a:gd name="connsiteX7" fmla="*/ 1909599 w 2665067"/>
                <a:gd name="connsiteY7" fmla="*/ 218070 h 1115658"/>
                <a:gd name="connsiteX8" fmla="*/ 2243157 w 2665067"/>
                <a:gd name="connsiteY8" fmla="*/ 115449 h 1115658"/>
                <a:gd name="connsiteX9" fmla="*/ 2628033 w 2665067"/>
                <a:gd name="connsiteY9" fmla="*/ 25655 h 1115658"/>
                <a:gd name="connsiteX10" fmla="*/ 2628033 w 2665067"/>
                <a:gd name="connsiteY10" fmla="*/ 0 h 1115658"/>
                <a:gd name="connsiteX0" fmla="*/ 0 w 2665067"/>
                <a:gd name="connsiteY0" fmla="*/ 1115658 h 1115658"/>
                <a:gd name="connsiteX1" fmla="*/ 773573 w 2665067"/>
                <a:gd name="connsiteY1" fmla="*/ 635167 h 1115658"/>
                <a:gd name="connsiteX2" fmla="*/ 403833 w 2665067"/>
                <a:gd name="connsiteY2" fmla="*/ 834085 h 1115658"/>
                <a:gd name="connsiteX3" fmla="*/ 370097 w 2665067"/>
                <a:gd name="connsiteY3" fmla="*/ 846627 h 1115658"/>
                <a:gd name="connsiteX4" fmla="*/ 754972 w 2665067"/>
                <a:gd name="connsiteY4" fmla="*/ 635689 h 1115658"/>
                <a:gd name="connsiteX5" fmla="*/ 1127018 w 2665067"/>
                <a:gd name="connsiteY5" fmla="*/ 474624 h 1115658"/>
                <a:gd name="connsiteX6" fmla="*/ 1499065 w 2665067"/>
                <a:gd name="connsiteY6" fmla="*/ 333520 h 1115658"/>
                <a:gd name="connsiteX7" fmla="*/ 1909599 w 2665067"/>
                <a:gd name="connsiteY7" fmla="*/ 218070 h 1115658"/>
                <a:gd name="connsiteX8" fmla="*/ 2243157 w 2665067"/>
                <a:gd name="connsiteY8" fmla="*/ 115449 h 1115658"/>
                <a:gd name="connsiteX9" fmla="*/ 2628033 w 2665067"/>
                <a:gd name="connsiteY9" fmla="*/ 25655 h 1115658"/>
                <a:gd name="connsiteX10" fmla="*/ 2628033 w 2665067"/>
                <a:gd name="connsiteY10" fmla="*/ 0 h 1115658"/>
                <a:gd name="connsiteX0" fmla="*/ 436282 w 2327776"/>
                <a:gd name="connsiteY0" fmla="*/ 635167 h 866681"/>
                <a:gd name="connsiteX1" fmla="*/ 66542 w 2327776"/>
                <a:gd name="connsiteY1" fmla="*/ 834085 h 866681"/>
                <a:gd name="connsiteX2" fmla="*/ 32806 w 2327776"/>
                <a:gd name="connsiteY2" fmla="*/ 846627 h 866681"/>
                <a:gd name="connsiteX3" fmla="*/ 417681 w 2327776"/>
                <a:gd name="connsiteY3" fmla="*/ 635689 h 866681"/>
                <a:gd name="connsiteX4" fmla="*/ 789727 w 2327776"/>
                <a:gd name="connsiteY4" fmla="*/ 474624 h 866681"/>
                <a:gd name="connsiteX5" fmla="*/ 1161774 w 2327776"/>
                <a:gd name="connsiteY5" fmla="*/ 333520 h 866681"/>
                <a:gd name="connsiteX6" fmla="*/ 1572308 w 2327776"/>
                <a:gd name="connsiteY6" fmla="*/ 218070 h 866681"/>
                <a:gd name="connsiteX7" fmla="*/ 1905866 w 2327776"/>
                <a:gd name="connsiteY7" fmla="*/ 115449 h 866681"/>
                <a:gd name="connsiteX8" fmla="*/ 2290742 w 2327776"/>
                <a:gd name="connsiteY8" fmla="*/ 25655 h 866681"/>
                <a:gd name="connsiteX9" fmla="*/ 2290742 w 2327776"/>
                <a:gd name="connsiteY9" fmla="*/ 0 h 866681"/>
                <a:gd name="connsiteX0" fmla="*/ 369771 w 2261265"/>
                <a:gd name="connsiteY0" fmla="*/ 635167 h 834085"/>
                <a:gd name="connsiteX1" fmla="*/ 31 w 2261265"/>
                <a:gd name="connsiteY1" fmla="*/ 834085 h 834085"/>
                <a:gd name="connsiteX2" fmla="*/ 351170 w 2261265"/>
                <a:gd name="connsiteY2" fmla="*/ 635689 h 834085"/>
                <a:gd name="connsiteX3" fmla="*/ 723216 w 2261265"/>
                <a:gd name="connsiteY3" fmla="*/ 474624 h 834085"/>
                <a:gd name="connsiteX4" fmla="*/ 1095263 w 2261265"/>
                <a:gd name="connsiteY4" fmla="*/ 333520 h 834085"/>
                <a:gd name="connsiteX5" fmla="*/ 1505797 w 2261265"/>
                <a:gd name="connsiteY5" fmla="*/ 218070 h 834085"/>
                <a:gd name="connsiteX6" fmla="*/ 1839355 w 2261265"/>
                <a:gd name="connsiteY6" fmla="*/ 115449 h 834085"/>
                <a:gd name="connsiteX7" fmla="*/ 2224231 w 2261265"/>
                <a:gd name="connsiteY7" fmla="*/ 25655 h 834085"/>
                <a:gd name="connsiteX8" fmla="*/ 2224231 w 2261265"/>
                <a:gd name="connsiteY8" fmla="*/ 0 h 834085"/>
                <a:gd name="connsiteX0" fmla="*/ 41354 w 1932848"/>
                <a:gd name="connsiteY0" fmla="*/ 635167 h 647470"/>
                <a:gd name="connsiteX1" fmla="*/ 22753 w 1932848"/>
                <a:gd name="connsiteY1" fmla="*/ 635689 h 647470"/>
                <a:gd name="connsiteX2" fmla="*/ 394799 w 1932848"/>
                <a:gd name="connsiteY2" fmla="*/ 474624 h 647470"/>
                <a:gd name="connsiteX3" fmla="*/ 766846 w 1932848"/>
                <a:gd name="connsiteY3" fmla="*/ 333520 h 647470"/>
                <a:gd name="connsiteX4" fmla="*/ 1177380 w 1932848"/>
                <a:gd name="connsiteY4" fmla="*/ 218070 h 647470"/>
                <a:gd name="connsiteX5" fmla="*/ 1510938 w 1932848"/>
                <a:gd name="connsiteY5" fmla="*/ 115449 h 647470"/>
                <a:gd name="connsiteX6" fmla="*/ 1895814 w 1932848"/>
                <a:gd name="connsiteY6" fmla="*/ 25655 h 647470"/>
                <a:gd name="connsiteX7" fmla="*/ 1895814 w 1932848"/>
                <a:gd name="connsiteY7" fmla="*/ 0 h 647470"/>
                <a:gd name="connsiteX0" fmla="*/ 0 w 1891494"/>
                <a:gd name="connsiteY0" fmla="*/ 635167 h 635167"/>
                <a:gd name="connsiteX1" fmla="*/ 353445 w 1891494"/>
                <a:gd name="connsiteY1" fmla="*/ 474624 h 635167"/>
                <a:gd name="connsiteX2" fmla="*/ 725492 w 1891494"/>
                <a:gd name="connsiteY2" fmla="*/ 333520 h 635167"/>
                <a:gd name="connsiteX3" fmla="*/ 1136026 w 1891494"/>
                <a:gd name="connsiteY3" fmla="*/ 218070 h 635167"/>
                <a:gd name="connsiteX4" fmla="*/ 1469584 w 1891494"/>
                <a:gd name="connsiteY4" fmla="*/ 115449 h 635167"/>
                <a:gd name="connsiteX5" fmla="*/ 1854460 w 1891494"/>
                <a:gd name="connsiteY5" fmla="*/ 25655 h 635167"/>
                <a:gd name="connsiteX6" fmla="*/ 1854460 w 1891494"/>
                <a:gd name="connsiteY6" fmla="*/ 0 h 635167"/>
                <a:gd name="connsiteX0" fmla="*/ 0 w 1766205"/>
                <a:gd name="connsiteY0" fmla="*/ 572524 h 572524"/>
                <a:gd name="connsiteX1" fmla="*/ 228156 w 1766205"/>
                <a:gd name="connsiteY1" fmla="*/ 474624 h 572524"/>
                <a:gd name="connsiteX2" fmla="*/ 600203 w 1766205"/>
                <a:gd name="connsiteY2" fmla="*/ 333520 h 572524"/>
                <a:gd name="connsiteX3" fmla="*/ 1010737 w 1766205"/>
                <a:gd name="connsiteY3" fmla="*/ 218070 h 572524"/>
                <a:gd name="connsiteX4" fmla="*/ 1344295 w 1766205"/>
                <a:gd name="connsiteY4" fmla="*/ 115449 h 572524"/>
                <a:gd name="connsiteX5" fmla="*/ 1729171 w 1766205"/>
                <a:gd name="connsiteY5" fmla="*/ 25655 h 572524"/>
                <a:gd name="connsiteX6" fmla="*/ 1729171 w 1766205"/>
                <a:gd name="connsiteY6" fmla="*/ 0 h 572524"/>
                <a:gd name="connsiteX0" fmla="*/ 0 w 1766205"/>
                <a:gd name="connsiteY0" fmla="*/ 572524 h 572524"/>
                <a:gd name="connsiteX1" fmla="*/ 53692 w 1766205"/>
                <a:gd name="connsiteY1" fmla="*/ 527630 h 572524"/>
                <a:gd name="connsiteX2" fmla="*/ 228156 w 1766205"/>
                <a:gd name="connsiteY2" fmla="*/ 474624 h 572524"/>
                <a:gd name="connsiteX3" fmla="*/ 600203 w 1766205"/>
                <a:gd name="connsiteY3" fmla="*/ 333520 h 572524"/>
                <a:gd name="connsiteX4" fmla="*/ 1010737 w 1766205"/>
                <a:gd name="connsiteY4" fmla="*/ 218070 h 572524"/>
                <a:gd name="connsiteX5" fmla="*/ 1344295 w 1766205"/>
                <a:gd name="connsiteY5" fmla="*/ 115449 h 572524"/>
                <a:gd name="connsiteX6" fmla="*/ 1729171 w 1766205"/>
                <a:gd name="connsiteY6" fmla="*/ 25655 h 572524"/>
                <a:gd name="connsiteX7" fmla="*/ 1729171 w 1766205"/>
                <a:gd name="connsiteY7" fmla="*/ 0 h 572524"/>
                <a:gd name="connsiteX0" fmla="*/ 0 w 1766205"/>
                <a:gd name="connsiteY0" fmla="*/ 572524 h 572524"/>
                <a:gd name="connsiteX1" fmla="*/ 87862 w 1766205"/>
                <a:gd name="connsiteY1" fmla="*/ 521935 h 572524"/>
                <a:gd name="connsiteX2" fmla="*/ 228156 w 1766205"/>
                <a:gd name="connsiteY2" fmla="*/ 474624 h 572524"/>
                <a:gd name="connsiteX3" fmla="*/ 600203 w 1766205"/>
                <a:gd name="connsiteY3" fmla="*/ 333520 h 572524"/>
                <a:gd name="connsiteX4" fmla="*/ 1010737 w 1766205"/>
                <a:gd name="connsiteY4" fmla="*/ 218070 h 572524"/>
                <a:gd name="connsiteX5" fmla="*/ 1344295 w 1766205"/>
                <a:gd name="connsiteY5" fmla="*/ 115449 h 572524"/>
                <a:gd name="connsiteX6" fmla="*/ 1729171 w 1766205"/>
                <a:gd name="connsiteY6" fmla="*/ 25655 h 572524"/>
                <a:gd name="connsiteX7" fmla="*/ 1729171 w 1766205"/>
                <a:gd name="connsiteY7" fmla="*/ 0 h 572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6205" h="572524">
                  <a:moveTo>
                    <a:pt x="0" y="572524"/>
                  </a:moveTo>
                  <a:cubicBezTo>
                    <a:pt x="3254" y="569787"/>
                    <a:pt x="49836" y="538252"/>
                    <a:pt x="87862" y="521935"/>
                  </a:cubicBezTo>
                  <a:cubicBezTo>
                    <a:pt x="125888" y="505618"/>
                    <a:pt x="142766" y="506026"/>
                    <a:pt x="228156" y="474624"/>
                  </a:cubicBezTo>
                  <a:cubicBezTo>
                    <a:pt x="313546" y="443222"/>
                    <a:pt x="469773" y="376279"/>
                    <a:pt x="600203" y="333520"/>
                  </a:cubicBezTo>
                  <a:cubicBezTo>
                    <a:pt x="730633" y="290761"/>
                    <a:pt x="886722" y="254415"/>
                    <a:pt x="1010737" y="218070"/>
                  </a:cubicBezTo>
                  <a:cubicBezTo>
                    <a:pt x="1134752" y="181725"/>
                    <a:pt x="1224556" y="147518"/>
                    <a:pt x="1344295" y="115449"/>
                  </a:cubicBezTo>
                  <a:cubicBezTo>
                    <a:pt x="1464034" y="83380"/>
                    <a:pt x="1665025" y="44896"/>
                    <a:pt x="1729171" y="25655"/>
                  </a:cubicBezTo>
                  <a:cubicBezTo>
                    <a:pt x="1793317" y="6413"/>
                    <a:pt x="1761244" y="3206"/>
                    <a:pt x="1729171" y="0"/>
                  </a:cubicBez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>
              <a:off x="3416986" y="4060415"/>
              <a:ext cx="2779150" cy="1224388"/>
            </a:xfrm>
            <a:custGeom>
              <a:avLst/>
              <a:gdLst>
                <a:gd name="connsiteX0" fmla="*/ 0 w 3348648"/>
                <a:gd name="connsiteY0" fmla="*/ 2067223 h 2067223"/>
                <a:gd name="connsiteX1" fmla="*/ 375869 w 3348648"/>
                <a:gd name="connsiteY1" fmla="*/ 1435097 h 2067223"/>
                <a:gd name="connsiteX2" fmla="*/ 757432 w 3348648"/>
                <a:gd name="connsiteY2" fmla="*/ 1076323 h 2067223"/>
                <a:gd name="connsiteX3" fmla="*/ 1127606 w 3348648"/>
                <a:gd name="connsiteY3" fmla="*/ 825750 h 2067223"/>
                <a:gd name="connsiteX4" fmla="*/ 1486390 w 3348648"/>
                <a:gd name="connsiteY4" fmla="*/ 632126 h 2067223"/>
                <a:gd name="connsiteX5" fmla="*/ 1845173 w 3348648"/>
                <a:gd name="connsiteY5" fmla="*/ 478366 h 2067223"/>
                <a:gd name="connsiteX6" fmla="*/ 2209652 w 3348648"/>
                <a:gd name="connsiteY6" fmla="*/ 324605 h 2067223"/>
                <a:gd name="connsiteX7" fmla="*/ 2596910 w 3348648"/>
                <a:gd name="connsiteY7" fmla="*/ 210709 h 2067223"/>
                <a:gd name="connsiteX8" fmla="*/ 2967084 w 3348648"/>
                <a:gd name="connsiteY8" fmla="*/ 108202 h 2067223"/>
                <a:gd name="connsiteX9" fmla="*/ 3348648 w 3348648"/>
                <a:gd name="connsiteY9" fmla="*/ 5695 h 2067223"/>
                <a:gd name="connsiteX10" fmla="*/ 3348648 w 3348648"/>
                <a:gd name="connsiteY10" fmla="*/ 5695 h 2067223"/>
                <a:gd name="connsiteX11" fmla="*/ 3348648 w 3348648"/>
                <a:gd name="connsiteY11" fmla="*/ 0 h 2067223"/>
                <a:gd name="connsiteX0" fmla="*/ 0 w 2972779"/>
                <a:gd name="connsiteY0" fmla="*/ 1435097 h 1435097"/>
                <a:gd name="connsiteX1" fmla="*/ 381563 w 2972779"/>
                <a:gd name="connsiteY1" fmla="*/ 1076323 h 1435097"/>
                <a:gd name="connsiteX2" fmla="*/ 751737 w 2972779"/>
                <a:gd name="connsiteY2" fmla="*/ 825750 h 1435097"/>
                <a:gd name="connsiteX3" fmla="*/ 1110521 w 2972779"/>
                <a:gd name="connsiteY3" fmla="*/ 632126 h 1435097"/>
                <a:gd name="connsiteX4" fmla="*/ 1469304 w 2972779"/>
                <a:gd name="connsiteY4" fmla="*/ 478366 h 1435097"/>
                <a:gd name="connsiteX5" fmla="*/ 1833783 w 2972779"/>
                <a:gd name="connsiteY5" fmla="*/ 324605 h 1435097"/>
                <a:gd name="connsiteX6" fmla="*/ 2221041 w 2972779"/>
                <a:gd name="connsiteY6" fmla="*/ 210709 h 1435097"/>
                <a:gd name="connsiteX7" fmla="*/ 2591215 w 2972779"/>
                <a:gd name="connsiteY7" fmla="*/ 108202 h 1435097"/>
                <a:gd name="connsiteX8" fmla="*/ 2972779 w 2972779"/>
                <a:gd name="connsiteY8" fmla="*/ 5695 h 1435097"/>
                <a:gd name="connsiteX9" fmla="*/ 2972779 w 2972779"/>
                <a:gd name="connsiteY9" fmla="*/ 5695 h 1435097"/>
                <a:gd name="connsiteX10" fmla="*/ 2972779 w 2972779"/>
                <a:gd name="connsiteY10" fmla="*/ 0 h 1435097"/>
                <a:gd name="connsiteX0" fmla="*/ 0 w 2779150"/>
                <a:gd name="connsiteY0" fmla="*/ 1224388 h 1224388"/>
                <a:gd name="connsiteX1" fmla="*/ 187934 w 2779150"/>
                <a:gd name="connsiteY1" fmla="*/ 1076323 h 1224388"/>
                <a:gd name="connsiteX2" fmla="*/ 558108 w 2779150"/>
                <a:gd name="connsiteY2" fmla="*/ 825750 h 1224388"/>
                <a:gd name="connsiteX3" fmla="*/ 916892 w 2779150"/>
                <a:gd name="connsiteY3" fmla="*/ 632126 h 1224388"/>
                <a:gd name="connsiteX4" fmla="*/ 1275675 w 2779150"/>
                <a:gd name="connsiteY4" fmla="*/ 478366 h 1224388"/>
                <a:gd name="connsiteX5" fmla="*/ 1640154 w 2779150"/>
                <a:gd name="connsiteY5" fmla="*/ 324605 h 1224388"/>
                <a:gd name="connsiteX6" fmla="*/ 2027412 w 2779150"/>
                <a:gd name="connsiteY6" fmla="*/ 210709 h 1224388"/>
                <a:gd name="connsiteX7" fmla="*/ 2397586 w 2779150"/>
                <a:gd name="connsiteY7" fmla="*/ 108202 h 1224388"/>
                <a:gd name="connsiteX8" fmla="*/ 2779150 w 2779150"/>
                <a:gd name="connsiteY8" fmla="*/ 5695 h 1224388"/>
                <a:gd name="connsiteX9" fmla="*/ 2779150 w 2779150"/>
                <a:gd name="connsiteY9" fmla="*/ 5695 h 1224388"/>
                <a:gd name="connsiteX10" fmla="*/ 2779150 w 2779150"/>
                <a:gd name="connsiteY10" fmla="*/ 0 h 1224388"/>
                <a:gd name="connsiteX0" fmla="*/ 0 w 2779150"/>
                <a:gd name="connsiteY0" fmla="*/ 1224388 h 1224388"/>
                <a:gd name="connsiteX1" fmla="*/ 187934 w 2779150"/>
                <a:gd name="connsiteY1" fmla="*/ 1076323 h 1224388"/>
                <a:gd name="connsiteX2" fmla="*/ 558108 w 2779150"/>
                <a:gd name="connsiteY2" fmla="*/ 825750 h 1224388"/>
                <a:gd name="connsiteX3" fmla="*/ 916892 w 2779150"/>
                <a:gd name="connsiteY3" fmla="*/ 632126 h 1224388"/>
                <a:gd name="connsiteX4" fmla="*/ 1275675 w 2779150"/>
                <a:gd name="connsiteY4" fmla="*/ 478366 h 1224388"/>
                <a:gd name="connsiteX5" fmla="*/ 1640154 w 2779150"/>
                <a:gd name="connsiteY5" fmla="*/ 324605 h 1224388"/>
                <a:gd name="connsiteX6" fmla="*/ 2027412 w 2779150"/>
                <a:gd name="connsiteY6" fmla="*/ 210709 h 1224388"/>
                <a:gd name="connsiteX7" fmla="*/ 2397586 w 2779150"/>
                <a:gd name="connsiteY7" fmla="*/ 108202 h 1224388"/>
                <a:gd name="connsiteX8" fmla="*/ 2779150 w 2779150"/>
                <a:gd name="connsiteY8" fmla="*/ 5695 h 1224388"/>
                <a:gd name="connsiteX9" fmla="*/ 2779150 w 2779150"/>
                <a:gd name="connsiteY9" fmla="*/ 5695 h 1224388"/>
                <a:gd name="connsiteX10" fmla="*/ 2779150 w 2779150"/>
                <a:gd name="connsiteY10" fmla="*/ 0 h 1224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79150" h="1224388">
                  <a:moveTo>
                    <a:pt x="0" y="1224388"/>
                  </a:moveTo>
                  <a:cubicBezTo>
                    <a:pt x="97764" y="1116187"/>
                    <a:pt x="94916" y="1142763"/>
                    <a:pt x="187934" y="1076323"/>
                  </a:cubicBezTo>
                  <a:cubicBezTo>
                    <a:pt x="280952" y="1009883"/>
                    <a:pt x="436615" y="899783"/>
                    <a:pt x="558108" y="825750"/>
                  </a:cubicBezTo>
                  <a:cubicBezTo>
                    <a:pt x="679601" y="751717"/>
                    <a:pt x="797297" y="690023"/>
                    <a:pt x="916892" y="632126"/>
                  </a:cubicBezTo>
                  <a:cubicBezTo>
                    <a:pt x="1036487" y="574229"/>
                    <a:pt x="1275675" y="478366"/>
                    <a:pt x="1275675" y="478366"/>
                  </a:cubicBezTo>
                  <a:cubicBezTo>
                    <a:pt x="1396219" y="427113"/>
                    <a:pt x="1514865" y="369214"/>
                    <a:pt x="1640154" y="324605"/>
                  </a:cubicBezTo>
                  <a:cubicBezTo>
                    <a:pt x="1765443" y="279996"/>
                    <a:pt x="2027412" y="210709"/>
                    <a:pt x="2027412" y="210709"/>
                  </a:cubicBezTo>
                  <a:lnTo>
                    <a:pt x="2397586" y="108202"/>
                  </a:lnTo>
                  <a:lnTo>
                    <a:pt x="2779150" y="5695"/>
                  </a:lnTo>
                  <a:lnTo>
                    <a:pt x="2779150" y="5695"/>
                  </a:lnTo>
                  <a:lnTo>
                    <a:pt x="2779150" y="0"/>
                  </a:lnTo>
                </a:path>
              </a:pathLst>
            </a:custGeom>
            <a:ln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991801" y="5855617"/>
            <a:ext cx="41322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rate: p on </a:t>
            </a:r>
            <a:r>
              <a:rPr lang="en-US" dirty="0"/>
              <a:t>target </a:t>
            </a:r>
            <a:r>
              <a:rPr lang="en-US" dirty="0" smtClean="0"/>
              <a:t>option 3 10</a:t>
            </a:r>
            <a:r>
              <a:rPr lang="en-US" baseline="30000" dirty="0" smtClean="0"/>
              <a:t>13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/s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                     </a:t>
            </a:r>
            <a:r>
              <a:rPr lang="en-US" b="1" dirty="0" smtClean="0">
                <a:solidFill>
                  <a:srgbClr val="008000"/>
                </a:solidFill>
              </a:rPr>
              <a:t>e</a:t>
            </a:r>
            <a:r>
              <a:rPr lang="en-US" b="1" baseline="30000" dirty="0" smtClean="0">
                <a:solidFill>
                  <a:srgbClr val="008000"/>
                </a:solidFill>
              </a:rPr>
              <a:t>+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b="1" dirty="0">
                <a:solidFill>
                  <a:srgbClr val="008000"/>
                </a:solidFill>
              </a:rPr>
              <a:t>on target option  </a:t>
            </a:r>
            <a:r>
              <a:rPr lang="en-US" b="1" dirty="0" smtClean="0">
                <a:solidFill>
                  <a:srgbClr val="008000"/>
                </a:solidFill>
              </a:rPr>
              <a:t>9 10</a:t>
            </a:r>
            <a:r>
              <a:rPr lang="en-US" b="1" baseline="30000" dirty="0" smtClean="0">
                <a:solidFill>
                  <a:srgbClr val="008000"/>
                </a:solidFill>
              </a:rPr>
              <a:t>10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>
                <a:solidFill>
                  <a:srgbClr val="008000"/>
                </a:solidFill>
              </a:rPr>
              <a:t>/s</a:t>
            </a:r>
          </a:p>
          <a:p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1" name="Picture 10" descr="Screen Shot 2016-01-29 at 14.58.2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14" b="5028"/>
          <a:stretch/>
        </p:blipFill>
        <p:spPr>
          <a:xfrm>
            <a:off x="1201873" y="144780"/>
            <a:ext cx="6286500" cy="104933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6075371" y="1930400"/>
            <a:ext cx="0" cy="16792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81291" y="2878103"/>
            <a:ext cx="0" cy="167922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678518" y="3120628"/>
            <a:ext cx="1146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en-US" dirty="0" err="1" smtClean="0">
                <a:solidFill>
                  <a:srgbClr val="FF0000"/>
                </a:solidFill>
              </a:rPr>
              <a:t>mS</a:t>
            </a:r>
            <a:r>
              <a:rPr lang="en-US" dirty="0" smtClean="0">
                <a:solidFill>
                  <a:srgbClr val="FF0000"/>
                </a:solidFill>
              </a:rPr>
              <a:t>/year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0081003">
            <a:off x="3657500" y="2116574"/>
            <a:ext cx="1321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Straight section 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 rot="20081003">
            <a:off x="4364017" y="2690558"/>
            <a:ext cx="415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arc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 rot="20081003">
            <a:off x="3857782" y="3757655"/>
            <a:ext cx="13211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Straight section 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 rot="20081003">
            <a:off x="4564299" y="4331639"/>
            <a:ext cx="4154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arc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6179237" y="2045454"/>
            <a:ext cx="1223412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 on target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205726" y="3772654"/>
            <a:ext cx="1331051" cy="369332"/>
          </a:xfrm>
          <a:prstGeom prst="rect">
            <a:avLst/>
          </a:prstGeom>
          <a:solidFill>
            <a:srgbClr val="008000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</a:t>
            </a:r>
            <a:r>
              <a:rPr lang="en-US" baseline="30000" dirty="0" smtClean="0">
                <a:solidFill>
                  <a:srgbClr val="FFFFFF"/>
                </a:solidFill>
              </a:rPr>
              <a:t>+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on target </a:t>
            </a:r>
          </a:p>
        </p:txBody>
      </p:sp>
    </p:spTree>
    <p:extLst>
      <p:ext uri="{BB962C8B-B14F-4D97-AF65-F5344CB8AC3E}">
        <p14:creationId xmlns:p14="http://schemas.microsoft.com/office/powerpoint/2010/main" val="95290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141240" y="3372003"/>
            <a:ext cx="8815135" cy="223024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158523" y="3043525"/>
            <a:ext cx="8737987" cy="2664796"/>
            <a:chOff x="-180795" y="2221595"/>
            <a:chExt cx="8737987" cy="2664796"/>
          </a:xfrm>
        </p:grpSpPr>
        <p:sp>
          <p:nvSpPr>
            <p:cNvPr id="38" name="Rectangle 37"/>
            <p:cNvSpPr/>
            <p:nvPr/>
          </p:nvSpPr>
          <p:spPr>
            <a:xfrm>
              <a:off x="2251979" y="2582551"/>
              <a:ext cx="533130" cy="213455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180795" y="2578000"/>
              <a:ext cx="2432773" cy="21345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-2013" y="2221595"/>
              <a:ext cx="5058824" cy="2664796"/>
              <a:chOff x="-1959061" y="2236513"/>
              <a:chExt cx="5058824" cy="2664796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H="1">
                <a:off x="-783518" y="3419418"/>
                <a:ext cx="3883281" cy="10227"/>
              </a:xfrm>
              <a:prstGeom prst="line">
                <a:avLst/>
              </a:prstGeom>
              <a:ln w="190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 rot="16200000">
                <a:off x="-1955900" y="3519475"/>
                <a:ext cx="137867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err="1" smtClean="0"/>
                  <a:t>LHeC</a:t>
                </a:r>
                <a:r>
                  <a:rPr lang="en-US" sz="1400" dirty="0" smtClean="0"/>
                  <a:t>-class e+  source &amp; e+ acceleration at 45 </a:t>
                </a:r>
                <a:r>
                  <a:rPr lang="en-US" sz="1400" dirty="0" err="1" smtClean="0"/>
                  <a:t>GeV</a:t>
                </a:r>
                <a:endParaRPr lang="en-US" sz="1400" dirty="0" smtClean="0"/>
              </a:p>
              <a:p>
                <a:pPr algn="r"/>
                <a:r>
                  <a:rPr lang="en-US" sz="1400" dirty="0" smtClean="0"/>
                  <a:t>(circular/linear options)</a:t>
                </a:r>
                <a:endParaRPr lang="en-US" sz="14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-813877" y="2647227"/>
                <a:ext cx="1129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e+  ring</a:t>
                </a:r>
                <a:endParaRPr lang="en-US" sz="14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 rot="16200000">
                <a:off x="-758747" y="3919071"/>
                <a:ext cx="14445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660066"/>
                    </a:solidFill>
                  </a:rPr>
                  <a:t>100 KW target</a:t>
                </a:r>
                <a:endParaRPr lang="en-US" sz="1400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87739" y="2866641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3653" y="3520067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smtClean="0"/>
                  <a:t>-</a:t>
                </a:r>
                <a:endParaRPr lang="en-US" baseline="300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 rot="16200000">
                <a:off x="-100775" y="3846213"/>
                <a:ext cx="12446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isochronous rings</a:t>
                </a:r>
                <a:endParaRPr lang="en-US" sz="1400" dirty="0"/>
              </a:p>
            </p:txBody>
          </p:sp>
        </p:grpSp>
        <p:sp>
          <p:nvSpPr>
            <p:cNvPr id="72" name="Rectangle 71"/>
            <p:cNvSpPr/>
            <p:nvPr/>
          </p:nvSpPr>
          <p:spPr>
            <a:xfrm rot="5400000" flipH="1">
              <a:off x="642286" y="2737033"/>
              <a:ext cx="45724" cy="133432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" name="Picture 74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00" t="58364"/>
            <a:stretch/>
          </p:blipFill>
          <p:spPr>
            <a:xfrm>
              <a:off x="5034131" y="2865903"/>
              <a:ext cx="3523061" cy="1468119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1849332" y="2682937"/>
              <a:ext cx="728157" cy="963759"/>
              <a:chOff x="1000675" y="2680987"/>
              <a:chExt cx="728157" cy="963759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000675" y="2680987"/>
                <a:ext cx="728157" cy="727838"/>
              </a:xfrm>
              <a:prstGeom prst="ellipse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>
                <a:spLocks noChangeAspect="1"/>
              </p:cNvSpPr>
              <p:nvPr/>
            </p:nvSpPr>
            <p:spPr>
              <a:xfrm>
                <a:off x="1242878" y="3179735"/>
                <a:ext cx="220365" cy="222815"/>
              </a:xfrm>
              <a:prstGeom prst="ellipse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1245622" y="3421931"/>
                <a:ext cx="220365" cy="222815"/>
              </a:xfrm>
              <a:prstGeom prst="ellipse">
                <a:avLst/>
              </a:prstGeom>
              <a:noFill/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 flipH="1">
                <a:off x="1326686" y="3328394"/>
                <a:ext cx="45719" cy="165744"/>
              </a:xfrm>
              <a:prstGeom prst="rect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141240" y="3384020"/>
            <a:ext cx="15303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Positron Beam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570775" y="3045466"/>
            <a:ext cx="220304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share the same complex</a:t>
            </a:r>
            <a:endParaRPr lang="en-US" sz="1600" dirty="0"/>
          </a:p>
        </p:txBody>
      </p:sp>
      <p:sp>
        <p:nvSpPr>
          <p:cNvPr id="83" name="TextBox 82"/>
          <p:cNvSpPr txBox="1"/>
          <p:nvPr/>
        </p:nvSpPr>
        <p:spPr>
          <a:xfrm>
            <a:off x="114216" y="5521192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</a:rPr>
              <a:t>Key Challenges </a:t>
            </a:r>
            <a:endParaRPr lang="en-US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1479259" y="5695970"/>
            <a:ext cx="3200517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/>
                <a:cs typeface="Wingdings 3" charset="2"/>
              </a:rPr>
              <a:t>~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Wingdings 3" charset="2"/>
              </a:rPr>
              <a:t>10</a:t>
            </a:r>
            <a:r>
              <a:rPr lang="en-US" sz="1600" b="1" baseline="30000" dirty="0" smtClean="0">
                <a:solidFill>
                  <a:srgbClr val="FF0000"/>
                </a:solidFill>
                <a:latin typeface="Arial"/>
                <a:cs typeface="Wingdings 3" charset="2"/>
              </a:rPr>
              <a:t>11 </a:t>
            </a:r>
            <a:r>
              <a:rPr lang="en-US" sz="1600" b="1" dirty="0">
                <a:solidFill>
                  <a:srgbClr val="FF0000"/>
                </a:solidFill>
                <a:latin typeface="Symbol" panose="05050102010706020507" pitchFamily="18" charset="2"/>
                <a:cs typeface="Wingdings 3" charset="2"/>
              </a:rPr>
              <a:t>m </a:t>
            </a:r>
            <a:r>
              <a:rPr lang="en-US" sz="1600" b="1" dirty="0">
                <a:solidFill>
                  <a:srgbClr val="FF0000"/>
                </a:solidFill>
                <a:latin typeface="Arial"/>
                <a:cs typeface="Wingdings 3" charset="2"/>
              </a:rPr>
              <a:t>/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Wingdings 3" charset="2"/>
              </a:rPr>
              <a:t>sec from </a:t>
            </a:r>
            <a:r>
              <a:rPr lang="en-US" sz="1600" b="1" i="1" dirty="0" err="1" smtClean="0">
                <a:solidFill>
                  <a:srgbClr val="FF0000"/>
                </a:solidFill>
                <a:latin typeface="Arial"/>
                <a:cs typeface="Wingdings 3" charset="2"/>
              </a:rPr>
              <a:t>e+e-</a:t>
            </a:r>
            <a:r>
              <a:rPr lang="en-US" sz="1600" b="1" dirty="0" err="1" smtClean="0">
                <a:solidFill>
                  <a:srgbClr val="FF0000"/>
                </a:solidFill>
                <a:latin typeface="Wingdings 3" charset="2"/>
                <a:cs typeface="Wingdings 3" charset="2"/>
              </a:rPr>
              <a:t>g</a:t>
            </a:r>
            <a:r>
              <a:rPr lang="en-US" sz="1600" b="1" i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m+m</a:t>
            </a:r>
            <a:r>
              <a:rPr lang="en-US" sz="1600" b="1" i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-</a:t>
            </a:r>
            <a:endParaRPr lang="en-GB" sz="16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33269" y="6070198"/>
            <a:ext cx="132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Arial"/>
              </a:rPr>
              <a:t>Key </a:t>
            </a:r>
          </a:p>
          <a:p>
            <a:r>
              <a:rPr lang="en-US" b="1" dirty="0" smtClean="0">
                <a:solidFill>
                  <a:srgbClr val="000090"/>
                </a:solidFill>
                <a:latin typeface="Arial"/>
              </a:rPr>
              <a:t>R&amp;D</a:t>
            </a:r>
            <a:endParaRPr lang="en-US" b="1" dirty="0">
              <a:solidFill>
                <a:srgbClr val="000090"/>
              </a:solidFill>
              <a:latin typeface="Arial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447485" y="6097218"/>
            <a:ext cx="3948643" cy="5847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10</a:t>
            </a:r>
            <a:r>
              <a:rPr lang="en-US" sz="1600" b="1" baseline="30000" dirty="0" smtClean="0">
                <a:solidFill>
                  <a:srgbClr val="000090"/>
                </a:solidFill>
                <a:latin typeface="Arial"/>
              </a:rPr>
              <a:t>15 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e+/sec, 100 kW class target, </a:t>
            </a:r>
            <a:r>
              <a:rPr lang="en-US" sz="1600" b="1" smtClean="0">
                <a:solidFill>
                  <a:srgbClr val="000090"/>
                </a:solidFill>
                <a:latin typeface="Arial"/>
              </a:rPr>
              <a:t>NON distructive </a:t>
            </a:r>
            <a:r>
              <a:rPr lang="en-US" sz="1600" b="1" dirty="0" smtClean="0">
                <a:solidFill>
                  <a:srgbClr val="000090"/>
                </a:solidFill>
                <a:latin typeface="Arial"/>
              </a:rPr>
              <a:t>process in e+ ring</a:t>
            </a:r>
            <a:endParaRPr lang="en-GB" sz="1600" dirty="0">
              <a:solidFill>
                <a:srgbClr val="000090"/>
              </a:solidFill>
              <a:latin typeface="Arial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-216190" y="192476"/>
            <a:ext cx="9226613" cy="2876026"/>
            <a:chOff x="-216190" y="462676"/>
            <a:chExt cx="9226613" cy="2876026"/>
          </a:xfrm>
        </p:grpSpPr>
        <p:sp>
          <p:nvSpPr>
            <p:cNvPr id="13" name="TextBox 12"/>
            <p:cNvSpPr txBox="1"/>
            <p:nvPr/>
          </p:nvSpPr>
          <p:spPr>
            <a:xfrm>
              <a:off x="-216190" y="1055275"/>
              <a:ext cx="144140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6600"/>
                  </a:solidFill>
                  <a:latin typeface="Arial"/>
                </a:rPr>
                <a:t>Key Challenges </a:t>
              </a:r>
              <a:endParaRPr lang="en-US" sz="1600" b="1" dirty="0">
                <a:solidFill>
                  <a:srgbClr val="FF6600"/>
                </a:solidFill>
                <a:latin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3317" y="462676"/>
              <a:ext cx="918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70C0"/>
                  </a:solidFill>
                  <a:latin typeface="Arial"/>
                </a:rPr>
                <a:t>Key R&amp;D</a:t>
              </a:r>
              <a:endParaRPr lang="en-US" b="1" dirty="0">
                <a:solidFill>
                  <a:srgbClr val="0070C0"/>
                </a:solidFill>
                <a:latin typeface="Arial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069080" y="462676"/>
              <a:ext cx="2149747" cy="738664"/>
            </a:xfrm>
            <a:prstGeom prst="rect">
              <a:avLst/>
            </a:prstGeom>
            <a:solidFill>
              <a:srgbClr val="DCE6F2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  <a:cs typeface="Wingdings 3" charset="2"/>
                </a:rPr>
                <a:t>MW proton driver</a:t>
              </a:r>
            </a:p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MW class target</a:t>
              </a:r>
            </a:p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NCRF in magnetic field</a:t>
              </a:r>
              <a:endParaRPr lang="en-GB" sz="1400" dirty="0">
                <a:solidFill>
                  <a:srgbClr val="0070C0"/>
                </a:solidFill>
                <a:latin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217689" y="476186"/>
              <a:ext cx="2549223" cy="73866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  <a:cs typeface="Wingdings 3" charset="2"/>
                </a:rPr>
                <a:t>Ionization cooling</a:t>
              </a:r>
            </a:p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High field solenoids (30T)</a:t>
              </a:r>
            </a:p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High Temp Superconductor </a:t>
              </a:r>
              <a:endParaRPr lang="en-GB" sz="1400" dirty="0">
                <a:solidFill>
                  <a:srgbClr val="0070C0"/>
                </a:solidFill>
                <a:latin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85281" y="510596"/>
              <a:ext cx="1914042" cy="73866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  <a:cs typeface="Wingdings 3" charset="2"/>
                </a:rPr>
                <a:t>Cost eff. low RF SC </a:t>
              </a:r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Fast pulsed magnet</a:t>
              </a:r>
            </a:p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(1kHz)</a:t>
              </a:r>
              <a:endParaRPr lang="en-GB" sz="1400" dirty="0">
                <a:solidFill>
                  <a:srgbClr val="0070C0"/>
                </a:solidFill>
                <a:latin typeface="Arial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25814" y="512140"/>
              <a:ext cx="1070696" cy="73866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  <a:cs typeface="Wingdings 3" charset="2"/>
                </a:rPr>
                <a:t>Detector/machine</a:t>
              </a:r>
            </a:p>
            <a:p>
              <a:pPr algn="ctr"/>
              <a:r>
                <a:rPr lang="en-US" sz="1400" b="1" dirty="0" smtClean="0">
                  <a:solidFill>
                    <a:srgbClr val="0070C0"/>
                  </a:solidFill>
                  <a:latin typeface="Arial"/>
                </a:rPr>
                <a:t>interface</a:t>
              </a:r>
              <a:endParaRPr lang="en-GB" sz="1400" dirty="0">
                <a:solidFill>
                  <a:srgbClr val="0070C0"/>
                </a:solidFill>
                <a:latin typeface="Arial"/>
              </a:endParaRPr>
            </a:p>
          </p:txBody>
        </p:sp>
        <p:pic>
          <p:nvPicPr>
            <p:cNvPr id="74" name="Picture 73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847" b="980"/>
            <a:stretch/>
          </p:blipFill>
          <p:spPr>
            <a:xfrm>
              <a:off x="158523" y="1640051"/>
              <a:ext cx="8851900" cy="1698651"/>
            </a:xfrm>
            <a:prstGeom prst="rect">
              <a:avLst/>
            </a:prstGeom>
          </p:spPr>
        </p:pic>
        <p:sp>
          <p:nvSpPr>
            <p:cNvPr id="85" name="Rectangle 84"/>
            <p:cNvSpPr/>
            <p:nvPr/>
          </p:nvSpPr>
          <p:spPr>
            <a:xfrm>
              <a:off x="5785281" y="1285557"/>
              <a:ext cx="1754644" cy="52322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Fast acceleration</a:t>
              </a:r>
            </a:p>
            <a:p>
              <a:pPr algn="ctr"/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mitigating </a:t>
              </a:r>
              <a:r>
                <a:rPr lang="en-US" sz="1400" b="1" dirty="0">
                  <a:solidFill>
                    <a:srgbClr val="FF6600"/>
                  </a:solidFill>
                  <a:latin typeface="Symbol" panose="05050102010706020507" pitchFamily="18" charset="2"/>
                </a:rPr>
                <a:t>m</a:t>
              </a:r>
              <a:r>
                <a:rPr lang="en-US" sz="1400" b="1" dirty="0">
                  <a:solidFill>
                    <a:srgbClr val="FF6600"/>
                  </a:solidFill>
                  <a:latin typeface="Arial"/>
                </a:rPr>
                <a:t> 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</a:rPr>
                <a:t>decay</a:t>
              </a:r>
              <a:endParaRPr lang="en-GB" sz="1400" dirty="0">
                <a:solidFill>
                  <a:srgbClr val="FF6600"/>
                </a:solidFill>
                <a:latin typeface="Arial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729011" y="1313200"/>
              <a:ext cx="1232078" cy="52322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Background</a:t>
              </a:r>
            </a:p>
            <a:p>
              <a:pPr algn="ctr"/>
              <a:r>
                <a:rPr lang="en-US" sz="1400" b="1" dirty="0" smtClean="0">
                  <a:solidFill>
                    <a:srgbClr val="FF6600"/>
                  </a:solidFill>
                  <a:latin typeface="Arial"/>
                </a:rPr>
                <a:t>by </a:t>
              </a:r>
              <a:r>
                <a:rPr lang="en-US" sz="1400" b="1" dirty="0" smtClean="0">
                  <a:solidFill>
                    <a:srgbClr val="FF6600"/>
                  </a:solidFill>
                  <a:latin typeface="Symbol" panose="05050102010706020507" pitchFamily="18" charset="2"/>
                </a:rPr>
                <a:t>m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</a:rPr>
                <a:t> decay</a:t>
              </a:r>
              <a:endParaRPr lang="en-GB" sz="1400" dirty="0">
                <a:solidFill>
                  <a:srgbClr val="FF6600"/>
                </a:solidFill>
                <a:latin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76590" y="1218571"/>
              <a:ext cx="2114123" cy="52322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Fast cooling</a:t>
              </a:r>
            </a:p>
            <a:p>
              <a:pPr algn="ctr"/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 (</a:t>
              </a:r>
              <a:r>
                <a:rPr lang="en-US" sz="1400" b="1" dirty="0" smtClean="0">
                  <a:solidFill>
                    <a:srgbClr val="FF6600"/>
                  </a:solidFill>
                  <a:latin typeface="Symbol" panose="05050102010706020507" pitchFamily="18" charset="2"/>
                  <a:cs typeface="Wingdings 3" charset="2"/>
                </a:rPr>
                <a:t>t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=2</a:t>
              </a:r>
              <a:r>
                <a:rPr lang="en-US" sz="1400" b="1" dirty="0" smtClean="0">
                  <a:solidFill>
                    <a:srgbClr val="FF6600"/>
                  </a:solidFill>
                  <a:latin typeface="Symbol" panose="05050102010706020507" pitchFamily="18" charset="2"/>
                  <a:cs typeface="Wingdings 3" charset="2"/>
                </a:rPr>
                <a:t>m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s) by 10</a:t>
              </a:r>
              <a:r>
                <a:rPr lang="en-US" sz="1400" b="1" baseline="30000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6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 (6D)</a:t>
              </a:r>
              <a:endParaRPr lang="en-GB" sz="1400" dirty="0">
                <a:solidFill>
                  <a:srgbClr val="FF6600"/>
                </a:solidFill>
                <a:latin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069081" y="1190987"/>
              <a:ext cx="2254252" cy="52322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6600"/>
                  </a:solidFill>
                  <a:latin typeface="Arial"/>
                  <a:cs typeface="Wingdings 3" charset="2"/>
                </a:rPr>
                <a:t>~10</a:t>
              </a:r>
              <a:r>
                <a:rPr lang="en-US" sz="1400" b="1" baseline="30000" dirty="0">
                  <a:solidFill>
                    <a:srgbClr val="FF6600"/>
                  </a:solidFill>
                  <a:latin typeface="Arial"/>
                  <a:cs typeface="Wingdings 3" charset="2"/>
                </a:rPr>
                <a:t>13</a:t>
              </a:r>
              <a:r>
                <a:rPr lang="en-US" sz="1400" b="1" dirty="0">
                  <a:solidFill>
                    <a:srgbClr val="FF6600"/>
                  </a:solidFill>
                  <a:latin typeface="Arial"/>
                  <a:cs typeface="Wingdings 3" charset="2"/>
                </a:rPr>
                <a:t>-10</a:t>
              </a:r>
              <a:r>
                <a:rPr lang="en-US" sz="1400" b="1" baseline="30000" dirty="0">
                  <a:solidFill>
                    <a:srgbClr val="FF6600"/>
                  </a:solidFill>
                  <a:latin typeface="Arial"/>
                  <a:cs typeface="Wingdings 3" charset="2"/>
                </a:rPr>
                <a:t>14 </a:t>
              </a:r>
              <a:r>
                <a:rPr lang="en-US" sz="1400" b="1" dirty="0">
                  <a:solidFill>
                    <a:srgbClr val="FF6600"/>
                  </a:solidFill>
                  <a:latin typeface="Symbol" panose="05050102010706020507" pitchFamily="18" charset="2"/>
                  <a:cs typeface="Wingdings 3" charset="2"/>
                </a:rPr>
                <a:t>m </a:t>
              </a:r>
              <a:r>
                <a:rPr lang="en-US" sz="1400" b="1" dirty="0">
                  <a:solidFill>
                    <a:srgbClr val="FF6600"/>
                  </a:solidFill>
                  <a:latin typeface="Arial"/>
                  <a:cs typeface="Wingdings 3" charset="2"/>
                </a:rPr>
                <a:t>/ 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sec</a:t>
              </a:r>
            </a:p>
            <a:p>
              <a:pPr algn="ctr"/>
              <a:r>
                <a:rPr lang="en-US" sz="1400" b="1" dirty="0">
                  <a:solidFill>
                    <a:srgbClr val="FF6600"/>
                  </a:solidFill>
                  <a:latin typeface="Arial"/>
                  <a:cs typeface="Wingdings 3" charset="2"/>
                </a:rPr>
                <a:t>Tertiary </a:t>
              </a:r>
              <a:r>
                <a:rPr lang="en-US" sz="1400" b="1" dirty="0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particle </a:t>
              </a:r>
              <a:r>
                <a:rPr lang="en-US" sz="1400" b="1" i="1" dirty="0" err="1" smtClean="0">
                  <a:solidFill>
                    <a:srgbClr val="FF6600"/>
                  </a:solidFill>
                  <a:latin typeface="Arial"/>
                  <a:cs typeface="Wingdings 3" charset="2"/>
                </a:rPr>
                <a:t>p</a:t>
              </a:r>
              <a:r>
                <a:rPr lang="en-US" sz="1400" b="1" dirty="0" err="1" smtClean="0">
                  <a:solidFill>
                    <a:srgbClr val="FF6600"/>
                  </a:solidFill>
                  <a:latin typeface="Wingdings 3" charset="2"/>
                  <a:cs typeface="Wingdings 3" charset="2"/>
                </a:rPr>
                <a:t>g</a:t>
              </a:r>
              <a:r>
                <a:rPr lang="en-US" sz="1400" b="1" i="1" dirty="0" err="1" smtClean="0">
                  <a:solidFill>
                    <a:srgbClr val="FF6600"/>
                  </a:solidFill>
                  <a:latin typeface="Symbol" charset="2"/>
                  <a:cs typeface="Symbol" charset="2"/>
                </a:rPr>
                <a:t>p</a:t>
              </a:r>
              <a:r>
                <a:rPr lang="en-US" sz="1400" b="1" dirty="0" err="1" smtClean="0">
                  <a:solidFill>
                    <a:srgbClr val="FF6600"/>
                  </a:solidFill>
                  <a:latin typeface="Wingdings 3" charset="2"/>
                  <a:cs typeface="Wingdings 3" charset="2"/>
                </a:rPr>
                <a:t>g</a:t>
              </a:r>
              <a:r>
                <a:rPr lang="en-US" sz="1400" b="1" i="1" dirty="0" err="1" smtClean="0">
                  <a:solidFill>
                    <a:srgbClr val="FF66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1400" b="1" i="1" dirty="0" smtClean="0">
                  <a:solidFill>
                    <a:srgbClr val="FF6600"/>
                  </a:solidFill>
                  <a:latin typeface="Symbol" charset="2"/>
                  <a:cs typeface="Symbol" charset="2"/>
                </a:rPr>
                <a:t>:</a:t>
              </a:r>
              <a:endParaRPr lang="en-GB" sz="1400" dirty="0">
                <a:solidFill>
                  <a:srgbClr val="FF6600"/>
                </a:solidFill>
                <a:latin typeface="Arial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355948" y="5668268"/>
            <a:ext cx="3770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F0000"/>
                </a:solidFill>
              </a:rPr>
              <a:t>EASIER AND CHEAPER DESIGN, IF FEASIBLE</a:t>
            </a:r>
            <a:endParaRPr lang="en-US" sz="2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4871" y="171135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MAP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45214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87"/>
    </mc:Choice>
    <mc:Fallback xmlns="">
      <p:transition spd="slow" advTm="74187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84" grpId="0" animBg="1"/>
      <p:bldP spid="89" grpId="0"/>
      <p:bldP spid="9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6515"/>
            <a:ext cx="1717431" cy="641739"/>
          </a:xfrm>
        </p:spPr>
        <p:txBody>
          <a:bodyPr/>
          <a:lstStyle/>
          <a:p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CMC</a:t>
            </a:r>
          </a:p>
        </p:txBody>
      </p:sp>
      <p:pic>
        <p:nvPicPr>
          <p:cNvPr id="30722" name="Picture 2" descr="Related image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893" y="69384"/>
            <a:ext cx="6635260" cy="677067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10919" y="825034"/>
            <a:ext cx="2303586" cy="185423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</a:t>
            </a:r>
          </a:p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uon </a:t>
            </a:r>
          </a:p>
          <a:p>
            <a:r>
              <a:rPr lang="en-US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ollider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7587" y="3483388"/>
            <a:ext cx="2599963" cy="2708385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rgbClr val="154D81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en-US" sz="2600" b="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TeV</a:t>
            </a:r>
            <a:r>
              <a:rPr lang="en-US" sz="2600" b="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cme</a:t>
            </a:r>
            <a:endParaRPr lang="en-US" sz="2600" b="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600" b="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tunnel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SPS tunnel and </a:t>
            </a:r>
            <a:r>
              <a:rPr lang="en-US" sz="2600" b="0" i="1" dirty="0" err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mb</a:t>
            </a: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b="0" i="1" dirty="0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~7GeV SRF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2600" b="0" i="1" dirty="0">
              <a:solidFill>
                <a:srgbClr val="40404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 ~LHC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7339029" y="1178105"/>
            <a:ext cx="491986" cy="545187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640851" y="5396737"/>
            <a:ext cx="625252" cy="488247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77283">
            <a:off x="7638856" y="1052054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SRF</a:t>
            </a:r>
          </a:p>
        </p:txBody>
      </p:sp>
      <p:sp>
        <p:nvSpPr>
          <p:cNvPr id="14" name="TextBox 13"/>
          <p:cNvSpPr txBox="1"/>
          <p:nvPr/>
        </p:nvSpPr>
        <p:spPr>
          <a:xfrm rot="21577283">
            <a:off x="3907801" y="5269810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SRF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7637641" y="4837581"/>
            <a:ext cx="447200" cy="559156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577283">
            <a:off x="7435607" y="4652915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SRF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3188677" y="1536908"/>
            <a:ext cx="361495" cy="559156"/>
          </a:xfrm>
          <a:prstGeom prst="line">
            <a:avLst/>
          </a:prstGeom>
          <a:ln w="127000" cmpd="dbl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1577283">
            <a:off x="2900938" y="1352242"/>
            <a:ext cx="521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ＭＳ Ｐゴシック" charset="0"/>
                <a:cs typeface="ＭＳ Ｐゴシック" charset="0"/>
              </a:rPr>
              <a:t>SRF</a:t>
            </a:r>
          </a:p>
        </p:txBody>
      </p:sp>
    </p:spTree>
    <p:extLst>
      <p:ext uri="{BB962C8B-B14F-4D97-AF65-F5344CB8AC3E}">
        <p14:creationId xmlns:p14="http://schemas.microsoft.com/office/powerpoint/2010/main" val="1143000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549" y="-340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Low emittance  </a:t>
            </a:r>
            <a:r>
              <a:rPr lang="en-US" dirty="0" smtClean="0"/>
              <a:t>45 GeV positron  ring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188702" y="3357365"/>
            <a:ext cx="18654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/>
              <a:t>P</a:t>
            </a:r>
            <a:r>
              <a:rPr lang="en-US" dirty="0"/>
              <a:t>. </a:t>
            </a:r>
            <a:r>
              <a:rPr lang="en-US" dirty="0" smtClean="0"/>
              <a:t>Raimondi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042" y="241279"/>
            <a:ext cx="2772667" cy="413446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9892" y="3393650"/>
            <a:ext cx="2621519" cy="39264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413" y="1577424"/>
            <a:ext cx="3120215" cy="36426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76400" y="5855271"/>
            <a:ext cx="5392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Good agreement between </a:t>
            </a:r>
            <a:r>
              <a:rPr lang="en-US" sz="1600" dirty="0" smtClean="0">
                <a:solidFill>
                  <a:srgbClr val="FF0000"/>
                </a:solidFill>
              </a:rPr>
              <a:t>MADX </a:t>
            </a:r>
            <a:r>
              <a:rPr lang="en-US" sz="1600" smtClean="0">
                <a:solidFill>
                  <a:srgbClr val="FF0000"/>
                </a:solidFill>
              </a:rPr>
              <a:t>PTC </a:t>
            </a:r>
            <a:r>
              <a:rPr lang="en-US" sz="1600" smtClean="0"/>
              <a:t>/ </a:t>
            </a:r>
            <a:r>
              <a:rPr lang="en-US" sz="1600" smtClean="0">
                <a:solidFill>
                  <a:srgbClr val="0070C0"/>
                </a:solidFill>
              </a:rPr>
              <a:t>Accelerator </a:t>
            </a:r>
            <a:r>
              <a:rPr lang="en-US" sz="1600" dirty="0" smtClean="0">
                <a:solidFill>
                  <a:srgbClr val="0070C0"/>
                </a:solidFill>
              </a:rPr>
              <a:t>Toolbox,</a:t>
            </a:r>
            <a:r>
              <a:rPr lang="en-US" sz="1600" dirty="0" smtClean="0"/>
              <a:t> both used for particle tracking in our studies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-146229" y="3689796"/>
            <a:ext cx="51727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smtClean="0">
                <a:solidFill>
                  <a:srgbClr val="FF0000"/>
                </a:solidFill>
              </a:rPr>
              <a:t>momentum acceptance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8402" y="601753"/>
            <a:ext cx="546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cell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39488" y="1312092"/>
            <a:ext cx="27658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Table e+ ring parameters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09312" y="855246"/>
            <a:ext cx="421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circumference 6.3 </a:t>
            </a:r>
            <a:r>
              <a:rPr lang="en-US" dirty="0" smtClean="0"/>
              <a:t>km: 197 m x 32 cells</a:t>
            </a:r>
          </a:p>
          <a:p>
            <a:r>
              <a:rPr lang="en-US" dirty="0" smtClean="0"/>
              <a:t>(no injection section yet)</a:t>
            </a:r>
            <a:endParaRPr lang="en-US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3976400" y="5292624"/>
            <a:ext cx="4622702" cy="6081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Physical aperture=5 cm constant</a:t>
            </a:r>
          </a:p>
          <a:p>
            <a:pPr marL="0" indent="0">
              <a:buNone/>
            </a:pPr>
            <a:r>
              <a:rPr lang="en-US" sz="1600" dirty="0" smtClean="0"/>
              <a:t>no errors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38965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816" y="52132"/>
            <a:ext cx="8229600" cy="1143000"/>
          </a:xfrm>
        </p:spPr>
        <p:txBody>
          <a:bodyPr/>
          <a:lstStyle/>
          <a:p>
            <a:r>
              <a:rPr lang="en-US" dirty="0" smtClean="0"/>
              <a:t>Multi-turn simulations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6300" y="2558664"/>
            <a:ext cx="889380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At each pass through the muon target </a:t>
            </a:r>
            <a:r>
              <a:rPr lang="en-US" sz="2000" dirty="0" smtClean="0"/>
              <a:t>the e+ beam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gets an angular kick due to the </a:t>
            </a:r>
            <a:r>
              <a:rPr lang="en-US" sz="2000" b="1" dirty="0" smtClean="0"/>
              <a:t>multiple Coulomb scattering</a:t>
            </a:r>
            <a:r>
              <a:rPr lang="en-US" sz="2000" dirty="0" smtClean="0"/>
              <a:t>, so at each pass changes e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beam divergence and size, resulting in an emittance increase.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undergoes</a:t>
            </a:r>
            <a:r>
              <a:rPr lang="en-US" sz="2000" b="1" dirty="0" smtClean="0"/>
              <a:t> bremsstrahlung energy loss</a:t>
            </a:r>
            <a:r>
              <a:rPr lang="en-US" sz="2000" dirty="0" smtClean="0"/>
              <a:t>: to minimize the beam degradation due to this effect, </a:t>
            </a:r>
            <a:r>
              <a:rPr lang="en-US" sz="2000" dirty="0" err="1" smtClean="0"/>
              <a:t>D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=0 at target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in addition there is natural radiation </a:t>
            </a:r>
            <a:r>
              <a:rPr lang="en-US" sz="2000" b="1" dirty="0" smtClean="0"/>
              <a:t>damping</a:t>
            </a:r>
          </a:p>
          <a:p>
            <a:r>
              <a:rPr lang="en-US" sz="2000" b="1" dirty="0" smtClean="0"/>
              <a:t>         (</a:t>
            </a:r>
            <a:r>
              <a:rPr lang="en-US" sz="2000" dirty="0" smtClean="0"/>
              <a:t>it prevents an indefinite beam growth) 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789528" y="3896287"/>
            <a:ext cx="3094009" cy="2486200"/>
            <a:chOff x="5895855" y="3896287"/>
            <a:chExt cx="3094009" cy="24862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82" t="8078" r="66539" b="51836"/>
            <a:stretch/>
          </p:blipFill>
          <p:spPr>
            <a:xfrm>
              <a:off x="6034355" y="3896287"/>
              <a:ext cx="2955509" cy="24862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399405" y="4845657"/>
              <a:ext cx="13276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mtClean="0">
                  <a:solidFill>
                    <a:srgbClr val="7030A0"/>
                  </a:solidFill>
                </a:rPr>
                <a:t>with damping</a:t>
              </a:r>
              <a:endParaRPr lang="en-US" sz="1600">
                <a:solidFill>
                  <a:srgbClr val="7030A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96037" y="4218155"/>
              <a:ext cx="11737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smtClean="0">
                  <a:solidFill>
                    <a:srgbClr val="32884B"/>
                  </a:solidFill>
                </a:rPr>
                <a:t>no </a:t>
              </a:r>
              <a:r>
                <a:rPr lang="en-US" sz="1600" dirty="0" smtClean="0">
                  <a:solidFill>
                    <a:srgbClr val="32884B"/>
                  </a:solidFill>
                </a:rPr>
                <a:t>damping</a:t>
              </a:r>
              <a:endParaRPr lang="en-US" sz="1600" dirty="0">
                <a:solidFill>
                  <a:srgbClr val="32884B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703174" y="5000887"/>
              <a:ext cx="66236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Symbol" charset="2"/>
                  <a:ea typeface="Symbol" charset="2"/>
                  <a:cs typeface="Symbol" charset="2"/>
                </a:rPr>
                <a:t>s</a:t>
              </a:r>
              <a:r>
                <a:rPr lang="en-US" sz="1200" baseline="-25000" dirty="0" err="1" smtClean="0"/>
                <a:t>x</a:t>
              </a:r>
              <a:r>
                <a:rPr lang="en-US" sz="1200" dirty="0" smtClean="0"/>
                <a:t>(mm)</a:t>
              </a:r>
              <a:endParaRPr lang="en-US" sz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46300" y="1045555"/>
            <a:ext cx="87435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+mj-lt"/>
              <a:buAutoNum type="arabicPeriod"/>
            </a:pPr>
            <a:r>
              <a:rPr lang="en-US" sz="2000" dirty="0"/>
              <a:t>Initial 6D distribution from the equilibrium emittances </a:t>
            </a:r>
            <a:endParaRPr lang="en-US" sz="2000" dirty="0" smtClean="0"/>
          </a:p>
          <a:p>
            <a:pPr lvl="1" indent="-457200">
              <a:buFont typeface="+mj-lt"/>
              <a:buAutoNum type="arabicPeriod"/>
            </a:pPr>
            <a:r>
              <a:rPr lang="en-US" sz="2000" dirty="0"/>
              <a:t>6D e</a:t>
            </a:r>
            <a:r>
              <a:rPr lang="en-US" sz="2000" baseline="30000" dirty="0"/>
              <a:t>+</a:t>
            </a:r>
            <a:r>
              <a:rPr lang="en-US" sz="2000" dirty="0"/>
              <a:t> distribution </a:t>
            </a:r>
            <a:r>
              <a:rPr lang="en-US" sz="2000" dirty="0" smtClean="0"/>
              <a:t>tracking </a:t>
            </a:r>
            <a:r>
              <a:rPr lang="en-US" sz="2000" dirty="0"/>
              <a:t>up to the </a:t>
            </a:r>
            <a:r>
              <a:rPr lang="en-US" sz="2000" dirty="0" smtClean="0"/>
              <a:t>target (AT and </a:t>
            </a:r>
            <a:r>
              <a:rPr lang="en-US" sz="2000" dirty="0"/>
              <a:t>MAD-X  </a:t>
            </a:r>
            <a:r>
              <a:rPr lang="en-US" sz="2000" dirty="0" smtClean="0"/>
              <a:t>PTC)</a:t>
            </a:r>
            <a:endParaRPr lang="en-US" sz="2000" dirty="0"/>
          </a:p>
          <a:p>
            <a:pPr lvl="1" indent="-457200">
              <a:buFont typeface="+mj-lt"/>
              <a:buAutoNum type="arabicPeriod"/>
            </a:pPr>
            <a:r>
              <a:rPr lang="en-US" sz="2000" dirty="0" smtClean="0"/>
              <a:t>tracking through the target (with Geant4beamline and FLUKA and GEANT4)</a:t>
            </a:r>
          </a:p>
          <a:p>
            <a:pPr lvl="1" indent="-457200">
              <a:buFont typeface="+mj-lt"/>
              <a:buAutoNum type="arabicPeriod"/>
            </a:pPr>
            <a:r>
              <a:rPr lang="en-US" sz="2000" dirty="0" smtClean="0"/>
              <a:t>back to tracking code </a:t>
            </a:r>
            <a:endParaRPr lang="en-US" sz="2000" dirty="0"/>
          </a:p>
          <a:p>
            <a:pPr marL="285750" lvl="1" indent="-285750">
              <a:buFont typeface="Arial" charset="0"/>
              <a:buChar char="•"/>
            </a:pPr>
            <a:endParaRPr lang="en-US" sz="2000" b="1" dirty="0"/>
          </a:p>
          <a:p>
            <a:pPr marL="285750" lvl="1" indent="-285750">
              <a:buFont typeface="Arial" charset="0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001255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128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e+ lifetime with </a:t>
            </a:r>
            <a:r>
              <a:rPr lang="en-US" dirty="0" smtClean="0"/>
              <a:t>Be target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8054" y="4479623"/>
            <a:ext cx="45835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determined by </a:t>
            </a:r>
            <a:r>
              <a:rPr lang="en-US" sz="2000" b="1" dirty="0" smtClean="0">
                <a:solidFill>
                  <a:srgbClr val="0432FF"/>
                </a:solidFill>
              </a:rPr>
              <a:t>bremsstrahlung</a:t>
            </a:r>
            <a:r>
              <a:rPr lang="en-US" sz="2000" b="1" dirty="0" smtClean="0"/>
              <a:t> and momentum acceptance</a:t>
            </a:r>
            <a:endParaRPr lang="en-US" sz="2000" dirty="0" smtClean="0"/>
          </a:p>
          <a:p>
            <a:r>
              <a:rPr lang="en-US" sz="2000" dirty="0" smtClean="0"/>
              <a:t>Lifetime with ~ 40 turns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2-3% e+ losses happen in the first turn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54" y="1154285"/>
            <a:ext cx="8299364" cy="32596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95056" y="3353803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3mm </a:t>
            </a:r>
            <a:r>
              <a:rPr lang="en-US" dirty="0" smtClean="0"/>
              <a:t>Be Target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572000" y="4445051"/>
            <a:ext cx="3522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Lifetime </a:t>
            </a:r>
            <a:r>
              <a:rPr lang="en-US" dirty="0" smtClean="0"/>
              <a:t>∝ 1/thickness as expected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495056" y="3560698"/>
            <a:ext cx="9744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/>
              <a:t>(0.8% Xo)</a:t>
            </a:r>
          </a:p>
        </p:txBody>
      </p:sp>
    </p:spTree>
    <p:extLst>
      <p:ext uri="{BB962C8B-B14F-4D97-AF65-F5344CB8AC3E}">
        <p14:creationId xmlns:p14="http://schemas.microsoft.com/office/powerpoint/2010/main" val="1309681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7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Evolution of </a:t>
            </a:r>
            <a:r>
              <a:rPr lang="en-US" sz="3600" dirty="0" smtClean="0"/>
              <a:t>e+ beam </a:t>
            </a:r>
            <a:r>
              <a:rPr lang="en-US" sz="3600" dirty="0"/>
              <a:t>size and </a:t>
            </a:r>
            <a:r>
              <a:rPr lang="en-US" sz="3600" dirty="0" smtClean="0"/>
              <a:t>divergence</a:t>
            </a:r>
            <a:endParaRPr lang="en-US" sz="3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36" y="1421499"/>
            <a:ext cx="5799064" cy="3854092"/>
          </a:xfrm>
        </p:spPr>
      </p:pic>
      <p:sp>
        <p:nvSpPr>
          <p:cNvPr id="6" name="TextBox 5"/>
          <p:cNvSpPr txBox="1"/>
          <p:nvPr/>
        </p:nvSpPr>
        <p:spPr>
          <a:xfrm>
            <a:off x="461683" y="5456632"/>
            <a:ext cx="677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Some bremsstrahlung contribution due to residual dispersion at target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1914" y="1476314"/>
            <a:ext cx="31338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bremsstrahlung and</a:t>
            </a:r>
          </a:p>
          <a:p>
            <a:pPr algn="ctr"/>
            <a:r>
              <a:rPr lang="en-US" dirty="0" smtClean="0"/>
              <a:t>multiple scattering </a:t>
            </a:r>
          </a:p>
          <a:p>
            <a:pPr algn="ctr"/>
            <a:r>
              <a:rPr lang="en-US" dirty="0" smtClean="0"/>
              <a:t>artificially separated by</a:t>
            </a:r>
          </a:p>
          <a:p>
            <a:pPr algn="ctr"/>
            <a:r>
              <a:rPr lang="en-US" dirty="0" smtClean="0"/>
              <a:t>considering alternatively </a:t>
            </a:r>
          </a:p>
          <a:p>
            <a:pPr algn="ctr"/>
            <a:r>
              <a:rPr lang="en-US" dirty="0" smtClean="0"/>
              <a:t>effects in longitudinal</a:t>
            </a:r>
          </a:p>
          <a:p>
            <a:pPr algn="ctr"/>
            <a:r>
              <a:rPr lang="en-US" dirty="0" smtClean="0"/>
              <a:t>(dominated by </a:t>
            </a:r>
            <a:r>
              <a:rPr lang="en-US" b="1" dirty="0" smtClean="0"/>
              <a:t>bremsstrahlung</a:t>
            </a:r>
            <a:r>
              <a:rPr lang="en-US" dirty="0" smtClean="0"/>
              <a:t>)</a:t>
            </a:r>
          </a:p>
          <a:p>
            <a:pPr algn="ctr"/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transverse (dominated </a:t>
            </a:r>
            <a:r>
              <a:rPr lang="en-US" dirty="0"/>
              <a:t>by </a:t>
            </a:r>
            <a:r>
              <a:rPr lang="en-US" b="1" dirty="0" smtClean="0">
                <a:solidFill>
                  <a:srgbClr val="FF0000"/>
                </a:solidFill>
              </a:rPr>
              <a:t>multiple scattering</a:t>
            </a:r>
            <a:r>
              <a:rPr lang="en-US" dirty="0" smtClean="0"/>
              <a:t>) phase space due to target; </a:t>
            </a:r>
          </a:p>
          <a:p>
            <a:pPr algn="ctr"/>
            <a:r>
              <a:rPr lang="en-US" dirty="0"/>
              <a:t>in </a:t>
            </a:r>
            <a:r>
              <a:rPr lang="en-US" b="1" dirty="0" smtClean="0">
                <a:solidFill>
                  <a:srgbClr val="0070C0"/>
                </a:solidFill>
              </a:rPr>
              <a:t>blue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the combination of both effects (realistic target)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90569" y="1064450"/>
            <a:ext cx="43350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3mm </a:t>
            </a:r>
            <a:r>
              <a:rPr lang="en-US" dirty="0" smtClean="0"/>
              <a:t>Be </a:t>
            </a:r>
            <a:r>
              <a:rPr lang="en-US" dirty="0"/>
              <a:t>Target (0.8% Xo) at </a:t>
            </a:r>
            <a:r>
              <a:rPr lang="en-US" dirty="0" smtClean="0"/>
              <a:t>center of IR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5756210"/>
            <a:ext cx="5416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multiple scattering contribution in line with expectation:</a:t>
            </a:r>
            <a:endParaRPr lang="mr-IN" dirty="0"/>
          </a:p>
          <a:p>
            <a:r>
              <a:rPr lang="en-US" dirty="0" smtClean="0"/>
              <a:t>one pass contribution due to the target: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795454" y="5723187"/>
                <a:ext cx="1984133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MS</m:t>
                          </m:r>
                        </m:sub>
                      </m:sSub>
                      <m:r>
                        <a:rPr lang="en-US" b="0" i="0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0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0" smtClean="0">
                              <a:latin typeface="Cambria Math" charset="0"/>
                            </a:rPr>
                            <m:t>2</m:t>
                          </m:r>
                        </m:den>
                      </m:f>
                      <m:r>
                        <a:rPr lang="en-US" b="0" i="0" smtClean="0">
                          <a:latin typeface="Cambria Math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charset="0"/>
                                </a:rPr>
                                <m:t>n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charset="0"/>
                                </a:rPr>
                                <m:t>D</m:t>
                              </m:r>
                            </m:sub>
                          </m:sSub>
                          <m:r>
                            <a:rPr lang="en-US" b="0" i="0" smtClean="0">
                              <a:latin typeface="Cambria Math" charset="0"/>
                            </a:rPr>
                            <m:t> </m:t>
                          </m:r>
                        </m:e>
                      </m:rad>
                      <m:sSubSup>
                        <m:sSub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charset="0"/>
                            </a:rPr>
                            <m:t>MS</m:t>
                          </m:r>
                        </m:sub>
                        <m:sup>
                          <m:r>
                            <a:rPr lang="en-US" b="0" i="0" smtClean="0">
                              <a:latin typeface="Cambria Math" charset="0"/>
                            </a:rPr>
                            <m:t>′</m:t>
                          </m:r>
                        </m:sup>
                      </m:sSubSup>
                      <m:r>
                        <a:rPr lang="en-US" b="0" i="0" smtClean="0">
                          <a:latin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5454" y="5723187"/>
                <a:ext cx="1984133" cy="51860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39494" y="6067365"/>
                <a:ext cx="14974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charset="0"/>
                            </a:rPr>
                            <m:t>MS</m:t>
                          </m:r>
                        </m:sub>
                        <m:sup>
                          <m:r>
                            <a:rPr lang="en-US" i="0">
                              <a:latin typeface="Cambria Math" charset="0"/>
                            </a:rPr>
                            <m:t>′</m:t>
                          </m:r>
                        </m:sup>
                      </m:sSubSup>
                      <m:r>
                        <a:rPr lang="en-US" b="0" i="0" smtClean="0">
                          <a:latin typeface="Cambria Math" charset="0"/>
                        </a:rPr>
                        <m:t>=25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μrad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9494" y="6067365"/>
                <a:ext cx="1497461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439" t="-143478" r="-5285" b="-17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5660056" y="6344568"/>
            <a:ext cx="2880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 </a:t>
            </a:r>
            <a:r>
              <a:rPr lang="en-US" dirty="0" smtClean="0"/>
              <a:t>number of damping turns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54602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871" y="-20144"/>
            <a:ext cx="9209741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Going to lighter targets for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52009" y="60442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Look to light liquid targets to reduce problems of thermo-mechanical stresses  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452410" y="945591"/>
            <a:ext cx="85986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Beryllium</a:t>
            </a:r>
            <a:endParaRPr lang="en-US" b="1" dirty="0" smtClean="0">
              <a:solidFill>
                <a:srgbClr val="0432FF"/>
              </a:solidFill>
            </a:endParaRPr>
          </a:p>
          <a:p>
            <a:r>
              <a:rPr lang="en-US" b="1" dirty="0" err="1" smtClean="0">
                <a:solidFill>
                  <a:srgbClr val="0432FF"/>
                </a:solidFill>
              </a:rPr>
              <a:t>LLi</a:t>
            </a:r>
            <a:r>
              <a:rPr lang="en-US" dirty="0" smtClean="0">
                <a:solidFill>
                  <a:srgbClr val="0432FF"/>
                </a:solidFill>
              </a:rPr>
              <a:t> Liquid Lithium, might </a:t>
            </a:r>
            <a:r>
              <a:rPr lang="en-US" dirty="0">
                <a:solidFill>
                  <a:srgbClr val="0432FF"/>
                </a:solidFill>
              </a:rPr>
              <a:t>be a good </a:t>
            </a:r>
            <a:r>
              <a:rPr lang="en-US" dirty="0" smtClean="0">
                <a:solidFill>
                  <a:srgbClr val="0432FF"/>
                </a:solidFill>
              </a:rPr>
              <a:t>option (</a:t>
            </a:r>
            <a:r>
              <a:rPr lang="en-US" dirty="0">
                <a:solidFill>
                  <a:srgbClr val="0432FF"/>
                </a:solidFill>
              </a:rPr>
              <a:t>Proposed/tested for targets for </a:t>
            </a:r>
            <a:r>
              <a:rPr lang="en-US" dirty="0" smtClean="0">
                <a:solidFill>
                  <a:srgbClr val="0432FF"/>
                </a:solidFill>
              </a:rPr>
              <a:t>n production)</a:t>
            </a:r>
          </a:p>
          <a:p>
            <a:r>
              <a:rPr lang="en-US" b="1" dirty="0" err="1" smtClean="0"/>
              <a:t>LHe</a:t>
            </a:r>
            <a:r>
              <a:rPr lang="en-US" dirty="0" smtClean="0"/>
              <a:t> </a:t>
            </a:r>
            <a:r>
              <a:rPr lang="en-US" dirty="0"/>
              <a:t>Liquid </a:t>
            </a:r>
            <a:r>
              <a:rPr lang="en-US" dirty="0" smtClean="0"/>
              <a:t>Helium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847" y="5375138"/>
            <a:ext cx="451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 = muon emittance at production [10</a:t>
            </a:r>
            <a:r>
              <a:rPr lang="en-US" baseline="30000" dirty="0" smtClean="0"/>
              <a:t>-9</a:t>
            </a:r>
            <a:r>
              <a:rPr lang="en-US" dirty="0" smtClean="0"/>
              <a:t>m-rad]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933549" y="2080459"/>
            <a:ext cx="4109956" cy="3239737"/>
            <a:chOff x="4648372" y="2358407"/>
            <a:chExt cx="4235515" cy="2577607"/>
          </a:xfrm>
        </p:grpSpPr>
        <p:grpSp>
          <p:nvGrpSpPr>
            <p:cNvPr id="11" name="Group 10"/>
            <p:cNvGrpSpPr/>
            <p:nvPr/>
          </p:nvGrpSpPr>
          <p:grpSpPr>
            <a:xfrm>
              <a:off x="4648372" y="2358407"/>
              <a:ext cx="4235515" cy="2577607"/>
              <a:chOff x="7830589" y="1467619"/>
              <a:chExt cx="4235515" cy="2577607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8259417" y="1467619"/>
                <a:ext cx="3806687" cy="25776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4" name="Content Placeholder 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709" t="50620"/>
              <a:stretch/>
            </p:blipFill>
            <p:spPr>
              <a:xfrm>
                <a:off x="8408504" y="1729229"/>
                <a:ext cx="3578786" cy="224013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 flipH="1">
                <a:off x="8848426" y="1467619"/>
                <a:ext cx="3138864" cy="52322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thickness according </a:t>
                </a:r>
              </a:p>
              <a:p>
                <a:pPr algn="ctr"/>
                <a:r>
                  <a:rPr lang="en-US" sz="1400" dirty="0" smtClean="0"/>
                  <a:t>constant muons production</a:t>
                </a: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7830589" y="2152103"/>
                <a:ext cx="3959920" cy="685044"/>
                <a:chOff x="7830589" y="2152103"/>
                <a:chExt cx="3959920" cy="685044"/>
              </a:xfrm>
            </p:grpSpPr>
            <p:pic>
              <p:nvPicPr>
                <p:cNvPr id="17" name="Content Placeholder 5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0271" t="61491" r="35740" b="15967"/>
                <a:stretch/>
              </p:blipFill>
              <p:spPr>
                <a:xfrm>
                  <a:off x="10812509" y="2152103"/>
                  <a:ext cx="978000" cy="685044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7830589" y="2186248"/>
                  <a:ext cx="349134" cy="13300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2" name="Rectangle 11"/>
            <p:cNvSpPr/>
            <p:nvPr/>
          </p:nvSpPr>
          <p:spPr>
            <a:xfrm>
              <a:off x="8030163" y="3233588"/>
              <a:ext cx="365007" cy="1429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 descr="Screen Shot 2016-07-29 at 15.45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20" y="2080459"/>
            <a:ext cx="4945979" cy="33201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27149" y="5674934"/>
            <a:ext cx="1463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E(e</a:t>
            </a:r>
            <a:r>
              <a:rPr lang="en-US" baseline="30000" dirty="0" smtClean="0"/>
              <a:t>+</a:t>
            </a:r>
            <a:r>
              <a:rPr lang="en-US" dirty="0" smtClean="0"/>
              <a:t>)=45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855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1683"/>
            <a:ext cx="8229600" cy="4803843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Introduction: 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Physics Opportunities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Very High Energy</a:t>
            </a:r>
          </a:p>
          <a:p>
            <a:pPr lvl="1"/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Multi-</a:t>
            </a:r>
            <a:r>
              <a:rPr lang="en-US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TeV</a:t>
            </a:r>
            <a:endParaRPr lang="en-US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Low emittance muon beam production concept: </a:t>
            </a:r>
            <a:r>
              <a:rPr lang="en-US" dirty="0" smtClean="0">
                <a:solidFill>
                  <a:srgbClr val="7030A0"/>
                </a:solidFill>
              </a:rPr>
              <a:t>e</a:t>
            </a:r>
            <a:r>
              <a:rPr lang="en-US" baseline="30000" dirty="0" smtClean="0">
                <a:solidFill>
                  <a:srgbClr val="7030A0"/>
                </a:solidFill>
              </a:rPr>
              <a:t>+</a:t>
            </a:r>
            <a:r>
              <a:rPr lang="en-US" dirty="0" smtClean="0">
                <a:solidFill>
                  <a:srgbClr val="7030A0"/>
                </a:solidFill>
              </a:rPr>
              <a:t> on target</a:t>
            </a:r>
          </a:p>
          <a:p>
            <a:pPr lvl="1"/>
            <a:r>
              <a:rPr lang="en-US" dirty="0" smtClean="0"/>
              <a:t>Target options</a:t>
            </a:r>
          </a:p>
          <a:p>
            <a:pPr lvl="1"/>
            <a:r>
              <a:rPr lang="en-US" dirty="0" smtClean="0"/>
              <a:t>Positron Source</a:t>
            </a:r>
          </a:p>
          <a:p>
            <a:pPr lvl="1"/>
            <a:r>
              <a:rPr lang="en-US" dirty="0" err="1" smtClean="0"/>
              <a:t>Multipass</a:t>
            </a:r>
            <a:r>
              <a:rPr lang="en-US" dirty="0" smtClean="0"/>
              <a:t> scheme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First study of multi-</a:t>
            </a:r>
            <a:r>
              <a:rPr lang="en-US" b="1" dirty="0" err="1" smtClean="0"/>
              <a:t>TeV</a:t>
            </a:r>
            <a:r>
              <a:rPr lang="en-US" b="1" dirty="0" smtClean="0"/>
              <a:t> MC parameters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First design of the e</a:t>
            </a:r>
            <a:r>
              <a:rPr lang="en-US" b="1" baseline="30000" dirty="0" smtClean="0"/>
              <a:t>+</a:t>
            </a:r>
            <a:r>
              <a:rPr lang="en-US" b="1" dirty="0" smtClean="0"/>
              <a:t> ring</a:t>
            </a:r>
          </a:p>
          <a:p>
            <a:pPr marL="857250" lvl="1" indent="-457200"/>
            <a:r>
              <a:rPr lang="en-US" dirty="0" err="1" smtClean="0"/>
              <a:t>Multiturn</a:t>
            </a:r>
            <a:r>
              <a:rPr lang="en-US" dirty="0" smtClean="0"/>
              <a:t> simulations</a:t>
            </a:r>
          </a:p>
          <a:p>
            <a:pPr marL="857250" lvl="1" indent="-457200"/>
            <a:r>
              <a:rPr lang="en-US" dirty="0" smtClean="0"/>
              <a:t>First considerations about target thermo-mechanical stresses</a:t>
            </a:r>
          </a:p>
          <a:p>
            <a:pPr marL="857250" lvl="1" indent="-457200"/>
            <a:r>
              <a:rPr lang="en-US" dirty="0" smtClean="0"/>
              <a:t>First considerations on e+ source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Experimental tests</a:t>
            </a:r>
          </a:p>
          <a:p>
            <a:pPr marL="857250" lvl="1" indent="-457200"/>
            <a:r>
              <a:rPr lang="en-US" dirty="0" smtClean="0"/>
              <a:t>45 GeV e+ beam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Conclusions</a:t>
            </a:r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709728" y="1248563"/>
            <a:ext cx="2715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muon </a:t>
            </a:r>
            <a:r>
              <a:rPr lang="en-US" dirty="0">
                <a:solidFill>
                  <a:srgbClr val="7030A0"/>
                </a:solidFill>
              </a:rPr>
              <a:t>case, muon sources</a:t>
            </a:r>
          </a:p>
        </p:txBody>
      </p:sp>
    </p:spTree>
    <p:extLst>
      <p:ext uri="{BB962C8B-B14F-4D97-AF65-F5344CB8AC3E}">
        <p14:creationId xmlns:p14="http://schemas.microsoft.com/office/powerpoint/2010/main" val="237347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57" y="-275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Target: thermo</a:t>
            </a:r>
            <a:r>
              <a:rPr lang="en-US" dirty="0" smtClean="0"/>
              <a:t>-mechanical                          stresses</a:t>
            </a:r>
            <a:r>
              <a:rPr lang="en-US" sz="3600" dirty="0" smtClean="0"/>
              <a:t> considerations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154422" y="1115463"/>
            <a:ext cx="8835155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Beam size as small as possible (matching various emittance contribution), but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constraints for </a:t>
            </a:r>
            <a:r>
              <a:rPr lang="en-US" sz="2400" dirty="0">
                <a:solidFill>
                  <a:srgbClr val="FF0000"/>
                </a:solidFill>
              </a:rPr>
              <a:t>power removal (200 kW) </a:t>
            </a:r>
            <a:r>
              <a:rPr lang="en-US" sz="2400" dirty="0">
                <a:solidFill>
                  <a:srgbClr val="000000"/>
                </a:solidFill>
              </a:rPr>
              <a:t>and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432FF"/>
                </a:solidFill>
              </a:rPr>
              <a:t>temperature </a:t>
            </a:r>
            <a:r>
              <a:rPr lang="en-US" sz="2400" dirty="0" smtClean="0">
                <a:solidFill>
                  <a:srgbClr val="0432FF"/>
                </a:solidFill>
              </a:rPr>
              <a:t>rise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     to </a:t>
            </a:r>
            <a:r>
              <a:rPr lang="en-US" sz="2400" dirty="0"/>
              <a:t>contrast the </a:t>
            </a:r>
            <a:r>
              <a:rPr lang="en-US" sz="2400" dirty="0">
                <a:solidFill>
                  <a:srgbClr val="0432FF"/>
                </a:solidFill>
              </a:rPr>
              <a:t>temperature rise </a:t>
            </a:r>
          </a:p>
          <a:p>
            <a:pPr lvl="1"/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en-US" sz="2400" b="1" dirty="0" smtClean="0">
                <a:solidFill>
                  <a:srgbClr val="0432FF"/>
                </a:solidFill>
              </a:rPr>
              <a:t>move </a:t>
            </a:r>
            <a:r>
              <a:rPr lang="en-US" sz="2400" b="1" dirty="0">
                <a:solidFill>
                  <a:srgbClr val="0432FF"/>
                </a:solidFill>
              </a:rPr>
              <a:t>target </a:t>
            </a:r>
            <a:r>
              <a:rPr lang="en-US" sz="2400" dirty="0"/>
              <a:t>(for free with liquid jet) and </a:t>
            </a:r>
          </a:p>
          <a:p>
            <a:r>
              <a:rPr lang="en-US" sz="2400" dirty="0"/>
              <a:t>      </a:t>
            </a:r>
            <a:r>
              <a:rPr lang="en-US" sz="2400" dirty="0" smtClean="0"/>
              <a:t>    </a:t>
            </a:r>
            <a:r>
              <a:rPr lang="en-US" sz="2400" b="1" dirty="0" smtClean="0">
                <a:solidFill>
                  <a:srgbClr val="0432FF"/>
                </a:solidFill>
              </a:rPr>
              <a:t>e</a:t>
            </a:r>
            <a:r>
              <a:rPr lang="en-US" sz="2400" b="1" baseline="30000" dirty="0">
                <a:solidFill>
                  <a:srgbClr val="0432FF"/>
                </a:solidFill>
              </a:rPr>
              <a:t>+</a:t>
            </a:r>
            <a:r>
              <a:rPr lang="en-US" sz="2400" b="1" dirty="0">
                <a:solidFill>
                  <a:srgbClr val="0432FF"/>
                </a:solidFill>
              </a:rPr>
              <a:t> beam bump </a:t>
            </a:r>
            <a:r>
              <a:rPr lang="en-US" sz="2400" dirty="0"/>
              <a:t>every 1 bunch muon accumulation </a:t>
            </a:r>
          </a:p>
          <a:p>
            <a:endParaRPr lang="en-US" sz="2400" b="1" dirty="0" smtClean="0">
              <a:solidFill>
                <a:srgbClr val="002060"/>
              </a:solidFill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  <a:latin typeface="+mj-lt"/>
              </a:rPr>
              <a:t>Solid target</a:t>
            </a: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: simpler and better </a:t>
            </a:r>
            <a:r>
              <a:rPr lang="en-US" sz="2400" dirty="0" err="1" smtClean="0">
                <a:solidFill>
                  <a:srgbClr val="002060"/>
                </a:solidFill>
                <a:latin typeface="+mj-lt"/>
              </a:rPr>
              <a:t>wrt</a:t>
            </a: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 temperature rise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 smtClean="0">
                <a:solidFill>
                  <a:srgbClr val="002060"/>
                </a:solidFill>
                <a:latin typeface="+mj-lt"/>
              </a:rPr>
              <a:t>Be, C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Be </a:t>
            </a:r>
            <a:r>
              <a:rPr lang="en-US" dirty="0">
                <a:solidFill>
                  <a:srgbClr val="0070C0"/>
                </a:solidFill>
              </a:rPr>
              <a:t>target: @</a:t>
            </a:r>
            <a:r>
              <a:rPr lang="en-US" dirty="0" err="1">
                <a:solidFill>
                  <a:srgbClr val="0070C0"/>
                </a:solidFill>
              </a:rPr>
              <a:t>HIRadMat</a:t>
            </a:r>
            <a:r>
              <a:rPr lang="en-US" dirty="0">
                <a:solidFill>
                  <a:srgbClr val="0070C0"/>
                </a:solidFill>
              </a:rPr>
              <a:t> safe operation with extracted beam from SPS, </a:t>
            </a:r>
            <a:r>
              <a:rPr lang="en-US" dirty="0" smtClean="0">
                <a:solidFill>
                  <a:srgbClr val="0070C0"/>
                </a:solidFill>
              </a:rPr>
              <a:t>beam </a:t>
            </a:r>
            <a:r>
              <a:rPr lang="en-US" dirty="0">
                <a:solidFill>
                  <a:srgbClr val="0070C0"/>
                </a:solidFill>
              </a:rPr>
              <a:t>size 300 </a:t>
            </a:r>
            <a:r>
              <a:rPr lang="en-US" dirty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>
                <a:solidFill>
                  <a:srgbClr val="0070C0"/>
                </a:solidFill>
              </a:rPr>
              <a:t>m, </a:t>
            </a:r>
            <a:r>
              <a:rPr lang="en-US" dirty="0" smtClean="0">
                <a:solidFill>
                  <a:srgbClr val="0070C0"/>
                </a:solidFill>
              </a:rPr>
              <a:t>   N=1.7x10</a:t>
            </a:r>
            <a:r>
              <a:rPr lang="en-US" baseline="30000" dirty="0" smtClean="0">
                <a:solidFill>
                  <a:srgbClr val="0070C0"/>
                </a:solidFill>
              </a:rPr>
              <a:t>11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p/bunch, up to 288 bunches in one </a:t>
            </a:r>
            <a:r>
              <a:rPr lang="en-US" dirty="0" smtClean="0">
                <a:solidFill>
                  <a:srgbClr val="0070C0"/>
                </a:solidFill>
              </a:rPr>
              <a:t>shot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  <a:latin typeface="+mj-lt"/>
              </a:rPr>
              <a:t>Liquid </a:t>
            </a:r>
            <a:r>
              <a:rPr lang="en-US" sz="2400" dirty="0" smtClean="0">
                <a:solidFill>
                  <a:srgbClr val="C00000"/>
                </a:solidFill>
                <a:latin typeface="+mj-lt"/>
              </a:rPr>
              <a:t>target: better </a:t>
            </a:r>
            <a:r>
              <a:rPr lang="en-US" sz="2400" dirty="0" err="1" smtClean="0">
                <a:solidFill>
                  <a:srgbClr val="C00000"/>
                </a:solidFill>
                <a:latin typeface="+mj-lt"/>
              </a:rPr>
              <a:t>wrt</a:t>
            </a:r>
            <a:r>
              <a:rPr lang="en-US" sz="2400" dirty="0" smtClean="0">
                <a:solidFill>
                  <a:srgbClr val="C00000"/>
                </a:solidFill>
                <a:latin typeface="+mj-lt"/>
              </a:rPr>
              <a:t> power removal </a:t>
            </a:r>
          </a:p>
          <a:p>
            <a:pPr marL="800100" lvl="1" indent="-342900">
              <a:buFont typeface="Wingdings" charset="2"/>
              <a:buChar char="§"/>
            </a:pPr>
            <a:r>
              <a:rPr lang="en-US" sz="2400" dirty="0" smtClean="0">
                <a:solidFill>
                  <a:srgbClr val="C00000"/>
                </a:solidFill>
                <a:latin typeface="+mj-lt"/>
              </a:rPr>
              <a:t>Li, </a:t>
            </a:r>
            <a:r>
              <a:rPr lang="en-US" sz="2400" dirty="0" smtClean="0">
                <a:solidFill>
                  <a:srgbClr val="C00000"/>
                </a:solidFill>
              </a:rPr>
              <a:t>difficult to handle lighter materials, like H, He</a:t>
            </a:r>
          </a:p>
          <a:p>
            <a:pPr marL="1257300" lvl="2" indent="-342900">
              <a:buFont typeface="Wingdings" charset="2"/>
              <a:buChar char="§"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LLi</a:t>
            </a:r>
            <a:r>
              <a:rPr lang="en-US" dirty="0">
                <a:solidFill>
                  <a:srgbClr val="0070C0"/>
                </a:solidFill>
              </a:rPr>
              <a:t> jets </a:t>
            </a:r>
            <a:r>
              <a:rPr lang="en-US" dirty="0" smtClean="0">
                <a:solidFill>
                  <a:srgbClr val="0070C0"/>
                </a:solidFill>
              </a:rPr>
              <a:t>examples </a:t>
            </a:r>
            <a:r>
              <a:rPr lang="en-US" dirty="0">
                <a:solidFill>
                  <a:srgbClr val="0070C0"/>
                </a:solidFill>
              </a:rPr>
              <a:t>from neutron </a:t>
            </a:r>
            <a:r>
              <a:rPr lang="en-US" dirty="0" smtClean="0">
                <a:solidFill>
                  <a:srgbClr val="0070C0"/>
                </a:solidFill>
              </a:rPr>
              <a:t>production, Tokamak </a:t>
            </a:r>
            <a:r>
              <a:rPr lang="en-US" dirty="0" err="1" smtClean="0">
                <a:solidFill>
                  <a:srgbClr val="0070C0"/>
                </a:solidFill>
              </a:rPr>
              <a:t>divertor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       (200 kW </a:t>
            </a:r>
            <a:r>
              <a:rPr lang="en-US" dirty="0" smtClean="0">
                <a:solidFill>
                  <a:srgbClr val="C00000"/>
                </a:solidFill>
              </a:rPr>
              <a:t>beam </a:t>
            </a:r>
            <a:r>
              <a:rPr lang="en-US" dirty="0">
                <a:solidFill>
                  <a:srgbClr val="C00000"/>
                </a:solidFill>
              </a:rPr>
              <a:t>power removal seems feasible) , </a:t>
            </a:r>
            <a:r>
              <a:rPr lang="en-US" dirty="0" smtClean="0">
                <a:solidFill>
                  <a:srgbClr val="C00000"/>
                </a:solidFill>
              </a:rPr>
              <a:t>minimum </a:t>
            </a:r>
            <a:r>
              <a:rPr lang="en-US" dirty="0">
                <a:solidFill>
                  <a:srgbClr val="C00000"/>
                </a:solidFill>
              </a:rPr>
              <a:t>beam </a:t>
            </a:r>
            <a:r>
              <a:rPr lang="en-US" dirty="0" smtClean="0">
                <a:solidFill>
                  <a:srgbClr val="C00000"/>
                </a:solidFill>
              </a:rPr>
              <a:t>size to be understood </a:t>
            </a:r>
            <a:endParaRPr lang="en-US" dirty="0" smtClean="0">
              <a:latin typeface="+mj-lt"/>
            </a:endParaRPr>
          </a:p>
          <a:p>
            <a:endParaRPr lang="en-US" sz="1100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60624" y="4722331"/>
            <a:ext cx="342895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[</a:t>
            </a:r>
            <a:r>
              <a:rPr lang="en-US" sz="1200" dirty="0" err="1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Kavin</a:t>
            </a:r>
            <a:r>
              <a:rPr lang="en-US" sz="1200" dirty="0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 </a:t>
            </a:r>
            <a:r>
              <a:rPr lang="en-US" sz="1200" dirty="0" err="1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Ammigan</a:t>
            </a:r>
            <a:r>
              <a:rPr lang="en-US" sz="1200" dirty="0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 6</a:t>
            </a:r>
            <a:r>
              <a:rPr lang="en-US" sz="1200" baseline="30000" dirty="0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th</a:t>
            </a:r>
            <a:r>
              <a:rPr lang="en-US" sz="1200" dirty="0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 </a:t>
            </a:r>
            <a:r>
              <a:rPr lang="en-US" sz="1200" dirty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High Power </a:t>
            </a:r>
            <a:r>
              <a:rPr lang="en-US" sz="1200" dirty="0" err="1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Targetry</a:t>
            </a:r>
            <a:r>
              <a:rPr lang="en-US" sz="1200" dirty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 </a:t>
            </a:r>
            <a:r>
              <a:rPr lang="en-US" sz="1200" dirty="0" smtClean="0">
                <a:solidFill>
                  <a:srgbClr val="004C97"/>
                </a:solidFill>
                <a:latin typeface="+mj-lt"/>
                <a:ea typeface="Geneva" charset="0"/>
                <a:cs typeface="ＭＳ Ｐゴシック" charset="0"/>
              </a:rPr>
              <a:t>Workshop]</a:t>
            </a:r>
            <a:endParaRPr lang="en-US" sz="1200" dirty="0">
              <a:solidFill>
                <a:srgbClr val="004C97"/>
              </a:solidFill>
              <a:latin typeface="+mj-lt"/>
              <a:ea typeface="Geneva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1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57" y="-2753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Conventional options for </a:t>
            </a:r>
            <a:r>
              <a:rPr lang="en-US" sz="36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3600" dirty="0" smtClean="0"/>
              <a:t> target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189898" y="1004390"/>
            <a:ext cx="895410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500" dirty="0" smtClean="0">
                <a:solidFill>
                  <a:srgbClr val="FF0000"/>
                </a:solidFill>
              </a:rPr>
              <a:t>Aim at bunch (3x10</a:t>
            </a:r>
            <a:r>
              <a:rPr lang="en-US" sz="2500" baseline="30000" dirty="0" smtClean="0">
                <a:solidFill>
                  <a:srgbClr val="FF0000"/>
                </a:solidFill>
              </a:rPr>
              <a:t>11</a:t>
            </a:r>
            <a:r>
              <a:rPr lang="en-US" sz="2500" dirty="0" smtClean="0">
                <a:solidFill>
                  <a:srgbClr val="FF0000"/>
                </a:solidFill>
              </a:rPr>
              <a:t> e</a:t>
            </a:r>
            <a:r>
              <a:rPr lang="en-US" sz="2500" baseline="30000" dirty="0" smtClean="0">
                <a:solidFill>
                  <a:srgbClr val="FF0000"/>
                </a:solidFill>
              </a:rPr>
              <a:t>+</a:t>
            </a:r>
            <a:r>
              <a:rPr lang="en-US" sz="2500" dirty="0" smtClean="0">
                <a:solidFill>
                  <a:srgbClr val="FF0000"/>
                </a:solidFill>
              </a:rPr>
              <a:t>) transverse size on the 10 </a:t>
            </a:r>
            <a:r>
              <a:rPr lang="en-US" sz="2500" dirty="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500" dirty="0" smtClean="0">
                <a:solidFill>
                  <a:srgbClr val="FF0000"/>
                </a:solidFill>
              </a:rPr>
              <a:t>m scale</a:t>
            </a:r>
            <a:r>
              <a:rPr lang="en-US" sz="2500" dirty="0" smtClean="0"/>
              <a:t>: rescaled from test at </a:t>
            </a:r>
            <a:r>
              <a:rPr lang="en-US" sz="2500" dirty="0" err="1" smtClean="0"/>
              <a:t>HiRadMat</a:t>
            </a:r>
            <a:r>
              <a:rPr lang="en-US" sz="2500" dirty="0" smtClean="0"/>
              <a:t> (5x10</a:t>
            </a:r>
            <a:r>
              <a:rPr lang="en-US" sz="2500" baseline="30000" dirty="0" smtClean="0"/>
              <a:t>13</a:t>
            </a:r>
            <a:r>
              <a:rPr lang="en-US" sz="2500" dirty="0" smtClean="0"/>
              <a:t>p on 100</a:t>
            </a:r>
            <a:r>
              <a:rPr lang="en-US" sz="25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500" dirty="0" smtClean="0"/>
              <a:t>m) with                    </a:t>
            </a:r>
            <a:r>
              <a:rPr lang="en-US" sz="2500" b="1" dirty="0" smtClean="0"/>
              <a:t>Be-based </a:t>
            </a:r>
            <a:r>
              <a:rPr lang="en-US" sz="2500" dirty="0" smtClean="0"/>
              <a:t>targets and </a:t>
            </a:r>
            <a:r>
              <a:rPr lang="en-US" sz="2500" b="1" dirty="0"/>
              <a:t>C-based </a:t>
            </a:r>
            <a:r>
              <a:rPr lang="en-US" sz="2500" dirty="0"/>
              <a:t>(HL-LHC</a:t>
            </a:r>
            <a:r>
              <a:rPr lang="en-US" sz="2500" dirty="0" smtClean="0"/>
              <a:t>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500" dirty="0" smtClean="0"/>
              <a:t>No bunch pileup  </a:t>
            </a:r>
            <a:r>
              <a:rPr lang="en-US" sz="2500" dirty="0"/>
              <a:t> </a:t>
            </a:r>
            <a:r>
              <a:rPr lang="en-US" sz="2500" dirty="0" smtClean="0"/>
              <a:t>           </a:t>
            </a:r>
            <a:r>
              <a:rPr lang="en-US" sz="2500" dirty="0" smtClean="0">
                <a:solidFill>
                  <a:srgbClr val="FF0000"/>
                </a:solidFill>
              </a:rPr>
              <a:t>Fast rotating wheel </a:t>
            </a:r>
            <a:r>
              <a:rPr lang="en-US" sz="2500" dirty="0" smtClean="0"/>
              <a:t>(20000 rpm)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500" dirty="0" smtClean="0">
                <a:solidFill>
                  <a:srgbClr val="FF0000"/>
                </a:solidFill>
              </a:rPr>
              <a:t>Power removal by radiation cooling </a:t>
            </a:r>
            <a:r>
              <a:rPr lang="en-US" sz="2500" dirty="0" smtClean="0"/>
              <a:t>(see  for instance PSI muon beam </a:t>
            </a:r>
            <a:r>
              <a:rPr lang="en-US" sz="2500" dirty="0"/>
              <a:t>upgrade project </a:t>
            </a:r>
            <a:r>
              <a:rPr lang="en-US" sz="2500" dirty="0" err="1"/>
              <a:t>HiMB</a:t>
            </a:r>
            <a:r>
              <a:rPr lang="en-US" sz="2500" dirty="0" smtClean="0"/>
              <a:t>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500" dirty="0" smtClean="0"/>
              <a:t>Need detailed simulation of                                                          thermo-mechanical stresses dynamics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500" dirty="0" smtClean="0"/>
              <a:t>Start using </a:t>
            </a:r>
            <a:r>
              <a:rPr lang="en-US" sz="2500" dirty="0" smtClean="0">
                <a:solidFill>
                  <a:srgbClr val="FF40FF"/>
                </a:solidFill>
              </a:rPr>
              <a:t>FLUKA</a:t>
            </a:r>
            <a:r>
              <a:rPr lang="en-US" sz="2500" dirty="0" smtClean="0">
                <a:solidFill>
                  <a:srgbClr val="9437FF"/>
                </a:solidFill>
              </a:rPr>
              <a:t> + </a:t>
            </a:r>
            <a:r>
              <a:rPr lang="en-US" sz="2500" dirty="0" err="1">
                <a:solidFill>
                  <a:srgbClr val="004BE5"/>
                </a:solidFill>
              </a:rPr>
              <a:t>Ansys</a:t>
            </a:r>
            <a:r>
              <a:rPr lang="en-US" sz="2500" dirty="0">
                <a:solidFill>
                  <a:srgbClr val="004BE5"/>
                </a:solidFill>
              </a:rPr>
              <a:t> </a:t>
            </a:r>
            <a:r>
              <a:rPr lang="en-US" sz="2500" dirty="0" err="1" smtClean="0">
                <a:solidFill>
                  <a:srgbClr val="004BE5"/>
                </a:solidFill>
              </a:rPr>
              <a:t>Autodyn</a:t>
            </a:r>
            <a:r>
              <a:rPr lang="en-US" sz="2500" dirty="0">
                <a:solidFill>
                  <a:srgbClr val="004BE5"/>
                </a:solidFill>
              </a:rPr>
              <a:t> </a:t>
            </a:r>
            <a:r>
              <a:rPr lang="en-US" sz="2500" dirty="0" smtClean="0">
                <a:solidFill>
                  <a:srgbClr val="004BE5"/>
                </a:solidFill>
              </a:rPr>
              <a:t>                            </a:t>
            </a:r>
            <a:r>
              <a:rPr lang="en-US" sz="2500" dirty="0" smtClean="0"/>
              <a:t>(collaboration with CERN EN-STI)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500" dirty="0" smtClean="0">
                <a:solidFill>
                  <a:srgbClr val="FF0000"/>
                </a:solidFill>
              </a:rPr>
              <a:t>Experimental tests</a:t>
            </a:r>
            <a:r>
              <a:rPr lang="en-US" sz="2500" dirty="0" smtClean="0"/>
              <a:t>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500" b="1" dirty="0" smtClean="0">
                <a:solidFill>
                  <a:srgbClr val="0432FF"/>
                </a:solidFill>
              </a:rPr>
              <a:t>FACET-II</a:t>
            </a:r>
            <a:r>
              <a:rPr lang="en-US" sz="2500" dirty="0" smtClean="0">
                <a:solidFill>
                  <a:srgbClr val="0432FF"/>
                </a:solidFill>
              </a:rPr>
              <a:t> </a:t>
            </a:r>
            <a:r>
              <a:rPr lang="en-US" sz="2500" dirty="0" smtClean="0"/>
              <a:t>available from 2019 </a:t>
            </a:r>
            <a:endParaRPr lang="en-US" sz="2500" dirty="0"/>
          </a:p>
          <a:p>
            <a:pPr lvl="1"/>
            <a:r>
              <a:rPr lang="en-US" sz="2500" dirty="0" smtClean="0"/>
              <a:t>                    10</a:t>
            </a:r>
            <a:r>
              <a:rPr lang="en-US" sz="2500" baseline="30000" dirty="0" smtClean="0"/>
              <a:t>11</a:t>
            </a:r>
            <a:r>
              <a:rPr lang="en-US" sz="2500" dirty="0" smtClean="0"/>
              <a:t> e-/bunch, 10 </a:t>
            </a:r>
            <a:r>
              <a:rPr lang="en-US" sz="25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500" dirty="0" smtClean="0"/>
              <a:t>m spot size, 100 Hz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2500" b="1" dirty="0" smtClean="0">
                <a:solidFill>
                  <a:srgbClr val="0432FF"/>
                </a:solidFill>
              </a:rPr>
              <a:t>DAFNE</a:t>
            </a:r>
            <a:r>
              <a:rPr lang="en-US" sz="2500" dirty="0" smtClean="0"/>
              <a:t> </a:t>
            </a:r>
            <a:r>
              <a:rPr lang="en-US" sz="2500" dirty="0"/>
              <a:t>available from </a:t>
            </a:r>
            <a:r>
              <a:rPr lang="en-US" sz="2500" dirty="0" smtClean="0"/>
              <a:t>2020, see later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862790" y="2343733"/>
            <a:ext cx="778933" cy="142822"/>
          </a:xfrm>
          <a:prstGeom prst="rightArrow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58160"/>
            <a:ext cx="2646091" cy="22875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95872" y="1874087"/>
            <a:ext cx="2476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[F. </a:t>
            </a:r>
            <a:r>
              <a:rPr lang="en-US" sz="1400" dirty="0" err="1" smtClean="0"/>
              <a:t>Maciariello</a:t>
            </a:r>
            <a:r>
              <a:rPr lang="en-US" sz="1400" dirty="0" smtClean="0"/>
              <a:t> </a:t>
            </a:r>
            <a:r>
              <a:rPr lang="en-US" sz="1400" i="1" dirty="0" smtClean="0"/>
              <a:t>et al.</a:t>
            </a:r>
            <a:r>
              <a:rPr lang="en-US" sz="1400" dirty="0" smtClean="0"/>
              <a:t>, IPAC2016]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301970" y="3002764"/>
            <a:ext cx="1819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[A. Knecht, NuFact17]]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4175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57" y="-2753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3600" dirty="0" smtClean="0"/>
              <a:t> Accumulator Rings considerations</a:t>
            </a:r>
            <a:endParaRPr lang="en-US" sz="3600" dirty="0"/>
          </a:p>
        </p:txBody>
      </p:sp>
      <p:sp>
        <p:nvSpPr>
          <p:cNvPr id="15" name="Rectangle 14"/>
          <p:cNvSpPr/>
          <p:nvPr/>
        </p:nvSpPr>
        <p:spPr>
          <a:xfrm>
            <a:off x="760484" y="755423"/>
            <a:ext cx="856105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32884B"/>
              </a:solidFill>
              <a:latin typeface="+mj-lt"/>
            </a:endParaRPr>
          </a:p>
          <a:p>
            <a:r>
              <a:rPr lang="en-US" sz="2000" dirty="0" smtClean="0">
                <a:latin typeface="+mj-lt"/>
              </a:rPr>
              <a:t>isochronous optics with high momentum acceptance  (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d </a:t>
            </a:r>
            <a:r>
              <a:rPr lang="en-US" sz="2000" b="1" dirty="0" smtClean="0">
                <a:latin typeface="+mj-lt"/>
              </a:rPr>
              <a:t>≳</a:t>
            </a:r>
            <a:r>
              <a:rPr lang="en-US" sz="2000" dirty="0" smtClean="0">
                <a:latin typeface="+mj-lt"/>
              </a:rPr>
              <a:t> 10%)</a:t>
            </a:r>
          </a:p>
          <a:p>
            <a:r>
              <a:rPr lang="en-US" sz="2000" dirty="0" smtClean="0">
                <a:latin typeface="+mj-lt"/>
              </a:rPr>
              <a:t>optics to be designed</a:t>
            </a:r>
            <a:endParaRPr lang="en-US" dirty="0" smtClean="0">
              <a:solidFill>
                <a:srgbClr val="FF0000"/>
              </a:solidFill>
              <a:latin typeface="+mj-lt"/>
            </a:endParaRPr>
          </a:p>
          <a:p>
            <a:endParaRPr lang="en-US" dirty="0">
              <a:solidFill>
                <a:srgbClr val="FF0000"/>
              </a:solidFill>
              <a:latin typeface="+mj-lt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+mj-lt"/>
              </a:rPr>
              <a:t>                                                               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667" y="2259707"/>
            <a:ext cx="3637474" cy="27815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4644926" y="3640286"/>
            <a:ext cx="9369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b="1" dirty="0" smtClean="0"/>
              <a:t>’(</a:t>
            </a:r>
            <a:r>
              <a:rPr lang="en-US" sz="1600" b="1" dirty="0" err="1" smtClean="0"/>
              <a:t>mrad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73674" y="5005169"/>
            <a:ext cx="1779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Accumulator turns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08535" y="1964758"/>
            <a:ext cx="2831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 mm </a:t>
            </a:r>
            <a:r>
              <a:rPr lang="en-US" dirty="0" smtClean="0"/>
              <a:t>Be Target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39553" y="3246290"/>
            <a:ext cx="2223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e+ energy = 45 </a:t>
            </a:r>
            <a:r>
              <a:rPr lang="en-US" sz="1600" b="1" dirty="0" err="1" smtClean="0"/>
              <a:t>GeV</a:t>
            </a:r>
            <a:endParaRPr lang="en-US" sz="16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577648" y="2504891"/>
            <a:ext cx="1923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e+ energy = 50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5195" y="227886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2000" b="1" dirty="0" smtClean="0">
                <a:solidFill>
                  <a:srgbClr val="002060"/>
                </a:solidFill>
              </a:rPr>
              <a:t>Multiple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smtClean="0">
                <a:solidFill>
                  <a:srgbClr val="002060"/>
                </a:solidFill>
              </a:rPr>
              <a:t>Scattering effect </a:t>
            </a:r>
          </a:p>
          <a:p>
            <a:pPr algn="r"/>
            <a:r>
              <a:rPr lang="en-US" sz="2000" b="1" dirty="0" smtClean="0">
                <a:solidFill>
                  <a:srgbClr val="002060"/>
                </a:solidFill>
              </a:rPr>
              <a:t>using one-turn</a:t>
            </a:r>
            <a:r>
              <a:rPr lang="en-US" sz="2000" b="1" dirty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matrix 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048" y="326025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beam divergence:</a:t>
            </a:r>
          </a:p>
          <a:p>
            <a:r>
              <a:rPr lang="en-US" dirty="0" smtClean="0"/>
              <a:t>a factor 3-</a:t>
            </a:r>
            <a:r>
              <a:rPr lang="en-US" dirty="0" smtClean="0">
                <a:solidFill>
                  <a:srgbClr val="FF0000"/>
                </a:solidFill>
              </a:rPr>
              <a:t>2 </a:t>
            </a:r>
            <a:r>
              <a:rPr lang="en-US" dirty="0" smtClean="0"/>
              <a:t>increase at 45-</a:t>
            </a:r>
            <a:r>
              <a:rPr lang="en-US" dirty="0" smtClean="0">
                <a:solidFill>
                  <a:srgbClr val="FF0000"/>
                </a:solidFill>
              </a:rPr>
              <a:t>50 </a:t>
            </a:r>
            <a:r>
              <a:rPr lang="en-US" dirty="0" smtClean="0"/>
              <a:t>GeV </a:t>
            </a:r>
            <a:r>
              <a:rPr lang="en-US" dirty="0" err="1" smtClean="0"/>
              <a:t>w.r.t</a:t>
            </a:r>
            <a:r>
              <a:rPr lang="en-US" dirty="0" smtClean="0"/>
              <a:t>. muon production angle contribution</a:t>
            </a:r>
          </a:p>
          <a:p>
            <a:r>
              <a:rPr lang="en-US" dirty="0">
                <a:solidFill>
                  <a:srgbClr val="C00000"/>
                </a:solidFill>
              </a:rPr>
              <a:t>beam </a:t>
            </a:r>
            <a:r>
              <a:rPr lang="en-US" dirty="0" smtClean="0">
                <a:solidFill>
                  <a:srgbClr val="C00000"/>
                </a:solidFill>
              </a:rPr>
              <a:t>size:</a:t>
            </a:r>
          </a:p>
          <a:p>
            <a:r>
              <a:rPr lang="en-US" dirty="0" smtClean="0"/>
              <a:t>depends on optics need low-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/>
              <a:t> to suppress size increase </a:t>
            </a:r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32884B"/>
                </a:solidFill>
              </a:rPr>
              <a:t>this contribution can be strongly reduced with </a:t>
            </a:r>
            <a:r>
              <a:rPr lang="en-US" dirty="0" smtClean="0">
                <a:solidFill>
                  <a:srgbClr val="32884B"/>
                </a:solidFill>
              </a:rPr>
              <a:t>crystals in channeling </a:t>
            </a:r>
            <a:endParaRPr lang="en-US" dirty="0">
              <a:solidFill>
                <a:srgbClr val="32884B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 flipV="1">
            <a:off x="4699020" y="2630177"/>
            <a:ext cx="341993" cy="167815"/>
          </a:xfrm>
          <a:prstGeom prst="rightArrow">
            <a:avLst/>
          </a:prstGeom>
          <a:solidFill>
            <a:srgbClr val="3677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967801" y="5584300"/>
            <a:ext cx="121969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muon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production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angle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7834928" y="5581793"/>
            <a:ext cx="13493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muon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production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angle + MS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contribution</a:t>
            </a:r>
            <a:endParaRPr lang="en-US" dirty="0"/>
          </a:p>
        </p:txBody>
      </p:sp>
      <p:cxnSp>
        <p:nvCxnSpPr>
          <p:cNvPr id="20" name="Elbow Connector 19"/>
          <p:cNvCxnSpPr>
            <a:stCxn id="14" idx="0"/>
          </p:cNvCxnSpPr>
          <p:nvPr/>
        </p:nvCxnSpPr>
        <p:spPr>
          <a:xfrm rot="16200000" flipV="1">
            <a:off x="4950383" y="4957035"/>
            <a:ext cx="1125961" cy="12857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5400000" flipH="1" flipV="1">
            <a:off x="6972867" y="4005677"/>
            <a:ext cx="2790976" cy="207792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64048" y="5774737"/>
            <a:ext cx="45197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better performances at 50 GeV provided  &gt;15% momentum acceptance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265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84" y="-4762"/>
            <a:ext cx="8670016" cy="5318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Luminosity of 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30000" dirty="0" err="1" smtClean="0"/>
              <a:t>+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/>
              <a:t>Collider vs </a:t>
            </a:r>
            <a:r>
              <a:rPr lang="en-US" dirty="0" smtClean="0"/>
              <a:t>e</a:t>
            </a:r>
            <a:r>
              <a:rPr lang="en-US" baseline="30000" dirty="0" smtClean="0"/>
              <a:t>+</a:t>
            </a:r>
            <a:r>
              <a:rPr lang="en-US" dirty="0"/>
              <a:t> </a:t>
            </a:r>
            <a:r>
              <a:rPr lang="en-US" dirty="0" smtClean="0"/>
              <a:t>beam energy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35089" y="502933"/>
            <a:ext cx="7043147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Optimal working point for </a:t>
            </a:r>
            <a:r>
              <a:rPr lang="en-US" sz="2000" dirty="0">
                <a:solidFill>
                  <a:srgbClr val="32884B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000" dirty="0">
                <a:solidFill>
                  <a:srgbClr val="32884B"/>
                </a:solidFill>
                <a:ea typeface="Symbol" charset="2"/>
                <a:cs typeface="Symbol" charset="2"/>
              </a:rPr>
              <a:t>(e</a:t>
            </a:r>
            <a:r>
              <a:rPr lang="en-US" sz="2000" baseline="30000" dirty="0">
                <a:solidFill>
                  <a:srgbClr val="32884B"/>
                </a:solidFill>
                <a:ea typeface="Symbol" charset="2"/>
                <a:cs typeface="Symbol" charset="2"/>
              </a:rPr>
              <a:t>+</a:t>
            </a:r>
            <a:r>
              <a:rPr lang="en-US" sz="2000" dirty="0">
                <a:solidFill>
                  <a:srgbClr val="32884B"/>
                </a:solidFill>
                <a:ea typeface="Symbol" charset="2"/>
                <a:cs typeface="Symbol" charset="2"/>
              </a:rPr>
              <a:t>) </a:t>
            </a:r>
            <a:r>
              <a:rPr lang="en-US" sz="2000" dirty="0" smtClean="0">
                <a:ea typeface="Symbol" charset="2"/>
                <a:cs typeface="Symbol" charset="2"/>
              </a:rPr>
              <a:t>≅ </a:t>
            </a:r>
            <a:r>
              <a:rPr lang="en-US" sz="20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000" dirty="0">
                <a:solidFill>
                  <a:srgbClr val="FF0000"/>
                </a:solidFill>
                <a:ea typeface="Symbol" charset="2"/>
                <a:cs typeface="Symbol" charset="2"/>
              </a:rPr>
              <a:t>(MS) </a:t>
            </a:r>
            <a:r>
              <a:rPr lang="en-US" sz="2000" dirty="0">
                <a:ea typeface="Symbol" charset="2"/>
                <a:cs typeface="Symbol" charset="2"/>
              </a:rPr>
              <a:t>≅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000" dirty="0" smtClean="0">
                <a:ea typeface="Symbol" charset="2"/>
                <a:cs typeface="Symbol" charset="2"/>
              </a:rPr>
              <a:t>(rad</a:t>
            </a:r>
            <a:r>
              <a:rPr lang="en-US" sz="2000" dirty="0">
                <a:ea typeface="Symbol" charset="2"/>
                <a:cs typeface="Symbol" charset="2"/>
              </a:rPr>
              <a:t>) ≅ </a:t>
            </a:r>
            <a:r>
              <a:rPr lang="en-US" sz="2000" dirty="0" smtClean="0">
                <a:solidFill>
                  <a:srgbClr val="C00000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000" dirty="0" smtClean="0">
                <a:solidFill>
                  <a:srgbClr val="C00000"/>
                </a:solidFill>
                <a:ea typeface="Symbol" charset="2"/>
                <a:cs typeface="Symbol" charset="2"/>
              </a:rPr>
              <a:t>(prod</a:t>
            </a:r>
            <a:r>
              <a:rPr lang="en-US" sz="2000" dirty="0">
                <a:solidFill>
                  <a:srgbClr val="C00000"/>
                </a:solidFill>
                <a:ea typeface="Symbol" charset="2"/>
                <a:cs typeface="Symbol" charset="2"/>
              </a:rPr>
              <a:t>) </a:t>
            </a:r>
            <a:r>
              <a:rPr lang="en-US" sz="2000" dirty="0">
                <a:ea typeface="Symbol" charset="2"/>
                <a:cs typeface="Symbol" charset="2"/>
              </a:rPr>
              <a:t>≅ </a:t>
            </a:r>
            <a:r>
              <a:rPr lang="en-US" sz="2000" dirty="0" smtClean="0">
                <a:solidFill>
                  <a:srgbClr val="7030A0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000" dirty="0" smtClean="0">
                <a:solidFill>
                  <a:srgbClr val="7030A0"/>
                </a:solidFill>
                <a:ea typeface="Symbol" charset="2"/>
                <a:cs typeface="Symbol" charset="2"/>
              </a:rPr>
              <a:t>(AR)  </a:t>
            </a:r>
          </a:p>
          <a:p>
            <a:r>
              <a:rPr lang="en-US" sz="2000" dirty="0">
                <a:ea typeface="Symbol" charset="2"/>
                <a:cs typeface="Symbol" charset="2"/>
              </a:rPr>
              <a:t>a</a:t>
            </a:r>
            <a:r>
              <a:rPr lang="en-US" sz="2000" dirty="0" smtClean="0">
                <a:ea typeface="Symbol" charset="2"/>
                <a:cs typeface="Symbol" charset="2"/>
              </a:rPr>
              <a:t>nd sustainable beam spot on target </a:t>
            </a:r>
            <a:endParaRPr lang="en-US" sz="2000" dirty="0">
              <a:ea typeface="Symbol" charset="2"/>
              <a:cs typeface="Symbol" charset="2"/>
            </a:endParaRPr>
          </a:p>
          <a:p>
            <a:r>
              <a:rPr lang="en-US" sz="2000" dirty="0">
                <a:solidFill>
                  <a:srgbClr val="C00000"/>
                </a:solidFill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000" dirty="0">
                <a:solidFill>
                  <a:srgbClr val="C00000"/>
                </a:solidFill>
                <a:ea typeface="Symbol" charset="2"/>
                <a:cs typeface="Symbol" charset="2"/>
              </a:rPr>
              <a:t>(prod) </a:t>
            </a:r>
            <a:r>
              <a:rPr lang="en-US" sz="2000" dirty="0"/>
              <a:t>and 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m </a:t>
            </a:r>
            <a:r>
              <a:rPr lang="en-US" sz="2000" dirty="0"/>
              <a:t>intensity </a:t>
            </a:r>
            <a:r>
              <a:rPr lang="en-US" sz="2000" dirty="0" smtClean="0"/>
              <a:t>∝  positron </a:t>
            </a:r>
            <a:r>
              <a:rPr lang="en-US" sz="2000" dirty="0"/>
              <a:t>beam energy:</a:t>
            </a:r>
          </a:p>
          <a:p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30485" y="4481362"/>
            <a:ext cx="3354177" cy="2341259"/>
            <a:chOff x="262009" y="3525574"/>
            <a:chExt cx="3354177" cy="2341259"/>
          </a:xfrm>
        </p:grpSpPr>
        <p:pic>
          <p:nvPicPr>
            <p:cNvPr id="8" name="Picture 7" descr="angle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71"/>
            <a:stretch/>
          </p:blipFill>
          <p:spPr>
            <a:xfrm>
              <a:off x="549027" y="3683215"/>
              <a:ext cx="2997682" cy="182780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424128" y="4830904"/>
              <a:ext cx="7746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514350" indent="-457200"/>
              <a:r>
                <a:rPr lang="en-US" sz="2000" b="1" dirty="0" err="1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q</a:t>
              </a:r>
              <a:r>
                <a:rPr lang="en-US" sz="2000" b="1" baseline="-25000" dirty="0" err="1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2000" b="1" baseline="30000" dirty="0" err="1" smtClean="0">
                  <a:solidFill>
                    <a:srgbClr val="FF0000"/>
                  </a:solidFill>
                  <a:cs typeface="Symbol" charset="2"/>
                </a:rPr>
                <a:t>max</a:t>
              </a:r>
              <a:endParaRPr lang="en-US" sz="2000" b="1" baseline="30000" dirty="0">
                <a:solidFill>
                  <a:srgbClr val="FF0000"/>
                </a:solidFill>
                <a:cs typeface="Symbol" charset="2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577112" y="5497501"/>
              <a:ext cx="10230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/>
                <a:t>E</a:t>
              </a:r>
              <a:r>
                <a:rPr lang="en-US" b="1" baseline="-25000" dirty="0" err="1" smtClean="0"/>
                <a:t>beam</a:t>
              </a:r>
              <a:r>
                <a:rPr lang="en-US" b="1" dirty="0" smtClean="0"/>
                <a:t>(e</a:t>
              </a:r>
              <a:r>
                <a:rPr lang="en-US" b="1" baseline="30000" dirty="0" smtClean="0"/>
                <a:t>+</a:t>
              </a:r>
              <a:r>
                <a:rPr lang="en-US" b="1" dirty="0" smtClean="0"/>
                <a:t>)</a:t>
              </a:r>
              <a:endParaRPr lang="en-US" b="1" baseline="-25000" dirty="0">
                <a:latin typeface="Symbol" charset="2"/>
                <a:cs typeface="Symbol" charset="2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44826" y="5391978"/>
              <a:ext cx="2750669" cy="119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27429" y="5344159"/>
              <a:ext cx="2888757" cy="307777"/>
              <a:chOff x="706738" y="5440544"/>
              <a:chExt cx="2888757" cy="307777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06738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44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22307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46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37876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>
                    <a:latin typeface="Times" charset="0"/>
                    <a:ea typeface="Times" charset="0"/>
                    <a:cs typeface="Times" charset="0"/>
                  </a:rPr>
                  <a:t>48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231293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60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653445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50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2284583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>
                    <a:latin typeface="Times" charset="0"/>
                    <a:ea typeface="Times" charset="0"/>
                    <a:cs typeface="Times" charset="0"/>
                  </a:rPr>
                  <a:t>54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600152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56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915721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58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969014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52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2995503" y="5491891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Times" charset="0"/>
                  <a:ea typeface="Times" charset="0"/>
                  <a:cs typeface="Times" charset="0"/>
                </a:rPr>
                <a:t>GeV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47844" y="3709869"/>
              <a:ext cx="252932" cy="17260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62009" y="3525574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 smtClean="0">
                  <a:latin typeface="Times" charset="0"/>
                  <a:ea typeface="Times" charset="0"/>
                  <a:cs typeface="Times" charset="0"/>
                </a:rPr>
                <a:t>mrad</a:t>
              </a:r>
              <a:endParaRPr lang="en-US" dirty="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1123" y="3766069"/>
              <a:ext cx="409086" cy="1769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 2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1.6</a:t>
              </a:r>
              <a:endParaRPr lang="en-US" sz="800" dirty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1.2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0.8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0.4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 0</a:t>
              </a:r>
              <a:endParaRPr lang="en-US" sz="1400" dirty="0">
                <a:latin typeface="Times" charset="0"/>
                <a:ea typeface="Times" charset="0"/>
                <a:cs typeface="Times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08263" y="4765216"/>
            <a:ext cx="2695022" cy="2010053"/>
            <a:chOff x="248241" y="1242100"/>
            <a:chExt cx="3444146" cy="2442767"/>
          </a:xfrm>
        </p:grpSpPr>
        <p:sp>
          <p:nvSpPr>
            <p:cNvPr id="68" name="Rectangle 67"/>
            <p:cNvSpPr/>
            <p:nvPr/>
          </p:nvSpPr>
          <p:spPr>
            <a:xfrm>
              <a:off x="248241" y="1290130"/>
              <a:ext cx="3444146" cy="23915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39500" y="1242100"/>
              <a:ext cx="3240950" cy="2442767"/>
              <a:chOff x="439500" y="944643"/>
              <a:chExt cx="3240950" cy="2442767"/>
            </a:xfrm>
          </p:grpSpPr>
          <p:pic>
            <p:nvPicPr>
              <p:cNvPr id="7" name="Picture 6" descr="xs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738" y="1183799"/>
                <a:ext cx="2828251" cy="1829827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1791125" y="2248836"/>
                <a:ext cx="16642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514350" indent="-457200"/>
                <a:r>
                  <a:rPr lang="en-US" sz="2000" b="1" dirty="0" smtClean="0">
                    <a:solidFill>
                      <a:srgbClr val="32884B"/>
                    </a:solidFill>
                    <a:latin typeface="Symbol" charset="2"/>
                    <a:cs typeface="Symbol" charset="2"/>
                    <a:sym typeface="Wingdings"/>
                  </a:rPr>
                  <a:t>s</a:t>
                </a:r>
                <a:r>
                  <a:rPr lang="en-US" sz="2000" b="1" dirty="0" smtClean="0">
                    <a:solidFill>
                      <a:srgbClr val="32884B"/>
                    </a:solidFill>
                    <a:sym typeface="Wingdings"/>
                  </a:rPr>
                  <a:t>(</a:t>
                </a:r>
                <a:r>
                  <a:rPr lang="en-US" sz="2000" b="1" dirty="0" err="1" smtClean="0">
                    <a:solidFill>
                      <a:srgbClr val="32884B"/>
                    </a:solidFill>
                  </a:rPr>
                  <a:t>e</a:t>
                </a:r>
                <a:r>
                  <a:rPr lang="en-US" sz="2000" b="1" baseline="30000" dirty="0" err="1" smtClean="0">
                    <a:solidFill>
                      <a:srgbClr val="32884B"/>
                    </a:solidFill>
                  </a:rPr>
                  <a:t>+</a:t>
                </a:r>
                <a:r>
                  <a:rPr lang="en-US" sz="2000" b="1" dirty="0" err="1" smtClean="0">
                    <a:solidFill>
                      <a:srgbClr val="32884B"/>
                    </a:solidFill>
                  </a:rPr>
                  <a:t>e</a:t>
                </a:r>
                <a:r>
                  <a:rPr lang="en-US" sz="2000" b="1" baseline="30000" dirty="0" smtClean="0">
                    <a:solidFill>
                      <a:srgbClr val="32884B"/>
                    </a:solidFill>
                  </a:rPr>
                  <a:t>-</a:t>
                </a:r>
                <a:r>
                  <a:rPr lang="en-US" sz="2000" b="1" dirty="0" smtClean="0">
                    <a:solidFill>
                      <a:srgbClr val="32884B"/>
                    </a:solidFill>
                    <a:sym typeface="Wingdings"/>
                  </a:rPr>
                  <a:t></a:t>
                </a:r>
                <a:r>
                  <a:rPr lang="en-US" sz="2000" b="1" dirty="0" err="1">
                    <a:solidFill>
                      <a:srgbClr val="32884B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000" b="1" baseline="30000" dirty="0" err="1">
                    <a:solidFill>
                      <a:srgbClr val="32884B"/>
                    </a:solidFill>
                    <a:sym typeface="Wingdings"/>
                  </a:rPr>
                  <a:t>+</a:t>
                </a:r>
                <a:r>
                  <a:rPr lang="en-US" sz="2000" b="1" dirty="0" err="1">
                    <a:solidFill>
                      <a:srgbClr val="32884B"/>
                    </a:solidFill>
                    <a:latin typeface="Symbol" charset="2"/>
                    <a:cs typeface="Symbol" charset="2"/>
                    <a:sym typeface="Wingdings"/>
                  </a:rPr>
                  <a:t>m</a:t>
                </a:r>
                <a:r>
                  <a:rPr lang="en-US" sz="2000" b="1" baseline="30000" dirty="0">
                    <a:solidFill>
                      <a:srgbClr val="32884B"/>
                    </a:solidFill>
                    <a:sym typeface="Wingdings"/>
                  </a:rPr>
                  <a:t>-</a:t>
                </a:r>
                <a:r>
                  <a:rPr lang="en-US" sz="2000" b="1" dirty="0">
                    <a:solidFill>
                      <a:srgbClr val="32884B"/>
                    </a:solidFill>
                    <a:sym typeface="Wingdings"/>
                  </a:rPr>
                  <a:t>)</a:t>
                </a:r>
                <a:endParaRPr lang="en-US" sz="2000" b="1" dirty="0">
                  <a:solidFill>
                    <a:srgbClr val="32884B"/>
                  </a:solidFill>
                  <a:latin typeface="Symbol" charset="2"/>
                  <a:cs typeface="Symbol" charset="2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39500" y="944643"/>
                <a:ext cx="4331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err="1" smtClean="0">
                    <a:latin typeface="Symbol" charset="2"/>
                    <a:cs typeface="Symbol" charset="2"/>
                  </a:rPr>
                  <a:t>m</a:t>
                </a:r>
                <a:r>
                  <a:rPr lang="en-US" dirty="0" err="1" smtClean="0">
                    <a:latin typeface="Times" charset="0"/>
                    <a:ea typeface="Times" charset="0"/>
                    <a:cs typeface="Times" charset="0"/>
                  </a:rPr>
                  <a:t>b</a:t>
                </a:r>
                <a:endParaRPr lang="en-US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09402" y="1271331"/>
                <a:ext cx="191374" cy="16590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55377" y="1247209"/>
                <a:ext cx="409086" cy="17697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 1</a:t>
                </a:r>
              </a:p>
              <a:p>
                <a:endParaRPr lang="en-US" sz="5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0.8</a:t>
                </a:r>
                <a:endParaRPr lang="en-US" sz="800" dirty="0">
                  <a:latin typeface="Times" charset="0"/>
                  <a:ea typeface="Times" charset="0"/>
                  <a:cs typeface="Times" charset="0"/>
                </a:endParaRPr>
              </a:p>
              <a:p>
                <a:endParaRPr lang="en-US" sz="5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0.6</a:t>
                </a:r>
              </a:p>
              <a:p>
                <a:endParaRPr lang="en-US" sz="5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0.4</a:t>
                </a:r>
              </a:p>
              <a:p>
                <a:endParaRPr lang="en-US" sz="5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0.2</a:t>
                </a:r>
              </a:p>
              <a:p>
                <a:endParaRPr lang="en-US" sz="500" dirty="0" smtClean="0">
                  <a:latin typeface="Times" charset="0"/>
                  <a:ea typeface="Times" charset="0"/>
                  <a:cs typeface="Times" charset="0"/>
                </a:endParaRPr>
              </a:p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 0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55981" y="2922867"/>
                <a:ext cx="2750669" cy="1190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715204" y="2888087"/>
                <a:ext cx="2888757" cy="307777"/>
                <a:chOff x="706738" y="5440544"/>
                <a:chExt cx="2888757" cy="307777"/>
              </a:xfrm>
            </p:grpSpPr>
            <p:sp>
              <p:nvSpPr>
                <p:cNvPr id="55" name="TextBox 54"/>
                <p:cNvSpPr txBox="1"/>
                <p:nvPr/>
              </p:nvSpPr>
              <p:spPr>
                <a:xfrm>
                  <a:off x="706738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44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1022307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46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1337876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48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3231293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60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653445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50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2284583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smtClean="0">
                      <a:latin typeface="Times" charset="0"/>
                      <a:ea typeface="Times" charset="0"/>
                      <a:cs typeface="Times" charset="0"/>
                    </a:rPr>
                    <a:t>54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2600152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56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2915721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58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1969014" y="5440544"/>
                  <a:ext cx="3642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" charset="0"/>
                      <a:ea typeface="Times" charset="0"/>
                      <a:cs typeface="Times" charset="0"/>
                    </a:rPr>
                    <a:t>52</a:t>
                  </a:r>
                  <a:endParaRPr lang="en-US" sz="1400" dirty="0">
                    <a:latin typeface="Times" charset="0"/>
                    <a:ea typeface="Times" charset="0"/>
                    <a:cs typeface="Times" charset="0"/>
                  </a:endParaRPr>
                </a:p>
              </p:txBody>
            </p:sp>
          </p:grpSp>
          <p:sp>
            <p:nvSpPr>
              <p:cNvPr id="65" name="Rectangle 64"/>
              <p:cNvSpPr/>
              <p:nvPr/>
            </p:nvSpPr>
            <p:spPr>
              <a:xfrm>
                <a:off x="3059767" y="3018078"/>
                <a:ext cx="6206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Times" charset="0"/>
                    <a:ea typeface="Times" charset="0"/>
                    <a:cs typeface="Times" charset="0"/>
                  </a:rPr>
                  <a:t>GeV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1562743" y="3018078"/>
                <a:ext cx="9941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err="1"/>
                  <a:t>E</a:t>
                </a:r>
                <a:r>
                  <a:rPr lang="en-US" b="1" baseline="-25000" dirty="0" err="1"/>
                  <a:t>beam</a:t>
                </a:r>
                <a:r>
                  <a:rPr lang="en-US" b="1" dirty="0"/>
                  <a:t>(e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)</a:t>
                </a:r>
                <a:endParaRPr lang="en-US" b="1" baseline="-25000" dirty="0">
                  <a:latin typeface="Symbol" charset="2"/>
                  <a:cs typeface="Symbol" charset="2"/>
                </a:endParaRPr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5406612" y="2028594"/>
            <a:ext cx="3465167" cy="2506487"/>
            <a:chOff x="5308358" y="3950743"/>
            <a:chExt cx="3641058" cy="2522863"/>
          </a:xfrm>
        </p:grpSpPr>
        <p:sp>
          <p:nvSpPr>
            <p:cNvPr id="70" name="Rectangle 69"/>
            <p:cNvSpPr/>
            <p:nvPr/>
          </p:nvSpPr>
          <p:spPr>
            <a:xfrm>
              <a:off x="5308358" y="3950743"/>
              <a:ext cx="3641058" cy="252286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5557174" y="4019674"/>
              <a:ext cx="3239706" cy="23366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 descr="muonenergyspread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8800" y="4007715"/>
              <a:ext cx="2985594" cy="2041268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7105302" y="5341096"/>
              <a:ext cx="15553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 err="1" smtClean="0">
                  <a:solidFill>
                    <a:schemeClr val="tx2">
                      <a:lumMod val="75000"/>
                    </a:schemeClr>
                  </a:solidFill>
                  <a:cs typeface="Symbol" charset="2"/>
                </a:rPr>
                <a:t>r.m.s</a:t>
              </a:r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  <a:cs typeface="Symbol" charset="2"/>
                </a:rPr>
                <a:t>.</a:t>
              </a:r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Symbol" charset="2"/>
                  <a:cs typeface="Symbol" charset="2"/>
                </a:rPr>
                <a:t>(</a:t>
              </a:r>
              <a:r>
                <a:rPr lang="en-US" sz="2000" b="1" dirty="0" err="1" smtClean="0">
                  <a:solidFill>
                    <a:schemeClr val="tx2">
                      <a:lumMod val="75000"/>
                    </a:schemeClr>
                  </a:solidFill>
                </a:rPr>
                <a:t>E</a:t>
              </a:r>
              <a:r>
                <a:rPr lang="en-US" sz="2000" b="1" baseline="-25000" dirty="0" err="1" smtClean="0">
                  <a:solidFill>
                    <a:schemeClr val="tx2">
                      <a:lumMod val="75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Symbol" charset="2"/>
                  <a:cs typeface="Symbol" charset="2"/>
                </a:rPr>
                <a:t>)</a:t>
              </a:r>
              <a:r>
                <a:rPr lang="en-US" sz="2000" b="1" dirty="0" smtClean="0">
                  <a:solidFill>
                    <a:schemeClr val="tx2">
                      <a:lumMod val="75000"/>
                    </a:schemeClr>
                  </a:solidFill>
                </a:rPr>
                <a:t>/</a:t>
              </a:r>
              <a:r>
                <a:rPr lang="en-US" sz="2000" b="1" dirty="0" err="1" smtClean="0">
                  <a:solidFill>
                    <a:schemeClr val="tx2">
                      <a:lumMod val="75000"/>
                    </a:schemeClr>
                  </a:solidFill>
                </a:rPr>
                <a:t>E</a:t>
              </a:r>
              <a:r>
                <a:rPr lang="en-US" sz="2000" b="1" baseline="-25000" dirty="0" err="1" smtClean="0">
                  <a:solidFill>
                    <a:schemeClr val="tx2">
                      <a:lumMod val="75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endParaRPr lang="en-US" sz="2000" b="1" baseline="-25000" dirty="0">
                <a:solidFill>
                  <a:schemeClr val="tx2">
                    <a:lumMod val="75000"/>
                  </a:schemeClr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243917" y="6023331"/>
              <a:ext cx="6206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Times" charset="0"/>
                  <a:ea typeface="Times" charset="0"/>
                  <a:cs typeface="Times" charset="0"/>
                </a:rPr>
                <a:t>GeV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029644" y="5921820"/>
              <a:ext cx="2733762" cy="1121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976494" y="5887340"/>
              <a:ext cx="2888757" cy="307777"/>
              <a:chOff x="706738" y="5440544"/>
              <a:chExt cx="2888757" cy="307777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706738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44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1022307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46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337876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48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231293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60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653445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50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284583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54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600152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56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915721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58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969014" y="5440544"/>
                <a:ext cx="3642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" charset="0"/>
                    <a:ea typeface="Times" charset="0"/>
                    <a:cs typeface="Times" charset="0"/>
                  </a:rPr>
                  <a:t>52</a:t>
                </a:r>
                <a:endParaRPr lang="en-US" sz="1400" dirty="0">
                  <a:latin typeface="Times" charset="0"/>
                  <a:ea typeface="Times" charset="0"/>
                  <a:cs typeface="Times" charset="0"/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5761434" y="4118430"/>
              <a:ext cx="252932" cy="19229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579420" y="4080185"/>
              <a:ext cx="498918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0.3</a:t>
              </a:r>
            </a:p>
            <a:p>
              <a:pPr algn="r"/>
              <a:r>
                <a:rPr lang="en-US" sz="500" dirty="0" smtClean="0">
                  <a:latin typeface="Times" charset="0"/>
                  <a:ea typeface="Times" charset="0"/>
                  <a:cs typeface="Times" charset="0"/>
                </a:rPr>
                <a:t> </a:t>
              </a: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0.25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0.2</a:t>
              </a:r>
              <a:endParaRPr lang="en-US" sz="800" dirty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0.15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0.1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0.05</a:t>
              </a:r>
            </a:p>
            <a:p>
              <a:pPr algn="r"/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 0</a:t>
              </a:r>
              <a:endParaRPr lang="en-US" sz="1400" dirty="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067656" y="6023331"/>
              <a:ext cx="10230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 smtClean="0"/>
                <a:t>E</a:t>
              </a:r>
              <a:r>
                <a:rPr lang="en-US" b="1" baseline="-25000" dirty="0" err="1" smtClean="0"/>
                <a:t>beam</a:t>
              </a:r>
              <a:r>
                <a:rPr lang="en-US" b="1" dirty="0" smtClean="0"/>
                <a:t>(e</a:t>
              </a:r>
              <a:r>
                <a:rPr lang="en-US" b="1" baseline="30000" dirty="0" smtClean="0"/>
                <a:t>+</a:t>
              </a:r>
              <a:r>
                <a:rPr lang="en-US" b="1" dirty="0" smtClean="0"/>
                <a:t>)</a:t>
              </a:r>
              <a:endParaRPr lang="en-US" b="1" baseline="-25000" dirty="0">
                <a:latin typeface="Symbol" charset="2"/>
                <a:cs typeface="Symbol" charset="2"/>
              </a:endParaRPr>
            </a:p>
          </p:txBody>
        </p:sp>
      </p:grpSp>
      <p:sp>
        <p:nvSpPr>
          <p:cNvPr id="79" name="Rectangle 78"/>
          <p:cNvSpPr/>
          <p:nvPr/>
        </p:nvSpPr>
        <p:spPr>
          <a:xfrm>
            <a:off x="140354" y="1582221"/>
            <a:ext cx="4936087" cy="302837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155895" y="1733002"/>
            <a:ext cx="5997956" cy="2806529"/>
            <a:chOff x="145492" y="1651029"/>
            <a:chExt cx="5997956" cy="2806529"/>
          </a:xfrm>
        </p:grpSpPr>
        <p:pic>
          <p:nvPicPr>
            <p:cNvPr id="3" name="Picture 2" descr="Screen Shot 2017-03-17 at 12.29.38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900" y="1815682"/>
              <a:ext cx="4212155" cy="235132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526607" y="1912470"/>
              <a:ext cx="297429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514350" indent="-457200"/>
              <a:r>
                <a:rPr lang="en-US" sz="2400" b="1" smtClean="0">
                  <a:cs typeface="Symbol" charset="2"/>
                </a:rPr>
                <a:t>L</a:t>
              </a:r>
              <a:endParaRPr lang="en-US" sz="2400" b="1" dirty="0">
                <a:cs typeface="Symbol" charset="2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502598" y="2515840"/>
              <a:ext cx="2151877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Valid for </a:t>
              </a:r>
              <a:r>
                <a:rPr lang="en-US" dirty="0" err="1" smtClean="0">
                  <a:latin typeface="Symbol" charset="2"/>
                  <a:cs typeface="Symbol" charset="2"/>
                </a:rPr>
                <a:t>q</a:t>
              </a:r>
              <a:r>
                <a:rPr lang="en-US" baseline="-25000" dirty="0" err="1" smtClean="0">
                  <a:latin typeface="Symbol" charset="2"/>
                  <a:cs typeface="Symbol" charset="2"/>
                </a:rPr>
                <a:t>m</a:t>
              </a:r>
              <a:r>
                <a:rPr lang="en-US" baseline="30000" dirty="0" err="1" smtClean="0">
                  <a:cs typeface="Symbol" charset="2"/>
                </a:rPr>
                <a:t>max</a:t>
              </a:r>
              <a:endParaRPr lang="en-US" baseline="30000" dirty="0" smtClean="0">
                <a:cs typeface="Symbol" charset="2"/>
              </a:endParaRPr>
            </a:p>
            <a:p>
              <a:r>
                <a:rPr lang="en-US" baseline="30000" dirty="0" smtClean="0">
                  <a:cs typeface="Symbol" charset="2"/>
                </a:rPr>
                <a:t> </a:t>
              </a:r>
              <a:r>
                <a:rPr lang="en-US" dirty="0" smtClean="0">
                  <a:cs typeface="Symbol" charset="2"/>
                </a:rPr>
                <a:t>dominated emittance [</a:t>
              </a:r>
              <a:r>
                <a:rPr lang="en-US" dirty="0" smtClean="0">
                  <a:solidFill>
                    <a:srgbClr val="C00000"/>
                  </a:solidFill>
                  <a:latin typeface="Symbol" charset="2"/>
                  <a:ea typeface="Symbol" charset="2"/>
                  <a:cs typeface="Symbol" charset="2"/>
                </a:rPr>
                <a:t>e</a:t>
              </a:r>
              <a:r>
                <a:rPr lang="en-US" dirty="0" smtClean="0">
                  <a:solidFill>
                    <a:srgbClr val="C00000"/>
                  </a:solidFill>
                  <a:ea typeface="Symbol" charset="2"/>
                  <a:cs typeface="Symbol" charset="2"/>
                </a:rPr>
                <a:t>(prod)</a:t>
              </a:r>
              <a:r>
                <a:rPr lang="en-US" dirty="0" smtClean="0">
                  <a:ea typeface="Symbol" charset="2"/>
                  <a:cs typeface="Symbol" charset="2"/>
                </a:rPr>
                <a:t>]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46597" y="4039775"/>
              <a:ext cx="4024458" cy="1617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7413" y="3979645"/>
              <a:ext cx="4256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latin typeface="Times" charset="0"/>
                  <a:ea typeface="Times" charset="0"/>
                  <a:cs typeface="Times" charset="0"/>
                </a:rPr>
                <a:t>44       46	 48	 50	 52       54      56       58      60  </a:t>
              </a:r>
              <a:endParaRPr lang="en-US" sz="140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939413" y="4088226"/>
              <a:ext cx="6327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Times" charset="0"/>
                  <a:ea typeface="Times" charset="0"/>
                  <a:cs typeface="Times" charset="0"/>
                </a:rPr>
                <a:t>GeV</a:t>
              </a:r>
              <a:endParaRPr lang="en-US" dirty="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147551" y="4088226"/>
              <a:ext cx="101345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/>
                <a:t>E</a:t>
              </a:r>
              <a:r>
                <a:rPr lang="en-US" b="1" baseline="-25000" dirty="0" err="1"/>
                <a:t>beam</a:t>
              </a:r>
              <a:r>
                <a:rPr lang="en-US" b="1" dirty="0"/>
                <a:t>(e</a:t>
              </a:r>
              <a:r>
                <a:rPr lang="en-US" b="1" baseline="30000" dirty="0"/>
                <a:t>+</a:t>
              </a:r>
              <a:r>
                <a:rPr lang="en-US" b="1" dirty="0"/>
                <a:t>)</a:t>
              </a:r>
              <a:endParaRPr lang="en-US" b="1" baseline="-25000" dirty="0">
                <a:latin typeface="Symbol" charset="2"/>
                <a:cs typeface="Symbol" charset="2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388037" y="1767006"/>
              <a:ext cx="188387" cy="1211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58900" y="2115242"/>
              <a:ext cx="187696" cy="19245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145492" y="2039527"/>
              <a:ext cx="462771" cy="21852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 1.4</a:t>
              </a:r>
            </a:p>
            <a:p>
              <a:pPr algn="r"/>
              <a:endParaRPr lang="en-US" sz="1400" dirty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1.2</a:t>
              </a:r>
              <a:endParaRPr lang="en-US" sz="5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endParaRPr lang="en-US" sz="14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1</a:t>
              </a:r>
            </a:p>
            <a:p>
              <a:pPr algn="r"/>
              <a:endParaRPr lang="en-US" sz="500" dirty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endParaRPr lang="en-US" sz="1400" dirty="0" smtClean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0.8</a:t>
              </a:r>
            </a:p>
            <a:p>
              <a:pPr algn="r"/>
              <a:endParaRPr lang="en-US" sz="1400" dirty="0">
                <a:latin typeface="Times" charset="0"/>
                <a:ea typeface="Times" charset="0"/>
                <a:cs typeface="Times" charset="0"/>
              </a:endParaRPr>
            </a:p>
            <a:p>
              <a:pPr algn="r"/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0.6</a:t>
              </a:r>
              <a:endParaRPr lang="en-US" sz="1400" dirty="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457148" y="1651029"/>
              <a:ext cx="56863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1.2     3.0	4.2	 5.0	 5.2      6.0   produced muon beam </a:t>
              </a:r>
              <a:r>
                <a:rPr lang="en-US" sz="1400" dirty="0">
                  <a:latin typeface="Times" charset="0"/>
                  <a:ea typeface="Times" charset="0"/>
                  <a:cs typeface="Times" charset="0"/>
                </a:rPr>
                <a:t>spot (</a:t>
              </a:r>
              <a:r>
                <a:rPr lang="en-US" sz="1400" dirty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400" dirty="0">
                  <a:latin typeface="Times" charset="0"/>
                  <a:ea typeface="Times" charset="0"/>
                  <a:cs typeface="Times" charset="0"/>
                </a:rPr>
                <a:t>m</a:t>
              </a:r>
              <a:r>
                <a:rPr lang="en-US" sz="1400" dirty="0" smtClean="0">
                  <a:latin typeface="Times" charset="0"/>
                  <a:ea typeface="Times" charset="0"/>
                  <a:cs typeface="Times" charset="0"/>
                </a:rPr>
                <a:t>)</a:t>
              </a:r>
              <a:endParaRPr lang="en-US" sz="1400" dirty="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6429" y="2130148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Times" charset="0"/>
                  <a:ea typeface="Times" charset="0"/>
                  <a:cs typeface="Times" charset="0"/>
                </a:rPr>
                <a:t>a.u</a:t>
              </a:r>
              <a:r>
                <a:rPr lang="en-US" dirty="0" smtClean="0">
                  <a:latin typeface="Times" charset="0"/>
                  <a:ea typeface="Times" charset="0"/>
                  <a:cs typeface="Times" charset="0"/>
                </a:rPr>
                <a:t>.</a:t>
              </a:r>
              <a:endParaRPr lang="en-US" dirty="0">
                <a:latin typeface="Times" charset="0"/>
                <a:ea typeface="Times" charset="0"/>
                <a:cs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69066" y="1868435"/>
              <a:ext cx="1169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400">
                  <a:solidFill>
                    <a:prstClr val="black"/>
                  </a:solidFill>
                  <a:latin typeface="Times" charset="0"/>
                  <a:ea typeface="Times" charset="0"/>
                  <a:cs typeface="Times" charset="0"/>
                </a:rPr>
                <a:t>@3mm target</a:t>
              </a:r>
              <a:endParaRPr lang="en-US" sz="1400" dirty="0">
                <a:solidFill>
                  <a:prstClr val="black"/>
                </a:solidFill>
                <a:latin typeface="Times" charset="0"/>
                <a:ea typeface="Times" charset="0"/>
                <a:cs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652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@CERN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761011"/>
            <a:ext cx="943186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it-IT" sz="2400" b="1" dirty="0" err="1" smtClean="0">
                <a:solidFill>
                  <a:schemeClr val="tx2">
                    <a:lumMod val="75000"/>
                  </a:schemeClr>
                </a:solidFill>
              </a:rPr>
              <a:t>Experiments</a:t>
            </a: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</a:rPr>
              <a:t> in H4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                  45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GeV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e</a:t>
            </a:r>
            <a:r>
              <a:rPr lang="it-IT" sz="2400" baseline="30000" dirty="0" smtClean="0">
                <a:solidFill>
                  <a:schemeClr val="tx2">
                    <a:lumMod val="75000"/>
                  </a:schemeClr>
                </a:solidFill>
              </a:rPr>
              <a:t>+ 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on target,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beam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spot 2 cm,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mrad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2">
                    <a:lumMod val="75000"/>
                  </a:schemeClr>
                </a:solidFill>
              </a:rPr>
              <a:t>divergence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    High </a:t>
            </a:r>
            <a:r>
              <a:rPr lang="en-US" sz="2400" b="1" dirty="0">
                <a:solidFill>
                  <a:srgbClr val="FF0000"/>
                </a:solidFill>
              </a:rPr>
              <a:t>intensity </a:t>
            </a:r>
            <a:r>
              <a:rPr lang="en-US" sz="2400" dirty="0">
                <a:solidFill>
                  <a:srgbClr val="FF0000"/>
                </a:solidFill>
              </a:rPr>
              <a:t>(up to 5 x 10</a:t>
            </a:r>
            <a:r>
              <a:rPr lang="en-US" sz="2400" baseline="30000" dirty="0">
                <a:solidFill>
                  <a:srgbClr val="FF0000"/>
                </a:solidFill>
              </a:rPr>
              <a:t>6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e+/spill</a:t>
            </a:r>
            <a:r>
              <a:rPr lang="en-US" sz="2400" dirty="0">
                <a:solidFill>
                  <a:srgbClr val="FF0000"/>
                </a:solidFill>
              </a:rPr>
              <a:t>) with </a:t>
            </a:r>
            <a:r>
              <a:rPr lang="en-US" sz="2400" dirty="0" smtClean="0">
                <a:solidFill>
                  <a:srgbClr val="FF0000"/>
                </a:solidFill>
              </a:rPr>
              <a:t>6 cm Be target</a:t>
            </a:r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smtClean="0">
                <a:solidFill>
                  <a:srgbClr val="FF0000"/>
                </a:solidFill>
              </a:rPr>
              <a:t>(</a:t>
            </a:r>
            <a:r>
              <a:rPr lang="it-IT" sz="2400" dirty="0" err="1" smtClean="0">
                <a:solidFill>
                  <a:srgbClr val="FF0000"/>
                </a:solidFill>
              </a:rPr>
              <a:t>spill</a:t>
            </a:r>
            <a:r>
              <a:rPr lang="it-IT" sz="2400" dirty="0" smtClean="0">
                <a:solidFill>
                  <a:srgbClr val="FF0000"/>
                </a:solidFill>
              </a:rPr>
              <a:t> ~15s)</a:t>
            </a:r>
          </a:p>
          <a:p>
            <a:r>
              <a:rPr lang="it-IT" sz="2400" dirty="0">
                <a:solidFill>
                  <a:srgbClr val="FF0000"/>
                </a:solidFill>
              </a:rPr>
              <a:t> </a:t>
            </a:r>
            <a:r>
              <a:rPr lang="it-IT" sz="2400" dirty="0" smtClean="0">
                <a:solidFill>
                  <a:srgbClr val="FF0000"/>
                </a:solidFill>
              </a:rPr>
              <a:t>  </a:t>
            </a:r>
            <a:r>
              <a:rPr lang="it-IT" sz="2400" dirty="0" smtClean="0">
                <a:solidFill>
                  <a:srgbClr val="C00000"/>
                </a:solidFill>
              </a:rPr>
              <a:t>goal: </a:t>
            </a:r>
            <a:r>
              <a:rPr lang="it-IT" sz="2400" dirty="0" err="1" smtClean="0">
                <a:solidFill>
                  <a:srgbClr val="C00000"/>
                </a:solidFill>
              </a:rPr>
              <a:t>measure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muon</a:t>
            </a:r>
            <a:r>
              <a:rPr lang="it-IT" sz="2400" dirty="0">
                <a:solidFill>
                  <a:srgbClr val="C00000"/>
                </a:solidFill>
              </a:rPr>
              <a:t> production rate and </a:t>
            </a:r>
            <a:r>
              <a:rPr lang="it-IT" sz="2400" dirty="0" err="1" smtClean="0">
                <a:solidFill>
                  <a:srgbClr val="C00000"/>
                </a:solidFill>
              </a:rPr>
              <a:t>muons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>
                <a:solidFill>
                  <a:srgbClr val="C00000"/>
                </a:solidFill>
              </a:rPr>
              <a:t>kinematic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properties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it-IT" sz="2400" dirty="0" smtClean="0">
                <a:solidFill>
                  <a:srgbClr val="C00000"/>
                </a:solidFill>
              </a:rPr>
              <a:t>          </a:t>
            </a:r>
          </a:p>
          <a:p>
            <a:r>
              <a:rPr lang="it-IT" sz="2400" b="1" dirty="0" smtClean="0">
                <a:solidFill>
                  <a:srgbClr val="C00000"/>
                </a:solidFill>
              </a:rPr>
              <a:t>    </a:t>
            </a:r>
            <a:r>
              <a:rPr lang="en-US" sz="2400" b="1" dirty="0" smtClean="0">
                <a:solidFill>
                  <a:srgbClr val="0000FF"/>
                </a:solidFill>
              </a:rPr>
              <a:t>Low intensity </a:t>
            </a:r>
            <a:endParaRPr lang="it-IT" sz="2400" dirty="0" smtClean="0">
              <a:solidFill>
                <a:srgbClr val="0000FF"/>
              </a:solidFill>
            </a:endParaRPr>
          </a:p>
          <a:p>
            <a:r>
              <a:rPr lang="it-IT" sz="2400" dirty="0" smtClean="0"/>
              <a:t>     </a:t>
            </a:r>
            <a:r>
              <a:rPr lang="it-IT" sz="2400" dirty="0" err="1" smtClean="0">
                <a:solidFill>
                  <a:srgbClr val="011893"/>
                </a:solidFill>
              </a:rPr>
              <a:t>measure</a:t>
            </a:r>
            <a:r>
              <a:rPr lang="it-IT" sz="2400" dirty="0" smtClean="0">
                <a:solidFill>
                  <a:srgbClr val="011893"/>
                </a:solidFill>
              </a:rPr>
              <a:t> </a:t>
            </a:r>
            <a:r>
              <a:rPr lang="it-IT" sz="2400" dirty="0" err="1" smtClean="0">
                <a:solidFill>
                  <a:srgbClr val="011893"/>
                </a:solidFill>
              </a:rPr>
              <a:t>beam</a:t>
            </a:r>
            <a:r>
              <a:rPr lang="it-IT" sz="2400" dirty="0" smtClean="0">
                <a:solidFill>
                  <a:srgbClr val="011893"/>
                </a:solidFill>
              </a:rPr>
              <a:t> </a:t>
            </a:r>
            <a:r>
              <a:rPr lang="it-IT" sz="2400" dirty="0" err="1" smtClean="0">
                <a:solidFill>
                  <a:srgbClr val="011893"/>
                </a:solidFill>
              </a:rPr>
              <a:t>degradation</a:t>
            </a:r>
            <a:r>
              <a:rPr lang="it-IT" sz="2400" dirty="0" smtClean="0">
                <a:solidFill>
                  <a:srgbClr val="011893"/>
                </a:solidFill>
              </a:rPr>
              <a:t> (</a:t>
            </a:r>
            <a:r>
              <a:rPr lang="it-IT" sz="2400" dirty="0" err="1" smtClean="0">
                <a:solidFill>
                  <a:srgbClr val="011893"/>
                </a:solidFill>
              </a:rPr>
              <a:t>emittance</a:t>
            </a:r>
            <a:r>
              <a:rPr lang="it-IT" sz="2400" dirty="0" smtClean="0">
                <a:solidFill>
                  <a:srgbClr val="011893"/>
                </a:solidFill>
              </a:rPr>
              <a:t> </a:t>
            </a:r>
            <a:r>
              <a:rPr lang="it-IT" sz="2400" dirty="0" err="1" smtClean="0">
                <a:solidFill>
                  <a:srgbClr val="011893"/>
                </a:solidFill>
              </a:rPr>
              <a:t>energy</a:t>
            </a:r>
            <a:r>
              <a:rPr lang="it-IT" sz="2400" dirty="0" smtClean="0">
                <a:solidFill>
                  <a:srgbClr val="011893"/>
                </a:solidFill>
              </a:rPr>
              <a:t> </a:t>
            </a:r>
            <a:r>
              <a:rPr lang="it-IT" sz="2400" dirty="0" err="1" smtClean="0">
                <a:solidFill>
                  <a:srgbClr val="011893"/>
                </a:solidFill>
              </a:rPr>
              <a:t>spectrum</a:t>
            </a:r>
            <a:r>
              <a:rPr lang="it-IT" sz="2400" dirty="0" smtClean="0">
                <a:solidFill>
                  <a:srgbClr val="011893"/>
                </a:solidFill>
              </a:rPr>
              <a:t>)</a:t>
            </a:r>
          </a:p>
          <a:p>
            <a:r>
              <a:rPr lang="it-IT" sz="2400" dirty="0" smtClean="0">
                <a:solidFill>
                  <a:srgbClr val="011893"/>
                </a:solidFill>
              </a:rPr>
              <a:t>     </a:t>
            </a:r>
            <a:r>
              <a:rPr lang="it-IT" sz="2400" dirty="0" err="1" smtClean="0">
                <a:solidFill>
                  <a:srgbClr val="011893"/>
                </a:solidFill>
              </a:rPr>
              <a:t>measure</a:t>
            </a:r>
            <a:r>
              <a:rPr lang="it-IT" sz="2400" dirty="0" smtClean="0">
                <a:solidFill>
                  <a:srgbClr val="011893"/>
                </a:solidFill>
              </a:rPr>
              <a:t> </a:t>
            </a:r>
            <a:r>
              <a:rPr lang="it-IT" sz="2400" dirty="0" err="1" smtClean="0">
                <a:solidFill>
                  <a:srgbClr val="011893"/>
                </a:solidFill>
              </a:rPr>
              <a:t>produced</a:t>
            </a:r>
            <a:r>
              <a:rPr lang="it-IT" sz="2400" dirty="0" smtClean="0">
                <a:solidFill>
                  <a:srgbClr val="011893"/>
                </a:solidFill>
              </a:rPr>
              <a:t> </a:t>
            </a:r>
            <a:r>
              <a:rPr lang="it-IT" sz="2400" dirty="0" err="1" smtClean="0">
                <a:solidFill>
                  <a:srgbClr val="011893"/>
                </a:solidFill>
              </a:rPr>
              <a:t>photons</a:t>
            </a:r>
            <a:r>
              <a:rPr lang="it-IT" sz="2400" dirty="0" smtClean="0">
                <a:solidFill>
                  <a:srgbClr val="011893"/>
                </a:solidFill>
              </a:rPr>
              <a:t>  </a:t>
            </a:r>
            <a:r>
              <a:rPr lang="it-IT" sz="2400" dirty="0" err="1" smtClean="0">
                <a:solidFill>
                  <a:srgbClr val="011893"/>
                </a:solidFill>
              </a:rPr>
              <a:t>flux</a:t>
            </a:r>
            <a:r>
              <a:rPr lang="it-IT" sz="2400" dirty="0" smtClean="0">
                <a:solidFill>
                  <a:srgbClr val="011893"/>
                </a:solidFill>
              </a:rPr>
              <a:t> and </a:t>
            </a:r>
            <a:r>
              <a:rPr lang="it-IT" sz="2400" dirty="0" err="1" smtClean="0">
                <a:solidFill>
                  <a:srgbClr val="011893"/>
                </a:solidFill>
              </a:rPr>
              <a:t>spectrum</a:t>
            </a:r>
            <a:endParaRPr lang="it-IT" sz="2400" dirty="0" smtClean="0">
              <a:solidFill>
                <a:srgbClr val="011893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1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week </a:t>
            </a:r>
            <a:r>
              <a:rPr lang="it-IT" sz="2400" dirty="0" err="1">
                <a:solidFill>
                  <a:schemeClr val="tx2">
                    <a:lumMod val="75000"/>
                  </a:schemeClr>
                </a:solidFill>
              </a:rPr>
              <a:t>assigned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 out of 2 </a:t>
            </a:r>
            <a:r>
              <a:rPr lang="it-IT" sz="2400" dirty="0" err="1">
                <a:solidFill>
                  <a:schemeClr val="tx2">
                    <a:lumMod val="75000"/>
                  </a:schemeClr>
                </a:solidFill>
              </a:rPr>
              <a:t>requested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in 2017  </a:t>
            </a:r>
            <a:endParaRPr lang="it-IT" sz="2400" dirty="0" smtClean="0">
              <a:solidFill>
                <a:srgbClr val="C00000"/>
              </a:solidFill>
            </a:endParaRPr>
          </a:p>
          <a:p>
            <a:r>
              <a:rPr lang="it-IT" sz="2400" dirty="0" err="1" smtClean="0">
                <a:solidFill>
                  <a:srgbClr val="C00000"/>
                </a:solidFill>
              </a:rPr>
              <a:t>Priority</a:t>
            </a:r>
            <a:r>
              <a:rPr lang="it-IT" sz="2400" dirty="0" smtClean="0">
                <a:solidFill>
                  <a:srgbClr val="C00000"/>
                </a:solidFill>
              </a:rPr>
              <a:t> to High </a:t>
            </a:r>
            <a:r>
              <a:rPr lang="it-IT" sz="2400" dirty="0" err="1" smtClean="0">
                <a:solidFill>
                  <a:srgbClr val="C00000"/>
                </a:solidFill>
              </a:rPr>
              <a:t>intensity</a:t>
            </a:r>
            <a:r>
              <a:rPr lang="it-IT" sz="2400" dirty="0" smtClean="0">
                <a:solidFill>
                  <a:srgbClr val="C00000"/>
                </a:solidFill>
              </a:rPr>
              <a:t> (</a:t>
            </a:r>
            <a:r>
              <a:rPr lang="it-IT" sz="2400" dirty="0" err="1" smtClean="0">
                <a:solidFill>
                  <a:srgbClr val="C00000"/>
                </a:solidFill>
              </a:rPr>
              <a:t>had</a:t>
            </a:r>
            <a:r>
              <a:rPr lang="it-IT" sz="2400" dirty="0" smtClean="0">
                <a:solidFill>
                  <a:srgbClr val="C00000"/>
                </a:solidFill>
              </a:rPr>
              <a:t> 2 </a:t>
            </a:r>
            <a:r>
              <a:rPr lang="it-IT" sz="2400" dirty="0" err="1" smtClean="0">
                <a:solidFill>
                  <a:srgbClr val="C00000"/>
                </a:solidFill>
              </a:rPr>
              <a:t>days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at</a:t>
            </a:r>
            <a:r>
              <a:rPr lang="it-IT" sz="2400" dirty="0" smtClean="0">
                <a:solidFill>
                  <a:srgbClr val="C00000"/>
                </a:solidFill>
              </a:rPr>
              <a:t> ≈ </a:t>
            </a:r>
            <a:r>
              <a:rPr lang="en-US" sz="2400" dirty="0" smtClean="0">
                <a:solidFill>
                  <a:srgbClr val="C00000"/>
                </a:solidFill>
              </a:rPr>
              <a:t>10</a:t>
            </a:r>
            <a:r>
              <a:rPr lang="en-US" sz="2400" baseline="30000" dirty="0" smtClean="0">
                <a:solidFill>
                  <a:srgbClr val="C00000"/>
                </a:solidFill>
              </a:rPr>
              <a:t>6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>
                <a:solidFill>
                  <a:srgbClr val="C00000"/>
                </a:solidFill>
              </a:rPr>
              <a:t>e</a:t>
            </a:r>
            <a:r>
              <a:rPr lang="it-IT" sz="2400" baseline="30000" dirty="0">
                <a:solidFill>
                  <a:srgbClr val="C00000"/>
                </a:solidFill>
              </a:rPr>
              <a:t>+</a:t>
            </a:r>
            <a:r>
              <a:rPr lang="it-IT" sz="2400" dirty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/spill)</a:t>
            </a:r>
            <a:endParaRPr lang="it-IT" sz="2400" dirty="0" smtClean="0">
              <a:solidFill>
                <a:srgbClr val="C00000"/>
              </a:solidFill>
            </a:endParaRPr>
          </a:p>
          <a:p>
            <a:pPr marL="342900" indent="-342900">
              <a:buFont typeface="Arial" charset="0"/>
              <a:buChar char="•"/>
            </a:pPr>
            <a:endParaRPr lang="it-IT" sz="2400" dirty="0" smtClean="0">
              <a:solidFill>
                <a:srgbClr val="C00000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it-IT" sz="2400" b="1" dirty="0" smtClean="0">
                <a:solidFill>
                  <a:srgbClr val="00B050"/>
                </a:solidFill>
              </a:rPr>
              <a:t>1</a:t>
            </a:r>
            <a:r>
              <a:rPr lang="it-IT" sz="2400" b="1" dirty="0" smtClean="0">
                <a:solidFill>
                  <a:srgbClr val="00B050"/>
                </a:solidFill>
              </a:rPr>
              <a:t>-(2) </a:t>
            </a:r>
            <a:r>
              <a:rPr lang="it-IT" sz="2400" b="1" dirty="0">
                <a:solidFill>
                  <a:srgbClr val="00B050"/>
                </a:solidFill>
              </a:rPr>
              <a:t>w</a:t>
            </a:r>
            <a:r>
              <a:rPr lang="it-IT" sz="2400" b="1" dirty="0" smtClean="0">
                <a:solidFill>
                  <a:srgbClr val="00B050"/>
                </a:solidFill>
              </a:rPr>
              <a:t>eeks in 2018 </a:t>
            </a:r>
            <a:r>
              <a:rPr lang="it-IT" sz="2400" dirty="0" smtClean="0">
                <a:solidFill>
                  <a:schemeClr val="tx2">
                    <a:lumMod val="50000"/>
                  </a:schemeClr>
                </a:solidFill>
              </a:rPr>
              <a:t>for:</a:t>
            </a:r>
          </a:p>
          <a:p>
            <a:pPr marL="800100" lvl="1" indent="-342900">
              <a:buFont typeface="Arial" charset="0"/>
              <a:buChar char="•"/>
            </a:pPr>
            <a:r>
              <a:rPr lang="it-IT" sz="2400" dirty="0" smtClean="0">
                <a:solidFill>
                  <a:srgbClr val="013700"/>
                </a:solidFill>
              </a:rPr>
              <a:t>Complete </a:t>
            </a:r>
            <a:r>
              <a:rPr lang="it-IT" sz="2400" dirty="0" err="1" smtClean="0">
                <a:solidFill>
                  <a:srgbClr val="013700"/>
                </a:solidFill>
              </a:rPr>
              <a:t>original</a:t>
            </a:r>
            <a:r>
              <a:rPr lang="it-IT" sz="2400" dirty="0" smtClean="0">
                <a:solidFill>
                  <a:srgbClr val="013700"/>
                </a:solidFill>
              </a:rPr>
              <a:t> </a:t>
            </a:r>
            <a:r>
              <a:rPr lang="it-IT" sz="2400" dirty="0" err="1" smtClean="0">
                <a:solidFill>
                  <a:srgbClr val="013700"/>
                </a:solidFill>
              </a:rPr>
              <a:t>program</a:t>
            </a:r>
            <a:r>
              <a:rPr lang="it-IT" sz="2400" dirty="0" smtClean="0">
                <a:solidFill>
                  <a:srgbClr val="013700"/>
                </a:solidFill>
              </a:rPr>
              <a:t> of the 2017 </a:t>
            </a:r>
            <a:r>
              <a:rPr lang="it-IT" sz="2400" dirty="0" err="1" smtClean="0">
                <a:solidFill>
                  <a:srgbClr val="013700"/>
                </a:solidFill>
              </a:rPr>
              <a:t>experiment</a:t>
            </a:r>
            <a:r>
              <a:rPr lang="it-IT" sz="2400" dirty="0" smtClean="0">
                <a:solidFill>
                  <a:srgbClr val="013700"/>
                </a:solidFill>
              </a:rPr>
              <a:t> (</a:t>
            </a:r>
            <a:r>
              <a:rPr lang="it-IT" sz="2400" dirty="0" err="1" smtClean="0">
                <a:solidFill>
                  <a:srgbClr val="013700"/>
                </a:solidFill>
              </a:rPr>
              <a:t>need</a:t>
            </a:r>
            <a:r>
              <a:rPr lang="it-IT" sz="2400" dirty="0" smtClean="0">
                <a:solidFill>
                  <a:srgbClr val="013700"/>
                </a:solidFill>
              </a:rPr>
              <a:t> 2 weeks for high and </a:t>
            </a:r>
            <a:r>
              <a:rPr lang="it-IT" sz="2400" dirty="0" err="1" smtClean="0">
                <a:solidFill>
                  <a:srgbClr val="013700"/>
                </a:solidFill>
              </a:rPr>
              <a:t>low</a:t>
            </a:r>
            <a:r>
              <a:rPr lang="it-IT" sz="2400" dirty="0" smtClean="0">
                <a:solidFill>
                  <a:srgbClr val="013700"/>
                </a:solidFill>
              </a:rPr>
              <a:t> </a:t>
            </a:r>
            <a:r>
              <a:rPr lang="it-IT" sz="2400" dirty="0" err="1" smtClean="0">
                <a:solidFill>
                  <a:srgbClr val="013700"/>
                </a:solidFill>
              </a:rPr>
              <a:t>intensity</a:t>
            </a:r>
            <a:r>
              <a:rPr lang="it-IT" sz="2400" dirty="0" smtClean="0">
                <a:solidFill>
                  <a:srgbClr val="013700"/>
                </a:solidFill>
              </a:rPr>
              <a:t> </a:t>
            </a:r>
            <a:r>
              <a:rPr lang="it-IT" sz="2400" dirty="0" err="1" smtClean="0">
                <a:solidFill>
                  <a:srgbClr val="013700"/>
                </a:solidFill>
              </a:rPr>
              <a:t>runs</a:t>
            </a:r>
            <a:r>
              <a:rPr lang="it-IT" sz="2400" dirty="0" smtClean="0">
                <a:solidFill>
                  <a:srgbClr val="013700"/>
                </a:solidFill>
              </a:rPr>
              <a:t>)</a:t>
            </a:r>
          </a:p>
          <a:p>
            <a:pPr marL="800100" lvl="1" indent="-342900">
              <a:buFont typeface="Arial" charset="0"/>
              <a:buChar char="•"/>
            </a:pPr>
            <a:r>
              <a:rPr lang="it-IT" sz="2400" dirty="0" err="1" smtClean="0">
                <a:solidFill>
                  <a:schemeClr val="accent3">
                    <a:lumMod val="50000"/>
                  </a:schemeClr>
                </a:solidFill>
              </a:rPr>
              <a:t>Attempt</a:t>
            </a:r>
            <a:r>
              <a:rPr lang="it-IT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accent3">
                    <a:lumMod val="50000"/>
                  </a:schemeClr>
                </a:solidFill>
              </a:rPr>
              <a:t>muon</a:t>
            </a:r>
            <a:r>
              <a:rPr lang="it-IT" sz="2400" dirty="0" smtClean="0">
                <a:solidFill>
                  <a:schemeClr val="accent3">
                    <a:lumMod val="50000"/>
                  </a:schemeClr>
                </a:solidFill>
              </a:rPr>
              <a:t> production on </a:t>
            </a:r>
            <a:r>
              <a:rPr lang="it-IT" sz="2400" dirty="0" err="1" smtClean="0">
                <a:solidFill>
                  <a:schemeClr val="accent3">
                    <a:lumMod val="50000"/>
                  </a:schemeClr>
                </a:solidFill>
              </a:rPr>
              <a:t>crystals</a:t>
            </a:r>
            <a:endParaRPr lang="it-IT" sz="2400" dirty="0" smtClean="0"/>
          </a:p>
        </p:txBody>
      </p:sp>
    </p:spTree>
    <p:extLst>
      <p:ext uri="{BB962C8B-B14F-4D97-AF65-F5344CB8AC3E}">
        <p14:creationId xmlns:p14="http://schemas.microsoft.com/office/powerpoint/2010/main" val="9209076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9-04 at 11.50.4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16" b="10095"/>
          <a:stretch/>
        </p:blipFill>
        <p:spPr>
          <a:xfrm>
            <a:off x="0" y="795866"/>
            <a:ext cx="9140720" cy="519764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5560" y="-16724"/>
            <a:ext cx="8229600" cy="939591"/>
          </a:xfrm>
        </p:spPr>
        <p:txBody>
          <a:bodyPr>
            <a:normAutofit/>
          </a:bodyPr>
          <a:lstStyle/>
          <a:p>
            <a:r>
              <a:rPr lang="en-US" sz="3600" smtClean="0"/>
              <a:t>Experimental set-up</a:t>
            </a:r>
            <a:endParaRPr lang="en-US" sz="3600"/>
          </a:p>
        </p:txBody>
      </p:sp>
      <p:sp>
        <p:nvSpPr>
          <p:cNvPr id="3" name="TextBox 2"/>
          <p:cNvSpPr txBox="1"/>
          <p:nvPr/>
        </p:nvSpPr>
        <p:spPr>
          <a:xfrm>
            <a:off x="6019800" y="5069182"/>
            <a:ext cx="31043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ECAL </a:t>
            </a:r>
            <a:r>
              <a:rPr lang="en-US" dirty="0" smtClean="0"/>
              <a:t>= sampling EMC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</a:t>
            </a:r>
            <a:r>
              <a:rPr lang="en-US" dirty="0" err="1" smtClean="0"/>
              <a:t>tungstanate</a:t>
            </a:r>
            <a:r>
              <a:rPr lang="en-US" dirty="0" smtClean="0"/>
              <a:t> = CMS like EMC</a:t>
            </a:r>
          </a:p>
          <a:p>
            <a:r>
              <a:rPr lang="en-US" dirty="0" err="1" smtClean="0"/>
              <a:t>Pb</a:t>
            </a:r>
            <a:r>
              <a:rPr lang="en-US" dirty="0" smtClean="0"/>
              <a:t> glass = lead glass EMC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3000" y="5205449"/>
            <a:ext cx="1658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Si Telescope</a:t>
            </a:r>
          </a:p>
          <a:p>
            <a:r>
              <a:rPr lang="en-US" dirty="0" smtClean="0"/>
              <a:t>C = Si chambers</a:t>
            </a:r>
          </a:p>
        </p:txBody>
      </p:sp>
    </p:spTree>
    <p:extLst>
      <p:ext uri="{BB962C8B-B14F-4D97-AF65-F5344CB8AC3E}">
        <p14:creationId xmlns:p14="http://schemas.microsoft.com/office/powerpoint/2010/main" val="77942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creen Shot 2017-09-04 at 11.52.2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3"/>
          <a:stretch/>
        </p:blipFill>
        <p:spPr>
          <a:xfrm>
            <a:off x="0" y="0"/>
            <a:ext cx="9144000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81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smtClean="0"/>
              <a:t>andidates </a:t>
            </a:r>
            <a:r>
              <a:rPr lang="en-US" dirty="0" smtClean="0"/>
              <a:t>events in the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 chambers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904" y="1538663"/>
            <a:ext cx="6262256" cy="46966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20145" y="2648198"/>
            <a:ext cx="583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4000" baseline="30000" dirty="0" smtClean="0">
                <a:solidFill>
                  <a:srgbClr val="0432FF"/>
                </a:solidFill>
              </a:rPr>
              <a:t>-</a:t>
            </a:r>
            <a:endParaRPr lang="en-US" sz="4000" baseline="30000" dirty="0">
              <a:solidFill>
                <a:srgbClr val="0432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9958" y="2648198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4000" baseline="30000" smtClean="0">
                <a:solidFill>
                  <a:srgbClr val="FF0000"/>
                </a:solidFill>
              </a:rPr>
              <a:t>+</a:t>
            </a:r>
            <a:endParaRPr lang="en-US" sz="4000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6225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048" y="825597"/>
            <a:ext cx="8229600" cy="3667539"/>
          </a:xfrm>
        </p:spPr>
        <p:txBody>
          <a:bodyPr>
            <a:noAutofit/>
          </a:bodyPr>
          <a:lstStyle/>
          <a:p>
            <a:r>
              <a:rPr lang="en-US" dirty="0"/>
              <a:t>T</a:t>
            </a:r>
            <a:r>
              <a:rPr lang="en-US" dirty="0" smtClean="0"/>
              <a:t>he production of muons starting from  e</a:t>
            </a:r>
            <a:r>
              <a:rPr lang="en-US" baseline="30000" dirty="0" smtClean="0"/>
              <a:t>+</a:t>
            </a:r>
            <a:r>
              <a:rPr lang="en-US" dirty="0" smtClean="0"/>
              <a:t> beam on target is a very attractive possibility for a </a:t>
            </a:r>
            <a:r>
              <a:rPr lang="en-US" dirty="0" err="1" smtClean="0"/>
              <a:t>muon</a:t>
            </a:r>
            <a:r>
              <a:rPr lang="en-US" dirty="0" smtClean="0"/>
              <a:t> collider</a:t>
            </a:r>
          </a:p>
          <a:p>
            <a:r>
              <a:rPr lang="en-US" dirty="0"/>
              <a:t>K</a:t>
            </a:r>
            <a:r>
              <a:rPr lang="en-US" dirty="0" smtClean="0"/>
              <a:t>ey challenges:</a:t>
            </a:r>
          </a:p>
          <a:p>
            <a:pPr lvl="1" indent="-213750"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</a:rPr>
              <a:t>Low emittance and high momentum acceptance 45 GeV e</a:t>
            </a:r>
            <a:r>
              <a:rPr lang="en-US" baseline="30000" dirty="0">
                <a:solidFill>
                  <a:srgbClr val="0070C0"/>
                </a:solidFill>
              </a:rPr>
              <a:t>+</a:t>
            </a:r>
            <a:r>
              <a:rPr lang="en-US" dirty="0">
                <a:solidFill>
                  <a:srgbClr val="0070C0"/>
                </a:solidFill>
              </a:rPr>
              <a:t> ring</a:t>
            </a:r>
          </a:p>
          <a:p>
            <a:pPr lvl="1" indent="-213750">
              <a:spcBef>
                <a:spcPts val="0"/>
              </a:spcBef>
            </a:pPr>
            <a:r>
              <a:rPr lang="en-US" dirty="0">
                <a:solidFill>
                  <a:srgbClr val="0432FF"/>
                </a:solidFill>
              </a:rPr>
              <a:t>O(100 kW) class target in the e</a:t>
            </a:r>
            <a:r>
              <a:rPr lang="en-US" baseline="30000" dirty="0">
                <a:solidFill>
                  <a:srgbClr val="0432FF"/>
                </a:solidFill>
              </a:rPr>
              <a:t>+</a:t>
            </a:r>
            <a:r>
              <a:rPr lang="en-US" dirty="0">
                <a:solidFill>
                  <a:srgbClr val="0432FF"/>
                </a:solidFill>
              </a:rPr>
              <a:t> ring for 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30000" dirty="0">
                <a:solidFill>
                  <a:srgbClr val="0432FF"/>
                </a:solidFill>
              </a:rPr>
              <a:t>+</a:t>
            </a:r>
            <a:r>
              <a:rPr lang="en-US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 m</a:t>
            </a:r>
            <a:r>
              <a:rPr lang="en-US" baseline="30000" dirty="0">
                <a:solidFill>
                  <a:srgbClr val="0432FF"/>
                </a:solidFill>
              </a:rPr>
              <a:t>-</a:t>
            </a:r>
            <a:r>
              <a:rPr lang="en-US" dirty="0">
                <a:solidFill>
                  <a:srgbClr val="0432FF"/>
                </a:solidFill>
              </a:rPr>
              <a:t>  production</a:t>
            </a:r>
          </a:p>
          <a:p>
            <a:pPr lvl="1" indent="-213750">
              <a:spcBef>
                <a:spcPts val="0"/>
              </a:spcBef>
            </a:pPr>
            <a:r>
              <a:rPr lang="en-US" dirty="0">
                <a:solidFill>
                  <a:srgbClr val="7030A0"/>
                </a:solidFill>
              </a:rPr>
              <a:t>High rate positron source</a:t>
            </a:r>
            <a:endParaRPr lang="en-US" dirty="0"/>
          </a:p>
          <a:p>
            <a:pPr lvl="1" indent="-213750">
              <a:spcBef>
                <a:spcPts val="0"/>
              </a:spcBef>
            </a:pPr>
            <a:r>
              <a:rPr lang="en-US" dirty="0"/>
              <a:t>High momentum acceptance muon accumulator </a:t>
            </a:r>
            <a:r>
              <a:rPr lang="en-US" dirty="0" smtClean="0"/>
              <a:t>rings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3214932"/>
            <a:ext cx="7527303" cy="199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>
                <a:solidFill>
                  <a:srgbClr val="32884B"/>
                </a:solidFill>
              </a:rPr>
              <a:t>First design of low emittance  e</a:t>
            </a:r>
            <a:r>
              <a:rPr lang="en-US" sz="2200" b="1" baseline="30000" dirty="0">
                <a:solidFill>
                  <a:srgbClr val="32884B"/>
                </a:solidFill>
              </a:rPr>
              <a:t>+</a:t>
            </a:r>
            <a:r>
              <a:rPr lang="en-US" sz="2200" b="1" dirty="0">
                <a:solidFill>
                  <a:srgbClr val="32884B"/>
                </a:solidFill>
              </a:rPr>
              <a:t> ring with preliminary studies of beam dynamics</a:t>
            </a:r>
          </a:p>
          <a:p>
            <a:r>
              <a:rPr lang="en-US" sz="2200" dirty="0" smtClean="0">
                <a:solidFill>
                  <a:srgbClr val="367788"/>
                </a:solidFill>
              </a:rPr>
              <a:t>Many </a:t>
            </a:r>
            <a:r>
              <a:rPr lang="en-US" sz="2200" dirty="0">
                <a:solidFill>
                  <a:srgbClr val="367788"/>
                </a:solidFill>
              </a:rPr>
              <a:t>issues </a:t>
            </a:r>
            <a:r>
              <a:rPr lang="en-US" sz="2200" dirty="0" smtClean="0">
                <a:solidFill>
                  <a:srgbClr val="367788"/>
                </a:solidFill>
              </a:rPr>
              <a:t>are being addressed: </a:t>
            </a:r>
            <a:endParaRPr lang="en-US" sz="2200" dirty="0">
              <a:solidFill>
                <a:srgbClr val="367788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011893"/>
                </a:solidFill>
              </a:rPr>
              <a:t>target material &amp; characteristics </a:t>
            </a:r>
          </a:p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011893"/>
                </a:solidFill>
              </a:rPr>
              <a:t>e</a:t>
            </a:r>
            <a:r>
              <a:rPr lang="en-US" b="1" baseline="30000" dirty="0">
                <a:solidFill>
                  <a:srgbClr val="011893"/>
                </a:solidFill>
              </a:rPr>
              <a:t>+</a:t>
            </a:r>
            <a:r>
              <a:rPr lang="en-US" b="1" dirty="0">
                <a:solidFill>
                  <a:srgbClr val="011893"/>
                </a:solidFill>
              </a:rPr>
              <a:t> accelerator complex    </a:t>
            </a:r>
            <a:endParaRPr lang="en-US" dirty="0">
              <a:solidFill>
                <a:srgbClr val="011893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b="1" dirty="0">
                <a:solidFill>
                  <a:srgbClr val="011893"/>
                </a:solidFill>
              </a:rPr>
              <a:t>muon accumulator rings </a:t>
            </a:r>
            <a:r>
              <a:rPr lang="en-US" b="1" dirty="0" smtClean="0">
                <a:solidFill>
                  <a:srgbClr val="011893"/>
                </a:solidFill>
              </a:rPr>
              <a:t>design</a:t>
            </a:r>
          </a:p>
          <a:p>
            <a:pPr lvl="1">
              <a:lnSpc>
                <a:spcPct val="80000"/>
              </a:lnSpc>
            </a:pPr>
            <a:r>
              <a:rPr lang="en-US" b="1" dirty="0" smtClean="0">
                <a:solidFill>
                  <a:srgbClr val="011893"/>
                </a:solidFill>
              </a:rPr>
              <a:t>luminosity parameters optimization</a:t>
            </a:r>
            <a:endParaRPr lang="en-US" dirty="0">
              <a:solidFill>
                <a:srgbClr val="011893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8785" y="5251924"/>
            <a:ext cx="82991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200" b="1" dirty="0" smtClean="0">
                <a:solidFill>
                  <a:prstClr val="black"/>
                </a:solidFill>
              </a:rPr>
              <a:t>We will continue to optimize all the parameters, lattices, targets, etc. in order to assess the ultimate performances of a muon collider based on this concept</a:t>
            </a:r>
            <a:endParaRPr lang="en-US" sz="2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377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101" y="0"/>
            <a:ext cx="7527080" cy="1365318"/>
          </a:xfrm>
        </p:spPr>
        <p:txBody>
          <a:bodyPr>
            <a:noAutofit/>
          </a:bodyPr>
          <a:lstStyle/>
          <a:p>
            <a:r>
              <a:rPr lang="en-US" sz="4000" b="1" dirty="0"/>
              <a:t>Exploring the potential for a</a:t>
            </a:r>
            <a:br>
              <a:rPr lang="en-US" sz="4000" b="1" dirty="0"/>
            </a:br>
            <a:r>
              <a:rPr lang="en-US" sz="4000" b="1" dirty="0">
                <a:solidFill>
                  <a:srgbClr val="0070C0"/>
                </a:solidFill>
              </a:rPr>
              <a:t>Low Emittance </a:t>
            </a:r>
            <a:r>
              <a:rPr lang="en-US" sz="4000" b="1" dirty="0" err="1">
                <a:solidFill>
                  <a:srgbClr val="0070C0"/>
                </a:solidFill>
              </a:rPr>
              <a:t>Muon</a:t>
            </a:r>
            <a:r>
              <a:rPr lang="en-US" sz="4000" b="1" dirty="0">
                <a:solidFill>
                  <a:srgbClr val="0070C0"/>
                </a:solidFill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</a:rPr>
              <a:t>Collider</a:t>
            </a:r>
            <a:endParaRPr lang="en-US" sz="4000" dirty="0"/>
          </a:p>
        </p:txBody>
      </p:sp>
      <p:sp>
        <p:nvSpPr>
          <p:cNvPr id="10" name="Rectangle 9"/>
          <p:cNvSpPr/>
          <p:nvPr/>
        </p:nvSpPr>
        <p:spPr>
          <a:xfrm>
            <a:off x="51183" y="142338"/>
            <a:ext cx="26511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112736" y="1429299"/>
            <a:ext cx="9369469" cy="37392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 smtClean="0"/>
              <a:t>     </a:t>
            </a:r>
            <a:r>
              <a:rPr lang="en-US" sz="1600" b="1" i="1" dirty="0" smtClean="0"/>
              <a:t>some </a:t>
            </a:r>
            <a:r>
              <a:rPr lang="en-US" sz="1600" b="1" i="1" u="sng" dirty="0" smtClean="0"/>
              <a:t>References: </a:t>
            </a:r>
          </a:p>
          <a:p>
            <a:pPr marL="685800" lvl="2" indent="-285750"/>
            <a:r>
              <a:rPr lang="it-IT" sz="1600" dirty="0" smtClean="0"/>
              <a:t>M. Boscolo </a:t>
            </a:r>
            <a:r>
              <a:rPr lang="it-IT" sz="1600" i="1" dirty="0" smtClean="0"/>
              <a:t>et al.,</a:t>
            </a:r>
            <a:r>
              <a:rPr lang="en-US" sz="1600" b="1" i="1" dirty="0"/>
              <a:t> </a:t>
            </a:r>
            <a:r>
              <a:rPr lang="en-US" sz="1600" b="1" dirty="0" smtClean="0"/>
              <a:t>“</a:t>
            </a:r>
            <a:r>
              <a:rPr lang="en-US" sz="1600" i="1" dirty="0" smtClean="0"/>
              <a:t>Studies </a:t>
            </a:r>
            <a:r>
              <a:rPr lang="en-US" sz="1600" i="1" dirty="0"/>
              <a:t>of a scheme for </a:t>
            </a:r>
            <a:r>
              <a:rPr lang="en-US" sz="1600" i="1" dirty="0" smtClean="0"/>
              <a:t>low </a:t>
            </a:r>
            <a:r>
              <a:rPr lang="en-US" sz="1600" i="1" dirty="0"/>
              <a:t>emittance muon beam production from positrons on </a:t>
            </a:r>
            <a:r>
              <a:rPr lang="en-US" sz="1600" i="1" dirty="0" smtClean="0"/>
              <a:t>target”, </a:t>
            </a:r>
            <a:r>
              <a:rPr lang="en-US" sz="1600" b="1" dirty="0" smtClean="0"/>
              <a:t>IPAC17 (2017)</a:t>
            </a:r>
            <a:endParaRPr lang="it-IT" sz="1600" b="1" dirty="0" smtClean="0"/>
          </a:p>
          <a:p>
            <a:pPr marL="685800" lvl="2" indent="-285750"/>
            <a:r>
              <a:rPr lang="it-IT" sz="1600" dirty="0" err="1" smtClean="0"/>
              <a:t>M.Antonelli</a:t>
            </a:r>
            <a:r>
              <a:rPr lang="en-US" sz="1600" dirty="0" smtClean="0">
                <a:sym typeface="Wingdings"/>
              </a:rPr>
              <a:t>, </a:t>
            </a:r>
            <a:r>
              <a:rPr lang="en-US" sz="1600" i="1" dirty="0" smtClean="0">
                <a:sym typeface="Wingdings"/>
              </a:rPr>
              <a:t>“</a:t>
            </a:r>
            <a:r>
              <a:rPr lang="en-US" sz="1600" i="1" dirty="0" smtClean="0"/>
              <a:t>Very </a:t>
            </a:r>
            <a:r>
              <a:rPr lang="en-US" sz="1600" i="1" dirty="0"/>
              <a:t>Low </a:t>
            </a:r>
            <a:r>
              <a:rPr lang="en-US" sz="1600" i="1" dirty="0" err="1"/>
              <a:t>Emittance</a:t>
            </a:r>
            <a:r>
              <a:rPr lang="en-US" sz="1600" i="1" dirty="0"/>
              <a:t> </a:t>
            </a:r>
            <a:r>
              <a:rPr lang="en-US" sz="1600" i="1" dirty="0" err="1"/>
              <a:t>Muon</a:t>
            </a:r>
            <a:r>
              <a:rPr lang="en-US" sz="1600" i="1" dirty="0"/>
              <a:t> Beam using Positron Beam on </a:t>
            </a:r>
            <a:r>
              <a:rPr lang="en-US" sz="1600" i="1" dirty="0" smtClean="0"/>
              <a:t>Target”</a:t>
            </a:r>
            <a:r>
              <a:rPr lang="en-US" sz="1600" dirty="0" smtClean="0"/>
              <a:t>, </a:t>
            </a:r>
            <a:r>
              <a:rPr lang="en-US" sz="1600" b="1" dirty="0" smtClean="0"/>
              <a:t>ICHEP (2016)</a:t>
            </a:r>
          </a:p>
          <a:p>
            <a:pPr marL="685800" lvl="2" indent="-285750"/>
            <a:r>
              <a:rPr lang="it-IT" sz="1600" dirty="0" err="1" smtClean="0"/>
              <a:t>M.Antonelli</a:t>
            </a:r>
            <a:r>
              <a:rPr lang="it-IT" sz="1600" dirty="0" smtClean="0"/>
              <a:t> </a:t>
            </a:r>
            <a:r>
              <a:rPr lang="it-IT" sz="1600" i="1" dirty="0" smtClean="0"/>
              <a:t>et al. </a:t>
            </a:r>
            <a:r>
              <a:rPr lang="en-US" sz="1600" dirty="0" smtClean="0">
                <a:sym typeface="Wingdings"/>
              </a:rPr>
              <a:t>, </a:t>
            </a:r>
            <a:r>
              <a:rPr lang="en-US" sz="1600" i="1" dirty="0">
                <a:sym typeface="Wingdings"/>
              </a:rPr>
              <a:t>“</a:t>
            </a:r>
            <a:r>
              <a:rPr lang="en-US" sz="1600" i="1" dirty="0"/>
              <a:t>Very Low Emittance Muon Beam using Positron Beam on Target”</a:t>
            </a:r>
            <a:r>
              <a:rPr lang="en-US" sz="1600" dirty="0"/>
              <a:t>, </a:t>
            </a:r>
            <a:r>
              <a:rPr lang="en-US" sz="1600" b="1" dirty="0"/>
              <a:t>IPAC (2016</a:t>
            </a:r>
            <a:r>
              <a:rPr lang="en-US" sz="1600" b="1" dirty="0" smtClean="0"/>
              <a:t>)</a:t>
            </a:r>
            <a:endParaRPr lang="en-US" sz="1600" b="1" i="1" u="sng" dirty="0"/>
          </a:p>
          <a:p>
            <a:pPr marL="685800" lvl="2" indent="-285750"/>
            <a:r>
              <a:rPr lang="en-US" sz="1600" dirty="0">
                <a:sym typeface="Wingdings"/>
              </a:rPr>
              <a:t>M. Antonelli, </a:t>
            </a:r>
            <a:r>
              <a:rPr lang="en-US" sz="1600" i="1" dirty="0" smtClean="0">
                <a:sym typeface="Wingdings"/>
              </a:rPr>
              <a:t>“</a:t>
            </a:r>
            <a:r>
              <a:rPr lang="en-US" sz="1600" i="1" dirty="0"/>
              <a:t>Performance estimate of a FCC-</a:t>
            </a:r>
            <a:r>
              <a:rPr lang="en-US" sz="1600" i="1" dirty="0" err="1"/>
              <a:t>ee</a:t>
            </a:r>
            <a:r>
              <a:rPr lang="en-US" sz="1600" i="1" dirty="0"/>
              <a:t>-based </a:t>
            </a:r>
            <a:r>
              <a:rPr lang="en-US" sz="1600" i="1" dirty="0" err="1"/>
              <a:t>muon</a:t>
            </a:r>
            <a:r>
              <a:rPr lang="en-US" sz="1600" i="1" dirty="0"/>
              <a:t> collider</a:t>
            </a:r>
            <a:r>
              <a:rPr lang="en-US" sz="1600" i="1" dirty="0" smtClean="0"/>
              <a:t>”</a:t>
            </a:r>
            <a:r>
              <a:rPr lang="en-US" sz="1600" dirty="0"/>
              <a:t>, </a:t>
            </a:r>
            <a:r>
              <a:rPr lang="en-US" sz="1600" b="1" dirty="0" smtClean="0"/>
              <a:t>FCC-WEEK 2016</a:t>
            </a:r>
            <a:endParaRPr lang="en-US" sz="1600" b="1" i="1" u="sng" dirty="0"/>
          </a:p>
          <a:p>
            <a:pPr marL="685800" lvl="2" indent="-285750"/>
            <a:r>
              <a:rPr lang="en-US" sz="1600" dirty="0">
                <a:sym typeface="Wingdings"/>
              </a:rPr>
              <a:t>M. Antonelli, </a:t>
            </a:r>
            <a:r>
              <a:rPr lang="en-US" sz="1600" i="1" dirty="0" smtClean="0">
                <a:sym typeface="Wingdings"/>
              </a:rPr>
              <a:t>“</a:t>
            </a:r>
            <a:r>
              <a:rPr lang="en-US" sz="1600" i="1" dirty="0"/>
              <a:t>Low-</a:t>
            </a:r>
            <a:r>
              <a:rPr lang="en-US" sz="1600" i="1" dirty="0" err="1"/>
              <a:t>emittance</a:t>
            </a:r>
            <a:r>
              <a:rPr lang="en-US" sz="1600" i="1" dirty="0"/>
              <a:t> </a:t>
            </a:r>
            <a:r>
              <a:rPr lang="en-US" sz="1600" i="1" dirty="0" err="1"/>
              <a:t>muon</a:t>
            </a:r>
            <a:r>
              <a:rPr lang="en-US" sz="1600" i="1" dirty="0"/>
              <a:t> collider from positrons on target</a:t>
            </a:r>
            <a:r>
              <a:rPr lang="en-US" sz="1600" i="1" dirty="0" smtClean="0"/>
              <a:t>”</a:t>
            </a:r>
            <a:r>
              <a:rPr lang="en-US" sz="1600" dirty="0"/>
              <a:t>, </a:t>
            </a:r>
            <a:r>
              <a:rPr lang="en-US" sz="1600" b="1" dirty="0"/>
              <a:t>FCC-WEEK </a:t>
            </a:r>
            <a:r>
              <a:rPr lang="en-US" sz="1600" b="1" dirty="0" smtClean="0"/>
              <a:t>2016</a:t>
            </a:r>
            <a:endParaRPr lang="en-US" sz="1600" dirty="0" smtClean="0">
              <a:sym typeface="Wingdings"/>
            </a:endParaRPr>
          </a:p>
          <a:p>
            <a:pPr marL="685800" lvl="2" indent="-285750"/>
            <a:r>
              <a:rPr lang="en-US" sz="1600" dirty="0" smtClean="0">
                <a:sym typeface="Wingdings"/>
              </a:rPr>
              <a:t>M</a:t>
            </a:r>
            <a:r>
              <a:rPr lang="en-US" sz="1600" dirty="0">
                <a:sym typeface="Wingdings"/>
              </a:rPr>
              <a:t>. Antonelli, M. </a:t>
            </a:r>
            <a:r>
              <a:rPr lang="en-US" sz="1600" dirty="0" err="1">
                <a:sym typeface="Wingdings"/>
              </a:rPr>
              <a:t>Boscolo</a:t>
            </a:r>
            <a:r>
              <a:rPr lang="en-US" sz="1600" dirty="0">
                <a:sym typeface="Wingdings"/>
              </a:rPr>
              <a:t>, R. Di </a:t>
            </a:r>
            <a:r>
              <a:rPr lang="en-US" sz="1600" dirty="0" err="1">
                <a:sym typeface="Wingdings"/>
              </a:rPr>
              <a:t>Nardo</a:t>
            </a:r>
            <a:r>
              <a:rPr lang="en-US" sz="1600" dirty="0">
                <a:sym typeface="Wingdings"/>
              </a:rPr>
              <a:t>, P. Raimondi, </a:t>
            </a:r>
            <a:r>
              <a:rPr lang="en-US" sz="1600" i="1" dirty="0">
                <a:sym typeface="Wingdings"/>
              </a:rPr>
              <a:t>“</a:t>
            </a:r>
            <a:r>
              <a:rPr lang="en-US" sz="1600" i="1" dirty="0"/>
              <a:t>Novel proposal for a low </a:t>
            </a:r>
            <a:r>
              <a:rPr lang="en-US" sz="1600" i="1" dirty="0" err="1"/>
              <a:t>emittance</a:t>
            </a:r>
            <a:r>
              <a:rPr lang="en-US" sz="1600" i="1" dirty="0"/>
              <a:t> </a:t>
            </a:r>
            <a:r>
              <a:rPr lang="en-US" sz="1600" i="1" dirty="0" err="1"/>
              <a:t>muon</a:t>
            </a:r>
            <a:r>
              <a:rPr lang="en-US" sz="1600" i="1" dirty="0"/>
              <a:t> beam using positron beam on target”</a:t>
            </a:r>
            <a:r>
              <a:rPr lang="en-US" sz="1600" dirty="0"/>
              <a:t>, </a:t>
            </a:r>
            <a:r>
              <a:rPr lang="en-US" sz="1600" b="1" dirty="0"/>
              <a:t>NIM A 807 101-107 (2016</a:t>
            </a:r>
            <a:r>
              <a:rPr lang="en-US" sz="1600" b="1" dirty="0" smtClean="0"/>
              <a:t>)</a:t>
            </a:r>
          </a:p>
          <a:p>
            <a:pPr marL="685800" lvl="2" indent="-285750"/>
            <a:r>
              <a:rPr lang="en-US" sz="1600" dirty="0" smtClean="0"/>
              <a:t>P</a:t>
            </a:r>
            <a:r>
              <a:rPr lang="en-US" sz="1600" dirty="0"/>
              <a:t>. Raimondi, </a:t>
            </a:r>
            <a:r>
              <a:rPr lang="en-US" sz="1600" i="1" dirty="0" smtClean="0"/>
              <a:t>“Exploring the potential for a Low Emittance Muon Collider”</a:t>
            </a:r>
            <a:r>
              <a:rPr lang="en-US" sz="1600" dirty="0" smtClean="0"/>
              <a:t>, in </a:t>
            </a:r>
            <a:r>
              <a:rPr lang="en-US" sz="1600" b="1" dirty="0" smtClean="0"/>
              <a:t>Discussion </a:t>
            </a:r>
            <a:r>
              <a:rPr lang="en-US" sz="1600" b="1" dirty="0"/>
              <a:t>of the scientific potential of muon </a:t>
            </a:r>
            <a:r>
              <a:rPr lang="en-US" sz="1600" b="1" dirty="0" smtClean="0"/>
              <a:t>beams</a:t>
            </a:r>
            <a:r>
              <a:rPr lang="en-US" sz="1600" b="1" dirty="0"/>
              <a:t> </a:t>
            </a:r>
            <a:r>
              <a:rPr lang="en-US" sz="1600" b="1" dirty="0" smtClean="0"/>
              <a:t>workshop</a:t>
            </a:r>
            <a:r>
              <a:rPr lang="en-US" sz="1600" dirty="0" smtClean="0"/>
              <a:t>, CERN</a:t>
            </a:r>
            <a:r>
              <a:rPr lang="en-US" sz="1600" dirty="0"/>
              <a:t>, Nov. 18</a:t>
            </a:r>
            <a:r>
              <a:rPr lang="en-US" sz="1600" baseline="30000" dirty="0"/>
              <a:t>th</a:t>
            </a:r>
            <a:r>
              <a:rPr lang="en-US" sz="1600" dirty="0"/>
              <a:t> </a:t>
            </a:r>
            <a:r>
              <a:rPr lang="en-US" sz="1600" dirty="0" smtClean="0"/>
              <a:t>2015</a:t>
            </a:r>
          </a:p>
          <a:p>
            <a:pPr marL="685800" lvl="2" indent="-285750"/>
            <a:r>
              <a:rPr lang="en-US" sz="1600" dirty="0" smtClean="0">
                <a:sym typeface="Wingdings"/>
              </a:rPr>
              <a:t>M. </a:t>
            </a:r>
            <a:r>
              <a:rPr lang="en-US" sz="1600" dirty="0" err="1" smtClean="0">
                <a:sym typeface="Wingdings"/>
              </a:rPr>
              <a:t>Antonelli</a:t>
            </a:r>
            <a:r>
              <a:rPr lang="en-US" sz="1600" dirty="0" smtClean="0">
                <a:sym typeface="Wingdings"/>
              </a:rPr>
              <a:t>, </a:t>
            </a:r>
            <a:r>
              <a:rPr lang="en-US" sz="1600" b="1" dirty="0" smtClean="0">
                <a:solidFill>
                  <a:srgbClr val="000000"/>
                </a:solidFill>
                <a:sym typeface="Wingdings"/>
              </a:rPr>
              <a:t>Presentation </a:t>
            </a:r>
            <a:r>
              <a:rPr lang="en-US" sz="1600" b="1" dirty="0">
                <a:solidFill>
                  <a:srgbClr val="000000"/>
                </a:solidFill>
                <a:sym typeface="Wingdings"/>
              </a:rPr>
              <a:t>Snowmass 2013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, Minneapolis (USA) July 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2013,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[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M. </a:t>
            </a:r>
            <a:r>
              <a:rPr lang="en-US" sz="1600" dirty="0" err="1">
                <a:solidFill>
                  <a:prstClr val="black"/>
                </a:solidFill>
                <a:sym typeface="Wingdings"/>
              </a:rPr>
              <a:t>Antonelli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 and P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. Raimondi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, Snowmass 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Report </a:t>
            </a:r>
            <a:r>
              <a:rPr lang="en-US" sz="1600" dirty="0">
                <a:solidFill>
                  <a:prstClr val="black"/>
                </a:solidFill>
                <a:sym typeface="Wingdings"/>
              </a:rPr>
              <a:t>(2013</a:t>
            </a:r>
            <a:r>
              <a:rPr lang="en-US" sz="1600" dirty="0" smtClean="0">
                <a:solidFill>
                  <a:prstClr val="black"/>
                </a:solidFill>
                <a:sym typeface="Wingdings"/>
              </a:rPr>
              <a:t>) also INFN-13-22/LNF Note</a:t>
            </a:r>
            <a:endParaRPr lang="en-US" sz="1600" dirty="0"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1523" y="5474671"/>
            <a:ext cx="88809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lvl="2" indent="0">
              <a:buNone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Also investigated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by SLAC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team:                                     </a:t>
            </a:r>
          </a:p>
          <a:p>
            <a:pPr marL="514350" lvl="1" indent="0">
              <a:buFont typeface="Arial"/>
              <a:buNone/>
            </a:pP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     L. Keller, J. P.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Delahaye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T.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Markiewicz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U.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Wienands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: </a:t>
            </a:r>
            <a:endParaRPr lang="en-US" sz="1400" dirty="0" smtClean="0">
              <a:solidFill>
                <a:schemeClr val="accent6">
                  <a:lumMod val="75000"/>
                </a:schemeClr>
              </a:solidFill>
              <a:sym typeface="Wingdings"/>
            </a:endParaRPr>
          </a:p>
          <a:p>
            <a:pPr marL="1257300" lvl="2" indent="-285750">
              <a:buSzPct val="70000"/>
              <a:buFont typeface="Courier New" charset="0"/>
              <a:buChar char="o"/>
            </a:pPr>
            <a:r>
              <a:rPr lang="en-US" sz="1200" i="1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“</a:t>
            </a:r>
            <a:r>
              <a:rPr lang="en-US" sz="1200" i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Luminosity Estimate in a Multi-</a:t>
            </a:r>
            <a:r>
              <a:rPr lang="en-US" sz="1200" i="1" dirty="0" err="1">
                <a:solidFill>
                  <a:schemeClr val="accent6">
                    <a:lumMod val="75000"/>
                  </a:schemeClr>
                </a:solidFill>
                <a:sym typeface="Wingdings"/>
              </a:rPr>
              <a:t>TeV</a:t>
            </a:r>
            <a:r>
              <a:rPr lang="en-US" sz="1200" i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Muon Collider using </a:t>
            </a:r>
            <a:r>
              <a:rPr lang="en-US" sz="1200" i="1" dirty="0" err="1">
                <a:solidFill>
                  <a:schemeClr val="accent6">
                    <a:lumMod val="75000"/>
                  </a:schemeClr>
                </a:solidFill>
                <a:sym typeface="Wingdings"/>
              </a:rPr>
              <a:t>e</a:t>
            </a:r>
            <a:r>
              <a:rPr lang="en-US" sz="1200" i="1" baseline="30000" dirty="0" err="1">
                <a:solidFill>
                  <a:schemeClr val="accent6">
                    <a:lumMod val="75000"/>
                  </a:schemeClr>
                </a:solidFill>
                <a:sym typeface="Wingdings"/>
              </a:rPr>
              <a:t>+</a:t>
            </a:r>
            <a:r>
              <a:rPr lang="en-US" sz="1200" i="1" dirty="0" err="1">
                <a:solidFill>
                  <a:schemeClr val="accent6">
                    <a:lumMod val="75000"/>
                  </a:schemeClr>
                </a:solidFill>
                <a:sym typeface="Wingdings"/>
              </a:rPr>
              <a:t>e</a:t>
            </a:r>
            <a:r>
              <a:rPr lang="en-US" sz="1200" i="1" baseline="300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-</a:t>
            </a:r>
            <a:r>
              <a:rPr lang="en-US" sz="1200" i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 </a:t>
            </a:r>
            <a:r>
              <a:rPr lang="en-US" sz="1200" i="1" dirty="0" err="1">
                <a:solidFill>
                  <a:schemeClr val="accent6">
                    <a:lumMod val="75000"/>
                  </a:schemeClr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200" i="1" baseline="30000" dirty="0" err="1">
                <a:solidFill>
                  <a:schemeClr val="accent6">
                    <a:lumMod val="75000"/>
                  </a:schemeClr>
                </a:solidFill>
                <a:sym typeface="Wingdings"/>
              </a:rPr>
              <a:t>+</a:t>
            </a:r>
            <a:r>
              <a:rPr lang="en-US" sz="1200" i="1" dirty="0" err="1">
                <a:solidFill>
                  <a:schemeClr val="accent6">
                    <a:lumMod val="75000"/>
                  </a:schemeClr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200" i="1" baseline="300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-</a:t>
            </a:r>
            <a:r>
              <a:rPr lang="en-US" sz="1200" i="1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as the Muon Source”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,  MAP 2014 Spring workshop, </a:t>
            </a:r>
            <a:r>
              <a:rPr lang="en-US" sz="1200" dirty="0" err="1">
                <a:solidFill>
                  <a:schemeClr val="accent6">
                    <a:lumMod val="75000"/>
                  </a:schemeClr>
                </a:solidFill>
                <a:sym typeface="Wingdings"/>
              </a:rPr>
              <a:t>Fermilab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 (USA) May  </a:t>
            </a:r>
            <a:r>
              <a:rPr lang="fr-FR" sz="12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’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14</a:t>
            </a:r>
          </a:p>
          <a:p>
            <a:pPr marL="1257300" lvl="2" indent="-285750">
              <a:buSzPct val="70000"/>
              <a:buFont typeface="Courier New" charset="0"/>
              <a:buChar char="o"/>
            </a:pP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  <a:sym typeface="Wingdings"/>
              </a:rPr>
              <a:t>Advanced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Accelerator Concepts Workshop, San Jose (USA), July </a:t>
            </a:r>
            <a:r>
              <a:rPr lang="fr-FR" sz="12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‘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sym typeface="Wingding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40684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uonbeam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00068" y="6186500"/>
            <a:ext cx="8912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Giudice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45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8"/>
          <a:stretch/>
        </p:blipFill>
        <p:spPr>
          <a:xfrm>
            <a:off x="1689675" y="1420656"/>
            <a:ext cx="6146226" cy="470550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2900" y="34508"/>
            <a:ext cx="9829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e+ ring with target: beam evolution</a:t>
            </a:r>
            <a:br>
              <a:rPr lang="en-US" dirty="0" smtClean="0"/>
            </a:br>
            <a:r>
              <a:rPr lang="en-US" dirty="0" smtClean="0"/>
              <a:t> in the 6D </a:t>
            </a:r>
            <a:r>
              <a:rPr lang="en-US" dirty="0"/>
              <a:t>phase </a:t>
            </a:r>
            <a:r>
              <a:rPr lang="en-US" dirty="0" smtClean="0"/>
              <a:t>space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Boscolo, MAC, LNGS, 10 Oct. 2017</a:t>
            </a: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7174" y="6113202"/>
            <a:ext cx="860411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MAD-X PTC &amp; </a:t>
            </a:r>
            <a:r>
              <a:rPr lang="en-US" dirty="0"/>
              <a:t>GEANT4 6-D </a:t>
            </a:r>
            <a:r>
              <a:rPr lang="en-US" dirty="0" smtClean="0"/>
              <a:t>tracking simulation of </a:t>
            </a:r>
          </a:p>
          <a:p>
            <a:pPr algn="ctr"/>
            <a:r>
              <a:rPr lang="en-US" dirty="0" smtClean="0"/>
              <a:t>e+ beam with 3 mm Be target along the ring (not at IR center in this example)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4325" y="2378354"/>
            <a:ext cx="168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target,</a:t>
            </a:r>
          </a:p>
          <a:p>
            <a:r>
              <a:rPr lang="en-US" dirty="0" smtClean="0"/>
              <a:t>starting point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7174" y="4638676"/>
            <a:ext cx="168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40 turns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28863" y="1643063"/>
            <a:ext cx="56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x-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x</a:t>
            </a:r>
            <a:endParaRPr lang="en-US" sz="20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416256" y="1643063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y-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y</a:t>
            </a:r>
            <a:endParaRPr lang="en-US" sz="20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6519679" y="1630453"/>
            <a:ext cx="467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t-E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92389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 based Colliders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6854" y="124899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A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30000" dirty="0" err="1"/>
              <a:t>+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30000" dirty="0"/>
              <a:t>-</a:t>
            </a:r>
            <a:r>
              <a:rPr lang="en-US" dirty="0"/>
              <a:t> collider offers an ideal technology to extend lepton high energy frontier in the multi-</a:t>
            </a:r>
            <a:r>
              <a:rPr lang="en-US" dirty="0" err="1"/>
              <a:t>TeV</a:t>
            </a:r>
            <a:r>
              <a:rPr lang="en-US" dirty="0"/>
              <a:t> range:</a:t>
            </a:r>
          </a:p>
          <a:p>
            <a:pPr lvl="1"/>
            <a:r>
              <a:rPr lang="en-US" dirty="0"/>
              <a:t>No synchrotron radiation (limit of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circular colliders)</a:t>
            </a:r>
          </a:p>
          <a:p>
            <a:pPr lvl="1"/>
            <a:r>
              <a:rPr lang="en-US" dirty="0"/>
              <a:t>No </a:t>
            </a:r>
            <a:r>
              <a:rPr lang="en-US" dirty="0" err="1"/>
              <a:t>beamstrahlung</a:t>
            </a:r>
            <a:r>
              <a:rPr lang="en-US" dirty="0"/>
              <a:t> (limit of </a:t>
            </a:r>
            <a:r>
              <a:rPr lang="en-US" dirty="0" err="1"/>
              <a:t>e</a:t>
            </a:r>
            <a:r>
              <a:rPr lang="en-US" baseline="30000" dirty="0" err="1"/>
              <a:t>+</a:t>
            </a:r>
            <a:r>
              <a:rPr lang="en-US" dirty="0" err="1"/>
              <a:t>e</a:t>
            </a:r>
            <a:r>
              <a:rPr lang="en-US" baseline="30000" dirty="0"/>
              <a:t>-</a:t>
            </a:r>
            <a:r>
              <a:rPr lang="en-US" dirty="0"/>
              <a:t> linear colliders)</a:t>
            </a:r>
          </a:p>
          <a:p>
            <a:pPr lvl="1"/>
            <a:r>
              <a:rPr lang="en-US" dirty="0"/>
              <a:t>but muon lifetime is 2.2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err="1"/>
              <a:t>s</a:t>
            </a:r>
            <a:r>
              <a:rPr lang="en-US" dirty="0"/>
              <a:t> (at rest)</a:t>
            </a:r>
          </a:p>
          <a:p>
            <a:r>
              <a:rPr lang="en-US" dirty="0"/>
              <a:t>Best performances in terms of luminosity and power consumption</a:t>
            </a:r>
          </a:p>
          <a:p>
            <a:endParaRPr lang="en-US" dirty="0"/>
          </a:p>
          <a:p>
            <a:r>
              <a:rPr lang="en-US" dirty="0"/>
              <a:t>Great potentiality if the technology proves its feasibility:</a:t>
            </a:r>
          </a:p>
          <a:p>
            <a:pPr lvl="1"/>
            <a:r>
              <a:rPr lang="en-US" dirty="0" smtClean="0"/>
              <a:t>cooled muon </a:t>
            </a:r>
            <a:r>
              <a:rPr lang="en-US" dirty="0"/>
              <a:t>source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ast </a:t>
            </a:r>
            <a:r>
              <a:rPr lang="en-US" dirty="0"/>
              <a:t>acceleration</a:t>
            </a:r>
          </a:p>
          <a:p>
            <a:pPr lvl="1"/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 Collider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adiation </a:t>
            </a:r>
            <a:r>
              <a:rPr lang="en-US" dirty="0"/>
              <a:t>Safety (muon decay in accelerator and detector)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14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51675" y="1248996"/>
            <a:ext cx="886460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rgbClr val="011893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Wingdings" charset="2"/>
              <a:buChar char="ü"/>
              <a:defRPr sz="18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08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71" y="0"/>
            <a:ext cx="9006115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Muon Colliders potential </a:t>
            </a:r>
            <a:r>
              <a:rPr lang="en-US" b="1" dirty="0">
                <a:solidFill>
                  <a:schemeClr val="tx1"/>
                </a:solidFill>
              </a:rPr>
              <a:t>of extending </a:t>
            </a:r>
            <a:r>
              <a:rPr lang="en-US" b="1" dirty="0" smtClean="0">
                <a:solidFill>
                  <a:schemeClr val="tx1"/>
                </a:solidFill>
              </a:rPr>
              <a:t>leptons 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high </a:t>
            </a:r>
            <a:r>
              <a:rPr lang="en-US" b="1" dirty="0">
                <a:solidFill>
                  <a:schemeClr val="tx1"/>
                </a:solidFill>
              </a:rPr>
              <a:t>energy frontier with </a:t>
            </a:r>
            <a:r>
              <a:rPr lang="en-US" b="1" dirty="0" smtClean="0"/>
              <a:t>high performance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81" y="1143000"/>
            <a:ext cx="8210419" cy="5116827"/>
          </a:xfr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577981" y="5770040"/>
            <a:ext cx="1184849" cy="277317"/>
          </a:xfrm>
        </p:spPr>
        <p:txBody>
          <a:bodyPr/>
          <a:lstStyle/>
          <a:p>
            <a:r>
              <a:rPr lang="en-US" altLang="ja-JP" smtClean="0">
                <a:solidFill>
                  <a:schemeClr val="tx1"/>
                </a:solidFill>
              </a:rPr>
              <a:t>JP.Delahaye</a:t>
            </a:r>
            <a:endParaRPr lang="en-US" altLang="ja-JP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05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9102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Muon Source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idx="1"/>
              </p:nvPr>
            </p:nvSpPr>
            <p:spPr>
              <a:xfrm>
                <a:off x="187719" y="706244"/>
                <a:ext cx="8703520" cy="5985849"/>
              </a:xfrm>
              <a:noFill/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2400" b="1" dirty="0" smtClean="0"/>
                  <a:t>Goals</a:t>
                </a:r>
              </a:p>
              <a:p>
                <a:r>
                  <a:rPr lang="en-US" sz="2200" b="1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Neutrino Factories</a:t>
                </a:r>
                <a:r>
                  <a:rPr lang="en-US" sz="2200" dirty="0" smtClean="0">
                    <a:solidFill>
                      <a:schemeClr val="accent4">
                        <a:lumMod val="50000"/>
                      </a:schemeClr>
                    </a:solidFill>
                  </a:rPr>
                  <a:t>: </a:t>
                </a:r>
                <a:r>
                  <a:rPr lang="en-US" sz="2200" dirty="0">
                    <a:cs typeface="Symbol" charset="2"/>
                  </a:rPr>
                  <a:t>Rate &gt; </a:t>
                </a:r>
                <a:r>
                  <a:rPr lang="en-US" sz="2200" dirty="0" smtClean="0">
                    <a:cs typeface="Symbol" charset="2"/>
                  </a:rPr>
                  <a:t>10</a:t>
                </a:r>
                <a:r>
                  <a:rPr lang="en-US" sz="2200" baseline="30000" dirty="0" smtClean="0">
                    <a:cs typeface="Symbol" charset="2"/>
                  </a:rPr>
                  <a:t>14</a:t>
                </a:r>
                <a:r>
                  <a:rPr lang="en-US" sz="2200" dirty="0" smtClean="0">
                    <a:cs typeface="Symbol" charset="2"/>
                  </a:rPr>
                  <a:t> </a:t>
                </a:r>
                <a:r>
                  <a:rPr lang="en-US" sz="2200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cs typeface="Symbol" charset="2"/>
                  </a:rPr>
                  <a:t>/sec within the acceptance of a </a:t>
                </a:r>
                <a:r>
                  <a:rPr lang="en-US" sz="2200" dirty="0" smtClean="0"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cs typeface="Symbol" charset="2"/>
                  </a:rPr>
                  <a:t> ring</a:t>
                </a:r>
              </a:p>
              <a:p>
                <a:r>
                  <a:rPr lang="en-US" sz="2200" b="1" dirty="0" smtClean="0">
                    <a:solidFill>
                      <a:srgbClr val="660066"/>
                    </a:solidFill>
                    <a:cs typeface="Symbol" charset="2"/>
                  </a:rPr>
                  <a:t>Muon Collider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:        luminosities &gt;10</a:t>
                </a:r>
                <a:r>
                  <a:rPr lang="en-US" sz="2200" baseline="30000" dirty="0" smtClean="0">
                    <a:solidFill>
                      <a:srgbClr val="660066"/>
                    </a:solidFill>
                    <a:cs typeface="Symbol" charset="2"/>
                  </a:rPr>
                  <a:t>34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/cm</a:t>
                </a:r>
                <a:r>
                  <a:rPr lang="en-US" sz="2200" baseline="30000" dirty="0" smtClean="0">
                    <a:solidFill>
                      <a:srgbClr val="660066"/>
                    </a:solidFill>
                    <a:cs typeface="Symbol" charset="2"/>
                  </a:rPr>
                  <a:t>-2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s</a:t>
                </a:r>
                <a:r>
                  <a:rPr lang="en-US" sz="2200" baseline="30000" dirty="0" smtClean="0">
                    <a:solidFill>
                      <a:srgbClr val="660066"/>
                    </a:solidFill>
                    <a:cs typeface="Symbol" charset="2"/>
                  </a:rPr>
                  <a:t>-1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 at </a:t>
                </a:r>
                <a:r>
                  <a:rPr lang="en-US" sz="2200" dirty="0" err="1" smtClean="0">
                    <a:solidFill>
                      <a:srgbClr val="660066"/>
                    </a:solidFill>
                    <a:cs typeface="Symbol" charset="2"/>
                  </a:rPr>
                  <a:t>TeV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-scale (≈N</a:t>
                </a:r>
                <a:r>
                  <a:rPr lang="en-US" sz="2200" baseline="-25000" dirty="0" smtClean="0">
                    <a:solidFill>
                      <a:srgbClr val="660066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baseline="30000" dirty="0" smtClean="0">
                    <a:solidFill>
                      <a:srgbClr val="660066"/>
                    </a:solidFill>
                    <a:cs typeface="Symbol" charset="2"/>
                  </a:rPr>
                  <a:t>2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 </a:t>
                </a:r>
                <a:r>
                  <a:rPr lang="en-US" sz="2200" baseline="30000" dirty="0" smtClean="0">
                    <a:solidFill>
                      <a:srgbClr val="660066"/>
                    </a:solidFill>
                    <a:cs typeface="Symbol" charset="2"/>
                  </a:rPr>
                  <a:t> 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1/</a:t>
                </a:r>
                <a:r>
                  <a:rPr lang="en-US" sz="2200" dirty="0" err="1" smtClean="0">
                    <a:solidFill>
                      <a:srgbClr val="660066"/>
                    </a:solidFill>
                    <a:latin typeface="Symbol" charset="2"/>
                    <a:cs typeface="Symbol" charset="2"/>
                  </a:rPr>
                  <a:t>e</a:t>
                </a:r>
                <a:r>
                  <a:rPr lang="en-US" sz="2200" baseline="-25000" dirty="0" err="1" smtClean="0">
                    <a:solidFill>
                      <a:srgbClr val="660066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solidFill>
                      <a:srgbClr val="660066"/>
                    </a:solidFill>
                    <a:cs typeface="Symbol" charset="2"/>
                  </a:rPr>
                  <a:t>) </a:t>
                </a:r>
                <a:endParaRPr lang="en-US" sz="2200" dirty="0" smtClean="0">
                  <a:solidFill>
                    <a:srgbClr val="660066"/>
                  </a:solidFill>
                </a:endParaRPr>
              </a:p>
              <a:p>
                <a:pPr marL="0" indent="0">
                  <a:buNone/>
                </a:pPr>
                <a:endParaRPr lang="en-US" sz="1800" b="1" dirty="0">
                  <a:cs typeface="Symbol" charset="2"/>
                </a:endParaRPr>
              </a:p>
              <a:p>
                <a:pPr marL="0" indent="0">
                  <a:buNone/>
                </a:pPr>
                <a:r>
                  <a:rPr lang="en-US" sz="2400" b="1" dirty="0" smtClean="0">
                    <a:cs typeface="Symbol" charset="2"/>
                  </a:rPr>
                  <a:t>Options</a:t>
                </a:r>
                <a:r>
                  <a:rPr lang="en-US" sz="2400" dirty="0" smtClean="0">
                    <a:cs typeface="Symbol" charset="2"/>
                  </a:rPr>
                  <a:t>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200" dirty="0" smtClean="0">
                    <a:solidFill>
                      <a:srgbClr val="002060"/>
                    </a:solidFill>
                    <a:cs typeface="Symbol" charset="2"/>
                  </a:rPr>
                  <a:t>Tertiary production through </a:t>
                </a:r>
                <a:r>
                  <a:rPr lang="en-US" sz="2200" b="1" dirty="0" smtClean="0">
                    <a:solidFill>
                      <a:srgbClr val="002060"/>
                    </a:solidFill>
                    <a:cs typeface="Symbol" charset="2"/>
                  </a:rPr>
                  <a:t>proton on target: </a:t>
                </a:r>
                <a:r>
                  <a:rPr lang="en-US" sz="2200" dirty="0" smtClean="0">
                    <a:cs typeface="Symbol" charset="2"/>
                  </a:rPr>
                  <a:t>cooling needed, baseline for </a:t>
                </a:r>
                <a:r>
                  <a:rPr lang="en-US" sz="2200" dirty="0" err="1" smtClean="0">
                    <a:cs typeface="Symbol" charset="2"/>
                  </a:rPr>
                  <a:t>Fermilab</a:t>
                </a:r>
                <a:r>
                  <a:rPr lang="en-US" sz="2200" dirty="0" smtClean="0">
                    <a:cs typeface="Symbol" charset="2"/>
                  </a:rPr>
                  <a:t> design study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200" dirty="0" smtClean="0">
                    <a:solidFill>
                      <a:srgbClr val="002060"/>
                    </a:solidFill>
                    <a:cs typeface="Symbol" charset="2"/>
                  </a:rPr>
                  <a:t>     production Rate &gt; 10</a:t>
                </a:r>
                <a:r>
                  <a:rPr lang="en-US" sz="2200" baseline="30000" dirty="0" smtClean="0">
                    <a:solidFill>
                      <a:srgbClr val="002060"/>
                    </a:solidFill>
                    <a:cs typeface="Symbol" charset="2"/>
                  </a:rPr>
                  <a:t>13</a:t>
                </a:r>
                <a:r>
                  <a:rPr lang="en-US" sz="2200" dirty="0">
                    <a:solidFill>
                      <a:srgbClr val="00206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solidFill>
                      <a:srgbClr val="002060"/>
                    </a:solidFill>
                    <a:cs typeface="Symbol" charset="2"/>
                  </a:rPr>
                  <a:t>/sec	  N</a:t>
                </a:r>
                <a:r>
                  <a:rPr lang="en-US" sz="2200" baseline="-25000" dirty="0" smtClean="0">
                    <a:solidFill>
                      <a:srgbClr val="00206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baseline="-25000" dirty="0" smtClean="0">
                    <a:solidFill>
                      <a:srgbClr val="002060"/>
                    </a:solidFill>
                    <a:cs typeface="Symbol" charset="2"/>
                  </a:rPr>
                  <a:t> </a:t>
                </a:r>
                <a:r>
                  <a:rPr lang="en-US" sz="2200" dirty="0" smtClean="0">
                    <a:solidFill>
                      <a:srgbClr val="002060"/>
                    </a:solidFill>
                    <a:cs typeface="Symbol" charset="2"/>
                  </a:rPr>
                  <a:t>= 2×10</a:t>
                </a:r>
                <a:r>
                  <a:rPr lang="en-US" sz="2200" baseline="30000" dirty="0" smtClean="0">
                    <a:solidFill>
                      <a:srgbClr val="002060"/>
                    </a:solidFill>
                    <a:cs typeface="Symbol" charset="2"/>
                  </a:rPr>
                  <a:t>12</a:t>
                </a:r>
                <a:r>
                  <a:rPr lang="en-US" sz="2200" dirty="0" smtClean="0">
                    <a:solidFill>
                      <a:srgbClr val="002060"/>
                    </a:solidFill>
                    <a:cs typeface="Symbol" charset="2"/>
                  </a:rPr>
                  <a:t>/bunch</a:t>
                </a:r>
                <a:r>
                  <a:rPr lang="en-US" sz="2200" dirty="0" smtClean="0">
                    <a:solidFill>
                      <a:srgbClr val="000090"/>
                    </a:solidFill>
                    <a:cs typeface="Symbol" charset="2"/>
                  </a:rPr>
                  <a:t> </a:t>
                </a:r>
                <a:endParaRPr lang="en-US" sz="2000" dirty="0">
                  <a:solidFill>
                    <a:srgbClr val="000090"/>
                  </a:solidFill>
                  <a:cs typeface="Symbol" charset="2"/>
                </a:endParaRPr>
              </a:p>
              <a:p>
                <a:pPr marL="457200" lvl="2" indent="0">
                  <a:lnSpc>
                    <a:spcPct val="80000"/>
                  </a:lnSpc>
                  <a:buNone/>
                </a:pPr>
                <a:endParaRPr lang="en-US" sz="1600" dirty="0" smtClean="0">
                  <a:solidFill>
                    <a:srgbClr val="000090"/>
                  </a:solidFill>
                  <a:cs typeface="Symbol" charset="2"/>
                </a:endParaRPr>
              </a:p>
              <a:p>
                <a:r>
                  <a:rPr lang="en-US" sz="2200" b="1" dirty="0" err="1" smtClean="0">
                    <a:solidFill>
                      <a:srgbClr val="FF0000"/>
                    </a:solidFill>
                    <a:cs typeface="Symbol" charset="2"/>
                  </a:rPr>
                  <a:t>e</a:t>
                </a:r>
                <a:r>
                  <a:rPr lang="en-US" sz="2200" b="1" baseline="30000" dirty="0" err="1" smtClean="0">
                    <a:solidFill>
                      <a:srgbClr val="FF0000"/>
                    </a:solidFill>
                    <a:cs typeface="Symbol" charset="2"/>
                  </a:rPr>
                  <a:t>+</a:t>
                </a:r>
                <a:r>
                  <a:rPr lang="en-US" sz="2200" b="1" dirty="0" err="1" smtClean="0">
                    <a:solidFill>
                      <a:srgbClr val="FF0000"/>
                    </a:solidFill>
                    <a:cs typeface="Symbol" charset="2"/>
                  </a:rPr>
                  <a:t>e</a:t>
                </a:r>
                <a:r>
                  <a:rPr lang="en-US" sz="2200" b="1" baseline="30000" dirty="0" smtClean="0">
                    <a:solidFill>
                      <a:srgbClr val="FF0000"/>
                    </a:solidFill>
                    <a:cs typeface="Symbol" charset="2"/>
                  </a:rPr>
                  <a:t>-</a:t>
                </a:r>
                <a:r>
                  <a:rPr lang="en-US" sz="2200" b="1" dirty="0" smtClean="0">
                    <a:solidFill>
                      <a:srgbClr val="FF0000"/>
                    </a:solidFill>
                    <a:cs typeface="Symbol" charset="2"/>
                  </a:rPr>
                  <a:t> annihilation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: </a:t>
                </a:r>
                <a:r>
                  <a:rPr lang="en-US" sz="2200" b="1" dirty="0" smtClean="0">
                    <a:solidFill>
                      <a:srgbClr val="FF0000"/>
                    </a:solidFill>
                    <a:cs typeface="Symbol" charset="2"/>
                  </a:rPr>
                  <a:t>positron beam on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 </a:t>
                </a:r>
                <a:r>
                  <a:rPr lang="en-US" sz="2200" b="1" dirty="0" smtClean="0">
                    <a:solidFill>
                      <a:srgbClr val="FF0000"/>
                    </a:solidFill>
                    <a:cs typeface="Symbol" charset="2"/>
                  </a:rPr>
                  <a:t>target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: </a:t>
                </a:r>
                <a:r>
                  <a:rPr lang="en-US" sz="2200" dirty="0" smtClean="0">
                    <a:cs typeface="Symbol" charset="2"/>
                  </a:rPr>
                  <a:t>very low emittance and no cooling needed, baseline for our proposal here                                                  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production 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Rate </a:t>
                </a:r>
                <a:r>
                  <a:rPr lang="en-US" sz="2200" dirty="0">
                    <a:solidFill>
                      <a:srgbClr val="FF0000"/>
                    </a:solidFill>
                    <a:cs typeface="Symbol" charset="2"/>
                  </a:rPr>
                  <a:t>≈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10</a:t>
                </a:r>
                <a:r>
                  <a:rPr lang="en-US" sz="2200" baseline="30000" dirty="0" smtClean="0">
                    <a:solidFill>
                      <a:srgbClr val="FF0000"/>
                    </a:solidFill>
                    <a:cs typeface="Symbol" charset="2"/>
                  </a:rPr>
                  <a:t>11 </a:t>
                </a:r>
                <a:r>
                  <a:rPr lang="en-US" sz="2200" dirty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/</a:t>
                </a:r>
                <a:r>
                  <a:rPr lang="en-US" sz="2200" dirty="0">
                    <a:solidFill>
                      <a:srgbClr val="FF0000"/>
                    </a:solidFill>
                    <a:cs typeface="Symbol" charset="2"/>
                  </a:rPr>
                  <a:t>sec</a:t>
                </a:r>
                <a:r>
                  <a:rPr lang="en-US" sz="2200" dirty="0">
                    <a:solidFill>
                      <a:srgbClr val="FF0000"/>
                    </a:solidFill>
                  </a:rPr>
                  <a:t>  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N</a:t>
                </a:r>
                <a:r>
                  <a:rPr lang="en-US" sz="2200" baseline="-25000" dirty="0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 </a:t>
                </a:r>
                <a:r>
                  <a:rPr lang="en-US" sz="2200" dirty="0">
                    <a:solidFill>
                      <a:srgbClr val="FF0000"/>
                    </a:solidFill>
                    <a:cs typeface="Symbol" charset="2"/>
                  </a:rPr>
                  <a:t>≈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 6</a:t>
                </a:r>
                <a:r>
                  <a:rPr lang="en-US" sz="2200" dirty="0" smtClean="0">
                    <a:solidFill>
                      <a:srgbClr val="FF0000"/>
                    </a:solidFill>
                    <a:cs typeface="Symbol" charset="2"/>
                  </a:rPr>
                  <a:t>×10</a:t>
                </a:r>
                <a:r>
                  <a:rPr lang="en-US" sz="2200" baseline="30000" dirty="0" smtClean="0">
                    <a:solidFill>
                      <a:srgbClr val="FF0000"/>
                    </a:solidFill>
                    <a:cs typeface="Symbol" charset="2"/>
                  </a:rPr>
                  <a:t>9</a:t>
                </a:r>
                <a:r>
                  <a:rPr lang="en-US" sz="2200" dirty="0" smtClean="0">
                    <a:solidFill>
                      <a:srgbClr val="FF0000"/>
                    </a:solidFill>
                  </a:rPr>
                  <a:t>/bunch</a:t>
                </a:r>
              </a:p>
              <a:p>
                <a:pPr marL="0" indent="0">
                  <a:buNone/>
                </a:pPr>
                <a:r>
                  <a:rPr lang="en-US" sz="1200" dirty="0" smtClean="0">
                    <a:solidFill>
                      <a:srgbClr val="0000FF"/>
                    </a:solidFill>
                  </a:rPr>
                  <a:t>  </a:t>
                </a:r>
                <a:endParaRPr lang="en-US" sz="1200" b="1" dirty="0">
                  <a:solidFill>
                    <a:srgbClr val="0000FF"/>
                  </a:solidFill>
                  <a:cs typeface="Symbol" charset="2"/>
                </a:endParaRPr>
              </a:p>
              <a:p>
                <a:pPr marL="0" indent="0">
                  <a:lnSpc>
                    <a:spcPct val="80000"/>
                  </a:lnSpc>
                  <a:buNone/>
                </a:pPr>
                <a:endParaRPr lang="en-US" sz="500" b="1" dirty="0" smtClean="0">
                  <a:solidFill>
                    <a:schemeClr val="accent1">
                      <a:lumMod val="75000"/>
                    </a:schemeClr>
                  </a:solidFill>
                  <a:cs typeface="Symbol" charset="2"/>
                </a:endParaRPr>
              </a:p>
              <a:p>
                <a:pPr>
                  <a:lnSpc>
                    <a:spcPct val="80000"/>
                  </a:lnSpc>
                </a:pPr>
                <a:r>
                  <a:rPr lang="en-US" sz="2200" b="1" dirty="0" smtClean="0">
                    <a:solidFill>
                      <a:srgbClr val="00B050"/>
                    </a:solidFill>
                    <a:cs typeface="Symbol" charset="2"/>
                  </a:rPr>
                  <a:t>by Gammas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(</a:t>
                </a:r>
                <a:r>
                  <a:rPr lang="en-US" sz="2000" dirty="0" err="1" smtClean="0">
                    <a:solidFill>
                      <a:srgbClr val="00B050"/>
                    </a:solidFill>
                    <a:latin typeface="Symbol" charset="2"/>
                    <a:ea typeface="Symbol" charset="2"/>
                    <a:cs typeface="Symbol" charset="2"/>
                  </a:rPr>
                  <a:t>g</a:t>
                </a:r>
                <a:r>
                  <a:rPr lang="en-US" sz="2000" dirty="0" err="1" smtClean="0">
                    <a:solidFill>
                      <a:srgbClr val="00B050"/>
                    </a:solidFill>
                    <a:ea typeface="Symbol" charset="2"/>
                    <a:cs typeface="Symbol" charset="2"/>
                  </a:rPr>
                  <a:t>N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2000" smtClean="0">
                        <a:solidFill>
                          <a:srgbClr val="00B05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2000" dirty="0" err="1" smtClean="0">
                    <a:solidFill>
                      <a:srgbClr val="00B05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2000" baseline="30000" dirty="0" err="1" smtClean="0">
                    <a:solidFill>
                      <a:srgbClr val="00B050"/>
                    </a:solidFill>
                  </a:rPr>
                  <a:t>+</a:t>
                </a:r>
                <a:r>
                  <a:rPr lang="en-US" sz="2000" dirty="0" err="1" smtClean="0">
                    <a:solidFill>
                      <a:srgbClr val="00B050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2000" baseline="30000" dirty="0" err="1" smtClean="0">
                    <a:solidFill>
                      <a:srgbClr val="00B050"/>
                    </a:solidFill>
                  </a:rPr>
                  <a:t>-</a:t>
                </a:r>
                <a:r>
                  <a:rPr lang="en-US" sz="2000" dirty="0" err="1" smtClean="0">
                    <a:solidFill>
                      <a:srgbClr val="00B050"/>
                    </a:solidFill>
                  </a:rPr>
                  <a:t>N</a:t>
                </a:r>
                <a:r>
                  <a:rPr lang="en-US" sz="2000" dirty="0" smtClean="0">
                    <a:solidFill>
                      <a:srgbClr val="00B050"/>
                    </a:solidFill>
                  </a:rPr>
                  <a:t>)</a:t>
                </a:r>
                <a:r>
                  <a:rPr lang="en-US" sz="2200" b="1" dirty="0" smtClean="0">
                    <a:solidFill>
                      <a:srgbClr val="00B050"/>
                    </a:solidFill>
                    <a:cs typeface="Symbol" charset="2"/>
                  </a:rPr>
                  <a:t>: GeV-scale Compton </a:t>
                </a:r>
                <a:r>
                  <a:rPr lang="en-US" sz="2200" b="1" dirty="0" err="1" smtClean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g</a:t>
                </a:r>
                <a:r>
                  <a:rPr lang="en-US" sz="2200" b="1" dirty="0" err="1" smtClean="0">
                    <a:solidFill>
                      <a:srgbClr val="00B050"/>
                    </a:solidFill>
                    <a:cs typeface="Symbol" charset="2"/>
                  </a:rPr>
                  <a:t>s</a:t>
                </a:r>
                <a:r>
                  <a:rPr lang="en-US" sz="2200" b="1" dirty="0" smtClean="0">
                    <a:solidFill>
                      <a:srgbClr val="00B050"/>
                    </a:solidFill>
                    <a:cs typeface="Symbol" charset="2"/>
                  </a:rPr>
                  <a:t>  </a:t>
                </a:r>
                <a:endParaRPr lang="en-US" sz="2200" dirty="0" smtClean="0">
                  <a:solidFill>
                    <a:srgbClr val="00B050"/>
                  </a:solidFill>
                  <a:cs typeface="Symbol" charset="2"/>
                </a:endParaRPr>
              </a:p>
              <a:p>
                <a:pPr marL="0">
                  <a:lnSpc>
                    <a:spcPct val="80000"/>
                  </a:lnSpc>
                  <a:buNone/>
                </a:pPr>
                <a:r>
                  <a:rPr lang="en-US" sz="2200" dirty="0" smtClean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   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production</a:t>
                </a:r>
                <a:r>
                  <a:rPr lang="en-US" sz="2200" dirty="0" smtClean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Rate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≈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 5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×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10</a:t>
                </a:r>
                <a:r>
                  <a:rPr lang="en-US" sz="2200" baseline="30000" dirty="0" smtClean="0">
                    <a:solidFill>
                      <a:srgbClr val="00B050"/>
                    </a:solidFill>
                    <a:cs typeface="Symbol" charset="2"/>
                  </a:rPr>
                  <a:t>10 </a:t>
                </a:r>
                <a:r>
                  <a:rPr lang="en-US" sz="2200" dirty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/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sec	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N</a:t>
                </a:r>
                <a:r>
                  <a:rPr lang="en-US" sz="2200" baseline="-25000" dirty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baseline="-25000" dirty="0" smtClean="0">
                    <a:solidFill>
                      <a:srgbClr val="00B050"/>
                    </a:solidFill>
                    <a:cs typeface="Symbol" charset="2"/>
                  </a:rPr>
                  <a:t>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≈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10</a:t>
                </a:r>
                <a:r>
                  <a:rPr lang="en-US" sz="2200" baseline="30000" dirty="0" smtClean="0">
                    <a:solidFill>
                      <a:srgbClr val="00B050"/>
                    </a:solidFill>
                    <a:cs typeface="Symbol" charset="2"/>
                  </a:rPr>
                  <a:t>6     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(Pulsed </a:t>
                </a:r>
                <a:r>
                  <a:rPr lang="en-US" sz="2200" dirty="0" err="1" smtClean="0">
                    <a:solidFill>
                      <a:srgbClr val="00B050"/>
                    </a:solidFill>
                    <a:cs typeface="Symbol" charset="2"/>
                  </a:rPr>
                  <a:t>Linac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	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)</a:t>
                </a:r>
                <a:endParaRPr lang="en-US" sz="2200" baseline="30000" dirty="0" smtClean="0">
                  <a:solidFill>
                    <a:srgbClr val="00B050"/>
                  </a:solidFill>
                  <a:cs typeface="Symbol" charset="2"/>
                </a:endParaRPr>
              </a:p>
              <a:p>
                <a:pPr marL="0">
                  <a:lnSpc>
                    <a:spcPct val="80000"/>
                  </a:lnSpc>
                  <a:buNone/>
                </a:pP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    production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Rate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&gt;10</a:t>
                </a:r>
                <a:r>
                  <a:rPr lang="en-US" sz="2200" baseline="30000" dirty="0" smtClean="0">
                    <a:solidFill>
                      <a:srgbClr val="00B050"/>
                    </a:solidFill>
                    <a:cs typeface="Symbol" charset="2"/>
                  </a:rPr>
                  <a:t>13 </a:t>
                </a:r>
                <a:r>
                  <a:rPr lang="en-US" sz="2200" dirty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/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sec	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N</a:t>
                </a:r>
                <a:r>
                  <a:rPr lang="en-US" sz="2200" baseline="-25000" dirty="0">
                    <a:solidFill>
                      <a:srgbClr val="00B050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sz="2200" baseline="-25000" dirty="0" smtClean="0">
                    <a:solidFill>
                      <a:srgbClr val="00B050"/>
                    </a:solidFill>
                    <a:cs typeface="Symbol" charset="2"/>
                  </a:rPr>
                  <a:t>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≈ few×10</a:t>
                </a:r>
                <a:r>
                  <a:rPr lang="en-US" sz="2200" baseline="30000" dirty="0" smtClean="0">
                    <a:solidFill>
                      <a:srgbClr val="00B050"/>
                    </a:solidFill>
                    <a:cs typeface="Symbol" charset="2"/>
                  </a:rPr>
                  <a:t>4   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(High </a:t>
                </a:r>
                <a:r>
                  <a:rPr lang="en-US" sz="2200" dirty="0">
                    <a:solidFill>
                      <a:srgbClr val="00B050"/>
                    </a:solidFill>
                    <a:cs typeface="Symbol" charset="2"/>
                  </a:rPr>
                  <a:t>Current </a:t>
                </a:r>
                <a:r>
                  <a:rPr lang="en-US" sz="2200" dirty="0" smtClean="0">
                    <a:solidFill>
                      <a:srgbClr val="00B050"/>
                    </a:solidFill>
                    <a:cs typeface="Symbol" charset="2"/>
                  </a:rPr>
                  <a:t>ERL)</a:t>
                </a:r>
                <a:endParaRPr lang="en-US" sz="2200" baseline="30000" dirty="0" smtClean="0">
                  <a:solidFill>
                    <a:srgbClr val="00B050"/>
                  </a:solidFill>
                  <a:cs typeface="Symbol" charset="2"/>
                </a:endParaRPr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7719" y="706244"/>
                <a:ext cx="8703520" cy="5985849"/>
              </a:xfrm>
              <a:blipFill rotWithShape="0">
                <a:blip r:embed="rId2"/>
                <a:stretch>
                  <a:fillRect l="-1120" t="-815" r="-4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011" y="6246805"/>
                <a:ext cx="754073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cs typeface="Symbol" charset="2"/>
                  </a:rPr>
                  <a:t>see also: W</a:t>
                </a:r>
                <a:r>
                  <a:rPr lang="en-US" sz="1600" dirty="0">
                    <a:cs typeface="Symbol" charset="2"/>
                  </a:rPr>
                  <a:t>. Barletta and A. M. </a:t>
                </a:r>
                <a:r>
                  <a:rPr lang="en-US" sz="1600" dirty="0" err="1">
                    <a:cs typeface="Symbol" charset="2"/>
                  </a:rPr>
                  <a:t>Sessler</a:t>
                </a:r>
                <a:r>
                  <a:rPr lang="en-US" sz="1600" dirty="0">
                    <a:cs typeface="Symbol" charset="2"/>
                  </a:rPr>
                  <a:t> NIM A 350 (1994) </a:t>
                </a:r>
                <a:r>
                  <a:rPr lang="en-US" sz="1600" dirty="0" smtClean="0">
                    <a:cs typeface="Symbol" charset="2"/>
                  </a:rPr>
                  <a:t>36-44 </a:t>
                </a:r>
                <a:r>
                  <a:rPr lang="en-US" sz="1600" dirty="0" smtClean="0">
                    <a:solidFill>
                      <a:schemeClr val="tx1"/>
                    </a:solidFill>
                    <a:cs typeface="Symbol" charset="2"/>
                  </a:rPr>
                  <a:t>(</a:t>
                </a:r>
                <a:r>
                  <a:rPr lang="en-US" sz="16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e</a:t>
                </a:r>
                <a:r>
                  <a:rPr lang="en-US" sz="1600" baseline="300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-</a:t>
                </a:r>
                <a:r>
                  <a:rPr lang="en-US" sz="16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N</a:t>
                </a:r>
                <a14:m>
                  <m:oMath xmlns="" xmlns:m="http://schemas.openxmlformats.org/officeDocument/2006/math">
                    <m:r>
                      <m:rPr>
                        <m:nor/>
                      </m:rPr>
                      <a:rPr lang="is-IS" sz="160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1600" dirty="0" err="1" smtClean="0">
                    <a:solidFill>
                      <a:schemeClr val="tx1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600" baseline="30000" dirty="0" err="1" smtClean="0">
                    <a:solidFill>
                      <a:schemeClr val="tx1"/>
                    </a:solidFill>
                  </a:rPr>
                  <a:t>+</a:t>
                </a:r>
                <a:r>
                  <a:rPr lang="en-US" sz="1600" dirty="0" err="1" smtClean="0">
                    <a:solidFill>
                      <a:schemeClr val="tx1"/>
                    </a:solidFill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sz="1600" baseline="30000" dirty="0" smtClean="0">
                    <a:solidFill>
                      <a:schemeClr val="tx1"/>
                    </a:solidFill>
                  </a:rPr>
                  <a:t>- </a:t>
                </a:r>
                <a:r>
                  <a:rPr lang="en-US" sz="16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e</a:t>
                </a:r>
                <a:r>
                  <a:rPr lang="en-US" sz="1600" baseline="30000" dirty="0" smtClean="0">
                    <a:solidFill>
                      <a:schemeClr val="tx1"/>
                    </a:solidFill>
                    <a:ea typeface="Symbol" charset="2"/>
                    <a:cs typeface="Symbol" charset="2"/>
                  </a:rPr>
                  <a:t>-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N)</a:t>
                </a:r>
                <a:r>
                  <a:rPr lang="en-US" sz="1600" dirty="0" smtClean="0">
                    <a:solidFill>
                      <a:schemeClr val="tx1"/>
                    </a:solidFill>
                    <a:cs typeface="Symbol" charset="2"/>
                  </a:rPr>
                  <a:t> 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1" y="6246805"/>
                <a:ext cx="7540733" cy="338554"/>
              </a:xfrm>
              <a:prstGeom prst="rect">
                <a:avLst/>
              </a:prstGeom>
              <a:blipFill rotWithShape="0">
                <a:blip r:embed="rId3"/>
                <a:stretch>
                  <a:fillRect t="-7273" b="-254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121750" y="5310853"/>
            <a:ext cx="17432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not discussed here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107037" y="1129745"/>
            <a:ext cx="8954910" cy="98534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7037" y="2726673"/>
            <a:ext cx="8954910" cy="1094340"/>
          </a:xfrm>
          <a:prstGeom prst="rect">
            <a:avLst/>
          </a:prstGeom>
          <a:noFill/>
          <a:ln w="28575">
            <a:solidFill>
              <a:srgbClr val="01189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7037" y="4014439"/>
            <a:ext cx="8954910" cy="103756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7037" y="5202003"/>
            <a:ext cx="8954910" cy="136552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1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source Comparison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566435" y="2016177"/>
          <a:ext cx="8120364" cy="2407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128"/>
                <a:gridCol w="2337813"/>
                <a:gridCol w="1204644"/>
                <a:gridCol w="1890779"/>
              </a:tblGrid>
              <a:tr h="575676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11893"/>
                          </a:solidFill>
                        </a:rPr>
                        <a:t>Physical process</a:t>
                      </a:r>
                      <a:endParaRPr lang="en-US" dirty="0">
                        <a:solidFill>
                          <a:srgbClr val="01189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11893"/>
                          </a:solidFill>
                        </a:rPr>
                        <a:t>Rate </a:t>
                      </a:r>
                      <a:r>
                        <a:rPr lang="en-US" dirty="0" smtClean="0">
                          <a:solidFill>
                            <a:srgbClr val="011893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011893"/>
                          </a:solidFill>
                          <a:latin typeface="+mn-lt"/>
                          <a:ea typeface="+mn-ea"/>
                          <a:cs typeface="+mn-cs"/>
                        </a:rPr>
                        <a:t>/s</a:t>
                      </a:r>
                      <a:endParaRPr lang="en-US" dirty="0">
                        <a:solidFill>
                          <a:srgbClr val="01189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11893"/>
                          </a:solidFill>
                          <a:cs typeface="Symbol" charset="2"/>
                        </a:rPr>
                        <a:t>normalized emittance 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rgbClr val="011893"/>
                          </a:solidFill>
                          <a:cs typeface="Symbol" charset="2"/>
                        </a:rPr>
                        <a:t> [</a:t>
                      </a:r>
                      <a:r>
                        <a:rPr lang="en-US" sz="1800" dirty="0" smtClean="0">
                          <a:solidFill>
                            <a:srgbClr val="011893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800" dirty="0" smtClean="0">
                          <a:solidFill>
                            <a:srgbClr val="011893"/>
                          </a:solidFill>
                          <a:latin typeface="+mn-lt"/>
                          <a:ea typeface="+mn-ea"/>
                          <a:cs typeface="Symbol" charset="2"/>
                        </a:rPr>
                        <a:t>m</a:t>
                      </a:r>
                      <a:r>
                        <a:rPr lang="en-US" sz="1800" dirty="0" smtClean="0">
                          <a:solidFill>
                            <a:srgbClr val="011893"/>
                          </a:solidFill>
                          <a:cs typeface="Symbol" charset="2"/>
                        </a:rPr>
                        <a:t>-rad]</a:t>
                      </a:r>
                      <a:endParaRPr lang="en-US" dirty="0">
                        <a:solidFill>
                          <a:srgbClr val="011893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e+  on target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e+e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-→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  <a:cs typeface="Symbol" charset="2"/>
                        </a:rPr>
                        <a:t>0.9x10</a:t>
                      </a:r>
                      <a:r>
                        <a:rPr lang="en-US" sz="1800" b="1" baseline="30000" dirty="0" smtClean="0">
                          <a:solidFill>
                            <a:srgbClr val="FF0000"/>
                          </a:solidFill>
                          <a:cs typeface="Symbol" charset="2"/>
                        </a:rPr>
                        <a:t>11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0.04 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Protons on target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 N→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kX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→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X’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  <a:cs typeface="Symbol" charset="2"/>
                        </a:rPr>
                        <a:t>10</a:t>
                      </a:r>
                      <a:r>
                        <a:rPr lang="en-US" sz="1800" baseline="30000" dirty="0" smtClean="0">
                          <a:solidFill>
                            <a:schemeClr val="tx1"/>
                          </a:solidFill>
                          <a:cs typeface="Symbol" charset="2"/>
                        </a:rPr>
                        <a:t>13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charset="2"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2060"/>
                          </a:solidFill>
                          <a:latin typeface="+mn-lt"/>
                          <a:ea typeface="Symbol" charset="2"/>
                          <a:cs typeface="Symbol" charset="2"/>
                        </a:rPr>
                        <a:t>Compton </a:t>
                      </a:r>
                      <a:r>
                        <a:rPr lang="en-US" sz="2000" dirty="0" smtClean="0">
                          <a:solidFill>
                            <a:srgbClr val="00206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g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285750" marR="0" lvl="0" indent="-28575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charset="2"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on target</a:t>
                      </a:r>
                      <a:endParaRPr lang="en-US" sz="200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206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g  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  <a:latin typeface="+mn-lt"/>
                          <a:ea typeface="Symbol" charset="2"/>
                          <a:cs typeface="Symbol" charset="2"/>
                        </a:rPr>
                        <a:t>N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→ </a:t>
                      </a:r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dirty="0" err="1" smtClean="0">
                          <a:solidFill>
                            <a:srgbClr val="002060"/>
                          </a:solidFill>
                        </a:rPr>
                        <a:t>+</a:t>
                      </a:r>
                      <a:r>
                        <a:rPr lang="en-US" dirty="0" err="1" smtClean="0">
                          <a:solidFill>
                            <a:srgbClr val="002060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- 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  <a:cs typeface="Symbol" charset="2"/>
                        </a:rPr>
                        <a:t>5x10</a:t>
                      </a:r>
                      <a:r>
                        <a:rPr lang="en-US" sz="1800" baseline="30000" dirty="0" smtClean="0">
                          <a:solidFill>
                            <a:srgbClr val="002060"/>
                          </a:solidFill>
                          <a:cs typeface="Symbol" charset="2"/>
                        </a:rPr>
                        <a:t>10</a:t>
                      </a: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06902" y="4935117"/>
                <a:ext cx="244828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902" y="4935117"/>
                <a:ext cx="2448280" cy="276999"/>
              </a:xfrm>
              <a:prstGeom prst="rect">
                <a:avLst/>
              </a:prstGeom>
              <a:blipFill rotWithShape="1">
                <a:blip r:embed="rId3"/>
                <a:stretch>
                  <a:fillRect l="-1489" t="-8511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6558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M. Boscolo, MAC, LNGS, 10 Oct.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91164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82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7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8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9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4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7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>
            <a:latin typeface="+mj-lt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10_FNAL_MAP_R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0.xml><?xml version="1.0" encoding="utf-8"?>
<a:theme xmlns:a="http://schemas.openxmlformats.org/drawingml/2006/main" name="11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1.xml><?xml version="1.0" encoding="utf-8"?>
<a:theme xmlns:a="http://schemas.openxmlformats.org/drawingml/2006/main" name="12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2.xml><?xml version="1.0" encoding="utf-8"?>
<a:theme xmlns:a="http://schemas.openxmlformats.org/drawingml/2006/main" name="13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FermilabTemplateCurrent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5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6_FNAL_MAP_R2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3_MuPAC_Review_Templat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19090</TotalTime>
  <Words>4656</Words>
  <Application>Microsoft Macintosh PowerPoint</Application>
  <PresentationFormat>On-screen Show (4:3)</PresentationFormat>
  <Paragraphs>888</Paragraphs>
  <Slides>40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24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65" baseType="lpstr">
      <vt:lpstr>Office Theme</vt:lpstr>
      <vt:lpstr>FNAL_MAP_R2</vt:lpstr>
      <vt:lpstr>1_FNAL_MAP_R2</vt:lpstr>
      <vt:lpstr>2_FNAL_MAP_R2</vt:lpstr>
      <vt:lpstr>3_FNAL_MAP_R2</vt:lpstr>
      <vt:lpstr>4_FNAL_MAP_R2</vt:lpstr>
      <vt:lpstr>5_FNAL_MAP_R2</vt:lpstr>
      <vt:lpstr>6_FNAL_MAP_R2</vt:lpstr>
      <vt:lpstr>3_MuPAC_Review_Template</vt:lpstr>
      <vt:lpstr>7_FNAL_MAP_R2</vt:lpstr>
      <vt:lpstr>8_FNAL_MAP_R2</vt:lpstr>
      <vt:lpstr>9_FNAL_MAP_R2</vt:lpstr>
      <vt:lpstr>1_Office Theme</vt:lpstr>
      <vt:lpstr>3_Office Theme</vt:lpstr>
      <vt:lpstr>4_Theme1</vt:lpstr>
      <vt:lpstr>4_Office Theme</vt:lpstr>
      <vt:lpstr>5_Office Theme</vt:lpstr>
      <vt:lpstr>7_Office Theme</vt:lpstr>
      <vt:lpstr>10_FNAL_MAP_R2</vt:lpstr>
      <vt:lpstr>11_FNAL_MAP_R2</vt:lpstr>
      <vt:lpstr>12_FNAL_MAP_R2</vt:lpstr>
      <vt:lpstr>13_FNAL_MAP_R2</vt:lpstr>
      <vt:lpstr>6_Office Theme</vt:lpstr>
      <vt:lpstr>FermilabTemplateCurrent</vt:lpstr>
      <vt:lpstr>Equation</vt:lpstr>
      <vt:lpstr>Low EMittance Muon Accelerator studies </vt:lpstr>
      <vt:lpstr>Low EMittance Muon Accelerator team</vt:lpstr>
      <vt:lpstr>Outline  </vt:lpstr>
      <vt:lpstr>PowerPoint Presentation</vt:lpstr>
      <vt:lpstr>Muon based Colliders</vt:lpstr>
      <vt:lpstr>Muon Colliders potential of extending leptons  high energy frontier with high performance</vt:lpstr>
      <vt:lpstr>Muon Source</vt:lpstr>
      <vt:lpstr>Muon source Comparison</vt:lpstr>
      <vt:lpstr>PowerPoint Presentation</vt:lpstr>
      <vt:lpstr>PowerPoint Presentation</vt:lpstr>
      <vt:lpstr>Low emittance m beam source</vt:lpstr>
      <vt:lpstr>PowerPoint Presentation</vt:lpstr>
      <vt:lpstr>Cross-section, muons beam divergence and energy spread as a function of the e+ beam energy</vt:lpstr>
      <vt:lpstr>PowerPoint Presentation</vt:lpstr>
      <vt:lpstr>Criteria for target design</vt:lpstr>
      <vt:lpstr>Criteria for target design</vt:lpstr>
      <vt:lpstr>Low emittance m beam production by positrons on target </vt:lpstr>
      <vt:lpstr>PowerPoint Presentation</vt:lpstr>
      <vt:lpstr>PowerPoint Presentation</vt:lpstr>
      <vt:lpstr>Low emittance m beam production by positrons on target </vt:lpstr>
      <vt:lpstr>PowerPoint Presentation</vt:lpstr>
      <vt:lpstr>Annual dose</vt:lpstr>
      <vt:lpstr>PowerPoint Presentation</vt:lpstr>
      <vt:lpstr>CMC</vt:lpstr>
      <vt:lpstr>Low emittance  45 GeV positron  ring</vt:lpstr>
      <vt:lpstr>Multi-turn simulations</vt:lpstr>
      <vt:lpstr>e+ lifetime with Be target</vt:lpstr>
      <vt:lpstr>Evolution of e+ beam size and divergence</vt:lpstr>
      <vt:lpstr>Going to lighter targets for m production</vt:lpstr>
      <vt:lpstr>Target: thermo-mechanical                          stresses considerations</vt:lpstr>
      <vt:lpstr>Conventional options for m target</vt:lpstr>
      <vt:lpstr>m Accumulator Rings considerations</vt:lpstr>
      <vt:lpstr>Luminosity of m+m- Collider vs e+ beam energy</vt:lpstr>
      <vt:lpstr>Test @CERN</vt:lpstr>
      <vt:lpstr>Experimental set-up</vt:lpstr>
      <vt:lpstr>PowerPoint Presentation</vt:lpstr>
      <vt:lpstr>Candidates events in the m chambers</vt:lpstr>
      <vt:lpstr>Conclusion</vt:lpstr>
      <vt:lpstr>Exploring the potential for a Low Emittance Muon Collider</vt:lpstr>
      <vt:lpstr>e+ ring with target: beam evolution  in the 6D phase space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Mario Antonelli</dc:creator>
  <cp:lastModifiedBy>Pantaleo Raimondi</cp:lastModifiedBy>
  <cp:revision>1085</cp:revision>
  <cp:lastPrinted>2016-08-11T13:27:56Z</cp:lastPrinted>
  <dcterms:created xsi:type="dcterms:W3CDTF">2015-06-19T11:44:42Z</dcterms:created>
  <dcterms:modified xsi:type="dcterms:W3CDTF">2014-12-31T23:29:16Z</dcterms:modified>
</cp:coreProperties>
</file>