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21"/>
  </p:notesMasterIdLst>
  <p:handoutMasterIdLst>
    <p:handoutMasterId r:id="rId22"/>
  </p:handoutMasterIdLst>
  <p:sldIdLst>
    <p:sldId id="263" r:id="rId5"/>
    <p:sldId id="267" r:id="rId6"/>
    <p:sldId id="273" r:id="rId7"/>
    <p:sldId id="279" r:id="rId8"/>
    <p:sldId id="274" r:id="rId9"/>
    <p:sldId id="281" r:id="rId10"/>
    <p:sldId id="288" r:id="rId11"/>
    <p:sldId id="289" r:id="rId12"/>
    <p:sldId id="280" r:id="rId13"/>
    <p:sldId id="284" r:id="rId14"/>
    <p:sldId id="286" r:id="rId15"/>
    <p:sldId id="283" r:id="rId16"/>
    <p:sldId id="282" r:id="rId17"/>
    <p:sldId id="275" r:id="rId18"/>
    <p:sldId id="277" r:id="rId19"/>
    <p:sldId id="266" r:id="rId20"/>
  </p:sldIdLst>
  <p:sldSz cx="9144000" cy="5143500" type="screen16x9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A5A5A"/>
    <a:srgbClr val="003FBC"/>
    <a:srgbClr val="FFD88B"/>
    <a:srgbClr val="F17505"/>
    <a:srgbClr val="008DF6"/>
    <a:srgbClr val="0093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Objects="1" showGuides="1">
      <p:cViewPr varScale="1">
        <p:scale>
          <a:sx n="145" d="100"/>
          <a:sy n="145" d="100"/>
        </p:scale>
        <p:origin x="624" y="12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29/09/2017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053827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29/09/2017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059624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52174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354347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5649649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80284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028808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 smtClean="0"/>
              <a:t>Presentation title - line 1 - Arial 30pt - bold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 - line 2</a:t>
            </a:r>
            <a:br>
              <a:rPr lang="en-GB" noProof="0" dirty="0" smtClean="0"/>
            </a:br>
            <a:r>
              <a:rPr lang="en-GB" noProof="0" dirty="0" smtClean="0"/>
              <a:t>line 3</a:t>
            </a:r>
            <a:br>
              <a:rPr lang="en-GB" noProof="0" dirty="0" smtClean="0"/>
            </a:br>
            <a:r>
              <a:rPr lang="en-GB" noProof="0" dirty="0" smtClean="0"/>
              <a:t>line 4   </a:t>
            </a:r>
            <a:endParaRPr lang="en-GB" noProof="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990600" y="4767263"/>
            <a:ext cx="6690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 smtClean="0"/>
              <a:t>G.Vandoni @ SPS &amp; LHC Machine Protection Panel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 smtClean="0"/>
              <a:t>G.Vandoni @ SPS &amp; LHC Machine Protection Panel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 smtClean="0"/>
              <a:t>G.Vandoni @ SPS &amp; LHC Machine Protection Panel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 smtClean="0"/>
              <a:t>G.Vandoni @ SPS &amp; LHC Machine Protection Panel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fr-FR" noProof="0" smtClean="0"/>
              <a:t>G.Vandoni @ SPS &amp; LHC Machine Protection Panel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r>
              <a:rPr lang="fr-FR" noProof="0" smtClean="0"/>
              <a:t>G.Vandoni @ SPS &amp; LHC Machine Protection Panel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219200" y="4767263"/>
            <a:ext cx="6573000" cy="270000"/>
          </a:xfrm>
        </p:spPr>
        <p:txBody>
          <a:bodyPr/>
          <a:lstStyle/>
          <a:p>
            <a:r>
              <a:rPr lang="fr-FR" noProof="0" smtClean="0"/>
              <a:t>G.Vandoni @ SPS &amp; LHC Machine Protection Panel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6592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4767263"/>
            <a:ext cx="65508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fr-FR" smtClean="0"/>
              <a:t>G.Vandoni @ SPS &amp; LHC Machine Protection Panel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5" Type="http://schemas.openxmlformats.org/officeDocument/2006/relationships/hyperlink" Target="https://indico.cern.ch/event/463435/" TargetMode="External"/><Relationship Id="rId4" Type="http://schemas.openxmlformats.org/officeDocument/2006/relationships/image" Target="../media/image10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re 17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SPS CC: Final plan for interlocking of crab cavities in SPS </a:t>
            </a:r>
          </a:p>
        </p:txBody>
      </p:sp>
      <p:sp>
        <p:nvSpPr>
          <p:cNvPr id="19" name="Sous-titre 18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err="1" smtClean="0"/>
              <a:t>G.Vandoni</a:t>
            </a:r>
            <a:endParaRPr lang="en-GB" dirty="0"/>
          </a:p>
        </p:txBody>
      </p:sp>
      <p:sp>
        <p:nvSpPr>
          <p:cNvPr id="20" name="Espace réservé du texte 19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b="0" i="0" dirty="0" smtClean="0">
                <a:solidFill>
                  <a:schemeClr val="bg2"/>
                </a:solidFill>
              </a:rPr>
              <a:t>MPP 29</a:t>
            </a:r>
            <a:r>
              <a:rPr lang="en-GB" b="0" i="0" baseline="30000" dirty="0" smtClean="0">
                <a:solidFill>
                  <a:schemeClr val="bg2"/>
                </a:solidFill>
              </a:rPr>
              <a:t>th</a:t>
            </a:r>
            <a:r>
              <a:rPr lang="en-GB" b="0" i="0" dirty="0" smtClean="0">
                <a:solidFill>
                  <a:schemeClr val="bg2"/>
                </a:solidFill>
              </a:rPr>
              <a:t> September 2017</a:t>
            </a:r>
            <a:endParaRPr lang="en-GB" b="0" i="0" dirty="0">
              <a:solidFill>
                <a:schemeClr val="bg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 err="1" smtClean="0"/>
              <a:t>G.Vandoni</a:t>
            </a:r>
            <a:r>
              <a:rPr lang="en-GB" noProof="0" dirty="0" smtClean="0"/>
              <a:t> @ SPS &amp; LHC Machine Protection Panel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sp>
        <p:nvSpPr>
          <p:cNvPr id="7" name="TextBox 6"/>
          <p:cNvSpPr txBox="1"/>
          <p:nvPr/>
        </p:nvSpPr>
        <p:spPr>
          <a:xfrm>
            <a:off x="1925707" y="840709"/>
            <a:ext cx="216597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50" dirty="0">
                <a:solidFill>
                  <a:schemeClr val="bg1"/>
                </a:solidFill>
              </a:rPr>
              <a:t>Cryogenic distribution line</a:t>
            </a:r>
            <a:endParaRPr lang="fr-FR" sz="1350" dirty="0">
              <a:solidFill>
                <a:schemeClr val="bg1"/>
              </a:solidFill>
            </a:endParaRPr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2868286"/>
              </p:ext>
            </p:extLst>
          </p:nvPr>
        </p:nvGraphicFramePr>
        <p:xfrm>
          <a:off x="539552" y="6808"/>
          <a:ext cx="7704855" cy="47671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250856"/>
                <a:gridCol w="2947599"/>
                <a:gridCol w="835465"/>
                <a:gridCol w="1670935"/>
              </a:tblGrid>
              <a:tr h="476710">
                <a:tc>
                  <a:txBody>
                    <a:bodyPr/>
                    <a:lstStyle/>
                    <a:p>
                      <a:pPr marL="90488" indent="-80963" algn="l" defTabSz="457200" rtl="0" eaLnBrk="1" latinLnBrk="0" hangingPunct="1">
                        <a:buClr>
                          <a:srgbClr val="5A5A5A"/>
                        </a:buClr>
                        <a:buFont typeface="Courier New" panose="02070309020205020404" pitchFamily="49" charset="0"/>
                        <a:buChar char="o"/>
                      </a:pPr>
                      <a:r>
                        <a:rPr lang="en-GB" sz="1000" dirty="0" smtClean="0"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000" b="1" kern="1200" dirty="0" smtClean="0">
                          <a:solidFill>
                            <a:srgbClr val="5A5A5A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TEST STAND ARCHITECTURE</a:t>
                      </a:r>
                      <a:endParaRPr lang="en-GB" sz="1000" b="1" kern="1200" dirty="0">
                        <a:solidFill>
                          <a:srgbClr val="5A5A5A"/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90488" indent="-90488">
                        <a:buClr>
                          <a:srgbClr val="0093BE"/>
                        </a:buClr>
                        <a:buFont typeface="Calibri" panose="020F0502020204030204" pitchFamily="34" charset="0"/>
                        <a:buChar char="●"/>
                      </a:pPr>
                      <a:r>
                        <a:rPr lang="en-GB" sz="1000" b="1" dirty="0" smtClean="0">
                          <a:solidFill>
                            <a:srgbClr val="5A5A5A"/>
                          </a:solidFill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000" b="1" kern="1200" baseline="0" dirty="0" smtClean="0">
                          <a:solidFill>
                            <a:srgbClr val="0093BE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INTERLOCKS FUNCTIONAL SPECIFICATION</a:t>
                      </a:r>
                      <a:endParaRPr lang="en-GB" sz="1000" b="1" kern="1200" baseline="0" dirty="0">
                        <a:solidFill>
                          <a:srgbClr val="0093BE"/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90488" indent="-80963">
                        <a:buFont typeface="Courier New" panose="02070309020205020404" pitchFamily="49" charset="0"/>
                        <a:buChar char="o"/>
                      </a:pPr>
                      <a:r>
                        <a:rPr lang="en-GB" sz="1000" b="1" dirty="0" smtClean="0">
                          <a:solidFill>
                            <a:srgbClr val="5A5A5A"/>
                          </a:solidFill>
                          <a:latin typeface="Calibri" panose="020F0502020204030204" pitchFamily="34" charset="0"/>
                        </a:rPr>
                        <a:t> ACTIONS</a:t>
                      </a:r>
                      <a:endParaRPr lang="en-GB" sz="1000" b="1" dirty="0">
                        <a:solidFill>
                          <a:srgbClr val="5A5A5A"/>
                        </a:solidFill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90488" indent="-80963">
                        <a:buFont typeface="Courier New" panose="02070309020205020404" pitchFamily="49" charset="0"/>
                        <a:buChar char="o"/>
                      </a:pPr>
                      <a:r>
                        <a:rPr lang="en-GB" sz="1000" b="1" dirty="0" smtClean="0">
                          <a:solidFill>
                            <a:srgbClr val="5A5A5A"/>
                          </a:solidFill>
                          <a:latin typeface="Calibri" panose="020F0502020204030204" pitchFamily="34" charset="0"/>
                        </a:rPr>
                        <a:t> CONCLUSIONS</a:t>
                      </a:r>
                      <a:endParaRPr lang="en-GB" sz="1000" b="1" dirty="0">
                        <a:solidFill>
                          <a:srgbClr val="5A5A5A"/>
                        </a:solidFill>
                        <a:latin typeface="Calibri" panose="020F050202020403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0" y="284367"/>
            <a:ext cx="9144000" cy="540000"/>
          </a:xfrm>
        </p:spPr>
        <p:txBody>
          <a:bodyPr/>
          <a:lstStyle/>
          <a:p>
            <a:r>
              <a:rPr lang="en-GB" dirty="0" smtClean="0"/>
              <a:t>Machine protection - BIS board entries</a:t>
            </a:r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94352" y="1282900"/>
            <a:ext cx="2989616" cy="239008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8226" y="1282900"/>
            <a:ext cx="3782286" cy="3025829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1204683" y="917260"/>
            <a:ext cx="19809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5A5A5A"/>
                </a:solidFill>
                <a:latin typeface="Calibri" panose="020F0502020204030204" pitchFamily="34" charset="0"/>
              </a:rPr>
              <a:t>BIS SPS RING – BA6</a:t>
            </a:r>
            <a:endParaRPr lang="en-GB" dirty="0">
              <a:solidFill>
                <a:srgbClr val="5A5A5A"/>
              </a:solidFill>
              <a:latin typeface="Calibri" panose="020F050202020403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292080" y="917260"/>
            <a:ext cx="17068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5A5A5A"/>
                </a:solidFill>
                <a:latin typeface="Calibri" panose="020F0502020204030204" pitchFamily="34" charset="0"/>
              </a:rPr>
              <a:t>BIS EXTR1 – BA6</a:t>
            </a:r>
            <a:endParaRPr lang="en-GB" dirty="0">
              <a:solidFill>
                <a:srgbClr val="5A5A5A"/>
              </a:solidFill>
              <a:latin typeface="Calibri" panose="020F050202020403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791756" y="2141233"/>
            <a:ext cx="31611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5A5A5A"/>
                </a:solidFill>
                <a:latin typeface="Calibri" panose="020F0502020204030204" pitchFamily="34" charset="0"/>
              </a:rPr>
              <a:t>U</a:t>
            </a:r>
            <a:endParaRPr lang="en-GB" sz="1600" dirty="0">
              <a:solidFill>
                <a:srgbClr val="5A5A5A"/>
              </a:solidFill>
              <a:latin typeface="Calibri" panose="020F0502020204030204" pitchFamily="34" charset="0"/>
            </a:endParaRPr>
          </a:p>
        </p:txBody>
      </p:sp>
      <p:grpSp>
        <p:nvGrpSpPr>
          <p:cNvPr id="34" name="Group 33"/>
          <p:cNvGrpSpPr/>
          <p:nvPr/>
        </p:nvGrpSpPr>
        <p:grpSpPr>
          <a:xfrm>
            <a:off x="140834" y="1831925"/>
            <a:ext cx="1155534" cy="307777"/>
            <a:chOff x="140834" y="1831925"/>
            <a:chExt cx="1155534" cy="307777"/>
          </a:xfrm>
        </p:grpSpPr>
        <p:sp>
          <p:nvSpPr>
            <p:cNvPr id="22" name="TextBox 21"/>
            <p:cNvSpPr txBox="1"/>
            <p:nvPr/>
          </p:nvSpPr>
          <p:spPr>
            <a:xfrm>
              <a:off x="140834" y="1831925"/>
              <a:ext cx="865685" cy="30777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400" dirty="0" smtClean="0">
                  <a:solidFill>
                    <a:srgbClr val="008DF6"/>
                  </a:solidFill>
                  <a:latin typeface="Calibri" panose="020F0502020204030204" pitchFamily="34" charset="0"/>
                </a:rPr>
                <a:t>VVS CIBU</a:t>
              </a:r>
              <a:endParaRPr lang="en-GB" sz="1400" dirty="0">
                <a:solidFill>
                  <a:srgbClr val="008DF6"/>
                </a:solidFill>
                <a:latin typeface="Calibri" panose="020F0502020204030204" pitchFamily="34" charset="0"/>
              </a:endParaRPr>
            </a:p>
          </p:txBody>
        </p:sp>
        <p:cxnSp>
          <p:nvCxnSpPr>
            <p:cNvPr id="23" name="Elbow Connector 22"/>
            <p:cNvCxnSpPr/>
            <p:nvPr/>
          </p:nvCxnSpPr>
          <p:spPr>
            <a:xfrm flipV="1">
              <a:off x="1021254" y="2007498"/>
              <a:ext cx="275114" cy="1"/>
            </a:xfrm>
            <a:prstGeom prst="bentConnector3">
              <a:avLst/>
            </a:prstGeom>
            <a:ln>
              <a:solidFill>
                <a:schemeClr val="accent6">
                  <a:lumMod val="75000"/>
                </a:schemeClr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" name="TextBox 23"/>
          <p:cNvSpPr txBox="1"/>
          <p:nvPr/>
        </p:nvSpPr>
        <p:spPr>
          <a:xfrm>
            <a:off x="103762" y="2851308"/>
            <a:ext cx="906017" cy="30777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txBody>
          <a:bodyPr wrap="none" rtlCol="0">
            <a:spAutoFit/>
          </a:bodyPr>
          <a:lstStyle>
            <a:defPPr>
              <a:defRPr lang="fr-FR"/>
            </a:defPPr>
            <a:lvl1pPr algn="ctr">
              <a:defRPr sz="1600">
                <a:solidFill>
                  <a:srgbClr val="0070C0"/>
                </a:solidFill>
                <a:latin typeface="Calibri" panose="020F0502020204030204" pitchFamily="34" charset="0"/>
              </a:defRPr>
            </a:lvl1pPr>
          </a:lstStyle>
          <a:p>
            <a:r>
              <a:rPr lang="en-GB" sz="1400" dirty="0">
                <a:solidFill>
                  <a:srgbClr val="008DF6"/>
                </a:solidFill>
              </a:rPr>
              <a:t>BLM CIBU</a:t>
            </a:r>
          </a:p>
        </p:txBody>
      </p:sp>
      <p:cxnSp>
        <p:nvCxnSpPr>
          <p:cNvPr id="25" name="Elbow Connector 24"/>
          <p:cNvCxnSpPr/>
          <p:nvPr/>
        </p:nvCxnSpPr>
        <p:spPr>
          <a:xfrm flipV="1">
            <a:off x="1006519" y="2853637"/>
            <a:ext cx="275114" cy="1"/>
          </a:xfrm>
          <a:prstGeom prst="bentConnector3">
            <a:avLst/>
          </a:prstGeom>
          <a:ln>
            <a:solidFill>
              <a:schemeClr val="accent6">
                <a:lumMod val="75000"/>
              </a:schemeClr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5" name="Group 34"/>
          <p:cNvGrpSpPr/>
          <p:nvPr/>
        </p:nvGrpSpPr>
        <p:grpSpPr>
          <a:xfrm>
            <a:off x="68750" y="2202999"/>
            <a:ext cx="1216143" cy="584775"/>
            <a:chOff x="68750" y="2202999"/>
            <a:chExt cx="1216143" cy="584775"/>
          </a:xfrm>
        </p:grpSpPr>
        <p:sp>
          <p:nvSpPr>
            <p:cNvPr id="14" name="TextBox 13"/>
            <p:cNvSpPr txBox="1"/>
            <p:nvPr/>
          </p:nvSpPr>
          <p:spPr>
            <a:xfrm>
              <a:off x="68750" y="2202999"/>
              <a:ext cx="952504" cy="58477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9050">
              <a:solidFill>
                <a:srgbClr val="F17505"/>
              </a:solidFill>
            </a:ln>
          </p:spPr>
          <p:txBody>
            <a:bodyPr wrap="none" rtlCol="0">
              <a:spAutoFit/>
            </a:bodyPr>
            <a:lstStyle>
              <a:defPPr>
                <a:defRPr lang="fr-FR"/>
              </a:defPPr>
              <a:lvl1pPr algn="ctr">
                <a:defRPr sz="1600">
                  <a:solidFill>
                    <a:srgbClr val="0070C0"/>
                  </a:solidFill>
                  <a:latin typeface="Calibri" panose="020F0502020204030204" pitchFamily="34" charset="0"/>
                </a:defRPr>
              </a:lvl1pPr>
            </a:lstStyle>
            <a:p>
              <a:r>
                <a:rPr lang="en-GB" dirty="0"/>
                <a:t>SPS RING</a:t>
              </a:r>
            </a:p>
            <a:p>
              <a:r>
                <a:rPr lang="en-GB" dirty="0" smtClean="0"/>
                <a:t>CC CIBU</a:t>
              </a:r>
              <a:endParaRPr lang="en-GB" dirty="0"/>
            </a:p>
          </p:txBody>
        </p:sp>
        <p:cxnSp>
          <p:nvCxnSpPr>
            <p:cNvPr id="27" name="Elbow Connector 26"/>
            <p:cNvCxnSpPr/>
            <p:nvPr/>
          </p:nvCxnSpPr>
          <p:spPr>
            <a:xfrm flipV="1">
              <a:off x="1009779" y="2489509"/>
              <a:ext cx="275114" cy="1"/>
            </a:xfrm>
            <a:prstGeom prst="bentConnector3">
              <a:avLst/>
            </a:prstGeom>
            <a:ln>
              <a:solidFill>
                <a:schemeClr val="accent6">
                  <a:lumMod val="75000"/>
                </a:schemeClr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8" name="TextBox 27"/>
          <p:cNvSpPr txBox="1"/>
          <p:nvPr/>
        </p:nvSpPr>
        <p:spPr>
          <a:xfrm>
            <a:off x="1763688" y="2928251"/>
            <a:ext cx="35939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5A5A5A"/>
                </a:solidFill>
                <a:latin typeface="Calibri" panose="020F0502020204030204" pitchFamily="34" charset="0"/>
              </a:rPr>
              <a:t>M</a:t>
            </a:r>
            <a:endParaRPr lang="en-GB" sz="1600" dirty="0">
              <a:solidFill>
                <a:srgbClr val="5A5A5A"/>
              </a:solidFill>
              <a:latin typeface="Calibri" panose="020F050202020403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40835" y="1272510"/>
            <a:ext cx="873996" cy="46166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008DF6"/>
                </a:solidFill>
                <a:latin typeface="Calibri" panose="020F0502020204030204" pitchFamily="34" charset="0"/>
              </a:rPr>
              <a:t>Software Permit</a:t>
            </a:r>
            <a:endParaRPr lang="en-GB" sz="1200" dirty="0">
              <a:solidFill>
                <a:srgbClr val="008DF6"/>
              </a:solidFill>
              <a:latin typeface="Calibri" panose="020F0502020204030204" pitchFamily="34" charset="0"/>
            </a:endParaRPr>
          </a:p>
        </p:txBody>
      </p:sp>
      <p:cxnSp>
        <p:nvCxnSpPr>
          <p:cNvPr id="30" name="Elbow Connector 29"/>
          <p:cNvCxnSpPr/>
          <p:nvPr/>
        </p:nvCxnSpPr>
        <p:spPr>
          <a:xfrm flipV="1">
            <a:off x="1004248" y="1734197"/>
            <a:ext cx="275114" cy="1"/>
          </a:xfrm>
          <a:prstGeom prst="bentConnector3">
            <a:avLst/>
          </a:prstGeom>
          <a:ln>
            <a:solidFill>
              <a:schemeClr val="accent6">
                <a:lumMod val="75000"/>
              </a:schemeClr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3" name="Group 32"/>
          <p:cNvGrpSpPr/>
          <p:nvPr/>
        </p:nvGrpSpPr>
        <p:grpSpPr>
          <a:xfrm>
            <a:off x="4135237" y="2257143"/>
            <a:ext cx="1323798" cy="584775"/>
            <a:chOff x="4135237" y="2257143"/>
            <a:chExt cx="1323798" cy="584775"/>
          </a:xfrm>
        </p:grpSpPr>
        <p:sp>
          <p:nvSpPr>
            <p:cNvPr id="13" name="TextBox 12"/>
            <p:cNvSpPr txBox="1"/>
            <p:nvPr/>
          </p:nvSpPr>
          <p:spPr>
            <a:xfrm>
              <a:off x="4135237" y="2257143"/>
              <a:ext cx="1048684" cy="58477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9050">
              <a:solidFill>
                <a:srgbClr val="F17505"/>
              </a:solidFill>
            </a:ln>
          </p:spPr>
          <p:txBody>
            <a:bodyPr wrap="none" rtlCol="0">
              <a:spAutoFit/>
            </a:bodyPr>
            <a:lstStyle>
              <a:defPPr>
                <a:defRPr lang="fr-FR"/>
              </a:defPPr>
              <a:lvl1pPr algn="ctr">
                <a:defRPr sz="1600">
                  <a:solidFill>
                    <a:srgbClr val="0070C0"/>
                  </a:solidFill>
                  <a:latin typeface="Calibri" panose="020F0502020204030204" pitchFamily="34" charset="0"/>
                </a:defRPr>
              </a:lvl1pPr>
            </a:lstStyle>
            <a:p>
              <a:r>
                <a:rPr lang="en-GB" dirty="0"/>
                <a:t>SPS EXTR1</a:t>
              </a:r>
            </a:p>
            <a:p>
              <a:r>
                <a:rPr lang="en-GB" dirty="0"/>
                <a:t>CC CIBU</a:t>
              </a:r>
            </a:p>
          </p:txBody>
        </p:sp>
        <p:cxnSp>
          <p:nvCxnSpPr>
            <p:cNvPr id="32" name="Elbow Connector 31"/>
            <p:cNvCxnSpPr/>
            <p:nvPr/>
          </p:nvCxnSpPr>
          <p:spPr>
            <a:xfrm flipV="1">
              <a:off x="5183921" y="2537577"/>
              <a:ext cx="275114" cy="1"/>
            </a:xfrm>
            <a:prstGeom prst="bentConnector3">
              <a:avLst/>
            </a:prstGeom>
            <a:ln>
              <a:solidFill>
                <a:schemeClr val="accent6">
                  <a:lumMod val="75000"/>
                </a:schemeClr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6" name="TextBox 35"/>
          <p:cNvSpPr txBox="1"/>
          <p:nvPr/>
        </p:nvSpPr>
        <p:spPr>
          <a:xfrm>
            <a:off x="1258044" y="3743523"/>
            <a:ext cx="3241657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06363" indent="-106363">
              <a:buFont typeface="Arial" panose="020B0604020202020204" pitchFamily="34" charset="0"/>
              <a:buChar char="•"/>
            </a:pPr>
            <a:r>
              <a:rPr lang="en-GB" sz="1600" b="1" dirty="0" smtClean="0">
                <a:solidFill>
                  <a:srgbClr val="5A5A5A"/>
                </a:solidFill>
                <a:latin typeface="Calibri" panose="020F0502020204030204" pitchFamily="34" charset="0"/>
              </a:rPr>
              <a:t>1 new entry, </a:t>
            </a:r>
            <a:r>
              <a:rPr lang="en-GB" sz="1600" b="1" dirty="0" err="1" smtClean="0">
                <a:solidFill>
                  <a:srgbClr val="5A5A5A"/>
                </a:solidFill>
                <a:latin typeface="Calibri" panose="020F0502020204030204" pitchFamily="34" charset="0"/>
              </a:rPr>
              <a:t>unmaskable</a:t>
            </a:r>
            <a:r>
              <a:rPr lang="en-GB" sz="1600" b="1" dirty="0" smtClean="0">
                <a:solidFill>
                  <a:srgbClr val="5A5A5A"/>
                </a:solidFill>
                <a:latin typeface="Calibri" panose="020F0502020204030204" pitchFamily="34" charset="0"/>
              </a:rPr>
              <a:t>, from CC</a:t>
            </a:r>
          </a:p>
          <a:p>
            <a:pPr marL="106363" indent="-106363"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rgbClr val="5A5A5A"/>
                </a:solidFill>
                <a:latin typeface="Calibri" panose="020F0502020204030204" pitchFamily="34" charset="0"/>
              </a:rPr>
              <a:t>VVS exception for V1/V3</a:t>
            </a:r>
          </a:p>
          <a:p>
            <a:pPr marL="106363" indent="-106363"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rgbClr val="5A5A5A"/>
                </a:solidFill>
                <a:latin typeface="Calibri" panose="020F0502020204030204" pitchFamily="34" charset="0"/>
              </a:rPr>
              <a:t>Software permit for OP interlock</a:t>
            </a:r>
          </a:p>
          <a:p>
            <a:pPr marL="106363" indent="-106363"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rgbClr val="5A5A5A"/>
                </a:solidFill>
                <a:latin typeface="Calibri" panose="020F0502020204030204" pitchFamily="34" charset="0"/>
              </a:rPr>
              <a:t>CC BLM individual threshold setting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5321478" y="4309582"/>
            <a:ext cx="320446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07950" indent="-107950">
              <a:buFont typeface="Arial" panose="020B0604020202020204" pitchFamily="34" charset="0"/>
              <a:buChar char="•"/>
            </a:pPr>
            <a:r>
              <a:rPr lang="en-GB" sz="1600" b="1" dirty="0" smtClean="0">
                <a:solidFill>
                  <a:srgbClr val="5A5A5A"/>
                </a:solidFill>
                <a:latin typeface="Calibri" panose="020F0502020204030204" pitchFamily="34" charset="0"/>
              </a:rPr>
              <a:t>1 new entry, </a:t>
            </a:r>
            <a:r>
              <a:rPr lang="en-GB" sz="1600" b="1" dirty="0" err="1" smtClean="0">
                <a:solidFill>
                  <a:srgbClr val="5A5A5A"/>
                </a:solidFill>
                <a:latin typeface="Calibri" panose="020F0502020204030204" pitchFamily="34" charset="0"/>
              </a:rPr>
              <a:t>unmaskable</a:t>
            </a:r>
            <a:r>
              <a:rPr lang="en-GB" sz="1600" b="1" dirty="0" smtClean="0">
                <a:solidFill>
                  <a:srgbClr val="5A5A5A"/>
                </a:solidFill>
                <a:latin typeface="Calibri" panose="020F0502020204030204" pitchFamily="34" charset="0"/>
              </a:rPr>
              <a:t>, from CC</a:t>
            </a:r>
          </a:p>
        </p:txBody>
      </p:sp>
    </p:spTree>
    <p:extLst>
      <p:ext uri="{BB962C8B-B14F-4D97-AF65-F5344CB8AC3E}">
        <p14:creationId xmlns:p14="http://schemas.microsoft.com/office/powerpoint/2010/main" val="2332532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 err="1" smtClean="0"/>
              <a:t>G.Vandoni</a:t>
            </a:r>
            <a:r>
              <a:rPr lang="en-GB" noProof="0" dirty="0" smtClean="0"/>
              <a:t> @ SPS &amp; LHC Machine Protection Panel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2868286"/>
              </p:ext>
            </p:extLst>
          </p:nvPr>
        </p:nvGraphicFramePr>
        <p:xfrm>
          <a:off x="539552" y="6808"/>
          <a:ext cx="7704855" cy="47671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250856"/>
                <a:gridCol w="2947599"/>
                <a:gridCol w="835465"/>
                <a:gridCol w="1670935"/>
              </a:tblGrid>
              <a:tr h="476710">
                <a:tc>
                  <a:txBody>
                    <a:bodyPr/>
                    <a:lstStyle/>
                    <a:p>
                      <a:pPr marL="90488" indent="-80963" algn="l" defTabSz="457200" rtl="0" eaLnBrk="1" latinLnBrk="0" hangingPunct="1">
                        <a:buClr>
                          <a:srgbClr val="5A5A5A"/>
                        </a:buClr>
                        <a:buFont typeface="Courier New" panose="02070309020205020404" pitchFamily="49" charset="0"/>
                        <a:buChar char="o"/>
                      </a:pPr>
                      <a:r>
                        <a:rPr lang="en-GB" sz="1000" dirty="0" smtClean="0"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000" b="1" kern="1200" dirty="0" smtClean="0">
                          <a:solidFill>
                            <a:srgbClr val="5A5A5A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TEST STAND ARCHITECTURE</a:t>
                      </a:r>
                      <a:endParaRPr lang="en-GB" sz="1000" b="1" kern="1200" dirty="0">
                        <a:solidFill>
                          <a:srgbClr val="5A5A5A"/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90488" indent="-90488">
                        <a:buClr>
                          <a:srgbClr val="0093BE"/>
                        </a:buClr>
                        <a:buFont typeface="Calibri" panose="020F0502020204030204" pitchFamily="34" charset="0"/>
                        <a:buChar char="●"/>
                      </a:pPr>
                      <a:r>
                        <a:rPr lang="en-GB" sz="1000" b="1" dirty="0" smtClean="0">
                          <a:solidFill>
                            <a:srgbClr val="5A5A5A"/>
                          </a:solidFill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000" b="1" kern="1200" baseline="0" dirty="0" smtClean="0">
                          <a:solidFill>
                            <a:srgbClr val="0093BE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INTERLOCKS FUNCTIONAL SPECIFICATION</a:t>
                      </a:r>
                      <a:endParaRPr lang="en-GB" sz="1000" b="1" kern="1200" baseline="0" dirty="0">
                        <a:solidFill>
                          <a:srgbClr val="0093BE"/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90488" indent="-80963">
                        <a:buFont typeface="Courier New" panose="02070309020205020404" pitchFamily="49" charset="0"/>
                        <a:buChar char="o"/>
                      </a:pPr>
                      <a:r>
                        <a:rPr lang="en-GB" sz="1000" b="1" dirty="0" smtClean="0">
                          <a:solidFill>
                            <a:srgbClr val="5A5A5A"/>
                          </a:solidFill>
                          <a:latin typeface="Calibri" panose="020F0502020204030204" pitchFamily="34" charset="0"/>
                        </a:rPr>
                        <a:t> ACTIONS</a:t>
                      </a:r>
                      <a:endParaRPr lang="en-GB" sz="1000" b="1" dirty="0">
                        <a:solidFill>
                          <a:srgbClr val="5A5A5A"/>
                        </a:solidFill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90488" indent="-80963">
                        <a:buFont typeface="Courier New" panose="02070309020205020404" pitchFamily="49" charset="0"/>
                        <a:buChar char="o"/>
                      </a:pPr>
                      <a:r>
                        <a:rPr lang="en-GB" sz="1000" b="1" dirty="0" smtClean="0">
                          <a:solidFill>
                            <a:srgbClr val="5A5A5A"/>
                          </a:solidFill>
                          <a:latin typeface="Calibri" panose="020F0502020204030204" pitchFamily="34" charset="0"/>
                        </a:rPr>
                        <a:t> CONCLUSIONS</a:t>
                      </a:r>
                      <a:endParaRPr lang="en-GB" sz="1000" b="1" dirty="0">
                        <a:solidFill>
                          <a:srgbClr val="5A5A5A"/>
                        </a:solidFill>
                        <a:latin typeface="Calibri" panose="020F050202020403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76175" y="192822"/>
            <a:ext cx="499322" cy="237892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 rot="16200000">
            <a:off x="-2155979" y="2242945"/>
            <a:ext cx="4922950" cy="540000"/>
          </a:xfrm>
        </p:spPr>
        <p:txBody>
          <a:bodyPr/>
          <a:lstStyle/>
          <a:p>
            <a:pPr algn="l"/>
            <a:r>
              <a:rPr lang="en-GB" sz="2400" dirty="0" smtClean="0"/>
              <a:t>Controls layout Transfer Table</a:t>
            </a:r>
            <a:endParaRPr lang="en-GB" sz="24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03648" y="323064"/>
            <a:ext cx="6312034" cy="460465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490845" y="4657732"/>
            <a:ext cx="216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C00000"/>
                </a:solidFill>
              </a:rPr>
              <a:t>?</a:t>
            </a:r>
            <a:endParaRPr lang="en-GB" dirty="0">
              <a:solidFill>
                <a:srgbClr val="C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907704" y="2332527"/>
            <a:ext cx="936104" cy="276999"/>
          </a:xfrm>
          <a:prstGeom prst="rect">
            <a:avLst/>
          </a:prstGeom>
          <a:solidFill>
            <a:srgbClr val="FFD88B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003FBC"/>
                </a:solidFill>
                <a:latin typeface="Calibri Light" panose="020F0302020204030204" pitchFamily="34" charset="0"/>
              </a:rPr>
              <a:t>ACCESS</a:t>
            </a:r>
            <a:endParaRPr lang="en-GB" sz="1200" dirty="0">
              <a:solidFill>
                <a:srgbClr val="003FBC"/>
              </a:solidFill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6683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G.Vandoni @ SPS &amp; LHC Machine Protection Panel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2868286"/>
              </p:ext>
            </p:extLst>
          </p:nvPr>
        </p:nvGraphicFramePr>
        <p:xfrm>
          <a:off x="539552" y="6808"/>
          <a:ext cx="7704855" cy="47671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250856"/>
                <a:gridCol w="2947599"/>
                <a:gridCol w="835465"/>
                <a:gridCol w="1670935"/>
              </a:tblGrid>
              <a:tr h="476710">
                <a:tc>
                  <a:txBody>
                    <a:bodyPr/>
                    <a:lstStyle/>
                    <a:p>
                      <a:pPr marL="90488" indent="-80963" algn="l" defTabSz="457200" rtl="0" eaLnBrk="1" latinLnBrk="0" hangingPunct="1">
                        <a:buClr>
                          <a:srgbClr val="5A5A5A"/>
                        </a:buClr>
                        <a:buFont typeface="Courier New" panose="02070309020205020404" pitchFamily="49" charset="0"/>
                        <a:buChar char="o"/>
                      </a:pPr>
                      <a:r>
                        <a:rPr lang="en-GB" sz="1000" dirty="0" smtClean="0"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000" b="1" kern="1200" dirty="0" smtClean="0">
                          <a:solidFill>
                            <a:srgbClr val="5A5A5A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TEST STAND ARCHITECTURE</a:t>
                      </a:r>
                      <a:endParaRPr lang="en-GB" sz="1000" b="1" kern="1200" dirty="0">
                        <a:solidFill>
                          <a:srgbClr val="5A5A5A"/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90488" indent="-90488">
                        <a:buClr>
                          <a:srgbClr val="0093BE"/>
                        </a:buClr>
                        <a:buFont typeface="Calibri" panose="020F0502020204030204" pitchFamily="34" charset="0"/>
                        <a:buChar char="●"/>
                      </a:pPr>
                      <a:r>
                        <a:rPr lang="en-GB" sz="1000" b="1" dirty="0" smtClean="0">
                          <a:solidFill>
                            <a:srgbClr val="5A5A5A"/>
                          </a:solidFill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000" b="1" kern="1200" baseline="0" dirty="0" smtClean="0">
                          <a:solidFill>
                            <a:srgbClr val="0093BE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INTERLOCKS FUNCTIONAL SPECIFICATION</a:t>
                      </a:r>
                      <a:endParaRPr lang="en-GB" sz="1000" b="1" kern="1200" baseline="0" dirty="0">
                        <a:solidFill>
                          <a:srgbClr val="0093BE"/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90488" indent="-80963">
                        <a:buFont typeface="Courier New" panose="02070309020205020404" pitchFamily="49" charset="0"/>
                        <a:buChar char="o"/>
                      </a:pPr>
                      <a:r>
                        <a:rPr lang="en-GB" sz="1000" b="1" dirty="0" smtClean="0">
                          <a:solidFill>
                            <a:srgbClr val="5A5A5A"/>
                          </a:solidFill>
                          <a:latin typeface="Calibri" panose="020F0502020204030204" pitchFamily="34" charset="0"/>
                        </a:rPr>
                        <a:t> ACTIONS</a:t>
                      </a:r>
                      <a:endParaRPr lang="en-GB" sz="1000" b="1" dirty="0">
                        <a:solidFill>
                          <a:srgbClr val="5A5A5A"/>
                        </a:solidFill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90488" indent="-80963">
                        <a:buFont typeface="Courier New" panose="02070309020205020404" pitchFamily="49" charset="0"/>
                        <a:buChar char="o"/>
                      </a:pPr>
                      <a:r>
                        <a:rPr lang="en-GB" sz="1000" b="1" dirty="0" smtClean="0">
                          <a:solidFill>
                            <a:srgbClr val="5A5A5A"/>
                          </a:solidFill>
                          <a:latin typeface="Calibri" panose="020F0502020204030204" pitchFamily="34" charset="0"/>
                        </a:rPr>
                        <a:t> CONCLUSIONS</a:t>
                      </a:r>
                      <a:endParaRPr lang="en-GB" sz="1000" b="1" dirty="0">
                        <a:solidFill>
                          <a:srgbClr val="5A5A5A"/>
                        </a:solidFill>
                        <a:latin typeface="Calibri" panose="020F050202020403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76175" y="192822"/>
            <a:ext cx="499322" cy="237892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 rot="16200000">
            <a:off x="-2155979" y="2242945"/>
            <a:ext cx="4922950" cy="540000"/>
          </a:xfrm>
        </p:spPr>
        <p:txBody>
          <a:bodyPr/>
          <a:lstStyle/>
          <a:p>
            <a:pPr algn="l"/>
            <a:r>
              <a:rPr lang="en-GB" sz="2400" dirty="0" smtClean="0"/>
              <a:t>Truth Table for Transfer Table</a:t>
            </a:r>
            <a:endParaRPr lang="en-GB" sz="2400" dirty="0"/>
          </a:p>
        </p:txBody>
      </p:sp>
      <p:pic>
        <p:nvPicPr>
          <p:cNvPr id="17" name="Picture 16"/>
          <p:cNvPicPr/>
          <p:nvPr/>
        </p:nvPicPr>
        <p:blipFill>
          <a:blip r:embed="rId3"/>
          <a:stretch>
            <a:fillRect/>
          </a:stretch>
        </p:blipFill>
        <p:spPr>
          <a:xfrm>
            <a:off x="1331640" y="192822"/>
            <a:ext cx="7277760" cy="495067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810425" y="385636"/>
            <a:ext cx="712879" cy="157661"/>
          </a:xfrm>
          <a:prstGeom prst="rect">
            <a:avLst/>
          </a:prstGeom>
          <a:solidFill>
            <a:srgbClr val="FFD88B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GB" sz="900" dirty="0" smtClean="0">
                <a:solidFill>
                  <a:srgbClr val="002060"/>
                </a:solidFill>
                <a:latin typeface="Calibri Light" panose="020F0302020204030204" pitchFamily="34" charset="0"/>
              </a:rPr>
              <a:t>ACCESS</a:t>
            </a:r>
            <a:endParaRPr lang="en-GB" sz="900" dirty="0">
              <a:solidFill>
                <a:srgbClr val="002060"/>
              </a:solidFill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7993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G.Vandoni @ SPS &amp; LHC Machine Protection Panel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2868286"/>
              </p:ext>
            </p:extLst>
          </p:nvPr>
        </p:nvGraphicFramePr>
        <p:xfrm>
          <a:off x="539552" y="6808"/>
          <a:ext cx="7704855" cy="47671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250856"/>
                <a:gridCol w="2947599"/>
                <a:gridCol w="835465"/>
                <a:gridCol w="1670935"/>
              </a:tblGrid>
              <a:tr h="476710">
                <a:tc>
                  <a:txBody>
                    <a:bodyPr/>
                    <a:lstStyle/>
                    <a:p>
                      <a:pPr marL="90488" indent="-80963" algn="l" defTabSz="457200" rtl="0" eaLnBrk="1" latinLnBrk="0" hangingPunct="1">
                        <a:buClr>
                          <a:srgbClr val="5A5A5A"/>
                        </a:buClr>
                        <a:buFont typeface="Courier New" panose="02070309020205020404" pitchFamily="49" charset="0"/>
                        <a:buChar char="o"/>
                      </a:pPr>
                      <a:r>
                        <a:rPr lang="en-GB" sz="1000" dirty="0" smtClean="0"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000" b="1" kern="1200" dirty="0" smtClean="0">
                          <a:solidFill>
                            <a:srgbClr val="5A5A5A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TEST STAND ARCHITECTURE</a:t>
                      </a:r>
                      <a:endParaRPr lang="en-GB" sz="1000" b="1" kern="1200" dirty="0">
                        <a:solidFill>
                          <a:srgbClr val="5A5A5A"/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90488" indent="-90488">
                        <a:buClr>
                          <a:srgbClr val="0093BE"/>
                        </a:buClr>
                        <a:buFont typeface="Calibri" panose="020F0502020204030204" pitchFamily="34" charset="0"/>
                        <a:buChar char="●"/>
                      </a:pPr>
                      <a:r>
                        <a:rPr lang="en-GB" sz="1000" b="1" dirty="0" smtClean="0">
                          <a:solidFill>
                            <a:srgbClr val="5A5A5A"/>
                          </a:solidFill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000" b="1" kern="1200" baseline="0" dirty="0" smtClean="0">
                          <a:solidFill>
                            <a:srgbClr val="0093BE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INTERLOCKS FUNCTIONAL SPECIFICATION</a:t>
                      </a:r>
                      <a:endParaRPr lang="en-GB" sz="1000" b="1" kern="1200" baseline="0" dirty="0">
                        <a:solidFill>
                          <a:srgbClr val="0093BE"/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90488" indent="-80963">
                        <a:buFont typeface="Courier New" panose="02070309020205020404" pitchFamily="49" charset="0"/>
                        <a:buChar char="o"/>
                      </a:pPr>
                      <a:r>
                        <a:rPr lang="en-GB" sz="1000" b="1" dirty="0" smtClean="0">
                          <a:solidFill>
                            <a:srgbClr val="5A5A5A"/>
                          </a:solidFill>
                          <a:latin typeface="Calibri" panose="020F0502020204030204" pitchFamily="34" charset="0"/>
                        </a:rPr>
                        <a:t> ACTIONS</a:t>
                      </a:r>
                      <a:endParaRPr lang="en-GB" sz="1000" b="1" dirty="0">
                        <a:solidFill>
                          <a:srgbClr val="5A5A5A"/>
                        </a:solidFill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90488" indent="-80963">
                        <a:buFont typeface="Courier New" panose="02070309020205020404" pitchFamily="49" charset="0"/>
                        <a:buChar char="o"/>
                      </a:pPr>
                      <a:r>
                        <a:rPr lang="en-GB" sz="1000" b="1" dirty="0" smtClean="0">
                          <a:solidFill>
                            <a:srgbClr val="5A5A5A"/>
                          </a:solidFill>
                          <a:latin typeface="Calibri" panose="020F0502020204030204" pitchFamily="34" charset="0"/>
                        </a:rPr>
                        <a:t> CONCLUSIONS</a:t>
                      </a:r>
                      <a:endParaRPr lang="en-GB" sz="1000" b="1" dirty="0">
                        <a:solidFill>
                          <a:srgbClr val="5A5A5A"/>
                        </a:solidFill>
                        <a:latin typeface="Calibri" panose="020F050202020403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0" y="284367"/>
            <a:ext cx="9144000" cy="540000"/>
          </a:xfrm>
        </p:spPr>
        <p:txBody>
          <a:bodyPr/>
          <a:lstStyle/>
          <a:p>
            <a:r>
              <a:rPr lang="en-GB" dirty="0" smtClean="0"/>
              <a:t>IOT Interlock </a:t>
            </a:r>
            <a:r>
              <a:rPr lang="en-GB" dirty="0" smtClean="0"/>
              <a:t>modules</a:t>
            </a:r>
            <a:endParaRPr lang="en-GB" dirty="0"/>
          </a:p>
        </p:txBody>
      </p:sp>
      <p:pic>
        <p:nvPicPr>
          <p:cNvPr id="1026" name="Picture 1" descr="image00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3185" y="1424282"/>
            <a:ext cx="6325686" cy="29691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Title 8"/>
          <p:cNvSpPr txBox="1">
            <a:spLocks/>
          </p:cNvSpPr>
          <p:nvPr/>
        </p:nvSpPr>
        <p:spPr>
          <a:xfrm>
            <a:off x="648302" y="1105662"/>
            <a:ext cx="1905000" cy="441223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1600" b="0" dirty="0" smtClean="0">
                <a:latin typeface="Calibri" panose="020F0502020204030204" pitchFamily="34" charset="0"/>
              </a:rPr>
              <a:t>Internal, equipment protection interlocks</a:t>
            </a:r>
            <a:endParaRPr lang="en-GB" sz="1600" b="0" dirty="0">
              <a:latin typeface="Calibri" panose="020F0502020204030204" pitchFamily="34" charset="0"/>
            </a:endParaRPr>
          </a:p>
        </p:txBody>
      </p:sp>
      <p:sp>
        <p:nvSpPr>
          <p:cNvPr id="18" name="Title 8"/>
          <p:cNvSpPr txBox="1">
            <a:spLocks/>
          </p:cNvSpPr>
          <p:nvPr/>
        </p:nvSpPr>
        <p:spPr>
          <a:xfrm>
            <a:off x="766206" y="4212764"/>
            <a:ext cx="1243637" cy="376793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1600" b="0" dirty="0" smtClean="0">
                <a:latin typeface="Calibri" panose="020F0502020204030204" pitchFamily="34" charset="0"/>
              </a:rPr>
              <a:t>RF status</a:t>
            </a:r>
            <a:endParaRPr lang="en-GB" sz="1600" b="0" dirty="0">
              <a:latin typeface="Calibri" panose="020F0502020204030204" pitchFamily="34" charset="0"/>
            </a:endParaRPr>
          </a:p>
        </p:txBody>
      </p:sp>
      <p:sp>
        <p:nvSpPr>
          <p:cNvPr id="19" name="Title 8"/>
          <p:cNvSpPr txBox="1">
            <a:spLocks/>
          </p:cNvSpPr>
          <p:nvPr/>
        </p:nvSpPr>
        <p:spPr>
          <a:xfrm>
            <a:off x="3514349" y="2798648"/>
            <a:ext cx="1243637" cy="376793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1400" b="0" dirty="0" smtClean="0">
                <a:solidFill>
                  <a:srgbClr val="5A5A5A"/>
                </a:solidFill>
                <a:latin typeface="Calibri" panose="020F0502020204030204" pitchFamily="34" charset="0"/>
              </a:rPr>
              <a:t>HOM Power threshold*</a:t>
            </a:r>
            <a:endParaRPr lang="en-GB" sz="1400" b="0" dirty="0">
              <a:solidFill>
                <a:srgbClr val="5A5A5A"/>
              </a:solidFill>
              <a:latin typeface="Calibri" panose="020F0502020204030204" pitchFamily="34" charset="0"/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4572000" y="2987045"/>
            <a:ext cx="214452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3963399" y="3724542"/>
            <a:ext cx="50508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rgbClr val="5A5A5A"/>
                </a:solidFill>
                <a:latin typeface="Calibri" panose="020F0502020204030204" pitchFamily="34" charset="0"/>
              </a:rPr>
              <a:t>*HOM Power threshold 200W implemented to protect LHC-type HOM coupler feedthroughs after failure of high power new design HOM FT’s during dressed cavity tests</a:t>
            </a:r>
            <a:endParaRPr lang="en-GB" sz="1600" dirty="0">
              <a:solidFill>
                <a:srgbClr val="5A5A5A"/>
              </a:solidFill>
              <a:latin typeface="Calibri" panose="020F050202020403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 rot="16200000">
            <a:off x="804728" y="2041842"/>
            <a:ext cx="6415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rgbClr val="5A5A5A"/>
                </a:solidFill>
                <a:latin typeface="Calibri" panose="020F0502020204030204" pitchFamily="34" charset="0"/>
              </a:rPr>
              <a:t>INPUT</a:t>
            </a:r>
            <a:endParaRPr lang="en-GB" sz="1400" dirty="0">
              <a:solidFill>
                <a:srgbClr val="5A5A5A"/>
              </a:solidFill>
              <a:latin typeface="Calibri" panose="020F050202020403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 rot="16200000">
            <a:off x="825273" y="3681276"/>
            <a:ext cx="6415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rgbClr val="5A5A5A"/>
                </a:solidFill>
                <a:latin typeface="Calibri" panose="020F0502020204030204" pitchFamily="34" charset="0"/>
              </a:rPr>
              <a:t>INPUT</a:t>
            </a:r>
            <a:endParaRPr lang="en-GB" sz="1400" dirty="0">
              <a:solidFill>
                <a:srgbClr val="5A5A5A"/>
              </a:solidFill>
              <a:latin typeface="Calibri" panose="020F050202020403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430712" y="869344"/>
            <a:ext cx="562195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rgbClr val="5A5A5A"/>
                </a:solidFill>
                <a:latin typeface="Calibri" panose="020F0502020204030204" pitchFamily="34" charset="0"/>
              </a:rPr>
              <a:t>When CM in-beam, the RF PLC status, HOM power threshold, set of RF signals interlock beam</a:t>
            </a:r>
          </a:p>
          <a:p>
            <a:r>
              <a:rPr lang="en-GB" sz="1600" dirty="0" smtClean="0">
                <a:solidFill>
                  <a:srgbClr val="5A5A5A"/>
                </a:solidFill>
                <a:latin typeface="Calibri" panose="020F0502020204030204" pitchFamily="34" charset="0"/>
              </a:rPr>
              <a:t>When CM out-of-beam, only the table status interlocks beam </a:t>
            </a:r>
            <a:endParaRPr lang="en-GB" sz="1600" dirty="0">
              <a:solidFill>
                <a:srgbClr val="5A5A5A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5372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G.Vandoni @ SPS &amp; LHC Machine Protection Panel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1678649"/>
              </p:ext>
            </p:extLst>
          </p:nvPr>
        </p:nvGraphicFramePr>
        <p:xfrm>
          <a:off x="539552" y="6808"/>
          <a:ext cx="7704855" cy="47671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250856"/>
                <a:gridCol w="2947599"/>
                <a:gridCol w="835465"/>
                <a:gridCol w="1670935"/>
              </a:tblGrid>
              <a:tr h="476710">
                <a:tc>
                  <a:txBody>
                    <a:bodyPr/>
                    <a:lstStyle/>
                    <a:p>
                      <a:pPr marL="90488" indent="-80963" algn="l" defTabSz="457200" rtl="0" eaLnBrk="1" latinLnBrk="0" hangingPunct="1">
                        <a:buClr>
                          <a:srgbClr val="5A5A5A"/>
                        </a:buClr>
                        <a:buFont typeface="Courier New" panose="02070309020205020404" pitchFamily="49" charset="0"/>
                        <a:buChar char="o"/>
                      </a:pPr>
                      <a:r>
                        <a:rPr lang="en-GB" sz="1000" dirty="0" smtClean="0"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000" b="1" kern="1200" dirty="0" smtClean="0">
                          <a:solidFill>
                            <a:srgbClr val="5A5A5A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TEST STAND ARCHITECTURE</a:t>
                      </a:r>
                      <a:endParaRPr lang="en-GB" sz="1000" b="1" kern="1200" dirty="0">
                        <a:solidFill>
                          <a:srgbClr val="5A5A5A"/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90488" indent="-90488">
                        <a:buClr>
                          <a:srgbClr val="5A5A5A"/>
                        </a:buClr>
                        <a:buFont typeface="Courier New" panose="02070309020205020404" pitchFamily="49" charset="0"/>
                        <a:buChar char="o"/>
                      </a:pPr>
                      <a:r>
                        <a:rPr lang="en-GB" sz="1000" b="1" dirty="0" smtClean="0">
                          <a:solidFill>
                            <a:srgbClr val="5A5A5A"/>
                          </a:solidFill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000" b="1" kern="1200" dirty="0" smtClean="0">
                          <a:solidFill>
                            <a:srgbClr val="5A5A5A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INTERLOCKS FUNCTIONAL SPECIFICATION</a:t>
                      </a:r>
                      <a:endParaRPr lang="en-GB" sz="1000" b="1" kern="1200" dirty="0">
                        <a:solidFill>
                          <a:srgbClr val="5A5A5A"/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90488" indent="-90488">
                        <a:buClr>
                          <a:srgbClr val="0093BE"/>
                        </a:buClr>
                        <a:buFont typeface="Calibri" panose="020F0502020204030204" pitchFamily="34" charset="0"/>
                        <a:buChar char="●"/>
                      </a:pPr>
                      <a:r>
                        <a:rPr lang="en-GB" sz="1000" b="1" dirty="0" smtClean="0">
                          <a:solidFill>
                            <a:srgbClr val="5A5A5A"/>
                          </a:solidFill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000" b="1" kern="1200" baseline="0" dirty="0" smtClean="0">
                          <a:solidFill>
                            <a:srgbClr val="0093BE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ACTIONS</a:t>
                      </a:r>
                      <a:endParaRPr lang="en-GB" sz="1000" b="1" kern="1200" baseline="0" dirty="0">
                        <a:solidFill>
                          <a:srgbClr val="0093BE"/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90488" indent="-80963">
                        <a:buFont typeface="Courier New" panose="02070309020205020404" pitchFamily="49" charset="0"/>
                        <a:buChar char="o"/>
                      </a:pPr>
                      <a:r>
                        <a:rPr lang="en-GB" sz="1000" b="1" dirty="0" smtClean="0">
                          <a:solidFill>
                            <a:srgbClr val="5A5A5A"/>
                          </a:solidFill>
                          <a:latin typeface="Calibri" panose="020F0502020204030204" pitchFamily="34" charset="0"/>
                        </a:rPr>
                        <a:t> CONCLUSIONS</a:t>
                      </a:r>
                      <a:endParaRPr lang="en-GB" sz="1000" b="1" dirty="0">
                        <a:solidFill>
                          <a:srgbClr val="5A5A5A"/>
                        </a:solidFill>
                        <a:latin typeface="Calibri" panose="020F050202020403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0" y="284367"/>
            <a:ext cx="9144000" cy="540000"/>
          </a:xfrm>
        </p:spPr>
        <p:txBody>
          <a:bodyPr/>
          <a:lstStyle/>
          <a:p>
            <a:r>
              <a:rPr lang="en-GB" dirty="0" smtClean="0"/>
              <a:t>Documents</a:t>
            </a:r>
            <a:endParaRPr lang="en-GB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4840487"/>
              </p:ext>
            </p:extLst>
          </p:nvPr>
        </p:nvGraphicFramePr>
        <p:xfrm>
          <a:off x="14229" y="1101926"/>
          <a:ext cx="9108508" cy="1717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10038"/>
                <a:gridCol w="1080120"/>
                <a:gridCol w="1008112"/>
                <a:gridCol w="1299661"/>
                <a:gridCol w="3110577"/>
              </a:tblGrid>
              <a:tr h="370840">
                <a:tc>
                  <a:txBody>
                    <a:bodyPr/>
                    <a:lstStyle/>
                    <a:p>
                      <a:endParaRPr lang="en-GB" sz="2000" dirty="0">
                        <a:latin typeface="Calibri Light" panose="020F03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 smtClean="0">
                          <a:latin typeface="Calibri Light" panose="020F0302020204030204" pitchFamily="34" charset="0"/>
                        </a:rPr>
                        <a:t>STATUS</a:t>
                      </a:r>
                      <a:endParaRPr lang="en-GB" sz="2000" dirty="0">
                        <a:latin typeface="Calibri Light" panose="020F0302020204030204" pitchFamily="34" charset="0"/>
                      </a:endParaRP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2000" dirty="0" smtClean="0">
                          <a:latin typeface="Calibri Light" panose="020F0302020204030204" pitchFamily="34" charset="0"/>
                        </a:rPr>
                        <a:t>STEPS</a:t>
                      </a:r>
                      <a:endParaRPr lang="en-GB" sz="2000" dirty="0">
                        <a:latin typeface="Calibri Light" panose="020F030202020403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kern="1200" dirty="0" smtClean="0">
                          <a:solidFill>
                            <a:srgbClr val="002060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ECR Access system</a:t>
                      </a:r>
                      <a:endParaRPr lang="en-GB" sz="1600" kern="1200" dirty="0">
                        <a:solidFill>
                          <a:srgbClr val="002060"/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kern="1200" dirty="0" smtClean="0">
                          <a:solidFill>
                            <a:srgbClr val="002060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in work</a:t>
                      </a:r>
                      <a:endParaRPr lang="en-GB" sz="1600" kern="1200" dirty="0">
                        <a:solidFill>
                          <a:srgbClr val="002060"/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kern="1200" dirty="0" err="1" smtClean="0">
                          <a:solidFill>
                            <a:srgbClr val="002060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intl</a:t>
                      </a:r>
                      <a:r>
                        <a:rPr lang="en-GB" sz="1600" kern="1200" dirty="0" smtClean="0">
                          <a:solidFill>
                            <a:srgbClr val="002060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check</a:t>
                      </a:r>
                      <a:endParaRPr lang="en-GB" sz="1600" kern="1200" dirty="0">
                        <a:solidFill>
                          <a:srgbClr val="002060"/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kern="1200" dirty="0" smtClean="0">
                          <a:solidFill>
                            <a:srgbClr val="002060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expert</a:t>
                      </a:r>
                      <a:r>
                        <a:rPr lang="en-GB" sz="1600" kern="1200" baseline="0" dirty="0" smtClean="0">
                          <a:solidFill>
                            <a:srgbClr val="002060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600" kern="1200" dirty="0" smtClean="0">
                          <a:solidFill>
                            <a:srgbClr val="002060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check</a:t>
                      </a:r>
                      <a:endParaRPr lang="en-GB" sz="1600" kern="1200" dirty="0">
                        <a:solidFill>
                          <a:srgbClr val="002060"/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kern="1200" dirty="0" smtClean="0">
                          <a:solidFill>
                            <a:srgbClr val="002060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approval by project, BE-ICS, DSO…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kern="1200" dirty="0" smtClean="0">
                          <a:solidFill>
                            <a:srgbClr val="002060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Interlocks </a:t>
                      </a:r>
                      <a:r>
                        <a:rPr lang="en-GB" sz="1600" kern="1200" dirty="0" err="1" smtClean="0">
                          <a:solidFill>
                            <a:srgbClr val="002060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Funct</a:t>
                      </a:r>
                      <a:r>
                        <a:rPr lang="en-GB" sz="1600" kern="1200" dirty="0" smtClean="0">
                          <a:solidFill>
                            <a:srgbClr val="002060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Specification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kern="1200" dirty="0" smtClean="0">
                          <a:solidFill>
                            <a:srgbClr val="002060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EDMS 1843638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kern="1200" dirty="0" err="1" smtClean="0">
                          <a:solidFill>
                            <a:srgbClr val="002060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intl</a:t>
                      </a:r>
                      <a:r>
                        <a:rPr lang="en-GB" sz="1600" kern="1200" dirty="0" smtClean="0">
                          <a:solidFill>
                            <a:srgbClr val="002060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check</a:t>
                      </a:r>
                      <a:endParaRPr lang="en-GB" sz="1600" kern="1200" dirty="0">
                        <a:solidFill>
                          <a:srgbClr val="002060"/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kern="1200" dirty="0" smtClean="0">
                          <a:solidFill>
                            <a:srgbClr val="002060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expert</a:t>
                      </a:r>
                      <a:r>
                        <a:rPr lang="en-GB" sz="1600" kern="1200" baseline="0" dirty="0" smtClean="0">
                          <a:solidFill>
                            <a:srgbClr val="002060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600" kern="1200" dirty="0" smtClean="0">
                          <a:solidFill>
                            <a:srgbClr val="002060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check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kern="1200" dirty="0" smtClean="0">
                          <a:solidFill>
                            <a:srgbClr val="002060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approval by project, OP, MPP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Procedure for EIS lock-out</a:t>
                      </a: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en-GB" sz="160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as per EIS regulation</a:t>
                      </a:r>
                      <a:endParaRPr lang="en-GB" sz="1600" kern="1200" dirty="0">
                        <a:solidFill>
                          <a:schemeClr val="bg1">
                            <a:lumMod val="50000"/>
                          </a:schemeClr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6" name="TextBox 15"/>
          <p:cNvSpPr txBox="1"/>
          <p:nvPr/>
        </p:nvSpPr>
        <p:spPr>
          <a:xfrm>
            <a:off x="323528" y="3075806"/>
            <a:ext cx="5784532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 smtClean="0">
                <a:solidFill>
                  <a:srgbClr val="002060"/>
                </a:solidFill>
                <a:latin typeface="Calibri" panose="020F0502020204030204" pitchFamily="34" charset="0"/>
              </a:rPr>
              <a:t>Settle the issue with EIS-machine on IOT direct power interlocking</a:t>
            </a:r>
          </a:p>
          <a:p>
            <a:r>
              <a:rPr lang="en-GB" sz="1600" dirty="0" smtClean="0">
                <a:solidFill>
                  <a:srgbClr val="5A5A5A"/>
                </a:solidFill>
                <a:latin typeface="Calibri" panose="020F0502020204030204" pitchFamily="34" charset="0"/>
              </a:rPr>
              <a:t>Hardware and PLC logics under construction</a:t>
            </a:r>
          </a:p>
          <a:p>
            <a:r>
              <a:rPr lang="en-GB" sz="1600" dirty="0" smtClean="0">
                <a:solidFill>
                  <a:srgbClr val="5A5A5A"/>
                </a:solidFill>
                <a:latin typeface="Calibri" panose="020F0502020204030204" pitchFamily="34" charset="0"/>
              </a:rPr>
              <a:t>Operation due to start March 2018</a:t>
            </a:r>
          </a:p>
          <a:p>
            <a:r>
              <a:rPr lang="en-GB" sz="1600" dirty="0" smtClean="0">
                <a:solidFill>
                  <a:srgbClr val="5A5A5A"/>
                </a:solidFill>
                <a:latin typeface="Calibri" panose="020F0502020204030204" pitchFamily="34" charset="0"/>
              </a:rPr>
              <a:t>Cooldown &amp; beam permit February 2018 (interlock tests)</a:t>
            </a:r>
            <a:endParaRPr lang="en-GB" sz="1600" dirty="0">
              <a:solidFill>
                <a:srgbClr val="5A5A5A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8405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G.Vandoni @ SPS &amp; LHC Machine Protection Panel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/>
          </a:p>
        </p:txBody>
      </p:sp>
      <p:sp>
        <p:nvSpPr>
          <p:cNvPr id="7" name="TextBox 6"/>
          <p:cNvSpPr txBox="1"/>
          <p:nvPr/>
        </p:nvSpPr>
        <p:spPr>
          <a:xfrm>
            <a:off x="1925707" y="840709"/>
            <a:ext cx="216597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50" dirty="0">
                <a:solidFill>
                  <a:schemeClr val="bg1"/>
                </a:solidFill>
              </a:rPr>
              <a:t>Cryogenic distribution line</a:t>
            </a:r>
            <a:endParaRPr lang="fr-FR" sz="1350" dirty="0">
              <a:solidFill>
                <a:schemeClr val="bg1"/>
              </a:solidFill>
            </a:endParaRPr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0042911"/>
              </p:ext>
            </p:extLst>
          </p:nvPr>
        </p:nvGraphicFramePr>
        <p:xfrm>
          <a:off x="539552" y="6808"/>
          <a:ext cx="7704855" cy="47671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250856"/>
                <a:gridCol w="2947599"/>
                <a:gridCol w="835465"/>
                <a:gridCol w="1670935"/>
              </a:tblGrid>
              <a:tr h="476710">
                <a:tc>
                  <a:txBody>
                    <a:bodyPr/>
                    <a:lstStyle/>
                    <a:p>
                      <a:pPr marL="90488" indent="-80963" algn="l" defTabSz="457200" rtl="0" eaLnBrk="1" latinLnBrk="0" hangingPunct="1">
                        <a:buClr>
                          <a:srgbClr val="5A5A5A"/>
                        </a:buClr>
                        <a:buFont typeface="Courier New" panose="02070309020205020404" pitchFamily="49" charset="0"/>
                        <a:buChar char="o"/>
                      </a:pPr>
                      <a:r>
                        <a:rPr lang="en-GB" sz="1000" dirty="0" smtClean="0"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000" b="1" kern="1200" dirty="0" smtClean="0">
                          <a:solidFill>
                            <a:srgbClr val="5A5A5A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TEST STAND ARCHITECTURE</a:t>
                      </a:r>
                      <a:endParaRPr lang="en-GB" sz="1000" b="1" kern="1200" dirty="0">
                        <a:solidFill>
                          <a:srgbClr val="5A5A5A"/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90488" indent="-90488">
                        <a:buClr>
                          <a:srgbClr val="5A5A5A"/>
                        </a:buClr>
                        <a:buFont typeface="Courier New" panose="02070309020205020404" pitchFamily="49" charset="0"/>
                        <a:buChar char="o"/>
                      </a:pPr>
                      <a:r>
                        <a:rPr lang="en-GB" sz="1000" b="1" dirty="0" smtClean="0">
                          <a:solidFill>
                            <a:srgbClr val="5A5A5A"/>
                          </a:solidFill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000" b="1" kern="1200" dirty="0" smtClean="0">
                          <a:solidFill>
                            <a:srgbClr val="5A5A5A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INTERLOCKS FUNCTIONAL SPECIFICATION</a:t>
                      </a:r>
                      <a:endParaRPr lang="en-GB" sz="1000" b="1" kern="1200" dirty="0">
                        <a:solidFill>
                          <a:srgbClr val="5A5A5A"/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90488" indent="-80963">
                        <a:buClr>
                          <a:srgbClr val="5A5A5A"/>
                        </a:buClr>
                        <a:buFont typeface="Courier New" panose="02070309020205020404" pitchFamily="49" charset="0"/>
                        <a:buChar char="o"/>
                      </a:pPr>
                      <a:r>
                        <a:rPr lang="en-GB" sz="1000" b="1" kern="1200" dirty="0" smtClean="0">
                          <a:solidFill>
                            <a:srgbClr val="5A5A5A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ACTIONS</a:t>
                      </a:r>
                      <a:endParaRPr lang="en-GB" sz="1000" b="1" kern="1200" dirty="0">
                        <a:solidFill>
                          <a:srgbClr val="5A5A5A"/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90488" indent="-90488">
                        <a:buClr>
                          <a:srgbClr val="0093BE"/>
                        </a:buClr>
                        <a:buFont typeface="Calibri" panose="020F0502020204030204" pitchFamily="34" charset="0"/>
                        <a:buChar char="●"/>
                      </a:pPr>
                      <a:r>
                        <a:rPr lang="en-GB" sz="1000" b="1" dirty="0" smtClean="0">
                          <a:solidFill>
                            <a:srgbClr val="5A5A5A"/>
                          </a:solidFill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000" b="1" kern="1200" baseline="0" dirty="0" smtClean="0">
                          <a:solidFill>
                            <a:srgbClr val="0093BE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CONCLUSIONS</a:t>
                      </a:r>
                      <a:endParaRPr lang="en-GB" sz="1000" b="1" kern="1200" baseline="0" dirty="0">
                        <a:solidFill>
                          <a:srgbClr val="0093BE"/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0" y="284367"/>
            <a:ext cx="9144000" cy="540000"/>
          </a:xfrm>
        </p:spPr>
        <p:txBody>
          <a:bodyPr/>
          <a:lstStyle/>
          <a:p>
            <a:r>
              <a:rPr lang="en-GB" dirty="0" smtClean="0"/>
              <a:t>Conclusions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395536" y="1425494"/>
            <a:ext cx="8340553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5A5A5A"/>
                </a:solidFill>
                <a:latin typeface="Calibri" panose="020F0502020204030204" pitchFamily="34" charset="0"/>
              </a:rPr>
              <a:t>Robust, flexible interlocking based on CERN standards</a:t>
            </a:r>
          </a:p>
          <a:p>
            <a:pPr marL="180975"/>
            <a:r>
              <a:rPr lang="en-GB" b="1" dirty="0" smtClean="0">
                <a:solidFill>
                  <a:srgbClr val="5A5A5A"/>
                </a:solidFill>
                <a:latin typeface="Calibri" panose="020F0502020204030204" pitchFamily="34" charset="0"/>
              </a:rPr>
              <a:t>Safety</a:t>
            </a:r>
            <a:r>
              <a:rPr lang="en-GB" dirty="0" smtClean="0">
                <a:solidFill>
                  <a:srgbClr val="5A5A5A"/>
                </a:solidFill>
                <a:latin typeface="Calibri" panose="020F0502020204030204" pitchFamily="34" charset="0"/>
              </a:rPr>
              <a:t> dictates interlock of Access Safe to RF and table movement (EIS on IOT)</a:t>
            </a:r>
          </a:p>
          <a:p>
            <a:pPr marL="180975"/>
            <a:r>
              <a:rPr lang="en-GB" b="1" dirty="0" smtClean="0">
                <a:solidFill>
                  <a:srgbClr val="5A5A5A"/>
                </a:solidFill>
                <a:latin typeface="Calibri" panose="020F0502020204030204" pitchFamily="34" charset="0"/>
              </a:rPr>
              <a:t>Machine protection </a:t>
            </a:r>
            <a:r>
              <a:rPr lang="en-GB" dirty="0" smtClean="0">
                <a:solidFill>
                  <a:srgbClr val="5A5A5A"/>
                </a:solidFill>
                <a:latin typeface="Calibri" panose="020F0502020204030204" pitchFamily="34" charset="0"/>
              </a:rPr>
              <a:t>ensured via BIS interlocked with transfer table position</a:t>
            </a:r>
          </a:p>
          <a:p>
            <a:pPr marL="180975"/>
            <a:r>
              <a:rPr lang="en-GB" b="1" dirty="0">
                <a:solidFill>
                  <a:srgbClr val="5A5A5A"/>
                </a:solidFill>
                <a:latin typeface="Calibri" panose="020F0502020204030204" pitchFamily="34" charset="0"/>
              </a:rPr>
              <a:t>E</a:t>
            </a:r>
            <a:r>
              <a:rPr lang="en-GB" b="1" dirty="0" smtClean="0">
                <a:solidFill>
                  <a:srgbClr val="5A5A5A"/>
                </a:solidFill>
                <a:latin typeface="Calibri" panose="020F0502020204030204" pitchFamily="34" charset="0"/>
              </a:rPr>
              <a:t>quipment </a:t>
            </a:r>
            <a:r>
              <a:rPr lang="en-GB" b="1" dirty="0">
                <a:solidFill>
                  <a:srgbClr val="5A5A5A"/>
                </a:solidFill>
                <a:latin typeface="Calibri" panose="020F0502020204030204" pitchFamily="34" charset="0"/>
              </a:rPr>
              <a:t>protection</a:t>
            </a:r>
            <a:r>
              <a:rPr lang="en-GB" dirty="0">
                <a:solidFill>
                  <a:srgbClr val="5A5A5A"/>
                </a:solidFill>
                <a:latin typeface="Calibri" panose="020F0502020204030204" pitchFamily="34" charset="0"/>
              </a:rPr>
              <a:t> and protection against hardware failure in </a:t>
            </a:r>
            <a:r>
              <a:rPr lang="en-GB" dirty="0" smtClean="0">
                <a:solidFill>
                  <a:srgbClr val="5A5A5A"/>
                </a:solidFill>
                <a:latin typeface="Calibri" panose="020F0502020204030204" pitchFamily="34" charset="0"/>
              </a:rPr>
              <a:t>beam implemented</a:t>
            </a:r>
            <a:endParaRPr lang="en-GB" dirty="0">
              <a:solidFill>
                <a:srgbClr val="5A5A5A"/>
              </a:solidFill>
              <a:latin typeface="Calibri" panose="020F0502020204030204" pitchFamily="34" charset="0"/>
            </a:endParaRPr>
          </a:p>
          <a:p>
            <a:pPr marL="180975"/>
            <a:r>
              <a:rPr lang="en-GB" b="1" dirty="0" smtClean="0">
                <a:solidFill>
                  <a:srgbClr val="5A5A5A"/>
                </a:solidFill>
                <a:latin typeface="Calibri" panose="020F0502020204030204" pitchFamily="34" charset="0"/>
              </a:rPr>
              <a:t>Software interlock </a:t>
            </a:r>
            <a:r>
              <a:rPr lang="en-GB" dirty="0" smtClean="0">
                <a:solidFill>
                  <a:srgbClr val="5A5A5A"/>
                </a:solidFill>
                <a:latin typeface="Calibri" panose="020F0502020204030204" pitchFamily="34" charset="0"/>
              </a:rPr>
              <a:t>for flexible, evolving action</a:t>
            </a:r>
          </a:p>
          <a:p>
            <a:r>
              <a:rPr lang="en-GB" dirty="0" smtClean="0">
                <a:solidFill>
                  <a:srgbClr val="5A5A5A"/>
                </a:solidFill>
                <a:latin typeface="Calibri" panose="020F0502020204030204" pitchFamily="34" charset="0"/>
              </a:rPr>
              <a:t>Thresholds implemented to allow for changes as our knowledge progresses with MDs</a:t>
            </a:r>
            <a:endParaRPr lang="en-GB" dirty="0">
              <a:solidFill>
                <a:srgbClr val="5A5A5A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8250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Thank you for your attention</a:t>
            </a:r>
            <a:endParaRPr lang="en-GB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G.Vandoni @ SPS &amp; LHC Machine Protection Panel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 err="1" smtClean="0"/>
              <a:t>L.Arnaudon</a:t>
            </a:r>
            <a:r>
              <a:rPr lang="en-GB" dirty="0" smtClean="0"/>
              <a:t>, </a:t>
            </a:r>
            <a:r>
              <a:rPr lang="en-GB" dirty="0" err="1" smtClean="0"/>
              <a:t>R.Calaga</a:t>
            </a:r>
            <a:r>
              <a:rPr lang="en-GB" dirty="0" smtClean="0"/>
              <a:t>, </a:t>
            </a:r>
            <a:r>
              <a:rPr lang="en-GB" dirty="0" err="1" smtClean="0"/>
              <a:t>V.Kain</a:t>
            </a:r>
            <a:r>
              <a:rPr lang="en-GB" dirty="0" smtClean="0"/>
              <a:t>, </a:t>
            </a:r>
            <a:r>
              <a:rPr lang="en-GB" dirty="0" err="1" smtClean="0"/>
              <a:t>J.Uythoven</a:t>
            </a:r>
            <a:r>
              <a:rPr lang="en-GB" dirty="0" smtClean="0"/>
              <a:t>, </a:t>
            </a:r>
            <a:r>
              <a:rPr lang="en-GB" dirty="0" err="1" smtClean="0"/>
              <a:t>S.Gabourin</a:t>
            </a:r>
            <a:r>
              <a:rPr lang="en-GB" dirty="0" smtClean="0"/>
              <a:t>, </a:t>
            </a:r>
            <a:r>
              <a:rPr lang="en-GB" dirty="0" err="1" smtClean="0"/>
              <a:t>D.Glenat</a:t>
            </a:r>
            <a:r>
              <a:rPr lang="en-GB" dirty="0" smtClean="0"/>
              <a:t>, </a:t>
            </a:r>
            <a:r>
              <a:rPr lang="en-GB" dirty="0" err="1" smtClean="0"/>
              <a:t>T.Ladzinski</a:t>
            </a:r>
            <a:r>
              <a:rPr lang="en-GB" dirty="0" smtClean="0"/>
              <a:t>, </a:t>
            </a:r>
            <a:r>
              <a:rPr lang="en-GB" dirty="0" err="1" smtClean="0"/>
              <a:t>D.Vaxelaire</a:t>
            </a:r>
            <a:endParaRPr lang="en-GB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G.Vandoni @ SPS &amp; LHC Machine Protection Panel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sp>
        <p:nvSpPr>
          <p:cNvPr id="7" name="TextBox 6"/>
          <p:cNvSpPr txBox="1"/>
          <p:nvPr/>
        </p:nvSpPr>
        <p:spPr>
          <a:xfrm>
            <a:off x="2267744" y="1059582"/>
            <a:ext cx="3751925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5A5A5A"/>
                </a:solidFill>
                <a:latin typeface="Calibri" panose="020F0502020204030204" pitchFamily="34" charset="0"/>
              </a:rPr>
              <a:t>SPS crab-cavity test stand architecture</a:t>
            </a:r>
          </a:p>
          <a:p>
            <a:r>
              <a:rPr lang="en-GB" dirty="0" smtClean="0">
                <a:solidFill>
                  <a:srgbClr val="5A5A5A"/>
                </a:solidFill>
                <a:latin typeface="Calibri" panose="020F0502020204030204" pitchFamily="34" charset="0"/>
              </a:rPr>
              <a:t>Interlocks Functional specification</a:t>
            </a:r>
          </a:p>
          <a:p>
            <a:r>
              <a:rPr lang="en-GB" dirty="0">
                <a:solidFill>
                  <a:srgbClr val="5A5A5A"/>
                </a:solidFill>
                <a:latin typeface="Calibri" panose="020F0502020204030204" pitchFamily="34" charset="0"/>
              </a:rPr>
              <a:t>	</a:t>
            </a:r>
            <a:r>
              <a:rPr lang="en-GB" dirty="0" smtClean="0">
                <a:solidFill>
                  <a:srgbClr val="5A5A5A"/>
                </a:solidFill>
                <a:latin typeface="Calibri" panose="020F0502020204030204" pitchFamily="34" charset="0"/>
              </a:rPr>
              <a:t>Safety</a:t>
            </a:r>
          </a:p>
          <a:p>
            <a:r>
              <a:rPr lang="en-GB" dirty="0">
                <a:solidFill>
                  <a:srgbClr val="5A5A5A"/>
                </a:solidFill>
                <a:latin typeface="Calibri" panose="020F0502020204030204" pitchFamily="34" charset="0"/>
              </a:rPr>
              <a:t>	</a:t>
            </a:r>
            <a:r>
              <a:rPr lang="en-GB" dirty="0" smtClean="0">
                <a:solidFill>
                  <a:srgbClr val="5A5A5A"/>
                </a:solidFill>
                <a:latin typeface="Calibri" panose="020F0502020204030204" pitchFamily="34" charset="0"/>
              </a:rPr>
              <a:t>Machine protection</a:t>
            </a:r>
          </a:p>
          <a:p>
            <a:r>
              <a:rPr lang="en-GB" dirty="0">
                <a:solidFill>
                  <a:srgbClr val="5A5A5A"/>
                </a:solidFill>
                <a:latin typeface="Calibri" panose="020F0502020204030204" pitchFamily="34" charset="0"/>
              </a:rPr>
              <a:t>	</a:t>
            </a:r>
            <a:r>
              <a:rPr lang="en-GB" dirty="0" smtClean="0">
                <a:solidFill>
                  <a:srgbClr val="5A5A5A"/>
                </a:solidFill>
                <a:latin typeface="Calibri" panose="020F0502020204030204" pitchFamily="34" charset="0"/>
              </a:rPr>
              <a:t>Equipment protection</a:t>
            </a:r>
          </a:p>
          <a:p>
            <a:r>
              <a:rPr lang="en-GB" dirty="0" smtClean="0">
                <a:solidFill>
                  <a:srgbClr val="5A5A5A"/>
                </a:solidFill>
                <a:latin typeface="Calibri" panose="020F0502020204030204" pitchFamily="34" charset="0"/>
              </a:rPr>
              <a:t>Actions</a:t>
            </a:r>
          </a:p>
          <a:p>
            <a:r>
              <a:rPr lang="en-GB" dirty="0" smtClean="0">
                <a:solidFill>
                  <a:srgbClr val="5A5A5A"/>
                </a:solidFill>
                <a:latin typeface="Calibri" panose="020F0502020204030204" pitchFamily="34" charset="0"/>
              </a:rPr>
              <a:t>Conclusion</a:t>
            </a:r>
            <a:endParaRPr lang="en-GB" dirty="0">
              <a:solidFill>
                <a:srgbClr val="5A5A5A"/>
              </a:solidFill>
              <a:latin typeface="Calibri" panose="020F050202020403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228184" y="1669891"/>
            <a:ext cx="169245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5A5A5A"/>
                </a:solidFill>
                <a:latin typeface="Calibri" panose="020F0502020204030204" pitchFamily="34" charset="0"/>
              </a:rPr>
              <a:t>Rationale</a:t>
            </a:r>
          </a:p>
          <a:p>
            <a:r>
              <a:rPr lang="en-GB" dirty="0" smtClean="0">
                <a:solidFill>
                  <a:srgbClr val="5A5A5A"/>
                </a:solidFill>
                <a:latin typeface="Calibri" panose="020F0502020204030204" pitchFamily="34" charset="0"/>
              </a:rPr>
              <a:t>Implementation</a:t>
            </a:r>
            <a:endParaRPr lang="en-GB" dirty="0">
              <a:solidFill>
                <a:srgbClr val="5A5A5A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8406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G.Vandoni @ SPS &amp; LHC Machine Protection Panel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sp>
        <p:nvSpPr>
          <p:cNvPr id="7" name="TextBox 6"/>
          <p:cNvSpPr txBox="1"/>
          <p:nvPr/>
        </p:nvSpPr>
        <p:spPr>
          <a:xfrm>
            <a:off x="1925707" y="840709"/>
            <a:ext cx="216597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50" dirty="0">
                <a:solidFill>
                  <a:schemeClr val="bg1"/>
                </a:solidFill>
              </a:rPr>
              <a:t>Cryogenic distribution line</a:t>
            </a:r>
            <a:endParaRPr lang="fr-FR" sz="1350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868144" y="2474286"/>
            <a:ext cx="1896673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50" dirty="0">
                <a:solidFill>
                  <a:schemeClr val="bg1"/>
                </a:solidFill>
              </a:rPr>
              <a:t>RF power waveguides</a:t>
            </a:r>
            <a:endParaRPr lang="fr-FR" sz="1350" dirty="0">
              <a:solidFill>
                <a:schemeClr val="bg1"/>
              </a:solidFill>
            </a:endParaRPr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9647955"/>
              </p:ext>
            </p:extLst>
          </p:nvPr>
        </p:nvGraphicFramePr>
        <p:xfrm>
          <a:off x="539552" y="6808"/>
          <a:ext cx="7704855" cy="47671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250856"/>
                <a:gridCol w="2947599"/>
                <a:gridCol w="835465"/>
                <a:gridCol w="1670935"/>
              </a:tblGrid>
              <a:tr h="476710">
                <a:tc>
                  <a:txBody>
                    <a:bodyPr/>
                    <a:lstStyle/>
                    <a:p>
                      <a:pPr marL="90488" indent="-90488">
                        <a:buClr>
                          <a:srgbClr val="0093BE"/>
                        </a:buClr>
                        <a:buFont typeface="Calibri" panose="020F0502020204030204" pitchFamily="34" charset="0"/>
                        <a:buChar char="●"/>
                      </a:pPr>
                      <a:r>
                        <a:rPr lang="en-GB" sz="1000" dirty="0" smtClean="0"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000" b="1" dirty="0" smtClean="0">
                          <a:solidFill>
                            <a:srgbClr val="0093BE"/>
                          </a:solidFill>
                          <a:latin typeface="Calibri" panose="020F0502020204030204" pitchFamily="34" charset="0"/>
                        </a:rPr>
                        <a:t>TEST</a:t>
                      </a:r>
                      <a:r>
                        <a:rPr lang="en-GB" sz="1000" b="1" baseline="0" dirty="0" smtClean="0">
                          <a:solidFill>
                            <a:srgbClr val="0093BE"/>
                          </a:solidFill>
                          <a:latin typeface="Calibri" panose="020F0502020204030204" pitchFamily="34" charset="0"/>
                        </a:rPr>
                        <a:t> STAND ARCHITECTURE</a:t>
                      </a:r>
                      <a:endParaRPr lang="en-GB" sz="1000" b="1" dirty="0">
                        <a:solidFill>
                          <a:srgbClr val="0093BE"/>
                        </a:solidFill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90488" indent="-80963">
                        <a:buFont typeface="Courier New" panose="02070309020205020404" pitchFamily="49" charset="0"/>
                        <a:buChar char="o"/>
                      </a:pPr>
                      <a:r>
                        <a:rPr lang="en-GB" sz="1000" b="1" dirty="0" smtClean="0">
                          <a:solidFill>
                            <a:srgbClr val="5A5A5A"/>
                          </a:solidFill>
                          <a:latin typeface="Calibri" panose="020F0502020204030204" pitchFamily="34" charset="0"/>
                        </a:rPr>
                        <a:t> INTERLOCKS FUNCTIONAL SPECIFICATION</a:t>
                      </a:r>
                      <a:endParaRPr lang="en-GB" sz="1000" b="1" dirty="0">
                        <a:solidFill>
                          <a:srgbClr val="5A5A5A"/>
                        </a:solidFill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90488" indent="-80963">
                        <a:buFont typeface="Courier New" panose="02070309020205020404" pitchFamily="49" charset="0"/>
                        <a:buChar char="o"/>
                      </a:pPr>
                      <a:r>
                        <a:rPr lang="en-GB" sz="1000" b="1" dirty="0" smtClean="0">
                          <a:solidFill>
                            <a:srgbClr val="5A5A5A"/>
                          </a:solidFill>
                          <a:latin typeface="Calibri" panose="020F0502020204030204" pitchFamily="34" charset="0"/>
                        </a:rPr>
                        <a:t> ACTIONS</a:t>
                      </a:r>
                      <a:endParaRPr lang="en-GB" sz="1000" b="1" dirty="0">
                        <a:solidFill>
                          <a:srgbClr val="5A5A5A"/>
                        </a:solidFill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90488" indent="-80963">
                        <a:buFont typeface="Courier New" panose="02070309020205020404" pitchFamily="49" charset="0"/>
                        <a:buChar char="o"/>
                      </a:pPr>
                      <a:r>
                        <a:rPr lang="en-GB" sz="1000" b="1" dirty="0" smtClean="0">
                          <a:solidFill>
                            <a:srgbClr val="5A5A5A"/>
                          </a:solidFill>
                          <a:latin typeface="Calibri" panose="020F0502020204030204" pitchFamily="34" charset="0"/>
                        </a:rPr>
                        <a:t> CONCLUSIONS</a:t>
                      </a:r>
                      <a:endParaRPr lang="en-GB" sz="1000" b="1" dirty="0">
                        <a:solidFill>
                          <a:srgbClr val="5A5A5A"/>
                        </a:solidFill>
                        <a:latin typeface="Calibri" panose="020F050202020403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0" y="283092"/>
            <a:ext cx="9144000" cy="540000"/>
          </a:xfrm>
        </p:spPr>
        <p:txBody>
          <a:bodyPr/>
          <a:lstStyle/>
          <a:p>
            <a:r>
              <a:rPr lang="en-GB" dirty="0"/>
              <a:t>Test stand architecture – tunnel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1143000" y="755079"/>
            <a:ext cx="6858001" cy="3906782"/>
            <a:chOff x="1143000" y="755079"/>
            <a:chExt cx="6858001" cy="3906782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43000" y="755079"/>
              <a:ext cx="6858001" cy="3906782"/>
            </a:xfrm>
            <a:prstGeom prst="rect">
              <a:avLst/>
            </a:prstGeom>
          </p:spPr>
        </p:pic>
        <p:sp>
          <p:nvSpPr>
            <p:cNvPr id="13" name="TextBox 12"/>
            <p:cNvSpPr txBox="1"/>
            <p:nvPr/>
          </p:nvSpPr>
          <p:spPr>
            <a:xfrm>
              <a:off x="1610683" y="1550814"/>
              <a:ext cx="1598515" cy="3000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350" dirty="0">
                  <a:solidFill>
                    <a:schemeClr val="bg1"/>
                  </a:solidFill>
                </a:rPr>
                <a:t>New handling rails</a:t>
              </a:r>
              <a:endParaRPr lang="fr-FR" sz="1350" dirty="0">
                <a:solidFill>
                  <a:schemeClr val="bg1"/>
                </a:solidFill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925707" y="840709"/>
              <a:ext cx="2165978" cy="3000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350" dirty="0">
                  <a:solidFill>
                    <a:schemeClr val="bg1"/>
                  </a:solidFill>
                </a:rPr>
                <a:t>Cryogenic distribution line</a:t>
              </a:r>
              <a:endParaRPr lang="fr-FR" sz="1350" dirty="0">
                <a:solidFill>
                  <a:schemeClr val="bg1"/>
                </a:solidFill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925706" y="2900546"/>
              <a:ext cx="2050561" cy="3000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350" dirty="0">
                  <a:solidFill>
                    <a:schemeClr val="bg1"/>
                  </a:solidFill>
                </a:rPr>
                <a:t>Crab-cavity  </a:t>
              </a:r>
              <a:r>
                <a:rPr lang="en-GB" sz="1350" dirty="0" err="1">
                  <a:solidFill>
                    <a:schemeClr val="bg1"/>
                  </a:solidFill>
                </a:rPr>
                <a:t>cryomodule</a:t>
              </a:r>
              <a:endParaRPr lang="fr-FR" sz="1350" dirty="0">
                <a:solidFill>
                  <a:schemeClr val="bg1"/>
                </a:solidFill>
              </a:endParaRPr>
            </a:p>
          </p:txBody>
        </p:sp>
        <p:cxnSp>
          <p:nvCxnSpPr>
            <p:cNvPr id="17" name="Straight Arrow Connector 16"/>
            <p:cNvCxnSpPr/>
            <p:nvPr/>
          </p:nvCxnSpPr>
          <p:spPr>
            <a:xfrm>
              <a:off x="3930100" y="3064879"/>
              <a:ext cx="293222" cy="0"/>
            </a:xfrm>
            <a:prstGeom prst="straightConnector1">
              <a:avLst/>
            </a:prstGeom>
            <a:ln>
              <a:solidFill>
                <a:schemeClr val="bg1">
                  <a:lumMod val="50000"/>
                </a:schemeClr>
              </a:solidFill>
              <a:tailEnd type="triangl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/>
            <p:cNvCxnSpPr/>
            <p:nvPr/>
          </p:nvCxnSpPr>
          <p:spPr>
            <a:xfrm>
              <a:off x="3599892" y="3939929"/>
              <a:ext cx="527505" cy="0"/>
            </a:xfrm>
            <a:prstGeom prst="straightConnector1">
              <a:avLst/>
            </a:prstGeom>
            <a:ln>
              <a:solidFill>
                <a:schemeClr val="bg1"/>
              </a:solidFill>
              <a:tailEnd type="triangl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/>
            <p:cNvSpPr txBox="1"/>
            <p:nvPr/>
          </p:nvSpPr>
          <p:spPr>
            <a:xfrm>
              <a:off x="2511328" y="3781203"/>
              <a:ext cx="1015150" cy="3000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350" dirty="0">
                  <a:solidFill>
                    <a:schemeClr val="bg1"/>
                  </a:solidFill>
                </a:rPr>
                <a:t>Y-chamber</a:t>
              </a:r>
              <a:endParaRPr lang="fr-FR" sz="1350" dirty="0">
                <a:solidFill>
                  <a:schemeClr val="bg1"/>
                </a:solidFill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5868144" y="2474286"/>
              <a:ext cx="1896673" cy="3000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350" dirty="0">
                  <a:solidFill>
                    <a:schemeClr val="bg1"/>
                  </a:solidFill>
                </a:rPr>
                <a:t>RF power waveguides</a:t>
              </a:r>
              <a:endParaRPr lang="fr-FR" sz="1350" dirty="0">
                <a:solidFill>
                  <a:schemeClr val="bg1"/>
                </a:solidFill>
              </a:endParaRPr>
            </a:p>
          </p:txBody>
        </p:sp>
        <p:cxnSp>
          <p:nvCxnSpPr>
            <p:cNvPr id="21" name="Straight Arrow Connector 20"/>
            <p:cNvCxnSpPr/>
            <p:nvPr/>
          </p:nvCxnSpPr>
          <p:spPr>
            <a:xfrm>
              <a:off x="3313931" y="4366115"/>
              <a:ext cx="527505" cy="0"/>
            </a:xfrm>
            <a:prstGeom prst="straightConnector1">
              <a:avLst/>
            </a:prstGeom>
            <a:ln>
              <a:solidFill>
                <a:schemeClr val="bg1"/>
              </a:solidFill>
              <a:tailEnd type="triangl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21"/>
            <p:cNvSpPr txBox="1"/>
            <p:nvPr/>
          </p:nvSpPr>
          <p:spPr>
            <a:xfrm>
              <a:off x="1511467" y="4207388"/>
              <a:ext cx="1848648" cy="3000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350" dirty="0">
                  <a:solidFill>
                    <a:schemeClr val="bg1"/>
                  </a:solidFill>
                </a:rPr>
                <a:t>Moving Transfer table</a:t>
              </a:r>
              <a:endParaRPr lang="fr-FR" sz="1350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878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G.Vandoni @ SPS &amp; LHC Machine Protection Panel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sp>
        <p:nvSpPr>
          <p:cNvPr id="3" name="TextBox 2"/>
          <p:cNvSpPr txBox="1"/>
          <p:nvPr/>
        </p:nvSpPr>
        <p:spPr>
          <a:xfrm>
            <a:off x="1610683" y="1550814"/>
            <a:ext cx="159851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50" dirty="0">
                <a:solidFill>
                  <a:schemeClr val="bg1"/>
                </a:solidFill>
              </a:rPr>
              <a:t>New handling rails</a:t>
            </a:r>
            <a:endParaRPr lang="fr-FR" sz="1350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925707" y="840709"/>
            <a:ext cx="216597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50" dirty="0">
                <a:solidFill>
                  <a:schemeClr val="bg1"/>
                </a:solidFill>
              </a:rPr>
              <a:t>Cryogenic distribution line</a:t>
            </a:r>
            <a:endParaRPr lang="fr-FR" sz="1350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868144" y="2474286"/>
            <a:ext cx="1896673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50" dirty="0">
                <a:solidFill>
                  <a:schemeClr val="bg1"/>
                </a:solidFill>
              </a:rPr>
              <a:t>RF power waveguides</a:t>
            </a:r>
            <a:endParaRPr lang="fr-FR" sz="1350" dirty="0">
              <a:solidFill>
                <a:schemeClr val="bg1"/>
              </a:solidFill>
            </a:endParaRPr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9647955"/>
              </p:ext>
            </p:extLst>
          </p:nvPr>
        </p:nvGraphicFramePr>
        <p:xfrm>
          <a:off x="539552" y="6808"/>
          <a:ext cx="7704855" cy="47671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250856"/>
                <a:gridCol w="2947599"/>
                <a:gridCol w="835465"/>
                <a:gridCol w="1670935"/>
              </a:tblGrid>
              <a:tr h="476710">
                <a:tc>
                  <a:txBody>
                    <a:bodyPr/>
                    <a:lstStyle/>
                    <a:p>
                      <a:pPr marL="90488" indent="-90488">
                        <a:buClr>
                          <a:srgbClr val="0093BE"/>
                        </a:buClr>
                        <a:buFont typeface="Calibri" panose="020F0502020204030204" pitchFamily="34" charset="0"/>
                        <a:buChar char="●"/>
                      </a:pPr>
                      <a:r>
                        <a:rPr lang="en-GB" sz="1000" dirty="0" smtClean="0"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000" b="1" dirty="0" smtClean="0">
                          <a:solidFill>
                            <a:srgbClr val="0093BE"/>
                          </a:solidFill>
                          <a:latin typeface="Calibri" panose="020F0502020204030204" pitchFamily="34" charset="0"/>
                        </a:rPr>
                        <a:t>TEST</a:t>
                      </a:r>
                      <a:r>
                        <a:rPr lang="en-GB" sz="1000" b="1" baseline="0" dirty="0" smtClean="0">
                          <a:solidFill>
                            <a:srgbClr val="0093BE"/>
                          </a:solidFill>
                          <a:latin typeface="Calibri" panose="020F0502020204030204" pitchFamily="34" charset="0"/>
                        </a:rPr>
                        <a:t> STAND ARCHITECTURE</a:t>
                      </a:r>
                      <a:endParaRPr lang="en-GB" sz="1000" b="1" dirty="0">
                        <a:solidFill>
                          <a:srgbClr val="0093BE"/>
                        </a:solidFill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90488" indent="-80963">
                        <a:buFont typeface="Courier New" panose="02070309020205020404" pitchFamily="49" charset="0"/>
                        <a:buChar char="o"/>
                      </a:pPr>
                      <a:r>
                        <a:rPr lang="en-GB" sz="1000" b="1" dirty="0" smtClean="0">
                          <a:solidFill>
                            <a:srgbClr val="5A5A5A"/>
                          </a:solidFill>
                          <a:latin typeface="Calibri" panose="020F0502020204030204" pitchFamily="34" charset="0"/>
                        </a:rPr>
                        <a:t> INTERLOCKS FUNCTIONAL SPECIFICATION</a:t>
                      </a:r>
                      <a:endParaRPr lang="en-GB" sz="1000" b="1" dirty="0">
                        <a:solidFill>
                          <a:srgbClr val="5A5A5A"/>
                        </a:solidFill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90488" indent="-80963">
                        <a:buFont typeface="Courier New" panose="02070309020205020404" pitchFamily="49" charset="0"/>
                        <a:buChar char="o"/>
                      </a:pPr>
                      <a:r>
                        <a:rPr lang="en-GB" sz="1000" b="1" dirty="0" smtClean="0">
                          <a:solidFill>
                            <a:srgbClr val="5A5A5A"/>
                          </a:solidFill>
                          <a:latin typeface="Calibri" panose="020F0502020204030204" pitchFamily="34" charset="0"/>
                        </a:rPr>
                        <a:t> ACTIONS</a:t>
                      </a:r>
                      <a:endParaRPr lang="en-GB" sz="1000" b="1" dirty="0">
                        <a:solidFill>
                          <a:srgbClr val="5A5A5A"/>
                        </a:solidFill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90488" indent="-80963">
                        <a:buFont typeface="Courier New" panose="02070309020205020404" pitchFamily="49" charset="0"/>
                        <a:buChar char="o"/>
                      </a:pPr>
                      <a:r>
                        <a:rPr lang="en-GB" sz="1000" b="1" dirty="0" smtClean="0">
                          <a:solidFill>
                            <a:srgbClr val="5A5A5A"/>
                          </a:solidFill>
                          <a:latin typeface="Calibri" panose="020F0502020204030204" pitchFamily="34" charset="0"/>
                        </a:rPr>
                        <a:t> CONCLUSIONS</a:t>
                      </a:r>
                      <a:endParaRPr lang="en-GB" sz="1000" b="1" dirty="0">
                        <a:solidFill>
                          <a:srgbClr val="5A5A5A"/>
                        </a:solidFill>
                        <a:latin typeface="Calibri" panose="020F050202020403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0" y="283092"/>
            <a:ext cx="9144000" cy="540000"/>
          </a:xfrm>
        </p:spPr>
        <p:txBody>
          <a:bodyPr/>
          <a:lstStyle/>
          <a:p>
            <a:r>
              <a:rPr lang="en-GB" dirty="0"/>
              <a:t>Test stand architecture – tunnel and surface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1115616" y="888737"/>
            <a:ext cx="7076116" cy="3843253"/>
            <a:chOff x="1115616" y="888737"/>
            <a:chExt cx="7076116" cy="3843253"/>
          </a:xfrm>
        </p:grpSpPr>
        <p:sp>
          <p:nvSpPr>
            <p:cNvPr id="12" name="TextBox 11"/>
            <p:cNvSpPr txBox="1"/>
            <p:nvPr/>
          </p:nvSpPr>
          <p:spPr>
            <a:xfrm>
              <a:off x="1115616" y="1760860"/>
              <a:ext cx="1598515" cy="3000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350" dirty="0">
                  <a:solidFill>
                    <a:schemeClr val="bg1"/>
                  </a:solidFill>
                </a:rPr>
                <a:t>New handling rails</a:t>
              </a:r>
              <a:endParaRPr lang="fr-FR" sz="1350" dirty="0">
                <a:solidFill>
                  <a:schemeClr val="bg1"/>
                </a:solidFill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1430640" y="1050755"/>
              <a:ext cx="2165978" cy="3000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350" dirty="0">
                  <a:solidFill>
                    <a:schemeClr val="bg1"/>
                  </a:solidFill>
                </a:rPr>
                <a:t>Cryogenic distribution line</a:t>
              </a:r>
              <a:endParaRPr lang="fr-FR" sz="1350" dirty="0">
                <a:solidFill>
                  <a:schemeClr val="bg1"/>
                </a:solidFill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5373077" y="2684332"/>
              <a:ext cx="1896673" cy="3000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350" dirty="0">
                  <a:solidFill>
                    <a:schemeClr val="bg1"/>
                  </a:solidFill>
                </a:rPr>
                <a:t>RF power waveguides</a:t>
              </a:r>
              <a:endParaRPr lang="fr-FR" sz="1350" dirty="0">
                <a:solidFill>
                  <a:schemeClr val="bg1"/>
                </a:solidFill>
              </a:endParaRPr>
            </a:p>
          </p:txBody>
        </p:sp>
        <p:pic>
          <p:nvPicPr>
            <p:cNvPr id="16" name="Picture 15"/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6248"/>
            <a:stretch/>
          </p:blipFill>
          <p:spPr>
            <a:xfrm>
              <a:off x="1646663" y="888737"/>
              <a:ext cx="5022558" cy="3830702"/>
            </a:xfrm>
            <a:prstGeom prst="rect">
              <a:avLst/>
            </a:prstGeom>
          </p:spPr>
        </p:pic>
        <p:grpSp>
          <p:nvGrpSpPr>
            <p:cNvPr id="17" name="Group 16"/>
            <p:cNvGrpSpPr/>
            <p:nvPr/>
          </p:nvGrpSpPr>
          <p:grpSpPr>
            <a:xfrm>
              <a:off x="2179881" y="1563669"/>
              <a:ext cx="3217895" cy="2470901"/>
              <a:chOff x="3154510" y="1840753"/>
              <a:chExt cx="4290527" cy="3294534"/>
            </a:xfrm>
            <a:solidFill>
              <a:schemeClr val="bg2"/>
            </a:solidFill>
          </p:grpSpPr>
          <p:grpSp>
            <p:nvGrpSpPr>
              <p:cNvPr id="37" name="Group 36"/>
              <p:cNvGrpSpPr/>
              <p:nvPr/>
            </p:nvGrpSpPr>
            <p:grpSpPr>
              <a:xfrm>
                <a:off x="3154510" y="1840753"/>
                <a:ext cx="4290527" cy="3294534"/>
                <a:chOff x="3322653" y="2006541"/>
                <a:chExt cx="4290527" cy="3294534"/>
              </a:xfrm>
              <a:grpFill/>
            </p:grpSpPr>
            <p:sp>
              <p:nvSpPr>
                <p:cNvPr id="39" name="Rectangle 38"/>
                <p:cNvSpPr/>
                <p:nvPr/>
              </p:nvSpPr>
              <p:spPr>
                <a:xfrm rot="21348826">
                  <a:off x="3322653" y="4224532"/>
                  <a:ext cx="1103870" cy="665084"/>
                </a:xfrm>
                <a:prstGeom prst="rect">
                  <a:avLst/>
                </a:prstGeom>
                <a:noFill/>
                <a:ln w="38100">
                  <a:solidFill>
                    <a:srgbClr val="FF0000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350">
                    <a:latin typeface="Calibri" panose="020F0502020204030204" pitchFamily="34" charset="0"/>
                  </a:endParaRPr>
                </a:p>
              </p:txBody>
            </p:sp>
            <p:sp>
              <p:nvSpPr>
                <p:cNvPr id="40" name="Rectangle 39"/>
                <p:cNvSpPr/>
                <p:nvPr/>
              </p:nvSpPr>
              <p:spPr>
                <a:xfrm>
                  <a:off x="5717740" y="2006541"/>
                  <a:ext cx="1895440" cy="1346565"/>
                </a:xfrm>
                <a:prstGeom prst="rect">
                  <a:avLst/>
                </a:prstGeom>
                <a:noFill/>
                <a:ln w="38100">
                  <a:solidFill>
                    <a:srgbClr val="FF0000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350">
                    <a:latin typeface="Calibri" panose="020F0502020204030204" pitchFamily="34" charset="0"/>
                  </a:endParaRPr>
                </a:p>
              </p:txBody>
            </p:sp>
            <p:cxnSp>
              <p:nvCxnSpPr>
                <p:cNvPr id="41" name="Straight Connector 40"/>
                <p:cNvCxnSpPr/>
                <p:nvPr/>
              </p:nvCxnSpPr>
              <p:spPr>
                <a:xfrm>
                  <a:off x="5322097" y="3353106"/>
                  <a:ext cx="8238" cy="1664044"/>
                </a:xfrm>
                <a:prstGeom prst="line">
                  <a:avLst/>
                </a:prstGeom>
                <a:grpFill/>
                <a:ln>
                  <a:solidFill>
                    <a:srgbClr val="FF0000"/>
                  </a:solidFill>
                  <a:headEnd type="none" w="med" len="med"/>
                  <a:tailEnd type="none" w="med" len="med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" name="Straight Connector 41"/>
                <p:cNvCxnSpPr/>
                <p:nvPr/>
              </p:nvCxnSpPr>
              <p:spPr>
                <a:xfrm flipV="1">
                  <a:off x="4958135" y="4285621"/>
                  <a:ext cx="1253621" cy="1015454"/>
                </a:xfrm>
                <a:prstGeom prst="line">
                  <a:avLst/>
                </a:prstGeom>
                <a:ln>
                  <a:headEnd type="none" w="med" len="med"/>
                  <a:tailEnd type="none" w="med" len="med"/>
                </a:ln>
              </p:spPr>
              <p:style>
                <a:lnRef idx="3">
                  <a:schemeClr val="accent1"/>
                </a:lnRef>
                <a:fillRef idx="0">
                  <a:schemeClr val="accent1"/>
                </a:fillRef>
                <a:effectRef idx="2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" name="Straight Connector 42"/>
                <p:cNvCxnSpPr/>
                <p:nvPr/>
              </p:nvCxnSpPr>
              <p:spPr>
                <a:xfrm flipH="1">
                  <a:off x="3996526" y="4274174"/>
                  <a:ext cx="2195505" cy="192015"/>
                </a:xfrm>
                <a:prstGeom prst="line">
                  <a:avLst/>
                </a:prstGeom>
                <a:ln>
                  <a:headEnd type="none" w="med" len="med"/>
                  <a:tailEnd type="triangle" w="med" len="med"/>
                </a:ln>
              </p:spPr>
              <p:style>
                <a:lnRef idx="3">
                  <a:schemeClr val="accent1"/>
                </a:lnRef>
                <a:fillRef idx="0">
                  <a:schemeClr val="accent1"/>
                </a:fillRef>
                <a:effectRef idx="2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38" name="Straight Connector 37"/>
              <p:cNvCxnSpPr/>
              <p:nvPr/>
            </p:nvCxnSpPr>
            <p:spPr>
              <a:xfrm flipH="1">
                <a:off x="5158511" y="2901252"/>
                <a:ext cx="398370" cy="298642"/>
              </a:xfrm>
              <a:prstGeom prst="line">
                <a:avLst/>
              </a:prstGeom>
              <a:grpFill/>
              <a:ln>
                <a:solidFill>
                  <a:srgbClr val="FF0000"/>
                </a:solidFill>
                <a:headEnd type="none" w="med" len="med"/>
                <a:tailEnd type="none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8" name="Line Callout 2 17"/>
            <p:cNvSpPr/>
            <p:nvPr/>
          </p:nvSpPr>
          <p:spPr>
            <a:xfrm>
              <a:off x="5502521" y="1067147"/>
              <a:ext cx="1810112" cy="300082"/>
            </a:xfrm>
            <a:prstGeom prst="borderCallout2">
              <a:avLst>
                <a:gd name="adj1" fmla="val 51622"/>
                <a:gd name="adj2" fmla="val -1102"/>
                <a:gd name="adj3" fmla="val 50208"/>
                <a:gd name="adj4" fmla="val -17783"/>
                <a:gd name="adj5" fmla="val 245191"/>
                <a:gd name="adj6" fmla="val -35423"/>
              </a:avLst>
            </a:prstGeom>
            <a:solidFill>
              <a:schemeClr val="tx2">
                <a:lumMod val="75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GB" sz="1350" dirty="0">
                  <a:solidFill>
                    <a:schemeClr val="bg1"/>
                  </a:solidFill>
                </a:rPr>
                <a:t>BA6 – surface area</a:t>
              </a:r>
            </a:p>
          </p:txBody>
        </p:sp>
        <p:sp>
          <p:nvSpPr>
            <p:cNvPr id="19" name="Line Callout 2 18"/>
            <p:cNvSpPr/>
            <p:nvPr/>
          </p:nvSpPr>
          <p:spPr>
            <a:xfrm>
              <a:off x="4747047" y="3977102"/>
              <a:ext cx="2092049" cy="300082"/>
            </a:xfrm>
            <a:prstGeom prst="borderCallout2">
              <a:avLst>
                <a:gd name="adj1" fmla="val 53693"/>
                <a:gd name="adj2" fmla="val -730"/>
                <a:gd name="adj3" fmla="val -91453"/>
                <a:gd name="adj4" fmla="val -19982"/>
                <a:gd name="adj5" fmla="val -6617"/>
                <a:gd name="adj6" fmla="val -57844"/>
              </a:avLst>
            </a:prstGeom>
            <a:solidFill>
              <a:schemeClr val="tx2">
                <a:lumMod val="75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GB" sz="1350" dirty="0">
                  <a:solidFill>
                    <a:schemeClr val="bg1"/>
                  </a:solidFill>
                </a:rPr>
                <a:t>TA6 - alcove</a:t>
              </a:r>
            </a:p>
          </p:txBody>
        </p:sp>
        <p:sp>
          <p:nvSpPr>
            <p:cNvPr id="20" name="Line Callout 2 19"/>
            <p:cNvSpPr/>
            <p:nvPr/>
          </p:nvSpPr>
          <p:spPr>
            <a:xfrm>
              <a:off x="1372692" y="3815906"/>
              <a:ext cx="1616993" cy="300082"/>
            </a:xfrm>
            <a:prstGeom prst="borderCallout2">
              <a:avLst>
                <a:gd name="adj1" fmla="val 46415"/>
                <a:gd name="adj2" fmla="val 101208"/>
                <a:gd name="adj3" fmla="val -38676"/>
                <a:gd name="adj4" fmla="val 107759"/>
                <a:gd name="adj5" fmla="val -1984"/>
                <a:gd name="adj6" fmla="val 151854"/>
              </a:avLst>
            </a:prstGeom>
            <a:solidFill>
              <a:schemeClr val="tx2">
                <a:lumMod val="75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GB" sz="1350" dirty="0">
                  <a:solidFill>
                    <a:schemeClr val="bg1"/>
                  </a:solidFill>
                </a:rPr>
                <a:t>CC SPS test stand</a:t>
              </a: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4747046" y="4269404"/>
              <a:ext cx="1598139" cy="216083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fr-FR"/>
              </a:defPPr>
              <a:lvl1pPr>
                <a:defRPr>
                  <a:solidFill>
                    <a:schemeClr val="bg2">
                      <a:lumMod val="50000"/>
                    </a:schemeClr>
                  </a:solidFill>
                  <a:latin typeface="Calibri" panose="020F0502020204030204" pitchFamily="34" charset="0"/>
                </a:defRPr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r>
                <a:rPr lang="en-GB" sz="1350" dirty="0"/>
                <a:t>COLD-BOX	</a:t>
              </a:r>
            </a:p>
          </p:txBody>
        </p:sp>
        <p:grpSp>
          <p:nvGrpSpPr>
            <p:cNvPr id="22" name="Group 21"/>
            <p:cNvGrpSpPr/>
            <p:nvPr/>
          </p:nvGrpSpPr>
          <p:grpSpPr>
            <a:xfrm>
              <a:off x="5497473" y="1363798"/>
              <a:ext cx="2694259" cy="495613"/>
              <a:chOff x="6466053" y="1538334"/>
              <a:chExt cx="3592345" cy="660817"/>
            </a:xfrm>
          </p:grpSpPr>
          <p:sp>
            <p:nvSpPr>
              <p:cNvPr id="35" name="TextBox 34"/>
              <p:cNvSpPr txBox="1"/>
              <p:nvPr/>
            </p:nvSpPr>
            <p:spPr>
              <a:xfrm>
                <a:off x="6472783" y="1538334"/>
                <a:ext cx="3585615" cy="305233"/>
              </a:xfrm>
              <a:prstGeom prst="rect">
                <a:avLst/>
              </a:prstGeom>
              <a:solidFill>
                <a:srgbClr val="FF9900"/>
              </a:solidFill>
            </p:spPr>
            <p:style>
              <a:lnRef idx="1">
                <a:schemeClr val="accent6"/>
              </a:lnRef>
              <a:fillRef idx="3">
                <a:schemeClr val="accent6"/>
              </a:fillRef>
              <a:effectRef idx="2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fr-FR"/>
                </a:defPPr>
                <a:lvl1pPr>
                  <a:defRPr>
                    <a:solidFill>
                      <a:schemeClr val="bg2">
                        <a:lumMod val="50000"/>
                      </a:schemeClr>
                    </a:solidFill>
                    <a:latin typeface="Calibri" panose="020F0502020204030204" pitchFamily="34" charset="0"/>
                  </a:defRPr>
                </a:lvl1pPr>
                <a:lvl2pPr>
                  <a:defRPr>
                    <a:solidFill>
                      <a:schemeClr val="lt1"/>
                    </a:solidFill>
                  </a:defRPr>
                </a:lvl2pPr>
                <a:lvl3pPr>
                  <a:defRPr>
                    <a:solidFill>
                      <a:schemeClr val="lt1"/>
                    </a:solidFill>
                  </a:defRPr>
                </a:lvl3pPr>
                <a:lvl4pPr>
                  <a:defRPr>
                    <a:solidFill>
                      <a:schemeClr val="lt1"/>
                    </a:solidFill>
                  </a:defRPr>
                </a:lvl4pPr>
                <a:lvl5pPr>
                  <a:defRPr>
                    <a:solidFill>
                      <a:schemeClr val="lt1"/>
                    </a:solidFill>
                  </a:defRPr>
                </a:lvl5pPr>
                <a:lvl6pPr>
                  <a:defRPr>
                    <a:solidFill>
                      <a:schemeClr val="lt1"/>
                    </a:solidFill>
                  </a:defRPr>
                </a:lvl6pPr>
                <a:lvl7pPr>
                  <a:defRPr>
                    <a:solidFill>
                      <a:schemeClr val="lt1"/>
                    </a:solidFill>
                  </a:defRPr>
                </a:lvl7pPr>
                <a:lvl8pPr>
                  <a:defRPr>
                    <a:solidFill>
                      <a:schemeClr val="lt1"/>
                    </a:solidFill>
                  </a:defRPr>
                </a:lvl8pPr>
                <a:lvl9pPr>
                  <a:defRPr>
                    <a:solidFill>
                      <a:schemeClr val="lt1"/>
                    </a:solidFill>
                  </a:defRPr>
                </a:lvl9pPr>
              </a:lstStyle>
              <a:p>
                <a:r>
                  <a:rPr lang="en-GB" sz="1350" dirty="0"/>
                  <a:t>RF power amplifiers </a:t>
                </a:r>
                <a:r>
                  <a:rPr lang="en-GB" sz="1350" dirty="0" smtClean="0"/>
                  <a:t>IOT &amp; Controls</a:t>
                </a:r>
                <a:endParaRPr lang="en-GB" sz="1350" dirty="0"/>
              </a:p>
            </p:txBody>
          </p:sp>
          <p:sp>
            <p:nvSpPr>
              <p:cNvPr id="36" name="TextBox 35"/>
              <p:cNvSpPr txBox="1"/>
              <p:nvPr/>
            </p:nvSpPr>
            <p:spPr>
              <a:xfrm>
                <a:off x="6466053" y="1893918"/>
                <a:ext cx="2413482" cy="305233"/>
              </a:xfrm>
              <a:prstGeom prst="rect">
                <a:avLst/>
              </a:prstGeom>
              <a:solidFill>
                <a:srgbClr val="FF9900"/>
              </a:solidFill>
            </p:spPr>
            <p:style>
              <a:lnRef idx="1">
                <a:schemeClr val="accent6"/>
              </a:lnRef>
              <a:fillRef idx="3">
                <a:schemeClr val="accent6"/>
              </a:fillRef>
              <a:effectRef idx="2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fr-FR"/>
                </a:defPPr>
                <a:lvl1pPr>
                  <a:defRPr>
                    <a:solidFill>
                      <a:schemeClr val="bg2">
                        <a:lumMod val="50000"/>
                      </a:schemeClr>
                    </a:solidFill>
                    <a:latin typeface="Calibri" panose="020F0502020204030204" pitchFamily="34" charset="0"/>
                  </a:defRPr>
                </a:lvl1pPr>
                <a:lvl2pPr>
                  <a:defRPr>
                    <a:solidFill>
                      <a:schemeClr val="lt1"/>
                    </a:solidFill>
                  </a:defRPr>
                </a:lvl2pPr>
                <a:lvl3pPr>
                  <a:defRPr>
                    <a:solidFill>
                      <a:schemeClr val="lt1"/>
                    </a:solidFill>
                  </a:defRPr>
                </a:lvl3pPr>
                <a:lvl4pPr>
                  <a:defRPr>
                    <a:solidFill>
                      <a:schemeClr val="lt1"/>
                    </a:solidFill>
                  </a:defRPr>
                </a:lvl4pPr>
                <a:lvl5pPr>
                  <a:defRPr>
                    <a:solidFill>
                      <a:schemeClr val="lt1"/>
                    </a:solidFill>
                  </a:defRPr>
                </a:lvl5pPr>
                <a:lvl6pPr>
                  <a:defRPr>
                    <a:solidFill>
                      <a:schemeClr val="lt1"/>
                    </a:solidFill>
                  </a:defRPr>
                </a:lvl6pPr>
                <a:lvl7pPr>
                  <a:defRPr>
                    <a:solidFill>
                      <a:schemeClr val="lt1"/>
                    </a:solidFill>
                  </a:defRPr>
                </a:lvl7pPr>
                <a:lvl8pPr>
                  <a:defRPr>
                    <a:solidFill>
                      <a:schemeClr val="lt1"/>
                    </a:solidFill>
                  </a:defRPr>
                </a:lvl8pPr>
                <a:lvl9pPr>
                  <a:defRPr>
                    <a:solidFill>
                      <a:schemeClr val="lt1"/>
                    </a:solidFill>
                  </a:defRPr>
                </a:lvl9pPr>
              </a:lstStyle>
              <a:p>
                <a:r>
                  <a:rPr lang="en-GB" sz="1350" dirty="0"/>
                  <a:t>LLRF Faraday cage</a:t>
                </a:r>
              </a:p>
            </p:txBody>
          </p:sp>
        </p:grpSp>
        <p:grpSp>
          <p:nvGrpSpPr>
            <p:cNvPr id="23" name="Group 22"/>
            <p:cNvGrpSpPr/>
            <p:nvPr/>
          </p:nvGrpSpPr>
          <p:grpSpPr>
            <a:xfrm>
              <a:off x="3312540" y="1592722"/>
              <a:ext cx="4000094" cy="3139268"/>
              <a:chOff x="3552807" y="1843568"/>
              <a:chExt cx="5333459" cy="4185690"/>
            </a:xfrm>
          </p:grpSpPr>
          <p:sp>
            <p:nvSpPr>
              <p:cNvPr id="25" name="Line Callout 2 24"/>
              <p:cNvSpPr/>
              <p:nvPr/>
            </p:nvSpPr>
            <p:spPr>
              <a:xfrm>
                <a:off x="5311543" y="4468596"/>
                <a:ext cx="2367982" cy="324110"/>
              </a:xfrm>
              <a:prstGeom prst="borderCallout2">
                <a:avLst>
                  <a:gd name="adj1" fmla="val 50110"/>
                  <a:gd name="adj2" fmla="val -876"/>
                  <a:gd name="adj3" fmla="val 17609"/>
                  <a:gd name="adj4" fmla="val -13205"/>
                  <a:gd name="adj5" fmla="val -14883"/>
                  <a:gd name="adj6" fmla="val -30261"/>
                </a:avLst>
              </a:prstGeom>
              <a:solidFill>
                <a:schemeClr val="accent1">
                  <a:lumMod val="60000"/>
                  <a:lumOff val="40000"/>
                </a:schemeClr>
              </a:solidFill>
            </p:spPr>
            <p:style>
              <a:lnRef idx="1">
                <a:schemeClr val="accent6"/>
              </a:lnRef>
              <a:fillRef idx="3">
                <a:schemeClr val="accent6"/>
              </a:fillRef>
              <a:effectRef idx="2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en-GB" sz="1350" dirty="0" err="1">
                    <a:solidFill>
                      <a:schemeClr val="bg2">
                        <a:lumMod val="50000"/>
                      </a:schemeClr>
                    </a:solidFill>
                    <a:latin typeface="Calibri" panose="020F0502020204030204" pitchFamily="34" charset="0"/>
                  </a:rPr>
                  <a:t>Cryo</a:t>
                </a:r>
                <a:r>
                  <a:rPr lang="en-GB" sz="1350" dirty="0">
                    <a:solidFill>
                      <a:schemeClr val="bg2">
                        <a:lumMod val="50000"/>
                      </a:schemeClr>
                    </a:solidFill>
                    <a:latin typeface="Calibri" panose="020F0502020204030204" pitchFamily="34" charset="0"/>
                  </a:rPr>
                  <a:t> distribution line</a:t>
                </a:r>
              </a:p>
            </p:txBody>
          </p:sp>
          <p:grpSp>
            <p:nvGrpSpPr>
              <p:cNvPr id="26" name="Group 25"/>
              <p:cNvGrpSpPr/>
              <p:nvPr/>
            </p:nvGrpSpPr>
            <p:grpSpPr>
              <a:xfrm>
                <a:off x="3552807" y="1843568"/>
                <a:ext cx="5333459" cy="4185690"/>
                <a:chOff x="3552807" y="1843568"/>
                <a:chExt cx="5333459" cy="4185690"/>
              </a:xfrm>
            </p:grpSpPr>
            <p:sp>
              <p:nvSpPr>
                <p:cNvPr id="27" name="TextBox 26"/>
                <p:cNvSpPr txBox="1"/>
                <p:nvPr/>
              </p:nvSpPr>
              <p:spPr>
                <a:xfrm>
                  <a:off x="6472784" y="2253972"/>
                  <a:ext cx="2413482" cy="305233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</a:schemeClr>
                </a:solidFill>
              </p:spPr>
              <p:style>
                <a:lnRef idx="1">
                  <a:schemeClr val="accent6"/>
                </a:lnRef>
                <a:fillRef idx="3">
                  <a:schemeClr val="accent6"/>
                </a:fillRef>
                <a:effectRef idx="2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fr-FR"/>
                  </a:defPPr>
                  <a:lvl1pPr>
                    <a:defRPr>
                      <a:solidFill>
                        <a:schemeClr val="bg2">
                          <a:lumMod val="50000"/>
                        </a:schemeClr>
                      </a:solidFill>
                      <a:latin typeface="Calibri" panose="020F0502020204030204" pitchFamily="34" charset="0"/>
                    </a:defRPr>
                  </a:lvl1pPr>
                  <a:lvl2pPr>
                    <a:defRPr>
                      <a:solidFill>
                        <a:schemeClr val="lt1"/>
                      </a:solidFill>
                    </a:defRPr>
                  </a:lvl2pPr>
                  <a:lvl3pPr>
                    <a:defRPr>
                      <a:solidFill>
                        <a:schemeClr val="lt1"/>
                      </a:solidFill>
                    </a:defRPr>
                  </a:lvl3pPr>
                  <a:lvl4pPr>
                    <a:defRPr>
                      <a:solidFill>
                        <a:schemeClr val="lt1"/>
                      </a:solidFill>
                    </a:defRPr>
                  </a:lvl4pPr>
                  <a:lvl5pPr>
                    <a:defRPr>
                      <a:solidFill>
                        <a:schemeClr val="lt1"/>
                      </a:solidFill>
                    </a:defRPr>
                  </a:lvl5pPr>
                  <a:lvl6pPr>
                    <a:defRPr>
                      <a:solidFill>
                        <a:schemeClr val="lt1"/>
                      </a:solidFill>
                    </a:defRPr>
                  </a:lvl6pPr>
                  <a:lvl7pPr>
                    <a:defRPr>
                      <a:solidFill>
                        <a:schemeClr val="lt1"/>
                      </a:solidFill>
                    </a:defRPr>
                  </a:lvl7pPr>
                  <a:lvl8pPr>
                    <a:defRPr>
                      <a:solidFill>
                        <a:schemeClr val="lt1"/>
                      </a:solidFill>
                    </a:defRPr>
                  </a:lvl8pPr>
                  <a:lvl9pPr>
                    <a:defRPr>
                      <a:solidFill>
                        <a:schemeClr val="lt1"/>
                      </a:solidFill>
                    </a:defRPr>
                  </a:lvl9pPr>
                </a:lstStyle>
                <a:p>
                  <a:r>
                    <a:rPr lang="en-GB" sz="1350" dirty="0"/>
                    <a:t>Cryogenic compressor</a:t>
                  </a:r>
                </a:p>
              </p:txBody>
            </p:sp>
            <p:sp>
              <p:nvSpPr>
                <p:cNvPr id="28" name="Rectangle 27"/>
                <p:cNvSpPr/>
                <p:nvPr/>
              </p:nvSpPr>
              <p:spPr>
                <a:xfrm>
                  <a:off x="4738818" y="1843568"/>
                  <a:ext cx="192880" cy="279522"/>
                </a:xfrm>
                <a:prstGeom prst="rect">
                  <a:avLst/>
                </a:prstGeom>
                <a:solidFill>
                  <a:schemeClr val="accent6">
                    <a:lumMod val="50000"/>
                  </a:schemeClr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vert="vert270" rtlCol="0" anchor="ctr"/>
                <a:lstStyle/>
                <a:p>
                  <a:pPr algn="ctr"/>
                  <a:r>
                    <a:rPr lang="en-GB" sz="750" dirty="0">
                      <a:solidFill>
                        <a:schemeClr val="bg1"/>
                      </a:solidFill>
                      <a:latin typeface="Calibri" panose="020F0502020204030204" pitchFamily="34" charset="0"/>
                    </a:rPr>
                    <a:t>He</a:t>
                  </a:r>
                </a:p>
              </p:txBody>
            </p:sp>
            <p:sp>
              <p:nvSpPr>
                <p:cNvPr id="29" name="Rectangle 28"/>
                <p:cNvSpPr/>
                <p:nvPr/>
              </p:nvSpPr>
              <p:spPr>
                <a:xfrm>
                  <a:off x="3758249" y="3369825"/>
                  <a:ext cx="192880" cy="279522"/>
                </a:xfrm>
                <a:prstGeom prst="rect">
                  <a:avLst/>
                </a:prstGeom>
                <a:solidFill>
                  <a:srgbClr val="00CC66"/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vert="vert270" rtlCol="0" anchor="ctr"/>
                <a:lstStyle/>
                <a:p>
                  <a:pPr algn="ctr"/>
                  <a:r>
                    <a:rPr lang="en-GB" sz="750" dirty="0">
                      <a:solidFill>
                        <a:srgbClr val="5A5A5A"/>
                      </a:solidFill>
                      <a:latin typeface="Calibri" panose="020F0502020204030204" pitchFamily="34" charset="0"/>
                    </a:rPr>
                    <a:t>N2</a:t>
                  </a:r>
                </a:p>
              </p:txBody>
            </p:sp>
            <p:cxnSp>
              <p:nvCxnSpPr>
                <p:cNvPr id="30" name="Straight Connector 29"/>
                <p:cNvCxnSpPr>
                  <a:stCxn id="28" idx="2"/>
                </p:cNvCxnSpPr>
                <p:nvPr/>
              </p:nvCxnSpPr>
              <p:spPr>
                <a:xfrm flipH="1">
                  <a:off x="4738818" y="2123090"/>
                  <a:ext cx="96440" cy="130882"/>
                </a:xfrm>
                <a:prstGeom prst="line">
                  <a:avLst/>
                </a:prstGeom>
                <a:ln>
                  <a:solidFill>
                    <a:schemeClr val="accent6">
                      <a:lumMod val="75000"/>
                    </a:schemeClr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1" name="Straight Connector 30"/>
                <p:cNvCxnSpPr/>
                <p:nvPr/>
              </p:nvCxnSpPr>
              <p:spPr>
                <a:xfrm>
                  <a:off x="4738818" y="2253972"/>
                  <a:ext cx="481254" cy="197092"/>
                </a:xfrm>
                <a:prstGeom prst="line">
                  <a:avLst/>
                </a:prstGeom>
                <a:ln>
                  <a:solidFill>
                    <a:schemeClr val="accent6">
                      <a:lumMod val="75000"/>
                    </a:schemeClr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" name="Straight Connector 31"/>
                <p:cNvCxnSpPr/>
                <p:nvPr/>
              </p:nvCxnSpPr>
              <p:spPr>
                <a:xfrm>
                  <a:off x="3814220" y="3664496"/>
                  <a:ext cx="0" cy="1143318"/>
                </a:xfrm>
                <a:prstGeom prst="line">
                  <a:avLst/>
                </a:prstGeom>
                <a:ln>
                  <a:solidFill>
                    <a:srgbClr val="00CC66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3" name="Straight Connector 32"/>
                <p:cNvCxnSpPr/>
                <p:nvPr/>
              </p:nvCxnSpPr>
              <p:spPr>
                <a:xfrm flipH="1">
                  <a:off x="3552807" y="4793353"/>
                  <a:ext cx="277750" cy="238131"/>
                </a:xfrm>
                <a:prstGeom prst="line">
                  <a:avLst/>
                </a:prstGeom>
                <a:ln>
                  <a:solidFill>
                    <a:srgbClr val="00CC66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4" name="TextBox 33"/>
                <p:cNvSpPr txBox="1"/>
                <p:nvPr/>
              </p:nvSpPr>
              <p:spPr>
                <a:xfrm>
                  <a:off x="5465485" y="5700587"/>
                  <a:ext cx="2789397" cy="328671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</a:schemeClr>
                </a:solidFill>
              </p:spPr>
              <p:style>
                <a:lnRef idx="1">
                  <a:schemeClr val="accent6"/>
                </a:lnRef>
                <a:fillRef idx="3">
                  <a:schemeClr val="accent6"/>
                </a:fillRef>
                <a:effectRef idx="2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fr-FR"/>
                  </a:defPPr>
                  <a:lvl1pPr>
                    <a:defRPr>
                      <a:solidFill>
                        <a:schemeClr val="bg2">
                          <a:lumMod val="50000"/>
                        </a:schemeClr>
                      </a:solidFill>
                      <a:latin typeface="Calibri" panose="020F0502020204030204" pitchFamily="34" charset="0"/>
                    </a:defRPr>
                  </a:lvl1pPr>
                  <a:lvl2pPr>
                    <a:defRPr>
                      <a:solidFill>
                        <a:schemeClr val="lt1"/>
                      </a:solidFill>
                    </a:defRPr>
                  </a:lvl2pPr>
                  <a:lvl3pPr>
                    <a:defRPr>
                      <a:solidFill>
                        <a:schemeClr val="lt1"/>
                      </a:solidFill>
                    </a:defRPr>
                  </a:lvl3pPr>
                  <a:lvl4pPr>
                    <a:defRPr>
                      <a:solidFill>
                        <a:schemeClr val="lt1"/>
                      </a:solidFill>
                    </a:defRPr>
                  </a:lvl4pPr>
                  <a:lvl5pPr>
                    <a:defRPr>
                      <a:solidFill>
                        <a:schemeClr val="lt1"/>
                      </a:solidFill>
                    </a:defRPr>
                  </a:lvl5pPr>
                  <a:lvl6pPr>
                    <a:defRPr>
                      <a:solidFill>
                        <a:schemeClr val="lt1"/>
                      </a:solidFill>
                    </a:defRPr>
                  </a:lvl6pPr>
                  <a:lvl7pPr>
                    <a:defRPr>
                      <a:solidFill>
                        <a:schemeClr val="lt1"/>
                      </a:solidFill>
                    </a:defRPr>
                  </a:lvl7pPr>
                  <a:lvl8pPr>
                    <a:defRPr>
                      <a:solidFill>
                        <a:schemeClr val="lt1"/>
                      </a:solidFill>
                    </a:defRPr>
                  </a:lvl8pPr>
                  <a:lvl9pPr>
                    <a:defRPr>
                      <a:solidFill>
                        <a:schemeClr val="lt1"/>
                      </a:solidFill>
                    </a:defRPr>
                  </a:lvl9pPr>
                </a:lstStyle>
                <a:p>
                  <a:r>
                    <a:rPr lang="en-GB" sz="1350" dirty="0" err="1" smtClean="0"/>
                    <a:t>Cryo</a:t>
                  </a:r>
                  <a:r>
                    <a:rPr lang="en-GB" sz="1350" dirty="0" smtClean="0"/>
                    <a:t> distribution system</a:t>
                  </a:r>
                  <a:endParaRPr lang="en-GB" sz="1350" dirty="0"/>
                </a:p>
              </p:txBody>
            </p:sp>
          </p:grpSp>
        </p:grpSp>
        <p:sp>
          <p:nvSpPr>
            <p:cNvPr id="24" name="Can 23"/>
            <p:cNvSpPr/>
            <p:nvPr/>
          </p:nvSpPr>
          <p:spPr>
            <a:xfrm>
              <a:off x="3317286" y="3983279"/>
              <a:ext cx="108012" cy="176498"/>
            </a:xfrm>
            <a:prstGeom prst="can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350"/>
            </a:p>
          </p:txBody>
        </p:sp>
      </p:grpSp>
    </p:spTree>
    <p:extLst>
      <p:ext uri="{BB962C8B-B14F-4D97-AF65-F5344CB8AC3E}">
        <p14:creationId xmlns:p14="http://schemas.microsoft.com/office/powerpoint/2010/main" val="218250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 err="1" smtClean="0"/>
              <a:t>G.Vandoni</a:t>
            </a:r>
            <a:r>
              <a:rPr lang="en-GB" noProof="0" dirty="0" smtClean="0"/>
              <a:t> @ SPS &amp; LHC Machine Protection Panel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sp>
        <p:nvSpPr>
          <p:cNvPr id="7" name="TextBox 6"/>
          <p:cNvSpPr txBox="1"/>
          <p:nvPr/>
        </p:nvSpPr>
        <p:spPr>
          <a:xfrm>
            <a:off x="1925707" y="840709"/>
            <a:ext cx="216597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50" dirty="0">
                <a:solidFill>
                  <a:schemeClr val="bg1"/>
                </a:solidFill>
              </a:rPr>
              <a:t>Cryogenic distribution line</a:t>
            </a:r>
            <a:endParaRPr lang="fr-FR" sz="1350" dirty="0">
              <a:solidFill>
                <a:schemeClr val="bg1"/>
              </a:solidFill>
            </a:endParaRPr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2868286"/>
              </p:ext>
            </p:extLst>
          </p:nvPr>
        </p:nvGraphicFramePr>
        <p:xfrm>
          <a:off x="539552" y="6808"/>
          <a:ext cx="7704855" cy="47671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250856"/>
                <a:gridCol w="2947599"/>
                <a:gridCol w="835465"/>
                <a:gridCol w="1670935"/>
              </a:tblGrid>
              <a:tr h="476710">
                <a:tc>
                  <a:txBody>
                    <a:bodyPr/>
                    <a:lstStyle/>
                    <a:p>
                      <a:pPr marL="90488" indent="-80963" algn="l" defTabSz="457200" rtl="0" eaLnBrk="1" latinLnBrk="0" hangingPunct="1">
                        <a:buClr>
                          <a:srgbClr val="5A5A5A"/>
                        </a:buClr>
                        <a:buFont typeface="Courier New" panose="02070309020205020404" pitchFamily="49" charset="0"/>
                        <a:buChar char="o"/>
                      </a:pPr>
                      <a:r>
                        <a:rPr lang="en-GB" sz="1000" dirty="0" smtClean="0"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000" b="1" kern="1200" dirty="0" smtClean="0">
                          <a:solidFill>
                            <a:srgbClr val="5A5A5A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TEST STAND ARCHITECTURE</a:t>
                      </a:r>
                      <a:endParaRPr lang="en-GB" sz="1000" b="1" kern="1200" dirty="0">
                        <a:solidFill>
                          <a:srgbClr val="5A5A5A"/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90488" indent="-90488">
                        <a:buClr>
                          <a:srgbClr val="0093BE"/>
                        </a:buClr>
                        <a:buFont typeface="Calibri" panose="020F0502020204030204" pitchFamily="34" charset="0"/>
                        <a:buChar char="●"/>
                      </a:pPr>
                      <a:r>
                        <a:rPr lang="en-GB" sz="1000" b="1" dirty="0" smtClean="0">
                          <a:solidFill>
                            <a:srgbClr val="5A5A5A"/>
                          </a:solidFill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000" b="1" kern="1200" baseline="0" dirty="0" smtClean="0">
                          <a:solidFill>
                            <a:srgbClr val="0093BE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INTERLOCKS FUNCTIONAL SPECIFICATION</a:t>
                      </a:r>
                      <a:endParaRPr lang="en-GB" sz="1000" b="1" kern="1200" baseline="0" dirty="0">
                        <a:solidFill>
                          <a:srgbClr val="0093BE"/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90488" indent="-80963">
                        <a:buFont typeface="Courier New" panose="02070309020205020404" pitchFamily="49" charset="0"/>
                        <a:buChar char="o"/>
                      </a:pPr>
                      <a:r>
                        <a:rPr lang="en-GB" sz="1000" b="1" dirty="0" smtClean="0">
                          <a:solidFill>
                            <a:srgbClr val="5A5A5A"/>
                          </a:solidFill>
                          <a:latin typeface="Calibri" panose="020F0502020204030204" pitchFamily="34" charset="0"/>
                        </a:rPr>
                        <a:t> ACTIONS</a:t>
                      </a:r>
                      <a:endParaRPr lang="en-GB" sz="1000" b="1" dirty="0">
                        <a:solidFill>
                          <a:srgbClr val="5A5A5A"/>
                        </a:solidFill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90488" indent="-80963">
                        <a:buFont typeface="Courier New" panose="02070309020205020404" pitchFamily="49" charset="0"/>
                        <a:buChar char="o"/>
                      </a:pPr>
                      <a:r>
                        <a:rPr lang="en-GB" sz="1000" b="1" dirty="0" smtClean="0">
                          <a:solidFill>
                            <a:srgbClr val="5A5A5A"/>
                          </a:solidFill>
                          <a:latin typeface="Calibri" panose="020F0502020204030204" pitchFamily="34" charset="0"/>
                        </a:rPr>
                        <a:t> CONCLUSIONS</a:t>
                      </a:r>
                      <a:endParaRPr lang="en-GB" sz="1000" b="1" dirty="0">
                        <a:solidFill>
                          <a:srgbClr val="5A5A5A"/>
                        </a:solidFill>
                        <a:latin typeface="Calibri" panose="020F050202020403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0" y="284367"/>
            <a:ext cx="9144000" cy="540000"/>
          </a:xfrm>
        </p:spPr>
        <p:txBody>
          <a:bodyPr/>
          <a:lstStyle/>
          <a:p>
            <a:r>
              <a:rPr lang="en-GB" dirty="0" smtClean="0"/>
              <a:t>Interlock types</a:t>
            </a:r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7871453"/>
              </p:ext>
            </p:extLst>
          </p:nvPr>
        </p:nvGraphicFramePr>
        <p:xfrm>
          <a:off x="524741" y="824367"/>
          <a:ext cx="8136907" cy="3662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12302"/>
                <a:gridCol w="2508279"/>
                <a:gridCol w="2916326"/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rgbClr val="5A5A5A"/>
                          </a:solidFill>
                          <a:latin typeface="Calibri" panose="020F0502020204030204" pitchFamily="34" charset="0"/>
                        </a:rPr>
                        <a:t>type</a:t>
                      </a:r>
                      <a:endParaRPr lang="en-GB" dirty="0">
                        <a:solidFill>
                          <a:srgbClr val="5A5A5A"/>
                        </a:solidFill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rgbClr val="5A5A5A"/>
                          </a:solidFill>
                          <a:latin typeface="Calibri" panose="020F0502020204030204" pitchFamily="34" charset="0"/>
                        </a:rPr>
                        <a:t>why</a:t>
                      </a:r>
                      <a:endParaRPr lang="en-GB" dirty="0">
                        <a:solidFill>
                          <a:srgbClr val="5A5A5A"/>
                        </a:solidFill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rgbClr val="5A5A5A"/>
                          </a:solidFill>
                          <a:latin typeface="Calibri" panose="020F0502020204030204" pitchFamily="34" charset="0"/>
                        </a:rPr>
                        <a:t>what</a:t>
                      </a:r>
                      <a:endParaRPr lang="en-GB" dirty="0">
                        <a:solidFill>
                          <a:srgbClr val="5A5A5A"/>
                        </a:solidFill>
                        <a:latin typeface="Calibri" panose="020F050202020403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rgbClr val="5A5A5A"/>
                          </a:solidFill>
                          <a:latin typeface="Calibri" panose="020F0502020204030204" pitchFamily="34" charset="0"/>
                        </a:rPr>
                        <a:t>Personnel safety</a:t>
                      </a:r>
                      <a:endParaRPr lang="en-GB" dirty="0">
                        <a:solidFill>
                          <a:srgbClr val="5A5A5A"/>
                        </a:solidFill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rgbClr val="5A5A5A"/>
                          </a:solidFill>
                          <a:latin typeface="Calibri" panose="020F0502020204030204" pitchFamily="34" charset="0"/>
                        </a:rPr>
                        <a:t>Radiation</a:t>
                      </a:r>
                      <a:r>
                        <a:rPr lang="en-GB" baseline="0" dirty="0" smtClean="0">
                          <a:solidFill>
                            <a:srgbClr val="5A5A5A"/>
                          </a:solidFill>
                          <a:latin typeface="Calibri" panose="020F0502020204030204" pitchFamily="34" charset="0"/>
                        </a:rPr>
                        <a:t> (X-rays)</a:t>
                      </a:r>
                    </a:p>
                    <a:p>
                      <a:r>
                        <a:rPr lang="en-GB" baseline="0" dirty="0" smtClean="0">
                          <a:solidFill>
                            <a:srgbClr val="5A5A5A"/>
                          </a:solidFill>
                          <a:latin typeface="Calibri" panose="020F0502020204030204" pitchFamily="34" charset="0"/>
                        </a:rPr>
                        <a:t>ODH and </a:t>
                      </a:r>
                      <a:r>
                        <a:rPr lang="en-GB" baseline="0" dirty="0" err="1" smtClean="0">
                          <a:solidFill>
                            <a:srgbClr val="5A5A5A"/>
                          </a:solidFill>
                          <a:latin typeface="Calibri" panose="020F0502020204030204" pitchFamily="34" charset="0"/>
                        </a:rPr>
                        <a:t>cryo</a:t>
                      </a:r>
                      <a:r>
                        <a:rPr lang="en-GB" baseline="0" dirty="0" smtClean="0">
                          <a:solidFill>
                            <a:srgbClr val="5A5A5A"/>
                          </a:solidFill>
                          <a:latin typeface="Calibri" panose="020F0502020204030204" pitchFamily="34" charset="0"/>
                        </a:rPr>
                        <a:t> hazard</a:t>
                      </a:r>
                    </a:p>
                    <a:p>
                      <a:r>
                        <a:rPr lang="en-GB" baseline="0" dirty="0" smtClean="0">
                          <a:solidFill>
                            <a:srgbClr val="5A5A5A"/>
                          </a:solidFill>
                          <a:latin typeface="Calibri" panose="020F0502020204030204" pitchFamily="34" charset="0"/>
                        </a:rPr>
                        <a:t>mechanical hazard</a:t>
                      </a:r>
                      <a:endParaRPr lang="en-GB" dirty="0">
                        <a:solidFill>
                          <a:srgbClr val="5A5A5A"/>
                        </a:solidFill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rgbClr val="5A5A5A"/>
                          </a:solidFill>
                          <a:latin typeface="Calibri" panose="020F0502020204030204" pitchFamily="34" charset="0"/>
                        </a:rPr>
                        <a:t>Access versus</a:t>
                      </a:r>
                    </a:p>
                    <a:p>
                      <a:pPr marL="180975" indent="0"/>
                      <a:r>
                        <a:rPr lang="en-GB" dirty="0" smtClean="0">
                          <a:solidFill>
                            <a:srgbClr val="5A5A5A"/>
                          </a:solidFill>
                          <a:latin typeface="Calibri" panose="020F0502020204030204" pitchFamily="34" charset="0"/>
                        </a:rPr>
                        <a:t>RF Power to cavities</a:t>
                      </a:r>
                    </a:p>
                    <a:p>
                      <a:pPr marL="180975" indent="0"/>
                      <a:r>
                        <a:rPr lang="en-GB" dirty="0" smtClean="0">
                          <a:solidFill>
                            <a:srgbClr val="5A5A5A"/>
                          </a:solidFill>
                          <a:latin typeface="Calibri" panose="020F0502020204030204" pitchFamily="34" charset="0"/>
                        </a:rPr>
                        <a:t>Table movement</a:t>
                      </a:r>
                      <a:endParaRPr lang="en-GB" dirty="0">
                        <a:solidFill>
                          <a:srgbClr val="5A5A5A"/>
                        </a:solidFill>
                        <a:latin typeface="Calibri" panose="020F050202020403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rgbClr val="5A5A5A"/>
                          </a:solidFill>
                          <a:latin typeface="Calibri" panose="020F0502020204030204" pitchFamily="34" charset="0"/>
                        </a:rPr>
                        <a:t>Machine protection</a:t>
                      </a:r>
                      <a:endParaRPr lang="en-GB" dirty="0">
                        <a:solidFill>
                          <a:srgbClr val="5A5A5A"/>
                        </a:solidFill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rgbClr val="5A5A5A"/>
                          </a:solidFill>
                          <a:latin typeface="Calibri" panose="020F0502020204030204" pitchFamily="34" charset="0"/>
                        </a:rPr>
                        <a:t>Aperture</a:t>
                      </a:r>
                      <a:endParaRPr lang="en-GB" dirty="0">
                        <a:solidFill>
                          <a:srgbClr val="5A5A5A"/>
                        </a:solidFill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rgbClr val="5A5A5A"/>
                          </a:solidFill>
                          <a:latin typeface="Calibri" panose="020F0502020204030204" pitchFamily="34" charset="0"/>
                        </a:rPr>
                        <a:t>Beam &amp; extraction versus</a:t>
                      </a:r>
                    </a:p>
                    <a:p>
                      <a:pPr marL="180975" indent="0"/>
                      <a:r>
                        <a:rPr lang="en-GB" dirty="0" smtClean="0">
                          <a:solidFill>
                            <a:srgbClr val="5A5A5A"/>
                          </a:solidFill>
                          <a:latin typeface="Calibri" panose="020F0502020204030204" pitchFamily="34" charset="0"/>
                        </a:rPr>
                        <a:t>Table position/ movement</a:t>
                      </a:r>
                    </a:p>
                    <a:p>
                      <a:pPr marL="180975" indent="0"/>
                      <a:r>
                        <a:rPr lang="en-GB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alibri" panose="020F0502020204030204" pitchFamily="34" charset="0"/>
                        </a:rPr>
                        <a:t>Vacuum sector</a:t>
                      </a:r>
                      <a:r>
                        <a:rPr lang="en-GB" baseline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alibri" panose="020F0502020204030204" pitchFamily="34" charset="0"/>
                        </a:rPr>
                        <a:t> valves</a:t>
                      </a:r>
                      <a:endParaRPr lang="en-GB" dirty="0">
                        <a:solidFill>
                          <a:schemeClr val="bg1">
                            <a:lumMod val="65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rgbClr val="5A5A5A"/>
                          </a:solidFill>
                          <a:latin typeface="Calibri" panose="020F0502020204030204" pitchFamily="34" charset="0"/>
                        </a:rPr>
                        <a:t>Equipment protection</a:t>
                      </a:r>
                      <a:endParaRPr lang="en-GB" dirty="0">
                        <a:solidFill>
                          <a:srgbClr val="5A5A5A"/>
                        </a:solidFill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rgbClr val="5A5A5A"/>
                        </a:solidFill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rgbClr val="5A5A5A"/>
                          </a:solidFill>
                          <a:latin typeface="Calibri" panose="020F0502020204030204" pitchFamily="34" charset="0"/>
                        </a:rPr>
                        <a:t>RF Power versus</a:t>
                      </a:r>
                    </a:p>
                    <a:p>
                      <a:pPr marL="180975" indent="0"/>
                      <a:r>
                        <a:rPr lang="en-GB" dirty="0" smtClean="0">
                          <a:solidFill>
                            <a:srgbClr val="5A5A5A"/>
                          </a:solidFill>
                          <a:latin typeface="Calibri" panose="020F0502020204030204" pitchFamily="34" charset="0"/>
                        </a:rPr>
                        <a:t>Vacuum, cryogenics,…</a:t>
                      </a:r>
                    </a:p>
                    <a:p>
                      <a:pPr marL="180975" indent="0"/>
                      <a:endParaRPr lang="en-GB" dirty="0" smtClean="0">
                        <a:solidFill>
                          <a:srgbClr val="5A5A5A"/>
                        </a:solidFill>
                        <a:latin typeface="Calibri" panose="020F0502020204030204" pitchFamily="34" charset="0"/>
                      </a:endParaRPr>
                    </a:p>
                    <a:p>
                      <a:pPr marL="0" indent="0"/>
                      <a:r>
                        <a:rPr lang="en-GB" dirty="0" smtClean="0">
                          <a:solidFill>
                            <a:srgbClr val="5A5A5A"/>
                          </a:solidFill>
                          <a:latin typeface="Calibri" panose="020F0502020204030204" pitchFamily="34" charset="0"/>
                        </a:rPr>
                        <a:t>Beam versus</a:t>
                      </a:r>
                    </a:p>
                    <a:p>
                      <a:pPr marL="180975" indent="0"/>
                      <a:r>
                        <a:rPr lang="en-GB" dirty="0" smtClean="0">
                          <a:solidFill>
                            <a:srgbClr val="5A5A5A"/>
                          </a:solidFill>
                          <a:latin typeface="Calibri" panose="020F0502020204030204" pitchFamily="34" charset="0"/>
                        </a:rPr>
                        <a:t>HOM power</a:t>
                      </a:r>
                      <a:endParaRPr lang="en-GB" dirty="0">
                        <a:solidFill>
                          <a:srgbClr val="5A5A5A"/>
                        </a:solidFill>
                        <a:latin typeface="Calibri" panose="020F050202020403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323528" y="3507854"/>
            <a:ext cx="4104456" cy="107721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1600" dirty="0" smtClean="0">
                <a:solidFill>
                  <a:srgbClr val="5A5A5A"/>
                </a:solidFill>
                <a:latin typeface="Calibri" panose="020F0502020204030204" pitchFamily="34" charset="0"/>
              </a:rPr>
              <a:t>Test program &amp; scope </a:t>
            </a:r>
            <a:r>
              <a:rPr lang="fr-FR" sz="1600" dirty="0" err="1" smtClean="0">
                <a:solidFill>
                  <a:srgbClr val="5A5A5A"/>
                </a:solidFill>
                <a:latin typeface="Calibri" panose="020F0502020204030204" pitchFamily="34" charset="0"/>
              </a:rPr>
              <a:t>imply</a:t>
            </a:r>
            <a:r>
              <a:rPr lang="fr-FR" sz="1600" dirty="0" smtClean="0">
                <a:solidFill>
                  <a:srgbClr val="5A5A5A"/>
                </a:solidFill>
                <a:latin typeface="Calibri" panose="020F0502020204030204" pitchFamily="34" charset="0"/>
              </a:rPr>
              <a:t> an </a:t>
            </a:r>
            <a:r>
              <a:rPr lang="fr-FR" sz="1600" dirty="0" err="1" smtClean="0">
                <a:solidFill>
                  <a:srgbClr val="5A5A5A"/>
                </a:solidFill>
                <a:latin typeface="Calibri" panose="020F0502020204030204" pitchFamily="34" charset="0"/>
              </a:rPr>
              <a:t>increase</a:t>
            </a:r>
            <a:r>
              <a:rPr lang="fr-FR" sz="1600" dirty="0" smtClean="0">
                <a:solidFill>
                  <a:srgbClr val="5A5A5A"/>
                </a:solidFill>
                <a:latin typeface="Calibri" panose="020F0502020204030204" pitchFamily="34" charset="0"/>
              </a:rPr>
              <a:t> in </a:t>
            </a:r>
            <a:r>
              <a:rPr lang="fr-FR" sz="1600" dirty="0" err="1" smtClean="0">
                <a:solidFill>
                  <a:srgbClr val="5A5A5A"/>
                </a:solidFill>
                <a:latin typeface="Calibri" panose="020F0502020204030204" pitchFamily="34" charset="0"/>
              </a:rPr>
              <a:t>energy</a:t>
            </a:r>
            <a:r>
              <a:rPr lang="fr-FR" sz="1600" dirty="0">
                <a:solidFill>
                  <a:srgbClr val="5A5A5A"/>
                </a:solidFill>
                <a:latin typeface="Calibri" panose="020F0502020204030204" pitchFamily="34" charset="0"/>
              </a:rPr>
              <a:t> </a:t>
            </a:r>
            <a:r>
              <a:rPr lang="fr-FR" sz="1600" dirty="0" smtClean="0">
                <a:solidFill>
                  <a:srgbClr val="5A5A5A"/>
                </a:solidFill>
                <a:latin typeface="Calibri" panose="020F0502020204030204" pitchFamily="34" charset="0"/>
              </a:rPr>
              <a:t>+ </a:t>
            </a:r>
            <a:r>
              <a:rPr lang="fr-FR" sz="1600" dirty="0" err="1" smtClean="0">
                <a:solidFill>
                  <a:srgbClr val="5A5A5A"/>
                </a:solidFill>
                <a:latin typeface="Calibri" panose="020F0502020204030204" pitchFamily="34" charset="0"/>
              </a:rPr>
              <a:t>intensity</a:t>
            </a:r>
            <a:r>
              <a:rPr lang="fr-FR" sz="1600" dirty="0" smtClean="0">
                <a:solidFill>
                  <a:srgbClr val="5A5A5A"/>
                </a:solidFill>
                <a:latin typeface="Calibri" panose="020F0502020204030204" pitchFamily="34" charset="0"/>
              </a:rPr>
              <a:t> and </a:t>
            </a:r>
            <a:r>
              <a:rPr lang="fr-FR" sz="1600" dirty="0" err="1" smtClean="0">
                <a:solidFill>
                  <a:srgbClr val="5A5A5A"/>
                </a:solidFill>
                <a:latin typeface="Calibri" panose="020F0502020204030204" pitchFamily="34" charset="0"/>
              </a:rPr>
              <a:t>includes</a:t>
            </a:r>
            <a:r>
              <a:rPr lang="fr-FR" sz="1600" dirty="0" smtClean="0">
                <a:solidFill>
                  <a:srgbClr val="5A5A5A"/>
                </a:solidFill>
                <a:latin typeface="Calibri" panose="020F0502020204030204" pitchFamily="34" charset="0"/>
              </a:rPr>
              <a:t> </a:t>
            </a:r>
            <a:r>
              <a:rPr lang="fr-FR" sz="1600" dirty="0" err="1" smtClean="0">
                <a:solidFill>
                  <a:srgbClr val="5A5A5A"/>
                </a:solidFill>
                <a:latin typeface="Calibri" panose="020F0502020204030204" pitchFamily="34" charset="0"/>
              </a:rPr>
              <a:t>study</a:t>
            </a:r>
            <a:r>
              <a:rPr lang="fr-FR" sz="1600" dirty="0" smtClean="0">
                <a:solidFill>
                  <a:srgbClr val="5A5A5A"/>
                </a:solidFill>
                <a:latin typeface="Calibri" panose="020F0502020204030204" pitchFamily="34" charset="0"/>
              </a:rPr>
              <a:t> of </a:t>
            </a:r>
            <a:r>
              <a:rPr lang="fr-FR" sz="1600" dirty="0" err="1" smtClean="0">
                <a:solidFill>
                  <a:srgbClr val="5A5A5A"/>
                </a:solidFill>
                <a:latin typeface="Calibri" panose="020F0502020204030204" pitchFamily="34" charset="0"/>
              </a:rPr>
              <a:t>failure</a:t>
            </a:r>
            <a:r>
              <a:rPr lang="fr-FR" sz="1600" dirty="0" smtClean="0">
                <a:solidFill>
                  <a:srgbClr val="5A5A5A"/>
                </a:solidFill>
                <a:latin typeface="Calibri" panose="020F0502020204030204" pitchFamily="34" charset="0"/>
              </a:rPr>
              <a:t> scenarios: flexible </a:t>
            </a:r>
            <a:r>
              <a:rPr lang="fr-FR" sz="1600" dirty="0" err="1" smtClean="0">
                <a:solidFill>
                  <a:srgbClr val="5A5A5A"/>
                </a:solidFill>
                <a:latin typeface="Calibri" panose="020F0502020204030204" pitchFamily="34" charset="0"/>
              </a:rPr>
              <a:t>interlocking</a:t>
            </a:r>
            <a:r>
              <a:rPr lang="fr-FR" sz="1600" dirty="0" smtClean="0">
                <a:solidFill>
                  <a:srgbClr val="5A5A5A"/>
                </a:solidFill>
                <a:latin typeface="Calibri" panose="020F0502020204030204" pitchFamily="34" charset="0"/>
              </a:rPr>
              <a:t> as </a:t>
            </a:r>
            <a:r>
              <a:rPr lang="fr-FR" sz="1600" dirty="0" err="1" smtClean="0">
                <a:solidFill>
                  <a:srgbClr val="5A5A5A"/>
                </a:solidFill>
                <a:latin typeface="Calibri" panose="020F0502020204030204" pitchFamily="34" charset="0"/>
              </a:rPr>
              <a:t>we</a:t>
            </a:r>
            <a:r>
              <a:rPr lang="fr-FR" sz="1600" dirty="0" smtClean="0">
                <a:solidFill>
                  <a:srgbClr val="5A5A5A"/>
                </a:solidFill>
                <a:latin typeface="Calibri" panose="020F0502020204030204" pitchFamily="34" charset="0"/>
              </a:rPr>
              <a:t> </a:t>
            </a:r>
            <a:r>
              <a:rPr lang="fr-FR" sz="1600" dirty="0" err="1" smtClean="0">
                <a:solidFill>
                  <a:srgbClr val="5A5A5A"/>
                </a:solidFill>
                <a:latin typeface="Calibri" panose="020F0502020204030204" pitchFamily="34" charset="0"/>
              </a:rPr>
              <a:t>learn</a:t>
            </a:r>
            <a:r>
              <a:rPr lang="fr-FR" sz="1600" dirty="0" smtClean="0">
                <a:solidFill>
                  <a:srgbClr val="5A5A5A"/>
                </a:solidFill>
                <a:latin typeface="Calibri" panose="020F0502020204030204" pitchFamily="34" charset="0"/>
              </a:rPr>
              <a:t> to know the system.</a:t>
            </a:r>
            <a:endParaRPr lang="fr-FR" sz="1600" dirty="0">
              <a:solidFill>
                <a:srgbClr val="5A5A5A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0607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G.Vandoni @ SPS &amp; LHC Machine Protection Panel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2868286"/>
              </p:ext>
            </p:extLst>
          </p:nvPr>
        </p:nvGraphicFramePr>
        <p:xfrm>
          <a:off x="539552" y="6808"/>
          <a:ext cx="7704855" cy="47671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250856"/>
                <a:gridCol w="2947599"/>
                <a:gridCol w="835465"/>
                <a:gridCol w="1670935"/>
              </a:tblGrid>
              <a:tr h="476710">
                <a:tc>
                  <a:txBody>
                    <a:bodyPr/>
                    <a:lstStyle/>
                    <a:p>
                      <a:pPr marL="90488" indent="-80963" algn="l" defTabSz="457200" rtl="0" eaLnBrk="1" latinLnBrk="0" hangingPunct="1">
                        <a:buClr>
                          <a:srgbClr val="5A5A5A"/>
                        </a:buClr>
                        <a:buFont typeface="Courier New" panose="02070309020205020404" pitchFamily="49" charset="0"/>
                        <a:buChar char="o"/>
                      </a:pPr>
                      <a:r>
                        <a:rPr lang="en-GB" sz="1000" dirty="0" smtClean="0"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000" b="1" kern="1200" dirty="0" smtClean="0">
                          <a:solidFill>
                            <a:srgbClr val="5A5A5A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TEST STAND ARCHITECTURE</a:t>
                      </a:r>
                      <a:endParaRPr lang="en-GB" sz="1000" b="1" kern="1200" dirty="0">
                        <a:solidFill>
                          <a:srgbClr val="5A5A5A"/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90488" indent="-90488">
                        <a:buClr>
                          <a:srgbClr val="0093BE"/>
                        </a:buClr>
                        <a:buFont typeface="Calibri" panose="020F0502020204030204" pitchFamily="34" charset="0"/>
                        <a:buChar char="●"/>
                      </a:pPr>
                      <a:r>
                        <a:rPr lang="en-GB" sz="1000" b="1" dirty="0" smtClean="0">
                          <a:solidFill>
                            <a:srgbClr val="5A5A5A"/>
                          </a:solidFill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000" b="1" kern="1200" baseline="0" dirty="0" smtClean="0">
                          <a:solidFill>
                            <a:srgbClr val="0093BE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INTERLOCKS FUNCTIONAL SPECIFICATION</a:t>
                      </a:r>
                      <a:endParaRPr lang="en-GB" sz="1000" b="1" kern="1200" baseline="0" dirty="0">
                        <a:solidFill>
                          <a:srgbClr val="0093BE"/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90488" indent="-80963">
                        <a:buFont typeface="Courier New" panose="02070309020205020404" pitchFamily="49" charset="0"/>
                        <a:buChar char="o"/>
                      </a:pPr>
                      <a:r>
                        <a:rPr lang="en-GB" sz="1000" b="1" dirty="0" smtClean="0">
                          <a:solidFill>
                            <a:srgbClr val="5A5A5A"/>
                          </a:solidFill>
                          <a:latin typeface="Calibri" panose="020F0502020204030204" pitchFamily="34" charset="0"/>
                        </a:rPr>
                        <a:t> ACTIONS</a:t>
                      </a:r>
                      <a:endParaRPr lang="en-GB" sz="1000" b="1" dirty="0">
                        <a:solidFill>
                          <a:srgbClr val="5A5A5A"/>
                        </a:solidFill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90488" indent="-80963">
                        <a:buFont typeface="Courier New" panose="02070309020205020404" pitchFamily="49" charset="0"/>
                        <a:buChar char="o"/>
                      </a:pPr>
                      <a:r>
                        <a:rPr lang="en-GB" sz="1000" b="1" dirty="0" smtClean="0">
                          <a:solidFill>
                            <a:srgbClr val="5A5A5A"/>
                          </a:solidFill>
                          <a:latin typeface="Calibri" panose="020F0502020204030204" pitchFamily="34" charset="0"/>
                        </a:rPr>
                        <a:t> CONCLUSIONS</a:t>
                      </a:r>
                      <a:endParaRPr lang="en-GB" sz="1000" b="1" dirty="0">
                        <a:solidFill>
                          <a:srgbClr val="5A5A5A"/>
                        </a:solidFill>
                        <a:latin typeface="Calibri" panose="020F050202020403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0" y="284367"/>
            <a:ext cx="9144000" cy="540000"/>
          </a:xfrm>
        </p:spPr>
        <p:txBody>
          <a:bodyPr/>
          <a:lstStyle/>
          <a:p>
            <a:r>
              <a:rPr lang="en-GB" dirty="0" smtClean="0"/>
              <a:t>Personnel Safety</a:t>
            </a:r>
            <a:endParaRPr lang="en-GB" dirty="0"/>
          </a:p>
        </p:txBody>
      </p:sp>
      <p:pic>
        <p:nvPicPr>
          <p:cNvPr id="10" name="Picture 9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3694" y="1335230"/>
            <a:ext cx="1522472" cy="318498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827584" y="1309813"/>
            <a:ext cx="33702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5A5A5A"/>
                </a:solidFill>
                <a:latin typeface="Calibri" panose="020F0502020204030204" pitchFamily="34" charset="0"/>
              </a:rPr>
              <a:t>Safe Access 	VETO to 	RF Power</a:t>
            </a:r>
            <a:endParaRPr lang="en-GB" dirty="0">
              <a:solidFill>
                <a:srgbClr val="5A5A5A"/>
              </a:solidFill>
              <a:latin typeface="Calibri" panose="020F050202020403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27584" y="2073590"/>
            <a:ext cx="405976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5A5A5A"/>
                </a:solidFill>
                <a:latin typeface="Calibri" panose="020F0502020204030204" pitchFamily="34" charset="0"/>
              </a:rPr>
              <a:t>Safe Access 			</a:t>
            </a:r>
          </a:p>
          <a:p>
            <a:r>
              <a:rPr lang="en-GB" dirty="0">
                <a:solidFill>
                  <a:srgbClr val="5A5A5A"/>
                </a:solidFill>
                <a:latin typeface="Calibri" panose="020F0502020204030204" pitchFamily="34" charset="0"/>
              </a:rPr>
              <a:t>	</a:t>
            </a:r>
            <a:r>
              <a:rPr lang="en-GB" dirty="0" smtClean="0">
                <a:solidFill>
                  <a:srgbClr val="5A5A5A"/>
                </a:solidFill>
                <a:latin typeface="Calibri" panose="020F0502020204030204" pitchFamily="34" charset="0"/>
              </a:rPr>
              <a:t>		VETO to	Table movement</a:t>
            </a:r>
          </a:p>
          <a:p>
            <a:r>
              <a:rPr lang="en-GB" dirty="0" smtClean="0">
                <a:solidFill>
                  <a:srgbClr val="5A5A5A"/>
                </a:solidFill>
                <a:latin typeface="Calibri" panose="020F0502020204030204" pitchFamily="34" charset="0"/>
              </a:rPr>
              <a:t>Valves closed		</a:t>
            </a:r>
            <a:endParaRPr lang="en-GB" dirty="0">
              <a:solidFill>
                <a:srgbClr val="5A5A5A"/>
              </a:solidFill>
              <a:latin typeface="Calibri" panose="020F050202020403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301005" y="2350589"/>
            <a:ext cx="30977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5A5A5A"/>
                </a:solidFill>
                <a:latin typeface="Calibri" panose="020F0502020204030204" pitchFamily="34" charset="0"/>
              </a:rPr>
              <a:t>when table is remotely piloted </a:t>
            </a:r>
            <a:endParaRPr lang="en-GB" dirty="0">
              <a:solidFill>
                <a:srgbClr val="5A5A5A"/>
              </a:solidFill>
              <a:latin typeface="Calibri" panose="020F050202020403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27584" y="3235706"/>
            <a:ext cx="411266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>
                <a:solidFill>
                  <a:srgbClr val="5A5A5A"/>
                </a:solidFill>
                <a:latin typeface="Calibri" panose="020F0502020204030204" pitchFamily="34" charset="0"/>
              </a:rPr>
              <a:t>LHe</a:t>
            </a:r>
            <a:r>
              <a:rPr lang="en-GB" dirty="0" smtClean="0">
                <a:solidFill>
                  <a:srgbClr val="5A5A5A"/>
                </a:solidFill>
                <a:latin typeface="Calibri" panose="020F0502020204030204" pitchFamily="34" charset="0"/>
              </a:rPr>
              <a:t> level &gt;0				</a:t>
            </a:r>
          </a:p>
          <a:p>
            <a:r>
              <a:rPr lang="en-GB" dirty="0" smtClean="0">
                <a:solidFill>
                  <a:srgbClr val="5A5A5A"/>
                </a:solidFill>
                <a:latin typeface="Calibri" panose="020F0502020204030204" pitchFamily="34" charset="0"/>
              </a:rPr>
              <a:t>			VETO </a:t>
            </a:r>
            <a:r>
              <a:rPr lang="en-GB" dirty="0">
                <a:solidFill>
                  <a:srgbClr val="5A5A5A"/>
                </a:solidFill>
                <a:latin typeface="Calibri" panose="020F0502020204030204" pitchFamily="34" charset="0"/>
              </a:rPr>
              <a:t>to	Table movement </a:t>
            </a:r>
            <a:endParaRPr lang="en-GB" dirty="0" smtClean="0">
              <a:solidFill>
                <a:srgbClr val="5A5A5A"/>
              </a:solidFill>
              <a:latin typeface="Calibri" panose="020F0502020204030204" pitchFamily="34" charset="0"/>
            </a:endParaRPr>
          </a:p>
          <a:p>
            <a:r>
              <a:rPr lang="en-GB" dirty="0" smtClean="0">
                <a:solidFill>
                  <a:srgbClr val="5A5A5A"/>
                </a:solidFill>
                <a:latin typeface="Calibri" panose="020F0502020204030204" pitchFamily="34" charset="0"/>
              </a:rPr>
              <a:t>Valves closed</a:t>
            </a:r>
            <a:endParaRPr lang="en-GB" dirty="0">
              <a:solidFill>
                <a:srgbClr val="5A5A5A"/>
              </a:solidFill>
              <a:latin typeface="Calibri" panose="020F050202020403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301005" y="3512705"/>
            <a:ext cx="28432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5A5A5A"/>
                </a:solidFill>
                <a:latin typeface="Calibri" panose="020F0502020204030204" pitchFamily="34" charset="0"/>
              </a:rPr>
              <a:t>when table is locally piloted </a:t>
            </a:r>
            <a:endParaRPr lang="en-GB" dirty="0">
              <a:solidFill>
                <a:srgbClr val="5A5A5A"/>
              </a:solidFill>
              <a:latin typeface="Calibri" panose="020F0502020204030204" pitchFamily="34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827584" y="1163982"/>
            <a:ext cx="7612454" cy="754637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/>
          <p:cNvSpPr/>
          <p:nvPr/>
        </p:nvSpPr>
        <p:spPr>
          <a:xfrm>
            <a:off x="827584" y="2073590"/>
            <a:ext cx="7612454" cy="976238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827584" y="3238834"/>
            <a:ext cx="7612454" cy="976238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3454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G.Vandoni @ SPS &amp; LHC Machine Protection Panel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2868286"/>
              </p:ext>
            </p:extLst>
          </p:nvPr>
        </p:nvGraphicFramePr>
        <p:xfrm>
          <a:off x="539552" y="6808"/>
          <a:ext cx="7704855" cy="47671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250856"/>
                <a:gridCol w="2947599"/>
                <a:gridCol w="835465"/>
                <a:gridCol w="1670935"/>
              </a:tblGrid>
              <a:tr h="476710">
                <a:tc>
                  <a:txBody>
                    <a:bodyPr/>
                    <a:lstStyle/>
                    <a:p>
                      <a:pPr marL="90488" indent="-80963" algn="l" defTabSz="457200" rtl="0" eaLnBrk="1" latinLnBrk="0" hangingPunct="1">
                        <a:buClr>
                          <a:srgbClr val="5A5A5A"/>
                        </a:buClr>
                        <a:buFont typeface="Courier New" panose="02070309020205020404" pitchFamily="49" charset="0"/>
                        <a:buChar char="o"/>
                      </a:pPr>
                      <a:r>
                        <a:rPr lang="en-GB" sz="1000" dirty="0" smtClean="0"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000" b="1" kern="1200" dirty="0" smtClean="0">
                          <a:solidFill>
                            <a:srgbClr val="5A5A5A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TEST STAND ARCHITECTURE</a:t>
                      </a:r>
                      <a:endParaRPr lang="en-GB" sz="1000" b="1" kern="1200" dirty="0">
                        <a:solidFill>
                          <a:srgbClr val="5A5A5A"/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90488" indent="-90488">
                        <a:buClr>
                          <a:srgbClr val="0093BE"/>
                        </a:buClr>
                        <a:buFont typeface="Calibri" panose="020F0502020204030204" pitchFamily="34" charset="0"/>
                        <a:buChar char="●"/>
                      </a:pPr>
                      <a:r>
                        <a:rPr lang="en-GB" sz="1000" b="1" dirty="0" smtClean="0">
                          <a:solidFill>
                            <a:srgbClr val="5A5A5A"/>
                          </a:solidFill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000" b="1" kern="1200" baseline="0" dirty="0" smtClean="0">
                          <a:solidFill>
                            <a:srgbClr val="0093BE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INTERLOCKS FUNCTIONAL SPECIFICATION</a:t>
                      </a:r>
                      <a:endParaRPr lang="en-GB" sz="1000" b="1" kern="1200" baseline="0" dirty="0">
                        <a:solidFill>
                          <a:srgbClr val="0093BE"/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90488" indent="-80963">
                        <a:buFont typeface="Courier New" panose="02070309020205020404" pitchFamily="49" charset="0"/>
                        <a:buChar char="o"/>
                      </a:pPr>
                      <a:r>
                        <a:rPr lang="en-GB" sz="1000" b="1" dirty="0" smtClean="0">
                          <a:solidFill>
                            <a:srgbClr val="5A5A5A"/>
                          </a:solidFill>
                          <a:latin typeface="Calibri" panose="020F0502020204030204" pitchFamily="34" charset="0"/>
                        </a:rPr>
                        <a:t> ACTIONS</a:t>
                      </a:r>
                      <a:endParaRPr lang="en-GB" sz="1000" b="1" dirty="0">
                        <a:solidFill>
                          <a:srgbClr val="5A5A5A"/>
                        </a:solidFill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90488" indent="-80963">
                        <a:buFont typeface="Courier New" panose="02070309020205020404" pitchFamily="49" charset="0"/>
                        <a:buChar char="o"/>
                      </a:pPr>
                      <a:r>
                        <a:rPr lang="en-GB" sz="1000" b="1" dirty="0" smtClean="0">
                          <a:solidFill>
                            <a:srgbClr val="5A5A5A"/>
                          </a:solidFill>
                          <a:latin typeface="Calibri" panose="020F0502020204030204" pitchFamily="34" charset="0"/>
                        </a:rPr>
                        <a:t> CONCLUSIONS</a:t>
                      </a:r>
                      <a:endParaRPr lang="en-GB" sz="1000" b="1" dirty="0">
                        <a:solidFill>
                          <a:srgbClr val="5A5A5A"/>
                        </a:solidFill>
                        <a:latin typeface="Calibri" panose="020F050202020403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0" y="284367"/>
            <a:ext cx="9144000" cy="540000"/>
          </a:xfrm>
        </p:spPr>
        <p:txBody>
          <a:bodyPr/>
          <a:lstStyle/>
          <a:p>
            <a:r>
              <a:rPr lang="en-GB" dirty="0" smtClean="0"/>
              <a:t>New EIS-machine</a:t>
            </a:r>
            <a:endParaRPr lang="en-GB" dirty="0"/>
          </a:p>
        </p:txBody>
      </p:sp>
      <p:grpSp>
        <p:nvGrpSpPr>
          <p:cNvPr id="2" name="Group 1"/>
          <p:cNvGrpSpPr/>
          <p:nvPr/>
        </p:nvGrpSpPr>
        <p:grpSpPr>
          <a:xfrm>
            <a:off x="288000" y="1438414"/>
            <a:ext cx="8783960" cy="2861528"/>
            <a:chOff x="179512" y="1059582"/>
            <a:chExt cx="8783960" cy="2861528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79512" y="1059582"/>
              <a:ext cx="8783960" cy="2861528"/>
            </a:xfrm>
            <a:prstGeom prst="rect">
              <a:avLst/>
            </a:prstGeom>
          </p:spPr>
        </p:pic>
        <p:sp>
          <p:nvSpPr>
            <p:cNvPr id="22" name="Rectangle 21"/>
            <p:cNvSpPr/>
            <p:nvPr/>
          </p:nvSpPr>
          <p:spPr>
            <a:xfrm>
              <a:off x="2736577" y="2690278"/>
              <a:ext cx="1087019" cy="74732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600" dirty="0" smtClean="0">
                  <a:solidFill>
                    <a:schemeClr val="tx1"/>
                  </a:solidFill>
                </a:rPr>
                <a:t>IOT1</a:t>
              </a:r>
              <a:endParaRPr lang="en-GB" sz="1600" dirty="0">
                <a:solidFill>
                  <a:schemeClr val="tx1"/>
                </a:solidFill>
              </a:endParaRPr>
            </a:p>
          </p:txBody>
        </p:sp>
        <p:pic>
          <p:nvPicPr>
            <p:cNvPr id="26" name="Picture 25"/>
            <p:cNvPicPr/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13674" y="3461204"/>
              <a:ext cx="764565" cy="159945"/>
            </a:xfrm>
            <a:prstGeom prst="rect">
              <a:avLst/>
            </a:prstGeom>
            <a:noFill/>
          </p:spPr>
        </p:pic>
        <p:pic>
          <p:nvPicPr>
            <p:cNvPr id="27" name="Picture 26"/>
            <p:cNvPicPr/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53935" y="3461204"/>
              <a:ext cx="764565" cy="159945"/>
            </a:xfrm>
            <a:prstGeom prst="rect">
              <a:avLst/>
            </a:prstGeom>
            <a:noFill/>
          </p:spPr>
        </p:pic>
        <p:sp>
          <p:nvSpPr>
            <p:cNvPr id="16" name="Rectangle 15"/>
            <p:cNvSpPr/>
            <p:nvPr/>
          </p:nvSpPr>
          <p:spPr>
            <a:xfrm>
              <a:off x="6073658" y="2685000"/>
              <a:ext cx="1087019" cy="74732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600" dirty="0" smtClean="0">
                  <a:solidFill>
                    <a:schemeClr val="tx1"/>
                  </a:solidFill>
                </a:rPr>
                <a:t>IOT2</a:t>
              </a:r>
              <a:endParaRPr lang="en-GB" sz="1600" dirty="0">
                <a:solidFill>
                  <a:schemeClr val="tx1"/>
                </a:solidFill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7859655" y="2650868"/>
              <a:ext cx="1087019" cy="74732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600" dirty="0" smtClean="0">
                  <a:solidFill>
                    <a:schemeClr val="tx1"/>
                  </a:solidFill>
                </a:rPr>
                <a:t>LLRF</a:t>
              </a:r>
              <a:endParaRPr lang="en-GB" sz="1600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644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G.Vandoni @ SPS &amp; LHC Machine Protection Panel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2868286"/>
              </p:ext>
            </p:extLst>
          </p:nvPr>
        </p:nvGraphicFramePr>
        <p:xfrm>
          <a:off x="539552" y="6808"/>
          <a:ext cx="7704855" cy="47671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250856"/>
                <a:gridCol w="2947599"/>
                <a:gridCol w="835465"/>
                <a:gridCol w="1670935"/>
              </a:tblGrid>
              <a:tr h="476710">
                <a:tc>
                  <a:txBody>
                    <a:bodyPr/>
                    <a:lstStyle/>
                    <a:p>
                      <a:pPr marL="90488" indent="-80963" algn="l" defTabSz="457200" rtl="0" eaLnBrk="1" latinLnBrk="0" hangingPunct="1">
                        <a:buClr>
                          <a:srgbClr val="5A5A5A"/>
                        </a:buClr>
                        <a:buFont typeface="Courier New" panose="02070309020205020404" pitchFamily="49" charset="0"/>
                        <a:buChar char="o"/>
                      </a:pPr>
                      <a:r>
                        <a:rPr lang="en-GB" sz="1000" dirty="0" smtClean="0"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000" b="1" kern="1200" dirty="0" smtClean="0">
                          <a:solidFill>
                            <a:srgbClr val="5A5A5A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TEST STAND ARCHITECTURE</a:t>
                      </a:r>
                      <a:endParaRPr lang="en-GB" sz="1000" b="1" kern="1200" dirty="0">
                        <a:solidFill>
                          <a:srgbClr val="5A5A5A"/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90488" indent="-90488">
                        <a:buClr>
                          <a:srgbClr val="0093BE"/>
                        </a:buClr>
                        <a:buFont typeface="Calibri" panose="020F0502020204030204" pitchFamily="34" charset="0"/>
                        <a:buChar char="●"/>
                      </a:pPr>
                      <a:r>
                        <a:rPr lang="en-GB" sz="1000" b="1" dirty="0" smtClean="0">
                          <a:solidFill>
                            <a:srgbClr val="5A5A5A"/>
                          </a:solidFill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000" b="1" kern="1200" baseline="0" dirty="0" smtClean="0">
                          <a:solidFill>
                            <a:srgbClr val="0093BE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INTERLOCKS FUNCTIONAL SPECIFICATION</a:t>
                      </a:r>
                      <a:endParaRPr lang="en-GB" sz="1000" b="1" kern="1200" baseline="0" dirty="0">
                        <a:solidFill>
                          <a:srgbClr val="0093BE"/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90488" indent="-80963">
                        <a:buFont typeface="Courier New" panose="02070309020205020404" pitchFamily="49" charset="0"/>
                        <a:buChar char="o"/>
                      </a:pPr>
                      <a:r>
                        <a:rPr lang="en-GB" sz="1000" b="1" dirty="0" smtClean="0">
                          <a:solidFill>
                            <a:srgbClr val="5A5A5A"/>
                          </a:solidFill>
                          <a:latin typeface="Calibri" panose="020F0502020204030204" pitchFamily="34" charset="0"/>
                        </a:rPr>
                        <a:t> ACTIONS</a:t>
                      </a:r>
                      <a:endParaRPr lang="en-GB" sz="1000" b="1" dirty="0">
                        <a:solidFill>
                          <a:srgbClr val="5A5A5A"/>
                        </a:solidFill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90488" indent="-80963">
                        <a:buFont typeface="Courier New" panose="02070309020205020404" pitchFamily="49" charset="0"/>
                        <a:buChar char="o"/>
                      </a:pPr>
                      <a:r>
                        <a:rPr lang="en-GB" sz="1000" b="1" dirty="0" smtClean="0">
                          <a:solidFill>
                            <a:srgbClr val="5A5A5A"/>
                          </a:solidFill>
                          <a:latin typeface="Calibri" panose="020F0502020204030204" pitchFamily="34" charset="0"/>
                        </a:rPr>
                        <a:t> CONCLUSIONS</a:t>
                      </a:r>
                      <a:endParaRPr lang="en-GB" sz="1000" b="1" dirty="0">
                        <a:solidFill>
                          <a:srgbClr val="5A5A5A"/>
                        </a:solidFill>
                        <a:latin typeface="Calibri" panose="020F050202020403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0" y="284367"/>
            <a:ext cx="9144000" cy="540000"/>
          </a:xfrm>
        </p:spPr>
        <p:txBody>
          <a:bodyPr/>
          <a:lstStyle/>
          <a:p>
            <a:r>
              <a:rPr lang="en-GB" dirty="0" smtClean="0"/>
              <a:t>New EIS-machine</a:t>
            </a:r>
            <a:endParaRPr lang="en-GB" dirty="0"/>
          </a:p>
        </p:txBody>
      </p:sp>
      <p:grpSp>
        <p:nvGrpSpPr>
          <p:cNvPr id="7" name="Group 6"/>
          <p:cNvGrpSpPr/>
          <p:nvPr/>
        </p:nvGrpSpPr>
        <p:grpSpPr>
          <a:xfrm>
            <a:off x="288000" y="936000"/>
            <a:ext cx="8783960" cy="3367185"/>
            <a:chOff x="179512" y="555526"/>
            <a:chExt cx="8783960" cy="3367185"/>
          </a:xfrm>
        </p:grpSpPr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79512" y="555526"/>
              <a:ext cx="8783960" cy="3367185"/>
            </a:xfrm>
            <a:prstGeom prst="rect">
              <a:avLst/>
            </a:prstGeom>
          </p:spPr>
        </p:pic>
        <p:pic>
          <p:nvPicPr>
            <p:cNvPr id="26" name="Picture 25"/>
            <p:cNvPicPr/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22717" y="3461204"/>
              <a:ext cx="764565" cy="159945"/>
            </a:xfrm>
            <a:prstGeom prst="rect">
              <a:avLst/>
            </a:prstGeom>
            <a:noFill/>
          </p:spPr>
        </p:pic>
        <p:pic>
          <p:nvPicPr>
            <p:cNvPr id="27" name="Picture 26"/>
            <p:cNvPicPr/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53935" y="3453659"/>
              <a:ext cx="764565" cy="159945"/>
            </a:xfrm>
            <a:prstGeom prst="rect">
              <a:avLst/>
            </a:prstGeom>
            <a:noFill/>
          </p:spPr>
        </p:pic>
        <p:sp>
          <p:nvSpPr>
            <p:cNvPr id="18" name="Rectangle 17"/>
            <p:cNvSpPr/>
            <p:nvPr/>
          </p:nvSpPr>
          <p:spPr>
            <a:xfrm>
              <a:off x="7859655" y="2650868"/>
              <a:ext cx="1087019" cy="74732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600" dirty="0" smtClean="0">
                  <a:solidFill>
                    <a:schemeClr val="tx1"/>
                  </a:solidFill>
                </a:rPr>
                <a:t>LLRF</a:t>
              </a:r>
              <a:endParaRPr lang="en-GB" sz="1600" dirty="0">
                <a:solidFill>
                  <a:schemeClr val="tx1"/>
                </a:solidFill>
              </a:endParaRPr>
            </a:p>
          </p:txBody>
        </p:sp>
        <p:pic>
          <p:nvPicPr>
            <p:cNvPr id="19" name="Picture 18"/>
            <p:cNvPicPr/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59832" y="3398195"/>
              <a:ext cx="764565" cy="159945"/>
            </a:xfrm>
            <a:prstGeom prst="rect">
              <a:avLst/>
            </a:prstGeom>
            <a:noFill/>
          </p:spPr>
        </p:pic>
        <p:pic>
          <p:nvPicPr>
            <p:cNvPr id="20" name="Picture 19"/>
            <p:cNvPicPr/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99723" y="3406303"/>
              <a:ext cx="764565" cy="159945"/>
            </a:xfrm>
            <a:prstGeom prst="rect">
              <a:avLst/>
            </a:prstGeom>
            <a:noFill/>
          </p:spPr>
        </p:pic>
      </p:grpSp>
      <p:sp>
        <p:nvSpPr>
          <p:cNvPr id="3" name="TextBox 2"/>
          <p:cNvSpPr txBox="1"/>
          <p:nvPr/>
        </p:nvSpPr>
        <p:spPr>
          <a:xfrm>
            <a:off x="6156176" y="627534"/>
            <a:ext cx="29157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>
                <a:solidFill>
                  <a:srgbClr val="5A5A5A"/>
                </a:solidFill>
                <a:latin typeface="Calibri" panose="020F0502020204030204" pitchFamily="34" charset="0"/>
              </a:rPr>
              <a:t>Responsability</a:t>
            </a:r>
            <a:r>
              <a:rPr lang="fr-FR" dirty="0" smtClean="0">
                <a:solidFill>
                  <a:srgbClr val="5A5A5A"/>
                </a:solidFill>
                <a:latin typeface="Calibri" panose="020F0502020204030204" pitchFamily="34" charset="0"/>
              </a:rPr>
              <a:t> issue </a:t>
            </a:r>
            <a:r>
              <a:rPr lang="fr-FR" dirty="0" err="1" smtClean="0">
                <a:solidFill>
                  <a:srgbClr val="5A5A5A"/>
                </a:solidFill>
                <a:latin typeface="Calibri" panose="020F0502020204030204" pitchFamily="34" charset="0"/>
              </a:rPr>
              <a:t>being</a:t>
            </a:r>
            <a:r>
              <a:rPr lang="fr-FR" dirty="0" smtClean="0">
                <a:solidFill>
                  <a:srgbClr val="5A5A5A"/>
                </a:solidFill>
                <a:latin typeface="Calibri" panose="020F0502020204030204" pitchFamily="34" charset="0"/>
              </a:rPr>
              <a:t> </a:t>
            </a:r>
            <a:r>
              <a:rPr lang="fr-FR" dirty="0" err="1" smtClean="0">
                <a:solidFill>
                  <a:srgbClr val="5A5A5A"/>
                </a:solidFill>
                <a:latin typeface="Calibri" panose="020F0502020204030204" pitchFamily="34" charset="0"/>
              </a:rPr>
              <a:t>sorted</a:t>
            </a:r>
            <a:r>
              <a:rPr lang="fr-FR" dirty="0" smtClean="0">
                <a:solidFill>
                  <a:srgbClr val="5A5A5A"/>
                </a:solidFill>
                <a:latin typeface="Calibri" panose="020F0502020204030204" pitchFamily="34" charset="0"/>
              </a:rPr>
              <a:t> out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07599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G.Vandoni @ SPS &amp; LHC Machine Protection Panel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2868286"/>
              </p:ext>
            </p:extLst>
          </p:nvPr>
        </p:nvGraphicFramePr>
        <p:xfrm>
          <a:off x="539552" y="6808"/>
          <a:ext cx="7704855" cy="47671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250856"/>
                <a:gridCol w="2947599"/>
                <a:gridCol w="835465"/>
                <a:gridCol w="1670935"/>
              </a:tblGrid>
              <a:tr h="476710">
                <a:tc>
                  <a:txBody>
                    <a:bodyPr/>
                    <a:lstStyle/>
                    <a:p>
                      <a:pPr marL="90488" indent="-80963" algn="l" defTabSz="457200" rtl="0" eaLnBrk="1" latinLnBrk="0" hangingPunct="1">
                        <a:buClr>
                          <a:srgbClr val="5A5A5A"/>
                        </a:buClr>
                        <a:buFont typeface="Courier New" panose="02070309020205020404" pitchFamily="49" charset="0"/>
                        <a:buChar char="o"/>
                      </a:pPr>
                      <a:r>
                        <a:rPr lang="en-GB" sz="1000" dirty="0" smtClean="0"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000" b="1" kern="1200" dirty="0" smtClean="0">
                          <a:solidFill>
                            <a:srgbClr val="5A5A5A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TEST STAND ARCHITECTURE</a:t>
                      </a:r>
                      <a:endParaRPr lang="en-GB" sz="1000" b="1" kern="1200" dirty="0">
                        <a:solidFill>
                          <a:srgbClr val="5A5A5A"/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90488" indent="-90488">
                        <a:buClr>
                          <a:srgbClr val="0093BE"/>
                        </a:buClr>
                        <a:buFont typeface="Calibri" panose="020F0502020204030204" pitchFamily="34" charset="0"/>
                        <a:buChar char="●"/>
                      </a:pPr>
                      <a:r>
                        <a:rPr lang="en-GB" sz="1000" b="1" dirty="0" smtClean="0">
                          <a:solidFill>
                            <a:srgbClr val="5A5A5A"/>
                          </a:solidFill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000" b="1" kern="1200" baseline="0" dirty="0" smtClean="0">
                          <a:solidFill>
                            <a:srgbClr val="0093BE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INTERLOCKS FUNCTIONAL SPECIFICATION</a:t>
                      </a:r>
                      <a:endParaRPr lang="en-GB" sz="1000" b="1" kern="1200" baseline="0" dirty="0">
                        <a:solidFill>
                          <a:srgbClr val="0093BE"/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90488" indent="-80963">
                        <a:buFont typeface="Courier New" panose="02070309020205020404" pitchFamily="49" charset="0"/>
                        <a:buChar char="o"/>
                      </a:pPr>
                      <a:r>
                        <a:rPr lang="en-GB" sz="1000" b="1" dirty="0" smtClean="0">
                          <a:solidFill>
                            <a:srgbClr val="5A5A5A"/>
                          </a:solidFill>
                          <a:latin typeface="Calibri" panose="020F0502020204030204" pitchFamily="34" charset="0"/>
                        </a:rPr>
                        <a:t> ACTIONS</a:t>
                      </a:r>
                      <a:endParaRPr lang="en-GB" sz="1000" b="1" dirty="0">
                        <a:solidFill>
                          <a:srgbClr val="5A5A5A"/>
                        </a:solidFill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90488" indent="-80963">
                        <a:buFont typeface="Courier New" panose="02070309020205020404" pitchFamily="49" charset="0"/>
                        <a:buChar char="o"/>
                      </a:pPr>
                      <a:r>
                        <a:rPr lang="en-GB" sz="1000" b="1" dirty="0" smtClean="0">
                          <a:solidFill>
                            <a:srgbClr val="5A5A5A"/>
                          </a:solidFill>
                          <a:latin typeface="Calibri" panose="020F0502020204030204" pitchFamily="34" charset="0"/>
                        </a:rPr>
                        <a:t> CONCLUSIONS</a:t>
                      </a:r>
                      <a:endParaRPr lang="en-GB" sz="1000" b="1" dirty="0">
                        <a:solidFill>
                          <a:srgbClr val="5A5A5A"/>
                        </a:solidFill>
                        <a:latin typeface="Calibri" panose="020F050202020403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0" y="284367"/>
            <a:ext cx="9144000" cy="540000"/>
          </a:xfrm>
        </p:spPr>
        <p:txBody>
          <a:bodyPr/>
          <a:lstStyle/>
          <a:p>
            <a:r>
              <a:rPr lang="en-GB" dirty="0" smtClean="0"/>
              <a:t>Machine protection - rationale</a:t>
            </a:r>
            <a:endParaRPr lang="en-GB" dirty="0"/>
          </a:p>
        </p:txBody>
      </p:sp>
      <p:pic>
        <p:nvPicPr>
          <p:cNvPr id="18" name="Picture 17" descr="lss6_crab_sepratrix_qd617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897116"/>
            <a:ext cx="3268980" cy="2213021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5537572" y="850154"/>
            <a:ext cx="2036198" cy="30008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sz="1350" dirty="0">
                <a:solidFill>
                  <a:schemeClr val="accent5"/>
                </a:solidFill>
                <a:latin typeface="Calibri" panose="020F0502020204030204" pitchFamily="34" charset="0"/>
              </a:rPr>
              <a:t>NA slow extraction in LSS6</a:t>
            </a:r>
          </a:p>
        </p:txBody>
      </p:sp>
      <p:sp>
        <p:nvSpPr>
          <p:cNvPr id="20" name="Rectangle 19"/>
          <p:cNvSpPr/>
          <p:nvPr/>
        </p:nvSpPr>
        <p:spPr>
          <a:xfrm>
            <a:off x="5019593" y="2999264"/>
            <a:ext cx="418930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/>
            <a:r>
              <a:rPr lang="en-US" sz="1350" b="1" dirty="0">
                <a:solidFill>
                  <a:schemeClr val="accent5"/>
                </a:solidFill>
                <a:latin typeface="Calibri" panose="020F0502020204030204" pitchFamily="34" charset="0"/>
              </a:rPr>
              <a:t>Slow extraction of fixed target beam </a:t>
            </a:r>
          </a:p>
          <a:p>
            <a:pPr marL="0" lvl="1"/>
            <a:r>
              <a:rPr lang="en-US" sz="1350" dirty="0">
                <a:solidFill>
                  <a:schemeClr val="accent5"/>
                </a:solidFill>
                <a:latin typeface="Calibri" panose="020F0502020204030204" pitchFamily="34" charset="0"/>
              </a:rPr>
              <a:t>at 400GeV, incl. extraction bump</a:t>
            </a:r>
          </a:p>
          <a:p>
            <a:pPr marL="470297" lvl="2"/>
            <a:r>
              <a:rPr lang="en-US" sz="1350" dirty="0">
                <a:solidFill>
                  <a:srgbClr val="ED08F1"/>
                </a:solidFill>
                <a:latin typeface="Calibri" panose="020F0502020204030204" pitchFamily="34" charset="0"/>
              </a:rPr>
              <a:t>purple : </a:t>
            </a:r>
            <a:r>
              <a:rPr lang="en-US" sz="1350" dirty="0">
                <a:solidFill>
                  <a:schemeClr val="accent5"/>
                </a:solidFill>
                <a:latin typeface="Calibri" panose="020F0502020204030204" pitchFamily="34" charset="0"/>
              </a:rPr>
              <a:t>raw beam envelope </a:t>
            </a:r>
          </a:p>
          <a:p>
            <a:pPr marL="470297" lvl="2"/>
            <a:r>
              <a:rPr lang="en-US" sz="1350" dirty="0">
                <a:solidFill>
                  <a:srgbClr val="FF0000"/>
                </a:solidFill>
                <a:latin typeface="Calibri" panose="020F0502020204030204" pitchFamily="34" charset="0"/>
              </a:rPr>
              <a:t>red:</a:t>
            </a:r>
            <a:r>
              <a:rPr lang="en-US" sz="1350" dirty="0">
                <a:latin typeface="Calibri" panose="020F0502020204030204" pitchFamily="34" charset="0"/>
              </a:rPr>
              <a:t> </a:t>
            </a:r>
            <a:r>
              <a:rPr lang="en-US" sz="1350" dirty="0">
                <a:solidFill>
                  <a:schemeClr val="accent5"/>
                </a:solidFill>
                <a:latin typeface="Calibri" panose="020F0502020204030204" pitchFamily="34" charset="0"/>
              </a:rPr>
              <a:t>beam envelope + tolerance </a:t>
            </a:r>
          </a:p>
          <a:p>
            <a:pPr marL="0" lvl="2" defTabSz="338138"/>
            <a:endParaRPr lang="en-US" sz="1350" dirty="0">
              <a:solidFill>
                <a:schemeClr val="accent5"/>
              </a:solidFill>
            </a:endParaRPr>
          </a:p>
          <a:p>
            <a:pPr marL="0" lvl="2" defTabSz="338138"/>
            <a:r>
              <a:rPr lang="en-US" sz="1350" dirty="0">
                <a:solidFill>
                  <a:schemeClr val="accent5"/>
                </a:solidFill>
                <a:latin typeface="Calibri" panose="020F0502020204030204" pitchFamily="34" charset="0"/>
              </a:rPr>
              <a:t>Crab cavity in beam </a:t>
            </a:r>
            <a:r>
              <a:rPr lang="en-US" sz="1350" dirty="0" smtClean="0">
                <a:solidFill>
                  <a:schemeClr val="accent5"/>
                </a:solidFill>
                <a:latin typeface="Calibri" panose="020F0502020204030204" pitchFamily="34" charset="0"/>
              </a:rPr>
              <a:t>gives sufficient aperture for </a:t>
            </a:r>
            <a:r>
              <a:rPr lang="en-US" sz="1350" dirty="0">
                <a:solidFill>
                  <a:schemeClr val="accent5"/>
                </a:solidFill>
                <a:latin typeface="Calibri" panose="020F0502020204030204" pitchFamily="34" charset="0"/>
              </a:rPr>
              <a:t>slow extraction to </a:t>
            </a:r>
            <a:r>
              <a:rPr lang="en-US" sz="1350" dirty="0" smtClean="0">
                <a:solidFill>
                  <a:schemeClr val="accent5"/>
                </a:solidFill>
                <a:latin typeface="Calibri" panose="020F0502020204030204" pitchFamily="34" charset="0"/>
              </a:rPr>
              <a:t>NA </a:t>
            </a:r>
          </a:p>
          <a:p>
            <a:pPr marL="0" lvl="2" defTabSz="338138"/>
            <a:r>
              <a:rPr lang="en-US" sz="1350" b="1" dirty="0" smtClean="0">
                <a:solidFill>
                  <a:schemeClr val="accent5"/>
                </a:solidFill>
                <a:latin typeface="Calibri" panose="020F0502020204030204" pitchFamily="34" charset="0"/>
              </a:rPr>
              <a:t>No bumper </a:t>
            </a:r>
            <a:r>
              <a:rPr lang="en-US" sz="1350" b="1" dirty="0">
                <a:solidFill>
                  <a:schemeClr val="accent5"/>
                </a:solidFill>
                <a:latin typeface="Calibri" panose="020F0502020204030204" pitchFamily="34" charset="0"/>
              </a:rPr>
              <a:t>dipole </a:t>
            </a:r>
            <a:r>
              <a:rPr lang="en-US" sz="1350" b="1" dirty="0" smtClean="0">
                <a:solidFill>
                  <a:schemeClr val="accent5"/>
                </a:solidFill>
                <a:latin typeface="Calibri" panose="020F0502020204030204" pitchFamily="34" charset="0"/>
              </a:rPr>
              <a:t>interlock </a:t>
            </a:r>
            <a:r>
              <a:rPr lang="en-US" sz="1350" dirty="0">
                <a:solidFill>
                  <a:schemeClr val="accent5"/>
                </a:solidFill>
                <a:latin typeface="Calibri" panose="020F0502020204030204" pitchFamily="34" charset="0"/>
              </a:rPr>
              <a:t>(opp. to </a:t>
            </a:r>
            <a:r>
              <a:rPr lang="en-US" sz="1350" dirty="0" err="1">
                <a:solidFill>
                  <a:schemeClr val="accent5"/>
                </a:solidFill>
                <a:latin typeface="Calibri" panose="020F0502020204030204" pitchFamily="34" charset="0"/>
              </a:rPr>
              <a:t>Coldex</a:t>
            </a:r>
            <a:r>
              <a:rPr lang="en-US" sz="1350" dirty="0">
                <a:solidFill>
                  <a:schemeClr val="accent5"/>
                </a:solidFill>
                <a:latin typeface="Calibri" panose="020F0502020204030204" pitchFamily="34" charset="0"/>
              </a:rPr>
              <a:t>) </a:t>
            </a:r>
          </a:p>
        </p:txBody>
      </p:sp>
      <p:grpSp>
        <p:nvGrpSpPr>
          <p:cNvPr id="21" name="Group 20"/>
          <p:cNvGrpSpPr/>
          <p:nvPr/>
        </p:nvGrpSpPr>
        <p:grpSpPr>
          <a:xfrm>
            <a:off x="395536" y="1051213"/>
            <a:ext cx="2812801" cy="2016896"/>
            <a:chOff x="1422823" y="2721295"/>
            <a:chExt cx="5432605" cy="3895405"/>
          </a:xfrm>
        </p:grpSpPr>
        <p:pic>
          <p:nvPicPr>
            <p:cNvPr id="22" name="Picture 21" descr="lss6_extr_crab_cavity.pdf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22823" y="2721295"/>
              <a:ext cx="5432605" cy="3895405"/>
            </a:xfrm>
            <a:prstGeom prst="rect">
              <a:avLst/>
            </a:prstGeom>
          </p:spPr>
        </p:pic>
        <p:sp>
          <p:nvSpPr>
            <p:cNvPr id="23" name="Rectangle 22"/>
            <p:cNvSpPr/>
            <p:nvPr/>
          </p:nvSpPr>
          <p:spPr>
            <a:xfrm>
              <a:off x="4205956" y="4041080"/>
              <a:ext cx="45719" cy="530904"/>
            </a:xfrm>
            <a:prstGeom prst="rect">
              <a:avLst/>
            </a:prstGeom>
            <a:solidFill>
              <a:srgbClr val="23FF0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4205956" y="5409953"/>
              <a:ext cx="45719" cy="530904"/>
            </a:xfrm>
            <a:prstGeom prst="rect">
              <a:avLst/>
            </a:prstGeom>
            <a:solidFill>
              <a:srgbClr val="23FF0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5" name="Oval 24"/>
            <p:cNvSpPr/>
            <p:nvPr/>
          </p:nvSpPr>
          <p:spPr>
            <a:xfrm>
              <a:off x="3932323" y="4162421"/>
              <a:ext cx="638704" cy="634945"/>
            </a:xfrm>
            <a:prstGeom prst="ellipse">
              <a:avLst/>
            </a:prstGeom>
            <a:no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6" name="TextBox 25"/>
            <p:cNvSpPr txBox="1"/>
            <p:nvPr/>
          </p:nvSpPr>
          <p:spPr>
            <a:xfrm rot="16200000">
              <a:off x="3622906" y="3407401"/>
              <a:ext cx="1139954" cy="4904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050" dirty="0"/>
                <a:t>CCCM</a:t>
              </a:r>
            </a:p>
          </p:txBody>
        </p:sp>
      </p:grpSp>
      <p:sp>
        <p:nvSpPr>
          <p:cNvPr id="27" name="TextBox 26"/>
          <p:cNvSpPr txBox="1"/>
          <p:nvPr/>
        </p:nvSpPr>
        <p:spPr>
          <a:xfrm>
            <a:off x="758578" y="897116"/>
            <a:ext cx="311758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>
                <a:solidFill>
                  <a:schemeClr val="accent5"/>
                </a:solidFill>
                <a:latin typeface="Calibri" panose="020F0502020204030204" pitchFamily="34" charset="0"/>
              </a:rPr>
              <a:t>LHC beam extraction in LSS6</a:t>
            </a:r>
          </a:p>
        </p:txBody>
      </p:sp>
      <p:sp>
        <p:nvSpPr>
          <p:cNvPr id="28" name="Rectangle 27"/>
          <p:cNvSpPr/>
          <p:nvPr/>
        </p:nvSpPr>
        <p:spPr>
          <a:xfrm>
            <a:off x="709937" y="3022178"/>
            <a:ext cx="2900182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/>
            <a:r>
              <a:rPr lang="en-US" sz="1350" b="1" dirty="0">
                <a:solidFill>
                  <a:schemeClr val="accent5"/>
                </a:solidFill>
                <a:latin typeface="Calibri" panose="020F0502020204030204" pitchFamily="34" charset="0"/>
              </a:rPr>
              <a:t>Fast extraction to LHC</a:t>
            </a:r>
          </a:p>
          <a:p>
            <a:pPr marL="0" lvl="1"/>
            <a:r>
              <a:rPr lang="en-US" sz="1350" dirty="0">
                <a:solidFill>
                  <a:schemeClr val="accent5"/>
                </a:solidFill>
                <a:latin typeface="Calibri" panose="020F0502020204030204" pitchFamily="34" charset="0"/>
              </a:rPr>
              <a:t>Crab-cavity in beam does </a:t>
            </a:r>
            <a:r>
              <a:rPr lang="en-US" sz="1350" b="1" dirty="0">
                <a:solidFill>
                  <a:schemeClr val="accent5"/>
                </a:solidFill>
                <a:latin typeface="Calibri" panose="020F0502020204030204" pitchFamily="34" charset="0"/>
              </a:rPr>
              <a:t>not</a:t>
            </a:r>
            <a:r>
              <a:rPr lang="en-US" sz="1350" dirty="0">
                <a:solidFill>
                  <a:schemeClr val="accent5"/>
                </a:solidFill>
                <a:latin typeface="Calibri" panose="020F0502020204030204" pitchFamily="34" charset="0"/>
              </a:rPr>
              <a:t> yield </a:t>
            </a:r>
            <a:r>
              <a:rPr lang="en-US" sz="1350" b="1" dirty="0">
                <a:solidFill>
                  <a:schemeClr val="accent5"/>
                </a:solidFill>
                <a:latin typeface="Calibri" panose="020F0502020204030204" pitchFamily="34" charset="0"/>
              </a:rPr>
              <a:t>enough aperture </a:t>
            </a:r>
            <a:r>
              <a:rPr lang="en-US" sz="1350" dirty="0">
                <a:solidFill>
                  <a:schemeClr val="accent5"/>
                </a:solidFill>
                <a:latin typeface="Calibri" panose="020F0502020204030204" pitchFamily="34" charset="0"/>
              </a:rPr>
              <a:t>for extracted beam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1310752" y="4123779"/>
            <a:ext cx="2005677" cy="646331"/>
          </a:xfrm>
          <a:prstGeom prst="rect">
            <a:avLst/>
          </a:prstGeom>
          <a:solidFill>
            <a:srgbClr val="ECF7FA"/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GB" sz="1200" dirty="0" err="1">
                <a:solidFill>
                  <a:schemeClr val="accent5"/>
                </a:solidFill>
              </a:rPr>
              <a:t>H.Bartosik</a:t>
            </a:r>
            <a:r>
              <a:rPr lang="en-GB" sz="1200" dirty="0">
                <a:solidFill>
                  <a:schemeClr val="accent5"/>
                </a:solidFill>
              </a:rPr>
              <a:t> @</a:t>
            </a:r>
          </a:p>
          <a:p>
            <a:r>
              <a:rPr lang="en-GB" sz="1500" b="1" dirty="0">
                <a:solidFill>
                  <a:schemeClr val="accent5"/>
                </a:solidFill>
              </a:rPr>
              <a:t>SPS Test Day, I</a:t>
            </a:r>
          </a:p>
          <a:p>
            <a:r>
              <a:rPr lang="en-GB" sz="900" u="sng" dirty="0">
                <a:hlinkClick r:id="rId5"/>
              </a:rPr>
              <a:t>https://indico.cern.ch/event/463435/</a:t>
            </a:r>
            <a:endParaRPr lang="fr-FR" sz="900" dirty="0"/>
          </a:p>
        </p:txBody>
      </p:sp>
      <p:grpSp>
        <p:nvGrpSpPr>
          <p:cNvPr id="17" name="Group 16"/>
          <p:cNvGrpSpPr/>
          <p:nvPr/>
        </p:nvGrpSpPr>
        <p:grpSpPr>
          <a:xfrm>
            <a:off x="3522036" y="1188986"/>
            <a:ext cx="1265988" cy="324036"/>
            <a:chOff x="-229523" y="3024615"/>
            <a:chExt cx="1265988" cy="324036"/>
          </a:xfrm>
        </p:grpSpPr>
        <p:cxnSp>
          <p:nvCxnSpPr>
            <p:cNvPr id="30" name="Straight Connector 29"/>
            <p:cNvCxnSpPr/>
            <p:nvPr/>
          </p:nvCxnSpPr>
          <p:spPr>
            <a:xfrm>
              <a:off x="-229523" y="3024615"/>
              <a:ext cx="0" cy="324036"/>
            </a:xfrm>
            <a:prstGeom prst="line">
              <a:avLst/>
            </a:prstGeom>
            <a:ln>
              <a:solidFill>
                <a:srgbClr val="00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TextBox 30"/>
            <p:cNvSpPr txBox="1"/>
            <p:nvPr/>
          </p:nvSpPr>
          <p:spPr>
            <a:xfrm>
              <a:off x="-229523" y="3048569"/>
              <a:ext cx="1265988" cy="3000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350" dirty="0">
                  <a:solidFill>
                    <a:schemeClr val="accent5"/>
                  </a:solidFill>
                  <a:latin typeface="Calibri" panose="020F0502020204030204" pitchFamily="34" charset="0"/>
                </a:rPr>
                <a:t>CCCM aperture</a:t>
              </a:r>
              <a:endParaRPr lang="fr-FR" sz="1350" dirty="0">
                <a:solidFill>
                  <a:schemeClr val="accent5"/>
                </a:solidFill>
                <a:latin typeface="Calibri" panose="020F050202020403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31257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16:9 format</Description0>
    <Note xmlns="8946e33d-fd2f-4ae4-8ee9-d90c129cdf9e">https://edms.cern.ch/document/1586446/</Note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5E9E49B-3FD6-4C9C-9B49-2AADA36A41AB}">
  <ds:schemaRefs>
    <ds:schemaRef ds:uri="http://purl.org/dc/dcmitype/"/>
    <ds:schemaRef ds:uri="http://schemas.openxmlformats.org/package/2006/metadata/core-properties"/>
    <ds:schemaRef ds:uri="http://schemas.microsoft.com/office/2006/documentManagement/types"/>
    <ds:schemaRef ds:uri="http://purl.org/dc/terms/"/>
    <ds:schemaRef ds:uri="http://purl.org/dc/elements/1.1/"/>
    <ds:schemaRef ds:uri="8946e33d-fd2f-4ae4-8ee9-d90c129cdf9e"/>
    <ds:schemaRef ds:uri="http://www.w3.org/XML/1998/namespace"/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6ACB8F96-6440-465A-9018-CAFFD987993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2566E74-C3EA-4CA3-8046-63336AAEE22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4566</TotalTime>
  <Words>920</Words>
  <Application>Microsoft Office PowerPoint</Application>
  <PresentationFormat>On-screen Show (16:9)</PresentationFormat>
  <Paragraphs>246</Paragraphs>
  <Slides>16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2" baseType="lpstr">
      <vt:lpstr>Arial</vt:lpstr>
      <vt:lpstr>Calibri</vt:lpstr>
      <vt:lpstr>Calibri Light</vt:lpstr>
      <vt:lpstr>Courier New</vt:lpstr>
      <vt:lpstr>Wingdings</vt:lpstr>
      <vt:lpstr>Thème Office</vt:lpstr>
      <vt:lpstr>SPS CC: Final plan for interlocking of crab cavities in SPS </vt:lpstr>
      <vt:lpstr>Outline</vt:lpstr>
      <vt:lpstr>Test stand architecture – tunnel</vt:lpstr>
      <vt:lpstr>Test stand architecture – tunnel and surface</vt:lpstr>
      <vt:lpstr>Interlock types</vt:lpstr>
      <vt:lpstr>Personnel Safety</vt:lpstr>
      <vt:lpstr>New EIS-machine</vt:lpstr>
      <vt:lpstr>New EIS-machine</vt:lpstr>
      <vt:lpstr>Machine protection - rationale</vt:lpstr>
      <vt:lpstr>Machine protection - BIS board entries</vt:lpstr>
      <vt:lpstr>Controls layout Transfer Table</vt:lpstr>
      <vt:lpstr>Truth Table for Transfer Table</vt:lpstr>
      <vt:lpstr>IOT Interlock modules</vt:lpstr>
      <vt:lpstr>Documents</vt:lpstr>
      <vt:lpstr>Conclusions</vt:lpstr>
      <vt:lpstr>Thank you for your attention</vt:lpstr>
    </vt:vector>
  </TitlesOfParts>
  <Company>APO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Giovanna Vandoni</cp:lastModifiedBy>
  <cp:revision>72</cp:revision>
  <dcterms:created xsi:type="dcterms:W3CDTF">2016-02-11T10:47:23Z</dcterms:created>
  <dcterms:modified xsi:type="dcterms:W3CDTF">2017-09-29T08:37:30Z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