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61" r:id="rId4"/>
    <p:sldId id="297" r:id="rId5"/>
    <p:sldId id="271" r:id="rId6"/>
    <p:sldId id="273" r:id="rId7"/>
    <p:sldId id="272" r:id="rId8"/>
    <p:sldId id="274" r:id="rId9"/>
    <p:sldId id="305" r:id="rId10"/>
    <p:sldId id="281" r:id="rId11"/>
    <p:sldId id="280" r:id="rId12"/>
    <p:sldId id="306" r:id="rId13"/>
    <p:sldId id="282" r:id="rId14"/>
    <p:sldId id="283" r:id="rId15"/>
    <p:sldId id="284" r:id="rId16"/>
    <p:sldId id="285" r:id="rId17"/>
    <p:sldId id="286" r:id="rId18"/>
    <p:sldId id="307" r:id="rId19"/>
    <p:sldId id="287" r:id="rId20"/>
    <p:sldId id="304" r:id="rId21"/>
    <p:sldId id="288" r:id="rId22"/>
    <p:sldId id="289" r:id="rId23"/>
    <p:sldId id="290" r:id="rId24"/>
    <p:sldId id="291" r:id="rId25"/>
    <p:sldId id="292" r:id="rId26"/>
    <p:sldId id="293" r:id="rId27"/>
    <p:sldId id="294" r:id="rId28"/>
    <p:sldId id="295" r:id="rId29"/>
    <p:sldId id="296" r:id="rId30"/>
    <p:sldId id="303" r:id="rId31"/>
    <p:sldId id="298" r:id="rId32"/>
    <p:sldId id="299" r:id="rId33"/>
    <p:sldId id="300" r:id="rId34"/>
    <p:sldId id="301" r:id="rId35"/>
    <p:sldId id="302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 snapToObjects="1">
      <p:cViewPr varScale="1">
        <p:scale>
          <a:sx n="130" d="100"/>
          <a:sy n="130" d="100"/>
        </p:scale>
        <p:origin x="1428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5471818"/>
            <a:ext cx="3075535" cy="11521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Ubuntu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Ubuntu"/>
                <a:cs typeface="Ubuntu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400" y="2796780"/>
            <a:ext cx="3075535" cy="115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5-01-13_CERN_ENdept 13% h12mm 300dpi.png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6335170"/>
            <a:ext cx="1152182" cy="43283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Ubuntu Medium"/>
                <a:cs typeface="Ubuntu Medium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5" r:id="rId3"/>
    <p:sldLayoutId id="2147483682" r:id="rId4"/>
    <p:sldLayoutId id="2147483684" r:id="rId5"/>
    <p:sldLayoutId id="2147483680" r:id="rId6"/>
    <p:sldLayoutId id="2147483676" r:id="rId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Ubuntu Medium"/>
          <a:ea typeface="+mj-ea"/>
          <a:cs typeface="Ubuntu Medium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Ubuntu Ligh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microsoft.com/office/2007/relationships/hdphoto" Target="../media/hdphoto1.wdp"/><Relationship Id="rId7" Type="http://schemas.openxmlformats.org/officeDocument/2006/relationships/image" Target="../media/image23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microsoft.com/office/2007/relationships/hdphoto" Target="../media/hdphoto2.wdp"/><Relationship Id="rId10" Type="http://schemas.openxmlformats.org/officeDocument/2006/relationships/image" Target="../media/image26.png"/><Relationship Id="rId4" Type="http://schemas.openxmlformats.org/officeDocument/2006/relationships/image" Target="../media/image21.png"/><Relationship Id="rId9" Type="http://schemas.openxmlformats.org/officeDocument/2006/relationships/image" Target="../media/image25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tiff"/><Relationship Id="rId3" Type="http://schemas.openxmlformats.org/officeDocument/2006/relationships/image" Target="../media/image29.tiff"/><Relationship Id="rId7" Type="http://schemas.openxmlformats.org/officeDocument/2006/relationships/image" Target="../media/image33.tiff"/><Relationship Id="rId2" Type="http://schemas.openxmlformats.org/officeDocument/2006/relationships/image" Target="../media/image28.tif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2.tiff"/><Relationship Id="rId5" Type="http://schemas.openxmlformats.org/officeDocument/2006/relationships/image" Target="../media/image31.tiff"/><Relationship Id="rId4" Type="http://schemas.openxmlformats.org/officeDocument/2006/relationships/image" Target="../media/image30.tiff"/><Relationship Id="rId9" Type="http://schemas.openxmlformats.org/officeDocument/2006/relationships/image" Target="../media/image35.tif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tiff"/><Relationship Id="rId2" Type="http://schemas.openxmlformats.org/officeDocument/2006/relationships/image" Target="../media/image36.tif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4.png"/><Relationship Id="rId5" Type="http://schemas.openxmlformats.org/officeDocument/2006/relationships/image" Target="../media/image43.tiff"/><Relationship Id="rId4" Type="http://schemas.openxmlformats.org/officeDocument/2006/relationships/image" Target="../media/image42.tif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tiff"/><Relationship Id="rId7" Type="http://schemas.openxmlformats.org/officeDocument/2006/relationships/image" Target="../media/image54.tiff"/><Relationship Id="rId2" Type="http://schemas.openxmlformats.org/officeDocument/2006/relationships/image" Target="../media/image49.tif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3.tiff"/><Relationship Id="rId5" Type="http://schemas.openxmlformats.org/officeDocument/2006/relationships/image" Target="../media/image52.tiff"/><Relationship Id="rId4" Type="http://schemas.openxmlformats.org/officeDocument/2006/relationships/image" Target="../media/image51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tiff"/><Relationship Id="rId2" Type="http://schemas.openxmlformats.org/officeDocument/2006/relationships/image" Target="../media/image55.tif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tiff"/><Relationship Id="rId2" Type="http://schemas.openxmlformats.org/officeDocument/2006/relationships/image" Target="../media/image59.tif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tiff"/><Relationship Id="rId2" Type="http://schemas.openxmlformats.org/officeDocument/2006/relationships/image" Target="../media/image63.tif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6.tiff"/><Relationship Id="rId4" Type="http://schemas.openxmlformats.org/officeDocument/2006/relationships/image" Target="../media/image65.tif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tif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9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Oxidation behavior of graphite in air at high temperature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A. Perillo-Marcone, M. Calviani (EN-STI-TCD)</a:t>
            </a:r>
          </a:p>
          <a:p>
            <a:endParaRPr lang="en-US" dirty="0" smtClean="0"/>
          </a:p>
          <a:p>
            <a:r>
              <a:rPr lang="en-US" dirty="0" smtClean="0"/>
              <a:t>In collaboration with EN/MME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424783" y="1128252"/>
            <a:ext cx="42800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dirty="0" smtClean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</a:rPr>
              <a:t>153</a:t>
            </a:r>
            <a:r>
              <a:rPr lang="en-GB" sz="3600" b="1" baseline="30000" dirty="0" smtClean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</a:rPr>
              <a:t>rd</a:t>
            </a:r>
            <a:r>
              <a:rPr lang="en-GB" sz="3600" b="1" dirty="0" smtClean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</a:rPr>
              <a:t> MPP meeting</a:t>
            </a:r>
            <a:endParaRPr lang="en-GB" sz="3600" b="1" dirty="0">
              <a:ln w="0"/>
              <a:gradFill>
                <a:gsLst>
                  <a:gs pos="21000">
                    <a:srgbClr val="53575C"/>
                  </a:gs>
                  <a:gs pos="88000">
                    <a:srgbClr val="C5C7CA"/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71828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  <a:p>
            <a:pPr marL="0" indent="0" algn="ctr">
              <a:buNone/>
            </a:pPr>
            <a:r>
              <a:rPr lang="en-US" dirty="0"/>
              <a:t>Oxidation </a:t>
            </a:r>
            <a:r>
              <a:rPr lang="en-US" dirty="0" smtClean="0"/>
              <a:t>at 2500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°</a:t>
            </a:r>
            <a:r>
              <a:rPr lang="en-GB" dirty="0" smtClean="0"/>
              <a:t>C – 10s</a:t>
            </a:r>
            <a:r>
              <a:rPr lang="en-US" dirty="0" smtClean="0"/>
              <a:t> </a:t>
            </a:r>
          </a:p>
          <a:p>
            <a:pPr marL="0" indent="0" algn="ctr">
              <a:buNone/>
            </a:pPr>
            <a:r>
              <a:rPr lang="en-GB" dirty="0"/>
              <a:t>Performed </a:t>
            </a:r>
            <a:r>
              <a:rPr lang="en-GB" dirty="0" smtClean="0"/>
              <a:t>by SGL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6788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Methodology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sz="2800" dirty="0" smtClean="0"/>
              <a:t>Five samples of </a:t>
            </a:r>
            <a:r>
              <a:rPr lang="en-GB" sz="2800" dirty="0" err="1" smtClean="0"/>
              <a:t>Sigrafine</a:t>
            </a:r>
            <a:r>
              <a:rPr lang="en-GB" sz="2800" dirty="0" smtClean="0"/>
              <a:t> and </a:t>
            </a:r>
            <a:r>
              <a:rPr lang="en-GB" sz="2800" dirty="0" err="1" smtClean="0"/>
              <a:t>Sigrafoil</a:t>
            </a:r>
            <a:r>
              <a:rPr lang="en-GB" sz="2800" dirty="0" smtClean="0"/>
              <a:t> tested separately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800" dirty="0" smtClean="0"/>
              <a:t>Heating up in argon to </a:t>
            </a:r>
            <a:r>
              <a:rPr lang="en-US" sz="2800" dirty="0"/>
              <a:t>2500 </a:t>
            </a: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°</a:t>
            </a:r>
            <a:r>
              <a:rPr lang="en-GB" sz="2800" dirty="0" smtClean="0"/>
              <a:t>C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800" dirty="0" smtClean="0"/>
              <a:t>Injection of air in furnace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800" dirty="0" smtClean="0"/>
              <a:t>Exposition time ~10s</a:t>
            </a:r>
          </a:p>
          <a:p>
            <a:endParaRPr lang="en-GB" sz="2800" dirty="0" smtClean="0"/>
          </a:p>
          <a:p>
            <a:endParaRPr lang="en-GB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5434" y="3938009"/>
            <a:ext cx="3100796" cy="233579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6800" y="3938009"/>
            <a:ext cx="3126768" cy="2338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1444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Tested samples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246" y="1202407"/>
            <a:ext cx="4314134" cy="323291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2480" y="1202406"/>
            <a:ext cx="4335780" cy="323291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37360" y="4503727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Sigraflex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126480" y="4503726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Sigrafine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8919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Results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3200" dirty="0" smtClean="0"/>
              <a:t>After exposition to air at 2500 </a:t>
            </a: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°</a:t>
            </a:r>
            <a:r>
              <a:rPr lang="en-GB" sz="3200" dirty="0" smtClean="0"/>
              <a:t>C in air during 10s, there is a mass loss of: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sz="2600" dirty="0" smtClean="0"/>
              <a:t>0.66% in </a:t>
            </a:r>
            <a:r>
              <a:rPr lang="en-GB" sz="2600" dirty="0" err="1" smtClean="0"/>
              <a:t>Sigrafine</a:t>
            </a:r>
            <a:endParaRPr lang="en-GB" sz="2600" dirty="0" smtClean="0"/>
          </a:p>
          <a:p>
            <a:pPr lvl="2">
              <a:buFont typeface="Wingdings" panose="05000000000000000000" pitchFamily="2" charset="2"/>
              <a:buChar char="§"/>
            </a:pPr>
            <a:r>
              <a:rPr lang="en-GB" sz="2600" dirty="0" smtClean="0"/>
              <a:t>0.99% in </a:t>
            </a:r>
            <a:r>
              <a:rPr lang="en-GB" sz="2600" dirty="0" err="1" smtClean="0"/>
              <a:t>Sigraflex</a:t>
            </a:r>
            <a:endParaRPr lang="en-GB" sz="2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3972" y="3393800"/>
            <a:ext cx="4330082" cy="288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771" y="3393800"/>
            <a:ext cx="3849031" cy="2880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33700" y="5835134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chemeClr val="tx2">
                    <a:lumMod val="50000"/>
                  </a:schemeClr>
                </a:solidFill>
              </a:rPr>
              <a:t>Sigrafine</a:t>
            </a:r>
            <a:endParaRPr lang="en-GB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71427" y="5891014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chemeClr val="tx2">
                    <a:lumMod val="50000"/>
                  </a:schemeClr>
                </a:solidFill>
              </a:rPr>
              <a:t>Sigraflex</a:t>
            </a:r>
            <a:endParaRPr lang="en-GB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9288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3"/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Attack limited to surface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dirty="0" smtClean="0"/>
              <a:t>Thermal energy too high for O</a:t>
            </a:r>
            <a:r>
              <a:rPr lang="en-GB" baseline="-25000" dirty="0" smtClean="0"/>
              <a:t>2</a:t>
            </a:r>
            <a:r>
              <a:rPr lang="en-GB" dirty="0" smtClean="0"/>
              <a:t> to penetrate/diffuse in the bulk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Findings in line with previous studies found in literature, limited to 1500 </a:t>
            </a: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°</a:t>
            </a:r>
            <a:r>
              <a:rPr lang="en-GB" sz="2800" dirty="0" smtClean="0"/>
              <a:t>C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Low temperature oxidation not located on surface </a:t>
            </a:r>
            <a:r>
              <a:rPr lang="en-GB" dirty="0" smtClean="0">
                <a:sym typeface="Wingdings" panose="05000000000000000000" pitchFamily="2" charset="2"/>
              </a:rPr>
              <a:t></a:t>
            </a:r>
            <a:r>
              <a:rPr lang="en-GB" dirty="0" smtClean="0"/>
              <a:t> voids would appear in the bulk (longer times required for this)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5377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  <a:p>
            <a:pPr marL="0" indent="0" algn="ctr">
              <a:buNone/>
            </a:pPr>
            <a:r>
              <a:rPr lang="en-US" dirty="0"/>
              <a:t>Oxidation </a:t>
            </a:r>
            <a:r>
              <a:rPr lang="en-US" dirty="0" smtClean="0"/>
              <a:t>at 1200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°</a:t>
            </a:r>
            <a:r>
              <a:rPr lang="en-GB" dirty="0" smtClean="0"/>
              <a:t>C – 100s, 1000s</a:t>
            </a:r>
            <a:r>
              <a:rPr lang="en-US" dirty="0" smtClean="0"/>
              <a:t> </a:t>
            </a:r>
          </a:p>
          <a:p>
            <a:pPr marL="0" indent="0" algn="ctr">
              <a:buNone/>
            </a:pPr>
            <a:r>
              <a:rPr lang="en-GB" dirty="0"/>
              <a:t>Performed </a:t>
            </a:r>
            <a:r>
              <a:rPr lang="en-GB" dirty="0" smtClean="0"/>
              <a:t>by SGL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2370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Methodology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Only samples of </a:t>
            </a:r>
            <a:r>
              <a:rPr lang="en-GB" dirty="0" err="1" smtClean="0"/>
              <a:t>Sigrafine</a:t>
            </a:r>
            <a:r>
              <a:rPr lang="en-GB" dirty="0" smtClean="0"/>
              <a:t> investigated so far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Furnace heated up to </a:t>
            </a:r>
            <a:r>
              <a:rPr lang="en-US" dirty="0" smtClean="0"/>
              <a:t>1200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°</a:t>
            </a:r>
            <a:r>
              <a:rPr lang="en-GB" dirty="0" smtClean="0">
                <a:cs typeface="Times New Roman" panose="02020603050405020304" pitchFamily="18" charset="0"/>
              </a:rPr>
              <a:t>C, in argon atmosphere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Switch to air during 100/1000 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Switch back to argon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Cool-down in argon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Micro scale to measure weight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Physical and mechanical properties measured before/after test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4932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Results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457200" y="1009406"/>
            <a:ext cx="5944115" cy="196613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3248969"/>
            <a:ext cx="846557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sz="2400" dirty="0" smtClean="0"/>
              <a:t>Strong </a:t>
            </a:r>
            <a:r>
              <a:rPr lang="en-GB" sz="2400" dirty="0"/>
              <a:t>reaction </a:t>
            </a:r>
            <a:r>
              <a:rPr lang="en-GB" sz="2400" dirty="0" smtClean="0"/>
              <a:t>observed after </a:t>
            </a:r>
            <a:r>
              <a:rPr lang="en-GB" sz="2400" dirty="0"/>
              <a:t>the air meets </a:t>
            </a:r>
            <a:r>
              <a:rPr lang="en-GB" sz="2400" dirty="0" smtClean="0"/>
              <a:t>the graphite surface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sz="2400" dirty="0" smtClean="0"/>
              <a:t>In </a:t>
            </a:r>
            <a:r>
              <a:rPr lang="en-GB" sz="2400" dirty="0"/>
              <a:t>all three cases, </a:t>
            </a:r>
            <a:r>
              <a:rPr lang="en-GB" sz="2400" dirty="0" smtClean="0"/>
              <a:t>a </a:t>
            </a:r>
            <a:r>
              <a:rPr lang="en-GB" sz="2400" dirty="0"/>
              <a:t>pattern of the air flow around the </a:t>
            </a:r>
            <a:r>
              <a:rPr lang="en-GB" sz="2400" dirty="0" smtClean="0"/>
              <a:t>sample observed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sz="2400" dirty="0" smtClean="0"/>
              <a:t>After 1000s, holes observed on </a:t>
            </a:r>
            <a:r>
              <a:rPr lang="en-GB" sz="2400" dirty="0"/>
              <a:t>the </a:t>
            </a:r>
            <a:r>
              <a:rPr lang="en-GB" sz="2400" dirty="0" smtClean="0"/>
              <a:t>surface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sz="2400" dirty="0" smtClean="0"/>
              <a:t>Mass loss remains limited: ~1% for 100s,  ~4% for 1000s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sz="2400" dirty="0" smtClean="0"/>
              <a:t>No changes in density, electrical resistivity or dynamic modulus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GB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3566160" y="1339334"/>
            <a:ext cx="3377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Air flow indicated by the </a:t>
            </a:r>
            <a:r>
              <a:rPr lang="en-GB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arrows</a:t>
            </a:r>
            <a:endParaRPr lang="en-GB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1602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General 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629" y="1083019"/>
            <a:ext cx="8226425" cy="5016068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GB" dirty="0" smtClean="0"/>
              <a:t>As well known, graphite is sensitive to oxidation at high temperature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GB" dirty="0" smtClean="0"/>
              <a:t>Oxidation highly dependent on temperature and exposition time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GB" dirty="0" smtClean="0"/>
              <a:t>At significantly high T (&gt;1500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°</a:t>
            </a:r>
            <a:r>
              <a:rPr lang="en-GB" dirty="0" smtClean="0"/>
              <a:t>C) oxidation limited to surface, for exposition times of 10s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GB" dirty="0" smtClean="0"/>
              <a:t>Greater mass loss observed for longer exposition times, but still attack limited to surface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GB" dirty="0" smtClean="0"/>
              <a:t>All tests several times more pessimistic that actual conditions in TDE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GB" dirty="0" smtClean="0"/>
              <a:t>These studies allow to </a:t>
            </a:r>
            <a:r>
              <a:rPr lang="en-GB" b="1" dirty="0" smtClean="0"/>
              <a:t>exclude the possibility of graphite igniting at high temperature in the presence of air</a:t>
            </a:r>
            <a:r>
              <a:rPr lang="en-GB" dirty="0" smtClean="0"/>
              <a:t> in the TDE scenarios</a:t>
            </a:r>
            <a:endParaRPr lang="en-GB" b="1" dirty="0" smtClean="0"/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GB" dirty="0" smtClean="0"/>
              <a:t>Comprehensive report including all these studies being written. Expected to be released by </a:t>
            </a:r>
            <a:r>
              <a:rPr lang="en-GB" b="1" dirty="0" smtClean="0"/>
              <a:t>end of 2017/beginning 2018</a:t>
            </a:r>
            <a:endParaRPr lang="en-GB" dirty="0" smtClean="0"/>
          </a:p>
          <a:p>
            <a:pPr>
              <a:lnSpc>
                <a:spcPct val="120000"/>
              </a:lnSpc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6584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Back-up slides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1945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  <a:p>
            <a:pPr marL="0" indent="0" algn="ctr">
              <a:buNone/>
            </a:pPr>
            <a:r>
              <a:rPr lang="en-US" dirty="0"/>
              <a:t>Oxidation </a:t>
            </a:r>
            <a:r>
              <a:rPr lang="en-US" dirty="0" smtClean="0"/>
              <a:t>of graphite at </a:t>
            </a:r>
            <a:r>
              <a:rPr lang="en-US" dirty="0"/>
              <a:t>high temperature over </a:t>
            </a:r>
            <a:r>
              <a:rPr lang="en-US" dirty="0" smtClean="0"/>
              <a:t>milliseconds</a:t>
            </a:r>
          </a:p>
          <a:p>
            <a:pPr marL="0" indent="0" algn="ctr">
              <a:buNone/>
            </a:pPr>
            <a:r>
              <a:rPr lang="en-GB" dirty="0" smtClean="0"/>
              <a:t>Performed at CERN by EN/MME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3562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Laser heating – CERN/EN-MME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80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Samples</a:t>
            </a:r>
            <a:endParaRPr lang="en-GB" dirty="0"/>
          </a:p>
        </p:txBody>
      </p:sp>
      <p:sp>
        <p:nvSpPr>
          <p:cNvPr id="4" name="Content Placeholder 2"/>
          <p:cNvSpPr>
            <a:spLocks noGrp="1"/>
          </p:cNvSpPr>
          <p:nvPr>
            <p:ph sz="quarter" idx="13"/>
          </p:nvPr>
        </p:nvSpPr>
        <p:spPr>
          <a:xfrm>
            <a:off x="181877" y="1522981"/>
            <a:ext cx="2819399" cy="4234020"/>
          </a:xfrm>
        </p:spPr>
        <p:txBody>
          <a:bodyPr/>
          <a:lstStyle/>
          <a:p>
            <a:pPr marL="0" indent="0" algn="ctr">
              <a:buNone/>
            </a:pPr>
            <a:endParaRPr lang="fr-FR" sz="2200" dirty="0" smtClean="0"/>
          </a:p>
          <a:p>
            <a:pPr marL="0" indent="0" algn="ctr">
              <a:buNone/>
            </a:pPr>
            <a:r>
              <a:rPr lang="fr-FR" sz="2200" dirty="0" smtClean="0"/>
              <a:t>L20010</a:t>
            </a:r>
          </a:p>
          <a:p>
            <a:pPr marL="0" indent="0" algn="ctr">
              <a:buNone/>
            </a:pPr>
            <a:r>
              <a:rPr lang="en-GB" sz="2200" dirty="0" smtClean="0"/>
              <a:t>Anisotropic</a:t>
            </a:r>
          </a:p>
          <a:p>
            <a:pPr marL="0" indent="0" algn="ctr">
              <a:buNone/>
            </a:pPr>
            <a:r>
              <a:rPr lang="fr-FR" sz="2200" dirty="0" smtClean="0">
                <a:latin typeface="Calibri" panose="020F0502020204030204" pitchFamily="34" charset="0"/>
              </a:rPr>
              <a:t>Ø 10 mm x 2 mm</a:t>
            </a:r>
            <a:endParaRPr lang="fr-FR" sz="2200" dirty="0" smtClean="0"/>
          </a:p>
          <a:p>
            <a:pPr marL="0" indent="0" algn="ctr">
              <a:buNone/>
            </a:pPr>
            <a:endParaRPr lang="fr-FR" sz="2600" dirty="0"/>
          </a:p>
          <a:p>
            <a:pPr marL="0" indent="0" algn="ctr">
              <a:buNone/>
            </a:pPr>
            <a:endParaRPr lang="en-US" sz="26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161669" y="1491246"/>
            <a:ext cx="3031951" cy="423402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fr-FR" sz="2200" dirty="0" smtClean="0"/>
          </a:p>
          <a:p>
            <a:pPr marL="0" indent="0" algn="ctr">
              <a:buNone/>
            </a:pPr>
            <a:r>
              <a:rPr lang="fr-FR" sz="2200" dirty="0" smtClean="0"/>
              <a:t>L25012</a:t>
            </a:r>
          </a:p>
          <a:p>
            <a:pPr marL="0" indent="0" algn="ctr">
              <a:buNone/>
            </a:pPr>
            <a:r>
              <a:rPr lang="en-GB" sz="2200" dirty="0" smtClean="0"/>
              <a:t>Anisotropic</a:t>
            </a:r>
          </a:p>
          <a:p>
            <a:pPr marL="0" indent="0" algn="ctr">
              <a:buNone/>
            </a:pPr>
            <a:r>
              <a:rPr lang="fr-FR" sz="2200" dirty="0" smtClean="0">
                <a:latin typeface="Calibri" panose="020F0502020204030204" pitchFamily="34" charset="0"/>
              </a:rPr>
              <a:t>Ø </a:t>
            </a:r>
            <a:r>
              <a:rPr lang="fr-FR" sz="2200" dirty="0">
                <a:latin typeface="Calibri" panose="020F0502020204030204" pitchFamily="34" charset="0"/>
              </a:rPr>
              <a:t>10 mm x </a:t>
            </a:r>
            <a:r>
              <a:rPr lang="fr-FR" sz="2200" dirty="0" smtClean="0">
                <a:latin typeface="Calibri" panose="020F0502020204030204" pitchFamily="34" charset="0"/>
              </a:rPr>
              <a:t>2.5 </a:t>
            </a:r>
            <a:r>
              <a:rPr lang="fr-FR" sz="2200" dirty="0">
                <a:latin typeface="Calibri" panose="020F0502020204030204" pitchFamily="34" charset="0"/>
              </a:rPr>
              <a:t>mm</a:t>
            </a:r>
            <a:endParaRPr lang="fr-FR" sz="2200" dirty="0"/>
          </a:p>
          <a:p>
            <a:pPr marL="0" indent="0" algn="ctr">
              <a:buNone/>
            </a:pPr>
            <a:endParaRPr lang="en-US" sz="26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970269" y="1491246"/>
            <a:ext cx="3173731" cy="423402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fr-FR" sz="2200" dirty="0" smtClean="0"/>
          </a:p>
          <a:p>
            <a:pPr marL="0" indent="0" algn="ctr">
              <a:buNone/>
            </a:pPr>
            <a:r>
              <a:rPr lang="fr-FR" sz="2200" dirty="0" smtClean="0"/>
              <a:t>R7300 P500</a:t>
            </a:r>
          </a:p>
          <a:p>
            <a:pPr marL="0" indent="0" algn="ctr">
              <a:buNone/>
            </a:pPr>
            <a:r>
              <a:rPr lang="en-GB" sz="2200" dirty="0" smtClean="0"/>
              <a:t>Isotropic</a:t>
            </a:r>
          </a:p>
          <a:p>
            <a:pPr marL="0" indent="0" algn="ctr">
              <a:buNone/>
            </a:pPr>
            <a:r>
              <a:rPr lang="fr-FR" sz="2200" dirty="0" smtClean="0">
                <a:latin typeface="Calibri" panose="020F0502020204030204" pitchFamily="34" charset="0"/>
              </a:rPr>
              <a:t>10 </a:t>
            </a:r>
            <a:r>
              <a:rPr lang="fr-FR" sz="2200" dirty="0">
                <a:latin typeface="Calibri" panose="020F0502020204030204" pitchFamily="34" charset="0"/>
              </a:rPr>
              <a:t>mm x </a:t>
            </a:r>
            <a:r>
              <a:rPr lang="fr-FR" sz="2200" dirty="0" smtClean="0">
                <a:latin typeface="Calibri" panose="020F0502020204030204" pitchFamily="34" charset="0"/>
              </a:rPr>
              <a:t>10 mm x 12 mm</a:t>
            </a:r>
            <a:endParaRPr lang="fr-FR" sz="2200" dirty="0"/>
          </a:p>
          <a:p>
            <a:pPr marL="0" indent="0" algn="ctr">
              <a:buNone/>
            </a:pPr>
            <a:endParaRPr lang="en-US" sz="2600" dirty="0"/>
          </a:p>
        </p:txBody>
      </p:sp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342270" y="3340725"/>
            <a:ext cx="2503806" cy="2021443"/>
          </a:xfrm>
          <a:prstGeom prst="rect">
            <a:avLst/>
          </a:prstGeom>
          <a:ln w="3175">
            <a:solidFill>
              <a:schemeClr val="tx2">
                <a:lumMod val="50000"/>
              </a:schemeClr>
            </a:solidFill>
          </a:ln>
        </p:spPr>
      </p:pic>
      <p:pic>
        <p:nvPicPr>
          <p:cNvPr id="8" name="Picture 7"/>
          <p:cNvPicPr/>
          <p:nvPr/>
        </p:nvPicPr>
        <p:blipFill rotWithShape="1">
          <a:blip r:embed="rId3"/>
          <a:srcRect t="1147"/>
          <a:stretch/>
        </p:blipFill>
        <p:spPr bwMode="auto">
          <a:xfrm>
            <a:off x="3417071" y="3340725"/>
            <a:ext cx="2469515" cy="2021443"/>
          </a:xfrm>
          <a:prstGeom prst="rect">
            <a:avLst/>
          </a:prstGeom>
          <a:ln w="3175">
            <a:solidFill>
              <a:schemeClr val="tx2">
                <a:lumMod val="50000"/>
              </a:schemeClr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8" descr="\\cern.ch\dfs\Departments\EN\Groups\MME\MM\Metallurgy\activité microscopie\2016\Laura_on-going\160713_A. Perillo_RQF-xxx_EDMS_xxxxxxx_Oxidation graphite\SaI.jpg"/>
          <p:cNvPicPr/>
          <p:nvPr/>
        </p:nvPicPr>
        <p:blipFill>
          <a:blip r:embed="rId4" cstate="email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6923" y="3340725"/>
            <a:ext cx="2469515" cy="2021443"/>
          </a:xfrm>
          <a:prstGeom prst="rect">
            <a:avLst/>
          </a:prstGeom>
          <a:noFill/>
          <a:ln w="3175">
            <a:solidFill>
              <a:schemeClr val="tx2">
                <a:lumMod val="50000"/>
              </a:schemeClr>
            </a:solidFill>
          </a:ln>
        </p:spPr>
      </p:pic>
      <p:sp>
        <p:nvSpPr>
          <p:cNvPr id="10" name="Rectangle 9"/>
          <p:cNvSpPr/>
          <p:nvPr/>
        </p:nvSpPr>
        <p:spPr>
          <a:xfrm>
            <a:off x="2781374" y="5673315"/>
            <a:ext cx="3853940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500" dirty="0" smtClean="0">
                <a:latin typeface="Ubuntu Light"/>
                <a:ea typeface="Times New Roman" panose="02020603050405020304" pitchFamily="18" charset="0"/>
                <a:cs typeface="Times New Roman" panose="02020603050405020304" pitchFamily="18" charset="0"/>
              </a:rPr>
              <a:t>Material supplied by SGL</a:t>
            </a:r>
            <a:endParaRPr lang="en-GB" sz="2500" dirty="0">
              <a:latin typeface="Ubuntu Ligh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82880" y="1336405"/>
            <a:ext cx="2822586" cy="49244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1"/>
            <a:r>
              <a:rPr lang="en-US" sz="2600" dirty="0" smtClean="0"/>
              <a:t>Sigraflex I (SI)</a:t>
            </a:r>
            <a:endParaRPr lang="en-US" sz="2600" dirty="0"/>
          </a:p>
        </p:txBody>
      </p:sp>
      <p:sp>
        <p:nvSpPr>
          <p:cNvPr id="12" name="Rectangle 11"/>
          <p:cNvSpPr/>
          <p:nvPr/>
        </p:nvSpPr>
        <p:spPr>
          <a:xfrm>
            <a:off x="3181230" y="1336405"/>
            <a:ext cx="3054228" cy="49244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1"/>
            <a:r>
              <a:rPr lang="en-US" sz="2600" dirty="0" smtClean="0"/>
              <a:t>Sigraflex II (SII)</a:t>
            </a:r>
            <a:endParaRPr lang="en-US" sz="2600" dirty="0"/>
          </a:p>
        </p:txBody>
      </p:sp>
      <p:sp>
        <p:nvSpPr>
          <p:cNvPr id="13" name="Rectangle 12"/>
          <p:cNvSpPr/>
          <p:nvPr/>
        </p:nvSpPr>
        <p:spPr>
          <a:xfrm>
            <a:off x="6469742" y="1336405"/>
            <a:ext cx="2263878" cy="492443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1"/>
            <a:r>
              <a:rPr lang="en-US" sz="2600" dirty="0" smtClean="0"/>
              <a:t>Sigrafine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2840633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Laser Parameters</a:t>
            </a:r>
            <a:endParaRPr lang="en-GB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6601562" y="3896937"/>
            <a:ext cx="323850" cy="809625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 flipH="1">
            <a:off x="6925414" y="3896937"/>
            <a:ext cx="342898" cy="821819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896928" y="5005974"/>
            <a:ext cx="2040843" cy="0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5884694" y="5335212"/>
            <a:ext cx="2040843" cy="0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8" name="Right Brace 7"/>
          <p:cNvSpPr/>
          <p:nvPr/>
        </p:nvSpPr>
        <p:spPr>
          <a:xfrm>
            <a:off x="7849337" y="5044700"/>
            <a:ext cx="57150" cy="219075"/>
          </a:xfrm>
          <a:prstGeom prst="rightBrac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7970743" y="5005974"/>
            <a:ext cx="959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3.5 mm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347773" y="938019"/>
            <a:ext cx="8128570" cy="124649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2500" dirty="0" smtClean="0"/>
              <a:t>Laser ≠ Proton </a:t>
            </a:r>
            <a:r>
              <a:rPr lang="fr-CH" sz="2500" dirty="0"/>
              <a:t>B</a:t>
            </a:r>
            <a:r>
              <a:rPr lang="fr-CH" sz="2500" dirty="0" smtClean="0"/>
              <a:t>eam</a:t>
            </a:r>
          </a:p>
          <a:p>
            <a:pPr algn="ctr"/>
            <a:endParaRPr lang="fr-CH" sz="2500" dirty="0"/>
          </a:p>
          <a:p>
            <a:pPr algn="ctr"/>
            <a:endParaRPr lang="fr-CH" sz="2500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5805999" y="4769913"/>
            <a:ext cx="33380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Focused beam</a:t>
            </a:r>
            <a:endParaRPr lang="en-GB" sz="1000" dirty="0"/>
          </a:p>
        </p:txBody>
      </p:sp>
      <p:sp>
        <p:nvSpPr>
          <p:cNvPr id="12" name="Rectangle 11"/>
          <p:cNvSpPr/>
          <p:nvPr/>
        </p:nvSpPr>
        <p:spPr>
          <a:xfrm>
            <a:off x="6536320" y="5343666"/>
            <a:ext cx="778187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7563161" y="4331619"/>
            <a:ext cx="15155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Laser source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7642299" y="5763649"/>
            <a:ext cx="10014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Sample</a:t>
            </a:r>
            <a:endParaRPr lang="en-GB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6925412" y="3990471"/>
            <a:ext cx="781689" cy="3112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7406987" y="5502337"/>
            <a:ext cx="312348" cy="1846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5974317" y="3916077"/>
            <a:ext cx="560538" cy="556448"/>
          </a:xfrm>
          <a:prstGeom prst="ellipse">
            <a:avLst/>
          </a:prstGeom>
          <a:solidFill>
            <a:schemeClr val="tx1">
              <a:lumMod val="40000"/>
              <a:lumOff val="60000"/>
            </a:schemeClr>
          </a:solidFill>
          <a:ln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5936673" y="4063496"/>
            <a:ext cx="9574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400 µm</a:t>
            </a:r>
            <a:endParaRPr lang="en-GB" sz="1100" dirty="0"/>
          </a:p>
        </p:txBody>
      </p:sp>
      <p:sp>
        <p:nvSpPr>
          <p:cNvPr id="19" name="TextBox 18"/>
          <p:cNvSpPr txBox="1"/>
          <p:nvPr/>
        </p:nvSpPr>
        <p:spPr>
          <a:xfrm>
            <a:off x="197109" y="2940305"/>
            <a:ext cx="4088682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Best parameters after several trials…</a:t>
            </a:r>
            <a:endParaRPr lang="en-GB" dirty="0"/>
          </a:p>
        </p:txBody>
      </p:sp>
      <p:cxnSp>
        <p:nvCxnSpPr>
          <p:cNvPr id="20" name="Straight Connector 19"/>
          <p:cNvCxnSpPr/>
          <p:nvPr/>
        </p:nvCxnSpPr>
        <p:spPr>
          <a:xfrm>
            <a:off x="182880" y="866787"/>
            <a:ext cx="8753302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1" name="Down Arrow 20"/>
          <p:cNvSpPr/>
          <p:nvPr/>
        </p:nvSpPr>
        <p:spPr>
          <a:xfrm>
            <a:off x="4057924" y="1502855"/>
            <a:ext cx="227867" cy="338269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22" name="Table 21"/>
          <p:cNvGraphicFramePr>
            <a:graphicFrameLocks noGrp="1"/>
          </p:cNvGraphicFramePr>
          <p:nvPr>
            <p:extLst/>
          </p:nvPr>
        </p:nvGraphicFramePr>
        <p:xfrm>
          <a:off x="380606" y="4014191"/>
          <a:ext cx="5120879" cy="487680"/>
        </p:xfrm>
        <a:graphic>
          <a:graphicData uri="http://schemas.openxmlformats.org/drawingml/2006/table">
            <a:tbl>
              <a:tblPr firstRow="1" bandRow="1">
                <a:tableStyleId>{D113A9D2-9D6B-4929-AA2D-F23B5EE8CBE7}</a:tableStyleId>
              </a:tblPr>
              <a:tblGrid>
                <a:gridCol w="6715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26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676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69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9020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GB" sz="1000" kern="1200" dirty="0" smtClean="0"/>
                        <a:t>Energy</a:t>
                      </a:r>
                      <a:endParaRPr kumimoji="0" lang="en-GB" sz="10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GB" sz="1000" kern="1200" dirty="0" smtClean="0"/>
                        <a:t>Frequency</a:t>
                      </a:r>
                      <a:endParaRPr kumimoji="0" lang="en-GB" sz="10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GB" sz="1000" kern="1200" dirty="0" smtClean="0"/>
                        <a:t>Power</a:t>
                      </a:r>
                      <a:endParaRPr kumimoji="0" lang="en-GB" sz="10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GB" sz="1000" kern="1200" dirty="0" smtClean="0"/>
                        <a:t>Wavelength</a:t>
                      </a:r>
                      <a:endParaRPr kumimoji="0" lang="en-GB" sz="10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GB" sz="1000" kern="1200" dirty="0" smtClean="0"/>
                        <a:t>Height</a:t>
                      </a:r>
                      <a:endParaRPr kumimoji="0" lang="en-GB" sz="10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1869"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GB" sz="1000" kern="1200" dirty="0" smtClean="0"/>
                        <a:t>1 J</a:t>
                      </a:r>
                      <a:endParaRPr kumimoji="0" lang="en-GB" sz="10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GB" sz="1000" kern="1200" dirty="0" smtClean="0"/>
                        <a:t>1 Hz</a:t>
                      </a:r>
                      <a:endParaRPr kumimoji="0" lang="en-GB" sz="10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GB" sz="1000" kern="1200" dirty="0" smtClean="0"/>
                        <a:t>1 W</a:t>
                      </a:r>
                      <a:endParaRPr kumimoji="0" lang="en-GB" sz="10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GB" sz="1000" kern="1200" dirty="0" smtClean="0"/>
                        <a:t>1064 mm</a:t>
                      </a:r>
                      <a:endParaRPr kumimoji="0" lang="en-GB" sz="10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GB" sz="1000" kern="1200" dirty="0" smtClean="0"/>
                        <a:t>Defocused beam Z – 3.5mm</a:t>
                      </a:r>
                      <a:endParaRPr kumimoji="0" lang="en-GB" sz="10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3" name="Table 22"/>
          <p:cNvGraphicFramePr>
            <a:graphicFrameLocks noGrp="1"/>
          </p:cNvGraphicFramePr>
          <p:nvPr>
            <p:extLst/>
          </p:nvPr>
        </p:nvGraphicFramePr>
        <p:xfrm>
          <a:off x="380606" y="5336426"/>
          <a:ext cx="5120879" cy="487680"/>
        </p:xfrm>
        <a:graphic>
          <a:graphicData uri="http://schemas.openxmlformats.org/drawingml/2006/table">
            <a:tbl>
              <a:tblPr firstRow="1" bandRow="1">
                <a:tableStyleId>{E269D01E-BC32-4049-B463-5C60D7B0CCD2}</a:tableStyleId>
              </a:tblPr>
              <a:tblGrid>
                <a:gridCol w="6715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26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676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69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9020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26722"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GB" sz="1000" kern="1200" dirty="0" smtClean="0"/>
                        <a:t>Energy</a:t>
                      </a:r>
                      <a:endParaRPr kumimoji="0" lang="en-GB" sz="10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GB" sz="1000" kern="1200" dirty="0" smtClean="0"/>
                        <a:t>Frequency</a:t>
                      </a:r>
                      <a:endParaRPr kumimoji="0" lang="en-GB" sz="10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GB" sz="1000" kern="1200" dirty="0" smtClean="0"/>
                        <a:t>Power</a:t>
                      </a:r>
                      <a:endParaRPr kumimoji="0" lang="en-GB" sz="10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GB" sz="1000" kern="1200" dirty="0" smtClean="0"/>
                        <a:t>Wavelength</a:t>
                      </a:r>
                      <a:endParaRPr kumimoji="0" lang="en-GB" sz="10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GB" sz="1000" kern="1200" dirty="0" smtClean="0"/>
                        <a:t>Height</a:t>
                      </a:r>
                      <a:endParaRPr kumimoji="0" lang="en-GB" sz="10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1869"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GB" sz="1000" kern="1200" dirty="0" smtClean="0"/>
                        <a:t>4 J</a:t>
                      </a:r>
                      <a:endParaRPr kumimoji="0" lang="en-GB" sz="10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GB" sz="1000" kern="1200" dirty="0" smtClean="0"/>
                        <a:t>1 Hz</a:t>
                      </a:r>
                      <a:endParaRPr kumimoji="0" lang="en-GB" sz="10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GB" sz="1000" kern="1200" dirty="0" smtClean="0"/>
                        <a:t>4 W</a:t>
                      </a:r>
                      <a:endParaRPr kumimoji="0" lang="en-GB" sz="10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GB" sz="1000" kern="1200" dirty="0" smtClean="0"/>
                        <a:t>1064 mm</a:t>
                      </a:r>
                      <a:endParaRPr kumimoji="0" lang="en-GB" sz="10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GB" sz="1000" kern="1200" dirty="0" smtClean="0"/>
                        <a:t>Defocused beam Z – 3.5mm</a:t>
                      </a:r>
                      <a:endParaRPr kumimoji="0" lang="en-GB" sz="10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4" name="Rectangle 23"/>
          <p:cNvSpPr/>
          <p:nvPr/>
        </p:nvSpPr>
        <p:spPr>
          <a:xfrm>
            <a:off x="1996125" y="3466032"/>
            <a:ext cx="1723628" cy="40391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b="1" dirty="0"/>
              <a:t>Sigraflex </a:t>
            </a:r>
            <a:endParaRPr lang="en-US" b="1" dirty="0"/>
          </a:p>
        </p:txBody>
      </p:sp>
      <p:sp>
        <p:nvSpPr>
          <p:cNvPr id="25" name="Rectangle 24"/>
          <p:cNvSpPr/>
          <p:nvPr/>
        </p:nvSpPr>
        <p:spPr>
          <a:xfrm>
            <a:off x="1996125" y="4814694"/>
            <a:ext cx="1723628" cy="378768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b="1" dirty="0" smtClean="0"/>
              <a:t>Sigrafine</a:t>
            </a:r>
            <a:endParaRPr lang="en-US" b="1" dirty="0"/>
          </a:p>
        </p:txBody>
      </p:sp>
      <p:sp>
        <p:nvSpPr>
          <p:cNvPr id="26" name="Rectangle 25"/>
          <p:cNvSpPr/>
          <p:nvPr/>
        </p:nvSpPr>
        <p:spPr>
          <a:xfrm>
            <a:off x="1436894" y="1920186"/>
            <a:ext cx="6466961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500" dirty="0"/>
              <a:t>Less Energy density in order to minimize the thermomechanical stress on the sample</a:t>
            </a:r>
          </a:p>
        </p:txBody>
      </p:sp>
    </p:spTree>
    <p:extLst>
      <p:ext uri="{BB962C8B-B14F-4D97-AF65-F5344CB8AC3E}">
        <p14:creationId xmlns:p14="http://schemas.microsoft.com/office/powerpoint/2010/main" val="283442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1" grpId="0"/>
      <p:bldP spid="12" grpId="0" animBg="1"/>
      <p:bldP spid="13" grpId="0"/>
      <p:bldP spid="14" grpId="0"/>
      <p:bldP spid="17" grpId="0" animBg="1"/>
      <p:bldP spid="18" grpId="0"/>
      <p:bldP spid="19" grpId="0" animBg="1"/>
      <p:bldP spid="24" grpId="0" animBg="1"/>
      <p:bldP spid="2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Inspection procedure</a:t>
            </a:r>
            <a:endParaRPr lang="en-GB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182880" y="866787"/>
            <a:ext cx="8753302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5" name="Content Placeholder 2"/>
          <p:cNvSpPr txBox="1">
            <a:spLocks/>
          </p:cNvSpPr>
          <p:nvPr/>
        </p:nvSpPr>
        <p:spPr>
          <a:xfrm>
            <a:off x="-166374" y="2731880"/>
            <a:ext cx="8997762" cy="59123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GB" sz="2500" b="1" dirty="0" smtClean="0">
                <a:solidFill>
                  <a:schemeClr val="accent2">
                    <a:lumMod val="75000"/>
                  </a:schemeClr>
                </a:solidFill>
              </a:rPr>
              <a:t>Chemical Analysis </a:t>
            </a:r>
            <a:r>
              <a:rPr lang="en-GB" sz="2500" b="1" dirty="0" smtClean="0">
                <a:sym typeface="Wingdings" panose="05000000000000000000" pitchFamily="2" charset="2"/>
              </a:rPr>
              <a:t> </a:t>
            </a:r>
            <a:r>
              <a:rPr lang="en-GB" sz="2500" b="1" dirty="0" smtClean="0"/>
              <a:t>chemical composition</a:t>
            </a:r>
          </a:p>
          <a:p>
            <a:pPr marL="577850" lvl="1" indent="-342900" algn="just"/>
            <a:endParaRPr lang="en-GB" sz="2500" dirty="0" smtClean="0"/>
          </a:p>
          <a:p>
            <a:pPr marL="577850" lvl="1" indent="-342900" algn="just"/>
            <a:endParaRPr lang="en-GB" sz="2500" dirty="0" smtClean="0"/>
          </a:p>
          <a:p>
            <a:pPr marL="577850" lvl="1" indent="-342900" algn="just"/>
            <a:endParaRPr lang="en-GB" sz="2500" dirty="0"/>
          </a:p>
        </p:txBody>
      </p:sp>
      <p:sp>
        <p:nvSpPr>
          <p:cNvPr id="6" name="Rectangle 5"/>
          <p:cNvSpPr/>
          <p:nvPr/>
        </p:nvSpPr>
        <p:spPr>
          <a:xfrm>
            <a:off x="549461" y="1760991"/>
            <a:ext cx="766570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Digital microscope KEYENCE VHX 1000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OM “ZEISS </a:t>
            </a:r>
            <a:r>
              <a:rPr lang="en-GB" dirty="0" err="1"/>
              <a:t>Axio</a:t>
            </a:r>
            <a:r>
              <a:rPr lang="en-GB" dirty="0"/>
              <a:t> Imager” with “</a:t>
            </a:r>
            <a:r>
              <a:rPr lang="en-GB" dirty="0" err="1"/>
              <a:t>ZenCore</a:t>
            </a:r>
            <a:r>
              <a:rPr lang="en-GB" dirty="0"/>
              <a:t>” software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SEM, field emission gun FEG Sigma (ZEISS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549461" y="3143641"/>
            <a:ext cx="784525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just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918210" algn="l"/>
              </a:tabLst>
            </a:pP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50 mm2 X Max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Energy dispersive X-ray spectroscopy </a:t>
            </a:r>
            <a:r>
              <a:rPr lang="en-GB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EDS 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detector (Oxford), INCA </a:t>
            </a:r>
            <a:r>
              <a:rPr lang="en-GB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software</a:t>
            </a:r>
            <a:endParaRPr lang="en-GB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-131115" y="3851628"/>
            <a:ext cx="8927244" cy="98048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GB" sz="2500" b="1" dirty="0" smtClean="0">
                <a:solidFill>
                  <a:schemeClr val="accent2">
                    <a:lumMod val="75000"/>
                  </a:schemeClr>
                </a:solidFill>
              </a:rPr>
              <a:t>Phase Analysis </a:t>
            </a:r>
            <a:r>
              <a:rPr lang="en-GB" sz="2500" b="1" dirty="0" smtClean="0">
                <a:sym typeface="Wingdings" panose="05000000000000000000" pitchFamily="2" charset="2"/>
              </a:rPr>
              <a:t> </a:t>
            </a:r>
            <a:r>
              <a:rPr lang="en-GB" sz="2500" b="1" dirty="0"/>
              <a:t>change in the crystalline phases after the laser impact</a:t>
            </a:r>
            <a:endParaRPr lang="en-GB" sz="2500" b="1" dirty="0" smtClean="0"/>
          </a:p>
          <a:p>
            <a:pPr lvl="2" algn="just"/>
            <a:endParaRPr lang="en-GB" sz="2500" dirty="0" smtClean="0"/>
          </a:p>
          <a:p>
            <a:pPr marL="577850" lvl="1" indent="-342900" algn="just"/>
            <a:endParaRPr lang="en-GB" sz="2500" dirty="0" smtClean="0"/>
          </a:p>
        </p:txBody>
      </p:sp>
      <p:sp>
        <p:nvSpPr>
          <p:cNvPr id="9" name="Rectangle 8"/>
          <p:cNvSpPr/>
          <p:nvPr/>
        </p:nvSpPr>
        <p:spPr>
          <a:xfrm>
            <a:off x="549461" y="4707502"/>
            <a:ext cx="69067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X-ray diffraction (XRD</a:t>
            </a:r>
            <a:r>
              <a:rPr lang="en-GB" dirty="0"/>
              <a:t>), θ/2θ or grazing angle </a:t>
            </a:r>
            <a:r>
              <a:rPr lang="en-GB" dirty="0" smtClean="0"/>
              <a:t>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576626" y="6304002"/>
            <a:ext cx="663854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 smtClean="0"/>
              <a:t>*</a:t>
            </a:r>
            <a:r>
              <a:rPr lang="en-GB" sz="1500" b="1" dirty="0" smtClean="0"/>
              <a:t>OM</a:t>
            </a:r>
            <a:r>
              <a:rPr lang="en-GB" sz="1500" dirty="0" smtClean="0"/>
              <a:t>: Optical Microscope</a:t>
            </a:r>
          </a:p>
          <a:p>
            <a:r>
              <a:rPr lang="en-GB" sz="1500" dirty="0" smtClean="0"/>
              <a:t>*</a:t>
            </a:r>
            <a:r>
              <a:rPr lang="en-GB" sz="1500" b="1" dirty="0" smtClean="0"/>
              <a:t>SEM</a:t>
            </a:r>
            <a:r>
              <a:rPr lang="en-GB" sz="1500" dirty="0" smtClean="0"/>
              <a:t>: Scanning Electron Microscope</a:t>
            </a:r>
            <a:endParaRPr lang="en-GB" sz="1500" dirty="0"/>
          </a:p>
        </p:txBody>
      </p:sp>
      <p:sp>
        <p:nvSpPr>
          <p:cNvPr id="11" name="Rectangle 10"/>
          <p:cNvSpPr/>
          <p:nvPr/>
        </p:nvSpPr>
        <p:spPr>
          <a:xfrm>
            <a:off x="1321618" y="5545204"/>
            <a:ext cx="6726553" cy="47705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1"/>
            <a:r>
              <a:rPr lang="en-GB" sz="2500" dirty="0"/>
              <a:t>On sample as received and after impact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-166374" y="998069"/>
            <a:ext cx="9344578" cy="1210083"/>
          </a:xfrm>
        </p:spPr>
        <p:txBody>
          <a:bodyPr>
            <a:normAutofit/>
          </a:bodyPr>
          <a:lstStyle/>
          <a:p>
            <a:pPr lvl="1"/>
            <a:r>
              <a:rPr lang="en-GB" sz="2500" b="1" dirty="0">
                <a:solidFill>
                  <a:schemeClr val="accent2">
                    <a:lumMod val="75000"/>
                  </a:schemeClr>
                </a:solidFill>
              </a:rPr>
              <a:t>Microscopy observation (</a:t>
            </a:r>
            <a:r>
              <a:rPr lang="en-GB" sz="2500" b="1" dirty="0" smtClean="0">
                <a:solidFill>
                  <a:schemeClr val="accent2">
                    <a:lumMod val="75000"/>
                  </a:schemeClr>
                </a:solidFill>
              </a:rPr>
              <a:t>OM* </a:t>
            </a:r>
            <a:r>
              <a:rPr lang="en-GB" sz="2500" b="1" dirty="0">
                <a:solidFill>
                  <a:schemeClr val="accent2">
                    <a:lumMod val="75000"/>
                  </a:schemeClr>
                </a:solidFill>
              </a:rPr>
              <a:t>and </a:t>
            </a:r>
            <a:r>
              <a:rPr lang="en-GB" sz="2500" b="1" dirty="0" smtClean="0">
                <a:solidFill>
                  <a:schemeClr val="accent2">
                    <a:lumMod val="75000"/>
                  </a:schemeClr>
                </a:solidFill>
              </a:rPr>
              <a:t>SEM*)</a:t>
            </a:r>
            <a:r>
              <a:rPr lang="en-GB" sz="2500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en-GB" sz="2500" b="1" dirty="0">
                <a:sym typeface="Wingdings" panose="05000000000000000000" pitchFamily="2" charset="2"/>
              </a:rPr>
              <a:t> </a:t>
            </a:r>
            <a:r>
              <a:rPr lang="en-GB" sz="2500" b="1" dirty="0" smtClean="0"/>
              <a:t>surface </a:t>
            </a:r>
            <a:r>
              <a:rPr lang="en-GB" sz="2500" b="1" dirty="0"/>
              <a:t>aspect</a:t>
            </a:r>
          </a:p>
          <a:p>
            <a:pPr marL="0" lvl="0" indent="0" algn="just">
              <a:buNone/>
            </a:pPr>
            <a:endParaRPr lang="en-GB" sz="2500" b="1" dirty="0"/>
          </a:p>
          <a:p>
            <a:pPr marL="0" indent="0">
              <a:buNone/>
            </a:pPr>
            <a:endParaRPr lang="en-US" sz="2500" dirty="0" smtClean="0"/>
          </a:p>
        </p:txBody>
      </p:sp>
    </p:spTree>
    <p:extLst>
      <p:ext uri="{BB962C8B-B14F-4D97-AF65-F5344CB8AC3E}">
        <p14:creationId xmlns:p14="http://schemas.microsoft.com/office/powerpoint/2010/main" val="3199320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1" grpId="0" animBg="1"/>
      <p:bldP spid="12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OM and SEM – </a:t>
            </a:r>
            <a:r>
              <a:rPr lang="en-GB" dirty="0" err="1" smtClean="0"/>
              <a:t>Sigraflex</a:t>
            </a:r>
            <a:endParaRPr lang="en-GB" dirty="0"/>
          </a:p>
        </p:txBody>
      </p:sp>
      <p:pic>
        <p:nvPicPr>
          <p:cNvPr id="4" name="Picture 3"/>
          <p:cNvPicPr/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097" b="1660"/>
          <a:stretch/>
        </p:blipFill>
        <p:spPr bwMode="auto">
          <a:xfrm>
            <a:off x="795952" y="1108785"/>
            <a:ext cx="2147148" cy="2016826"/>
          </a:xfrm>
          <a:prstGeom prst="rect">
            <a:avLst/>
          </a:prstGeom>
          <a:noFill/>
          <a:ln w="317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4" descr="\\cern.ch\dfs\Departments\EN\Groups\MME\MM\Metallurgy\activité microscopie\2016\Laura_on-going\160713_A. Perillo_RQF-xxx_EDMS_xxxxxxx_Oxidation graphite\S25D_after_stitching_100x.jpg"/>
          <p:cNvPicPr/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330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1992" y="1108785"/>
            <a:ext cx="2141831" cy="2016826"/>
          </a:xfrm>
          <a:prstGeom prst="rect">
            <a:avLst/>
          </a:prstGeom>
          <a:noFill/>
          <a:ln w="3175">
            <a:solidFill>
              <a:srgbClr val="060606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5952" y="3853806"/>
            <a:ext cx="2147148" cy="1979520"/>
          </a:xfrm>
          <a:prstGeom prst="rect">
            <a:avLst/>
          </a:prstGeom>
          <a:ln>
            <a:solidFill>
              <a:srgbClr val="060606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91992" y="3859688"/>
            <a:ext cx="2141831" cy="1967756"/>
          </a:xfrm>
          <a:prstGeom prst="rect">
            <a:avLst/>
          </a:prstGeom>
          <a:ln>
            <a:solidFill>
              <a:srgbClr val="060606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99716" y="1932532"/>
            <a:ext cx="9162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60606"/>
                </a:solidFill>
              </a:rPr>
              <a:t>LVD*</a:t>
            </a:r>
            <a:endParaRPr lang="en-GB" b="1" dirty="0">
              <a:solidFill>
                <a:srgbClr val="06060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638" y="4667502"/>
            <a:ext cx="1263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60606"/>
                </a:solidFill>
              </a:rPr>
              <a:t>MVD*</a:t>
            </a:r>
            <a:endParaRPr lang="en-GB" b="1" dirty="0">
              <a:solidFill>
                <a:srgbClr val="060606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48889" y="6355917"/>
            <a:ext cx="4262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solidFill>
                  <a:srgbClr val="060606"/>
                </a:solidFill>
              </a:rPr>
              <a:t>L</a:t>
            </a:r>
            <a:r>
              <a:rPr lang="en-GB" sz="1000" dirty="0" smtClean="0">
                <a:solidFill>
                  <a:srgbClr val="060606"/>
                </a:solidFill>
              </a:rPr>
              <a:t>VD = Least Visual damage</a:t>
            </a:r>
            <a:endParaRPr lang="en-GB" sz="1000" dirty="0">
              <a:solidFill>
                <a:srgbClr val="06060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48889" y="6553493"/>
            <a:ext cx="4262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rgbClr val="060606"/>
                </a:solidFill>
              </a:rPr>
              <a:t>MVD = Most Visual damage</a:t>
            </a:r>
            <a:endParaRPr lang="en-GB" sz="1000" dirty="0">
              <a:solidFill>
                <a:srgbClr val="060606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99716" y="3435808"/>
            <a:ext cx="8914204" cy="9800"/>
          </a:xfrm>
          <a:prstGeom prst="line">
            <a:avLst/>
          </a:prstGeom>
          <a:ln>
            <a:prstDash val="dash"/>
            <a:tailEnd type="non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5" t="4531" r="29286" b="70980"/>
          <a:stretch/>
        </p:blipFill>
        <p:spPr>
          <a:xfrm>
            <a:off x="5465005" y="2099317"/>
            <a:ext cx="3408300" cy="756280"/>
          </a:xfrm>
          <a:prstGeom prst="rect">
            <a:avLst/>
          </a:prstGeom>
          <a:ln>
            <a:solidFill>
              <a:srgbClr val="060606"/>
            </a:solidFill>
          </a:ln>
        </p:spPr>
      </p:pic>
      <p:sp>
        <p:nvSpPr>
          <p:cNvPr id="14" name="TextBox 13"/>
          <p:cNvSpPr txBox="1"/>
          <p:nvPr/>
        </p:nvSpPr>
        <p:spPr>
          <a:xfrm>
            <a:off x="5465005" y="2075877"/>
            <a:ext cx="2755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1.266 °C</a:t>
            </a:r>
            <a:endParaRPr lang="en-GB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5948268" y="2693125"/>
            <a:ext cx="217858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593103" y="2323793"/>
            <a:ext cx="22561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9</a:t>
            </a:r>
            <a:r>
              <a:rPr lang="en-GB" dirty="0" smtClean="0"/>
              <a:t> </a:t>
            </a:r>
            <a:r>
              <a:rPr lang="en-GB" dirty="0" err="1" smtClean="0"/>
              <a:t>ms</a:t>
            </a:r>
            <a:r>
              <a:rPr lang="en-GB" dirty="0" smtClean="0"/>
              <a:t> </a:t>
            </a:r>
            <a:r>
              <a:rPr lang="en-GB" sz="1000" dirty="0" smtClean="0"/>
              <a:t>(2 </a:t>
            </a:r>
            <a:r>
              <a:rPr lang="en-GB" sz="1000" dirty="0" err="1" smtClean="0"/>
              <a:t>ms</a:t>
            </a:r>
            <a:r>
              <a:rPr lang="en-GB" sz="1000" dirty="0" smtClean="0"/>
              <a:t>/div)</a:t>
            </a:r>
            <a:endParaRPr lang="en-GB" sz="1000" dirty="0"/>
          </a:p>
        </p:txBody>
      </p:sp>
      <p:pic>
        <p:nvPicPr>
          <p:cNvPr id="17" name="Picture 16"/>
          <p:cNvPicPr preferRelativeResize="0"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9" t="5020" r="29490" b="70980"/>
          <a:stretch/>
        </p:blipFill>
        <p:spPr>
          <a:xfrm>
            <a:off x="5465005" y="4906874"/>
            <a:ext cx="3408300" cy="756000"/>
          </a:xfrm>
          <a:prstGeom prst="rect">
            <a:avLst/>
          </a:prstGeom>
          <a:ln>
            <a:solidFill>
              <a:srgbClr val="060606"/>
            </a:solidFill>
          </a:ln>
        </p:spPr>
      </p:pic>
      <p:sp>
        <p:nvSpPr>
          <p:cNvPr id="18" name="TextBox 17"/>
          <p:cNvSpPr txBox="1"/>
          <p:nvPr/>
        </p:nvSpPr>
        <p:spPr>
          <a:xfrm>
            <a:off x="5430820" y="4852168"/>
            <a:ext cx="2755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1.393 °C</a:t>
            </a:r>
            <a:endParaRPr lang="en-GB" dirty="0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5914083" y="5500157"/>
            <a:ext cx="2446146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524443" y="5131024"/>
            <a:ext cx="22561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10 </a:t>
            </a:r>
            <a:r>
              <a:rPr lang="en-GB" dirty="0" err="1" smtClean="0"/>
              <a:t>ms</a:t>
            </a:r>
            <a:r>
              <a:rPr lang="en-GB" dirty="0" smtClean="0"/>
              <a:t> </a:t>
            </a:r>
            <a:r>
              <a:rPr lang="en-GB" sz="1000" dirty="0" smtClean="0"/>
              <a:t>(2 </a:t>
            </a:r>
            <a:r>
              <a:rPr lang="en-GB" sz="1000" dirty="0" err="1" smtClean="0"/>
              <a:t>ms</a:t>
            </a:r>
            <a:r>
              <a:rPr lang="en-GB" sz="1000" dirty="0" smtClean="0"/>
              <a:t>/div)</a:t>
            </a:r>
            <a:endParaRPr lang="en-GB" sz="1000" dirty="0"/>
          </a:p>
        </p:txBody>
      </p:sp>
      <p:pic>
        <p:nvPicPr>
          <p:cNvPr id="21" name="Picture 20"/>
          <p:cNvPicPr preferRelativeResize="0">
            <a:picLocks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1" t="5510" r="30408" b="70980"/>
          <a:stretch/>
        </p:blipFill>
        <p:spPr>
          <a:xfrm>
            <a:off x="5465005" y="1203989"/>
            <a:ext cx="3409200" cy="756000"/>
          </a:xfrm>
          <a:prstGeom prst="rect">
            <a:avLst/>
          </a:prstGeom>
          <a:ln>
            <a:solidFill>
              <a:srgbClr val="060606"/>
            </a:solidFill>
          </a:ln>
        </p:spPr>
      </p:pic>
      <p:sp>
        <p:nvSpPr>
          <p:cNvPr id="22" name="TextBox 21"/>
          <p:cNvSpPr txBox="1"/>
          <p:nvPr/>
        </p:nvSpPr>
        <p:spPr>
          <a:xfrm>
            <a:off x="5465005" y="1191508"/>
            <a:ext cx="2755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1.105 °C</a:t>
            </a:r>
            <a:endParaRPr lang="en-GB" dirty="0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5913976" y="1717812"/>
            <a:ext cx="2272108" cy="19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524336" y="1348679"/>
            <a:ext cx="22561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9</a:t>
            </a:r>
            <a:r>
              <a:rPr lang="en-GB" dirty="0" smtClean="0"/>
              <a:t> </a:t>
            </a:r>
            <a:r>
              <a:rPr lang="en-GB" dirty="0" err="1" smtClean="0"/>
              <a:t>ms</a:t>
            </a:r>
            <a:r>
              <a:rPr lang="en-GB" dirty="0" smtClean="0"/>
              <a:t> </a:t>
            </a:r>
            <a:r>
              <a:rPr lang="en-GB" sz="1000" dirty="0" smtClean="0"/>
              <a:t>(2 </a:t>
            </a:r>
            <a:r>
              <a:rPr lang="en-GB" sz="1000" dirty="0" err="1" smtClean="0"/>
              <a:t>ms</a:t>
            </a:r>
            <a:r>
              <a:rPr lang="en-GB" sz="1000" dirty="0" smtClean="0"/>
              <a:t>/div)</a:t>
            </a:r>
            <a:endParaRPr lang="en-GB" sz="1000" dirty="0"/>
          </a:p>
        </p:txBody>
      </p:sp>
      <p:pic>
        <p:nvPicPr>
          <p:cNvPr id="25" name="Picture 24"/>
          <p:cNvPicPr preferRelativeResize="0">
            <a:picLocks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1" t="5837" r="21735" b="70653"/>
          <a:stretch/>
        </p:blipFill>
        <p:spPr>
          <a:xfrm>
            <a:off x="5465005" y="3972689"/>
            <a:ext cx="3409200" cy="756000"/>
          </a:xfrm>
          <a:prstGeom prst="rect">
            <a:avLst/>
          </a:prstGeom>
          <a:ln>
            <a:solidFill>
              <a:srgbClr val="060606"/>
            </a:solidFill>
          </a:ln>
        </p:spPr>
      </p:pic>
      <p:sp>
        <p:nvSpPr>
          <p:cNvPr id="26" name="TextBox 25"/>
          <p:cNvSpPr txBox="1"/>
          <p:nvPr/>
        </p:nvSpPr>
        <p:spPr>
          <a:xfrm>
            <a:off x="5424626" y="3954581"/>
            <a:ext cx="2755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1.354 °C</a:t>
            </a:r>
            <a:endParaRPr lang="en-GB" dirty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5907889" y="4571829"/>
            <a:ext cx="217858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524336" y="4240801"/>
            <a:ext cx="22561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10 </a:t>
            </a:r>
            <a:r>
              <a:rPr lang="en-GB" dirty="0" err="1" smtClean="0"/>
              <a:t>ms</a:t>
            </a:r>
            <a:r>
              <a:rPr lang="en-GB" dirty="0" smtClean="0"/>
              <a:t> </a:t>
            </a:r>
            <a:r>
              <a:rPr lang="en-GB" sz="1000" dirty="0" smtClean="0"/>
              <a:t>(2 </a:t>
            </a:r>
            <a:r>
              <a:rPr lang="en-GB" sz="1000" dirty="0" err="1" smtClean="0"/>
              <a:t>ms</a:t>
            </a:r>
            <a:r>
              <a:rPr lang="en-GB" sz="1000" dirty="0" smtClean="0"/>
              <a:t>/div)</a:t>
            </a:r>
            <a:endParaRPr lang="en-GB" sz="1000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82880" y="866787"/>
            <a:ext cx="8753302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4703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4" grpId="0"/>
      <p:bldP spid="16" grpId="0"/>
      <p:bldP spid="18" grpId="0"/>
      <p:bldP spid="20" grpId="0"/>
      <p:bldP spid="22" grpId="0"/>
      <p:bldP spid="24" grpId="0"/>
      <p:bldP spid="26" grpId="0"/>
      <p:bldP spid="2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OM and SEM – </a:t>
            </a:r>
            <a:r>
              <a:rPr lang="en-GB" dirty="0" err="1" smtClean="0"/>
              <a:t>Sigraflex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45133" y="1837930"/>
            <a:ext cx="9162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60606"/>
                </a:solidFill>
              </a:rPr>
              <a:t>LVD*</a:t>
            </a:r>
            <a:endParaRPr lang="en-GB" b="1" dirty="0">
              <a:solidFill>
                <a:srgbClr val="060606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133" y="4413689"/>
            <a:ext cx="1263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60606"/>
                </a:solidFill>
              </a:rPr>
              <a:t>MVD*</a:t>
            </a:r>
            <a:endParaRPr lang="en-GB" b="1" dirty="0">
              <a:solidFill>
                <a:srgbClr val="060606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164892" y="3435180"/>
            <a:ext cx="6403224" cy="11950"/>
          </a:xfrm>
          <a:prstGeom prst="line">
            <a:avLst/>
          </a:prstGeom>
          <a:ln>
            <a:prstDash val="dash"/>
            <a:tailEnd type="non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pic>
        <p:nvPicPr>
          <p:cNvPr id="7" name="Picture 6"/>
          <p:cNvPicPr preferRelativeResize="0">
            <a:picLocks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022" y="3623543"/>
            <a:ext cx="2754000" cy="2124000"/>
          </a:xfrm>
          <a:prstGeom prst="rect">
            <a:avLst/>
          </a:prstGeom>
          <a:ln>
            <a:solidFill>
              <a:srgbClr val="060606"/>
            </a:solidFill>
          </a:ln>
        </p:spPr>
      </p:pic>
      <p:pic>
        <p:nvPicPr>
          <p:cNvPr id="8" name="Picture 7"/>
          <p:cNvPicPr preferRelativeResize="0">
            <a:picLocks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7584" y="3623543"/>
            <a:ext cx="2754000" cy="2124000"/>
          </a:xfrm>
          <a:prstGeom prst="rect">
            <a:avLst/>
          </a:prstGeom>
          <a:ln>
            <a:solidFill>
              <a:srgbClr val="060606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410" y="1128901"/>
            <a:ext cx="2754541" cy="2124000"/>
          </a:xfrm>
          <a:prstGeom prst="rect">
            <a:avLst/>
          </a:prstGeom>
          <a:ln>
            <a:solidFill>
              <a:srgbClr val="060606"/>
            </a:solidFill>
          </a:ln>
        </p:spPr>
      </p:pic>
      <p:pic>
        <p:nvPicPr>
          <p:cNvPr id="10" name="Picture 9"/>
          <p:cNvPicPr preferRelativeResize="0">
            <a:picLocks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7584" y="1130643"/>
            <a:ext cx="2754000" cy="2124000"/>
          </a:xfrm>
          <a:prstGeom prst="rect">
            <a:avLst/>
          </a:prstGeom>
          <a:ln>
            <a:solidFill>
              <a:srgbClr val="060606"/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6903017" y="2051761"/>
            <a:ext cx="1682183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Discontinuities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182880" y="866787"/>
            <a:ext cx="8753302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pic>
        <p:nvPicPr>
          <p:cNvPr id="13" name="Picture 12"/>
          <p:cNvPicPr preferRelativeResize="0">
            <a:picLocks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951" y="1130643"/>
            <a:ext cx="2754000" cy="2124000"/>
          </a:xfrm>
          <a:prstGeom prst="rect">
            <a:avLst/>
          </a:prstGeom>
          <a:ln>
            <a:solidFill>
              <a:srgbClr val="060606"/>
            </a:solidFill>
          </a:ln>
        </p:spPr>
      </p:pic>
      <p:pic>
        <p:nvPicPr>
          <p:cNvPr id="14" name="Picture 13"/>
          <p:cNvPicPr preferRelativeResize="0">
            <a:picLocks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7584" y="1129470"/>
            <a:ext cx="2754000" cy="2124000"/>
          </a:xfrm>
          <a:prstGeom prst="rect">
            <a:avLst/>
          </a:prstGeom>
          <a:ln>
            <a:solidFill>
              <a:srgbClr val="060606"/>
            </a:solidFill>
          </a:ln>
        </p:spPr>
      </p:pic>
      <p:pic>
        <p:nvPicPr>
          <p:cNvPr id="15" name="Picture 14"/>
          <p:cNvPicPr preferRelativeResize="0">
            <a:picLocks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7584" y="3623543"/>
            <a:ext cx="2754000" cy="2124000"/>
          </a:xfrm>
          <a:prstGeom prst="rect">
            <a:avLst/>
          </a:prstGeom>
          <a:ln>
            <a:solidFill>
              <a:srgbClr val="060606"/>
            </a:solidFill>
          </a:ln>
        </p:spPr>
      </p:pic>
      <p:pic>
        <p:nvPicPr>
          <p:cNvPr id="16" name="Picture 15"/>
          <p:cNvPicPr preferRelativeResize="0">
            <a:picLocks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950" y="3627667"/>
            <a:ext cx="2766071" cy="2124000"/>
          </a:xfrm>
          <a:prstGeom prst="rect">
            <a:avLst/>
          </a:prstGeom>
          <a:ln>
            <a:solidFill>
              <a:srgbClr val="060606"/>
            </a:solidFill>
          </a:ln>
        </p:spPr>
      </p:pic>
      <p:sp>
        <p:nvSpPr>
          <p:cNvPr id="17" name="Rectangle 16"/>
          <p:cNvSpPr/>
          <p:nvPr/>
        </p:nvSpPr>
        <p:spPr>
          <a:xfrm>
            <a:off x="744125" y="2698793"/>
            <a:ext cx="8467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1 mm</a:t>
            </a:r>
            <a:r>
              <a:rPr lang="en-GB" baseline="30000" dirty="0">
                <a:solidFill>
                  <a:schemeClr val="bg1"/>
                </a:solidFill>
              </a:rPr>
              <a:t>2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737995" y="2698793"/>
            <a:ext cx="10390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0.8 </a:t>
            </a:r>
            <a:r>
              <a:rPr lang="en-GB" dirty="0">
                <a:solidFill>
                  <a:schemeClr val="bg1"/>
                </a:solidFill>
              </a:rPr>
              <a:t>mm</a:t>
            </a:r>
            <a:r>
              <a:rPr lang="en-GB" baseline="30000" dirty="0">
                <a:solidFill>
                  <a:schemeClr val="bg1"/>
                </a:solidFill>
              </a:rPr>
              <a:t>2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89231" y="5172261"/>
            <a:ext cx="10390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0.4 </a:t>
            </a:r>
            <a:r>
              <a:rPr lang="en-GB" dirty="0">
                <a:solidFill>
                  <a:schemeClr val="bg1"/>
                </a:solidFill>
              </a:rPr>
              <a:t>mm</a:t>
            </a:r>
            <a:r>
              <a:rPr lang="en-GB" baseline="30000" dirty="0">
                <a:solidFill>
                  <a:schemeClr val="bg1"/>
                </a:solidFill>
              </a:rPr>
              <a:t>2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693538" y="5172034"/>
            <a:ext cx="11673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0.65 </a:t>
            </a:r>
            <a:r>
              <a:rPr lang="en-GB" dirty="0">
                <a:solidFill>
                  <a:schemeClr val="bg1"/>
                </a:solidFill>
              </a:rPr>
              <a:t>mm</a:t>
            </a:r>
            <a:r>
              <a:rPr lang="en-GB" baseline="30000" dirty="0">
                <a:solidFill>
                  <a:schemeClr val="bg1"/>
                </a:solidFill>
              </a:rPr>
              <a:t>2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95759" y="2614243"/>
            <a:ext cx="1682183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en-GB" dirty="0"/>
              <a:t>Decohesion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895758" y="3118384"/>
            <a:ext cx="1682183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en-GB" dirty="0"/>
              <a:t>Flake like morphology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895759" y="3907396"/>
            <a:ext cx="1682183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en-GB" dirty="0"/>
              <a:t>Swelling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903017" y="4500715"/>
            <a:ext cx="1682183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en-GB" dirty="0"/>
              <a:t>Embossed Surface</a:t>
            </a:r>
          </a:p>
        </p:txBody>
      </p:sp>
    </p:spTree>
    <p:extLst>
      <p:ext uri="{BB962C8B-B14F-4D97-AF65-F5344CB8AC3E}">
        <p14:creationId xmlns:p14="http://schemas.microsoft.com/office/powerpoint/2010/main" val="446701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1" grpId="0" animBg="1"/>
      <p:bldP spid="17" grpId="0"/>
      <p:bldP spid="18" grpId="0"/>
      <p:bldP spid="19" grpId="0"/>
      <p:bldP spid="20" grpId="0"/>
      <p:bldP spid="21" grpId="0" animBg="1"/>
      <p:bldP spid="22" grpId="0" animBg="1"/>
      <p:bldP spid="23" grpId="0" animBg="1"/>
      <p:bldP spid="2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EDS – </a:t>
            </a:r>
            <a:r>
              <a:rPr lang="en-GB" dirty="0" err="1" smtClean="0"/>
              <a:t>Sigraflex</a:t>
            </a:r>
            <a:r>
              <a:rPr lang="en-GB" dirty="0" smtClean="0"/>
              <a:t> as received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414500" y="4293672"/>
            <a:ext cx="4111690" cy="646331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smtClean="0"/>
              <a:t>Peak of C, O, Si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Similar Chemical Analysis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844" y="1840757"/>
            <a:ext cx="4273615" cy="2243296"/>
          </a:xfrm>
          <a:prstGeom prst="rect">
            <a:avLst/>
          </a:prstGeom>
          <a:ln>
            <a:solidFill>
              <a:schemeClr val="accent1"/>
            </a:solidFill>
          </a:ln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5526233" y="4678499"/>
          <a:ext cx="2700669" cy="1219200"/>
        </p:xfrm>
        <a:graphic>
          <a:graphicData uri="http://schemas.openxmlformats.org/drawingml/2006/table">
            <a:tbl>
              <a:tblPr firstRow="1" bandRow="1">
                <a:tableStyleId>{125E5076-3810-47DD-B79F-674D7AD40C01}</a:tableStyleId>
              </a:tblPr>
              <a:tblGrid>
                <a:gridCol w="12660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830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515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94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Ʃ peak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E (</a:t>
                      </a:r>
                      <a:r>
                        <a:rPr lang="fr-CH" sz="1400" dirty="0" err="1" smtClean="0"/>
                        <a:t>keV</a:t>
                      </a:r>
                      <a:r>
                        <a:rPr lang="fr-CH" sz="1400" dirty="0" smtClean="0"/>
                        <a:t>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El.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3808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C + C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0.54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O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3808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C x 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0.81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3808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C +</a:t>
                      </a:r>
                      <a:r>
                        <a:rPr lang="en-GB" sz="1400" baseline="0" dirty="0" smtClean="0"/>
                        <a:t> Si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2.02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P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7" name="Group 6"/>
          <p:cNvGrpSpPr/>
          <p:nvPr/>
        </p:nvGrpSpPr>
        <p:grpSpPr>
          <a:xfrm>
            <a:off x="4649622" y="1840756"/>
            <a:ext cx="4362543" cy="2243297"/>
            <a:chOff x="4649622" y="1876787"/>
            <a:chExt cx="4362543" cy="2243297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49622" y="1876787"/>
              <a:ext cx="4362543" cy="2243297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  <p:sp>
          <p:nvSpPr>
            <p:cNvPr id="9" name="Oval 8"/>
            <p:cNvSpPr/>
            <p:nvPr/>
          </p:nvSpPr>
          <p:spPr>
            <a:xfrm>
              <a:off x="5388783" y="2502436"/>
              <a:ext cx="274900" cy="1235035"/>
            </a:xfrm>
            <a:prstGeom prst="ellipse">
              <a:avLst/>
            </a:prstGeom>
            <a:noFill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Oval 9"/>
            <p:cNvSpPr/>
            <p:nvPr/>
          </p:nvSpPr>
          <p:spPr>
            <a:xfrm>
              <a:off x="5663683" y="2962405"/>
              <a:ext cx="274900" cy="496337"/>
            </a:xfrm>
            <a:prstGeom prst="ellipse">
              <a:avLst/>
            </a:prstGeom>
            <a:noFill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Oval 10"/>
            <p:cNvSpPr/>
            <p:nvPr/>
          </p:nvSpPr>
          <p:spPr>
            <a:xfrm>
              <a:off x="6208247" y="2781312"/>
              <a:ext cx="230411" cy="362186"/>
            </a:xfrm>
            <a:prstGeom prst="ellipse">
              <a:avLst/>
            </a:prstGeom>
            <a:noFill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Oval 11"/>
            <p:cNvSpPr/>
            <p:nvPr/>
          </p:nvSpPr>
          <p:spPr>
            <a:xfrm>
              <a:off x="6446864" y="2629056"/>
              <a:ext cx="245963" cy="571972"/>
            </a:xfrm>
            <a:prstGeom prst="ellipse">
              <a:avLst/>
            </a:prstGeom>
            <a:noFill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Oval 12"/>
            <p:cNvSpPr/>
            <p:nvPr/>
          </p:nvSpPr>
          <p:spPr>
            <a:xfrm>
              <a:off x="6692827" y="2912098"/>
              <a:ext cx="245963" cy="393170"/>
            </a:xfrm>
            <a:prstGeom prst="ellipse">
              <a:avLst/>
            </a:prstGeom>
            <a:noFill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4" name="Rectangular Callout 13"/>
          <p:cNvSpPr/>
          <p:nvPr/>
        </p:nvSpPr>
        <p:spPr>
          <a:xfrm>
            <a:off x="2256971" y="984533"/>
            <a:ext cx="5675503" cy="498873"/>
          </a:xfrm>
          <a:prstGeom prst="wedgeRectCallout">
            <a:avLst>
              <a:gd name="adj1" fmla="val 46026"/>
              <a:gd name="adj2" fmla="val 209923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H" b="1" dirty="0">
                <a:solidFill>
                  <a:schemeClr val="bg1"/>
                </a:solidFill>
                <a:latin typeface="Ubuntu Medium"/>
                <a:sym typeface="Wingdings" panose="05000000000000000000" pitchFamily="2" charset="2"/>
              </a:rPr>
              <a:t> </a:t>
            </a:r>
            <a:r>
              <a:rPr lang="fr-CH" b="1" dirty="0" smtClean="0">
                <a:solidFill>
                  <a:schemeClr val="bg1"/>
                </a:solidFill>
                <a:latin typeface="Ubuntu Medium"/>
                <a:sym typeface="Wingdings" panose="05000000000000000000" pitchFamily="2" charset="2"/>
              </a:rPr>
              <a:t>    </a:t>
            </a:r>
            <a:r>
              <a:rPr lang="fr-CH" sz="1500" b="1" dirty="0" err="1" smtClean="0">
                <a:solidFill>
                  <a:schemeClr val="bg1"/>
                </a:solidFill>
                <a:latin typeface="Ubuntu Medium"/>
                <a:sym typeface="Wingdings" panose="05000000000000000000" pitchFamily="2" charset="2"/>
              </a:rPr>
              <a:t>Presence</a:t>
            </a:r>
            <a:r>
              <a:rPr lang="fr-CH" sz="1500" b="1" dirty="0" smtClean="0">
                <a:solidFill>
                  <a:schemeClr val="bg1"/>
                </a:solidFill>
                <a:latin typeface="Ubuntu Medium"/>
                <a:sym typeface="Wingdings" panose="05000000000000000000" pitchFamily="2" charset="2"/>
              </a:rPr>
              <a:t> </a:t>
            </a:r>
            <a:r>
              <a:rPr lang="fr-CH" sz="1500" b="1" dirty="0">
                <a:solidFill>
                  <a:schemeClr val="bg1"/>
                </a:solidFill>
                <a:latin typeface="Ubuntu Medium"/>
                <a:sym typeface="Wingdings" panose="05000000000000000000" pitchFamily="2" charset="2"/>
              </a:rPr>
              <a:t>and </a:t>
            </a:r>
            <a:r>
              <a:rPr lang="fr-CH" sz="1500" b="1" dirty="0" err="1">
                <a:solidFill>
                  <a:schemeClr val="bg1"/>
                </a:solidFill>
                <a:latin typeface="Ubuntu Medium"/>
                <a:sym typeface="Wingdings" panose="05000000000000000000" pitchFamily="2" charset="2"/>
              </a:rPr>
              <a:t>quatification</a:t>
            </a:r>
            <a:r>
              <a:rPr lang="fr-CH" sz="1500" b="1" dirty="0">
                <a:solidFill>
                  <a:schemeClr val="bg1"/>
                </a:solidFill>
                <a:latin typeface="Ubuntu Medium"/>
                <a:sym typeface="Wingdings" panose="05000000000000000000" pitchFamily="2" charset="2"/>
              </a:rPr>
              <a:t> of O </a:t>
            </a:r>
            <a:r>
              <a:rPr lang="fr-CH" sz="1500" b="1" dirty="0" err="1">
                <a:solidFill>
                  <a:schemeClr val="bg1"/>
                </a:solidFill>
                <a:latin typeface="Ubuntu Medium"/>
                <a:sym typeface="Wingdings" panose="05000000000000000000" pitchFamily="2" charset="2"/>
              </a:rPr>
              <a:t>cannot</a:t>
            </a:r>
            <a:r>
              <a:rPr lang="fr-CH" sz="1500" b="1" dirty="0">
                <a:solidFill>
                  <a:schemeClr val="bg1"/>
                </a:solidFill>
                <a:latin typeface="Ubuntu Medium"/>
                <a:sym typeface="Wingdings" panose="05000000000000000000" pitchFamily="2" charset="2"/>
              </a:rPr>
              <a:t> </a:t>
            </a:r>
            <a:r>
              <a:rPr lang="fr-CH" sz="1500" b="1" dirty="0" err="1">
                <a:solidFill>
                  <a:schemeClr val="bg1"/>
                </a:solidFill>
                <a:latin typeface="Ubuntu Medium"/>
                <a:sym typeface="Wingdings" panose="05000000000000000000" pitchFamily="2" charset="2"/>
              </a:rPr>
              <a:t>be</a:t>
            </a:r>
            <a:r>
              <a:rPr lang="fr-CH" sz="1500" b="1" dirty="0">
                <a:solidFill>
                  <a:schemeClr val="bg1"/>
                </a:solidFill>
                <a:latin typeface="Ubuntu Medium"/>
                <a:sym typeface="Wingdings" panose="05000000000000000000" pitchFamily="2" charset="2"/>
              </a:rPr>
              <a:t> 100% </a:t>
            </a:r>
            <a:r>
              <a:rPr lang="fr-CH" sz="1500" b="1" dirty="0" err="1">
                <a:solidFill>
                  <a:schemeClr val="bg1"/>
                </a:solidFill>
                <a:latin typeface="Ubuntu Medium"/>
                <a:sym typeface="Wingdings" panose="05000000000000000000" pitchFamily="2" charset="2"/>
              </a:rPr>
              <a:t>ensured</a:t>
            </a:r>
            <a:endParaRPr lang="en-GB" sz="1500" b="1" dirty="0">
              <a:solidFill>
                <a:schemeClr val="bg1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11261" y="1044144"/>
            <a:ext cx="318169" cy="34583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200509" y="4269085"/>
            <a:ext cx="17564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/>
              <a:t>Examples</a:t>
            </a:r>
            <a:r>
              <a:rPr lang="fr-CH" dirty="0" smtClean="0"/>
              <a:t>: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434439" y="5532054"/>
            <a:ext cx="3976424" cy="47705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500" dirty="0" smtClean="0"/>
              <a:t>One chosen as reference</a:t>
            </a:r>
            <a:endParaRPr lang="en-GB" sz="2500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82880" y="866787"/>
            <a:ext cx="8753302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9" name="Down Arrow 18"/>
          <p:cNvSpPr/>
          <p:nvPr/>
        </p:nvSpPr>
        <p:spPr>
          <a:xfrm>
            <a:off x="2256971" y="5050971"/>
            <a:ext cx="165680" cy="370115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/>
          <p:cNvSpPr/>
          <p:nvPr/>
        </p:nvSpPr>
        <p:spPr>
          <a:xfrm>
            <a:off x="876690" y="1772807"/>
            <a:ext cx="274900" cy="496337"/>
          </a:xfrm>
          <a:prstGeom prst="ellipse">
            <a:avLst/>
          </a:prstGeom>
          <a:noFill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/>
          <p:cNvSpPr/>
          <p:nvPr/>
        </p:nvSpPr>
        <p:spPr>
          <a:xfrm>
            <a:off x="1151590" y="3269237"/>
            <a:ext cx="274900" cy="496337"/>
          </a:xfrm>
          <a:prstGeom prst="ellipse">
            <a:avLst/>
          </a:prstGeom>
          <a:noFill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/>
          <p:cNvSpPr/>
          <p:nvPr/>
        </p:nvSpPr>
        <p:spPr>
          <a:xfrm>
            <a:off x="2422651" y="2772900"/>
            <a:ext cx="274900" cy="496337"/>
          </a:xfrm>
          <a:prstGeom prst="ellipse">
            <a:avLst/>
          </a:prstGeom>
          <a:noFill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01127" y="3402980"/>
            <a:ext cx="200025" cy="219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534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4" grpId="0" animBg="1"/>
      <p:bldP spid="16" grpId="0"/>
      <p:bldP spid="17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EDS – </a:t>
            </a:r>
            <a:r>
              <a:rPr lang="en-GB" dirty="0" err="1"/>
              <a:t>Sigraflex</a:t>
            </a:r>
            <a:r>
              <a:rPr lang="en-GB" dirty="0"/>
              <a:t> </a:t>
            </a:r>
            <a:r>
              <a:rPr lang="en-GB" dirty="0" smtClean="0"/>
              <a:t>after impact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/>
          <a:srcRect l="10885" r="10780"/>
          <a:stretch/>
        </p:blipFill>
        <p:spPr>
          <a:xfrm>
            <a:off x="497202" y="1075678"/>
            <a:ext cx="2614468" cy="2160000"/>
          </a:xfrm>
          <a:prstGeom prst="rect">
            <a:avLst/>
          </a:prstGeom>
          <a:ln>
            <a:solidFill>
              <a:srgbClr val="060606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/>
          <a:srcRect l="10667" r="10838"/>
          <a:stretch/>
        </p:blipFill>
        <p:spPr>
          <a:xfrm>
            <a:off x="497202" y="3518076"/>
            <a:ext cx="2617165" cy="2160000"/>
          </a:xfrm>
          <a:prstGeom prst="rect">
            <a:avLst/>
          </a:prstGeom>
          <a:ln>
            <a:solidFill>
              <a:srgbClr val="060606"/>
            </a:solidFill>
          </a:ln>
        </p:spPr>
      </p:pic>
      <p:grpSp>
        <p:nvGrpSpPr>
          <p:cNvPr id="18" name="Group 17"/>
          <p:cNvGrpSpPr>
            <a:grpSpLocks noChangeAspect="1"/>
          </p:cNvGrpSpPr>
          <p:nvPr/>
        </p:nvGrpSpPr>
        <p:grpSpPr>
          <a:xfrm>
            <a:off x="3351069" y="1067799"/>
            <a:ext cx="5400000" cy="2162156"/>
            <a:chOff x="5201160" y="1872600"/>
            <a:chExt cx="3803204" cy="152280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01160" y="1872600"/>
              <a:ext cx="3803204" cy="1522800"/>
            </a:xfrm>
            <a:prstGeom prst="rect">
              <a:avLst/>
            </a:prstGeom>
            <a:solidFill>
              <a:srgbClr val="060606"/>
            </a:solidFill>
            <a:ln>
              <a:solidFill>
                <a:srgbClr val="060606"/>
              </a:solidFill>
            </a:ln>
          </p:spPr>
        </p:pic>
        <p:sp>
          <p:nvSpPr>
            <p:cNvPr id="8" name="Oval 7"/>
            <p:cNvSpPr/>
            <p:nvPr/>
          </p:nvSpPr>
          <p:spPr>
            <a:xfrm>
              <a:off x="7025527" y="2302888"/>
              <a:ext cx="484926" cy="553351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Oval 8"/>
            <p:cNvSpPr/>
            <p:nvPr/>
          </p:nvSpPr>
          <p:spPr>
            <a:xfrm>
              <a:off x="5944735" y="2616904"/>
              <a:ext cx="327367" cy="553351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847899" y="2967549"/>
              <a:ext cx="178938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/>
                <a:t>Reference</a:t>
              </a:r>
              <a:endParaRPr lang="en-GB" sz="1000" dirty="0"/>
            </a:p>
          </p:txBody>
        </p:sp>
      </p:grpSp>
      <p:grpSp>
        <p:nvGrpSpPr>
          <p:cNvPr id="19" name="Group 18"/>
          <p:cNvGrpSpPr>
            <a:grpSpLocks noChangeAspect="1"/>
          </p:cNvGrpSpPr>
          <p:nvPr/>
        </p:nvGrpSpPr>
        <p:grpSpPr>
          <a:xfrm>
            <a:off x="3351069" y="3518076"/>
            <a:ext cx="5375779" cy="2160000"/>
            <a:chOff x="5214440" y="3518076"/>
            <a:chExt cx="3789924" cy="152280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14440" y="3518076"/>
              <a:ext cx="3789924" cy="1522800"/>
            </a:xfrm>
            <a:prstGeom prst="rect">
              <a:avLst/>
            </a:prstGeom>
            <a:ln>
              <a:solidFill>
                <a:srgbClr val="060606"/>
              </a:solidFill>
            </a:ln>
          </p:spPr>
        </p:pic>
        <p:sp>
          <p:nvSpPr>
            <p:cNvPr id="10" name="Oval 9"/>
            <p:cNvSpPr/>
            <p:nvPr/>
          </p:nvSpPr>
          <p:spPr>
            <a:xfrm>
              <a:off x="5965079" y="4094319"/>
              <a:ext cx="307023" cy="683054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847898" y="4615902"/>
              <a:ext cx="178938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/>
                <a:t>Reference</a:t>
              </a:r>
              <a:endParaRPr lang="en-GB" sz="1000" dirty="0"/>
            </a:p>
          </p:txBody>
        </p:sp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850770" y="4196637"/>
              <a:ext cx="285750" cy="219075"/>
            </a:xfrm>
            <a:prstGeom prst="rect">
              <a:avLst/>
            </a:prstGeom>
          </p:spPr>
        </p:pic>
        <p:sp>
          <p:nvSpPr>
            <p:cNvPr id="14" name="Oval 13"/>
            <p:cNvSpPr/>
            <p:nvPr/>
          </p:nvSpPr>
          <p:spPr>
            <a:xfrm>
              <a:off x="7064144" y="3794107"/>
              <a:ext cx="407691" cy="751848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2279549" y="5808528"/>
            <a:ext cx="5143500" cy="369332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/>
              <a:t>H</a:t>
            </a:r>
            <a:r>
              <a:rPr lang="en-GB" dirty="0" smtClean="0"/>
              <a:t>igher amount of</a:t>
            </a:r>
            <a:r>
              <a:rPr lang="en-GB" b="1" dirty="0" smtClean="0"/>
              <a:t> O </a:t>
            </a:r>
            <a:r>
              <a:rPr lang="en-GB" dirty="0" smtClean="0"/>
              <a:t>and </a:t>
            </a:r>
            <a:r>
              <a:rPr lang="en-GB" b="1" dirty="0" smtClean="0"/>
              <a:t>Si</a:t>
            </a:r>
            <a:r>
              <a:rPr lang="en-GB" dirty="0" smtClean="0"/>
              <a:t> </a:t>
            </a:r>
          </a:p>
        </p:txBody>
      </p:sp>
      <p:sp>
        <p:nvSpPr>
          <p:cNvPr id="17" name="Rectangle 16"/>
          <p:cNvSpPr/>
          <p:nvPr/>
        </p:nvSpPr>
        <p:spPr>
          <a:xfrm>
            <a:off x="2630178" y="6279887"/>
            <a:ext cx="4442242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dirty="0"/>
              <a:t>Common features in all </a:t>
            </a:r>
            <a:r>
              <a:rPr lang="en-US" dirty="0" err="1" smtClean="0"/>
              <a:t>Sigraflex</a:t>
            </a:r>
            <a:r>
              <a:rPr lang="en-US" dirty="0" smtClean="0"/>
              <a:t> samples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170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OM – </a:t>
            </a:r>
            <a:r>
              <a:rPr lang="en-GB" dirty="0" err="1" smtClean="0"/>
              <a:t>Sigrafine</a:t>
            </a:r>
            <a:r>
              <a:rPr lang="en-GB" dirty="0" smtClean="0"/>
              <a:t> after impact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584" y="1076128"/>
            <a:ext cx="2845296" cy="216462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584" y="3450091"/>
            <a:ext cx="2845296" cy="205544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1" t="5347" r="19388" b="71306"/>
          <a:stretch/>
        </p:blipFill>
        <p:spPr>
          <a:xfrm>
            <a:off x="3883260" y="1308068"/>
            <a:ext cx="4803540" cy="1554104"/>
          </a:xfrm>
          <a:prstGeom prst="rect">
            <a:avLst/>
          </a:prstGeom>
          <a:ln>
            <a:solidFill>
              <a:srgbClr val="060606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5441676" y="1349452"/>
            <a:ext cx="2755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1.013 °C</a:t>
            </a:r>
            <a:endParaRPr lang="en-GB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4413380" y="2565918"/>
            <a:ext cx="302311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441676" y="2236726"/>
            <a:ext cx="22561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10 </a:t>
            </a:r>
            <a:r>
              <a:rPr lang="en-GB" dirty="0" err="1" smtClean="0"/>
              <a:t>ms</a:t>
            </a:r>
            <a:r>
              <a:rPr lang="en-GB" dirty="0" smtClean="0"/>
              <a:t> </a:t>
            </a:r>
            <a:r>
              <a:rPr lang="en-GB" sz="1000" dirty="0" smtClean="0"/>
              <a:t>(2 </a:t>
            </a:r>
            <a:r>
              <a:rPr lang="en-GB" sz="1000" dirty="0" err="1" smtClean="0"/>
              <a:t>ms</a:t>
            </a:r>
            <a:r>
              <a:rPr lang="en-GB" sz="1000" dirty="0" smtClean="0"/>
              <a:t>/div)</a:t>
            </a:r>
            <a:endParaRPr lang="en-GB" sz="1000" dirty="0"/>
          </a:p>
        </p:txBody>
      </p:sp>
      <p:pic>
        <p:nvPicPr>
          <p:cNvPr id="10" name="Picture 9"/>
          <p:cNvPicPr preferRelativeResize="0">
            <a:picLocks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8" t="5184" r="30203" b="70816"/>
          <a:stretch/>
        </p:blipFill>
        <p:spPr>
          <a:xfrm>
            <a:off x="3883260" y="3564780"/>
            <a:ext cx="4802400" cy="1555200"/>
          </a:xfrm>
          <a:prstGeom prst="rect">
            <a:avLst/>
          </a:prstGeom>
          <a:ln>
            <a:solidFill>
              <a:srgbClr val="060606"/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5566598" y="3599871"/>
            <a:ext cx="2755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953 °C</a:t>
            </a:r>
            <a:endParaRPr lang="en-GB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4538302" y="4887227"/>
            <a:ext cx="3159570" cy="327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566598" y="4558035"/>
            <a:ext cx="22561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9 </a:t>
            </a:r>
            <a:r>
              <a:rPr lang="en-GB" dirty="0" err="1" smtClean="0"/>
              <a:t>ms</a:t>
            </a:r>
            <a:r>
              <a:rPr lang="en-GB" dirty="0" smtClean="0"/>
              <a:t> </a:t>
            </a:r>
            <a:r>
              <a:rPr lang="en-GB" sz="1000" dirty="0" smtClean="0"/>
              <a:t>(2 </a:t>
            </a:r>
            <a:r>
              <a:rPr lang="en-GB" sz="1000" dirty="0" err="1" smtClean="0"/>
              <a:t>ms</a:t>
            </a:r>
            <a:r>
              <a:rPr lang="en-GB" sz="1000" dirty="0" smtClean="0"/>
              <a:t>/div)</a:t>
            </a:r>
            <a:endParaRPr lang="en-GB" sz="1000" dirty="0"/>
          </a:p>
        </p:txBody>
      </p:sp>
      <p:sp>
        <p:nvSpPr>
          <p:cNvPr id="14" name="TextBox 13"/>
          <p:cNvSpPr txBox="1"/>
          <p:nvPr/>
        </p:nvSpPr>
        <p:spPr>
          <a:xfrm>
            <a:off x="454218" y="5668539"/>
            <a:ext cx="4987458" cy="477054"/>
          </a:xfrm>
          <a:prstGeom prst="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500" b="1" dirty="0" smtClean="0"/>
              <a:t>No laser impact visible with OM</a:t>
            </a:r>
          </a:p>
        </p:txBody>
      </p:sp>
    </p:spTree>
    <p:extLst>
      <p:ext uri="{BB962C8B-B14F-4D97-AF65-F5344CB8AC3E}">
        <p14:creationId xmlns:p14="http://schemas.microsoft.com/office/powerpoint/2010/main" val="4024940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SEM – </a:t>
            </a:r>
            <a:r>
              <a:rPr lang="en-GB" dirty="0" err="1" smtClean="0"/>
              <a:t>Sigrafine</a:t>
            </a:r>
            <a:r>
              <a:rPr lang="en-GB" dirty="0" smtClean="0"/>
              <a:t> after impact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6913" y="3183067"/>
            <a:ext cx="2799269" cy="2079397"/>
          </a:xfrm>
          <a:prstGeom prst="rect">
            <a:avLst/>
          </a:prstGeom>
          <a:ln>
            <a:solidFill>
              <a:schemeClr val="tx2">
                <a:lumMod val="50000"/>
              </a:schemeClr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6913" y="945410"/>
            <a:ext cx="2799268" cy="2099451"/>
          </a:xfrm>
          <a:prstGeom prst="rect">
            <a:avLst/>
          </a:prstGeom>
          <a:ln>
            <a:solidFill>
              <a:schemeClr val="tx2">
                <a:lumMod val="50000"/>
              </a:schemeClr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884" y="957972"/>
            <a:ext cx="2742572" cy="2086889"/>
          </a:xfrm>
          <a:prstGeom prst="rect">
            <a:avLst/>
          </a:prstGeom>
          <a:ln w="3175">
            <a:solidFill>
              <a:schemeClr val="tx2">
                <a:lumMod val="50000"/>
              </a:schemeClr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1997" y="957972"/>
            <a:ext cx="2777540" cy="2083155"/>
          </a:xfrm>
          <a:prstGeom prst="rect">
            <a:avLst/>
          </a:prstGeom>
          <a:ln w="3175">
            <a:solidFill>
              <a:schemeClr val="tx2">
                <a:lumMod val="50000"/>
              </a:schemeClr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1997" y="3179310"/>
            <a:ext cx="2777540" cy="2083154"/>
          </a:xfrm>
          <a:prstGeom prst="rect">
            <a:avLst/>
          </a:prstGeom>
          <a:ln w="3175">
            <a:solidFill>
              <a:schemeClr val="tx2">
                <a:lumMod val="50000"/>
              </a:schemeClr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884" y="3176502"/>
            <a:ext cx="2756653" cy="2067490"/>
          </a:xfrm>
          <a:prstGeom prst="rect">
            <a:avLst/>
          </a:prstGeom>
          <a:ln>
            <a:solidFill>
              <a:srgbClr val="060606"/>
            </a:solidFill>
          </a:ln>
        </p:spPr>
      </p:pic>
      <p:sp>
        <p:nvSpPr>
          <p:cNvPr id="10" name="Rectangle 9"/>
          <p:cNvSpPr/>
          <p:nvPr/>
        </p:nvSpPr>
        <p:spPr>
          <a:xfrm>
            <a:off x="4223671" y="1627026"/>
            <a:ext cx="985122" cy="96829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5291380" y="2073072"/>
            <a:ext cx="1887928" cy="487757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4075734" y="3938629"/>
            <a:ext cx="898222" cy="787728"/>
          </a:xfrm>
          <a:prstGeom prst="rect">
            <a:avLst/>
          </a:prstGeom>
          <a:noFill/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5047614" y="4309155"/>
            <a:ext cx="2023912" cy="46676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2144763" y="2016397"/>
            <a:ext cx="1930971" cy="0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1965196" y="4163512"/>
            <a:ext cx="1970472" cy="99471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1084217" y="3638442"/>
            <a:ext cx="898222" cy="787728"/>
          </a:xfrm>
          <a:prstGeom prst="rect">
            <a:avLst/>
          </a:prstGeom>
          <a:noFill/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Straight Connector 16"/>
          <p:cNvCxnSpPr/>
          <p:nvPr/>
        </p:nvCxnSpPr>
        <p:spPr>
          <a:xfrm>
            <a:off x="182880" y="866787"/>
            <a:ext cx="8753302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1246541" y="1563318"/>
            <a:ext cx="898222" cy="787728"/>
          </a:xfrm>
          <a:prstGeom prst="rect">
            <a:avLst/>
          </a:prstGeom>
          <a:noFill/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2144763" y="5355919"/>
            <a:ext cx="5607338" cy="861774"/>
          </a:xfrm>
          <a:prstGeom prst="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CH" sz="2500" b="1" dirty="0" err="1" smtClean="0"/>
              <a:t>Presence</a:t>
            </a:r>
            <a:r>
              <a:rPr lang="fr-CH" sz="2500" b="1" dirty="0" smtClean="0"/>
              <a:t> of a macro-</a:t>
            </a:r>
            <a:r>
              <a:rPr lang="fr-CH" sz="2500" b="1" dirty="0" err="1" smtClean="0"/>
              <a:t>voids</a:t>
            </a:r>
            <a:endParaRPr lang="fr-CH" sz="2500" b="1" dirty="0"/>
          </a:p>
          <a:p>
            <a:pPr algn="ctr"/>
            <a:r>
              <a:rPr lang="fr-CH" sz="2500" b="1" dirty="0" smtClean="0"/>
              <a:t>No changes of Microstructure</a:t>
            </a:r>
            <a:endParaRPr lang="en-GB" sz="2500" b="1" dirty="0" smtClean="0"/>
          </a:p>
        </p:txBody>
      </p:sp>
    </p:spTree>
    <p:extLst>
      <p:ext uri="{BB962C8B-B14F-4D97-AF65-F5344CB8AC3E}">
        <p14:creationId xmlns:p14="http://schemas.microsoft.com/office/powerpoint/2010/main" val="903615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Methodology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Impacting samples with laser beam in air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Temperature reached ~900-1300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°</a:t>
            </a:r>
            <a:r>
              <a:rPr lang="en-GB" dirty="0" smtClean="0"/>
              <a:t>C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Exposition time ~10 </a:t>
            </a:r>
            <a:r>
              <a:rPr lang="en-GB" dirty="0" err="1" smtClean="0"/>
              <a:t>ms</a:t>
            </a:r>
            <a:endParaRPr lang="en-GB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Materials</a:t>
            </a:r>
          </a:p>
          <a:p>
            <a:pPr lvl="3">
              <a:buFont typeface="Wingdings" panose="05000000000000000000" pitchFamily="2" charset="2"/>
              <a:buChar char="§"/>
            </a:pPr>
            <a:r>
              <a:rPr lang="en-GB" dirty="0" err="1" smtClean="0"/>
              <a:t>Sigrafine</a:t>
            </a:r>
            <a:r>
              <a:rPr lang="en-GB" dirty="0" smtClean="0"/>
              <a:t> (high density graphite in TDE)</a:t>
            </a:r>
          </a:p>
          <a:p>
            <a:pPr lvl="3">
              <a:buFont typeface="Wingdings" panose="05000000000000000000" pitchFamily="2" charset="2"/>
              <a:buChar char="§"/>
            </a:pPr>
            <a:r>
              <a:rPr lang="en-GB" dirty="0" err="1" smtClean="0"/>
              <a:t>Sigraflex</a:t>
            </a:r>
            <a:r>
              <a:rPr lang="en-GB" dirty="0" smtClean="0"/>
              <a:t> (low density graphite in TDE)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/>
              <a:t>Examine changes in:	</a:t>
            </a:r>
          </a:p>
          <a:p>
            <a:pPr lvl="3">
              <a:buFont typeface="Wingdings" panose="05000000000000000000" pitchFamily="2" charset="2"/>
              <a:buChar char="§"/>
            </a:pPr>
            <a:r>
              <a:rPr lang="en-GB" dirty="0"/>
              <a:t>Microstructure</a:t>
            </a:r>
          </a:p>
          <a:p>
            <a:pPr lvl="3">
              <a:buFont typeface="Wingdings" panose="05000000000000000000" pitchFamily="2" charset="2"/>
              <a:buChar char="§"/>
            </a:pPr>
            <a:r>
              <a:rPr lang="en-GB" dirty="0"/>
              <a:t>Chemical composition</a:t>
            </a:r>
          </a:p>
          <a:p>
            <a:pPr lvl="3">
              <a:buFont typeface="Wingdings" panose="05000000000000000000" pitchFamily="2" charset="2"/>
              <a:buChar char="§"/>
            </a:pPr>
            <a:r>
              <a:rPr lang="en-GB" dirty="0"/>
              <a:t>Phase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4106798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Furnace heating – CERN/EN-MME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4904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SEM – </a:t>
            </a:r>
            <a:r>
              <a:rPr lang="en-GB" dirty="0" err="1" smtClean="0"/>
              <a:t>Sigraflex</a:t>
            </a:r>
            <a:endParaRPr lang="en-GB" dirty="0"/>
          </a:p>
        </p:txBody>
      </p:sp>
      <p:pic>
        <p:nvPicPr>
          <p:cNvPr id="4" name="Picture 3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84137" y="1083126"/>
            <a:ext cx="2809381" cy="2123442"/>
          </a:xfrm>
          <a:prstGeom prst="rect">
            <a:avLst/>
          </a:prstGeom>
          <a:noFill/>
          <a:ln w="3175">
            <a:solidFill>
              <a:srgbClr val="060606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1364" y="1083126"/>
            <a:ext cx="2770481" cy="2123442"/>
          </a:xfrm>
          <a:prstGeom prst="rect">
            <a:avLst/>
          </a:prstGeom>
          <a:ln>
            <a:solidFill>
              <a:srgbClr val="060606"/>
            </a:solidFill>
          </a:ln>
        </p:spPr>
      </p:pic>
      <p:pic>
        <p:nvPicPr>
          <p:cNvPr id="6" name="Picture 5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84136" y="3303561"/>
            <a:ext cx="2809381" cy="2050474"/>
          </a:xfrm>
          <a:prstGeom prst="rect">
            <a:avLst/>
          </a:prstGeom>
          <a:noFill/>
          <a:ln w="3175">
            <a:solidFill>
              <a:srgbClr val="060606"/>
            </a:solidFill>
          </a:ln>
        </p:spPr>
      </p:pic>
      <p:pic>
        <p:nvPicPr>
          <p:cNvPr id="7" name="Picture 6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21364" y="3303561"/>
            <a:ext cx="2770481" cy="2050474"/>
          </a:xfrm>
          <a:prstGeom prst="rect">
            <a:avLst/>
          </a:prstGeom>
          <a:noFill/>
          <a:ln w="3175">
            <a:solidFill>
              <a:srgbClr val="060606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478188" y="5560005"/>
            <a:ext cx="6077527" cy="47705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500" dirty="0" smtClean="0"/>
              <a:t>No apparent change in Microstructure</a:t>
            </a:r>
            <a:endParaRPr lang="en-GB" sz="2500" dirty="0"/>
          </a:p>
        </p:txBody>
      </p:sp>
      <p:sp>
        <p:nvSpPr>
          <p:cNvPr id="9" name="TextBox 8"/>
          <p:cNvSpPr txBox="1"/>
          <p:nvPr/>
        </p:nvSpPr>
        <p:spPr>
          <a:xfrm>
            <a:off x="6555715" y="2318312"/>
            <a:ext cx="1972203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>
                <a:solidFill>
                  <a:schemeClr val="accent3">
                    <a:lumMod val="75000"/>
                  </a:schemeClr>
                </a:solidFill>
              </a:defRPr>
            </a:lvl1pPr>
          </a:lstStyle>
          <a:p>
            <a:r>
              <a:rPr lang="en-GB" dirty="0"/>
              <a:t>Discontinuities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555716" y="2857476"/>
            <a:ext cx="1972203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>
                <a:solidFill>
                  <a:schemeClr val="accent3">
                    <a:lumMod val="75000"/>
                  </a:schemeClr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en-GB" dirty="0"/>
              <a:t>Decohesion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555716" y="3396171"/>
            <a:ext cx="1972203" cy="64633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>
                <a:solidFill>
                  <a:schemeClr val="accent3">
                    <a:lumMod val="75000"/>
                  </a:schemeClr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en-GB" dirty="0"/>
              <a:t>Flake like morphology</a:t>
            </a:r>
          </a:p>
        </p:txBody>
      </p:sp>
    </p:spTree>
    <p:extLst>
      <p:ext uri="{BB962C8B-B14F-4D97-AF65-F5344CB8AC3E}">
        <p14:creationId xmlns:p14="http://schemas.microsoft.com/office/powerpoint/2010/main" val="1191850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EDS – </a:t>
            </a:r>
            <a:r>
              <a:rPr lang="en-GB" dirty="0" err="1" smtClean="0"/>
              <a:t>Sigraflex</a:t>
            </a:r>
            <a:r>
              <a:rPr lang="en-GB" dirty="0"/>
              <a:t>	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086" y="2851875"/>
            <a:ext cx="4133143" cy="2091907"/>
          </a:xfrm>
          <a:prstGeom prst="rect">
            <a:avLst/>
          </a:prstGeom>
          <a:ln>
            <a:solidFill>
              <a:srgbClr val="060606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4321" y="2851875"/>
            <a:ext cx="4271861" cy="2091907"/>
          </a:xfrm>
          <a:prstGeom prst="rect">
            <a:avLst/>
          </a:prstGeom>
          <a:ln>
            <a:solidFill>
              <a:srgbClr val="060606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6451021" y="4478735"/>
            <a:ext cx="19142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Reference</a:t>
            </a:r>
            <a:endParaRPr lang="en-GB" sz="1000" dirty="0"/>
          </a:p>
        </p:txBody>
      </p:sp>
      <p:sp>
        <p:nvSpPr>
          <p:cNvPr id="7" name="TextBox 6"/>
          <p:cNvSpPr txBox="1"/>
          <p:nvPr/>
        </p:nvSpPr>
        <p:spPr>
          <a:xfrm>
            <a:off x="2290460" y="4437426"/>
            <a:ext cx="19142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Reference</a:t>
            </a:r>
            <a:endParaRPr lang="en-GB" sz="1000" dirty="0"/>
          </a:p>
        </p:txBody>
      </p:sp>
      <p:sp>
        <p:nvSpPr>
          <p:cNvPr id="8" name="Oval 7"/>
          <p:cNvSpPr/>
          <p:nvPr/>
        </p:nvSpPr>
        <p:spPr>
          <a:xfrm>
            <a:off x="6333489" y="3744494"/>
            <a:ext cx="1294902" cy="722990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1987781" y="5684589"/>
            <a:ext cx="5143500" cy="477054"/>
          </a:xfrm>
          <a:prstGeom prst="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500" dirty="0" smtClean="0"/>
              <a:t>Pollution: </a:t>
            </a:r>
            <a:r>
              <a:rPr lang="en-GB" sz="2500" b="1" dirty="0" smtClean="0"/>
              <a:t>Al, Si, P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182880" y="866787"/>
            <a:ext cx="8753302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2275141" y="5125273"/>
            <a:ext cx="4729180" cy="47705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GB" sz="2500" dirty="0"/>
              <a:t>No changes in </a:t>
            </a:r>
            <a:r>
              <a:rPr lang="en-GB" sz="2500" b="1" dirty="0"/>
              <a:t>Si</a:t>
            </a:r>
            <a:r>
              <a:rPr lang="en-GB" sz="2500" dirty="0"/>
              <a:t> and </a:t>
            </a:r>
            <a:r>
              <a:rPr lang="en-GB" sz="2500" b="1" dirty="0"/>
              <a:t>O</a:t>
            </a:r>
            <a:r>
              <a:rPr lang="en-GB" sz="2500" dirty="0"/>
              <a:t> content</a:t>
            </a:r>
          </a:p>
        </p:txBody>
      </p:sp>
      <p:pic>
        <p:nvPicPr>
          <p:cNvPr id="12" name="Picture 11"/>
          <p:cNvPicPr/>
          <p:nvPr/>
        </p:nvPicPr>
        <p:blipFill rotWithShape="1">
          <a:blip r:embed="rId4" cstate="print"/>
          <a:srcRect l="11484" r="11018"/>
          <a:stretch/>
        </p:blipFill>
        <p:spPr>
          <a:xfrm>
            <a:off x="2134229" y="969613"/>
            <a:ext cx="2340000" cy="1800000"/>
          </a:xfrm>
          <a:prstGeom prst="rect">
            <a:avLst/>
          </a:prstGeom>
          <a:ln>
            <a:solidFill>
              <a:srgbClr val="060606"/>
            </a:solidFill>
          </a:ln>
        </p:spPr>
      </p:pic>
      <p:pic>
        <p:nvPicPr>
          <p:cNvPr id="13" name="Picture 12"/>
          <p:cNvPicPr/>
          <p:nvPr/>
        </p:nvPicPr>
        <p:blipFill rotWithShape="1">
          <a:blip r:embed="rId5" cstate="print"/>
          <a:srcRect l="10901" r="10668"/>
          <a:stretch/>
        </p:blipFill>
        <p:spPr>
          <a:xfrm>
            <a:off x="4664321" y="969613"/>
            <a:ext cx="2340000" cy="1800000"/>
          </a:xfrm>
          <a:prstGeom prst="rect">
            <a:avLst/>
          </a:prstGeom>
          <a:ln>
            <a:solidFill>
              <a:srgbClr val="060606"/>
            </a:solidFill>
          </a:ln>
        </p:spPr>
      </p:pic>
      <p:sp>
        <p:nvSpPr>
          <p:cNvPr id="14" name="Oval 13"/>
          <p:cNvSpPr/>
          <p:nvPr/>
        </p:nvSpPr>
        <p:spPr>
          <a:xfrm>
            <a:off x="1223662" y="4250701"/>
            <a:ext cx="256795" cy="388682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>
            <a:off x="2519450" y="3744494"/>
            <a:ext cx="342877" cy="479089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0245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 animBg="1"/>
      <p:bldP spid="14" grpId="0" animBg="1"/>
      <p:bldP spid="15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SEM – </a:t>
            </a:r>
            <a:r>
              <a:rPr lang="en-GB" dirty="0" err="1" smtClean="0"/>
              <a:t>Sigrafine</a:t>
            </a:r>
            <a:r>
              <a:rPr lang="en-GB" dirty="0"/>
              <a:t>	</a:t>
            </a:r>
          </a:p>
        </p:txBody>
      </p:sp>
      <p:pic>
        <p:nvPicPr>
          <p:cNvPr id="4" name="Picture 3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8358" y="3306786"/>
            <a:ext cx="2854735" cy="2050700"/>
          </a:xfrm>
          <a:prstGeom prst="rect">
            <a:avLst/>
          </a:prstGeom>
          <a:noFill/>
          <a:ln w="3175">
            <a:solidFill>
              <a:srgbClr val="060606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0301" y="1092008"/>
            <a:ext cx="2816761" cy="2112571"/>
          </a:xfrm>
          <a:prstGeom prst="rect">
            <a:avLst/>
          </a:prstGeom>
          <a:ln>
            <a:solidFill>
              <a:schemeClr val="tx2">
                <a:lumMod val="50000"/>
              </a:schemeClr>
            </a:solidFill>
          </a:ln>
        </p:spPr>
      </p:pic>
      <p:pic>
        <p:nvPicPr>
          <p:cNvPr id="6" name="Picture 5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50300" y="3295268"/>
            <a:ext cx="2816761" cy="2062218"/>
          </a:xfrm>
          <a:prstGeom prst="rect">
            <a:avLst/>
          </a:prstGeom>
          <a:noFill/>
          <a:ln w="3175">
            <a:solidFill>
              <a:srgbClr val="060606"/>
            </a:solidFill>
          </a:ln>
        </p:spPr>
      </p:pic>
      <p:pic>
        <p:nvPicPr>
          <p:cNvPr id="7" name="Picture 6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8357" y="1084762"/>
            <a:ext cx="2854735" cy="2127061"/>
          </a:xfrm>
          <a:prstGeom prst="rect">
            <a:avLst/>
          </a:prstGeom>
          <a:noFill/>
          <a:ln w="3175">
            <a:solidFill>
              <a:srgbClr val="060606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669618" y="5507755"/>
            <a:ext cx="5561363" cy="477054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500" dirty="0" smtClean="0">
                <a:solidFill>
                  <a:schemeClr val="bg1"/>
                </a:solidFill>
              </a:rPr>
              <a:t>No apparent change in Microstructure</a:t>
            </a:r>
            <a:endParaRPr lang="en-GB" sz="2500" dirty="0">
              <a:solidFill>
                <a:schemeClr val="bg1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82880" y="866787"/>
            <a:ext cx="8753302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522791" y="2386352"/>
            <a:ext cx="2353602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dirty="0">
                <a:solidFill>
                  <a:schemeClr val="accent3">
                    <a:lumMod val="75000"/>
                  </a:schemeClr>
                </a:solidFill>
              </a:rPr>
              <a:t>Production marks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522791" y="2903113"/>
            <a:ext cx="2353602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>
                <a:solidFill>
                  <a:schemeClr val="accent3">
                    <a:lumMod val="75000"/>
                  </a:schemeClr>
                </a:solidFill>
              </a:defRPr>
            </a:lvl1pPr>
          </a:lstStyle>
          <a:p>
            <a:r>
              <a:rPr lang="en-GB" dirty="0"/>
              <a:t>Roughness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522791" y="3424845"/>
            <a:ext cx="2353602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>
                <a:solidFill>
                  <a:schemeClr val="accent3">
                    <a:lumMod val="75000"/>
                  </a:schemeClr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en-GB" dirty="0"/>
              <a:t>Irregular</a:t>
            </a:r>
          </a:p>
        </p:txBody>
      </p:sp>
    </p:spTree>
    <p:extLst>
      <p:ext uri="{BB962C8B-B14F-4D97-AF65-F5344CB8AC3E}">
        <p14:creationId xmlns:p14="http://schemas.microsoft.com/office/powerpoint/2010/main" val="4001837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2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EDS – </a:t>
            </a:r>
            <a:r>
              <a:rPr lang="en-GB" dirty="0" err="1" smtClean="0"/>
              <a:t>Sigrafine</a:t>
            </a:r>
            <a:r>
              <a:rPr lang="en-GB" dirty="0" smtClean="0"/>
              <a:t> 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2087" y="2167328"/>
            <a:ext cx="4694713" cy="2408095"/>
          </a:xfrm>
          <a:prstGeom prst="rect">
            <a:avLst/>
          </a:prstGeom>
          <a:ln>
            <a:solidFill>
              <a:srgbClr val="060606"/>
            </a:solidFill>
          </a:ln>
        </p:spPr>
      </p:pic>
      <p:pic>
        <p:nvPicPr>
          <p:cNvPr id="5" name="Picture 4"/>
          <p:cNvPicPr/>
          <p:nvPr/>
        </p:nvPicPr>
        <p:blipFill rotWithShape="1">
          <a:blip r:embed="rId3" cstate="print"/>
          <a:srcRect l="11205" r="10735"/>
          <a:stretch/>
        </p:blipFill>
        <p:spPr>
          <a:xfrm>
            <a:off x="638174" y="1209675"/>
            <a:ext cx="3124200" cy="2293339"/>
          </a:xfrm>
          <a:prstGeom prst="rect">
            <a:avLst/>
          </a:prstGeom>
          <a:ln>
            <a:solidFill>
              <a:srgbClr val="060606"/>
            </a:solidFill>
          </a:ln>
        </p:spPr>
      </p:pic>
      <p:pic>
        <p:nvPicPr>
          <p:cNvPr id="6" name="Picture 5"/>
          <p:cNvPicPr/>
          <p:nvPr/>
        </p:nvPicPr>
        <p:blipFill rotWithShape="1">
          <a:blip r:embed="rId4" cstate="print"/>
          <a:srcRect l="10785" r="10937"/>
          <a:stretch/>
        </p:blipFill>
        <p:spPr>
          <a:xfrm>
            <a:off x="638174" y="3669018"/>
            <a:ext cx="3124200" cy="2217432"/>
          </a:xfrm>
          <a:prstGeom prst="rect">
            <a:avLst/>
          </a:prstGeom>
          <a:ln>
            <a:solidFill>
              <a:srgbClr val="060606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5543429" y="4051140"/>
            <a:ext cx="17893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Reference</a:t>
            </a:r>
            <a:endParaRPr lang="en-GB" sz="1000" dirty="0"/>
          </a:p>
        </p:txBody>
      </p:sp>
      <p:sp>
        <p:nvSpPr>
          <p:cNvPr id="8" name="TextBox 7"/>
          <p:cNvSpPr txBox="1"/>
          <p:nvPr/>
        </p:nvSpPr>
        <p:spPr>
          <a:xfrm>
            <a:off x="3948011" y="4787210"/>
            <a:ext cx="4751204" cy="477054"/>
          </a:xfrm>
          <a:prstGeom prst="rect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500" dirty="0" smtClean="0"/>
              <a:t>Same amount of </a:t>
            </a:r>
            <a:r>
              <a:rPr lang="en-GB" sz="2500" b="1" dirty="0" smtClean="0"/>
              <a:t>O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182880" y="866787"/>
            <a:ext cx="8753302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4898571" y="3210518"/>
            <a:ext cx="304800" cy="657539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5669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 of observations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947831" y="1035843"/>
            <a:ext cx="2495006" cy="541947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CH" dirty="0" smtClean="0"/>
              <a:t>Laser Impact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4549320" y="1122201"/>
            <a:ext cx="0" cy="517421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Content Placeholder 3"/>
          <p:cNvSpPr txBox="1">
            <a:spLocks/>
          </p:cNvSpPr>
          <p:nvPr/>
        </p:nvSpPr>
        <p:spPr>
          <a:xfrm>
            <a:off x="5474487" y="1035843"/>
            <a:ext cx="2482437" cy="557148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>
            <a:normAutofit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24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24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2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fr-CH" dirty="0" err="1" smtClean="0">
                <a:solidFill>
                  <a:schemeClr val="bg1"/>
                </a:solidFill>
              </a:rPr>
              <a:t>Oven</a:t>
            </a:r>
            <a:r>
              <a:rPr lang="fr-CH" dirty="0" smtClean="0">
                <a:solidFill>
                  <a:schemeClr val="bg1"/>
                </a:solidFill>
              </a:rPr>
              <a:t> Studies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3881" y="1733667"/>
            <a:ext cx="2052851" cy="881364"/>
          </a:xfrm>
          <a:prstGeom prst="rect">
            <a:avLst/>
          </a:prstGeom>
          <a:ln>
            <a:solidFill>
              <a:srgbClr val="060606"/>
            </a:solidFill>
          </a:ln>
        </p:spPr>
      </p:pic>
      <p:sp>
        <p:nvSpPr>
          <p:cNvPr id="8" name="Rectangle 7"/>
          <p:cNvSpPr/>
          <p:nvPr/>
        </p:nvSpPr>
        <p:spPr>
          <a:xfrm>
            <a:off x="166001" y="2196544"/>
            <a:ext cx="435837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/>
              <a:t>Microstructure</a:t>
            </a:r>
            <a:r>
              <a:rPr lang="en-GB" sz="1600" b="1" dirty="0"/>
              <a:t>:</a:t>
            </a:r>
          </a:p>
          <a:p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Embossed surface and Expansion of graphite </a:t>
            </a:r>
            <a:r>
              <a:rPr lang="en-GB" sz="1600" b="1" dirty="0">
                <a:sym typeface="Wingdings" panose="05000000000000000000" pitchFamily="2" charset="2"/>
              </a:rPr>
              <a:t></a:t>
            </a:r>
            <a:r>
              <a:rPr lang="en-GB" sz="1600" dirty="0"/>
              <a:t> </a:t>
            </a:r>
            <a:r>
              <a:rPr lang="en-GB" sz="1600" b="1" dirty="0" smtClean="0"/>
              <a:t>Swelling</a:t>
            </a:r>
          </a:p>
          <a:p>
            <a:endParaRPr lang="en-GB" sz="16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Degradation of material </a:t>
            </a:r>
            <a:r>
              <a:rPr lang="en-GB" sz="1600" b="1" dirty="0">
                <a:sym typeface="Wingdings" panose="05000000000000000000" pitchFamily="2" charset="2"/>
              </a:rPr>
              <a:t></a:t>
            </a:r>
            <a:r>
              <a:rPr lang="en-GB" sz="1600" dirty="0">
                <a:sym typeface="Wingdings" panose="05000000000000000000" pitchFamily="2" charset="2"/>
              </a:rPr>
              <a:t> </a:t>
            </a:r>
            <a:r>
              <a:rPr lang="en-GB" sz="1600" b="1" dirty="0"/>
              <a:t>Evaporation of material</a:t>
            </a:r>
          </a:p>
        </p:txBody>
      </p:sp>
      <p:sp>
        <p:nvSpPr>
          <p:cNvPr id="9" name="Rectangle 8"/>
          <p:cNvSpPr/>
          <p:nvPr/>
        </p:nvSpPr>
        <p:spPr>
          <a:xfrm>
            <a:off x="4773336" y="2196544"/>
            <a:ext cx="41841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err="1"/>
              <a:t>Microstrucure</a:t>
            </a:r>
            <a:r>
              <a:rPr lang="en-GB" sz="1600" b="1" dirty="0"/>
              <a:t>:</a:t>
            </a:r>
          </a:p>
          <a:p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No apparent change in microstructure</a:t>
            </a:r>
            <a:endParaRPr lang="en-GB" sz="1600" b="1" dirty="0"/>
          </a:p>
        </p:txBody>
      </p:sp>
      <p:sp>
        <p:nvSpPr>
          <p:cNvPr id="10" name="Rectangle 9"/>
          <p:cNvSpPr/>
          <p:nvPr/>
        </p:nvSpPr>
        <p:spPr>
          <a:xfrm>
            <a:off x="4773336" y="3227596"/>
            <a:ext cx="41841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/>
              <a:t>Chemical Analysis:</a:t>
            </a:r>
          </a:p>
          <a:p>
            <a:endParaRPr lang="en-GB" sz="16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Amount of O and Si keeps constant before and after the study</a:t>
            </a:r>
            <a:endParaRPr lang="en-GB" sz="1600" b="1" dirty="0"/>
          </a:p>
          <a:p>
            <a:endParaRPr lang="en-GB" sz="1600" b="1" dirty="0"/>
          </a:p>
          <a:p>
            <a:endParaRPr lang="en-GB" sz="1600" dirty="0"/>
          </a:p>
        </p:txBody>
      </p:sp>
      <p:sp>
        <p:nvSpPr>
          <p:cNvPr id="11" name="Rectangle 10"/>
          <p:cNvSpPr/>
          <p:nvPr/>
        </p:nvSpPr>
        <p:spPr>
          <a:xfrm>
            <a:off x="166001" y="4119761"/>
            <a:ext cx="369530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/>
              <a:t>Chemical Analysis:</a:t>
            </a:r>
            <a:endParaRPr lang="en-GB" sz="1600" b="1" dirty="0"/>
          </a:p>
          <a:p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Higher amount of O and Si</a:t>
            </a:r>
          </a:p>
          <a:p>
            <a:pPr defTabSz="504000"/>
            <a:endParaRPr lang="en-GB" sz="16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Presence of pollution </a:t>
            </a:r>
            <a:r>
              <a:rPr lang="en-GB" sz="1600" dirty="0" smtClean="0">
                <a:sym typeface="Wingdings" panose="05000000000000000000" pitchFamily="2" charset="2"/>
              </a:rPr>
              <a:t> probably due to manipulation</a:t>
            </a:r>
            <a:endParaRPr lang="en-GB" sz="1600" b="1" dirty="0"/>
          </a:p>
        </p:txBody>
      </p:sp>
      <p:sp>
        <p:nvSpPr>
          <p:cNvPr id="12" name="Down Arrow 11"/>
          <p:cNvSpPr/>
          <p:nvPr/>
        </p:nvSpPr>
        <p:spPr>
          <a:xfrm>
            <a:off x="6482443" y="4450377"/>
            <a:ext cx="233262" cy="465364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166001" y="5808760"/>
            <a:ext cx="435837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/>
              <a:t>Phase </a:t>
            </a:r>
            <a:r>
              <a:rPr lang="en-GB" sz="1600" b="1" dirty="0"/>
              <a:t>Analysis</a:t>
            </a:r>
            <a:r>
              <a:rPr lang="en-GB" sz="1600" b="1" dirty="0" smtClean="0"/>
              <a:t>: </a:t>
            </a:r>
            <a:r>
              <a:rPr lang="en-GB" sz="1600" dirty="0" smtClean="0"/>
              <a:t>no apparent change</a:t>
            </a:r>
            <a:endParaRPr lang="en-GB" sz="1600" dirty="0"/>
          </a:p>
        </p:txBody>
      </p:sp>
      <p:sp>
        <p:nvSpPr>
          <p:cNvPr id="14" name="Content Placeholder 3"/>
          <p:cNvSpPr txBox="1">
            <a:spLocks/>
          </p:cNvSpPr>
          <p:nvPr/>
        </p:nvSpPr>
        <p:spPr>
          <a:xfrm>
            <a:off x="5351570" y="5147474"/>
            <a:ext cx="2605353" cy="626678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>
            <a:normAutofit fontScale="47500" lnSpcReduction="20000"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2400" b="0" i="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2400" b="0" i="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2000" b="0" i="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b="0" i="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GB" dirty="0" smtClean="0"/>
              <a:t>The graphite does not seem to be affected thermally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476653" y="5962648"/>
            <a:ext cx="46891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err="1" smtClean="0">
                <a:solidFill>
                  <a:srgbClr val="FF0000"/>
                </a:solidFill>
              </a:rPr>
              <a:t>Further</a:t>
            </a:r>
            <a:r>
              <a:rPr lang="fr-CH" b="1" dirty="0" smtClean="0">
                <a:solidFill>
                  <a:srgbClr val="FF0000"/>
                </a:solidFill>
              </a:rPr>
              <a:t> </a:t>
            </a:r>
            <a:r>
              <a:rPr lang="fr-CH" b="1" dirty="0" err="1" smtClean="0">
                <a:solidFill>
                  <a:srgbClr val="FF0000"/>
                </a:solidFill>
              </a:rPr>
              <a:t>study</a:t>
            </a:r>
            <a:r>
              <a:rPr lang="fr-CH" b="1" dirty="0" smtClean="0">
                <a:solidFill>
                  <a:srgbClr val="FF0000"/>
                </a:solidFill>
              </a:rPr>
              <a:t> on-</a:t>
            </a:r>
            <a:r>
              <a:rPr lang="fr-CH" b="1" dirty="0" err="1" smtClean="0">
                <a:solidFill>
                  <a:srgbClr val="FF0000"/>
                </a:solidFill>
              </a:rPr>
              <a:t>going</a:t>
            </a:r>
            <a:r>
              <a:rPr lang="fr-CH" b="1" dirty="0" smtClean="0">
                <a:solidFill>
                  <a:srgbClr val="FF0000"/>
                </a:solidFill>
              </a:rPr>
              <a:t> in </a:t>
            </a:r>
            <a:r>
              <a:rPr lang="fr-CH" b="1" dirty="0" err="1" smtClean="0">
                <a:solidFill>
                  <a:srgbClr val="FF0000"/>
                </a:solidFill>
              </a:rPr>
              <a:t>oven</a:t>
            </a:r>
            <a:r>
              <a:rPr lang="fr-CH" b="1" dirty="0" smtClean="0">
                <a:solidFill>
                  <a:srgbClr val="FF0000"/>
                </a:solidFill>
              </a:rPr>
              <a:t> at 1100°C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0388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animBg="1"/>
      <p:bldP spid="8" grpId="0"/>
      <p:bldP spid="9" grpId="0"/>
      <p:bldP spid="10" grpId="0"/>
      <p:bldP spid="11" grpId="0"/>
      <p:bldP spid="12" grpId="0" animBg="1"/>
      <p:bldP spid="13" grpId="0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Results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609" y="1160349"/>
            <a:ext cx="3616930" cy="393390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448" y="4967310"/>
            <a:ext cx="3498508" cy="126350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70056" y="1265861"/>
            <a:ext cx="3396837" cy="258245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70056" y="3848314"/>
            <a:ext cx="3408471" cy="2284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8270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Laser Impact – Conclusions	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No clear indication of oxidation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Observed damage generated by thermo-mechanical stresses (not representative of stresses from proton beams)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Highly pessimistic conditions in comparison to TDE: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dirty="0" smtClean="0"/>
              <a:t>Exposition times ~10ms (instead of us for TDE)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dirty="0" smtClean="0"/>
              <a:t>Atmosphere 100% air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0124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  <a:p>
            <a:pPr marL="0" indent="0" algn="ctr">
              <a:buNone/>
            </a:pPr>
            <a:r>
              <a:rPr lang="en-US" dirty="0"/>
              <a:t>Oxidation </a:t>
            </a:r>
            <a:r>
              <a:rPr lang="en-US" dirty="0" smtClean="0"/>
              <a:t>in air furnace</a:t>
            </a:r>
          </a:p>
          <a:p>
            <a:pPr marL="0" indent="0" algn="ctr">
              <a:buNone/>
            </a:pPr>
            <a:r>
              <a:rPr lang="en-GB" dirty="0"/>
              <a:t>Performed at CERN </a:t>
            </a:r>
            <a:r>
              <a:rPr lang="en-GB" dirty="0" smtClean="0"/>
              <a:t>by EN/MME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7447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Scope		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Remove thermomechanical stresses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Overly conservative exposition time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Exposition to 100% air atmosphere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0172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Methodology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Preheating air furnace to &gt;1100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°</a:t>
            </a:r>
            <a:r>
              <a:rPr lang="en-GB" dirty="0" smtClean="0"/>
              <a:t>C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Insertion of samples in furnace (temperature drop to ~850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°</a:t>
            </a:r>
            <a:r>
              <a:rPr lang="en-GB" dirty="0" smtClean="0"/>
              <a:t>C)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Samples maintained in furnace during 100s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Microscopy and chemical analysis of samples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3151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Results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093343"/>
            <a:ext cx="4209992" cy="188607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413" y="2979420"/>
            <a:ext cx="4139779" cy="154658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37405" y="1093343"/>
            <a:ext cx="4251199" cy="332761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91283" y="4625099"/>
            <a:ext cx="8752717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400" dirty="0"/>
              <a:t>No apparent change in microstructure</a:t>
            </a:r>
            <a:endParaRPr lang="en-GB" sz="2400" b="1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400" dirty="0"/>
              <a:t>Amount of O and Si </a:t>
            </a:r>
            <a:r>
              <a:rPr lang="en-GB" sz="2400" dirty="0" smtClean="0"/>
              <a:t>keep </a:t>
            </a:r>
            <a:r>
              <a:rPr lang="en-GB" sz="2400" dirty="0"/>
              <a:t>constant before and after the </a:t>
            </a:r>
            <a:r>
              <a:rPr lang="en-GB" sz="2400" dirty="0" smtClean="0"/>
              <a:t>study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400" dirty="0" smtClean="0"/>
              <a:t>Material does not seem to be affected by oxidation</a:t>
            </a:r>
            <a:endParaRPr lang="en-GB" sz="24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CH" sz="2400" b="1" dirty="0" err="1"/>
              <a:t>Further</a:t>
            </a:r>
            <a:r>
              <a:rPr lang="fr-CH" sz="2400" b="1" dirty="0"/>
              <a:t> </a:t>
            </a:r>
            <a:r>
              <a:rPr lang="fr-CH" sz="2400" b="1" dirty="0" smtClean="0"/>
              <a:t>test in </a:t>
            </a:r>
            <a:r>
              <a:rPr lang="fr-CH" sz="2400" b="1" dirty="0" err="1"/>
              <a:t>oven</a:t>
            </a:r>
            <a:r>
              <a:rPr lang="fr-CH" sz="2400" b="1" dirty="0"/>
              <a:t> at </a:t>
            </a:r>
            <a:r>
              <a:rPr lang="fr-CH" sz="2400" b="1" dirty="0" smtClean="0"/>
              <a:t>1100°C </a:t>
            </a:r>
            <a:r>
              <a:rPr lang="en-US" sz="2400" b="1" dirty="0" smtClean="0"/>
              <a:t>under way</a:t>
            </a:r>
            <a:endParaRPr lang="en-GB" sz="2400" b="1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7118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CERN_ENdept_Presentation_UbuntuFont</Template>
  <TotalTime>145</TotalTime>
  <Words>1126</Words>
  <Application>Microsoft Office PowerPoint</Application>
  <PresentationFormat>On-screen Show (4:3)</PresentationFormat>
  <Paragraphs>256</Paragraphs>
  <Slides>35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3" baseType="lpstr">
      <vt:lpstr>Arial</vt:lpstr>
      <vt:lpstr>Calibri</vt:lpstr>
      <vt:lpstr>Times New Roman</vt:lpstr>
      <vt:lpstr>Ubuntu</vt:lpstr>
      <vt:lpstr>Ubuntu Light</vt:lpstr>
      <vt:lpstr>Ubuntu Medium</vt:lpstr>
      <vt:lpstr>Wingdings</vt:lpstr>
      <vt:lpstr>CERN_ENdept_Presentation_ArialFont copy</vt:lpstr>
      <vt:lpstr>Oxidation behavior of graphite in air at high temperature</vt:lpstr>
      <vt:lpstr>PowerPoint Presentation</vt:lpstr>
      <vt:lpstr>Methodology</vt:lpstr>
      <vt:lpstr>Results</vt:lpstr>
      <vt:lpstr>Laser Impact – Conclusions </vt:lpstr>
      <vt:lpstr>PowerPoint Presentation</vt:lpstr>
      <vt:lpstr>Scope  </vt:lpstr>
      <vt:lpstr>Methodology</vt:lpstr>
      <vt:lpstr>Results</vt:lpstr>
      <vt:lpstr>PowerPoint Presentation</vt:lpstr>
      <vt:lpstr>Methodology</vt:lpstr>
      <vt:lpstr>Tested samples</vt:lpstr>
      <vt:lpstr>Results</vt:lpstr>
      <vt:lpstr>Conclusions</vt:lpstr>
      <vt:lpstr>PowerPoint Presentation</vt:lpstr>
      <vt:lpstr>Methodology</vt:lpstr>
      <vt:lpstr>Results</vt:lpstr>
      <vt:lpstr>General conclusions</vt:lpstr>
      <vt:lpstr>PowerPoint Presentation</vt:lpstr>
      <vt:lpstr>Laser heating – CERN/EN-MME</vt:lpstr>
      <vt:lpstr>Samples</vt:lpstr>
      <vt:lpstr>Laser Parameters</vt:lpstr>
      <vt:lpstr>Inspection procedure</vt:lpstr>
      <vt:lpstr>OM and SEM – Sigraflex</vt:lpstr>
      <vt:lpstr>OM and SEM – Sigraflex </vt:lpstr>
      <vt:lpstr>EDS – Sigraflex as received</vt:lpstr>
      <vt:lpstr>EDS – Sigraflex after impact</vt:lpstr>
      <vt:lpstr>OM – Sigrafine after impact</vt:lpstr>
      <vt:lpstr>SEM – Sigrafine after impact</vt:lpstr>
      <vt:lpstr>Furnace heating – CERN/EN-MME</vt:lpstr>
      <vt:lpstr>SEM – Sigraflex</vt:lpstr>
      <vt:lpstr>EDS – Sigraflex </vt:lpstr>
      <vt:lpstr>SEM – Sigrafine </vt:lpstr>
      <vt:lpstr>EDS – Sigrafine </vt:lpstr>
      <vt:lpstr>Summary of observations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Antonio Perillo Marcone</dc:creator>
  <cp:lastModifiedBy>Marco Calviani</cp:lastModifiedBy>
  <cp:revision>51</cp:revision>
  <dcterms:created xsi:type="dcterms:W3CDTF">2017-09-28T12:08:16Z</dcterms:created>
  <dcterms:modified xsi:type="dcterms:W3CDTF">2017-09-29T07:34:51Z</dcterms:modified>
</cp:coreProperties>
</file>