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02" r:id="rId1"/>
    <p:sldMasterId id="2147486908" r:id="rId2"/>
  </p:sldMasterIdLst>
  <p:notesMasterIdLst>
    <p:notesMasterId r:id="rId10"/>
  </p:notesMasterIdLst>
  <p:handoutMasterIdLst>
    <p:handoutMasterId r:id="rId11"/>
  </p:handoutMasterIdLst>
  <p:sldIdLst>
    <p:sldId id="1268" r:id="rId3"/>
    <p:sldId id="1360" r:id="rId4"/>
    <p:sldId id="1357" r:id="rId5"/>
    <p:sldId id="1358" r:id="rId6"/>
    <p:sldId id="1354" r:id="rId7"/>
    <p:sldId id="1355" r:id="rId8"/>
    <p:sldId id="1359" r:id="rId9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  <a:srgbClr val="D60093"/>
    <a:srgbClr val="CCFF99"/>
    <a:srgbClr val="FF3399"/>
    <a:srgbClr val="3784C3"/>
    <a:srgbClr val="FFFF99"/>
    <a:srgbClr val="FFFFCC"/>
    <a:srgbClr val="BBE0E3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7" autoAdjust="0"/>
    <p:restoredTop sz="94194" autoAdjust="0"/>
  </p:normalViewPr>
  <p:slideViewPr>
    <p:cSldViewPr>
      <p:cViewPr varScale="1">
        <p:scale>
          <a:sx n="90" d="100"/>
          <a:sy n="90" d="100"/>
        </p:scale>
        <p:origin x="978" y="84"/>
      </p:cViewPr>
      <p:guideLst>
        <p:guide orient="horz" pos="187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237" y="-96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10/19/2017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2950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4494633-67A9-4E43-ACD1-7A0FAA47A10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6734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CB8082-0065-4D3E-9FC1-5D8663F4A582}" type="datetime1">
              <a:rPr lang="en-US" smtClean="0"/>
              <a:t>10/19/2017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505586-E4B0-4B6F-B4B6-5D7B6C5E91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5300C-0A24-42BA-BDB5-373A422E7408}" type="datetime1">
              <a:rPr lang="en-US" smtClean="0"/>
              <a:t>10/19/2017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9FAF25-BF74-4972-B942-BFED45AA9C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F3E029-86F8-4F00-A453-1D09AA23701C}" type="datetime1">
              <a:rPr lang="en-US" smtClean="0"/>
              <a:t>10/19/2017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CDAFE-FB4B-4D61-9057-6D8FF3E9CC1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555A70-C52A-46FC-8004-DD20618951A1}" type="datetime1">
              <a:rPr lang="en-US" smtClean="0"/>
              <a:t>10/19/2017</a:t>
            </a:fld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A37E95-4F2D-4A84-B9A4-10565D1B41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153400" cy="715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33D92F-5C90-4BC4-8C07-0A03D655D939}" type="datetime1">
              <a:rPr lang="en-US" smtClean="0"/>
              <a:t>10/19/2017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8AD134-3581-4776-8AD8-FDC3823BF4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pmlogo.gif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1188" y="0"/>
            <a:ext cx="912812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7" descr="lhclogo.prev.eps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66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086600" cy="715962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2B83522-6E27-43EC-AB32-A27F6ABE838A}" type="datetime1">
              <a:rPr lang="en-US" smtClean="0"/>
              <a:t>10/19/2017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242F16B-63E4-4D15-90A6-73E0C1B4E6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Text Placeholder 4"/>
          <p:cNvSpPr>
            <a:spLocks noGrp="1"/>
          </p:cNvSpPr>
          <p:nvPr>
            <p:ph type="body" sz="half" idx="10"/>
          </p:nvPr>
        </p:nvSpPr>
        <p:spPr>
          <a:xfrm>
            <a:off x="152400" y="990600"/>
            <a:ext cx="426720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032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1650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4122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35496" y="6505599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latin typeface="Constantia" pitchFamily="18" charset="0"/>
              </a:rPr>
              <a:t>H. Damerau, A. Findlay,</a:t>
            </a:r>
            <a:r>
              <a:rPr lang="en-US" sz="1400" baseline="0" dirty="0" smtClean="0">
                <a:latin typeface="Constantia" pitchFamily="18" charset="0"/>
              </a:rPr>
              <a:t> S. Hancock, </a:t>
            </a:r>
            <a:r>
              <a:rPr lang="en-US" sz="1400" dirty="0" smtClean="0">
                <a:latin typeface="Constantia" pitchFamily="18" charset="0"/>
              </a:rPr>
              <a:t>CMAC 16/08/2012</a:t>
            </a:r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863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2672B-0E48-4E63-B5CA-865553F0B90B}" type="datetime1">
              <a:rPr lang="en-US" smtClean="0"/>
              <a:t>10/19/2017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0BCA23-32AC-4B7C-8AE3-3A46E140FAB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ble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09577-747F-4E3C-BF10-7B723E0A5379}" type="datetime1">
              <a:rPr lang="en-US" smtClean="0"/>
              <a:t>10/19/2017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F02427-AFE3-4BCF-9038-0FB899F3E4BB}" type="slidenum">
              <a:rPr lang="en-US"/>
              <a:pPr/>
              <a:t>‹#›</a:t>
            </a:fld>
            <a:endParaRPr lang="en-US" sz="14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396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0239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039313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429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656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buFont typeface="Arial" pitchFamily="34" charset="0"/>
              <a:buChar char="•"/>
              <a:defRPr sz="2400"/>
            </a:lvl1pPr>
            <a:lvl2pPr marL="914400" indent="-457200">
              <a:buFont typeface="Arial" pitchFamily="34" charset="0"/>
              <a:buChar char="•"/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7442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/>
          <a:lstStyle>
            <a:lvl1pPr>
              <a:defRPr sz="36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008408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タイトル（上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タイトルテキスト</a:t>
            </a:r>
          </a:p>
        </p:txBody>
      </p:sp>
      <p:sp>
        <p:nvSpPr>
          <p:cNvPr id="62" name="Shape 6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本文レベル1</a:t>
            </a:r>
          </a:p>
          <a:p>
            <a:pPr lvl="1"/>
            <a:r>
              <a:t>本文レベル2</a:t>
            </a:r>
          </a:p>
          <a:p>
            <a:pPr lvl="2"/>
            <a:r>
              <a:t>本文レベル3</a:t>
            </a:r>
          </a:p>
          <a:p>
            <a:pPr lvl="3"/>
            <a:r>
              <a:t>本文レベル4</a:t>
            </a:r>
          </a:p>
          <a:p>
            <a:pPr lvl="4"/>
            <a:r>
              <a:t>本文レベル 5</a:t>
            </a:r>
          </a:p>
        </p:txBody>
      </p:sp>
      <p:sp>
        <p:nvSpPr>
          <p:cNvPr id="63" name="Shape 6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5616548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97089497-6043-4A13-B4D8-5E09838C7E08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52550" y="3505200"/>
            <a:ext cx="6400800" cy="23241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lvl="1">
              <a:defRPr/>
            </a:lvl2pPr>
            <a:lvl3pPr lvl="2">
              <a:defRPr/>
            </a:lvl3pPr>
            <a:lvl4pPr lvl="3">
              <a:defRPr/>
            </a:lvl4pPr>
            <a:lvl5pPr lvl="4">
              <a:defRPr/>
            </a:lvl5pPr>
          </a:lstStyle>
          <a:p>
            <a:r>
              <a:rPr lang="de-CH"/>
              <a:t>Text Level 1 20 Pt. </a:t>
            </a:r>
          </a:p>
          <a:p>
            <a:pPr lvl="1"/>
            <a:r>
              <a:rPr lang="de-CH"/>
              <a:t>Text Level 2 18 Pt.</a:t>
            </a:r>
          </a:p>
          <a:p>
            <a:pPr lvl="2"/>
            <a:r>
              <a:rPr lang="de-CH"/>
              <a:t>Text Level 3 16 Pt.</a:t>
            </a:r>
          </a:p>
          <a:p>
            <a:pPr lvl="3"/>
            <a:r>
              <a:rPr lang="de-CH"/>
              <a:t>Text Level 4 14 Pt.</a:t>
            </a:r>
          </a:p>
          <a:p>
            <a:pPr lvl="4"/>
            <a:r>
              <a:rPr lang="de-CH"/>
              <a:t>Text Level 5 14 Pt.</a:t>
            </a:r>
            <a:endParaRPr lang="en-US"/>
          </a:p>
        </p:txBody>
      </p:sp>
      <p:sp>
        <p:nvSpPr>
          <p:cNvPr id="266246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0193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676502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37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5A979-D4E1-45EA-AC55-CC1471351C35}" type="datetime1">
              <a:rPr lang="en-US" smtClean="0"/>
              <a:t>10/19/2017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94539-D6C4-43A4-B860-F1DFC8E4D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95845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7077611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1" hangingPunct="1"/>
            <a:fld id="{57C3E7D3-E8A8-4E1B-881E-DBC7929F1526}" type="slidenum">
              <a:rPr lang="en-US" sz="1400">
                <a:solidFill>
                  <a:srgbClr val="000000"/>
                </a:solidFill>
                <a:latin typeface="Arial" pitchFamily="34" charset="0"/>
              </a:rPr>
              <a:pPr eaLnBrk="1" hangingPunct="1"/>
              <a:t>‹#›</a:t>
            </a:fld>
            <a:endParaRPr lang="en-US" sz="14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 userDrawn="1">
            <p:ph type="ftr" sz="quarter" idx="10"/>
          </p:nvPr>
        </p:nvSpPr>
        <p:spPr>
          <a:xfrm>
            <a:off x="3124200" y="6632575"/>
            <a:ext cx="2895600" cy="252413"/>
          </a:xfrm>
          <a:prstGeom prst="rect">
            <a:avLst/>
          </a:prstGeom>
        </p:spPr>
        <p:txBody>
          <a:bodyPr/>
          <a:lstStyle/>
          <a:p>
            <a:pPr eaLnBrk="1" hangingPunct="1"/>
            <a:r>
              <a:rPr lang="en-GB" sz="1400" smtClean="0">
                <a:solidFill>
                  <a:srgbClr val="000000"/>
                </a:solidFill>
                <a:latin typeface="Arial" pitchFamily="34" charset="0"/>
              </a:rPr>
              <a:t>Energy calibration WG / J. Wenninger</a:t>
            </a: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8" name="Date Placeholder 4"/>
          <p:cNvSpPr>
            <a:spLocks noGrp="1"/>
          </p:cNvSpPr>
          <p:nvPr userDrawn="1">
            <p:ph type="dt" sz="half" idx="12"/>
          </p:nvPr>
        </p:nvSpPr>
        <p:spPr>
          <a:xfrm>
            <a:off x="34925" y="6616700"/>
            <a:ext cx="2133600" cy="268288"/>
          </a:xfrm>
          <a:prstGeom prst="rect">
            <a:avLst/>
          </a:prstGeom>
        </p:spPr>
        <p:txBody>
          <a:bodyPr/>
          <a:lstStyle/>
          <a:p>
            <a:pPr eaLnBrk="1" hangingPunct="1"/>
            <a:fld id="{418D2191-7EEC-44BE-B50A-DB54BA4693ED}" type="datetime1">
              <a:rPr lang="en-US" sz="1400" smtClean="0">
                <a:solidFill>
                  <a:srgbClr val="000000"/>
                </a:solidFill>
                <a:latin typeface="Arial" pitchFamily="34" charset="0"/>
              </a:rPr>
              <a:t>10/19/2017</a:t>
            </a:fld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08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649C30-BAE5-4351-A281-95848C954BB7}" type="datetime1">
              <a:rPr lang="en-US" smtClean="0"/>
              <a:t>10/19/2017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0DC79-7F61-41FF-9316-39EF2215662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CA4E0-52D8-4C0F-B68B-2ED3E2E2B243}" type="datetime1">
              <a:rPr lang="en-US" smtClean="0"/>
              <a:t>10/19/2017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54AE3-93E8-4287-A05B-4B0FBAEEFE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6"/>
          <p:cNvSpPr>
            <a:spLocks noChangeArrowheads="1"/>
          </p:cNvSpPr>
          <p:nvPr userDrawn="1"/>
        </p:nvSpPr>
        <p:spPr bwMode="auto">
          <a:xfrm>
            <a:off x="0" y="0"/>
            <a:ext cx="9144000" cy="762000"/>
          </a:xfrm>
          <a:prstGeom prst="rect">
            <a:avLst/>
          </a:prstGeom>
          <a:gradFill rotWithShape="1">
            <a:gsLst>
              <a:gs pos="0">
                <a:srgbClr val="003368"/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5" name="Picture 37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0100" y="0"/>
            <a:ext cx="6520054" cy="8001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xfrm rot="16200000">
            <a:off x="-552450" y="5962650"/>
            <a:ext cx="14478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DD43B2-E169-4563-8007-1378D524291E}" type="datetime1">
              <a:rPr lang="en-US" smtClean="0"/>
              <a:t>10/19/2017</a:t>
            </a:fld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xfrm rot="16200000">
            <a:off x="-2133600" y="2933700"/>
            <a:ext cx="4610100" cy="342900"/>
          </a:xfrm>
        </p:spPr>
        <p:txBody>
          <a:bodyPr/>
          <a:lstStyle>
            <a:lvl1pPr>
              <a:defRPr sz="1200" b="1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E4E98C2-E612-405D-9D9D-D2D7EB854B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7337161" y="16152"/>
            <a:ext cx="1786338" cy="72969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54" y="0"/>
            <a:ext cx="1822041" cy="762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01070" y="928072"/>
            <a:ext cx="8410695" cy="43541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CBCC29-A6E3-4356-BC8E-6D78F014DF75}" type="datetime1">
              <a:rPr lang="en-US" smtClean="0"/>
              <a:t>10/19/2017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10275-3A49-46CA-A6EE-68DB2BA804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D8A3CC-1934-4E62-A24C-082418587277}" type="datetime1">
              <a:rPr lang="en-US" smtClean="0"/>
              <a:t>10/19/2017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BEA62-16F5-4832-A462-CC341ED0F65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B37AAE-0BB5-4201-BFDC-E3AE2457D26B}" type="datetime1">
              <a:rPr lang="en-US" smtClean="0"/>
              <a:t>10/19/2017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C1E19-85E8-4E0E-9136-72C62C7695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1534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715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 rot="16200000">
            <a:off x="-495300" y="5905500"/>
            <a:ext cx="14478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CDD9DBD-28EE-4CE5-81CA-35493A614158}" type="datetime1">
              <a:rPr lang="en-US" smtClean="0"/>
              <a:t>10/19/2017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 rot="16200000">
            <a:off x="-1981200" y="2971800"/>
            <a:ext cx="4419600" cy="4572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GB" smtClean="0"/>
              <a:t>Energy calibration WG / J. Wenninger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6700" y="6400800"/>
            <a:ext cx="9144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93C8C17-11B6-4841-AA6C-480BD23B03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882" r:id="rId1"/>
    <p:sldLayoutId id="2147486883" r:id="rId2"/>
    <p:sldLayoutId id="2147486884" r:id="rId3"/>
    <p:sldLayoutId id="2147486885" r:id="rId4"/>
    <p:sldLayoutId id="2147486886" r:id="rId5"/>
    <p:sldLayoutId id="2147486894" r:id="rId6"/>
    <p:sldLayoutId id="2147486887" r:id="rId7"/>
    <p:sldLayoutId id="2147486888" r:id="rId8"/>
    <p:sldLayoutId id="2147486889" r:id="rId9"/>
    <p:sldLayoutId id="2147486890" r:id="rId10"/>
    <p:sldLayoutId id="2147486891" r:id="rId11"/>
    <p:sldLayoutId id="2147486892" r:id="rId12"/>
    <p:sldLayoutId id="2147486893" r:id="rId13"/>
    <p:sldLayoutId id="2147486895" r:id="rId14"/>
    <p:sldLayoutId id="2147486896" r:id="rId15"/>
    <p:sldLayoutId id="2147486897" r:id="rId16"/>
    <p:sldLayoutId id="2147486898" r:id="rId17"/>
    <p:sldLayoutId id="2147486899" r:id="rId18"/>
    <p:sldLayoutId id="2147486900" r:id="rId19"/>
    <p:sldLayoutId id="2147486901" r:id="rId20"/>
    <p:sldLayoutId id="2147486902" r:id="rId21"/>
    <p:sldLayoutId id="2147486903" r:id="rId22"/>
    <p:sldLayoutId id="2147486904" r:id="rId23"/>
    <p:sldLayoutId id="2147486905" r:id="rId24"/>
    <p:sldLayoutId id="2147486906" r:id="rId25"/>
    <p:sldLayoutId id="2147486907" r:id="rId26"/>
    <p:sldLayoutId id="2147486914" r:id="rId27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FF0000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FF"/>
        </a:buClr>
        <a:buSzPct val="80000"/>
        <a:buFont typeface="Wingdings" pitchFamily="2" charset="2"/>
        <a:buChar char="q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785813"/>
            <a:ext cx="8229600" cy="563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dirty="0" smtClean="0"/>
              <a:t>Text Level 1 20 </a:t>
            </a:r>
            <a:r>
              <a:rPr lang="de-CH" dirty="0" err="1" smtClean="0"/>
              <a:t>Pt</a:t>
            </a:r>
            <a:r>
              <a:rPr lang="de-CH" dirty="0" smtClean="0"/>
              <a:t>. </a:t>
            </a:r>
          </a:p>
          <a:p>
            <a:pPr lvl="1"/>
            <a:r>
              <a:rPr lang="de-CH" dirty="0" smtClean="0"/>
              <a:t>Text Level 2 18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2"/>
            <a:r>
              <a:rPr lang="de-CH" dirty="0" smtClean="0"/>
              <a:t>Text Level 3 16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3"/>
            <a:r>
              <a:rPr lang="de-CH" dirty="0" smtClean="0"/>
              <a:t>Text Level 4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</a:p>
          <a:p>
            <a:pPr lvl="4"/>
            <a:r>
              <a:rPr lang="de-CH" dirty="0" smtClean="0"/>
              <a:t>Text Level 5 14 </a:t>
            </a:r>
            <a:r>
              <a:rPr lang="de-CH" dirty="0" err="1" smtClean="0"/>
              <a:t>Pt</a:t>
            </a:r>
            <a:r>
              <a:rPr lang="de-CH" dirty="0" smtClean="0"/>
              <a:t>.</a:t>
            </a:r>
            <a:endParaRPr lang="en-US" dirty="0" smtClean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209800" y="6556375"/>
            <a:ext cx="4648200" cy="2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2012-03-26</a:t>
            </a:r>
          </a:p>
        </p:txBody>
      </p:sp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381000" y="6542088"/>
            <a:ext cx="3386138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LHC 8:30 meeting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5727700" y="6542088"/>
            <a:ext cx="26670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r>
              <a:rPr lang="en-US" sz="1300" dirty="0" smtClean="0">
                <a:solidFill>
                  <a:srgbClr val="000000"/>
                </a:solidFill>
                <a:latin typeface="Arial" pitchFamily="34" charset="0"/>
              </a:rPr>
              <a:t>EBH</a:t>
            </a:r>
            <a:endParaRPr lang="en-US" sz="13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30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463550" y="79375"/>
            <a:ext cx="8218488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5" name="Line 21"/>
          <p:cNvSpPr>
            <a:spLocks noChangeShapeType="1"/>
          </p:cNvSpPr>
          <p:nvPr/>
        </p:nvSpPr>
        <p:spPr bwMode="auto">
          <a:xfrm>
            <a:off x="468313" y="649922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6" name="Text Box 22"/>
          <p:cNvSpPr txBox="1">
            <a:spLocks noChangeArrowheads="1"/>
          </p:cNvSpPr>
          <p:nvPr userDrawn="1"/>
        </p:nvSpPr>
        <p:spPr bwMode="auto">
          <a:xfrm>
            <a:off x="8039100" y="6507163"/>
            <a:ext cx="10541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  <a:defRPr/>
            </a:pPr>
            <a:fld id="{D9D0EF41-8BD5-4BA3-B152-07B4757AE79F}" type="slidenum">
              <a:rPr lang="en-US" sz="1600">
                <a:solidFill>
                  <a:srgbClr val="000000"/>
                </a:solidFill>
                <a:latin typeface="Arial" pitchFamily="34" charset="0"/>
              </a:rPr>
              <a:pPr algn="r" eaLnBrk="1" hangingPunct="1">
                <a:spcBef>
                  <a:spcPct val="50000"/>
                </a:spcBef>
                <a:defRPr/>
              </a:pPr>
              <a:t>‹#›</a:t>
            </a:fld>
            <a:endParaRPr lang="en-US" sz="16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1047" name="Line 23"/>
          <p:cNvSpPr>
            <a:spLocks noChangeShapeType="1"/>
          </p:cNvSpPr>
          <p:nvPr userDrawn="1"/>
        </p:nvSpPr>
        <p:spPr bwMode="auto">
          <a:xfrm>
            <a:off x="458788" y="714375"/>
            <a:ext cx="8229600" cy="0"/>
          </a:xfrm>
          <a:prstGeom prst="line">
            <a:avLst/>
          </a:prstGeom>
          <a:noFill/>
          <a:ln w="19050">
            <a:solidFill>
              <a:srgbClr val="003399"/>
            </a:solidFill>
            <a:round/>
            <a:headEnd/>
            <a:tailEnd/>
          </a:ln>
          <a:effectLst/>
        </p:spPr>
        <p:txBody>
          <a:bodyPr/>
          <a:lstStyle/>
          <a:p>
            <a:pPr eaLnBrk="1" hangingPunct="1">
              <a:defRPr/>
            </a:pPr>
            <a:endParaRPr 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673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09" r:id="rId1"/>
    <p:sldLayoutId id="2147486910" r:id="rId2"/>
    <p:sldLayoutId id="2147486911" r:id="rId3"/>
    <p:sldLayoutId id="2147486912" r:id="rId4"/>
    <p:sldLayoutId id="2147486913" r:id="rId5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003399"/>
          </a:solidFill>
          <a:latin typeface="Helvetica" pitchFamily="34" charset="0"/>
        </a:defRPr>
      </a:lvl9pPr>
    </p:titleStyle>
    <p:bodyStyle>
      <a:lvl1pPr marL="2286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2000">
          <a:solidFill>
            <a:srgbClr val="003399"/>
          </a:solidFill>
          <a:latin typeface="+mn-lt"/>
          <a:ea typeface="+mn-ea"/>
          <a:cs typeface="+mn-cs"/>
        </a:defRPr>
      </a:lvl1pPr>
      <a:lvl2pPr marL="565150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906463" indent="-2222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3pPr>
      <a:lvl4pPr marL="1249363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6017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0589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5161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29733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430588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8387" y="1278320"/>
            <a:ext cx="6951305" cy="1470025"/>
          </a:xfrm>
        </p:spPr>
        <p:txBody>
          <a:bodyPr/>
          <a:lstStyle/>
          <a:p>
            <a:pPr>
              <a:spcBef>
                <a:spcPts val="4800"/>
              </a:spcBef>
            </a:pPr>
            <a:r>
              <a:rPr lang="en-US" sz="4000" dirty="0" smtClean="0"/>
              <a:t>Depolarization (hardware)</a:t>
            </a:r>
            <a:endParaRPr lang="fr-FR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8214" y="3236975"/>
            <a:ext cx="7040900" cy="537670"/>
          </a:xfrm>
        </p:spPr>
        <p:txBody>
          <a:bodyPr/>
          <a:lstStyle/>
          <a:p>
            <a:r>
              <a:rPr lang="en-US" sz="2400" dirty="0" smtClean="0"/>
              <a:t>J. </a:t>
            </a:r>
            <a:r>
              <a:rPr lang="en-US" sz="2400" dirty="0" err="1" smtClean="0"/>
              <a:t>Wenninger</a:t>
            </a:r>
            <a:endParaRPr lang="en-US" sz="2400" dirty="0" smtClean="0"/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1520251" y="4158695"/>
            <a:ext cx="6336825" cy="844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80000"/>
              <a:buFont typeface="Wingdings" pitchFamily="2" charset="2"/>
              <a:buNone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1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 smtClean="0"/>
              <a:t>With input from the BE RF colleagues </a:t>
            </a:r>
          </a:p>
          <a:p>
            <a:r>
              <a:rPr lang="en-US" kern="0" dirty="0" smtClean="0"/>
              <a:t>W. </a:t>
            </a:r>
            <a:r>
              <a:rPr lang="en-US" kern="0" dirty="0" err="1" smtClean="0"/>
              <a:t>Hoefle</a:t>
            </a:r>
            <a:r>
              <a:rPr lang="en-US" kern="0" dirty="0" smtClean="0"/>
              <a:t>, D. </a:t>
            </a:r>
            <a:r>
              <a:rPr lang="en-US" kern="0" dirty="0" err="1" smtClean="0"/>
              <a:t>Valuch</a:t>
            </a:r>
            <a:r>
              <a:rPr lang="en-US" kern="0" dirty="0" smtClean="0"/>
              <a:t>, L. </a:t>
            </a:r>
            <a:r>
              <a:rPr lang="en-US" kern="0" dirty="0" err="1" smtClean="0"/>
              <a:t>Arnaudon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52244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Depolarization process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DD43B2-E169-4563-8007-1378D524291E}" type="datetime1">
              <a:rPr lang="en-US" smtClean="0"/>
              <a:t>10/19/2017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01070" y="928072"/>
            <a:ext cx="8300029" cy="2692953"/>
          </a:xfrm>
        </p:spPr>
        <p:txBody>
          <a:bodyPr/>
          <a:lstStyle/>
          <a:p>
            <a:r>
              <a:rPr lang="en-GB" sz="1800" dirty="0" smtClean="0"/>
              <a:t>The depolarization process itself was never studied in detail at LEP.</a:t>
            </a:r>
          </a:p>
          <a:p>
            <a:r>
              <a:rPr lang="en-GB" sz="1800" dirty="0" smtClean="0"/>
              <a:t>Some ‘magic’ depolarization settings were established and kept for the entire LEP life-cycle.</a:t>
            </a:r>
          </a:p>
          <a:p>
            <a:r>
              <a:rPr lang="en-GB" sz="1800" dirty="0" smtClean="0"/>
              <a:t>It is not unrealistic to assume that as a starting point one can consider similar depolarization settings for FCC-</a:t>
            </a:r>
            <a:r>
              <a:rPr lang="en-GB" sz="1800" dirty="0" err="1" smtClean="0"/>
              <a:t>ee</a:t>
            </a:r>
            <a:r>
              <a:rPr lang="en-GB" sz="1800" dirty="0" smtClean="0"/>
              <a:t> and LEP.</a:t>
            </a:r>
          </a:p>
          <a:p>
            <a:pPr lvl="1"/>
            <a:r>
              <a:rPr lang="en-GB" sz="1600" dirty="0" smtClean="0"/>
              <a:t>Scale the time scales for the ~4 times longer revolution period.</a:t>
            </a:r>
          </a:p>
          <a:p>
            <a:pPr lvl="1"/>
            <a:r>
              <a:rPr lang="en-GB" sz="1600" dirty="0" smtClean="0"/>
              <a:t>More issues with </a:t>
            </a:r>
            <a:r>
              <a:rPr lang="en-GB" sz="1600" dirty="0" err="1"/>
              <a:t>d</a:t>
            </a:r>
            <a:r>
              <a:rPr lang="en-GB" sz="1600" dirty="0" err="1" smtClean="0"/>
              <a:t>ecoherence</a:t>
            </a:r>
            <a:r>
              <a:rPr lang="en-GB" sz="1600" dirty="0" smtClean="0"/>
              <a:t> of the spin vectors during depolarization process at FCC-</a:t>
            </a:r>
            <a:r>
              <a:rPr lang="en-GB" sz="1600" dirty="0" err="1" smtClean="0"/>
              <a:t>ee</a:t>
            </a:r>
            <a:r>
              <a:rPr lang="en-GB" sz="1600" dirty="0" smtClean="0"/>
              <a:t> ?!?</a:t>
            </a:r>
            <a:endParaRPr lang="en-GB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2360" y="3748997"/>
            <a:ext cx="3596304" cy="234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991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LEP kicker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1B3F09-83F8-410F-A8B2-B9B09D95A996}" type="datetime1">
              <a:rPr lang="en-US" smtClean="0"/>
              <a:t>10/19/2017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49562" y="948298"/>
            <a:ext cx="8261625" cy="1550005"/>
          </a:xfrm>
        </p:spPr>
        <p:txBody>
          <a:bodyPr/>
          <a:lstStyle/>
          <a:p>
            <a:r>
              <a:rPr lang="en-GB" sz="1800" dirty="0" smtClean="0"/>
              <a:t>Magnetic kicker with max field of ~</a:t>
            </a:r>
            <a:r>
              <a:rPr lang="en-GB" sz="1800" dirty="0"/>
              <a:t> </a:t>
            </a:r>
            <a:r>
              <a:rPr lang="en-GB" sz="1800" dirty="0" smtClean="0"/>
              <a:t>0.4x10</a:t>
            </a:r>
            <a:r>
              <a:rPr lang="en-GB" sz="1800" baseline="30000" dirty="0" smtClean="0"/>
              <a:t>-3</a:t>
            </a:r>
            <a:r>
              <a:rPr lang="en-GB" sz="1800" dirty="0" smtClean="0"/>
              <a:t> Tm.</a:t>
            </a:r>
          </a:p>
          <a:p>
            <a:r>
              <a:rPr lang="en-GB" sz="1800" dirty="0" smtClean="0"/>
              <a:t>Kicker pulse: ~1 </a:t>
            </a:r>
            <a:r>
              <a:rPr lang="en-GB" sz="1800" dirty="0" err="1" smtClean="0">
                <a:latin typeface="Symbol" panose="05050102010706020507" pitchFamily="18" charset="2"/>
              </a:rPr>
              <a:t>m</a:t>
            </a:r>
            <a:r>
              <a:rPr lang="en-GB" sz="1800" dirty="0" err="1" smtClean="0"/>
              <a:t>s</a:t>
            </a:r>
            <a:r>
              <a:rPr lang="en-GB" sz="1800" dirty="0" smtClean="0"/>
              <a:t> FWMH. One pulse per revolution.</a:t>
            </a:r>
          </a:p>
          <a:p>
            <a:r>
              <a:rPr lang="en-GB" sz="1800" dirty="0" smtClean="0"/>
              <a:t>Standard field strength for depolarization ~ 0.2x10</a:t>
            </a:r>
            <a:r>
              <a:rPr lang="en-GB" sz="1800" baseline="30000" dirty="0" smtClean="0"/>
              <a:t>-3</a:t>
            </a:r>
            <a:r>
              <a:rPr lang="en-GB" sz="1800" dirty="0" smtClean="0"/>
              <a:t> Tm.</a:t>
            </a:r>
          </a:p>
          <a:p>
            <a:pPr lvl="1"/>
            <a:r>
              <a:rPr lang="en-GB" sz="1600" dirty="0" smtClean="0"/>
              <a:t>orbit kick of 1.2 </a:t>
            </a:r>
            <a:r>
              <a:rPr lang="en-GB" sz="1600" dirty="0" err="1" smtClean="0">
                <a:latin typeface="Symbol" panose="05050102010706020507" pitchFamily="18" charset="2"/>
              </a:rPr>
              <a:t>m</a:t>
            </a:r>
            <a:r>
              <a:rPr lang="en-GB" sz="1600" dirty="0" err="1" smtClean="0"/>
              <a:t>rad</a:t>
            </a:r>
            <a:r>
              <a:rPr lang="en-GB" sz="1600" dirty="0" smtClean="0"/>
              <a:t>, spin rotation of 140 </a:t>
            </a:r>
            <a:r>
              <a:rPr lang="en-GB" sz="1600" dirty="0" err="1" smtClean="0">
                <a:latin typeface="Symbol" panose="05050102010706020507" pitchFamily="18" charset="2"/>
              </a:rPr>
              <a:t>m</a:t>
            </a:r>
            <a:r>
              <a:rPr lang="en-GB" sz="1600" dirty="0" err="1" smtClean="0"/>
              <a:t>rad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549562" y="2699305"/>
            <a:ext cx="4808835" cy="3606626"/>
            <a:chOff x="654690" y="2827067"/>
            <a:chExt cx="4808835" cy="3606626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4690" y="2827067"/>
              <a:ext cx="4808835" cy="3606626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1883650" y="4081885"/>
              <a:ext cx="345645" cy="0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FF00"/>
              </a:solidFill>
              <a:prstDash val="sysDash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1105127" y="3743331"/>
              <a:ext cx="766557" cy="338554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600" b="1" kern="0" dirty="0" smtClean="0">
                  <a:solidFill>
                    <a:srgbClr val="FFFF00"/>
                  </a:solidFill>
                  <a:latin typeface="+mn-lt"/>
                </a:rPr>
                <a:t>~ 1 </a:t>
              </a:r>
              <a:r>
                <a:rPr lang="en-GB" sz="1600" b="1" kern="0" dirty="0" err="1" smtClean="0">
                  <a:solidFill>
                    <a:srgbClr val="FFFF00"/>
                  </a:solidFill>
                  <a:latin typeface="Symbol" panose="05050102010706020507" pitchFamily="18" charset="2"/>
                </a:rPr>
                <a:t>m</a:t>
              </a:r>
              <a:r>
                <a:rPr lang="en-GB" sz="1600" b="1" kern="0" dirty="0" err="1" smtClean="0">
                  <a:solidFill>
                    <a:srgbClr val="FFFF00"/>
                  </a:solidFill>
                  <a:latin typeface="+mn-lt"/>
                </a:rPr>
                <a:t>s</a:t>
              </a:r>
              <a:endParaRPr lang="en-GB" sz="1600" b="1" kern="0" dirty="0" smtClean="0">
                <a:solidFill>
                  <a:srgbClr val="FFFF00"/>
                </a:solidFill>
                <a:latin typeface="+mn-lt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5841561" y="4770431"/>
            <a:ext cx="2957185" cy="1479379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</a:pPr>
            <a:r>
              <a:rPr lang="en-GB" sz="1400" i="1" kern="0" dirty="0" smtClean="0">
                <a:latin typeface="+mn-lt"/>
              </a:rPr>
              <a:t>L. </a:t>
            </a:r>
            <a:r>
              <a:rPr lang="en-GB" sz="1400" i="1" kern="0" dirty="0" err="1">
                <a:latin typeface="+mn-lt"/>
              </a:rPr>
              <a:t>Arnaudon</a:t>
            </a:r>
            <a:r>
              <a:rPr lang="en-GB" sz="1400" i="1" kern="0" dirty="0">
                <a:latin typeface="+mn-lt"/>
              </a:rPr>
              <a:t>, S. Myers and R. Olsen, Commissioning of </a:t>
            </a:r>
            <a:r>
              <a:rPr lang="en-GB" sz="1400" i="1" kern="0" dirty="0" smtClean="0">
                <a:latin typeface="+mn-lt"/>
              </a:rPr>
              <a:t>the LEP </a:t>
            </a:r>
            <a:r>
              <a:rPr lang="en-GB" sz="1400" i="1" kern="0" dirty="0">
                <a:latin typeface="+mn-lt"/>
              </a:rPr>
              <a:t>transverse feedback system, </a:t>
            </a:r>
            <a:r>
              <a:rPr lang="en-GB" sz="1400" i="1" kern="0" dirty="0" smtClean="0">
                <a:latin typeface="+mn-lt"/>
              </a:rPr>
              <a:t>Proc</a:t>
            </a:r>
            <a:r>
              <a:rPr lang="en-GB" sz="1400" i="1" kern="0" dirty="0">
                <a:latin typeface="+mn-lt"/>
              </a:rPr>
              <a:t>. IEEE </a:t>
            </a:r>
            <a:r>
              <a:rPr lang="en-GB" sz="1400" i="1" kern="0" dirty="0" smtClean="0">
                <a:latin typeface="+mn-lt"/>
              </a:rPr>
              <a:t>Particle accelerator </a:t>
            </a:r>
            <a:r>
              <a:rPr lang="en-GB" sz="1400" i="1" kern="0" dirty="0">
                <a:latin typeface="+mn-lt"/>
              </a:rPr>
              <a:t>Conf. </a:t>
            </a:r>
            <a:r>
              <a:rPr lang="en-GB" sz="1400" i="1" kern="0" dirty="0" smtClean="0">
                <a:latin typeface="+mn-lt"/>
              </a:rPr>
              <a:t>EPAC90 (Nice</a:t>
            </a:r>
            <a:r>
              <a:rPr lang="en-GB" sz="1400" i="1" kern="0" dirty="0">
                <a:latin typeface="+mn-lt"/>
              </a:rPr>
              <a:t>, 1990 </a:t>
            </a:r>
            <a:r>
              <a:rPr lang="en-GB" sz="1400" i="1" kern="0" dirty="0" smtClean="0">
                <a:latin typeface="+mn-lt"/>
              </a:rPr>
              <a:t>)</a:t>
            </a:r>
            <a:endParaRPr lang="en-GB" sz="1400" i="1" kern="0" dirty="0">
              <a:latin typeface="+mn-lt"/>
            </a:endParaRPr>
          </a:p>
          <a:p>
            <a:pPr marL="171450" indent="-171450">
              <a:spcBef>
                <a:spcPct val="20000"/>
              </a:spcBef>
              <a:spcAft>
                <a:spcPts val="400"/>
              </a:spcAft>
              <a:buClr>
                <a:srgbClr val="0000FF"/>
              </a:buClr>
              <a:buSzPct val="80000"/>
              <a:buFont typeface="Arial" panose="020B0604020202020204" pitchFamily="34" charset="0"/>
              <a:buChar char="•"/>
            </a:pPr>
            <a:endParaRPr lang="en-GB" sz="1400" i="1" kern="0" dirty="0" smtClean="0"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9339" y="2599879"/>
            <a:ext cx="2834824" cy="1849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009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LEP depolarization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FB87D87-8C6A-46AF-B36F-735791A6C130}" type="datetime1">
              <a:rPr lang="en-US" smtClean="0"/>
              <a:t>10/19/2017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42900" y="932675"/>
            <a:ext cx="8554907" cy="1881845"/>
          </a:xfrm>
        </p:spPr>
        <p:txBody>
          <a:bodyPr/>
          <a:lstStyle/>
          <a:p>
            <a:r>
              <a:rPr lang="en-GB" sz="1600" dirty="0" smtClean="0"/>
              <a:t>Depolarization sweeps were typically 22 Hz wide to provide an energy within </a:t>
            </a:r>
            <a:r>
              <a:rPr lang="en-GB" sz="1600" dirty="0" smtClean="0">
                <a:sym typeface="Symbol" panose="05050102010706020507" pitchFamily="18" charset="2"/>
              </a:rPr>
              <a:t>0.44 MeV.</a:t>
            </a:r>
          </a:p>
          <a:p>
            <a:pPr lvl="1"/>
            <a:r>
              <a:rPr lang="en-GB" sz="1400" dirty="0" smtClean="0">
                <a:sym typeface="Symbol" panose="05050102010706020507" pitchFamily="18" charset="2"/>
              </a:rPr>
              <a:t>More precise frequency determinations were possible, usually not used because the standard accuracy was adequate and more accurate scans could be time consuming.</a:t>
            </a:r>
            <a:endParaRPr lang="en-GB" sz="1400" dirty="0">
              <a:sym typeface="Symbol" panose="05050102010706020507" pitchFamily="18" charset="2"/>
            </a:endParaRPr>
          </a:p>
          <a:p>
            <a:r>
              <a:rPr lang="en-GB" sz="1600" dirty="0" smtClean="0">
                <a:sym typeface="Symbol" panose="05050102010706020507" pitchFamily="18" charset="2"/>
              </a:rPr>
              <a:t>In the first set of measurements Q</a:t>
            </a:r>
            <a:r>
              <a:rPr lang="en-GB" sz="1600" baseline="-25000" dirty="0" smtClean="0">
                <a:sym typeface="Symbol" panose="05050102010706020507" pitchFamily="18" charset="2"/>
              </a:rPr>
              <a:t>s</a:t>
            </a:r>
            <a:r>
              <a:rPr lang="en-GB" sz="1600" dirty="0" smtClean="0">
                <a:sym typeface="Symbol" panose="05050102010706020507" pitchFamily="18" charset="2"/>
              </a:rPr>
              <a:t> was modified to confirm that the depolarization did not happen on a Q</a:t>
            </a:r>
            <a:r>
              <a:rPr lang="en-GB" sz="1600" baseline="-25000" dirty="0" smtClean="0">
                <a:sym typeface="Symbol" panose="05050102010706020507" pitchFamily="18" charset="2"/>
              </a:rPr>
              <a:t>s</a:t>
            </a:r>
            <a:r>
              <a:rPr lang="en-GB" sz="1600" dirty="0" smtClean="0">
                <a:sym typeface="Symbol" panose="05050102010706020507" pitchFamily="18" charset="2"/>
              </a:rPr>
              <a:t> sideband, and the energy was varied using the RF frequency to determine if the depolarization scan corresponded to </a:t>
            </a:r>
            <a:r>
              <a:rPr lang="en-GB" sz="1600" dirty="0" smtClean="0">
                <a:latin typeface="Symbol" panose="05050102010706020507" pitchFamily="18" charset="2"/>
                <a:sym typeface="Symbol" panose="05050102010706020507" pitchFamily="18" charset="2"/>
              </a:rPr>
              <a:t>n</a:t>
            </a:r>
            <a:r>
              <a:rPr lang="en-GB" sz="1600" baseline="-25000" dirty="0" smtClean="0">
                <a:sym typeface="Symbol" panose="05050102010706020507" pitchFamily="18" charset="2"/>
              </a:rPr>
              <a:t>s</a:t>
            </a:r>
            <a:r>
              <a:rPr lang="en-GB" sz="1600" dirty="0" smtClean="0">
                <a:sym typeface="Symbol" panose="05050102010706020507" pitchFamily="18" charset="2"/>
              </a:rPr>
              <a:t> or 1-</a:t>
            </a:r>
            <a:r>
              <a:rPr lang="en-GB" sz="1600" dirty="0" smtClean="0">
                <a:latin typeface="Symbol" panose="05050102010706020507" pitchFamily="18" charset="2"/>
                <a:sym typeface="Symbol" panose="05050102010706020507" pitchFamily="18" charset="2"/>
              </a:rPr>
              <a:t>n</a:t>
            </a:r>
            <a:r>
              <a:rPr lang="en-GB" sz="1600" baseline="-25000" dirty="0" smtClean="0">
                <a:sym typeface="Symbol" panose="05050102010706020507" pitchFamily="18" charset="2"/>
              </a:rPr>
              <a:t>s</a:t>
            </a:r>
            <a:r>
              <a:rPr lang="en-GB" sz="1600" dirty="0" smtClean="0">
                <a:sym typeface="Symbol" panose="05050102010706020507" pitchFamily="18" charset="2"/>
              </a:rPr>
              <a:t>.</a:t>
            </a:r>
          </a:p>
          <a:p>
            <a:pPr lvl="1"/>
            <a:r>
              <a:rPr lang="en-GB" sz="1400" dirty="0" smtClean="0">
                <a:sym typeface="Symbol" panose="05050102010706020507" pitchFamily="18" charset="2"/>
              </a:rPr>
              <a:t>From them on it was usually possible to track the energy.</a:t>
            </a:r>
            <a:endParaRPr lang="en-GB" sz="1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478" y="3401583"/>
            <a:ext cx="5142617" cy="341114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6332" y="3401841"/>
            <a:ext cx="2602494" cy="2732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035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LHC transverse feedback system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EA2CE2-5A50-40C7-876F-0FB832E1BF34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10/19/2017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Energy calibration WG / J. Wenninger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2665" y="876485"/>
            <a:ext cx="8410695" cy="1318000"/>
          </a:xfrm>
        </p:spPr>
        <p:txBody>
          <a:bodyPr/>
          <a:lstStyle/>
          <a:p>
            <a:r>
              <a:rPr lang="en-GB" sz="1600" dirty="0"/>
              <a:t>Four </a:t>
            </a:r>
            <a:r>
              <a:rPr lang="en-GB" sz="1600" dirty="0" smtClean="0"/>
              <a:t>kickers per </a:t>
            </a:r>
            <a:r>
              <a:rPr lang="en-GB" sz="1600" dirty="0"/>
              <a:t>beam, per </a:t>
            </a:r>
            <a:r>
              <a:rPr lang="en-GB" sz="1600" dirty="0" smtClean="0"/>
              <a:t>plane, </a:t>
            </a:r>
            <a:r>
              <a:rPr lang="en-GB" sz="1600" dirty="0"/>
              <a:t>located </a:t>
            </a:r>
            <a:r>
              <a:rPr lang="en-GB" sz="1600" dirty="0" smtClean="0"/>
              <a:t>in RF zone (UX451) at </a:t>
            </a:r>
            <a:r>
              <a:rPr lang="en-GB" sz="1600" dirty="0"/>
              <a:t>point 4</a:t>
            </a:r>
          </a:p>
          <a:p>
            <a:pPr lvl="1"/>
            <a:r>
              <a:rPr lang="en-US" sz="1400" b="1" dirty="0" smtClean="0">
                <a:solidFill>
                  <a:srgbClr val="FF0000"/>
                </a:solidFill>
              </a:rPr>
              <a:t>Electrostatic kicker</a:t>
            </a:r>
            <a:r>
              <a:rPr lang="en-US" sz="1400" dirty="0" smtClean="0"/>
              <a:t>, length 1.5 m.</a:t>
            </a:r>
          </a:p>
          <a:p>
            <a:pPr lvl="1"/>
            <a:r>
              <a:rPr lang="en-US" sz="1400" dirty="0"/>
              <a:t>P</a:t>
            </a:r>
            <a:r>
              <a:rPr lang="en-US" sz="1400" dirty="0" smtClean="0"/>
              <a:t>roviding a </a:t>
            </a:r>
            <a:r>
              <a:rPr lang="en-US" sz="1400" b="1" dirty="0" smtClean="0">
                <a:solidFill>
                  <a:srgbClr val="FF0000"/>
                </a:solidFill>
              </a:rPr>
              <a:t>kick of ~2 </a:t>
            </a:r>
            <a:r>
              <a:rPr lang="en-US" sz="1400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m</a:t>
            </a:r>
            <a:r>
              <a:rPr lang="en-US" sz="1400" b="1" dirty="0" err="1" smtClean="0">
                <a:solidFill>
                  <a:srgbClr val="FF0000"/>
                </a:solidFill>
              </a:rPr>
              <a:t>rad</a:t>
            </a:r>
            <a:r>
              <a:rPr lang="en-US" sz="1400" b="1" dirty="0" smtClean="0">
                <a:solidFill>
                  <a:srgbClr val="FF0000"/>
                </a:solidFill>
              </a:rPr>
              <a:t> @ 450 GeV </a:t>
            </a:r>
            <a:r>
              <a:rPr lang="en-US" sz="1400" dirty="0" smtClean="0"/>
              <a:t>(all 4 units combined).</a:t>
            </a:r>
          </a:p>
          <a:p>
            <a:pPr lvl="1"/>
            <a:r>
              <a:rPr lang="en-US" sz="1400" dirty="0"/>
              <a:t>Useful bandwidth ~1 kHz – 20 </a:t>
            </a:r>
            <a:r>
              <a:rPr lang="en-US" sz="1400" dirty="0" err="1" smtClean="0"/>
              <a:t>MHz.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285" y="2276850"/>
            <a:ext cx="5202621" cy="390196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16285" y="5809484"/>
            <a:ext cx="467289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FFFF00"/>
                </a:solidFill>
                <a:latin typeface="+mj-lt"/>
              </a:rPr>
              <a:t>ADT kickers and power amplifiers at point 4</a:t>
            </a:r>
            <a:endParaRPr lang="en-GB" sz="1100" dirty="0">
              <a:solidFill>
                <a:srgbClr val="FFFF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87845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TF digital processing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01B7C-1C5E-40C1-823F-CB0B0C803D70}" type="datetime1">
              <a:rPr lang="en-US" smtClean="0">
                <a:solidFill>
                  <a:srgbClr val="0055A0">
                    <a:tint val="75000"/>
                  </a:srgbClr>
                </a:solidFill>
              </a:rPr>
              <a:t>10/19/2017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Energy calibration WG / J. Wenninger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33237" y="931588"/>
            <a:ext cx="7982433" cy="1191641"/>
          </a:xfrm>
        </p:spPr>
        <p:txBody>
          <a:bodyPr/>
          <a:lstStyle/>
          <a:p>
            <a:r>
              <a:rPr lang="en-GB" sz="1600" dirty="0" smtClean="0"/>
              <a:t>Impulse response of “standard bandwidth” and “enhanced bandwidth” operation of the LHC TF.</a:t>
            </a:r>
          </a:p>
          <a:p>
            <a:r>
              <a:rPr lang="en-GB" sz="1600" dirty="0" smtClean="0"/>
              <a:t>Almost bunch-by-bunch kicker for LHC 25 ns bunch spacing.</a:t>
            </a:r>
          </a:p>
          <a:p>
            <a:pPr lvl="1"/>
            <a:r>
              <a:rPr lang="en-GB" sz="1400" dirty="0" smtClean="0"/>
              <a:t>More or less what would be nice to </a:t>
            </a:r>
            <a:r>
              <a:rPr lang="en-GB" sz="1400" dirty="0"/>
              <a:t>h</a:t>
            </a:r>
            <a:r>
              <a:rPr lang="en-GB" sz="1400" dirty="0" smtClean="0"/>
              <a:t>ave for FCC-</a:t>
            </a:r>
            <a:r>
              <a:rPr lang="en-GB" sz="1400" dirty="0" err="1" smtClean="0"/>
              <a:t>ee</a:t>
            </a:r>
            <a:r>
              <a:rPr lang="en-GB" sz="1400" dirty="0" smtClean="0"/>
              <a:t> depolarization.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090" y="2269388"/>
            <a:ext cx="5568725" cy="417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556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-&gt;FCC-</a:t>
            </a:r>
            <a:r>
              <a:rPr lang="en-GB" dirty="0" err="1" smtClean="0"/>
              <a:t>ee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DD43B2-E169-4563-8007-1378D524291E}" type="datetime1">
              <a:rPr lang="en-US" smtClean="0"/>
              <a:t>10/19/2017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Energy calibration WG / J. Wenninger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4E98C2-E612-405D-9D9D-D2D7EB854B0E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62665" y="1056044"/>
            <a:ext cx="8180264" cy="4354156"/>
          </a:xfrm>
        </p:spPr>
        <p:txBody>
          <a:bodyPr/>
          <a:lstStyle/>
          <a:p>
            <a:r>
              <a:rPr lang="en-GB" sz="1600" dirty="0" smtClean="0"/>
              <a:t>The LHC TF system would provide a transverse kick of up to ~20 </a:t>
            </a:r>
            <a:r>
              <a:rPr lang="en-GB" sz="1600" dirty="0" err="1" smtClean="0">
                <a:latin typeface="Symbol" panose="05050102010706020507" pitchFamily="18" charset="2"/>
              </a:rPr>
              <a:t>m</a:t>
            </a:r>
            <a:r>
              <a:rPr lang="en-GB" sz="1600" dirty="0" err="1" smtClean="0"/>
              <a:t>rad</a:t>
            </a:r>
            <a:r>
              <a:rPr lang="en-GB" sz="1600" dirty="0" smtClean="0"/>
              <a:t> at the Z peak with ~10 MHz bandwidth</a:t>
            </a:r>
            <a:r>
              <a:rPr lang="en-GB" sz="1600" dirty="0" smtClean="0"/>
              <a:t>. This is 10x more than what we may need </a:t>
            </a:r>
            <a:r>
              <a:rPr lang="en-GB" sz="1600" dirty="0" smtClean="0">
                <a:sym typeface="Wingdings" panose="05000000000000000000" pitchFamily="2" charset="2"/>
              </a:rPr>
              <a:t> OK !</a:t>
            </a:r>
            <a:endParaRPr lang="en-GB" sz="1600" dirty="0" smtClean="0"/>
          </a:p>
          <a:p>
            <a:r>
              <a:rPr lang="en-GB" sz="1600" dirty="0" smtClean="0"/>
              <a:t>For </a:t>
            </a:r>
            <a:r>
              <a:rPr lang="en-GB" sz="1600" dirty="0" smtClean="0"/>
              <a:t>a LEP like kick of ~1 </a:t>
            </a:r>
            <a:r>
              <a:rPr lang="en-GB" sz="1600" dirty="0" err="1" smtClean="0">
                <a:latin typeface="Symbol" panose="05050102010706020507" pitchFamily="18" charset="2"/>
              </a:rPr>
              <a:t>m</a:t>
            </a:r>
            <a:r>
              <a:rPr lang="en-GB" sz="1600" dirty="0" err="1" smtClean="0"/>
              <a:t>rad</a:t>
            </a:r>
            <a:r>
              <a:rPr lang="en-GB" sz="1600" dirty="0" smtClean="0"/>
              <a:t> there is a factor 4-5 margin </a:t>
            </a:r>
            <a:r>
              <a:rPr lang="en-GB" sz="1600" dirty="0" err="1" smtClean="0"/>
              <a:t>wrt</a:t>
            </a:r>
            <a:r>
              <a:rPr lang="en-GB" sz="1600" dirty="0" smtClean="0"/>
              <a:t> </a:t>
            </a:r>
            <a:r>
              <a:rPr lang="en-GB" sz="1600" dirty="0" smtClean="0"/>
              <a:t>DA. AM arrangement of 2 kickers with adequate phase advance to enhance </a:t>
            </a:r>
            <a:r>
              <a:rPr lang="en-GB" sz="1600" smtClean="0"/>
              <a:t>the deflection </a:t>
            </a:r>
            <a:r>
              <a:rPr lang="en-GB" sz="1600" dirty="0" smtClean="0"/>
              <a:t>may be used to overcome DA issues.</a:t>
            </a:r>
          </a:p>
        </p:txBody>
      </p:sp>
    </p:spTree>
    <p:extLst>
      <p:ext uri="{BB962C8B-B14F-4D97-AF65-F5344CB8AC3E}">
        <p14:creationId xmlns:p14="http://schemas.microsoft.com/office/powerpoint/2010/main" val="1591125373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solidFill>
          <a:schemeClr val="accent1"/>
        </a:solidFill>
        <a:ln w="28575" cap="flat" cmpd="sng" algn="ctr">
          <a:solidFill>
            <a:srgbClr val="009900"/>
          </a:solidFill>
          <a:prstDash val="sysDash"/>
          <a:round/>
          <a:headEnd type="none" w="med" len="med"/>
          <a:tailEnd type="none" w="med" len="med"/>
        </a:ln>
        <a:effectLst/>
      </a:spPr>
      <a:bodyPr/>
      <a:lstStyle/>
    </a:lnDef>
    <a:txDef>
      <a:spPr/>
      <a:bodyPr/>
      <a:lstStyle>
        <a:defPPr marL="227013" indent="-227013">
          <a:spcBef>
            <a:spcPct val="20000"/>
          </a:spcBef>
          <a:spcAft>
            <a:spcPts val="400"/>
          </a:spcAft>
          <a:buClr>
            <a:srgbClr val="0000FF"/>
          </a:buClr>
          <a:buSzPct val="80000"/>
          <a:buFont typeface="Wingdings" pitchFamily="2" charset="2"/>
          <a:buChar char="q"/>
          <a:defRPr sz="2000" kern="0" dirty="0" smtClean="0">
            <a:latin typeface="+mn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286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Wingdings" pitchFamily="2" charset="2"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rgbClr val="003399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26456</TotalTime>
  <Words>525</Words>
  <Application>Microsoft Office PowerPoint</Application>
  <PresentationFormat>On-screen Show (4:3)</PresentationFormat>
  <Paragraphs>54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8" baseType="lpstr">
      <vt:lpstr>ＭＳ Ｐゴシック</vt:lpstr>
      <vt:lpstr>Arial</vt:lpstr>
      <vt:lpstr>Calibri</vt:lpstr>
      <vt:lpstr>Cambria</vt:lpstr>
      <vt:lpstr>Comic Sans MS</vt:lpstr>
      <vt:lpstr>Constantia</vt:lpstr>
      <vt:lpstr>Helvetica</vt:lpstr>
      <vt:lpstr>Symbol</vt:lpstr>
      <vt:lpstr>Wingdings</vt:lpstr>
      <vt:lpstr>Theme1</vt:lpstr>
      <vt:lpstr>Default Design</vt:lpstr>
      <vt:lpstr>Depolarization (hardware)</vt:lpstr>
      <vt:lpstr>Depolarization process</vt:lpstr>
      <vt:lpstr>LEP kicker</vt:lpstr>
      <vt:lpstr>LEP depolarization</vt:lpstr>
      <vt:lpstr>LHC transverse feedback system</vt:lpstr>
      <vt:lpstr>LHC TF digital processing</vt:lpstr>
      <vt:lpstr>LHC -&gt;FCC-ee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7538</cp:revision>
  <cp:lastPrinted>2013-09-23T09:57:18Z</cp:lastPrinted>
  <dcterms:created xsi:type="dcterms:W3CDTF">1601-01-01T00:00:00Z</dcterms:created>
  <dcterms:modified xsi:type="dcterms:W3CDTF">2017-10-19T19:20:20Z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