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27"/>
  </p:notesMasterIdLst>
  <p:handoutMasterIdLst>
    <p:handoutMasterId r:id="rId28"/>
  </p:handoutMasterIdLst>
  <p:sldIdLst>
    <p:sldId id="1085" r:id="rId6"/>
    <p:sldId id="1086" r:id="rId7"/>
    <p:sldId id="1090" r:id="rId8"/>
    <p:sldId id="1088" r:id="rId9"/>
    <p:sldId id="1089" r:id="rId10"/>
    <p:sldId id="1087" r:id="rId11"/>
    <p:sldId id="1091" r:id="rId12"/>
    <p:sldId id="1092" r:id="rId13"/>
    <p:sldId id="1093" r:id="rId14"/>
    <p:sldId id="1094" r:id="rId15"/>
    <p:sldId id="1095" r:id="rId16"/>
    <p:sldId id="1096" r:id="rId17"/>
    <p:sldId id="1097" r:id="rId18"/>
    <p:sldId id="1098" r:id="rId19"/>
    <p:sldId id="1099" r:id="rId20"/>
    <p:sldId id="1100" r:id="rId21"/>
    <p:sldId id="1101" r:id="rId22"/>
    <p:sldId id="1102" r:id="rId23"/>
    <p:sldId id="1103" r:id="rId24"/>
    <p:sldId id="1104" r:id="rId25"/>
    <p:sldId id="1105" r:id="rId26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400"/>
    <a:srgbClr val="CC0099"/>
    <a:srgbClr val="009900"/>
    <a:srgbClr val="FF0000"/>
    <a:srgbClr val="0000CC"/>
    <a:srgbClr val="C5FFDB"/>
    <a:srgbClr val="FFEEE5"/>
    <a:srgbClr val="FFF4D9"/>
    <a:srgbClr val="0033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1" autoAdjust="0"/>
    <p:restoredTop sz="94678" autoAdjust="0"/>
  </p:normalViewPr>
  <p:slideViewPr>
    <p:cSldViewPr snapToObjects="1">
      <p:cViewPr>
        <p:scale>
          <a:sx n="100" d="100"/>
          <a:sy n="100" d="100"/>
        </p:scale>
        <p:origin x="-1048" y="-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20/10/17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20/10/17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21 Oct 2017</a:t>
            </a: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21 Oct 2017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Polarization Workshop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Spread Measurement @ FCC-</a:t>
            </a:r>
            <a:r>
              <a:rPr lang="en-US" dirty="0" err="1" smtClean="0"/>
              <a:t>ee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</a:t>
            </a:fld>
            <a:endParaRPr lang="en-US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Thank you !</a:t>
            </a:r>
          </a:p>
          <a:p>
            <a:pPr lvl="1"/>
            <a:r>
              <a:rPr lang="en-US" sz="1600" dirty="0" err="1" smtClean="0"/>
              <a:t>Mogens</a:t>
            </a:r>
            <a:endParaRPr lang="en-US" sz="1600" dirty="0" smtClean="0"/>
          </a:p>
          <a:p>
            <a:pPr lvl="1"/>
            <a:r>
              <a:rPr lang="en-US" sz="1600" dirty="0" err="1" smtClean="0"/>
              <a:t>Patrizia</a:t>
            </a:r>
            <a:endParaRPr lang="en-US" sz="1600" dirty="0" smtClean="0"/>
          </a:p>
          <a:p>
            <a:pPr lvl="1"/>
            <a:r>
              <a:rPr lang="en-US" sz="1600" dirty="0" smtClean="0"/>
              <a:t>Mike</a:t>
            </a:r>
          </a:p>
          <a:p>
            <a:pPr lvl="1"/>
            <a:r>
              <a:rPr lang="en-US" sz="1600" dirty="0" err="1" smtClean="0"/>
              <a:t>Jorg</a:t>
            </a:r>
            <a:endParaRPr lang="en-US" sz="1600" dirty="0" smtClean="0"/>
          </a:p>
          <a:p>
            <a:pPr lvl="2"/>
            <a:r>
              <a:rPr lang="en-US" sz="1600" dirty="0" smtClean="0"/>
              <a:t>For challenging me and asking me questions about the beam energy spread measurement in the past months / years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There would have been no talk possible today without this pre-existing thinking and coding</a:t>
            </a:r>
          </a:p>
          <a:p>
            <a:pPr lvl="2"/>
            <a:r>
              <a:rPr lang="en-US" sz="1600" dirty="0" smtClean="0"/>
              <a:t>I realize that I was expected to present something only two days ago, while browsing the agenda !</a:t>
            </a:r>
            <a:endParaRPr lang="en-US" sz="1600" dirty="0"/>
          </a:p>
          <a:p>
            <a:r>
              <a:rPr lang="en-US" sz="2000" dirty="0" smtClean="0"/>
              <a:t>Piece of advice:</a:t>
            </a:r>
          </a:p>
          <a:p>
            <a:pPr lvl="1"/>
            <a:r>
              <a:rPr lang="en-US" sz="1600" dirty="0" smtClean="0"/>
              <a:t>To all workshop organizers</a:t>
            </a:r>
          </a:p>
          <a:p>
            <a:pPr lvl="2"/>
            <a:r>
              <a:rPr lang="en-US" sz="1600" dirty="0" smtClean="0"/>
              <a:t>Invite speakers one by one (as opposed to bulk mailing)</a:t>
            </a:r>
          </a:p>
          <a:p>
            <a:pPr lvl="3"/>
            <a:r>
              <a:rPr lang="en-US" sz="1600" dirty="0"/>
              <a:t>With a personal e-mail indicating the desired content of the presentation</a:t>
            </a:r>
          </a:p>
          <a:p>
            <a:pPr lvl="3"/>
            <a:r>
              <a:rPr lang="en-US" sz="1600" dirty="0" smtClean="0"/>
              <a:t>Well ahead of time (several months), to allow for original and substantial work</a:t>
            </a:r>
          </a:p>
          <a:p>
            <a:pPr lvl="3"/>
            <a:r>
              <a:rPr lang="en-US" sz="1600" dirty="0" smtClean="0"/>
              <a:t>Several times until you get a personal reply</a:t>
            </a:r>
            <a:endParaRPr lang="en-US" sz="1600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5351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Distributions of √s’ with 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→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events at √s = 91.2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1600" dirty="0" smtClean="0"/>
              <a:t>With ISR only</a:t>
            </a:r>
            <a:endParaRPr lang="en-US" sz="1600" dirty="0"/>
          </a:p>
        </p:txBody>
      </p:sp>
      <p:pic>
        <p:nvPicPr>
          <p:cNvPr id="7" name="Picture 6" descr="ISRNoSpread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5200" y="505581"/>
            <a:ext cx="466876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4023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RNoSpread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5200" y="505581"/>
            <a:ext cx="4668762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Distributions of √s’ with 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→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events at √s = 91.2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1600" dirty="0" smtClean="0"/>
              <a:t>With ISR and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 angular resolution (typical of CLIC and IDEA)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546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RSpread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5200" y="505581"/>
            <a:ext cx="4668762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Distributions of √s’ with 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→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events at √s = 91.2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1600" dirty="0" smtClean="0"/>
              <a:t>With ISR and 0.132% of beam energy spread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57400" y="3810000"/>
            <a:ext cx="2964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Energy spread wins the competition</a:t>
            </a:r>
            <a:endParaRPr lang="en-US" sz="1400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20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RSpread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5200" y="505581"/>
            <a:ext cx="4668762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Distributions of √s’ with 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→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events at √s = 91.2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1600" dirty="0" smtClean="0"/>
              <a:t>With ISR + beam energy spread + angular resolution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3810000"/>
            <a:ext cx="2964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Energy spread wins the competition</a:t>
            </a:r>
            <a:endParaRPr lang="en-US" sz="1400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186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RSpread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35200" y="505581"/>
            <a:ext cx="4668762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Distributions of √s’ with 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</a:t>
            </a:r>
            <a:r>
              <a:rPr lang="en-US" sz="2000" dirty="0" err="1" smtClean="0"/>
              <a:t>e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→ 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 events at √s = 91.2 </a:t>
            </a:r>
            <a:r>
              <a:rPr lang="en-US" sz="2000" dirty="0" err="1" smtClean="0"/>
              <a:t>GeV</a:t>
            </a:r>
            <a:endParaRPr lang="en-US" sz="2000" dirty="0" smtClean="0"/>
          </a:p>
          <a:p>
            <a:pPr lvl="1"/>
            <a:r>
              <a:rPr lang="en-US" sz="1600" dirty="0" smtClean="0"/>
              <a:t>Same as before but with an angular resolution of 1 </a:t>
            </a:r>
            <a:r>
              <a:rPr lang="en-US" sz="1600" dirty="0" err="1" smtClean="0"/>
              <a:t>mrad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3733" y="3810000"/>
            <a:ext cx="3735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Energy spread no longer wins the competition</a:t>
            </a:r>
          </a:p>
          <a:p>
            <a:pPr algn="ctr"/>
            <a:r>
              <a:rPr lang="en-US" sz="14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1400" b="1" baseline="-250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q,f</a:t>
            </a:r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 ~ 0.1 </a:t>
            </a:r>
            <a:r>
              <a:rPr lang="en-US" sz="1400" b="1" dirty="0" err="1" smtClean="0">
                <a:solidFill>
                  <a:srgbClr val="FF0000"/>
                </a:solidFill>
                <a:latin typeface="+mn-lt"/>
              </a:rPr>
              <a:t>mrad</a:t>
            </a:r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 is a requirement 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490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With precise prediction of ISR and knowledge of angular resolution</a:t>
            </a:r>
          </a:p>
          <a:p>
            <a:pPr lvl="1"/>
            <a:r>
              <a:rPr lang="en-US" sz="1600" dirty="0" smtClean="0"/>
              <a:t>The √s’ distribution is sensitive to the energy spread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Sensitivity to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~ 0.15%, every </a:t>
            </a:r>
            <a:r>
              <a:rPr lang="en-US" sz="1600" dirty="0"/>
              <a:t>10</a:t>
            </a:r>
            <a:r>
              <a:rPr lang="en-US" sz="1600" baseline="30000" dirty="0"/>
              <a:t>6</a:t>
            </a:r>
            <a:r>
              <a:rPr lang="en-US" sz="1600" dirty="0"/>
              <a:t>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events </a:t>
            </a:r>
            <a:r>
              <a:rPr lang="en-US" sz="1600" dirty="0" smtClean="0"/>
              <a:t>!</a:t>
            </a:r>
          </a:p>
          <a:p>
            <a:pPr lvl="3"/>
            <a:r>
              <a:rPr lang="en-US" sz="1600" dirty="0" smtClean="0"/>
              <a:t>Independently of the actual angular resolution (0.0 or 0.1 </a:t>
            </a:r>
            <a:r>
              <a:rPr lang="en-US" sz="1600" dirty="0" err="1" smtClean="0"/>
              <a:t>mrad</a:t>
            </a:r>
            <a:r>
              <a:rPr lang="en-US" sz="1600" dirty="0" smtClean="0"/>
              <a:t> shown)</a:t>
            </a:r>
            <a:endParaRPr lang="en-US" sz="1600" dirty="0"/>
          </a:p>
        </p:txBody>
      </p:sp>
      <p:pic>
        <p:nvPicPr>
          <p:cNvPr id="7" name="Picture 6" descr="DeltaEsprea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94057" y="765257"/>
            <a:ext cx="3886200" cy="57084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spread determination: Sensitivity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4800600"/>
            <a:ext cx="3046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+mn-lt"/>
              </a:rPr>
              <a:t>Slope determined with 15% precision </a:t>
            </a:r>
            <a:endParaRPr lang="en-US" sz="1400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2133600"/>
            <a:ext cx="2351926" cy="27699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Diff. between 0.132% and 0.1333%</a:t>
            </a:r>
            <a:endParaRPr lang="en-US" sz="12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09741" y="1295400"/>
            <a:ext cx="2100831" cy="461665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Needed anyway for all other</a:t>
            </a:r>
          </a:p>
          <a:p>
            <a:pPr algn="ctr"/>
            <a:r>
              <a:rPr lang="en-US" sz="1200" dirty="0" smtClean="0"/>
              <a:t>FCC-</a:t>
            </a:r>
            <a:r>
              <a:rPr lang="en-US" sz="1200" dirty="0" err="1" smtClean="0"/>
              <a:t>ee</a:t>
            </a:r>
            <a:r>
              <a:rPr lang="en-US" sz="1200" dirty="0" smtClean="0"/>
              <a:t> measurements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2475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Still the angular resolution must be known with a certain accuracy</a:t>
            </a:r>
          </a:p>
          <a:p>
            <a:pPr lvl="1"/>
            <a:r>
              <a:rPr lang="en-US" sz="1600" dirty="0" smtClean="0"/>
              <a:t>The √s’ distribution is sensitive to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q,f</a:t>
            </a:r>
            <a:r>
              <a:rPr lang="en-US" sz="1600" dirty="0" smtClean="0"/>
              <a:t> (although the dependence with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is not)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Effect of a 20% knowledge of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>
                <a:latin typeface="Symbol" charset="2"/>
                <a:cs typeface="Symbol" charset="2"/>
              </a:rPr>
              <a:t>q,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1600" dirty="0" smtClean="0">
                <a:cs typeface="Symbol" charset="2"/>
              </a:rPr>
              <a:t> equivalent to</a:t>
            </a:r>
            <a:r>
              <a:rPr lang="en-US" sz="1600" dirty="0" smtClean="0"/>
              <a:t>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~ 0.1%</a:t>
            </a:r>
          </a:p>
          <a:p>
            <a:pPr lvl="3"/>
            <a:r>
              <a:rPr lang="en-US" sz="1600" dirty="0" smtClean="0"/>
              <a:t>Need to determine </a:t>
            </a:r>
            <a:r>
              <a:rPr lang="en-US" sz="1600" dirty="0" err="1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>
                <a:latin typeface="Symbol" charset="2"/>
                <a:cs typeface="Symbol" charset="2"/>
              </a:rPr>
              <a:t>q,</a:t>
            </a:r>
            <a:r>
              <a:rPr lang="en-US" sz="16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to ± 0.01 </a:t>
            </a:r>
            <a:r>
              <a:rPr lang="en-US" sz="1600" dirty="0" err="1" smtClean="0">
                <a:cs typeface="Symbol" charset="2"/>
              </a:rPr>
              <a:t>mrad</a:t>
            </a:r>
            <a:r>
              <a:rPr lang="en-US" sz="1600" dirty="0" smtClean="0">
                <a:cs typeface="Symbol" charset="2"/>
              </a:rPr>
              <a:t> or better (as a function of </a:t>
            </a:r>
            <a:r>
              <a:rPr lang="en-US" sz="1600" dirty="0" smtClean="0">
                <a:latin typeface="Symbol" charset="2"/>
                <a:cs typeface="Symbol" charset="2"/>
              </a:rPr>
              <a:t>q </a:t>
            </a:r>
            <a:r>
              <a:rPr lang="en-US" sz="1600" dirty="0" smtClean="0">
                <a:cs typeface="Symbol" charset="2"/>
              </a:rPr>
              <a:t>and </a:t>
            </a:r>
            <a:r>
              <a:rPr lang="en-US" sz="1600" dirty="0" smtClean="0">
                <a:latin typeface="Symbol" charset="2"/>
                <a:cs typeface="Symbol" charset="2"/>
              </a:rPr>
              <a:t>f</a:t>
            </a:r>
            <a:r>
              <a:rPr lang="en-US" sz="1600" dirty="0" smtClean="0">
                <a:cs typeface="Symbol" charset="2"/>
              </a:rPr>
              <a:t>)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spread determination: Sensitivity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  <p:pic>
        <p:nvPicPr>
          <p:cNvPr id="8" name="Picture 7" descr="DeltaAngu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88969" y="763832"/>
            <a:ext cx="3892282" cy="57174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0" y="2161401"/>
            <a:ext cx="2933666" cy="27699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+mj-lt"/>
              </a:rPr>
              <a:t>Diff. between </a:t>
            </a:r>
            <a:r>
              <a:rPr lang="en-US" sz="1200" dirty="0" err="1">
                <a:latin typeface="Symbol" charset="2"/>
                <a:cs typeface="Symbol" charset="2"/>
              </a:rPr>
              <a:t>s</a:t>
            </a:r>
            <a:r>
              <a:rPr lang="en-US" sz="1200" baseline="-25000" dirty="0" err="1">
                <a:latin typeface="Symbol" charset="2"/>
                <a:cs typeface="Symbol" charset="2"/>
              </a:rPr>
              <a:t>q,</a:t>
            </a:r>
            <a:r>
              <a:rPr lang="en-US" sz="1200" baseline="-25000" dirty="0" err="1" smtClean="0">
                <a:latin typeface="Symbol" charset="2"/>
                <a:cs typeface="Symbol" charset="2"/>
              </a:rPr>
              <a:t>f</a:t>
            </a:r>
            <a:r>
              <a:rPr lang="en-US" sz="1200" baseline="-25000" dirty="0" smtClean="0">
                <a:latin typeface="Symbol" charset="2"/>
                <a:cs typeface="Symbol" charset="2"/>
              </a:rPr>
              <a:t> </a:t>
            </a:r>
            <a:r>
              <a:rPr lang="en-US" sz="1200" dirty="0" smtClean="0">
                <a:latin typeface="Symbol" charset="2"/>
                <a:cs typeface="Symbol" charset="2"/>
              </a:rPr>
              <a:t>= </a:t>
            </a:r>
            <a:r>
              <a:rPr lang="en-US" sz="1200" dirty="0" smtClean="0">
                <a:latin typeface="+mj-lt"/>
              </a:rPr>
              <a:t>0.1 and </a:t>
            </a:r>
            <a:r>
              <a:rPr lang="en-US" sz="1200" dirty="0" err="1">
                <a:latin typeface="Symbol" charset="2"/>
                <a:cs typeface="Symbol" charset="2"/>
              </a:rPr>
              <a:t>s</a:t>
            </a:r>
            <a:r>
              <a:rPr lang="en-US" sz="1200" baseline="-25000" dirty="0" err="1">
                <a:latin typeface="Symbol" charset="2"/>
                <a:cs typeface="Symbol" charset="2"/>
              </a:rPr>
              <a:t>q,f</a:t>
            </a:r>
            <a:r>
              <a:rPr lang="en-US" sz="1200" baseline="-25000" dirty="0">
                <a:latin typeface="Symbol" charset="2"/>
                <a:cs typeface="Symbol" charset="2"/>
              </a:rPr>
              <a:t> </a:t>
            </a:r>
            <a:r>
              <a:rPr lang="en-US" sz="1200" dirty="0">
                <a:latin typeface="Symbol" charset="2"/>
                <a:cs typeface="Symbol" charset="2"/>
              </a:rPr>
              <a:t>= </a:t>
            </a:r>
            <a:r>
              <a:rPr lang="en-US" sz="1200" dirty="0" smtClean="0">
                <a:latin typeface="+mj-lt"/>
              </a:rPr>
              <a:t>0.11 </a:t>
            </a:r>
            <a:r>
              <a:rPr lang="en-US" sz="1200" dirty="0" err="1" smtClean="0">
                <a:latin typeface="+mj-lt"/>
              </a:rPr>
              <a:t>mrad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5562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permanent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At the Z pole, 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2000" dirty="0" smtClean="0"/>
              <a:t>(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→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2000" dirty="0" smtClean="0"/>
              <a:t>) ~ 1.5 </a:t>
            </a:r>
            <a:r>
              <a:rPr lang="en-US" sz="2000" dirty="0" err="1" smtClean="0"/>
              <a:t>nb</a:t>
            </a:r>
            <a:endParaRPr lang="en-US" sz="2000" dirty="0" smtClean="0"/>
          </a:p>
          <a:p>
            <a:pPr lvl="1"/>
            <a:r>
              <a:rPr lang="en-US" sz="1600" dirty="0" smtClean="0"/>
              <a:t>With </a:t>
            </a:r>
            <a:r>
              <a:rPr lang="en-US" sz="1600" dirty="0" smtClean="0">
                <a:latin typeface="Symbol" charset="2"/>
                <a:cs typeface="Symbol" charset="2"/>
              </a:rPr>
              <a:t>2.3×10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36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/>
              <a:t>cm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-2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 smtClean="0"/>
              <a:t>s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-1</a:t>
            </a:r>
            <a:r>
              <a:rPr lang="en-US" sz="1600" dirty="0" smtClean="0"/>
              <a:t> collect 3.5 kHz of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</a:t>
            </a:r>
            <a:r>
              <a:rPr lang="en-US" sz="1600" dirty="0" smtClean="0"/>
              <a:t>events / detector</a:t>
            </a:r>
          </a:p>
          <a:p>
            <a:pPr lvl="2"/>
            <a:r>
              <a:rPr lang="en-US" sz="1600" dirty="0" smtClean="0"/>
              <a:t>Enjoy one million events every 5 minutes</a:t>
            </a:r>
          </a:p>
          <a:p>
            <a:pPr lvl="2"/>
            <a:r>
              <a:rPr lang="en-US" sz="1600" dirty="0" smtClean="0"/>
              <a:t>Monitor the beam energy spread to 0.2% precision every 3 minutes. </a:t>
            </a:r>
          </a:p>
          <a:p>
            <a:r>
              <a:rPr lang="en-US" sz="2000" dirty="0" smtClean="0"/>
              <a:t>At Peak ± 3 </a:t>
            </a:r>
            <a:r>
              <a:rPr lang="en-US" sz="2000" dirty="0" err="1" smtClean="0"/>
              <a:t>GeV</a:t>
            </a:r>
            <a:r>
              <a:rPr lang="en-US" sz="2000" dirty="0" smtClean="0"/>
              <a:t>, the cross section is reduced to o.3 </a:t>
            </a:r>
            <a:r>
              <a:rPr lang="en-US" sz="2000" dirty="0" err="1" smtClean="0"/>
              <a:t>nb</a:t>
            </a:r>
            <a:endParaRPr lang="en-US" sz="2000" dirty="0" smtClean="0"/>
          </a:p>
          <a:p>
            <a:pPr lvl="1"/>
            <a:r>
              <a:rPr lang="en-US" sz="1600" dirty="0" smtClean="0"/>
              <a:t>Monitor the beam energy spread to 0.2% every 15 minutes</a:t>
            </a:r>
          </a:p>
          <a:p>
            <a:pPr lvl="2"/>
            <a:r>
              <a:rPr lang="en-US" sz="1600" dirty="0" smtClean="0"/>
              <a:t>Probably can afford a worse precision at these points </a:t>
            </a:r>
          </a:p>
          <a:p>
            <a:pPr lvl="3"/>
            <a:r>
              <a:rPr lang="en-US" sz="1600" dirty="0" smtClean="0"/>
              <a:t>Due to smaller sensitivity of the cross section to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than at the peak</a:t>
            </a:r>
          </a:p>
          <a:p>
            <a:r>
              <a:rPr lang="en-US" sz="2000" dirty="0" smtClean="0"/>
              <a:t>Bonus: we have to such independent </a:t>
            </a:r>
            <a:r>
              <a:rPr lang="en-US" sz="2000" dirty="0" err="1" smtClean="0"/>
              <a:t>monitorings</a:t>
            </a:r>
            <a:r>
              <a:rPr lang="en-US" sz="2000" dirty="0" smtClean="0"/>
              <a:t> (two detectors)</a:t>
            </a:r>
            <a:endParaRPr lang="en-US" sz="2000" dirty="0"/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2000" dirty="0" smtClean="0"/>
              <a:t>Technical details</a:t>
            </a:r>
          </a:p>
          <a:p>
            <a:pPr lvl="1"/>
            <a:r>
              <a:rPr lang="en-US" sz="1600" dirty="0" smtClean="0"/>
              <a:t>The energy spread might not be Gaussian</a:t>
            </a:r>
          </a:p>
          <a:p>
            <a:pPr lvl="2"/>
            <a:r>
              <a:rPr lang="en-US" sz="1600" dirty="0" smtClean="0"/>
              <a:t>Need to evaluate the sensitivity to the exact shape (e.g., rectangular w/ same RMS)</a:t>
            </a:r>
          </a:p>
          <a:p>
            <a:pPr lvl="1"/>
            <a:r>
              <a:rPr lang="en-US" sz="1600" dirty="0" smtClean="0"/>
              <a:t>The angular resolution unfolding require full simulation, precisely tuned to the data </a:t>
            </a:r>
          </a:p>
          <a:p>
            <a:pPr lvl="2"/>
            <a:r>
              <a:rPr lang="en-US" sz="1600" dirty="0" smtClean="0"/>
              <a:t>Need to measure this resolution with data in every direction</a:t>
            </a:r>
          </a:p>
          <a:p>
            <a:pPr lvl="1"/>
            <a:r>
              <a:rPr lang="en-US" sz="1600" dirty="0" smtClean="0"/>
              <a:t>The extraction of the Z resonance parameters requires a multi-parameter fit</a:t>
            </a:r>
          </a:p>
          <a:p>
            <a:pPr lvl="2"/>
            <a:r>
              <a:rPr lang="en-US" sz="1600" dirty="0" smtClean="0"/>
              <a:t>If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varies rapidly, one parameter per period of 3 minutes </a:t>
            </a:r>
            <a:r>
              <a:rPr lang="is-IS" sz="1600" dirty="0" smtClean="0"/>
              <a:t>…</a:t>
            </a:r>
            <a:endParaRPr lang="en-US" sz="1600" dirty="0" smtClean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651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1" b="3648"/>
          <a:stretch/>
        </p:blipFill>
        <p:spPr bwMode="auto">
          <a:xfrm>
            <a:off x="5426075" y="2007177"/>
            <a:ext cx="3717925" cy="327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energies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W mass target precision is 500 </a:t>
            </a:r>
            <a:r>
              <a:rPr lang="en-US" sz="2000" dirty="0" err="1" smtClean="0"/>
              <a:t>keV</a:t>
            </a:r>
            <a:endParaRPr lang="en-US" sz="2000" dirty="0" smtClean="0"/>
          </a:p>
          <a:p>
            <a:pPr lvl="1"/>
            <a:r>
              <a:rPr lang="en-US" sz="1600" dirty="0" smtClean="0"/>
              <a:t>It is measured at threshold (as opposed to “at the peak”)</a:t>
            </a:r>
          </a:p>
          <a:p>
            <a:pPr lvl="2"/>
            <a:r>
              <a:rPr lang="en-US" sz="1600" dirty="0" smtClean="0"/>
              <a:t>A place where the effect of the energy spread is much smaller</a:t>
            </a:r>
          </a:p>
          <a:p>
            <a:pPr lvl="3"/>
            <a:r>
              <a:rPr lang="en-US" sz="1600" dirty="0" smtClean="0"/>
              <a:t>From Paolo </a:t>
            </a:r>
            <a:r>
              <a:rPr lang="en-US" sz="1600" dirty="0" err="1" smtClean="0"/>
              <a:t>Azzurri</a:t>
            </a:r>
            <a:r>
              <a:rPr lang="en-US" sz="1600" dirty="0"/>
              <a:t> </a:t>
            </a:r>
            <a:r>
              <a:rPr lang="en-US" sz="1600" dirty="0" smtClean="0"/>
              <a:t>(yesterday):</a:t>
            </a:r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3"/>
            <a:endParaRPr lang="en-US" sz="1600" dirty="0"/>
          </a:p>
          <a:p>
            <a:pPr lvl="3"/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r>
              <a:rPr lang="en-US" sz="1600" dirty="0" smtClean="0"/>
              <a:t>Convolution </a:t>
            </a:r>
            <a:r>
              <a:rPr lang="en-US" sz="1600" dirty="0" smtClean="0"/>
              <a:t>of cross section with a Gaussian (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/>
              <a:t> </a:t>
            </a:r>
            <a:r>
              <a:rPr lang="en-US" sz="1600" dirty="0" smtClean="0"/>
              <a:t>= 0.153%): </a:t>
            </a:r>
          </a:p>
          <a:p>
            <a:pPr lvl="3"/>
            <a:r>
              <a:rPr lang="en-US" sz="1600" dirty="0" smtClean="0"/>
              <a:t>No </a:t>
            </a:r>
            <a:r>
              <a:rPr lang="en-US" sz="1600" dirty="0" smtClean="0"/>
              <a:t>effect on </a:t>
            </a:r>
            <a:r>
              <a:rPr lang="en-US" sz="1600" dirty="0" err="1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cs typeface="Symbol" charset="2"/>
              </a:rPr>
              <a:t>WW</a:t>
            </a:r>
            <a:r>
              <a:rPr lang="en-US" sz="1600" dirty="0" smtClean="0"/>
              <a:t> and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at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order</a:t>
            </a:r>
            <a:r>
              <a:rPr lang="en-US" sz="1600" dirty="0" smtClean="0"/>
              <a:t>, no effect at </a:t>
            </a:r>
            <a:r>
              <a:rPr lang="en-US" sz="1600" dirty="0" smtClean="0"/>
              <a:t>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order, </a:t>
            </a:r>
            <a:r>
              <a:rPr lang="en-US" sz="1600" dirty="0" smtClean="0"/>
              <a:t>at √s = 162.3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4"/>
            <a:r>
              <a:rPr lang="en-US" sz="1600" dirty="0" smtClean="0"/>
              <a:t>(integral of </a:t>
            </a:r>
            <a:r>
              <a:rPr lang="en-US" sz="1600" dirty="0" smtClean="0"/>
              <a:t>an odd </a:t>
            </a:r>
            <a:r>
              <a:rPr lang="en-US" sz="1600" dirty="0" smtClean="0"/>
              <a:t>function at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order, and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derivative is zero)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  <p:pic>
        <p:nvPicPr>
          <p:cNvPr id="9" name="Picture 8" descr="Screen Shot 2017-10-19 at 15.15.4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8" y="2294859"/>
            <a:ext cx="4552528" cy="2581942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394636"/>
              </p:ext>
            </p:extLst>
          </p:nvPr>
        </p:nvGraphicFramePr>
        <p:xfrm>
          <a:off x="3200400" y="4010798"/>
          <a:ext cx="2877959" cy="408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Equation" r:id="rId5" imgW="2235200" imgH="317500" progId="Equation.3">
                  <p:embed/>
                </p:oleObj>
              </mc:Choice>
              <mc:Fallback>
                <p:oleObj name="Equation" r:id="rId5" imgW="22352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0400" y="4010798"/>
                        <a:ext cx="2877959" cy="408801"/>
                      </a:xfrm>
                      <a:prstGeom prst="rect">
                        <a:avLst/>
                      </a:prstGeom>
                      <a:solidFill>
                        <a:srgbClr val="E2F4FF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86200" y="3733800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Around 162.3 </a:t>
            </a:r>
            <a:r>
              <a:rPr lang="en-US" sz="1200" b="1" dirty="0" err="1" smtClean="0">
                <a:latin typeface="+mn-lt"/>
              </a:rPr>
              <a:t>GeV</a:t>
            </a:r>
            <a:endParaRPr 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8189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energies,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corresponding statistical precision on </a:t>
            </a:r>
            <a:r>
              <a:rPr lang="en-US" sz="2000" dirty="0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smtClean="0"/>
              <a:t>W</a:t>
            </a:r>
            <a:r>
              <a:rPr lang="en-US" sz="2000" dirty="0" smtClean="0"/>
              <a:t> (2.1 </a:t>
            </a:r>
            <a:r>
              <a:rPr lang="en-US" sz="2000" dirty="0" err="1" smtClean="0"/>
              <a:t>GeV</a:t>
            </a:r>
            <a:r>
              <a:rPr lang="en-US" sz="2000" dirty="0" smtClean="0"/>
              <a:t>) will be 1.5 MeV</a:t>
            </a:r>
          </a:p>
          <a:p>
            <a:pPr lvl="1"/>
            <a:r>
              <a:rPr lang="en-US" sz="1600" dirty="0" smtClean="0"/>
              <a:t>With an additional run at 157.3 </a:t>
            </a:r>
            <a:r>
              <a:rPr lang="en-US" sz="1600" dirty="0" err="1" smtClean="0"/>
              <a:t>GeV</a:t>
            </a:r>
            <a:r>
              <a:rPr lang="en-US" sz="1600" dirty="0" smtClean="0"/>
              <a:t> (40% of the luminosity)</a:t>
            </a:r>
          </a:p>
          <a:p>
            <a:pPr lvl="1"/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is 124 MeV, </a:t>
            </a:r>
            <a:r>
              <a:rPr lang="en-US" sz="1600" dirty="0" smtClean="0"/>
              <a:t>adds </a:t>
            </a:r>
            <a:r>
              <a:rPr lang="en-US" sz="1600" dirty="0" smtClean="0"/>
              <a:t>in quadrature to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W </a:t>
            </a:r>
            <a:r>
              <a:rPr lang="en-US" sz="1600" dirty="0" smtClean="0"/>
              <a:t>→ (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W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+E</a:t>
            </a:r>
            <a:r>
              <a:rPr lang="en-US" sz="1600" baseline="-25000" dirty="0" smtClean="0"/>
              <a:t>spread</a:t>
            </a:r>
            <a:r>
              <a:rPr lang="en-US" sz="1600" baseline="30000" dirty="0" smtClean="0"/>
              <a:t>2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1/2</a:t>
            </a:r>
            <a:endParaRPr lang="en-US" sz="1600" baseline="-25000" dirty="0" smtClean="0"/>
          </a:p>
          <a:p>
            <a:pPr lvl="2"/>
            <a:r>
              <a:rPr lang="en-US" sz="1600" dirty="0" smtClean="0">
                <a:latin typeface="Symbol" charset="2"/>
                <a:cs typeface="Symbol" charset="2"/>
              </a:rPr>
              <a:t>DG</a:t>
            </a:r>
            <a:r>
              <a:rPr lang="en-US" sz="1600" baseline="-25000" dirty="0" smtClean="0"/>
              <a:t>W</a:t>
            </a:r>
            <a:r>
              <a:rPr lang="en-US" sz="1600" dirty="0"/>
              <a:t> </a:t>
            </a:r>
            <a:r>
              <a:rPr lang="en-US" sz="1600" dirty="0" smtClean="0"/>
              <a:t>=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W</a:t>
            </a:r>
            <a:r>
              <a:rPr lang="en-US" sz="1600" dirty="0" smtClean="0"/>
              <a:t> (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W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×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baseline="-25000" dirty="0" smtClean="0"/>
              <a:t> </a:t>
            </a:r>
            <a:r>
              <a:rPr lang="en-US" sz="1400" b="0" dirty="0" smtClean="0">
                <a:solidFill>
                  <a:schemeClr val="tx1"/>
                </a:solidFill>
              </a:rPr>
              <a:t>(= </a:t>
            </a:r>
            <a:r>
              <a:rPr lang="en-US" sz="1400" b="0" dirty="0" smtClean="0">
                <a:solidFill>
                  <a:schemeClr val="tx1"/>
                </a:solidFill>
              </a:rPr>
              <a:t>7 </a:t>
            </a:r>
            <a:r>
              <a:rPr lang="en-US" sz="1400" b="0" dirty="0" smtClean="0">
                <a:solidFill>
                  <a:schemeClr val="tx1"/>
                </a:solidFill>
              </a:rPr>
              <a:t>MeV </a:t>
            </a:r>
            <a:r>
              <a:rPr lang="en-US" sz="1400" b="0" dirty="0">
                <a:solidFill>
                  <a:srgbClr val="000000"/>
                </a:solidFill>
              </a:rPr>
              <a:t>×</a:t>
            </a:r>
            <a:r>
              <a:rPr lang="en-US" sz="1400" dirty="0"/>
              <a:t> </a:t>
            </a:r>
            <a:r>
              <a:rPr lang="en-US" sz="1400" b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sz="1400" b="0" dirty="0" err="1" smtClean="0">
                <a:solidFill>
                  <a:srgbClr val="000000"/>
                </a:solidFill>
              </a:rPr>
              <a:t>E</a:t>
            </a:r>
            <a:r>
              <a:rPr lang="en-US" sz="1400" b="0" baseline="-25000" dirty="0" err="1" smtClean="0">
                <a:solidFill>
                  <a:srgbClr val="000000"/>
                </a:solidFill>
              </a:rPr>
              <a:t>spread</a:t>
            </a:r>
            <a:r>
              <a:rPr lang="en-US" sz="1400" b="0" dirty="0" smtClean="0">
                <a:solidFill>
                  <a:srgbClr val="000000"/>
                </a:solidFill>
              </a:rPr>
              <a:t>/</a:t>
            </a:r>
            <a:r>
              <a:rPr lang="en-US" sz="1400" b="0" dirty="0" err="1" smtClean="0">
                <a:solidFill>
                  <a:srgbClr val="000000"/>
                </a:solidFill>
              </a:rPr>
              <a:t>E</a:t>
            </a:r>
            <a:r>
              <a:rPr lang="en-US" sz="1400" b="0" baseline="-25000" dirty="0" err="1" smtClean="0">
                <a:solidFill>
                  <a:srgbClr val="000000"/>
                </a:solidFill>
              </a:rPr>
              <a:t>spread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  <a:endParaRPr lang="en-US" sz="1600" b="0" baseline="-25000" dirty="0" smtClean="0">
              <a:solidFill>
                <a:srgbClr val="000000"/>
              </a:solidFill>
            </a:endParaRPr>
          </a:p>
          <a:p>
            <a:pPr lvl="3"/>
            <a:r>
              <a:rPr lang="en-US" sz="1600" dirty="0" smtClean="0"/>
              <a:t>A measurement of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with a 5% precision is more than enough</a:t>
            </a:r>
          </a:p>
          <a:p>
            <a:pPr lvl="4"/>
            <a:r>
              <a:rPr lang="en-US" sz="1600" dirty="0" smtClean="0"/>
              <a:t>Increases uncertainty on the width to 1.55 MeV</a:t>
            </a:r>
          </a:p>
          <a:p>
            <a:pPr lvl="3"/>
            <a:r>
              <a:rPr lang="en-US" sz="1600" dirty="0" smtClean="0"/>
              <a:t>About 900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cs typeface="Symbol" charset="2"/>
              </a:rPr>
              <a:t> events suffice !</a:t>
            </a:r>
            <a:endParaRPr lang="en-US" sz="1600" dirty="0" smtClean="0"/>
          </a:p>
          <a:p>
            <a:pPr lvl="4"/>
            <a:endParaRPr lang="en-US" sz="1600" dirty="0"/>
          </a:p>
          <a:p>
            <a:r>
              <a:rPr lang="en-US" sz="2000" dirty="0" smtClean="0"/>
              <a:t>At the WW thresh0ld, 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→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) ~ </a:t>
            </a:r>
            <a:r>
              <a:rPr lang="en-US" sz="2000" dirty="0" smtClean="0"/>
              <a:t>4 </a:t>
            </a:r>
            <a:r>
              <a:rPr lang="en-US" sz="2000" dirty="0" err="1" smtClean="0"/>
              <a:t>pb</a:t>
            </a:r>
            <a:endParaRPr lang="en-US" sz="2000" dirty="0"/>
          </a:p>
          <a:p>
            <a:pPr lvl="1"/>
            <a:r>
              <a:rPr lang="en-US" sz="1600" dirty="0"/>
              <a:t>With </a:t>
            </a:r>
            <a:r>
              <a:rPr lang="en-US" sz="1600" dirty="0" smtClean="0">
                <a:latin typeface="Symbol" charset="2"/>
                <a:cs typeface="Symbol" charset="2"/>
              </a:rPr>
              <a:t>3.2×10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35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/>
              <a:t>cm</a:t>
            </a:r>
            <a:r>
              <a:rPr lang="en-US" sz="1600" baseline="30000" dirty="0">
                <a:latin typeface="Symbol" charset="2"/>
                <a:cs typeface="Symbol" charset="2"/>
              </a:rPr>
              <a:t>-2</a:t>
            </a:r>
            <a:r>
              <a:rPr lang="en-US" sz="1600" dirty="0">
                <a:latin typeface="Symbol" charset="2"/>
                <a:cs typeface="Symbol" charset="2"/>
              </a:rPr>
              <a:t> </a:t>
            </a:r>
            <a:r>
              <a:rPr lang="en-US" sz="1600" dirty="0"/>
              <a:t>s</a:t>
            </a:r>
            <a:r>
              <a:rPr lang="en-US" sz="1600" baseline="30000" dirty="0">
                <a:latin typeface="Symbol" charset="2"/>
                <a:cs typeface="Symbol" charset="2"/>
              </a:rPr>
              <a:t>-1</a:t>
            </a:r>
            <a:r>
              <a:rPr lang="en-US" sz="1600" dirty="0"/>
              <a:t> collect </a:t>
            </a:r>
            <a:r>
              <a:rPr lang="en-US" sz="1600" dirty="0" smtClean="0"/>
              <a:t>1.3 Hz </a:t>
            </a:r>
            <a:r>
              <a:rPr lang="en-US" sz="1600" dirty="0"/>
              <a:t>of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events / </a:t>
            </a:r>
            <a:r>
              <a:rPr lang="en-US" sz="1600" dirty="0" smtClean="0"/>
              <a:t>detector</a:t>
            </a:r>
          </a:p>
          <a:p>
            <a:pPr lvl="2"/>
            <a:r>
              <a:rPr lang="en-US" sz="1600" dirty="0" smtClean="0"/>
              <a:t>Enjoy 900 events and monitor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to 5% precision every 12 minutes</a:t>
            </a:r>
          </a:p>
          <a:p>
            <a:pPr lvl="2"/>
            <a:endParaRPr lang="en-US" sz="1600" smtClean="0"/>
          </a:p>
          <a:p>
            <a:pPr lvl="2"/>
            <a:endParaRPr lang="en-US" sz="1600" dirty="0"/>
          </a:p>
          <a:p>
            <a:r>
              <a:rPr lang="en-US" sz="1600" dirty="0" smtClean="0"/>
              <a:t>Note: This is only a back-of-the-envelope estimate</a:t>
            </a:r>
          </a:p>
          <a:p>
            <a:pPr lvl="1"/>
            <a:r>
              <a:rPr lang="en-US" sz="1200" dirty="0" smtClean="0"/>
              <a:t>Gives the right ball park – but needs to be cross checked</a:t>
            </a:r>
          </a:p>
          <a:p>
            <a:pPr lvl="2"/>
            <a:r>
              <a:rPr lang="en-US" sz="1200" dirty="0" smtClean="0"/>
              <a:t>By Paolo for the impact of energy spread on the W width precision</a:t>
            </a:r>
          </a:p>
          <a:p>
            <a:pPr lvl="2"/>
            <a:r>
              <a:rPr lang="en-US" sz="1200" dirty="0" smtClean="0"/>
              <a:t>By me for the precision on </a:t>
            </a:r>
            <a:r>
              <a:rPr lang="en-US" sz="1200" dirty="0" err="1" smtClean="0"/>
              <a:t>E</a:t>
            </a:r>
            <a:r>
              <a:rPr lang="en-US" sz="1200" baseline="-25000" dirty="0" err="1" smtClean="0"/>
              <a:t>spread</a:t>
            </a:r>
            <a:r>
              <a:rPr lang="en-US" sz="1200" dirty="0" smtClean="0"/>
              <a:t> with </a:t>
            </a:r>
            <a:r>
              <a:rPr lang="en-US" sz="1200" dirty="0" err="1" smtClean="0"/>
              <a:t>dimuon</a:t>
            </a:r>
            <a:r>
              <a:rPr lang="en-US" sz="1200" dirty="0" smtClean="0"/>
              <a:t> events at the WW threshold</a:t>
            </a:r>
          </a:p>
          <a:p>
            <a:pPr lvl="2"/>
            <a:endParaRPr lang="en-US" sz="1600" dirty="0"/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2384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requirements w/o energy spread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</a:t>
            </a:r>
            <a:r>
              <a:rPr lang="en-US" sz="2000" dirty="0" smtClean="0"/>
              <a:t>argets set in the TLEP paper</a:t>
            </a:r>
          </a:p>
          <a:p>
            <a:pPr lvl="1"/>
            <a:r>
              <a:rPr lang="en-US" sz="1600" dirty="0" smtClean="0"/>
              <a:t>Precision on the Z width : 100 </a:t>
            </a:r>
            <a:r>
              <a:rPr lang="en-US" sz="1600" dirty="0" err="1" smtClean="0"/>
              <a:t>keV</a:t>
            </a:r>
            <a:endParaRPr lang="en-US" sz="1600" dirty="0" smtClean="0"/>
          </a:p>
          <a:p>
            <a:pPr lvl="1"/>
            <a:r>
              <a:rPr lang="en-US" sz="1600" dirty="0" smtClean="0"/>
              <a:t>Precision on the Z mass : 100 </a:t>
            </a:r>
            <a:r>
              <a:rPr lang="en-US" sz="1600" dirty="0" err="1" smtClean="0"/>
              <a:t>keV</a:t>
            </a:r>
            <a:endParaRPr lang="en-US" sz="1600" dirty="0" smtClean="0"/>
          </a:p>
          <a:p>
            <a:pPr lvl="1"/>
            <a:r>
              <a:rPr lang="en-US" sz="1600" dirty="0"/>
              <a:t>P</a:t>
            </a:r>
            <a:r>
              <a:rPr lang="en-US" sz="1600" dirty="0" smtClean="0"/>
              <a:t>recision on the peak cross section : 10</a:t>
            </a:r>
            <a:r>
              <a:rPr lang="en-US" sz="1600" baseline="30000" dirty="0" smtClean="0"/>
              <a:t>-4 </a:t>
            </a:r>
          </a:p>
          <a:p>
            <a:pPr lvl="1"/>
            <a:endParaRPr lang="en-US" sz="1600" dirty="0" smtClean="0"/>
          </a:p>
          <a:p>
            <a:r>
              <a:rPr lang="en-US" sz="2000" dirty="0" smtClean="0"/>
              <a:t>We will run at least with three beam energies around the Z pole</a:t>
            </a:r>
          </a:p>
          <a:p>
            <a:pPr lvl="1"/>
            <a:r>
              <a:rPr lang="en-US" sz="1600" dirty="0" err="1" smtClean="0"/>
              <a:t>E</a:t>
            </a:r>
            <a:r>
              <a:rPr lang="en-US" sz="1600" baseline="-25000" dirty="0" err="1" smtClean="0"/>
              <a:t>beam</a:t>
            </a:r>
            <a:r>
              <a:rPr lang="en-US" sz="1600" dirty="0" smtClean="0"/>
              <a:t> = 45.6 </a:t>
            </a:r>
            <a:r>
              <a:rPr lang="en-US" sz="1600" dirty="0" err="1" smtClean="0"/>
              <a:t>GeV</a:t>
            </a:r>
            <a:r>
              <a:rPr lang="en-US" sz="1600" dirty="0" smtClean="0"/>
              <a:t> , i.e., the Z pole</a:t>
            </a:r>
          </a:p>
          <a:p>
            <a:pPr lvl="2"/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smtClean="0"/>
              <a:t>peak</a:t>
            </a:r>
            <a:r>
              <a:rPr lang="en-US" sz="1600" dirty="0" smtClean="0"/>
              <a:t> ~ 30 </a:t>
            </a:r>
            <a:r>
              <a:rPr lang="en-US" sz="1600" dirty="0" err="1" smtClean="0"/>
              <a:t>nb</a:t>
            </a:r>
            <a:r>
              <a:rPr lang="en-US" sz="1600" dirty="0" smtClean="0"/>
              <a:t> , </a:t>
            </a:r>
            <a:r>
              <a:rPr lang="en-US" sz="1600" dirty="0" err="1" smtClean="0"/>
              <a:t>L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 ~ 100 ab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,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peak</a:t>
            </a:r>
            <a:r>
              <a:rPr lang="en-US" sz="1600" dirty="0" smtClean="0"/>
              <a:t> ~ 3×10</a:t>
            </a:r>
            <a:r>
              <a:rPr lang="en-US" sz="1600" baseline="30000" dirty="0" smtClean="0"/>
              <a:t>12</a:t>
            </a:r>
            <a:r>
              <a:rPr lang="en-US" sz="1600" dirty="0" smtClean="0"/>
              <a:t> events</a:t>
            </a:r>
            <a:endParaRPr lang="en-US" sz="1600" baseline="-25000" dirty="0" smtClean="0"/>
          </a:p>
          <a:p>
            <a:pPr lvl="1"/>
            <a:r>
              <a:rPr lang="en-US" sz="1600" dirty="0" err="1" smtClean="0"/>
              <a:t>E</a:t>
            </a:r>
            <a:r>
              <a:rPr lang="en-US" sz="1600" baseline="-25000" dirty="0" err="1" smtClean="0"/>
              <a:t>beam</a:t>
            </a:r>
            <a:r>
              <a:rPr lang="en-US" sz="1600" dirty="0" smtClean="0"/>
              <a:t> = 43.95 </a:t>
            </a:r>
            <a:r>
              <a:rPr lang="en-US" sz="1600" dirty="0" err="1" smtClean="0"/>
              <a:t>GeV</a:t>
            </a:r>
            <a:r>
              <a:rPr lang="en-US" sz="1600" dirty="0" smtClean="0"/>
              <a:t> and 47.15 </a:t>
            </a:r>
            <a:r>
              <a:rPr lang="en-US" sz="1600" dirty="0" err="1" smtClean="0"/>
              <a:t>GeV</a:t>
            </a:r>
            <a:r>
              <a:rPr lang="en-US" sz="1600" dirty="0" smtClean="0"/>
              <a:t>, for the </a:t>
            </a:r>
            <a:r>
              <a:rPr lang="en-US" sz="1600" dirty="0" err="1" smtClean="0">
                <a:latin typeface="Symbol" charset="2"/>
                <a:cs typeface="Symbol" charset="2"/>
              </a:rPr>
              <a:t>a</a:t>
            </a:r>
            <a:r>
              <a:rPr lang="en-US" sz="1600" baseline="-25000" dirty="0" err="1" smtClean="0"/>
              <a:t>QED</a:t>
            </a:r>
            <a:r>
              <a:rPr lang="en-US" sz="1600" dirty="0" smtClean="0"/>
              <a:t>(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) measurement </a:t>
            </a:r>
          </a:p>
          <a:p>
            <a:pPr lvl="2"/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smtClean="0"/>
              <a:t>peak±3</a:t>
            </a:r>
            <a:r>
              <a:rPr lang="en-US" sz="1600" dirty="0" smtClean="0"/>
              <a:t> ~ 6 </a:t>
            </a:r>
            <a:r>
              <a:rPr lang="en-US" sz="1600" dirty="0" err="1" smtClean="0"/>
              <a:t>nb</a:t>
            </a:r>
            <a:r>
              <a:rPr lang="en-US" sz="1600" dirty="0" smtClean="0"/>
              <a:t>; </a:t>
            </a:r>
            <a:r>
              <a:rPr lang="en-US" sz="1600" dirty="0" smtClean="0">
                <a:cs typeface="Symbol" charset="2"/>
              </a:rPr>
              <a:t>L</a:t>
            </a:r>
            <a:r>
              <a:rPr lang="en-US" sz="1600" baseline="-25000" dirty="0" smtClean="0">
                <a:cs typeface="Symbol" charset="2"/>
              </a:rPr>
              <a:t>peak±3 </a:t>
            </a:r>
            <a:r>
              <a:rPr lang="en-US" sz="1600" dirty="0" smtClean="0">
                <a:cs typeface="Symbol" charset="2"/>
              </a:rPr>
              <a:t>~ 25 ab</a:t>
            </a:r>
            <a:r>
              <a:rPr lang="en-US" sz="1600" baseline="30000" dirty="0" smtClean="0">
                <a:cs typeface="Symbol" charset="2"/>
              </a:rPr>
              <a:t>-1</a:t>
            </a:r>
            <a:r>
              <a:rPr lang="en-US" sz="1600" dirty="0" smtClean="0">
                <a:cs typeface="Symbol" charset="2"/>
              </a:rPr>
              <a:t>, N</a:t>
            </a:r>
            <a:r>
              <a:rPr lang="en-US" sz="1600" baseline="-25000" dirty="0" smtClean="0">
                <a:cs typeface="Symbol" charset="2"/>
              </a:rPr>
              <a:t>peak±3</a:t>
            </a:r>
            <a:r>
              <a:rPr lang="en-US" sz="1600" dirty="0" smtClean="0">
                <a:cs typeface="Symbol" charset="2"/>
              </a:rPr>
              <a:t> ~1.5×10</a:t>
            </a:r>
            <a:r>
              <a:rPr lang="en-US" sz="1600" baseline="30000" dirty="0" smtClean="0">
                <a:cs typeface="Symbol" charset="2"/>
              </a:rPr>
              <a:t>11</a:t>
            </a:r>
            <a:r>
              <a:rPr lang="en-US" sz="1600" dirty="0" smtClean="0">
                <a:cs typeface="Symbol" charset="2"/>
              </a:rPr>
              <a:t> events</a:t>
            </a:r>
          </a:p>
          <a:p>
            <a:pPr lvl="1"/>
            <a:r>
              <a:rPr lang="en-US" sz="1600" dirty="0" smtClean="0">
                <a:cs typeface="Symbol" charset="2"/>
              </a:rPr>
              <a:t>Statistics large enough to be limited by systematic uncertainties for </a:t>
            </a:r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Z</a:t>
            </a:r>
            <a:r>
              <a:rPr lang="en-US" sz="1600" dirty="0" smtClean="0">
                <a:cs typeface="Symbol" charset="2"/>
              </a:rPr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>
                <a:cs typeface="Symbol" charset="2"/>
              </a:rPr>
              <a:t>Z</a:t>
            </a:r>
            <a:r>
              <a:rPr lang="en-US" sz="1600" dirty="0" smtClean="0">
                <a:cs typeface="Symbol" charset="2"/>
              </a:rPr>
              <a:t> and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smtClean="0">
                <a:cs typeface="Symbol" charset="2"/>
              </a:rPr>
              <a:t>0</a:t>
            </a:r>
          </a:p>
          <a:p>
            <a:pPr lvl="1"/>
            <a:endParaRPr lang="en-US" sz="1600" dirty="0">
              <a:cs typeface="Symbol" charset="2"/>
            </a:endParaRPr>
          </a:p>
          <a:p>
            <a:r>
              <a:rPr lang="en-US" sz="2000" dirty="0" smtClean="0">
                <a:cs typeface="Symbol" charset="2"/>
              </a:rPr>
              <a:t>To reach the aforementioned targets w/o energy spread, we need</a:t>
            </a:r>
          </a:p>
          <a:p>
            <a:pPr lvl="1"/>
            <a:r>
              <a:rPr lang="en-US" sz="1600" dirty="0" smtClean="0">
                <a:cs typeface="Symbol" charset="2"/>
              </a:rPr>
              <a:t>A measurement of the beam energy (e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+</a:t>
            </a:r>
            <a:r>
              <a:rPr lang="en-US" sz="1600" dirty="0" smtClean="0">
                <a:cs typeface="Symbol" charset="2"/>
              </a:rPr>
              <a:t> and e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cs typeface="Symbol" charset="2"/>
              </a:rPr>
              <a:t>) with a precision of 50 </a:t>
            </a:r>
            <a:r>
              <a:rPr lang="en-US" sz="1600" dirty="0" err="1" smtClean="0">
                <a:cs typeface="Symbol" charset="2"/>
              </a:rPr>
              <a:t>keV</a:t>
            </a:r>
            <a:endParaRPr lang="en-US" sz="1600" dirty="0" smtClean="0">
              <a:cs typeface="Symbol" charset="2"/>
            </a:endParaRPr>
          </a:p>
          <a:p>
            <a:pPr lvl="1"/>
            <a:r>
              <a:rPr lang="en-US" sz="1600" dirty="0" smtClean="0">
                <a:cs typeface="Symbol" charset="2"/>
              </a:rPr>
              <a:t>A point-to-point relative integrated luminosity measurement precision of 5×10</a:t>
            </a:r>
            <a:r>
              <a:rPr lang="en-US" sz="1600" baseline="30000" dirty="0" smtClean="0">
                <a:cs typeface="Symbol" charset="2"/>
              </a:rPr>
              <a:t>-5</a:t>
            </a:r>
          </a:p>
          <a:p>
            <a:pPr lvl="1"/>
            <a:r>
              <a:rPr lang="en-US" sz="1600" dirty="0" smtClean="0">
                <a:cs typeface="Symbol" charset="2"/>
              </a:rPr>
              <a:t>An absolute integrated luminosity measurement precision of 10</a:t>
            </a:r>
            <a:r>
              <a:rPr lang="en-US" sz="1600" baseline="30000" dirty="0" smtClean="0">
                <a:cs typeface="Symbol" charset="2"/>
              </a:rPr>
              <a:t>-4</a:t>
            </a:r>
          </a:p>
          <a:p>
            <a:pPr lvl="2"/>
            <a:r>
              <a:rPr lang="en-US" sz="1600" dirty="0">
                <a:cs typeface="Symbol" charset="2"/>
              </a:rPr>
              <a:t> </a:t>
            </a:r>
            <a:r>
              <a:rPr lang="en-US" sz="1600" dirty="0" smtClean="0">
                <a:cs typeface="Symbol" charset="2"/>
              </a:rPr>
              <a:t> Result of a 3-parameter fit: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Symbol" charset="2"/>
              </a:rPr>
              <a:t>(</a:t>
            </a:r>
            <a:r>
              <a:rPr lang="en-US" sz="1600" dirty="0" err="1" smtClean="0">
                <a:cs typeface="Symbol" charset="2"/>
              </a:rPr>
              <a:t>m</a:t>
            </a:r>
            <a:r>
              <a:rPr lang="en-US" sz="1600" baseline="-25000" dirty="0" err="1" smtClean="0">
                <a:cs typeface="Symbol" charset="2"/>
              </a:rPr>
              <a:t>Z</a:t>
            </a:r>
            <a:r>
              <a:rPr lang="en-US" sz="1600" dirty="0" smtClean="0">
                <a:cs typeface="Symbol" charset="2"/>
              </a:rPr>
              <a:t>) = 96 </a:t>
            </a:r>
            <a:r>
              <a:rPr lang="en-US" sz="1600" dirty="0" err="1" smtClean="0">
                <a:cs typeface="Symbol" charset="2"/>
              </a:rPr>
              <a:t>keV</a:t>
            </a:r>
            <a:r>
              <a:rPr lang="en-US" sz="1600" dirty="0" smtClean="0">
                <a:cs typeface="Symbol" charset="2"/>
              </a:rPr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Symbol" charset="2"/>
              </a:rPr>
              <a:t>(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>
                <a:cs typeface="Symbol" charset="2"/>
              </a:rPr>
              <a:t>Z</a:t>
            </a:r>
            <a:r>
              <a:rPr lang="en-US" sz="1600" dirty="0" smtClean="0">
                <a:cs typeface="Symbol" charset="2"/>
              </a:rPr>
              <a:t>) = 104 </a:t>
            </a:r>
            <a:r>
              <a:rPr lang="en-US" sz="1600" dirty="0" err="1" smtClean="0">
                <a:cs typeface="Symbol" charset="2"/>
              </a:rPr>
              <a:t>keV</a:t>
            </a:r>
            <a:r>
              <a:rPr lang="en-US" sz="1600" dirty="0" smtClean="0">
                <a:cs typeface="Symbol" charset="2"/>
              </a:rPr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Symbol" charset="2"/>
              </a:rPr>
              <a:t>(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smtClean="0">
                <a:cs typeface="Symbol" charset="2"/>
              </a:rPr>
              <a:t>0</a:t>
            </a:r>
            <a:r>
              <a:rPr lang="en-US" sz="1600" dirty="0" smtClean="0">
                <a:cs typeface="Symbol" charset="2"/>
              </a:rPr>
              <a:t>)/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baseline="-25000" dirty="0">
                <a:cs typeface="Symbol" charset="2"/>
              </a:rPr>
              <a:t>0</a:t>
            </a:r>
            <a:r>
              <a:rPr lang="en-US" sz="1600" dirty="0" smtClean="0">
                <a:cs typeface="Symbol" charset="2"/>
              </a:rPr>
              <a:t>= 10</a:t>
            </a:r>
            <a:r>
              <a:rPr lang="en-US" sz="1600" baseline="30000" dirty="0" smtClean="0">
                <a:cs typeface="Symbol" charset="2"/>
              </a:rPr>
              <a:t>-4</a:t>
            </a:r>
            <a:endParaRPr lang="en-US" sz="1600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9420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smtClean="0"/>
              <a:t>energies,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statistical precision on </a:t>
            </a:r>
            <a:r>
              <a:rPr lang="en-US" sz="2000" dirty="0" err="1" smtClean="0">
                <a:latin typeface="Symbol" charset="2"/>
                <a:cs typeface="Symbol" charset="2"/>
              </a:rPr>
              <a:t>G</a:t>
            </a:r>
            <a:r>
              <a:rPr lang="en-US" sz="2000" baseline="-25000" dirty="0" err="1" smtClean="0"/>
              <a:t>top</a:t>
            </a:r>
            <a:r>
              <a:rPr lang="en-US" sz="2000" dirty="0" smtClean="0"/>
              <a:t> (2 </a:t>
            </a:r>
            <a:r>
              <a:rPr lang="en-US" sz="2000" dirty="0" err="1" smtClean="0"/>
              <a:t>GeV</a:t>
            </a:r>
            <a:r>
              <a:rPr lang="en-US" sz="2000" dirty="0" smtClean="0"/>
              <a:t>) will be 25 MeV</a:t>
            </a:r>
          </a:p>
          <a:p>
            <a:pPr lvl="1"/>
            <a:r>
              <a:rPr lang="en-US" sz="1600" dirty="0" smtClean="0"/>
              <a:t>With a scan of the top threshold : 0.2 ab</a:t>
            </a:r>
            <a:r>
              <a:rPr lang="en-US" sz="1600" baseline="30000" dirty="0" smtClean="0"/>
              <a:t>-1 </a:t>
            </a:r>
            <a:r>
              <a:rPr lang="en-US" sz="1600" dirty="0" smtClean="0"/>
              <a:t>around √s = 346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1"/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is 346 MeV, </a:t>
            </a:r>
            <a:r>
              <a:rPr lang="en-US" sz="1600" dirty="0" smtClean="0"/>
              <a:t>adds </a:t>
            </a:r>
            <a:r>
              <a:rPr lang="en-US" sz="1600" dirty="0" smtClean="0"/>
              <a:t>in quadrature to 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err="1" smtClean="0"/>
              <a:t>top</a:t>
            </a:r>
            <a:r>
              <a:rPr lang="en-US" sz="1600" baseline="-25000" dirty="0" smtClean="0"/>
              <a:t> </a:t>
            </a:r>
            <a:r>
              <a:rPr lang="en-US" sz="1600" baseline="-25000" dirty="0" smtClean="0"/>
              <a:t> </a:t>
            </a:r>
            <a:r>
              <a:rPr lang="en-US" sz="1600" dirty="0"/>
              <a:t>→ (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top</a:t>
            </a:r>
            <a:r>
              <a:rPr lang="en-US" sz="1600" baseline="30000" dirty="0" smtClean="0"/>
              <a:t>2</a:t>
            </a:r>
            <a:r>
              <a:rPr lang="en-US" sz="1600" dirty="0"/>
              <a:t>+E</a:t>
            </a:r>
            <a:r>
              <a:rPr lang="en-US" sz="1600" baseline="-25000" dirty="0"/>
              <a:t>spread</a:t>
            </a:r>
            <a:r>
              <a:rPr lang="en-US" sz="1600" baseline="30000" dirty="0"/>
              <a:t>2</a:t>
            </a:r>
            <a:r>
              <a:rPr lang="en-US" sz="1600" baseline="-25000" dirty="0"/>
              <a:t> </a:t>
            </a:r>
            <a:r>
              <a:rPr lang="en-US" sz="1600" dirty="0"/>
              <a:t>)</a:t>
            </a:r>
            <a:r>
              <a:rPr lang="en-US" sz="1600" baseline="30000" dirty="0"/>
              <a:t>1/</a:t>
            </a:r>
            <a:r>
              <a:rPr lang="en-US" sz="1600" baseline="30000" dirty="0" smtClean="0"/>
              <a:t>2</a:t>
            </a:r>
            <a:endParaRPr lang="en-US" sz="1600" baseline="-25000" dirty="0" smtClean="0"/>
          </a:p>
          <a:p>
            <a:pPr lvl="2"/>
            <a:r>
              <a:rPr lang="en-US" sz="1600" dirty="0" smtClean="0"/>
              <a:t>Corresponding uncertainty: </a:t>
            </a:r>
            <a:r>
              <a:rPr lang="en-US" sz="1600" dirty="0" err="1">
                <a:latin typeface="Symbol" charset="2"/>
                <a:cs typeface="Symbol" charset="2"/>
              </a:rPr>
              <a:t>G</a:t>
            </a:r>
            <a:r>
              <a:rPr lang="en-US" sz="1600" baseline="-25000" dirty="0" err="1"/>
              <a:t>top</a:t>
            </a:r>
            <a:r>
              <a:rPr lang="en-US" sz="1600" baseline="-25000" dirty="0"/>
              <a:t> </a:t>
            </a:r>
            <a:r>
              <a:rPr lang="en-US" sz="1600" dirty="0" smtClean="0"/>
              <a:t>(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err="1" smtClean="0"/>
              <a:t>top</a:t>
            </a:r>
            <a:r>
              <a:rPr lang="en-US" sz="1600" dirty="0" smtClean="0"/>
              <a:t>)</a:t>
            </a:r>
            <a:r>
              <a:rPr lang="en-US" sz="1600" baseline="30000" dirty="0"/>
              <a:t>2</a:t>
            </a:r>
            <a:r>
              <a:rPr lang="en-US" sz="1600" dirty="0" smtClean="0"/>
              <a:t> ×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baseline="-25000" dirty="0" smtClean="0"/>
              <a:t> </a:t>
            </a:r>
            <a:r>
              <a:rPr lang="en-US" sz="1400" b="0" dirty="0" smtClean="0">
                <a:solidFill>
                  <a:schemeClr val="tx1"/>
                </a:solidFill>
              </a:rPr>
              <a:t>(= 60 MeV </a:t>
            </a:r>
            <a:r>
              <a:rPr lang="en-US" sz="1400" b="0" dirty="0">
                <a:solidFill>
                  <a:srgbClr val="000000"/>
                </a:solidFill>
              </a:rPr>
              <a:t>×</a:t>
            </a:r>
            <a:r>
              <a:rPr lang="en-US" sz="1400" dirty="0"/>
              <a:t> </a:t>
            </a:r>
            <a:r>
              <a:rPr lang="en-US" sz="1400" b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sz="1400" b="0" dirty="0" err="1" smtClean="0">
                <a:solidFill>
                  <a:srgbClr val="000000"/>
                </a:solidFill>
                <a:cs typeface="Symbol" charset="2"/>
              </a:rPr>
              <a:t>E</a:t>
            </a:r>
            <a:r>
              <a:rPr lang="en-US" sz="1400" b="0" baseline="-25000" dirty="0" err="1" smtClean="0">
                <a:solidFill>
                  <a:srgbClr val="000000"/>
                </a:solidFill>
              </a:rPr>
              <a:t>spread</a:t>
            </a:r>
            <a:r>
              <a:rPr lang="en-US" sz="1400" b="0" dirty="0" smtClean="0">
                <a:solidFill>
                  <a:srgbClr val="000000"/>
                </a:solidFill>
              </a:rPr>
              <a:t>/</a:t>
            </a:r>
            <a:r>
              <a:rPr lang="en-US" sz="1400" b="0" dirty="0" err="1" smtClean="0">
                <a:solidFill>
                  <a:srgbClr val="000000"/>
                </a:solidFill>
              </a:rPr>
              <a:t>E</a:t>
            </a:r>
            <a:r>
              <a:rPr lang="en-US" sz="1400" b="0" baseline="-25000" dirty="0" err="1" smtClean="0">
                <a:solidFill>
                  <a:srgbClr val="000000"/>
                </a:solidFill>
              </a:rPr>
              <a:t>spread</a:t>
            </a:r>
            <a:r>
              <a:rPr lang="en-US" sz="1400" b="0" dirty="0">
                <a:solidFill>
                  <a:schemeClr val="tx1"/>
                </a:solidFill>
              </a:rPr>
              <a:t>)</a:t>
            </a:r>
            <a:endParaRPr lang="en-US" sz="1600" b="0" baseline="-25000" dirty="0" smtClean="0">
              <a:solidFill>
                <a:srgbClr val="000000"/>
              </a:solidFill>
            </a:endParaRPr>
          </a:p>
          <a:p>
            <a:pPr lvl="3"/>
            <a:r>
              <a:rPr lang="en-US" sz="1600" dirty="0" smtClean="0"/>
              <a:t>A measurement of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with a 10% precision is more than enough</a:t>
            </a:r>
          </a:p>
          <a:p>
            <a:pPr lvl="4"/>
            <a:r>
              <a:rPr lang="en-US" sz="1600" dirty="0" smtClean="0"/>
              <a:t>Increases uncertainty on the width to 25.7 MeV</a:t>
            </a:r>
          </a:p>
          <a:p>
            <a:pPr lvl="3"/>
            <a:r>
              <a:rPr lang="en-US" sz="1600" dirty="0" smtClean="0"/>
              <a:t>About 200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cs typeface="Symbol" charset="2"/>
              </a:rPr>
              <a:t> events suffice !</a:t>
            </a:r>
            <a:endParaRPr lang="en-US" sz="1600" dirty="0" smtClean="0"/>
          </a:p>
          <a:p>
            <a:pPr lvl="4"/>
            <a:endParaRPr lang="en-US" sz="1600" dirty="0"/>
          </a:p>
          <a:p>
            <a:r>
              <a:rPr lang="en-US" sz="2000" dirty="0" smtClean="0"/>
              <a:t>At the top thresh0ld, 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/>
              <a:t>(</a:t>
            </a:r>
            <a:r>
              <a:rPr lang="en-US" sz="2000" dirty="0" err="1"/>
              <a:t>e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/>
              <a:t>e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 → 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 err="1">
                <a:latin typeface="Symbol" charset="2"/>
                <a:cs typeface="Symbol" charset="2"/>
              </a:rPr>
              <a:t>+</a:t>
            </a:r>
            <a:r>
              <a:rPr lang="en-US" sz="2000" dirty="0" err="1">
                <a:latin typeface="Symbol" charset="2"/>
                <a:cs typeface="Symbol" charset="2"/>
              </a:rPr>
              <a:t>m</a:t>
            </a:r>
            <a:r>
              <a:rPr lang="en-US" sz="2000" baseline="30000" dirty="0">
                <a:latin typeface="Symbol" charset="2"/>
                <a:cs typeface="Symbol" charset="2"/>
              </a:rPr>
              <a:t>-</a:t>
            </a:r>
            <a:r>
              <a:rPr lang="en-US" sz="2000" dirty="0"/>
              <a:t>) ~ 1</a:t>
            </a:r>
            <a:r>
              <a:rPr lang="en-US" sz="2000" dirty="0" smtClean="0"/>
              <a:t> </a:t>
            </a:r>
            <a:r>
              <a:rPr lang="en-US" sz="2000" dirty="0" err="1" smtClean="0"/>
              <a:t>pb</a:t>
            </a:r>
            <a:endParaRPr lang="en-US" sz="2000" dirty="0"/>
          </a:p>
          <a:p>
            <a:pPr lvl="1"/>
            <a:r>
              <a:rPr lang="en-US" sz="1600" dirty="0"/>
              <a:t>With </a:t>
            </a:r>
            <a:r>
              <a:rPr lang="en-US" sz="1600" dirty="0" smtClean="0">
                <a:latin typeface="Symbol" charset="2"/>
                <a:cs typeface="Symbol" charset="2"/>
              </a:rPr>
              <a:t>1.8×10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34</a:t>
            </a:r>
            <a:r>
              <a:rPr lang="en-US" sz="1600" dirty="0" smtClean="0">
                <a:latin typeface="Symbol" charset="2"/>
                <a:cs typeface="Symbol" charset="2"/>
              </a:rPr>
              <a:t> </a:t>
            </a:r>
            <a:r>
              <a:rPr lang="en-US" sz="1600" dirty="0"/>
              <a:t>cm</a:t>
            </a:r>
            <a:r>
              <a:rPr lang="en-US" sz="1600" baseline="30000" dirty="0">
                <a:latin typeface="Symbol" charset="2"/>
                <a:cs typeface="Symbol" charset="2"/>
              </a:rPr>
              <a:t>-2</a:t>
            </a:r>
            <a:r>
              <a:rPr lang="en-US" sz="1600" dirty="0">
                <a:latin typeface="Symbol" charset="2"/>
                <a:cs typeface="Symbol" charset="2"/>
              </a:rPr>
              <a:t> </a:t>
            </a:r>
            <a:r>
              <a:rPr lang="en-US" sz="1600" dirty="0"/>
              <a:t>s</a:t>
            </a:r>
            <a:r>
              <a:rPr lang="en-US" sz="1600" baseline="30000" dirty="0">
                <a:latin typeface="Symbol" charset="2"/>
                <a:cs typeface="Symbol" charset="2"/>
              </a:rPr>
              <a:t>-1</a:t>
            </a:r>
            <a:r>
              <a:rPr lang="en-US" sz="1600" dirty="0"/>
              <a:t> collect </a:t>
            </a:r>
            <a:r>
              <a:rPr lang="en-US" sz="1600" dirty="0" smtClean="0"/>
              <a:t>18 </a:t>
            </a:r>
            <a:r>
              <a:rPr lang="en-US" sz="1600" dirty="0" err="1" smtClean="0"/>
              <a:t>mHz</a:t>
            </a:r>
            <a:r>
              <a:rPr lang="en-US" sz="1600" dirty="0" smtClean="0"/>
              <a:t> </a:t>
            </a:r>
            <a:r>
              <a:rPr lang="en-US" sz="1600" dirty="0"/>
              <a:t>of </a:t>
            </a:r>
            <a:r>
              <a:rPr lang="en-US" sz="1600" dirty="0" err="1"/>
              <a:t>e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/>
              <a:t>e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→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>
                <a:latin typeface="Symbol" charset="2"/>
                <a:cs typeface="Symbol" charset="2"/>
              </a:rPr>
              <a:t>-</a:t>
            </a:r>
            <a:r>
              <a:rPr lang="en-US" sz="1600" dirty="0"/>
              <a:t> events / </a:t>
            </a:r>
            <a:r>
              <a:rPr lang="en-US" sz="1600" dirty="0" smtClean="0"/>
              <a:t>detector</a:t>
            </a:r>
          </a:p>
          <a:p>
            <a:pPr lvl="2"/>
            <a:r>
              <a:rPr lang="en-US" sz="1600" dirty="0" smtClean="0"/>
              <a:t>Enjoy 200 events and monitor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to 10% precision every 3 hours</a:t>
            </a:r>
          </a:p>
          <a:p>
            <a:pPr>
              <a:lnSpc>
                <a:spcPct val="70000"/>
              </a:lnSpc>
            </a:pPr>
            <a:endParaRPr lang="en-US" sz="2000" dirty="0" smtClean="0"/>
          </a:p>
          <a:p>
            <a:r>
              <a:rPr lang="en-US" sz="1600" dirty="0" smtClean="0"/>
              <a:t>Note</a:t>
            </a:r>
            <a:r>
              <a:rPr lang="en-US" sz="1600" dirty="0"/>
              <a:t>: This is only a back-of-the-envelope estimate</a:t>
            </a:r>
          </a:p>
          <a:p>
            <a:pPr lvl="1"/>
            <a:r>
              <a:rPr lang="en-US" sz="1200" dirty="0"/>
              <a:t>Gives the right ball park – but needs to be cross checked</a:t>
            </a:r>
          </a:p>
          <a:p>
            <a:pPr lvl="2"/>
            <a:r>
              <a:rPr lang="en-US" sz="1200" dirty="0"/>
              <a:t>By </a:t>
            </a:r>
            <a:r>
              <a:rPr lang="en-US" sz="1200" dirty="0" smtClean="0"/>
              <a:t>Frank Simon </a:t>
            </a:r>
            <a:r>
              <a:rPr lang="en-US" sz="1200" dirty="0"/>
              <a:t>for the impact of energy spread on the </a:t>
            </a:r>
            <a:r>
              <a:rPr lang="en-US" sz="1200" dirty="0" smtClean="0"/>
              <a:t>top </a:t>
            </a:r>
            <a:r>
              <a:rPr lang="en-US" sz="1200" dirty="0"/>
              <a:t>width precision</a:t>
            </a:r>
          </a:p>
          <a:p>
            <a:pPr lvl="2"/>
            <a:r>
              <a:rPr lang="en-US" sz="1200" dirty="0"/>
              <a:t>By me for the precision on </a:t>
            </a:r>
            <a:r>
              <a:rPr lang="en-US" sz="1200" dirty="0" err="1"/>
              <a:t>E</a:t>
            </a:r>
            <a:r>
              <a:rPr lang="en-US" sz="1200" baseline="-25000" dirty="0" err="1"/>
              <a:t>spread</a:t>
            </a:r>
            <a:r>
              <a:rPr lang="en-US" sz="1200" dirty="0"/>
              <a:t> with </a:t>
            </a:r>
            <a:r>
              <a:rPr lang="en-US" sz="1200" dirty="0" err="1"/>
              <a:t>dimuon</a:t>
            </a:r>
            <a:r>
              <a:rPr lang="en-US" sz="1200" dirty="0"/>
              <a:t> events </a:t>
            </a:r>
            <a:r>
              <a:rPr lang="en-US" sz="1200" dirty="0" smtClean="0"/>
              <a:t>at the top threshold</a:t>
            </a:r>
            <a:endParaRPr lang="en-US" sz="1200" dirty="0"/>
          </a:p>
          <a:p>
            <a:pPr>
              <a:lnSpc>
                <a:spcPct val="70000"/>
              </a:lnSpc>
            </a:pPr>
            <a:endParaRPr lang="en-US" sz="1600" dirty="0" smtClean="0"/>
          </a:p>
          <a:p>
            <a:r>
              <a:rPr lang="en-US" sz="1800" dirty="0" smtClean="0"/>
              <a:t>I don’t see why we would need a precise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spread</a:t>
            </a:r>
            <a:r>
              <a:rPr lang="en-US" sz="1800" dirty="0" smtClean="0"/>
              <a:t> measurement </a:t>
            </a:r>
            <a:r>
              <a:rPr lang="en-US" sz="1800" dirty="0" smtClean="0"/>
              <a:t>at 240 or 365 </a:t>
            </a:r>
            <a:r>
              <a:rPr lang="en-US" sz="1800" dirty="0" err="1" smtClean="0"/>
              <a:t>GeV</a:t>
            </a:r>
            <a:endParaRPr lang="en-US" sz="1800" dirty="0" smtClean="0"/>
          </a:p>
          <a:p>
            <a:pPr lvl="1"/>
            <a:r>
              <a:rPr lang="en-US" sz="1400" dirty="0" smtClean="0"/>
              <a:t>But we’ll have it anyway !</a:t>
            </a:r>
            <a:endParaRPr lang="en-US" sz="1400" dirty="0"/>
          </a:p>
          <a:p>
            <a:pPr marL="0" indent="0">
              <a:buNone/>
            </a:pPr>
            <a:endParaRPr lang="en-US" sz="2000" dirty="0"/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3883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Is the beam energy profile expected to be Gaussian ? </a:t>
            </a:r>
          </a:p>
          <a:p>
            <a:pPr lvl="1"/>
            <a:r>
              <a:rPr lang="en-US" sz="1600" dirty="0" smtClean="0"/>
              <a:t>In particular, is the </a:t>
            </a:r>
            <a:r>
              <a:rPr lang="en-US" sz="1600" dirty="0" err="1" smtClean="0"/>
              <a:t>beamstrahlung</a:t>
            </a:r>
            <a:r>
              <a:rPr lang="en-US" sz="1600" dirty="0" smtClean="0"/>
              <a:t>-induced spread expected to be Gaussian ? </a:t>
            </a:r>
          </a:p>
          <a:p>
            <a:pPr lvl="1"/>
            <a:r>
              <a:rPr lang="en-US" sz="1600" dirty="0" smtClean="0"/>
              <a:t>Need to check with another shape (e.g., triangular, rectangular, same RMS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US" sz="2000" dirty="0" smtClean="0"/>
              <a:t>Is the beam energy profile at least expected to be symmetric ? </a:t>
            </a:r>
          </a:p>
          <a:p>
            <a:pPr lvl="1"/>
            <a:r>
              <a:rPr lang="en-US" sz="1600" dirty="0" smtClean="0"/>
              <a:t>In particular, is the </a:t>
            </a:r>
            <a:r>
              <a:rPr lang="en-US" sz="1600" dirty="0" err="1" smtClean="0"/>
              <a:t>beamstrahlung</a:t>
            </a:r>
            <a:r>
              <a:rPr lang="en-US" sz="1600" dirty="0" smtClean="0"/>
              <a:t>-induced spread expected to be symmetric ? </a:t>
            </a:r>
          </a:p>
          <a:p>
            <a:pPr lvl="1"/>
            <a:r>
              <a:rPr lang="en-US" sz="1600" dirty="0" smtClean="0"/>
              <a:t>If it is not symmetric, the effect on the masses will be larger</a:t>
            </a:r>
          </a:p>
          <a:p>
            <a:pPr lvl="2"/>
            <a:r>
              <a:rPr lang="en-US" sz="1600" dirty="0" smtClean="0"/>
              <a:t>Need to check how much larger</a:t>
            </a:r>
          </a:p>
          <a:p>
            <a:pPr lvl="3"/>
            <a:r>
              <a:rPr lang="en-US" sz="1600" dirty="0" smtClean="0"/>
              <a:t>And also predict the effect of such an asymmetry on the energy calibration</a:t>
            </a:r>
          </a:p>
          <a:p>
            <a:pPr lvl="2"/>
            <a:r>
              <a:rPr lang="en-US" sz="1600" dirty="0" smtClean="0"/>
              <a:t>Need to check whether we can determine the actual shape with </a:t>
            </a:r>
            <a:r>
              <a:rPr lang="en-US" sz="1600" dirty="0" err="1" smtClean="0"/>
              <a:t>dimuon</a:t>
            </a:r>
            <a:r>
              <a:rPr lang="en-US" sz="1600" dirty="0" smtClean="0"/>
              <a:t> events</a:t>
            </a:r>
          </a:p>
          <a:p>
            <a:pPr lvl="3"/>
            <a:r>
              <a:rPr lang="en-US" sz="1600" dirty="0" smtClean="0"/>
              <a:t>Require unfolding of ISR and angular resolution from √s’</a:t>
            </a:r>
          </a:p>
          <a:p>
            <a:pPr lvl="2"/>
            <a:r>
              <a:rPr lang="en-US" sz="1600" dirty="0" smtClean="0"/>
              <a:t>Need some insights from beam </a:t>
            </a:r>
            <a:r>
              <a:rPr lang="en-US" sz="1600" dirty="0" smtClean="0"/>
              <a:t>instrumentation</a:t>
            </a:r>
            <a:endParaRPr lang="en-US" sz="1600" dirty="0" smtClean="0"/>
          </a:p>
          <a:p>
            <a:r>
              <a:rPr lang="en-US" sz="2000" dirty="0" smtClean="0"/>
              <a:t>Is the beam energy profile expected to be the same at the two IPs ? </a:t>
            </a:r>
            <a:endParaRPr lang="en-US" sz="2000" dirty="0"/>
          </a:p>
          <a:p>
            <a:pPr lvl="1"/>
            <a:r>
              <a:rPr lang="en-US" sz="1600" dirty="0" smtClean="0"/>
              <a:t>If not, can the difference be predicted from beam instrumentation ? </a:t>
            </a:r>
            <a:endParaRPr lang="en-US" sz="1600" dirty="0"/>
          </a:p>
          <a:p>
            <a:r>
              <a:rPr lang="en-US" sz="2000" dirty="0" smtClean="0"/>
              <a:t>Check if electrons (and maybe </a:t>
            </a:r>
            <a:r>
              <a:rPr lang="en-US" sz="2000" dirty="0" err="1" smtClean="0"/>
              <a:t>taus</a:t>
            </a:r>
            <a:r>
              <a:rPr lang="en-US" sz="2000" dirty="0" smtClean="0"/>
              <a:t>) can be used too </a:t>
            </a:r>
          </a:p>
          <a:p>
            <a:pPr lvl="1"/>
            <a:r>
              <a:rPr lang="en-US" sz="1600" dirty="0" smtClean="0"/>
              <a:t>More difficult : electron </a:t>
            </a:r>
            <a:r>
              <a:rPr lang="en-US" sz="1600" dirty="0" err="1" smtClean="0"/>
              <a:t>bremstrahlung</a:t>
            </a:r>
            <a:r>
              <a:rPr lang="en-US" sz="1600" dirty="0" smtClean="0"/>
              <a:t> and tau decays affect the </a:t>
            </a:r>
            <a:r>
              <a:rPr lang="en-US" sz="1600" dirty="0" smtClean="0"/>
              <a:t>directions</a:t>
            </a:r>
          </a:p>
          <a:p>
            <a:r>
              <a:rPr lang="en-US" sz="2000" dirty="0" smtClean="0"/>
              <a:t>Investigate methods to map the </a:t>
            </a:r>
            <a:r>
              <a:rPr lang="en-US" sz="2000" dirty="0" smtClean="0">
                <a:latin typeface="Symbol" charset="2"/>
                <a:cs typeface="Symbol" charset="2"/>
              </a:rPr>
              <a:t>q</a:t>
            </a:r>
            <a:r>
              <a:rPr lang="en-US" sz="2000" dirty="0" smtClean="0">
                <a:cs typeface="Symbol" charset="2"/>
              </a:rPr>
              <a:t> and </a:t>
            </a:r>
            <a:r>
              <a:rPr lang="en-US" sz="2000" dirty="0" smtClean="0">
                <a:latin typeface="Symbol" charset="2"/>
                <a:cs typeface="Symbol" charset="2"/>
              </a:rPr>
              <a:t>f </a:t>
            </a:r>
            <a:r>
              <a:rPr lang="en-US" sz="2000" dirty="0" smtClean="0">
                <a:cs typeface="Symbol" charset="2"/>
              </a:rPr>
              <a:t>resolutions in the tracker</a:t>
            </a:r>
          </a:p>
          <a:p>
            <a:pPr lvl="1"/>
            <a:r>
              <a:rPr lang="en-US" sz="1600" dirty="0" smtClean="0">
                <a:cs typeface="Symbol" charset="2"/>
              </a:rPr>
              <a:t>E.g., with other resonances decaying to 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baseline="30000" dirty="0" smtClean="0">
                <a:latin typeface="Symbol" charset="2"/>
                <a:cs typeface="Symbol" charset="2"/>
              </a:rPr>
              <a:t>-</a:t>
            </a:r>
            <a:r>
              <a:rPr lang="en-US" sz="1600" dirty="0" smtClean="0">
                <a:cs typeface="Symbol" charset="2"/>
              </a:rPr>
              <a:t> (</a:t>
            </a:r>
            <a:r>
              <a:rPr lang="en-US" sz="1600" dirty="0" err="1" smtClean="0">
                <a:cs typeface="Symbol" charset="2"/>
              </a:rPr>
              <a:t>φ</a:t>
            </a:r>
            <a:r>
              <a:rPr lang="en-US" sz="1600" dirty="0" smtClean="0">
                <a:cs typeface="Symbol" charset="2"/>
              </a:rPr>
              <a:t>, J/</a:t>
            </a:r>
            <a:r>
              <a:rPr lang="en-US" sz="1600" dirty="0" err="1" smtClean="0">
                <a:cs typeface="Symbol" charset="2"/>
              </a:rPr>
              <a:t>Ψ</a:t>
            </a:r>
            <a:r>
              <a:rPr lang="en-US" sz="1600" dirty="0" smtClean="0">
                <a:cs typeface="Symbol" charset="2"/>
              </a:rPr>
              <a:t>) or with 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>
                <a:latin typeface="Symbol" charset="2"/>
                <a:cs typeface="Symbol" charset="2"/>
              </a:rPr>
              <a:t>+</a:t>
            </a:r>
            <a:r>
              <a:rPr lang="en-US" sz="1600" dirty="0" err="1">
                <a:latin typeface="Symbol" charset="2"/>
                <a:cs typeface="Symbol" charset="2"/>
              </a:rPr>
              <a:t>m</a:t>
            </a:r>
            <a:r>
              <a:rPr lang="en-US" sz="1600" baseline="30000" dirty="0" err="1" smtClean="0">
                <a:latin typeface="Symbol" charset="2"/>
                <a:cs typeface="Symbol" charset="2"/>
              </a:rPr>
              <a:t>-</a:t>
            </a:r>
            <a:r>
              <a:rPr lang="en-US" sz="1600" dirty="0" err="1" smtClean="0">
                <a:latin typeface="Symbol" charset="2"/>
                <a:cs typeface="Symbol" charset="2"/>
              </a:rPr>
              <a:t>g</a:t>
            </a:r>
            <a:r>
              <a:rPr lang="en-US" sz="1600" dirty="0" smtClean="0">
                <a:latin typeface="Symbol" charset="2"/>
                <a:cs typeface="Symbol" charset="2"/>
              </a:rPr>
              <a:t>  </a:t>
            </a:r>
            <a:r>
              <a:rPr lang="en-US" sz="1600" dirty="0" smtClean="0">
                <a:cs typeface="Symbol" charset="2"/>
              </a:rPr>
              <a:t>events ?</a:t>
            </a:r>
            <a:endParaRPr lang="en-US" sz="1600" dirty="0"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581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remark : what beam energies 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/>
          <a:p>
            <a:r>
              <a:rPr lang="en-US" sz="2000" dirty="0" smtClean="0"/>
              <a:t>With the same precision on the beam energy and luminosity, no spread </a:t>
            </a:r>
          </a:p>
          <a:p>
            <a:pPr lvl="1"/>
            <a:r>
              <a:rPr lang="en-US" sz="1600" dirty="0" smtClean="0"/>
              <a:t>Result of the fit with Peak±2 instead of Peak±3</a:t>
            </a:r>
          </a:p>
          <a:p>
            <a:pPr lvl="2"/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 err="1">
                <a:cs typeface="Symbol" charset="2"/>
              </a:rPr>
              <a:t>m</a:t>
            </a:r>
            <a:r>
              <a:rPr lang="en-US" sz="1600" baseline="-25000" dirty="0" err="1">
                <a:cs typeface="Symbol" charset="2"/>
              </a:rPr>
              <a:t>Z</a:t>
            </a:r>
            <a:r>
              <a:rPr lang="en-US" sz="1600" dirty="0">
                <a:cs typeface="Symbol" charset="2"/>
              </a:rPr>
              <a:t>) = 8</a:t>
            </a:r>
            <a:r>
              <a:rPr lang="en-US" sz="1600" dirty="0" smtClean="0">
                <a:cs typeface="Symbol" charset="2"/>
              </a:rPr>
              <a:t>6 </a:t>
            </a:r>
            <a:r>
              <a:rPr lang="en-US" sz="1600" dirty="0" err="1">
                <a:cs typeface="Symbol" charset="2"/>
              </a:rPr>
              <a:t>keV</a:t>
            </a:r>
            <a:r>
              <a:rPr lang="en-US" sz="1600" dirty="0">
                <a:cs typeface="Symbol" charset="2"/>
              </a:rPr>
              <a:t>, 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Z</a:t>
            </a:r>
            <a:r>
              <a:rPr lang="en-US" sz="1600" dirty="0">
                <a:cs typeface="Symbol" charset="2"/>
              </a:rPr>
              <a:t>) = </a:t>
            </a:r>
            <a:r>
              <a:rPr lang="en-US" sz="1600" dirty="0" smtClean="0">
                <a:cs typeface="Symbol" charset="2"/>
              </a:rPr>
              <a:t>140 </a:t>
            </a:r>
            <a:r>
              <a:rPr lang="en-US" sz="1600" dirty="0" err="1">
                <a:cs typeface="Symbol" charset="2"/>
              </a:rPr>
              <a:t>keV</a:t>
            </a:r>
            <a:r>
              <a:rPr lang="en-US" sz="1600" dirty="0">
                <a:cs typeface="Symbol" charset="2"/>
              </a:rPr>
              <a:t>, 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baseline="-25000" dirty="0">
                <a:cs typeface="Symbol" charset="2"/>
              </a:rPr>
              <a:t>0</a:t>
            </a:r>
            <a:r>
              <a:rPr lang="en-US" sz="1600" dirty="0">
                <a:cs typeface="Symbol" charset="2"/>
              </a:rPr>
              <a:t>)/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baseline="-25000" dirty="0">
                <a:cs typeface="Symbol" charset="2"/>
              </a:rPr>
              <a:t>0</a:t>
            </a:r>
            <a:r>
              <a:rPr lang="en-US" sz="1600" dirty="0">
                <a:cs typeface="Symbol" charset="2"/>
              </a:rPr>
              <a:t>= 10</a:t>
            </a:r>
            <a:r>
              <a:rPr lang="en-US" sz="1600" baseline="30000" dirty="0">
                <a:cs typeface="Symbol" charset="2"/>
              </a:rPr>
              <a:t>-4</a:t>
            </a:r>
            <a:endParaRPr lang="en-US" sz="1600" baseline="30000" dirty="0"/>
          </a:p>
          <a:p>
            <a:pPr lvl="1"/>
            <a:r>
              <a:rPr lang="en-US" sz="1600" dirty="0"/>
              <a:t>Result of the fit with Peak</a:t>
            </a:r>
            <a:r>
              <a:rPr lang="en-US" sz="1600" dirty="0" smtClean="0"/>
              <a:t>±1 </a:t>
            </a:r>
            <a:r>
              <a:rPr lang="en-US" sz="1600" dirty="0"/>
              <a:t>instead of Peak±3</a:t>
            </a:r>
          </a:p>
          <a:p>
            <a:pPr lvl="2"/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 err="1">
                <a:cs typeface="Symbol" charset="2"/>
              </a:rPr>
              <a:t>m</a:t>
            </a:r>
            <a:r>
              <a:rPr lang="en-US" sz="1600" baseline="-25000" dirty="0" err="1">
                <a:cs typeface="Symbol" charset="2"/>
              </a:rPr>
              <a:t>Z</a:t>
            </a:r>
            <a:r>
              <a:rPr lang="en-US" sz="1600" dirty="0">
                <a:cs typeface="Symbol" charset="2"/>
              </a:rPr>
              <a:t>) = </a:t>
            </a:r>
            <a:r>
              <a:rPr lang="en-US" sz="1600" dirty="0" smtClean="0">
                <a:cs typeface="Symbol" charset="2"/>
              </a:rPr>
              <a:t>84 </a:t>
            </a:r>
            <a:r>
              <a:rPr lang="en-US" sz="1600" dirty="0" err="1">
                <a:cs typeface="Symbol" charset="2"/>
              </a:rPr>
              <a:t>keV</a:t>
            </a:r>
            <a:r>
              <a:rPr lang="en-US" sz="1600" dirty="0">
                <a:cs typeface="Symbol" charset="2"/>
              </a:rPr>
              <a:t>, 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>
                <a:latin typeface="Symbol" charset="2"/>
                <a:cs typeface="Symbol" charset="2"/>
              </a:rPr>
              <a:t>G</a:t>
            </a:r>
            <a:r>
              <a:rPr lang="en-US" sz="1600" baseline="-25000" dirty="0">
                <a:cs typeface="Symbol" charset="2"/>
              </a:rPr>
              <a:t>Z</a:t>
            </a:r>
            <a:r>
              <a:rPr lang="en-US" sz="1600" dirty="0">
                <a:cs typeface="Symbol" charset="2"/>
              </a:rPr>
              <a:t>) = </a:t>
            </a:r>
            <a:r>
              <a:rPr lang="en-US" sz="1600" dirty="0" smtClean="0">
                <a:cs typeface="Symbol" charset="2"/>
              </a:rPr>
              <a:t>263 </a:t>
            </a:r>
            <a:r>
              <a:rPr lang="en-US" sz="1600" dirty="0" err="1">
                <a:cs typeface="Symbol" charset="2"/>
              </a:rPr>
              <a:t>keV</a:t>
            </a:r>
            <a:r>
              <a:rPr lang="en-US" sz="1600" dirty="0">
                <a:cs typeface="Symbol" charset="2"/>
              </a:rPr>
              <a:t>, 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Symbol" charset="2"/>
              </a:rPr>
              <a:t>(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baseline="-25000" dirty="0">
                <a:cs typeface="Symbol" charset="2"/>
              </a:rPr>
              <a:t>0</a:t>
            </a:r>
            <a:r>
              <a:rPr lang="en-US" sz="1600" dirty="0">
                <a:cs typeface="Symbol" charset="2"/>
              </a:rPr>
              <a:t>)/</a:t>
            </a:r>
            <a:r>
              <a:rPr lang="en-US" sz="1600" dirty="0">
                <a:latin typeface="Symbol" charset="2"/>
                <a:cs typeface="Symbol" charset="2"/>
              </a:rPr>
              <a:t>s</a:t>
            </a:r>
            <a:r>
              <a:rPr lang="en-US" sz="1600" baseline="-25000" dirty="0">
                <a:cs typeface="Symbol" charset="2"/>
              </a:rPr>
              <a:t>0</a:t>
            </a:r>
            <a:r>
              <a:rPr lang="en-US" sz="1600" dirty="0">
                <a:cs typeface="Symbol" charset="2"/>
              </a:rPr>
              <a:t>= 10</a:t>
            </a:r>
            <a:r>
              <a:rPr lang="en-US" sz="1600" baseline="30000" dirty="0">
                <a:cs typeface="Symbol" charset="2"/>
              </a:rPr>
              <a:t>-4</a:t>
            </a:r>
            <a:endParaRPr lang="en-US" sz="1600" baseline="300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Target not reached for the Z width</a:t>
            </a:r>
          </a:p>
          <a:p>
            <a:pPr lvl="2"/>
            <a:r>
              <a:rPr lang="en-US" sz="1600" dirty="0" smtClean="0"/>
              <a:t>Almost no difference for the mass and the peak cross section</a:t>
            </a:r>
          </a:p>
          <a:p>
            <a:pPr lvl="2"/>
            <a:endParaRPr lang="en-US" sz="1600" dirty="0"/>
          </a:p>
          <a:p>
            <a:pPr lvl="3"/>
            <a:r>
              <a:rPr lang="en-US" sz="1600" dirty="0" smtClean="0"/>
              <a:t>Let’s stick to Peak±3 for the time being</a:t>
            </a:r>
          </a:p>
          <a:p>
            <a:pPr lvl="2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247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WWithSprea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53545" y="1156255"/>
            <a:ext cx="2543528" cy="3736218"/>
          </a:xfrm>
          <a:prstGeom prst="rect">
            <a:avLst/>
          </a:prstGeom>
        </p:spPr>
      </p:pic>
      <p:pic>
        <p:nvPicPr>
          <p:cNvPr id="10" name="Picture 9" descr="DiffWithSprea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10753" y="1144865"/>
            <a:ext cx="2592111" cy="38075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Let</a:t>
            </a:r>
            <a:r>
              <a:rPr lang="uk-UA" sz="2000" dirty="0" smtClean="0"/>
              <a:t>’</a:t>
            </a:r>
            <a:r>
              <a:rPr lang="en-US" sz="2000" dirty="0" smtClean="0"/>
              <a:t>s take the current beam energy spread with </a:t>
            </a:r>
            <a:r>
              <a:rPr lang="en-US" sz="2000" dirty="0" err="1" smtClean="0"/>
              <a:t>beamstrahlung</a:t>
            </a:r>
            <a:endParaRPr lang="en-US" sz="2000" dirty="0" smtClean="0"/>
          </a:p>
          <a:p>
            <a:pPr lvl="1"/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= 0.132% </a:t>
            </a:r>
            <a:r>
              <a:rPr lang="en-US" sz="1600" dirty="0" err="1" smtClean="0"/>
              <a:t>E</a:t>
            </a:r>
            <a:r>
              <a:rPr lang="en-US" sz="1400" baseline="-25000" dirty="0" err="1" smtClean="0"/>
              <a:t>beam</a:t>
            </a:r>
            <a:r>
              <a:rPr lang="en-US" sz="1600" dirty="0" smtClean="0"/>
              <a:t> (~60 MeV) for </a:t>
            </a:r>
            <a:r>
              <a:rPr lang="en-US" sz="1600" dirty="0" smtClean="0"/>
              <a:t>each beam – Spread assumed to be </a:t>
            </a:r>
            <a:r>
              <a:rPr lang="en-US" sz="1600" dirty="0" smtClean="0"/>
              <a:t>Gaussian (??)</a:t>
            </a:r>
            <a:endParaRPr lang="en-US" sz="1600" dirty="0" smtClean="0"/>
          </a:p>
          <a:p>
            <a:pPr lvl="2"/>
            <a:r>
              <a:rPr lang="en-US" sz="1600" dirty="0" smtClean="0"/>
              <a:t>Cross section differs by -0.4% to +0.3% , i.e., much larger than uncertainties</a:t>
            </a:r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r>
              <a:rPr lang="en-US" sz="1600" dirty="0" smtClean="0"/>
              <a:t>Dominant effect on the width measurement: reduction of the peak cross section</a:t>
            </a:r>
          </a:p>
          <a:p>
            <a:pPr lvl="2"/>
            <a:r>
              <a:rPr lang="en-US" sz="1600" dirty="0" smtClean="0">
                <a:cs typeface="Symbol" charset="2"/>
              </a:rPr>
              <a:t>With a three parameter fit and three energies: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 → [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+ 8E</a:t>
            </a:r>
            <a:r>
              <a:rPr lang="en-US" sz="1600" baseline="-25000" dirty="0" smtClean="0"/>
              <a:t>spread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]</a:t>
            </a:r>
            <a:r>
              <a:rPr lang="en-US" sz="1600" baseline="30000" dirty="0" smtClean="0"/>
              <a:t>1/2</a:t>
            </a:r>
            <a:r>
              <a:rPr lang="en-US" sz="1600" dirty="0" smtClean="0"/>
              <a:t> </a:t>
            </a:r>
          </a:p>
          <a:p>
            <a:pPr lvl="3"/>
            <a:r>
              <a:rPr lang="en-US" sz="1600" dirty="0" smtClean="0">
                <a:latin typeface="Symbol" charset="2"/>
                <a:cs typeface="Symbol" charset="2"/>
              </a:rPr>
              <a:t>DG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 &gt; 8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(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/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</a:t>
            </a:r>
            <a:r>
              <a:rPr lang="en-US" sz="1800" dirty="0"/>
              <a:t>× </a:t>
            </a:r>
            <a:r>
              <a:rPr lang="en-US" sz="1800" dirty="0" err="1">
                <a:latin typeface="Symbol" charset="2"/>
                <a:cs typeface="Symbol" charset="2"/>
              </a:rPr>
              <a:t>D</a:t>
            </a:r>
            <a:r>
              <a:rPr lang="en-US" sz="1800" dirty="0" err="1"/>
              <a:t>E</a:t>
            </a:r>
            <a:r>
              <a:rPr lang="en-US" sz="1800" baseline="-25000" dirty="0" err="1"/>
              <a:t>spread</a:t>
            </a:r>
            <a:r>
              <a:rPr lang="en-US" sz="1800" dirty="0"/>
              <a:t>/</a:t>
            </a:r>
            <a:r>
              <a:rPr lang="en-US" sz="1800" dirty="0" err="1"/>
              <a:t>E</a:t>
            </a:r>
            <a:r>
              <a:rPr lang="en-US" sz="1800" baseline="-25000" dirty="0" err="1"/>
              <a:t>spread</a:t>
            </a:r>
            <a:r>
              <a:rPr lang="en-US" sz="1800" baseline="-25000" dirty="0"/>
              <a:t> </a:t>
            </a:r>
            <a:r>
              <a:rPr lang="en-US" sz="1400" b="0" dirty="0">
                <a:solidFill>
                  <a:schemeClr val="tx1"/>
                </a:solidFill>
              </a:rPr>
              <a:t>(= </a:t>
            </a:r>
            <a:r>
              <a:rPr lang="en-US" sz="1400" b="0" dirty="0" smtClean="0">
                <a:solidFill>
                  <a:schemeClr val="tx1"/>
                </a:solidFill>
              </a:rPr>
              <a:t>12 </a:t>
            </a:r>
            <a:r>
              <a:rPr lang="en-US" sz="1400" b="0" dirty="0">
                <a:solidFill>
                  <a:schemeClr val="tx1"/>
                </a:solidFill>
              </a:rPr>
              <a:t>MeV </a:t>
            </a:r>
            <a:r>
              <a:rPr lang="en-US" sz="1400" b="0" dirty="0">
                <a:solidFill>
                  <a:srgbClr val="000000"/>
                </a:solidFill>
              </a:rPr>
              <a:t>×</a:t>
            </a:r>
            <a:r>
              <a:rPr lang="en-US" sz="1400" dirty="0"/>
              <a:t> </a:t>
            </a:r>
            <a:r>
              <a:rPr lang="en-US" sz="1400" b="0" dirty="0" err="1">
                <a:solidFill>
                  <a:srgbClr val="000000"/>
                </a:solidFill>
                <a:latin typeface="Symbol" charset="2"/>
                <a:cs typeface="Symbol" charset="2"/>
              </a:rPr>
              <a:t>D</a:t>
            </a:r>
            <a:r>
              <a:rPr lang="en-US" sz="1400" b="0" dirty="0" err="1">
                <a:solidFill>
                  <a:srgbClr val="000000"/>
                </a:solidFill>
                <a:cs typeface="Symbol" charset="2"/>
              </a:rPr>
              <a:t>E</a:t>
            </a:r>
            <a:r>
              <a:rPr lang="en-US" sz="1400" b="0" baseline="-25000" dirty="0" err="1">
                <a:solidFill>
                  <a:srgbClr val="000000"/>
                </a:solidFill>
              </a:rPr>
              <a:t>spread</a:t>
            </a:r>
            <a:r>
              <a:rPr lang="en-US" sz="1400" b="0" dirty="0">
                <a:solidFill>
                  <a:srgbClr val="000000"/>
                </a:solidFill>
              </a:rPr>
              <a:t>/</a:t>
            </a:r>
            <a:r>
              <a:rPr lang="en-US" sz="1400" b="0" dirty="0" err="1" smtClean="0">
                <a:solidFill>
                  <a:srgbClr val="000000"/>
                </a:solidFill>
              </a:rPr>
              <a:t>E</a:t>
            </a:r>
            <a:r>
              <a:rPr lang="en-US" sz="1400" b="0" baseline="-25000" dirty="0" err="1" smtClean="0">
                <a:solidFill>
                  <a:srgbClr val="000000"/>
                </a:solidFill>
              </a:rPr>
              <a:t>spread</a:t>
            </a:r>
            <a:r>
              <a:rPr lang="en-US" sz="1400" b="0" dirty="0">
                <a:solidFill>
                  <a:schemeClr val="tx1"/>
                </a:solidFill>
              </a:rPr>
              <a:t> </a:t>
            </a:r>
            <a:r>
              <a:rPr lang="en-US" sz="1400" b="0" dirty="0" smtClean="0">
                <a:solidFill>
                  <a:schemeClr val="tx1"/>
                </a:solidFill>
              </a:rPr>
              <a:t>for </a:t>
            </a:r>
            <a:r>
              <a:rPr lang="en-US" sz="1400" b="0" dirty="0" err="1" smtClean="0">
                <a:solidFill>
                  <a:schemeClr val="tx1"/>
                </a:solidFill>
              </a:rPr>
              <a:t>E</a:t>
            </a:r>
            <a:r>
              <a:rPr lang="en-US" sz="1400" b="0" baseline="-25000" dirty="0" err="1" smtClean="0">
                <a:solidFill>
                  <a:schemeClr val="tx1"/>
                </a:solidFill>
              </a:rPr>
              <a:t>spread</a:t>
            </a:r>
            <a:r>
              <a:rPr lang="en-US" sz="1400" b="0" dirty="0" smtClean="0">
                <a:solidFill>
                  <a:schemeClr val="tx1"/>
                </a:solidFill>
              </a:rPr>
              <a:t> = 60 MeV)</a:t>
            </a:r>
            <a:endParaRPr lang="en-US" sz="1600" dirty="0"/>
          </a:p>
          <a:p>
            <a:pPr lvl="4"/>
            <a:r>
              <a:rPr lang="en-US" sz="1600" dirty="0" smtClean="0"/>
              <a:t>1% uncertainty of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 leads to &gt; 120 </a:t>
            </a:r>
            <a:r>
              <a:rPr lang="en-US" sz="1600" dirty="0" err="1" smtClean="0"/>
              <a:t>keV</a:t>
            </a:r>
            <a:r>
              <a:rPr lang="en-US" sz="1600" dirty="0" smtClean="0"/>
              <a:t> uncertainty on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 ! </a:t>
            </a:r>
          </a:p>
          <a:p>
            <a:pPr lvl="1"/>
            <a:r>
              <a:rPr lang="en-US" sz="1600" dirty="0" smtClean="0"/>
              <a:t>Need </a:t>
            </a:r>
            <a:r>
              <a:rPr lang="en-US" sz="1600" dirty="0" smtClean="0"/>
              <a:t>to find a way to determine the energy spread </a:t>
            </a:r>
            <a:r>
              <a:rPr lang="en-US" sz="1600" dirty="0" smtClean="0"/>
              <a:t>to a few per mil</a:t>
            </a:r>
            <a:endParaRPr lang="en-US" sz="1600" dirty="0" smtClean="0"/>
          </a:p>
          <a:p>
            <a:pPr lvl="2"/>
            <a:r>
              <a:rPr lang="en-US" sz="1600" dirty="0" smtClean="0"/>
              <a:t>And fit the cross section to the convolution of a </a:t>
            </a:r>
            <a:r>
              <a:rPr lang="en-US" sz="1600" dirty="0" err="1" smtClean="0"/>
              <a:t>Breit</a:t>
            </a:r>
            <a:r>
              <a:rPr lang="en-US" sz="1600" dirty="0" smtClean="0"/>
              <a:t> Wigner with a Gaussian</a:t>
            </a:r>
          </a:p>
          <a:p>
            <a:pPr lvl="3"/>
            <a:r>
              <a:rPr lang="en-US" sz="1600" dirty="0" smtClean="0"/>
              <a:t>That’s a four parameter </a:t>
            </a:r>
            <a:r>
              <a:rPr lang="en-US" sz="1600" dirty="0" smtClean="0"/>
              <a:t>fit (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smtClean="0">
                <a:latin typeface="Symbol" charset="2"/>
                <a:cs typeface="Symbol" charset="2"/>
              </a:rPr>
              <a:t>0</a:t>
            </a:r>
            <a:r>
              <a:rPr lang="en-US" sz="1600" dirty="0" smtClean="0"/>
              <a:t>,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spread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 with energy spread 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5962" y="1978223"/>
            <a:ext cx="5698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Symbol" charset="2"/>
                <a:cs typeface="Symbol" charset="2"/>
              </a:rPr>
              <a:t>s</a:t>
            </a:r>
            <a:r>
              <a:rPr lang="en-US" sz="1200" b="1" dirty="0" smtClean="0">
                <a:latin typeface="+mn-lt"/>
              </a:rPr>
              <a:t> (</a:t>
            </a:r>
            <a:r>
              <a:rPr lang="en-US" sz="1200" b="1" dirty="0" err="1" smtClean="0">
                <a:latin typeface="+mn-lt"/>
              </a:rPr>
              <a:t>nb</a:t>
            </a:r>
            <a:r>
              <a:rPr lang="en-US" sz="1200" b="1" dirty="0" smtClean="0">
                <a:latin typeface="+mn-lt"/>
              </a:rPr>
              <a:t>)</a:t>
            </a:r>
            <a:endParaRPr lang="en-US" sz="12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86200" y="3886200"/>
            <a:ext cx="729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+mn-lt"/>
              </a:rPr>
              <a:t>E</a:t>
            </a:r>
            <a:r>
              <a:rPr lang="en-US" sz="1200" b="1" baseline="-25000" dirty="0" err="1" smtClean="0">
                <a:latin typeface="+mn-lt"/>
              </a:rPr>
              <a:t>b</a:t>
            </a:r>
            <a:r>
              <a:rPr lang="en-US" sz="1200" b="1" dirty="0" smtClean="0">
                <a:latin typeface="+mn-lt"/>
              </a:rPr>
              <a:t> (</a:t>
            </a:r>
            <a:r>
              <a:rPr lang="en-US" sz="1200" b="1" dirty="0" err="1" smtClean="0">
                <a:latin typeface="+mn-lt"/>
              </a:rPr>
              <a:t>GeV</a:t>
            </a:r>
            <a:r>
              <a:rPr lang="en-US" sz="1200" b="1" dirty="0" smtClean="0">
                <a:latin typeface="+mn-lt"/>
              </a:rPr>
              <a:t>)</a:t>
            </a:r>
            <a:endParaRPr lang="en-US" sz="1200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981200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Symbol" charset="2"/>
                <a:cs typeface="Symbol" charset="2"/>
              </a:rPr>
              <a:t>Ds/s </a:t>
            </a:r>
            <a:r>
              <a:rPr lang="en-US" sz="1200" b="1" dirty="0" smtClean="0">
                <a:latin typeface="+mn-lt"/>
              </a:rPr>
              <a:t>(%)</a:t>
            </a:r>
            <a:endParaRPr lang="en-US" sz="1200" b="1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38313" y="3886200"/>
            <a:ext cx="729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+mn-lt"/>
              </a:rPr>
              <a:t>E</a:t>
            </a:r>
            <a:r>
              <a:rPr lang="en-US" sz="1200" b="1" baseline="-25000" dirty="0" err="1" smtClean="0">
                <a:latin typeface="+mn-lt"/>
              </a:rPr>
              <a:t>b</a:t>
            </a:r>
            <a:r>
              <a:rPr lang="en-US" sz="1200" b="1" dirty="0" smtClean="0">
                <a:latin typeface="+mn-lt"/>
              </a:rPr>
              <a:t> (</a:t>
            </a:r>
            <a:r>
              <a:rPr lang="en-US" sz="1200" b="1" dirty="0" err="1" smtClean="0">
                <a:latin typeface="+mn-lt"/>
              </a:rPr>
              <a:t>GeV</a:t>
            </a:r>
            <a:r>
              <a:rPr lang="en-US" sz="1200" b="1" dirty="0" smtClean="0">
                <a:latin typeface="+mn-lt"/>
              </a:rPr>
              <a:t>)</a:t>
            </a:r>
            <a:endParaRPr 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666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ssSpread_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79705" y="898706"/>
            <a:ext cx="2667000" cy="3917590"/>
          </a:xfrm>
          <a:prstGeom prst="rect">
            <a:avLst/>
          </a:prstGeom>
        </p:spPr>
      </p:pic>
      <p:pic>
        <p:nvPicPr>
          <p:cNvPr id="9" name="Picture 8" descr="MassSpread_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3929" y="897682"/>
            <a:ext cx="2671352" cy="392398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 need an external measurement of the beam energy spread</a:t>
            </a:r>
          </a:p>
          <a:p>
            <a:pPr lvl="1"/>
            <a:r>
              <a:rPr lang="en-US" sz="1600" dirty="0" smtClean="0"/>
              <a:t>The precisions on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Z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charset="2"/>
                <a:cs typeface="Symbol" charset="2"/>
              </a:rPr>
              <a:t>G</a:t>
            </a:r>
            <a:r>
              <a:rPr lang="en-US" sz="1600" baseline="-25000" dirty="0" smtClean="0"/>
              <a:t>Z</a:t>
            </a:r>
            <a:r>
              <a:rPr lang="en-US" sz="1600" dirty="0" smtClean="0"/>
              <a:t>, and </a:t>
            </a:r>
            <a:r>
              <a:rPr lang="en-US" sz="1600" dirty="0" smtClean="0">
                <a:latin typeface="Symbol" charset="2"/>
                <a:cs typeface="Symbol" charset="2"/>
              </a:rPr>
              <a:t>s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depend on the precision of this measurement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2"/>
            <a:r>
              <a:rPr lang="en-US" sz="1600" dirty="0" smtClean="0"/>
              <a:t>Relative precision of 0.2% required !</a:t>
            </a:r>
          </a:p>
          <a:p>
            <a:pPr lvl="3"/>
            <a:r>
              <a:rPr lang="en-US" sz="1600" dirty="0" smtClean="0"/>
              <a:t>Challenging beam instrumentation</a:t>
            </a:r>
          </a:p>
          <a:p>
            <a:pPr lvl="3"/>
            <a:r>
              <a:rPr lang="en-US" sz="1600" dirty="0" smtClean="0"/>
              <a:t>See next </a:t>
            </a:r>
            <a:r>
              <a:rPr lang="en-US" sz="1600" dirty="0" smtClean="0"/>
              <a:t>talk ?</a:t>
            </a:r>
            <a:endParaRPr lang="en-US" sz="1600" dirty="0" smtClean="0"/>
          </a:p>
          <a:p>
            <a:pPr lvl="3"/>
            <a:endParaRPr lang="en-US" sz="1600" dirty="0"/>
          </a:p>
          <a:p>
            <a:pPr lvl="1"/>
            <a:r>
              <a:rPr lang="en-US" sz="1600" dirty="0" smtClean="0"/>
              <a:t>Can we help with collision data ? 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Four-parameter fit with three energies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pic>
        <p:nvPicPr>
          <p:cNvPr id="10" name="Picture 9" descr="SigmaSpread_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3938" y="3484138"/>
            <a:ext cx="2671342" cy="3923982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15" idx="2"/>
          </p:cNvCxnSpPr>
          <p:nvPr/>
        </p:nvCxnSpPr>
        <p:spPr bwMode="auto">
          <a:xfrm>
            <a:off x="2112680" y="3135644"/>
            <a:ext cx="0" cy="5219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18" idx="2"/>
          </p:cNvCxnSpPr>
          <p:nvPr/>
        </p:nvCxnSpPr>
        <p:spPr bwMode="auto">
          <a:xfrm>
            <a:off x="7785168" y="3203377"/>
            <a:ext cx="0" cy="4542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21" idx="2"/>
          </p:cNvCxnSpPr>
          <p:nvPr/>
        </p:nvCxnSpPr>
        <p:spPr bwMode="auto">
          <a:xfrm>
            <a:off x="6854700" y="5715000"/>
            <a:ext cx="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828800" y="2827867"/>
            <a:ext cx="567759" cy="307777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0.2%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09441" y="2895600"/>
            <a:ext cx="551453" cy="30777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10 %</a:t>
            </a:r>
            <a:endParaRPr lang="en-US" sz="14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53200" y="5407223"/>
            <a:ext cx="603000" cy="307777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0099"/>
                </a:solidFill>
                <a:latin typeface="+mn-lt"/>
              </a:rPr>
              <a:t>0.5 %</a:t>
            </a:r>
            <a:endParaRPr lang="en-US" sz="1400" b="1" dirty="0">
              <a:solidFill>
                <a:srgbClr val="CC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326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dthSpread_5_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12120" y="893337"/>
            <a:ext cx="2671342" cy="3923982"/>
          </a:xfrm>
          <a:prstGeom prst="rect">
            <a:avLst/>
          </a:prstGeom>
        </p:spPr>
      </p:pic>
      <p:pic>
        <p:nvPicPr>
          <p:cNvPr id="8" name="Picture 7" descr="MassSpread_5_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3938" y="897680"/>
            <a:ext cx="2671342" cy="39239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two energy points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optimal choice is to add Peak±1</a:t>
            </a:r>
          </a:p>
          <a:p>
            <a:pPr lvl="1"/>
            <a:r>
              <a:rPr lang="en-US" sz="1600" dirty="0" smtClean="0"/>
              <a:t>Energy spread determined with ~1% relative precision </a:t>
            </a:r>
            <a:r>
              <a:rPr lang="is-IS" sz="1600" dirty="0" smtClean="0"/>
              <a:t>… not quite enough</a:t>
            </a:r>
          </a:p>
          <a:p>
            <a:pPr lvl="1"/>
            <a:endParaRPr lang="is-IS" sz="1600" dirty="0"/>
          </a:p>
          <a:p>
            <a:pPr lvl="1"/>
            <a:endParaRPr lang="is-IS" sz="1600" dirty="0" smtClean="0"/>
          </a:p>
          <a:p>
            <a:pPr lvl="1"/>
            <a:endParaRPr lang="is-IS" sz="1600" dirty="0"/>
          </a:p>
          <a:p>
            <a:pPr lvl="1"/>
            <a:endParaRPr lang="is-IS" sz="1600" dirty="0" smtClean="0"/>
          </a:p>
          <a:p>
            <a:pPr lvl="1"/>
            <a:endParaRPr lang="is-IS" sz="1600" dirty="0"/>
          </a:p>
          <a:p>
            <a:pPr lvl="1"/>
            <a:endParaRPr lang="is-IS" sz="1600" dirty="0" smtClean="0"/>
          </a:p>
          <a:p>
            <a:pPr lvl="1"/>
            <a:endParaRPr lang="is-IS" sz="1600" dirty="0"/>
          </a:p>
          <a:p>
            <a:pPr lvl="1"/>
            <a:endParaRPr lang="is-IS" sz="1600" dirty="0" smtClean="0"/>
          </a:p>
          <a:p>
            <a:pPr marL="457200" lvl="1" indent="0">
              <a:buNone/>
            </a:pPr>
            <a:endParaRPr lang="is-IS" sz="1600" dirty="0" smtClean="0"/>
          </a:p>
          <a:p>
            <a:pPr lvl="2"/>
            <a:r>
              <a:rPr lang="is-IS" sz="1600" dirty="0" smtClean="0"/>
              <a:t>Still need external measurement for </a:t>
            </a:r>
            <a:r>
              <a:rPr lang="is-IS" sz="1600" dirty="0" smtClean="0">
                <a:latin typeface="Symbol" charset="2"/>
                <a:cs typeface="Symbol" charset="2"/>
              </a:rPr>
              <a:t>G</a:t>
            </a:r>
            <a:r>
              <a:rPr lang="is-IS" sz="1600" baseline="-25000" dirty="0" smtClean="0"/>
              <a:t>Z</a:t>
            </a:r>
          </a:p>
          <a:p>
            <a:pPr lvl="3"/>
            <a:r>
              <a:rPr lang="is-IS" sz="1600" dirty="0" smtClean="0"/>
              <a:t>Precision 200 keV otherwise</a:t>
            </a:r>
          </a:p>
          <a:p>
            <a:pPr lvl="4"/>
            <a:r>
              <a:rPr lang="is-IS" sz="1600" dirty="0" smtClean="0"/>
              <a:t>(160 MeV with 1% external)</a:t>
            </a:r>
            <a:endParaRPr lang="is-IS" sz="1600" dirty="0"/>
          </a:p>
          <a:p>
            <a:pPr lvl="1"/>
            <a:r>
              <a:rPr lang="is-IS" sz="1600" dirty="0" smtClean="0"/>
              <a:t>Good to have, but...</a:t>
            </a:r>
          </a:p>
          <a:p>
            <a:pPr lvl="2"/>
            <a:r>
              <a:rPr lang="is-IS" sz="1600" dirty="0" smtClean="0"/>
              <a:t>Reduction in total Z statistics</a:t>
            </a:r>
          </a:p>
          <a:p>
            <a:pPr lvl="2"/>
            <a:r>
              <a:rPr lang="is-IS" sz="1600" dirty="0" smtClean="0"/>
              <a:t>Assumes a </a:t>
            </a:r>
            <a:r>
              <a:rPr lang="is-IS" sz="1600" u="sng" dirty="0" smtClean="0"/>
              <a:t>constant</a:t>
            </a:r>
            <a:r>
              <a:rPr lang="is-IS" sz="1600" dirty="0" smtClean="0"/>
              <a:t> Gaussian spread </a:t>
            </a:r>
          </a:p>
          <a:p>
            <a:pPr lvl="3"/>
            <a:r>
              <a:rPr lang="is-IS" sz="1600" dirty="0" smtClean="0"/>
              <a:t>Other (better) ideas required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pic>
        <p:nvPicPr>
          <p:cNvPr id="10" name="Picture 9" descr="SigmaSpread_5_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3938" y="3484138"/>
            <a:ext cx="2671342" cy="3923982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12" idx="2"/>
          </p:cNvCxnSpPr>
          <p:nvPr/>
        </p:nvCxnSpPr>
        <p:spPr bwMode="auto">
          <a:xfrm>
            <a:off x="2112680" y="3135644"/>
            <a:ext cx="0" cy="5219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828800" y="2827867"/>
            <a:ext cx="567759" cy="307777"/>
          </a:xfrm>
          <a:prstGeom prst="rect">
            <a:avLst/>
          </a:prstGeom>
          <a:solidFill>
            <a:schemeClr val="accent2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0.2%</a:t>
            </a:r>
            <a:endParaRPr lang="en-US" sz="1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8142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use of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→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How are the events modified with energy spread 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447800" y="3657600"/>
            <a:ext cx="2590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191000" y="3657600"/>
            <a:ext cx="25717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83000"/>
            <a:ext cx="1447800" cy="20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362200" y="1600200"/>
            <a:ext cx="3429000" cy="403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209800" y="1752600"/>
            <a:ext cx="1905000" cy="1930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3200400"/>
            <a:ext cx="165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r>
              <a:rPr lang="en-US" b="1" dirty="0" smtClean="0">
                <a:latin typeface="+mn-lt"/>
                <a:cs typeface="Symbol" charset="2"/>
              </a:rPr>
              <a:t> </a:t>
            </a:r>
            <a:r>
              <a:rPr lang="en-US" sz="1800" b="1" dirty="0" smtClean="0">
                <a:latin typeface="+mn-lt"/>
                <a:cs typeface="Symbol" charset="2"/>
              </a:rPr>
              <a:t>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-d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2687" y="3200400"/>
            <a:ext cx="1666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sz="1800" b="1" dirty="0">
                <a:latin typeface="+mn-lt"/>
                <a:cs typeface="Symbol" charset="2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err="1">
                <a:solidFill>
                  <a:srgbClr val="009900"/>
                </a:solidFill>
                <a:latin typeface="Symbol" charset="2"/>
                <a:cs typeface="Symbol" charset="2"/>
              </a:rPr>
              <a:t>+</a:t>
            </a:r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-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r>
              <a:rPr lang="en-US" sz="1800" b="1" dirty="0" smtClean="0">
                <a:latin typeface="Symbol" charset="2"/>
                <a:cs typeface="Symbol" charset="2"/>
              </a:rPr>
              <a:t> 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5626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12954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40" name="Block Arc 39"/>
          <p:cNvSpPr/>
          <p:nvPr/>
        </p:nvSpPr>
        <p:spPr bwMode="auto">
          <a:xfrm>
            <a:off x="3733800" y="3200400"/>
            <a:ext cx="914400" cy="914400"/>
          </a:xfrm>
          <a:prstGeom prst="blockArc">
            <a:avLst>
              <a:gd name="adj1" fmla="val 13370015"/>
              <a:gd name="adj2" fmla="val 3342765"/>
              <a:gd name="adj3" fmla="val 690"/>
            </a:avLst>
          </a:prstGeom>
          <a:solidFill>
            <a:srgbClr val="FFF4D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Block Arc 47"/>
          <p:cNvSpPr/>
          <p:nvPr/>
        </p:nvSpPr>
        <p:spPr bwMode="auto">
          <a:xfrm rot="10800000">
            <a:off x="3733799" y="3352799"/>
            <a:ext cx="762001" cy="762001"/>
          </a:xfrm>
          <a:prstGeom prst="blockArc">
            <a:avLst>
              <a:gd name="adj1" fmla="val 13805331"/>
              <a:gd name="adj2" fmla="val 2887695"/>
              <a:gd name="adj3" fmla="val 833"/>
            </a:avLst>
          </a:prstGeom>
          <a:solidFill>
            <a:srgbClr val="C5FFDB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3124200"/>
            <a:ext cx="814947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p</a:t>
            </a:r>
            <a:endParaRPr lang="en-US" sz="18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1800" y="3974068"/>
            <a:ext cx="814947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&lt; p</a:t>
            </a:r>
            <a:endParaRPr lang="en-US" sz="18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52" name="Straight Arrow Connector 51"/>
          <p:cNvCxnSpPr>
            <a:endCxn id="49" idx="3"/>
          </p:cNvCxnSpPr>
          <p:nvPr/>
        </p:nvCxnSpPr>
        <p:spPr bwMode="auto">
          <a:xfrm flipH="1">
            <a:off x="5463147" y="2667000"/>
            <a:ext cx="449925" cy="641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913071" y="2438400"/>
            <a:ext cx="1680568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No energy spread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4" name="Straight Arrow Connector 53"/>
          <p:cNvCxnSpPr>
            <a:stCxn id="55" idx="3"/>
            <a:endCxn id="50" idx="1"/>
          </p:cNvCxnSpPr>
          <p:nvPr/>
        </p:nvCxnSpPr>
        <p:spPr bwMode="auto">
          <a:xfrm flipV="1">
            <a:off x="2446862" y="4158734"/>
            <a:ext cx="524938" cy="734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09600" y="4724400"/>
            <a:ext cx="1837262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With energy spread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246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Shot 2017-10-18 at 15.53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68" y="3581400"/>
            <a:ext cx="2294022" cy="15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use of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→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Competes with initial state radiation (that you cannot get rid of)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Angles often used to determine effective √s’ 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447800" y="3657600"/>
            <a:ext cx="2590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191000" y="3657600"/>
            <a:ext cx="25717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83000"/>
            <a:ext cx="1447800" cy="20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362200" y="1600200"/>
            <a:ext cx="3429000" cy="403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209800" y="1752600"/>
            <a:ext cx="1905000" cy="1930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3200400"/>
            <a:ext cx="157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r>
              <a:rPr lang="en-US" b="1" dirty="0" smtClean="0">
                <a:latin typeface="+mn-lt"/>
                <a:cs typeface="Symbol" charset="2"/>
              </a:rPr>
              <a:t> </a:t>
            </a:r>
            <a:r>
              <a:rPr lang="en-US" sz="1800" b="1" dirty="0" smtClean="0">
                <a:latin typeface="+mn-lt"/>
                <a:cs typeface="Symbol" charset="2"/>
              </a:rPr>
              <a:t>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-d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2687" y="3200400"/>
            <a:ext cx="121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sz="1800" b="1" dirty="0">
                <a:latin typeface="+mn-lt"/>
                <a:cs typeface="Symbol" charset="2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r>
              <a:rPr lang="en-US" sz="1800" b="1" dirty="0" smtClean="0">
                <a:latin typeface="Symbol" charset="2"/>
                <a:cs typeface="Symbol" charset="2"/>
              </a:rPr>
              <a:t> 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5626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12954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40" name="Block Arc 39"/>
          <p:cNvSpPr/>
          <p:nvPr/>
        </p:nvSpPr>
        <p:spPr bwMode="auto">
          <a:xfrm>
            <a:off x="3733800" y="3200400"/>
            <a:ext cx="914400" cy="914400"/>
          </a:xfrm>
          <a:prstGeom prst="blockArc">
            <a:avLst>
              <a:gd name="adj1" fmla="val 13370015"/>
              <a:gd name="adj2" fmla="val 3342765"/>
              <a:gd name="adj3" fmla="val 690"/>
            </a:avLst>
          </a:prstGeom>
          <a:solidFill>
            <a:srgbClr val="FFF4D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Block Arc 47"/>
          <p:cNvSpPr/>
          <p:nvPr/>
        </p:nvSpPr>
        <p:spPr bwMode="auto">
          <a:xfrm rot="10800000">
            <a:off x="3733799" y="3352799"/>
            <a:ext cx="762001" cy="762001"/>
          </a:xfrm>
          <a:prstGeom prst="blockArc">
            <a:avLst>
              <a:gd name="adj1" fmla="val 13805331"/>
              <a:gd name="adj2" fmla="val 2887695"/>
              <a:gd name="adj3" fmla="val 833"/>
            </a:avLst>
          </a:prstGeom>
          <a:solidFill>
            <a:srgbClr val="C5FFDB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3124200"/>
            <a:ext cx="814947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p</a:t>
            </a:r>
            <a:endParaRPr lang="en-US" sz="18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1800" y="3974068"/>
            <a:ext cx="814947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&lt; p</a:t>
            </a:r>
            <a:endParaRPr lang="en-US" sz="18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52" name="Straight Arrow Connector 51"/>
          <p:cNvCxnSpPr>
            <a:endCxn id="49" idx="3"/>
          </p:cNvCxnSpPr>
          <p:nvPr/>
        </p:nvCxnSpPr>
        <p:spPr bwMode="auto">
          <a:xfrm flipH="1">
            <a:off x="5463147" y="2667000"/>
            <a:ext cx="449925" cy="641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913071" y="2438400"/>
            <a:ext cx="763049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No ISR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4" name="Straight Arrow Connector 53"/>
          <p:cNvCxnSpPr>
            <a:stCxn id="55" idx="3"/>
            <a:endCxn id="50" idx="1"/>
          </p:cNvCxnSpPr>
          <p:nvPr/>
        </p:nvCxnSpPr>
        <p:spPr bwMode="auto">
          <a:xfrm flipV="1">
            <a:off x="1529343" y="4158734"/>
            <a:ext cx="1442457" cy="734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09600" y="4724400"/>
            <a:ext cx="919743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With ISR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148667" y="3564467"/>
            <a:ext cx="2692460" cy="206628"/>
          </a:xfrm>
          <a:custGeom>
            <a:avLst/>
            <a:gdLst>
              <a:gd name="connsiteX0" fmla="*/ 0 w 2692460"/>
              <a:gd name="connsiteY0" fmla="*/ 101600 h 206628"/>
              <a:gd name="connsiteX1" fmla="*/ 42333 w 2692460"/>
              <a:gd name="connsiteY1" fmla="*/ 76200 h 206628"/>
              <a:gd name="connsiteX2" fmla="*/ 67733 w 2692460"/>
              <a:gd name="connsiteY2" fmla="*/ 67733 h 206628"/>
              <a:gd name="connsiteX3" fmla="*/ 101600 w 2692460"/>
              <a:gd name="connsiteY3" fmla="*/ 25400 h 206628"/>
              <a:gd name="connsiteX4" fmla="*/ 127000 w 2692460"/>
              <a:gd name="connsiteY4" fmla="*/ 16933 h 206628"/>
              <a:gd name="connsiteX5" fmla="*/ 152400 w 2692460"/>
              <a:gd name="connsiteY5" fmla="*/ 0 h 206628"/>
              <a:gd name="connsiteX6" fmla="*/ 270933 w 2692460"/>
              <a:gd name="connsiteY6" fmla="*/ 8466 h 206628"/>
              <a:gd name="connsiteX7" fmla="*/ 279400 w 2692460"/>
              <a:gd name="connsiteY7" fmla="*/ 42333 h 206628"/>
              <a:gd name="connsiteX8" fmla="*/ 313266 w 2692460"/>
              <a:gd name="connsiteY8" fmla="*/ 101600 h 206628"/>
              <a:gd name="connsiteX9" fmla="*/ 321733 w 2692460"/>
              <a:gd name="connsiteY9" fmla="*/ 135466 h 206628"/>
              <a:gd name="connsiteX10" fmla="*/ 355600 w 2692460"/>
              <a:gd name="connsiteY10" fmla="*/ 160866 h 206628"/>
              <a:gd name="connsiteX11" fmla="*/ 389466 w 2692460"/>
              <a:gd name="connsiteY11" fmla="*/ 177800 h 206628"/>
              <a:gd name="connsiteX12" fmla="*/ 414866 w 2692460"/>
              <a:gd name="connsiteY12" fmla="*/ 194733 h 206628"/>
              <a:gd name="connsiteX13" fmla="*/ 465666 w 2692460"/>
              <a:gd name="connsiteY13" fmla="*/ 203200 h 206628"/>
              <a:gd name="connsiteX14" fmla="*/ 601133 w 2692460"/>
              <a:gd name="connsiteY14" fmla="*/ 169333 h 206628"/>
              <a:gd name="connsiteX15" fmla="*/ 618066 w 2692460"/>
              <a:gd name="connsiteY15" fmla="*/ 143933 h 206628"/>
              <a:gd name="connsiteX16" fmla="*/ 651933 w 2692460"/>
              <a:gd name="connsiteY16" fmla="*/ 93133 h 206628"/>
              <a:gd name="connsiteX17" fmla="*/ 660400 w 2692460"/>
              <a:gd name="connsiteY17" fmla="*/ 67733 h 206628"/>
              <a:gd name="connsiteX18" fmla="*/ 685800 w 2692460"/>
              <a:gd name="connsiteY18" fmla="*/ 59266 h 206628"/>
              <a:gd name="connsiteX19" fmla="*/ 778933 w 2692460"/>
              <a:gd name="connsiteY19" fmla="*/ 50800 h 206628"/>
              <a:gd name="connsiteX20" fmla="*/ 872066 w 2692460"/>
              <a:gd name="connsiteY20" fmla="*/ 59266 h 206628"/>
              <a:gd name="connsiteX21" fmla="*/ 922866 w 2692460"/>
              <a:gd name="connsiteY21" fmla="*/ 110066 h 206628"/>
              <a:gd name="connsiteX22" fmla="*/ 990600 w 2692460"/>
              <a:gd name="connsiteY22" fmla="*/ 160866 h 206628"/>
              <a:gd name="connsiteX23" fmla="*/ 1236133 w 2692460"/>
              <a:gd name="connsiteY23" fmla="*/ 143933 h 206628"/>
              <a:gd name="connsiteX24" fmla="*/ 1295400 w 2692460"/>
              <a:gd name="connsiteY24" fmla="*/ 93133 h 206628"/>
              <a:gd name="connsiteX25" fmla="*/ 1329266 w 2692460"/>
              <a:gd name="connsiteY25" fmla="*/ 84666 h 206628"/>
              <a:gd name="connsiteX26" fmla="*/ 1354666 w 2692460"/>
              <a:gd name="connsiteY26" fmla="*/ 67733 h 206628"/>
              <a:gd name="connsiteX27" fmla="*/ 1380066 w 2692460"/>
              <a:gd name="connsiteY27" fmla="*/ 59266 h 206628"/>
              <a:gd name="connsiteX28" fmla="*/ 1413933 w 2692460"/>
              <a:gd name="connsiteY28" fmla="*/ 42333 h 206628"/>
              <a:gd name="connsiteX29" fmla="*/ 1532466 w 2692460"/>
              <a:gd name="connsiteY29" fmla="*/ 59266 h 206628"/>
              <a:gd name="connsiteX30" fmla="*/ 1566333 w 2692460"/>
              <a:gd name="connsiteY30" fmla="*/ 76200 h 206628"/>
              <a:gd name="connsiteX31" fmla="*/ 1625600 w 2692460"/>
              <a:gd name="connsiteY31" fmla="*/ 118533 h 206628"/>
              <a:gd name="connsiteX32" fmla="*/ 1667933 w 2692460"/>
              <a:gd name="connsiteY32" fmla="*/ 177800 h 206628"/>
              <a:gd name="connsiteX33" fmla="*/ 1693333 w 2692460"/>
              <a:gd name="connsiteY33" fmla="*/ 186266 h 206628"/>
              <a:gd name="connsiteX34" fmla="*/ 1854200 w 2692460"/>
              <a:gd name="connsiteY34" fmla="*/ 177800 h 206628"/>
              <a:gd name="connsiteX35" fmla="*/ 1896533 w 2692460"/>
              <a:gd name="connsiteY35" fmla="*/ 135466 h 206628"/>
              <a:gd name="connsiteX36" fmla="*/ 1921933 w 2692460"/>
              <a:gd name="connsiteY36" fmla="*/ 76200 h 206628"/>
              <a:gd name="connsiteX37" fmla="*/ 1947333 w 2692460"/>
              <a:gd name="connsiteY37" fmla="*/ 67733 h 206628"/>
              <a:gd name="connsiteX38" fmla="*/ 1998133 w 2692460"/>
              <a:gd name="connsiteY38" fmla="*/ 25400 h 206628"/>
              <a:gd name="connsiteX39" fmla="*/ 2040466 w 2692460"/>
              <a:gd name="connsiteY39" fmla="*/ 16933 h 206628"/>
              <a:gd name="connsiteX40" fmla="*/ 2175933 w 2692460"/>
              <a:gd name="connsiteY40" fmla="*/ 33866 h 206628"/>
              <a:gd name="connsiteX41" fmla="*/ 2209800 w 2692460"/>
              <a:gd name="connsiteY41" fmla="*/ 59266 h 206628"/>
              <a:gd name="connsiteX42" fmla="*/ 2243666 w 2692460"/>
              <a:gd name="connsiteY42" fmla="*/ 76200 h 206628"/>
              <a:gd name="connsiteX43" fmla="*/ 2260600 w 2692460"/>
              <a:gd name="connsiteY43" fmla="*/ 93133 h 206628"/>
              <a:gd name="connsiteX44" fmla="*/ 2294466 w 2692460"/>
              <a:gd name="connsiteY44" fmla="*/ 143933 h 206628"/>
              <a:gd name="connsiteX45" fmla="*/ 2345266 w 2692460"/>
              <a:gd name="connsiteY45" fmla="*/ 169333 h 206628"/>
              <a:gd name="connsiteX46" fmla="*/ 2531533 w 2692460"/>
              <a:gd name="connsiteY46" fmla="*/ 160866 h 206628"/>
              <a:gd name="connsiteX47" fmla="*/ 2599266 w 2692460"/>
              <a:gd name="connsiteY47" fmla="*/ 127000 h 206628"/>
              <a:gd name="connsiteX48" fmla="*/ 2675466 w 2692460"/>
              <a:gd name="connsiteY48" fmla="*/ 93133 h 206628"/>
              <a:gd name="connsiteX49" fmla="*/ 2692400 w 2692460"/>
              <a:gd name="connsiteY49" fmla="*/ 67733 h 20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692460" h="206628">
                <a:moveTo>
                  <a:pt x="0" y="101600"/>
                </a:moveTo>
                <a:cubicBezTo>
                  <a:pt x="14111" y="93133"/>
                  <a:pt x="27614" y="83559"/>
                  <a:pt x="42333" y="76200"/>
                </a:cubicBezTo>
                <a:cubicBezTo>
                  <a:pt x="50315" y="72209"/>
                  <a:pt x="60764" y="73308"/>
                  <a:pt x="67733" y="67733"/>
                </a:cubicBezTo>
                <a:cubicBezTo>
                  <a:pt x="102347" y="40041"/>
                  <a:pt x="67074" y="46116"/>
                  <a:pt x="101600" y="25400"/>
                </a:cubicBezTo>
                <a:cubicBezTo>
                  <a:pt x="109253" y="20808"/>
                  <a:pt x="119018" y="20924"/>
                  <a:pt x="127000" y="16933"/>
                </a:cubicBezTo>
                <a:cubicBezTo>
                  <a:pt x="136101" y="12382"/>
                  <a:pt x="143933" y="5644"/>
                  <a:pt x="152400" y="0"/>
                </a:cubicBezTo>
                <a:cubicBezTo>
                  <a:pt x="191911" y="2822"/>
                  <a:pt x="233354" y="-4060"/>
                  <a:pt x="270933" y="8466"/>
                </a:cubicBezTo>
                <a:cubicBezTo>
                  <a:pt x="281972" y="12146"/>
                  <a:pt x="274816" y="31637"/>
                  <a:pt x="279400" y="42333"/>
                </a:cubicBezTo>
                <a:cubicBezTo>
                  <a:pt x="328533" y="156977"/>
                  <a:pt x="260527" y="-39037"/>
                  <a:pt x="313266" y="101600"/>
                </a:cubicBezTo>
                <a:cubicBezTo>
                  <a:pt x="317352" y="112495"/>
                  <a:pt x="314970" y="125997"/>
                  <a:pt x="321733" y="135466"/>
                </a:cubicBezTo>
                <a:cubicBezTo>
                  <a:pt x="329935" y="146949"/>
                  <a:pt x="343634" y="153387"/>
                  <a:pt x="355600" y="160866"/>
                </a:cubicBezTo>
                <a:cubicBezTo>
                  <a:pt x="366303" y="167555"/>
                  <a:pt x="378508" y="171538"/>
                  <a:pt x="389466" y="177800"/>
                </a:cubicBezTo>
                <a:cubicBezTo>
                  <a:pt x="398301" y="182849"/>
                  <a:pt x="405213" y="191515"/>
                  <a:pt x="414866" y="194733"/>
                </a:cubicBezTo>
                <a:cubicBezTo>
                  <a:pt x="431152" y="200162"/>
                  <a:pt x="448733" y="200378"/>
                  <a:pt x="465666" y="203200"/>
                </a:cubicBezTo>
                <a:cubicBezTo>
                  <a:pt x="655376" y="190552"/>
                  <a:pt x="567931" y="235737"/>
                  <a:pt x="601133" y="169333"/>
                </a:cubicBezTo>
                <a:cubicBezTo>
                  <a:pt x="605684" y="160232"/>
                  <a:pt x="612422" y="152400"/>
                  <a:pt x="618066" y="143933"/>
                </a:cubicBezTo>
                <a:cubicBezTo>
                  <a:pt x="637511" y="66154"/>
                  <a:pt x="609409" y="146287"/>
                  <a:pt x="651933" y="93133"/>
                </a:cubicBezTo>
                <a:cubicBezTo>
                  <a:pt x="657508" y="86164"/>
                  <a:pt x="654089" y="74044"/>
                  <a:pt x="660400" y="67733"/>
                </a:cubicBezTo>
                <a:cubicBezTo>
                  <a:pt x="666711" y="61422"/>
                  <a:pt x="676965" y="60528"/>
                  <a:pt x="685800" y="59266"/>
                </a:cubicBezTo>
                <a:cubicBezTo>
                  <a:pt x="716659" y="54858"/>
                  <a:pt x="747889" y="53622"/>
                  <a:pt x="778933" y="50800"/>
                </a:cubicBezTo>
                <a:cubicBezTo>
                  <a:pt x="809977" y="53622"/>
                  <a:pt x="841586" y="52734"/>
                  <a:pt x="872066" y="59266"/>
                </a:cubicBezTo>
                <a:cubicBezTo>
                  <a:pt x="895953" y="64385"/>
                  <a:pt x="909739" y="95298"/>
                  <a:pt x="922866" y="110066"/>
                </a:cubicBezTo>
                <a:cubicBezTo>
                  <a:pt x="963831" y="156151"/>
                  <a:pt x="949702" y="147234"/>
                  <a:pt x="990600" y="160866"/>
                </a:cubicBezTo>
                <a:cubicBezTo>
                  <a:pt x="1072444" y="155222"/>
                  <a:pt x="1154728" y="154108"/>
                  <a:pt x="1236133" y="143933"/>
                </a:cubicBezTo>
                <a:cubicBezTo>
                  <a:pt x="1264219" y="140422"/>
                  <a:pt x="1270965" y="99242"/>
                  <a:pt x="1295400" y="93133"/>
                </a:cubicBezTo>
                <a:lnTo>
                  <a:pt x="1329266" y="84666"/>
                </a:lnTo>
                <a:cubicBezTo>
                  <a:pt x="1337733" y="79022"/>
                  <a:pt x="1345565" y="72284"/>
                  <a:pt x="1354666" y="67733"/>
                </a:cubicBezTo>
                <a:cubicBezTo>
                  <a:pt x="1362648" y="63742"/>
                  <a:pt x="1371863" y="62782"/>
                  <a:pt x="1380066" y="59266"/>
                </a:cubicBezTo>
                <a:cubicBezTo>
                  <a:pt x="1391667" y="54294"/>
                  <a:pt x="1402644" y="47977"/>
                  <a:pt x="1413933" y="42333"/>
                </a:cubicBezTo>
                <a:cubicBezTo>
                  <a:pt x="1453444" y="47977"/>
                  <a:pt x="1493504" y="50608"/>
                  <a:pt x="1532466" y="59266"/>
                </a:cubicBezTo>
                <a:cubicBezTo>
                  <a:pt x="1544787" y="62004"/>
                  <a:pt x="1555374" y="69938"/>
                  <a:pt x="1566333" y="76200"/>
                </a:cubicBezTo>
                <a:cubicBezTo>
                  <a:pt x="1583668" y="86106"/>
                  <a:pt x="1611060" y="107628"/>
                  <a:pt x="1625600" y="118533"/>
                </a:cubicBezTo>
                <a:cubicBezTo>
                  <a:pt x="1638842" y="145019"/>
                  <a:pt x="1642189" y="160638"/>
                  <a:pt x="1667933" y="177800"/>
                </a:cubicBezTo>
                <a:cubicBezTo>
                  <a:pt x="1675359" y="182750"/>
                  <a:pt x="1684866" y="183444"/>
                  <a:pt x="1693333" y="186266"/>
                </a:cubicBezTo>
                <a:cubicBezTo>
                  <a:pt x="1746955" y="183444"/>
                  <a:pt x="1802107" y="190823"/>
                  <a:pt x="1854200" y="177800"/>
                </a:cubicBezTo>
                <a:cubicBezTo>
                  <a:pt x="1873560" y="172960"/>
                  <a:pt x="1896533" y="135466"/>
                  <a:pt x="1896533" y="135466"/>
                </a:cubicBezTo>
                <a:cubicBezTo>
                  <a:pt x="1901617" y="115130"/>
                  <a:pt x="1903662" y="90817"/>
                  <a:pt x="1921933" y="76200"/>
                </a:cubicBezTo>
                <a:cubicBezTo>
                  <a:pt x="1928902" y="70625"/>
                  <a:pt x="1938866" y="70555"/>
                  <a:pt x="1947333" y="67733"/>
                </a:cubicBezTo>
                <a:cubicBezTo>
                  <a:pt x="1960510" y="54556"/>
                  <a:pt x="1979272" y="32473"/>
                  <a:pt x="1998133" y="25400"/>
                </a:cubicBezTo>
                <a:cubicBezTo>
                  <a:pt x="2011607" y="20347"/>
                  <a:pt x="2026355" y="19755"/>
                  <a:pt x="2040466" y="16933"/>
                </a:cubicBezTo>
                <a:cubicBezTo>
                  <a:pt x="2085622" y="22577"/>
                  <a:pt x="2131785" y="22829"/>
                  <a:pt x="2175933" y="33866"/>
                </a:cubicBezTo>
                <a:cubicBezTo>
                  <a:pt x="2189623" y="37288"/>
                  <a:pt x="2197834" y="51787"/>
                  <a:pt x="2209800" y="59266"/>
                </a:cubicBezTo>
                <a:cubicBezTo>
                  <a:pt x="2220503" y="65955"/>
                  <a:pt x="2233165" y="69199"/>
                  <a:pt x="2243666" y="76200"/>
                </a:cubicBezTo>
                <a:cubicBezTo>
                  <a:pt x="2250308" y="80628"/>
                  <a:pt x="2255810" y="86747"/>
                  <a:pt x="2260600" y="93133"/>
                </a:cubicBezTo>
                <a:cubicBezTo>
                  <a:pt x="2272811" y="109414"/>
                  <a:pt x="2277533" y="132644"/>
                  <a:pt x="2294466" y="143933"/>
                </a:cubicBezTo>
                <a:cubicBezTo>
                  <a:pt x="2327292" y="165816"/>
                  <a:pt x="2310213" y="157648"/>
                  <a:pt x="2345266" y="169333"/>
                </a:cubicBezTo>
                <a:cubicBezTo>
                  <a:pt x="2407355" y="166511"/>
                  <a:pt x="2469760" y="167730"/>
                  <a:pt x="2531533" y="160866"/>
                </a:cubicBezTo>
                <a:cubicBezTo>
                  <a:pt x="2576317" y="155890"/>
                  <a:pt x="2565905" y="141827"/>
                  <a:pt x="2599266" y="127000"/>
                </a:cubicBezTo>
                <a:cubicBezTo>
                  <a:pt x="2652134" y="103503"/>
                  <a:pt x="2639538" y="121874"/>
                  <a:pt x="2675466" y="93133"/>
                </a:cubicBezTo>
                <a:cubicBezTo>
                  <a:pt x="2694396" y="77990"/>
                  <a:pt x="2692400" y="82844"/>
                  <a:pt x="2692400" y="67733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131733" y="3456921"/>
            <a:ext cx="2641600" cy="361550"/>
          </a:xfrm>
          <a:custGeom>
            <a:avLst/>
            <a:gdLst>
              <a:gd name="connsiteX0" fmla="*/ 0 w 2641600"/>
              <a:gd name="connsiteY0" fmla="*/ 175279 h 361550"/>
              <a:gd name="connsiteX1" fmla="*/ 50800 w 2641600"/>
              <a:gd name="connsiteY1" fmla="*/ 141412 h 361550"/>
              <a:gd name="connsiteX2" fmla="*/ 304800 w 2641600"/>
              <a:gd name="connsiteY2" fmla="*/ 5946 h 361550"/>
              <a:gd name="connsiteX3" fmla="*/ 601134 w 2641600"/>
              <a:gd name="connsiteY3" fmla="*/ 361546 h 361550"/>
              <a:gd name="connsiteX4" fmla="*/ 948267 w 2641600"/>
              <a:gd name="connsiteY4" fmla="*/ 14412 h 361550"/>
              <a:gd name="connsiteX5" fmla="*/ 2641600 w 2641600"/>
              <a:gd name="connsiteY5" fmla="*/ 166812 h 361550"/>
              <a:gd name="connsiteX6" fmla="*/ 2641600 w 2641600"/>
              <a:gd name="connsiteY6" fmla="*/ 166812 h 36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41600" h="361550">
                <a:moveTo>
                  <a:pt x="0" y="175279"/>
                </a:moveTo>
                <a:cubicBezTo>
                  <a:pt x="0" y="172456"/>
                  <a:pt x="0" y="169634"/>
                  <a:pt x="50800" y="141412"/>
                </a:cubicBezTo>
                <a:cubicBezTo>
                  <a:pt x="101600" y="113190"/>
                  <a:pt x="213078" y="-30743"/>
                  <a:pt x="304800" y="5946"/>
                </a:cubicBezTo>
                <a:cubicBezTo>
                  <a:pt x="396522" y="42635"/>
                  <a:pt x="493890" y="360135"/>
                  <a:pt x="601134" y="361546"/>
                </a:cubicBezTo>
                <a:cubicBezTo>
                  <a:pt x="708378" y="362957"/>
                  <a:pt x="608189" y="46868"/>
                  <a:pt x="948267" y="14412"/>
                </a:cubicBezTo>
                <a:lnTo>
                  <a:pt x="2641600" y="166812"/>
                </a:lnTo>
                <a:lnTo>
                  <a:pt x="2641600" y="166812"/>
                </a:ln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9200" y="3657600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9900"/>
                </a:solidFill>
                <a:latin typeface="Symbol" charset="2"/>
                <a:cs typeface="Symbol" charset="2"/>
              </a:rPr>
              <a:t>g</a:t>
            </a:r>
            <a:r>
              <a:rPr lang="en-US" sz="16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(</a:t>
            </a:r>
            <a:r>
              <a:rPr lang="en-US" sz="16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</a:t>
            </a:r>
            <a:r>
              <a:rPr lang="en-US" sz="16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6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)</a:t>
            </a:r>
            <a:endParaRPr lang="en-US" sz="16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402687" y="3657600"/>
            <a:ext cx="1505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C4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" name="Picture 19" descr="Screen Shot 2017-10-18 at 15.59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5562600"/>
            <a:ext cx="3858458" cy="7239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20"/>
          <p:cNvSpPr txBox="1"/>
          <p:nvPr/>
        </p:nvSpPr>
        <p:spPr>
          <a:xfrm>
            <a:off x="5791200" y="6016823"/>
            <a:ext cx="3211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0099"/>
                </a:solidFill>
                <a:latin typeface="+mn-lt"/>
              </a:rPr>
              <a:t>Plots that follow show √s’ distributions</a:t>
            </a:r>
            <a:endParaRPr lang="en-US" sz="1400" b="1" dirty="0">
              <a:solidFill>
                <a:srgbClr val="CC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89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use of </a:t>
            </a:r>
            <a:r>
              <a:rPr lang="en-US" dirty="0" err="1" smtClean="0"/>
              <a:t>e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/>
              <a:t>e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→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latin typeface="Symbol" charset="2"/>
                <a:cs typeface="Symbol" charset="2"/>
              </a:rPr>
              <a:t>+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baseline="30000" dirty="0" smtClean="0">
                <a:latin typeface="Symbol" charset="2"/>
                <a:cs typeface="Symbol" charset="2"/>
              </a:rPr>
              <a:t>-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sz="2000" dirty="0" smtClean="0"/>
              <a:t>Also competes with </a:t>
            </a:r>
            <a:r>
              <a:rPr lang="en-US" sz="2000" dirty="0" err="1" smtClean="0"/>
              <a:t>muon</a:t>
            </a:r>
            <a:r>
              <a:rPr lang="en-US" sz="2000" dirty="0" smtClean="0"/>
              <a:t> angular resolution </a:t>
            </a:r>
            <a:r>
              <a:rPr lang="is-IS" sz="2000" dirty="0" smtClean="0"/>
              <a:t>…</a:t>
            </a:r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endParaRPr lang="is-IS" sz="2000" dirty="0" smtClean="0"/>
          </a:p>
          <a:p>
            <a:endParaRPr lang="is-IS" sz="2000" dirty="0"/>
          </a:p>
          <a:p>
            <a:pPr lvl="1"/>
            <a:r>
              <a:rPr lang="is-IS" sz="1600" dirty="0" smtClean="0"/>
              <a:t>Need to have good ISR prediction (S. Jadach)</a:t>
            </a:r>
          </a:p>
          <a:p>
            <a:pPr lvl="1"/>
            <a:r>
              <a:rPr lang="is-IS" sz="1600" dirty="0" smtClean="0"/>
              <a:t>Need to master muon angular resolution</a:t>
            </a:r>
          </a:p>
          <a:p>
            <a:pPr lvl="2"/>
            <a:r>
              <a:rPr lang="is-IS" sz="1600" dirty="0" smtClean="0"/>
              <a:t>Over the whole tracker accpetance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21 Oct 2017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FCC-ee Polarization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447800" y="3657600"/>
            <a:ext cx="2590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191000" y="3657600"/>
            <a:ext cx="257175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114800" y="3683000"/>
            <a:ext cx="1447800" cy="2032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2362200" y="1600200"/>
            <a:ext cx="3429000" cy="4038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flipH="1" flipV="1">
            <a:off x="2209800" y="1752600"/>
            <a:ext cx="1905000" cy="19304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Multiply 33"/>
          <p:cNvSpPr/>
          <p:nvPr/>
        </p:nvSpPr>
        <p:spPr bwMode="auto">
          <a:xfrm>
            <a:off x="4038600" y="3581400"/>
            <a:ext cx="152400" cy="152400"/>
          </a:xfrm>
          <a:prstGeom prst="mathMultiply">
            <a:avLst>
              <a:gd name="adj1" fmla="val 777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71600" y="3200400"/>
            <a:ext cx="1213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r>
              <a:rPr lang="en-US" b="1" dirty="0" smtClean="0">
                <a:latin typeface="+mn-lt"/>
                <a:cs typeface="Symbol" charset="2"/>
              </a:rPr>
              <a:t> </a:t>
            </a:r>
            <a:r>
              <a:rPr lang="en-US" sz="1800" b="1" dirty="0" smtClean="0">
                <a:latin typeface="+mn-lt"/>
                <a:cs typeface="Symbol" charset="2"/>
              </a:rPr>
              <a:t>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02687" y="3200400"/>
            <a:ext cx="1217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</a:rPr>
              <a:t>e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r>
              <a:rPr lang="en-US" b="1" dirty="0" smtClean="0">
                <a:latin typeface="Symbol" charset="2"/>
                <a:cs typeface="Symbol" charset="2"/>
              </a:rPr>
              <a:t> </a:t>
            </a:r>
            <a:r>
              <a:rPr lang="en-US" sz="1800" b="1" dirty="0">
                <a:latin typeface="+mn-lt"/>
                <a:cs typeface="Symbol" charset="2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>
                <a:solidFill>
                  <a:srgbClr val="FF00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>
                <a:latin typeface="+mn-lt"/>
                <a:cs typeface="Symbol" charset="2"/>
              </a:rPr>
              <a:t>, </a:t>
            </a:r>
            <a:r>
              <a:rPr lang="en-US" sz="1800" b="1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E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b</a:t>
            </a:r>
            <a:r>
              <a:rPr lang="en-US" sz="1800" b="1" dirty="0" smtClean="0">
                <a:latin typeface="+mn-lt"/>
                <a:cs typeface="Symbol" charset="2"/>
              </a:rPr>
              <a:t>)</a:t>
            </a:r>
            <a:r>
              <a:rPr lang="en-US" sz="1800" b="1" dirty="0" smtClean="0">
                <a:latin typeface="Symbol" charset="2"/>
                <a:cs typeface="Symbol" charset="2"/>
              </a:rPr>
              <a:t> </a:t>
            </a:r>
            <a:endParaRPr lang="en-US" sz="1800" b="1" baseline="30000" dirty="0">
              <a:latin typeface="Symbol" charset="2"/>
              <a:cs typeface="Symbol" charset="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62600" y="55626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-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05000" y="1295400"/>
            <a:ext cx="479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latin typeface="Symbol" charset="2"/>
                <a:cs typeface="Symbol" charset="2"/>
              </a:rPr>
              <a:t>+</a:t>
            </a:r>
            <a:endParaRPr lang="en-US" b="1" baseline="30000" dirty="0">
              <a:latin typeface="Symbol" charset="2"/>
              <a:cs typeface="Symbol" charset="2"/>
            </a:endParaRPr>
          </a:p>
        </p:txBody>
      </p:sp>
      <p:sp>
        <p:nvSpPr>
          <p:cNvPr id="40" name="Block Arc 39"/>
          <p:cNvSpPr/>
          <p:nvPr/>
        </p:nvSpPr>
        <p:spPr bwMode="auto">
          <a:xfrm>
            <a:off x="3733800" y="3200400"/>
            <a:ext cx="914400" cy="914400"/>
          </a:xfrm>
          <a:prstGeom prst="blockArc">
            <a:avLst>
              <a:gd name="adj1" fmla="val 13370015"/>
              <a:gd name="adj2" fmla="val 3342765"/>
              <a:gd name="adj3" fmla="val 690"/>
            </a:avLst>
          </a:prstGeom>
          <a:solidFill>
            <a:srgbClr val="FFF4D9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Block Arc 47"/>
          <p:cNvSpPr/>
          <p:nvPr/>
        </p:nvSpPr>
        <p:spPr bwMode="auto">
          <a:xfrm rot="10800000">
            <a:off x="3733799" y="3352799"/>
            <a:ext cx="762001" cy="762001"/>
          </a:xfrm>
          <a:prstGeom prst="blockArc">
            <a:avLst>
              <a:gd name="adj1" fmla="val 13805331"/>
              <a:gd name="adj2" fmla="val 2887695"/>
              <a:gd name="adj3" fmla="val 833"/>
            </a:avLst>
          </a:prstGeom>
          <a:solidFill>
            <a:srgbClr val="C5FFDB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8200" y="3124200"/>
            <a:ext cx="1135948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baseline="-25000" dirty="0" err="1" smtClean="0">
                <a:solidFill>
                  <a:srgbClr val="FF0000"/>
                </a:solidFill>
                <a:latin typeface="+mn-lt"/>
                <a:cs typeface="Symbol" charset="2"/>
              </a:rPr>
              <a:t>ideal</a:t>
            </a:r>
            <a:r>
              <a:rPr lang="en-US" sz="1800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 = p</a:t>
            </a:r>
            <a:endParaRPr lang="en-US" sz="18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71800" y="3974068"/>
            <a:ext cx="1172116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rgbClr val="009900"/>
                </a:solidFill>
                <a:latin typeface="Symbol" charset="2"/>
                <a:cs typeface="Symbol" charset="2"/>
              </a:rPr>
              <a:t>Dq</a:t>
            </a:r>
            <a:r>
              <a:rPr lang="en-US" sz="1800" b="1" baseline="-25000" dirty="0" err="1" smtClean="0">
                <a:solidFill>
                  <a:srgbClr val="009900"/>
                </a:solidFill>
                <a:latin typeface="+mn-lt"/>
                <a:cs typeface="Symbol" charset="2"/>
              </a:rPr>
              <a:t>meas</a:t>
            </a:r>
            <a:r>
              <a:rPr lang="en-US" sz="1800" b="1" dirty="0" smtClean="0">
                <a:solidFill>
                  <a:srgbClr val="009900"/>
                </a:solidFill>
                <a:latin typeface="Symbol" charset="2"/>
                <a:cs typeface="Symbol" charset="2"/>
              </a:rPr>
              <a:t> &lt; p</a:t>
            </a:r>
            <a:endParaRPr lang="en-US" sz="1800" b="1" dirty="0">
              <a:solidFill>
                <a:srgbClr val="0099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52" name="Straight Arrow Connector 51"/>
          <p:cNvCxnSpPr>
            <a:endCxn id="49" idx="3"/>
          </p:cNvCxnSpPr>
          <p:nvPr/>
        </p:nvCxnSpPr>
        <p:spPr bwMode="auto">
          <a:xfrm flipH="1">
            <a:off x="5784148" y="2667000"/>
            <a:ext cx="128926" cy="6418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5913071" y="2438400"/>
            <a:ext cx="1686479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Perfect resolution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  <p:cxnSp>
        <p:nvCxnSpPr>
          <p:cNvPr id="54" name="Straight Arrow Connector 53"/>
          <p:cNvCxnSpPr>
            <a:stCxn id="55" idx="3"/>
            <a:endCxn id="50" idx="1"/>
          </p:cNvCxnSpPr>
          <p:nvPr/>
        </p:nvCxnSpPr>
        <p:spPr bwMode="auto">
          <a:xfrm flipV="1">
            <a:off x="2168941" y="4158734"/>
            <a:ext cx="802859" cy="7349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09600" y="4724400"/>
            <a:ext cx="1559341" cy="338554"/>
          </a:xfrm>
          <a:prstGeom prst="rect">
            <a:avLst/>
          </a:prstGeom>
          <a:solidFill>
            <a:schemeClr val="accent5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+mn-lt"/>
              </a:rPr>
              <a:t>Finite resolution</a:t>
            </a:r>
            <a:endParaRPr lang="en-US" sz="1600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605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168103</TotalTime>
  <Words>2566</Words>
  <Application>Microsoft Macintosh PowerPoint</Application>
  <PresentationFormat>On-screen Show (4:3)</PresentationFormat>
  <Paragraphs>387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Custom Design</vt:lpstr>
      <vt:lpstr>1_Custom Design</vt:lpstr>
      <vt:lpstr>Theme1</vt:lpstr>
      <vt:lpstr>2_Custom Design</vt:lpstr>
      <vt:lpstr>3_Custom Design</vt:lpstr>
      <vt:lpstr>Equation</vt:lpstr>
      <vt:lpstr>Beam Energy Spread Measurement @ FCC-ee</vt:lpstr>
      <vt:lpstr>Initial requirements w/o energy spread</vt:lpstr>
      <vt:lpstr>Side remark : what beam energies ? </vt:lpstr>
      <vt:lpstr>What happens with energy spread ?</vt:lpstr>
      <vt:lpstr>Four-parameter fit with three energies</vt:lpstr>
      <vt:lpstr>Add two energy points ?</vt:lpstr>
      <vt:lpstr>Make use of e+e- → m+m- events</vt:lpstr>
      <vt:lpstr>Make use of e+e- → m+m- events</vt:lpstr>
      <vt:lpstr>Make use of e+e- → m+m- events</vt:lpstr>
      <vt:lpstr>The competition </vt:lpstr>
      <vt:lpstr>The competition </vt:lpstr>
      <vt:lpstr>The competition </vt:lpstr>
      <vt:lpstr>The competition </vt:lpstr>
      <vt:lpstr>The competition </vt:lpstr>
      <vt:lpstr>Energy spread determination: Sensitivity</vt:lpstr>
      <vt:lpstr>Energy spread determination: Sensitivity</vt:lpstr>
      <vt:lpstr>A permanent monitoring</vt:lpstr>
      <vt:lpstr>Other energies</vt:lpstr>
      <vt:lpstr>Other energies, cont’d</vt:lpstr>
      <vt:lpstr>Other energies, cont’d</vt:lpstr>
      <vt:lpstr>Questions / remarks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keywords/>
  <dc:description/>
  <cp:lastModifiedBy>Janot Patrick</cp:lastModifiedBy>
  <cp:revision>2654</cp:revision>
  <cp:lastPrinted>2017-10-20T13:42:25Z</cp:lastPrinted>
  <dcterms:created xsi:type="dcterms:W3CDTF">1999-10-11T11:32:56Z</dcterms:created>
  <dcterms:modified xsi:type="dcterms:W3CDTF">2017-10-20T16:05:33Z</dcterms:modified>
  <cp:category/>
</cp:coreProperties>
</file>